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037" r:id="rId1"/>
    <p:sldMasterId id="2147484456" r:id="rId2"/>
    <p:sldMasterId id="2147484510" r:id="rId3"/>
    <p:sldMasterId id="2147484518" r:id="rId4"/>
    <p:sldMasterId id="2147484498" r:id="rId5"/>
    <p:sldMasterId id="2147484486" r:id="rId6"/>
    <p:sldMasterId id="2147484434" r:id="rId7"/>
    <p:sldMasterId id="2147484001" r:id="rId8"/>
  </p:sldMasterIdLst>
  <p:notesMasterIdLst>
    <p:notesMasterId r:id="rId23"/>
  </p:notesMasterIdLst>
  <p:sldIdLst>
    <p:sldId id="256" r:id="rId9"/>
    <p:sldId id="316" r:id="rId10"/>
    <p:sldId id="328" r:id="rId11"/>
    <p:sldId id="326" r:id="rId12"/>
    <p:sldId id="327" r:id="rId13"/>
    <p:sldId id="333" r:id="rId14"/>
    <p:sldId id="330" r:id="rId15"/>
    <p:sldId id="332" r:id="rId16"/>
    <p:sldId id="331" r:id="rId17"/>
    <p:sldId id="319" r:id="rId18"/>
    <p:sldId id="334" r:id="rId19"/>
    <p:sldId id="324" r:id="rId20"/>
    <p:sldId id="321" r:id="rId21"/>
    <p:sldId id="311" r:id="rId22"/>
  </p:sldIdLst>
  <p:sldSz cx="9906000" cy="6858000" type="A4"/>
  <p:notesSz cx="7099300" cy="10234613"/>
  <p:embeddedFontLst>
    <p:embeddedFont>
      <p:font typeface="Aharoni" panose="02010803020104030203" pitchFamily="2" charset="-79"/>
      <p:bold r:id="rId24"/>
    </p:embeddedFont>
    <p:embeddedFont>
      <p:font typeface="ＭＳ Ｐゴシック" panose="020B0600070205080204" pitchFamily="34" charset="-128"/>
      <p:regular r:id="rId25"/>
    </p:embeddedFont>
    <p:embeddedFont>
      <p:font typeface="Source Code Pro Light" panose="020B0409030403020204" pitchFamily="49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9470EACB-0B6B-B042-9E89-B24ABC7A6291}">
          <p14:sldIdLst>
            <p14:sldId id="256"/>
            <p14:sldId id="316"/>
            <p14:sldId id="328"/>
            <p14:sldId id="326"/>
            <p14:sldId id="327"/>
            <p14:sldId id="333"/>
            <p14:sldId id="330"/>
            <p14:sldId id="332"/>
            <p14:sldId id="331"/>
            <p14:sldId id="319"/>
            <p14:sldId id="334"/>
            <p14:sldId id="324"/>
            <p14:sldId id="321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BE"/>
    <a:srgbClr val="005A9B"/>
    <a:srgbClr val="447825"/>
    <a:srgbClr val="64A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1" autoAdjust="0"/>
    <p:restoredTop sz="86559" autoAdjust="0"/>
  </p:normalViewPr>
  <p:slideViewPr>
    <p:cSldViewPr snapToObjects="1">
      <p:cViewPr varScale="1">
        <p:scale>
          <a:sx n="98" d="100"/>
          <a:sy n="98" d="100"/>
        </p:scale>
        <p:origin x="78" y="456"/>
      </p:cViewPr>
      <p:guideLst>
        <p:guide orient="horz" pos="3566"/>
        <p:guide pos="3120"/>
      </p:guideLst>
    </p:cSldViewPr>
  </p:slideViewPr>
  <p:outlineViewPr>
    <p:cViewPr>
      <p:scale>
        <a:sx n="33" d="100"/>
        <a:sy n="33" d="100"/>
      </p:scale>
      <p:origin x="0" y="195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>
        <p:scale>
          <a:sx n="150" d="100"/>
          <a:sy n="150" d="100"/>
        </p:scale>
        <p:origin x="288" y="210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585224F-679A-4D41-A738-39F5E4025A51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6EABDC-AC05-4D21-8094-E77CCC8868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EABDC-AC05-4D21-8094-E77CCC8868E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04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Open:</a:t>
            </a:r>
            <a:r>
              <a:rPr lang="en-AU" baseline="0" dirty="0" smtClean="0"/>
              <a:t> A block diagram, inspired by Maia detector design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EABDC-AC05-4D21-8094-E77CCC8868E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40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Open:</a:t>
            </a:r>
            <a:r>
              <a:rPr lang="en-AU" baseline="0" dirty="0" smtClean="0"/>
              <a:t> A block diagram, inspired by Maia detector design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EABDC-AC05-4D21-8094-E77CCC8868E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31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mapVar.template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EABDC-AC05-4D21-8094-E77CCC8868E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78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mapVar.db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EABDC-AC05-4D21-8094-E77CCC8868E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78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mapVar.db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EABDC-AC05-4D21-8094-E77CCC8868E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948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EABDC-AC05-4D21-8094-E77CCC8868E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27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485900" y="4509120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8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96"/>
            <a:ext cx="3276600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492896"/>
            <a:ext cx="3332666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492896"/>
            <a:ext cx="3296734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420888"/>
            <a:ext cx="8007350" cy="3413794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0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636912"/>
            <a:ext cx="3314700" cy="3341787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636912"/>
            <a:ext cx="4953000" cy="3341787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492895"/>
            <a:ext cx="4953000" cy="3413796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492895"/>
            <a:ext cx="3314700" cy="3413795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375150" cy="31081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636911"/>
            <a:ext cx="4375150" cy="3108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4666"/>
            <a:ext cx="437687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564904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3204666"/>
            <a:ext cx="437859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105401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3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5213" y="400367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65213" y="501332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942184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0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9201"/>
            <a:ext cx="9906000" cy="8640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1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5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36713"/>
            <a:ext cx="9906000" cy="602128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504" y="5589240"/>
            <a:ext cx="3456384" cy="432048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68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96"/>
            <a:ext cx="3276600" cy="26635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492896"/>
            <a:ext cx="3332666" cy="26635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492896"/>
            <a:ext cx="3296734" cy="26635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6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420888"/>
            <a:ext cx="8007350" cy="34137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8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636912"/>
            <a:ext cx="3314700" cy="334178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636912"/>
            <a:ext cx="4953000" cy="3341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78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492895"/>
            <a:ext cx="4953000" cy="34137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492895"/>
            <a:ext cx="3314700" cy="341379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67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64904"/>
            <a:ext cx="4953000" cy="273556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564904"/>
            <a:ext cx="4953000" cy="273556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5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375150" cy="310817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636911"/>
            <a:ext cx="4375150" cy="310817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1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4666"/>
            <a:ext cx="4376870" cy="28391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564904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3204666"/>
            <a:ext cx="4378590" cy="28391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7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776463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452864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A7D2C649-6107-0C4B-9517-5C10A57B9FBE}" type="datetimeFigureOut">
              <a:rPr lang="en-US"/>
              <a:pPr>
                <a:defRPr/>
              </a:pPr>
              <a:t>11/12/2018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2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85900" y="4509120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5213" y="400367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65213" y="501332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942184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46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91200"/>
            <a:ext cx="9163050" cy="1470025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886200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85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420888"/>
            <a:ext cx="8007350" cy="3413794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77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636912"/>
            <a:ext cx="3314700" cy="3341787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636912"/>
            <a:ext cx="4953000" cy="3341787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57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492895"/>
            <a:ext cx="4953000" cy="3413796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492895"/>
            <a:ext cx="3314700" cy="3413795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22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96"/>
            <a:ext cx="3276600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492896"/>
            <a:ext cx="3332666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492896"/>
            <a:ext cx="3296734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3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3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375150" cy="31081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636911"/>
            <a:ext cx="4375150" cy="3108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4666"/>
            <a:ext cx="437687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564904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3204666"/>
            <a:ext cx="437859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32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9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4509120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9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987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7104"/>
            <a:ext cx="8089900" cy="566738"/>
          </a:xfr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628800"/>
            <a:ext cx="8089900" cy="32983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93842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984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91200"/>
            <a:ext cx="9163050" cy="1470025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886200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13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420888"/>
            <a:ext cx="8007350" cy="3413794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86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636912"/>
            <a:ext cx="3314700" cy="3341787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636912"/>
            <a:ext cx="4953000" cy="3341787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492895"/>
            <a:ext cx="4953000" cy="3413796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492895"/>
            <a:ext cx="3314700" cy="3413795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70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96"/>
            <a:ext cx="3276600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492896"/>
            <a:ext cx="3332666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492896"/>
            <a:ext cx="3296734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96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375150" cy="31081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636911"/>
            <a:ext cx="4375150" cy="3108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09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4666"/>
            <a:ext cx="437687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564904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3204666"/>
            <a:ext cx="437859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70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614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7104"/>
            <a:ext cx="8089900" cy="566738"/>
          </a:xfr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628800"/>
            <a:ext cx="8089900" cy="32983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93842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091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44824"/>
            <a:ext cx="916305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600598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9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466454"/>
            <a:ext cx="8007350" cy="384584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466453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466453"/>
            <a:ext cx="4953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1466453"/>
            <a:ext cx="4953000" cy="39178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1466454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5666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1496616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4736232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4736232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1496616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4736232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00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4880248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4880248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13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017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268016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85900" y="4509120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1366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1128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1401366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041128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5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24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23048"/>
            <a:ext cx="80899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spc="-150">
                <a:solidFill>
                  <a:srgbClr val="005A9B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76672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89786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6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776463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452864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44824"/>
            <a:ext cx="916305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600598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466454"/>
            <a:ext cx="8007350" cy="384584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0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466453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466453"/>
            <a:ext cx="4953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7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1466453"/>
            <a:ext cx="4953000" cy="39178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1466454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7527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1496616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4736232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4736232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1496616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4736232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46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9906000" cy="86409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013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4880248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4880248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68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017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268016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1366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1128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1401366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041128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93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3406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23048"/>
            <a:ext cx="80899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76672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89786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48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776463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452864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93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36713"/>
            <a:ext cx="9906000" cy="6021288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504" y="5589240"/>
            <a:ext cx="3456384" cy="432048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56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5300" y="2924944"/>
            <a:ext cx="89154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NSTO-logo-Inline_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55" y="1512900"/>
            <a:ext cx="4828691" cy="84914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95300" y="4293096"/>
            <a:ext cx="89154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ust-Synchrotron-vector-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6" y="6113189"/>
            <a:ext cx="2051653" cy="556171"/>
          </a:xfrm>
          <a:prstGeom prst="rect">
            <a:avLst/>
          </a:prstGeom>
        </p:spPr>
      </p:pic>
      <p:pic>
        <p:nvPicPr>
          <p:cNvPr id="5" name="Picture 4" descr="Victoria-StateGov_white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6197977"/>
            <a:ext cx="792088" cy="4514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5300" y="6408688"/>
            <a:ext cx="1872208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AU" sz="1000" dirty="0" smtClean="0">
                <a:solidFill>
                  <a:schemeClr val="bg1"/>
                </a:solidFill>
              </a:rPr>
              <a:t>synchrotron.org.au </a:t>
            </a:r>
            <a:endParaRPr lang="en-AU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47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95300" y="2924944"/>
            <a:ext cx="89154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NSTO-logo-Inline_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55" y="1512900"/>
            <a:ext cx="4828691" cy="84914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95300" y="4293096"/>
            <a:ext cx="89154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ust-Synchrotron-vector-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6" y="6113189"/>
            <a:ext cx="2051653" cy="556171"/>
          </a:xfrm>
          <a:prstGeom prst="rect">
            <a:avLst/>
          </a:prstGeom>
        </p:spPr>
      </p:pic>
      <p:pic>
        <p:nvPicPr>
          <p:cNvPr id="18" name="Picture 17" descr="Victoria-StateGov_white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6197977"/>
            <a:ext cx="792088" cy="451490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495300" y="6408688"/>
            <a:ext cx="1872208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AU" sz="1000" dirty="0" smtClean="0">
                <a:solidFill>
                  <a:schemeClr val="bg1"/>
                </a:solidFill>
              </a:rPr>
              <a:t>synchrotron.org.au </a:t>
            </a:r>
            <a:endParaRPr lang="en-A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5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72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906000" cy="836711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6" name="Picture 5" descr="ANSTO-logo-Inline_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5" y="151504"/>
            <a:ext cx="3077524" cy="541192"/>
          </a:xfrm>
          <a:prstGeom prst="rect">
            <a:avLst/>
          </a:prstGeom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17625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9"/>
            <a:ext cx="8007350" cy="32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pic>
        <p:nvPicPr>
          <p:cNvPr id="10" name="Picture 9" descr="Aust-Synchrotron-vector-grey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6" y="6113189"/>
            <a:ext cx="2051653" cy="55617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95300" y="6408688"/>
            <a:ext cx="1872208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synchrotron.org.au </a:t>
            </a:r>
            <a:endParaRPr lang="en-A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24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25" r:id="rId11"/>
    <p:sldLayoutId id="2147484514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906000" cy="8367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ANSTO-logo-Inline_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5" y="151504"/>
            <a:ext cx="3077524" cy="541192"/>
          </a:xfrm>
          <a:prstGeom prst="rect">
            <a:avLst/>
          </a:prstGeom>
        </p:spPr>
      </p:pic>
      <p:pic>
        <p:nvPicPr>
          <p:cNvPr id="8" name="Picture 7" descr="Aust-Synchrotron-vector-grey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6" y="6113189"/>
            <a:ext cx="2051653" cy="556171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17625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9"/>
            <a:ext cx="8007350" cy="32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95300" y="6408688"/>
            <a:ext cx="1872208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synchrotron.org.au </a:t>
            </a:r>
            <a:endParaRPr lang="en-A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22" r:id="rId11"/>
    <p:sldLayoutId id="2147484523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91200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8"/>
            <a:ext cx="80073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906000" cy="548679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91200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8"/>
            <a:ext cx="80073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906000" cy="548679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4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9906000" cy="332656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8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64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25344"/>
            <a:ext cx="9906000" cy="3326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48" r:id="rId9"/>
    <p:sldLayoutId id="2147484349" r:id="rId10"/>
    <p:sldLayoutId id="2147484383" r:id="rId11"/>
    <p:sldLayoutId id="2147484466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nadera@ansto.gov.au" TargetMode="External"/><Relationship Id="rId4" Type="http://schemas.openxmlformats.org/officeDocument/2006/relationships/hyperlink" Target="mailto:nader.afshar@synchrotron.org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96953"/>
            <a:ext cx="8686800" cy="122413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AU" dirty="0"/>
              <a:t>A state-machine approach to EPICS interfaces for complex devices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40632" y="4725144"/>
            <a:ext cx="7124700" cy="7844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Nader Afshar, Martin De Jonge, David Paterson, Daryl </a:t>
            </a:r>
            <a:r>
              <a:rPr lang="en-US" dirty="0" smtClean="0"/>
              <a:t>Howard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9"/>
    </mc:Choice>
    <mc:Fallback xmlns="">
      <p:transition spd="slow" advTm="3023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174673"/>
              </p:ext>
            </p:extLst>
          </p:nvPr>
        </p:nvGraphicFramePr>
        <p:xfrm>
          <a:off x="23642" y="13645"/>
          <a:ext cx="9858715" cy="8527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Macro-Enabled Worksheet" r:id="rId3" imgW="10153757" imgH="8782185" progId="Excel.SheetMacroEnabled.12">
                  <p:embed/>
                </p:oleObj>
              </mc:Choice>
              <mc:Fallback>
                <p:oleObj name="Macro-Enabled Worksheet" r:id="rId3" imgW="10153757" imgH="8782185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42" y="13645"/>
                        <a:ext cx="9858715" cy="85272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ded Corner 13"/>
          <p:cNvSpPr/>
          <p:nvPr/>
        </p:nvSpPr>
        <p:spPr>
          <a:xfrm>
            <a:off x="8121352" y="116632"/>
            <a:ext cx="1296144" cy="108012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Interface control document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6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06" y="1"/>
            <a:ext cx="988570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2">
            <a:noAutofit/>
          </a:bodyPr>
          <a:lstStyle/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;SLSA MC Development &amp; Configuration tool for TurboPMAC by Nader.Afshar@synchrotron.org.au[]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;Header		-1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;Auto generated pmac definition script[]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;Header		-1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;No Fault[]p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erNONE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0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erv1Delta	1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erd1In	2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erTrjBuilder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3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erERROR4	4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era1In	5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erRange1	6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erRange2	7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erERROR8	8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erStandby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9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stBlank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0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stTerminated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1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;Standby, waiting for user setup[]p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stStandby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2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;Compiling scan[]p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stCompiling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3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;Setup is being verified; either into Ready or back to Standby[]p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stReady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4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;Moving to begin position to start scan[]p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stSetting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5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;Compiled and moved into position to start scan[]p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stSet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6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;Running scan[]p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stRunning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7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rscn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program terminated via CTRL[]p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stReserved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8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stResetting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9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;Pmac internal variable[s]p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tMin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0.05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;Pmac internal variable[s]p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tMax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4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;Scan control word[]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devCMD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P2000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span (span)[EGU]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d1Span	P2001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acceleration desired limit[EGU/s2]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a1HLM	P2002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min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allowd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outer-skip time[s]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tOutLLM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P2003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;Slow axis acceleration desired limit[EGU/s2]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a2HLM	P2004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min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allowd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inner-skip time[s]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tInLLM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P2005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;Slow axis line separation (step size)[EGU]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d2Step	P2006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line scan velocity at edges[EGU/s]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v1Out	P2007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line scan velocity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pdelta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[EGU/s]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v1Delta	P2008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;X-Z scan angle[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deg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csAngleXZ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P2009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;Tomo-X scan gear ratio[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deg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/mm]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csGearTX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P2010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;;Free		P2011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;End scan segment[]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lineEnd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P2012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scan starting position[EGU]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d1Centre	P2013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;Slow axis scan starting position[EGU]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d2Start	P2014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;Scan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devState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word[]g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devState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P2040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;Current scan segment[]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lineN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P2041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;Scanline total time including inner-skip[s]g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tMid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P2042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;outer-skip move time[s]g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tOut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P2043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;inner-skip move time[s]g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tIn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P2044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outer-skip band[EGU]g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d1Out	P2045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;Slow axis outer-skip velocity at return point [EGU/s]g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v2Out	P2046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;Slow axis line exit velocity[EGU/s]g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v2In	P2047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;Slow axis scan span (span)[EGU]g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d2Span	P2048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;Current segment direction[]g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lineDir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P2049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span actual[EGU]g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d1SpanOBS	P2050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;Pmac internal variable[]p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;;;	Xd1	P2051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scan line inner-skip distance[EGU]g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d1In	P2052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;Slow axis inner-skip move distance[EGU]g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d2In	P2053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;Slow axis skip distance[EGU]g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d2Out	P2054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SkipScan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devError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code[]g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devError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P2055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;Slow axis planned trajectory max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accel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.[EGU/s2]g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a2Max	P2056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accel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. at inner skip move[EGU/s2]g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a1In	P2057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;Pmac internal variable[]p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pX0	P2058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;Pmac internal variable[]p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X1	P2059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;Number of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subsegments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[]g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lineSubEnd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P2060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line scan mid line velocity[EGU/s]g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v1Scan	P2061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;Fast axis acceleration actual limit[EGU/s2]g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a1Max	P2062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subsegment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counter[]g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lineSubN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P2063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;Edge-skip move time[s]g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tEdge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P2064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;Raster axis Edge-skip distance[EGU]g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d2Edge	P2065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;Pmac internal variable[]p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dum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P2066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;Pmac internal variable[]p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pY0	P2068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;Pmac internal variable[]p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pY1	P2069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;Sin(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Ytheta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)[]p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pSin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P2070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;Cos(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Ytheta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)[]p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pCos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P2071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;Pmac internal variable[]p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pdelta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P2072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;Pmac internal variable[]p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ptau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P2073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;Active CS number on pmac[]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gs</a:t>
            </a:r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csActive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P2090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;CS status for active CS number on pmac (CSSTRS)[]e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#define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csStatus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P2091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DIR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DIR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DIR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DIR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HLM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HLM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HLM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HLM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LLM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LLM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LLM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LLM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MRES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MRES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MRES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MRES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OFF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OFF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OFF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OFF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;[]e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stAlways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;State: coordinate system setup[]e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stCSSetup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;[]e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stGlobal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;[]e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stInProg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;State: MONITOR[]e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stMonitor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;[]e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stNever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x	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;[]e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;	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stTrajSet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	x	</a:t>
            </a: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897"/>
            <a:ext cx="4375150" cy="3252192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 smtClean="0"/>
              <a:t>Control device via “sequences” of commands and checks</a:t>
            </a:r>
          </a:p>
          <a:p>
            <a:r>
              <a:rPr lang="en-AU" dirty="0" smtClean="0"/>
              <a:t>Poll (Scan) parameters via .RBV PVs</a:t>
            </a:r>
          </a:p>
          <a:p>
            <a:r>
              <a:rPr lang="en-AU" dirty="0" smtClean="0"/>
              <a:t>Push writeable parameters </a:t>
            </a:r>
            <a:r>
              <a:rPr lang="en-AU" smtClean="0"/>
              <a:t>via .SET </a:t>
            </a:r>
            <a:r>
              <a:rPr lang="en-AU" dirty="0" smtClean="0"/>
              <a:t>PVs</a:t>
            </a:r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492897"/>
            <a:ext cx="4375150" cy="3252192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 smtClean="0"/>
              <a:t>Define and monitor State</a:t>
            </a:r>
          </a:p>
          <a:p>
            <a:r>
              <a:rPr lang="en-AU" dirty="0" smtClean="0"/>
              <a:t>Control transitions</a:t>
            </a:r>
          </a:p>
          <a:p>
            <a:r>
              <a:rPr lang="en-AU" dirty="0" smtClean="0"/>
              <a:t>Map PVs to variables, sync. up and/or down, based on State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Device driver for a smart/complex device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69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 smtClean="0"/>
              <a:t>Multiple “sources” in multiple implementation “layers”</a:t>
            </a:r>
          </a:p>
          <a:p>
            <a:endParaRPr lang="en-AU" dirty="0" smtClean="0"/>
          </a:p>
          <a:p>
            <a:r>
              <a:rPr lang="en-AU" dirty="0" smtClean="0"/>
              <a:t>No hacking please, do the right thing!</a:t>
            </a:r>
          </a:p>
          <a:p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 smtClean="0"/>
              <a:t>A single source, auto-generate all layers at once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No hacking please, its easy enough to generate!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Deployment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74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9568" y="-144463"/>
            <a:ext cx="10153128" cy="710185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937"/>
            <a:ext cx="5065294" cy="78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71" y="2348880"/>
            <a:ext cx="3660602" cy="822157"/>
          </a:xfrm>
        </p:spPr>
        <p:txBody>
          <a:bodyPr>
            <a:noAutofit/>
          </a:bodyPr>
          <a:lstStyle/>
          <a:p>
            <a:r>
              <a:rPr lang="en-AU" sz="32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</a:t>
            </a:r>
            <a:r>
              <a:rPr lang="en-AU" sz="32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endParaRPr lang="en-AU" sz="3200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AutoShape 2" descr="Image result for underconstr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808" y="3379304"/>
            <a:ext cx="366008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hlinkClick r:id="rId4"/>
              </a:rPr>
              <a:t>nader.afshar@synchrotron.org.au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  <a:hlinkClick r:id="rId5"/>
              </a:rPr>
              <a:t>nadera@ansto.gov.au</a:t>
            </a:r>
            <a:endParaRPr lang="en-AU" dirty="0" smtClean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8002">
        <p:wipe/>
      </p:transition>
    </mc:Choice>
    <mc:Fallback xmlns="">
      <p:transition advTm="8002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08785" y="2852937"/>
            <a:ext cx="3888432" cy="864096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EPICS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5007301" y="3627960"/>
            <a:ext cx="1653980" cy="8821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Ins="720000" rtlCol="0" anchor="ctr"/>
          <a:lstStyle/>
          <a:p>
            <a:pPr algn="ctr"/>
            <a:r>
              <a:rPr lang="en-AU" dirty="0" smtClean="0"/>
              <a:t>Device driver</a:t>
            </a:r>
            <a:endParaRPr lang="en-AU" dirty="0"/>
          </a:p>
        </p:txBody>
      </p:sp>
      <p:sp>
        <p:nvSpPr>
          <p:cNvPr id="8" name="Rounded Rectangle 7"/>
          <p:cNvSpPr/>
          <p:nvPr/>
        </p:nvSpPr>
        <p:spPr>
          <a:xfrm>
            <a:off x="3152800" y="5373219"/>
            <a:ext cx="3600400" cy="72008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Device</a:t>
            </a:r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1352600" y="2924945"/>
            <a:ext cx="1800200" cy="72008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Autosave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11" name="Rounded Rectangle 10"/>
          <p:cNvSpPr/>
          <p:nvPr/>
        </p:nvSpPr>
        <p:spPr>
          <a:xfrm>
            <a:off x="6774547" y="2906942"/>
            <a:ext cx="1735790" cy="72008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Archiver</a:t>
            </a:r>
            <a:endParaRPr lang="en-AU" dirty="0"/>
          </a:p>
        </p:txBody>
      </p:sp>
      <p:grpSp>
        <p:nvGrpSpPr>
          <p:cNvPr id="35" name="Group 34"/>
          <p:cNvGrpSpPr/>
          <p:nvPr/>
        </p:nvGrpSpPr>
        <p:grpSpPr>
          <a:xfrm>
            <a:off x="3176136" y="2042964"/>
            <a:ext cx="3600400" cy="918103"/>
            <a:chOff x="3221085" y="1624603"/>
            <a:chExt cx="3600400" cy="918103"/>
          </a:xfrm>
        </p:grpSpPr>
        <p:sp>
          <p:nvSpPr>
            <p:cNvPr id="3" name="Rounded Rectangle 2"/>
            <p:cNvSpPr/>
            <p:nvPr/>
          </p:nvSpPr>
          <p:spPr>
            <a:xfrm>
              <a:off x="3221085" y="1624603"/>
              <a:ext cx="3600400" cy="918103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Experiment control</a:t>
              </a:r>
              <a:endParaRPr lang="en-AU" dirty="0"/>
            </a:p>
          </p:txBody>
        </p:sp>
        <p:sp>
          <p:nvSpPr>
            <p:cNvPr id="13" name="Cloud Callout 12"/>
            <p:cNvSpPr/>
            <p:nvPr/>
          </p:nvSpPr>
          <p:spPr>
            <a:xfrm>
              <a:off x="6134261" y="1905747"/>
              <a:ext cx="495790" cy="360040"/>
            </a:xfrm>
            <a:prstGeom prst="cloudCallou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86601" y="5517235"/>
            <a:ext cx="495790" cy="360040"/>
            <a:chOff x="6086601" y="5517235"/>
            <a:chExt cx="495790" cy="360040"/>
          </a:xfrm>
        </p:grpSpPr>
        <p:sp>
          <p:nvSpPr>
            <p:cNvPr id="4" name="Cloud Callout 3"/>
            <p:cNvSpPr/>
            <p:nvPr/>
          </p:nvSpPr>
          <p:spPr>
            <a:xfrm>
              <a:off x="6086601" y="5517235"/>
              <a:ext cx="495790" cy="360040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Curved Left Arrow 26"/>
            <p:cNvSpPr/>
            <p:nvPr/>
          </p:nvSpPr>
          <p:spPr>
            <a:xfrm>
              <a:off x="6262488" y="5629748"/>
              <a:ext cx="144016" cy="191108"/>
            </a:xfrm>
            <a:prstGeom prst="curved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86601" y="3897052"/>
            <a:ext cx="495790" cy="324036"/>
            <a:chOff x="6086601" y="3897052"/>
            <a:chExt cx="495790" cy="324036"/>
          </a:xfrm>
        </p:grpSpPr>
        <p:sp>
          <p:nvSpPr>
            <p:cNvPr id="12" name="Cloud Callout 11"/>
            <p:cNvSpPr/>
            <p:nvPr/>
          </p:nvSpPr>
          <p:spPr>
            <a:xfrm>
              <a:off x="6086601" y="3897052"/>
              <a:ext cx="495790" cy="324036"/>
            </a:xfrm>
            <a:prstGeom prst="cloudCallou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Curved Right Arrow 33"/>
            <p:cNvSpPr/>
            <p:nvPr/>
          </p:nvSpPr>
          <p:spPr>
            <a:xfrm>
              <a:off x="6243615" y="3987064"/>
              <a:ext cx="138541" cy="177606"/>
            </a:xfrm>
            <a:prstGeom prst="curved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76768" y="3105083"/>
            <a:ext cx="495790" cy="324036"/>
            <a:chOff x="6086601" y="2942946"/>
            <a:chExt cx="495790" cy="324036"/>
          </a:xfrm>
        </p:grpSpPr>
        <p:sp>
          <p:nvSpPr>
            <p:cNvPr id="30" name="Cloud Callout 29"/>
            <p:cNvSpPr/>
            <p:nvPr/>
          </p:nvSpPr>
          <p:spPr>
            <a:xfrm>
              <a:off x="6086601" y="2942946"/>
              <a:ext cx="495790" cy="324036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Curved Left Arrow 35"/>
            <p:cNvSpPr/>
            <p:nvPr/>
          </p:nvSpPr>
          <p:spPr>
            <a:xfrm>
              <a:off x="6262488" y="3008529"/>
              <a:ext cx="144016" cy="191108"/>
            </a:xfrm>
            <a:prstGeom prst="curved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37" name="Title 3"/>
          <p:cNvSpPr txBox="1">
            <a:spLocks/>
          </p:cNvSpPr>
          <p:nvPr/>
        </p:nvSpPr>
        <p:spPr>
          <a:xfrm>
            <a:off x="-2204" y="836345"/>
            <a:ext cx="9906000" cy="86409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AU" sz="2800" dirty="0" smtClean="0">
                <a:solidFill>
                  <a:schemeClr val="accent2"/>
                </a:solidFill>
              </a:rPr>
              <a:t>{{{</a:t>
            </a:r>
            <a:r>
              <a:rPr lang="en-AU" sz="2800" dirty="0" smtClean="0"/>
              <a:t>non-EPICS</a:t>
            </a:r>
            <a:r>
              <a:rPr lang="en-AU" sz="2800" dirty="0" smtClean="0">
                <a:solidFill>
                  <a:schemeClr val="accent2"/>
                </a:solidFill>
              </a:rPr>
              <a:t>}</a:t>
            </a:r>
            <a:r>
              <a:rPr lang="en-AU" sz="2800" dirty="0" smtClean="0"/>
              <a:t>control systems</a:t>
            </a:r>
            <a:r>
              <a:rPr lang="en-AU" sz="2800" dirty="0" smtClean="0">
                <a:solidFill>
                  <a:schemeClr val="accent2"/>
                </a:solidFill>
              </a:rPr>
              <a:t>}</a:t>
            </a:r>
            <a:r>
              <a:rPr lang="en-AU" sz="2800" dirty="0" smtClean="0"/>
              <a:t>engineer</a:t>
            </a:r>
            <a:r>
              <a:rPr lang="en-AU" sz="2800" dirty="0" smtClean="0">
                <a:solidFill>
                  <a:schemeClr val="accent2"/>
                </a:solidFill>
              </a:rPr>
              <a:t>}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’s view</a:t>
            </a:r>
            <a:endParaRPr lang="en-A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50513" y="3627022"/>
            <a:ext cx="1653980" cy="8821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Ins="720000" rtlCol="0" anchor="ctr"/>
          <a:lstStyle/>
          <a:p>
            <a:pPr algn="ctr"/>
            <a:r>
              <a:rPr lang="en-AU" dirty="0" smtClean="0"/>
              <a:t>Device driver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3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31"/>
    </mc:Choice>
    <mc:Fallback xmlns="">
      <p:transition spd="slow" advTm="47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Device driver for a smart/complex device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9325" y="2475440"/>
            <a:ext cx="8007350" cy="3329823"/>
          </a:xfrm>
        </p:spPr>
        <p:txBody>
          <a:bodyPr/>
          <a:lstStyle/>
          <a:p>
            <a:r>
              <a:rPr lang="en-AU" dirty="0" smtClean="0"/>
              <a:t>Advanced (new) features are essential</a:t>
            </a:r>
          </a:p>
          <a:p>
            <a:r>
              <a:rPr lang="en-AU" dirty="0" smtClean="0"/>
              <a:t>High number </a:t>
            </a:r>
            <a:r>
              <a:rPr lang="en-AU" dirty="0"/>
              <a:t>of parameters </a:t>
            </a:r>
            <a:r>
              <a:rPr lang="en-AU" dirty="0" smtClean="0"/>
              <a:t>and/or functional complexity</a:t>
            </a:r>
          </a:p>
          <a:p>
            <a:r>
              <a:rPr lang="en-AU" dirty="0" smtClean="0"/>
              <a:t>Frequent updates, compatibility issues, buggy API’s</a:t>
            </a:r>
          </a:p>
          <a:p>
            <a:r>
              <a:rPr lang="en-AU" dirty="0" smtClean="0"/>
              <a:t>E.g. RASCAN, Maia (</a:t>
            </a:r>
            <a:r>
              <a:rPr lang="en-AU" dirty="0" err="1" smtClean="0"/>
              <a:t>Hymod</a:t>
            </a:r>
            <a:r>
              <a:rPr lang="en-AU" dirty="0" smtClean="0"/>
              <a:t>) detector, </a:t>
            </a:r>
            <a:r>
              <a:rPr lang="en-AU" dirty="0" err="1" smtClean="0"/>
              <a:t>FalconX</a:t>
            </a:r>
            <a:r>
              <a:rPr lang="en-AU" dirty="0" smtClean="0"/>
              <a:t> detector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42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375150" cy="3024114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 smtClean="0"/>
              <a:t>Open-source, community support</a:t>
            </a:r>
          </a:p>
          <a:p>
            <a:r>
              <a:rPr lang="en-AU" dirty="0" smtClean="0"/>
              <a:t>Reliable once works</a:t>
            </a:r>
          </a:p>
          <a:p>
            <a:r>
              <a:rPr lang="en-AU" dirty="0" smtClean="0"/>
              <a:t>10 ways to implement, </a:t>
            </a:r>
            <a:br>
              <a:rPr lang="en-AU" dirty="0" smtClean="0"/>
            </a:br>
            <a:r>
              <a:rPr lang="en-AU" dirty="0" smtClean="0"/>
              <a:t>100 ways to deploy, </a:t>
            </a:r>
            <a:br>
              <a:rPr lang="en-AU" dirty="0" smtClean="0"/>
            </a:br>
            <a:r>
              <a:rPr lang="en-AU" dirty="0" smtClean="0"/>
              <a:t>… ways to hack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62550" y="2636910"/>
            <a:ext cx="4375150" cy="3024115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 smtClean="0"/>
              <a:t>Structure/Modular design</a:t>
            </a:r>
            <a:endParaRPr lang="en-AU" dirty="0"/>
          </a:p>
          <a:p>
            <a:r>
              <a:rPr lang="en-AU" dirty="0" smtClean="0"/>
              <a:t>Model/document</a:t>
            </a:r>
          </a:p>
          <a:p>
            <a:r>
              <a:rPr lang="en-AU" dirty="0" smtClean="0"/>
              <a:t>Test/validate</a:t>
            </a:r>
            <a:endParaRPr lang="en-AU" dirty="0"/>
          </a:p>
          <a:p>
            <a:r>
              <a:rPr lang="en-AU" dirty="0" smtClean="0"/>
              <a:t>Deployment/change management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>
                <a:solidFill>
                  <a:schemeClr val="accent2"/>
                </a:solidFill>
              </a:rPr>
              <a:t>{</a:t>
            </a:r>
            <a:r>
              <a:rPr lang="en-AU" sz="2800" dirty="0" smtClean="0"/>
              <a:t>ex-</a:t>
            </a:r>
            <a:r>
              <a:rPr lang="en-AU" sz="2800" dirty="0" smtClean="0">
                <a:solidFill>
                  <a:schemeClr val="accent2"/>
                </a:solidFill>
              </a:rPr>
              <a:t>{{{</a:t>
            </a:r>
            <a:r>
              <a:rPr lang="en-AU" sz="2800" dirty="0" smtClean="0"/>
              <a:t>non-EPICS</a:t>
            </a:r>
            <a:r>
              <a:rPr lang="en-AU" sz="2800" dirty="0" smtClean="0">
                <a:solidFill>
                  <a:schemeClr val="accent2"/>
                </a:solidFill>
              </a:rPr>
              <a:t>}</a:t>
            </a:r>
            <a:r>
              <a:rPr lang="en-AU" sz="2800" dirty="0" smtClean="0"/>
              <a:t>control systems</a:t>
            </a:r>
            <a:r>
              <a:rPr lang="en-AU" sz="2800" dirty="0" smtClean="0">
                <a:solidFill>
                  <a:schemeClr val="accent2"/>
                </a:solidFill>
              </a:rPr>
              <a:t>}</a:t>
            </a:r>
            <a:r>
              <a:rPr lang="en-AU" sz="2800" dirty="0" smtClean="0"/>
              <a:t>engineer</a:t>
            </a:r>
            <a:r>
              <a:rPr lang="en-AU" sz="2800" dirty="0" smtClean="0">
                <a:solidFill>
                  <a:schemeClr val="accent2"/>
                </a:solidFill>
              </a:rPr>
              <a:t>}}</a:t>
            </a: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 ’s view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2000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8544" y="2634031"/>
            <a:ext cx="6120680" cy="3672408"/>
          </a:xfrm>
          <a:prstGeom prst="rect">
            <a:avLst/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90000" rtlCol="0" anchor="t" anchorCtr="0"/>
          <a:lstStyle/>
          <a:p>
            <a:pPr algn="ctr"/>
            <a:r>
              <a:rPr lang="en-AU" dirty="0" smtClean="0"/>
              <a:t>Finite-State Machine</a:t>
            </a:r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3188805" y="1183280"/>
            <a:ext cx="3600400" cy="72008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Experiment control</a:t>
            </a:r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3188805" y="2996953"/>
            <a:ext cx="3600400" cy="72008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EPICS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3188803" y="4147212"/>
            <a:ext cx="3600400" cy="72008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Device driver</a:t>
            </a:r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992560" y="1183280"/>
            <a:ext cx="1800200" cy="72008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Autosave</a:t>
            </a:r>
            <a:endParaRPr lang="en-AU" dirty="0"/>
          </a:p>
        </p:txBody>
      </p:sp>
      <p:sp>
        <p:nvSpPr>
          <p:cNvPr id="11" name="Rounded Rectangle 10"/>
          <p:cNvSpPr/>
          <p:nvPr/>
        </p:nvSpPr>
        <p:spPr>
          <a:xfrm>
            <a:off x="7185248" y="1179538"/>
            <a:ext cx="1735790" cy="72008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Archiver</a:t>
            </a:r>
            <a:endParaRPr lang="en-AU" dirty="0"/>
          </a:p>
        </p:txBody>
      </p:sp>
      <p:grpSp>
        <p:nvGrpSpPr>
          <p:cNvPr id="90" name="Group 89"/>
          <p:cNvGrpSpPr/>
          <p:nvPr/>
        </p:nvGrpSpPr>
        <p:grpSpPr>
          <a:xfrm>
            <a:off x="3156814" y="5297471"/>
            <a:ext cx="3600400" cy="720080"/>
            <a:chOff x="3156814" y="5297471"/>
            <a:chExt cx="3600400" cy="720080"/>
          </a:xfrm>
        </p:grpSpPr>
        <p:sp>
          <p:nvSpPr>
            <p:cNvPr id="8" name="Rounded Rectangle 7"/>
            <p:cNvSpPr/>
            <p:nvPr/>
          </p:nvSpPr>
          <p:spPr>
            <a:xfrm>
              <a:off x="3156814" y="5297471"/>
              <a:ext cx="3600400" cy="720080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Device</a:t>
              </a:r>
              <a:endParaRPr lang="en-AU" dirty="0"/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6156244" y="5517235"/>
              <a:ext cx="495790" cy="360040"/>
            </a:xfrm>
            <a:prstGeom prst="cloudCallou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Cloud Callout 12"/>
          <p:cNvSpPr/>
          <p:nvPr/>
        </p:nvSpPr>
        <p:spPr>
          <a:xfrm>
            <a:off x="6156244" y="1363300"/>
            <a:ext cx="495790" cy="360040"/>
          </a:xfrm>
          <a:prstGeom prst="cloudCallou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" name="Group 19"/>
          <p:cNvGrpSpPr/>
          <p:nvPr/>
        </p:nvGrpSpPr>
        <p:grpSpPr>
          <a:xfrm>
            <a:off x="992560" y="2996586"/>
            <a:ext cx="1800200" cy="719714"/>
            <a:chOff x="704528" y="2996586"/>
            <a:chExt cx="2304257" cy="720081"/>
          </a:xfrm>
        </p:grpSpPr>
        <p:sp>
          <p:nvSpPr>
            <p:cNvPr id="23" name="Rounded Rectangle 22"/>
            <p:cNvSpPr/>
            <p:nvPr/>
          </p:nvSpPr>
          <p:spPr>
            <a:xfrm>
              <a:off x="704528" y="2996586"/>
              <a:ext cx="2304257" cy="720081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Ins="360000" rtlCol="0" anchor="ctr"/>
            <a:lstStyle/>
            <a:p>
              <a:pPr algn="ctr"/>
              <a:r>
                <a:rPr lang="en-AU" dirty="0" smtClean="0"/>
                <a:t>Service </a:t>
              </a:r>
              <a:br>
                <a:rPr lang="en-AU" dirty="0" smtClean="0"/>
              </a:br>
              <a:r>
                <a:rPr lang="en-AU" dirty="0" smtClean="0"/>
                <a:t>(</a:t>
              </a:r>
              <a:r>
                <a:rPr lang="en-AU" dirty="0" err="1" smtClean="0"/>
                <a:t>PyEpics</a:t>
              </a:r>
              <a:r>
                <a:rPr lang="en-AU" dirty="0" smtClean="0"/>
                <a:t>)</a:t>
              </a:r>
              <a:endParaRPr lang="en-AU" dirty="0"/>
            </a:p>
          </p:txBody>
        </p:sp>
        <p:sp>
          <p:nvSpPr>
            <p:cNvPr id="27" name="Cloud Callout 26"/>
            <p:cNvSpPr/>
            <p:nvPr/>
          </p:nvSpPr>
          <p:spPr>
            <a:xfrm>
              <a:off x="2296970" y="3176607"/>
              <a:ext cx="495790" cy="360040"/>
            </a:xfrm>
            <a:prstGeom prst="cloudCallou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92560" y="2258756"/>
            <a:ext cx="7928478" cy="737829"/>
            <a:chOff x="992560" y="2258756"/>
            <a:chExt cx="7928478" cy="737829"/>
          </a:xfrm>
          <a:solidFill>
            <a:schemeClr val="bg1"/>
          </a:solidFill>
        </p:grpSpPr>
        <p:cxnSp>
          <p:nvCxnSpPr>
            <p:cNvPr id="28" name="Straight Connector 27"/>
            <p:cNvCxnSpPr/>
            <p:nvPr/>
          </p:nvCxnSpPr>
          <p:spPr>
            <a:xfrm flipV="1">
              <a:off x="992560" y="2274363"/>
              <a:ext cx="7928478" cy="324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Up-Down Arrow 28"/>
            <p:cNvSpPr/>
            <p:nvPr/>
          </p:nvSpPr>
          <p:spPr>
            <a:xfrm>
              <a:off x="5247625" y="2293212"/>
              <a:ext cx="261743" cy="703373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Up-Down Arrow 29"/>
            <p:cNvSpPr/>
            <p:nvPr/>
          </p:nvSpPr>
          <p:spPr>
            <a:xfrm>
              <a:off x="1761788" y="2258756"/>
              <a:ext cx="261743" cy="719714"/>
            </a:xfrm>
            <a:prstGeom prst="up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7185248" y="4147212"/>
            <a:ext cx="1735790" cy="720080"/>
          </a:xfrm>
          <a:prstGeom prst="roundRect">
            <a:avLst/>
          </a:prstGeom>
          <a:noFill/>
          <a:ln>
            <a:prstDash val="dash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Data Daemon</a:t>
            </a:r>
            <a:endParaRPr lang="en-AU" dirty="0"/>
          </a:p>
        </p:txBody>
      </p:sp>
      <p:grpSp>
        <p:nvGrpSpPr>
          <p:cNvPr id="89" name="Group 88"/>
          <p:cNvGrpSpPr/>
          <p:nvPr/>
        </p:nvGrpSpPr>
        <p:grpSpPr>
          <a:xfrm>
            <a:off x="1892660" y="1899618"/>
            <a:ext cx="7549431" cy="3757893"/>
            <a:chOff x="1892660" y="1899618"/>
            <a:chExt cx="7549431" cy="3757893"/>
          </a:xfrm>
        </p:grpSpPr>
        <p:sp>
          <p:nvSpPr>
            <p:cNvPr id="37" name="Folded Corner 36"/>
            <p:cNvSpPr/>
            <p:nvPr/>
          </p:nvSpPr>
          <p:spPr>
            <a:xfrm>
              <a:off x="8253959" y="2381765"/>
              <a:ext cx="1188132" cy="1047235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Interface control document</a:t>
              </a:r>
              <a:endParaRPr lang="en-AU" dirty="0"/>
            </a:p>
          </p:txBody>
        </p:sp>
        <p:cxnSp>
          <p:nvCxnSpPr>
            <p:cNvPr id="67" name="Straight Arrow Connector 66"/>
            <p:cNvCxnSpPr>
              <a:stCxn id="37" idx="1"/>
              <a:endCxn id="11" idx="2"/>
            </p:cNvCxnSpPr>
            <p:nvPr/>
          </p:nvCxnSpPr>
          <p:spPr>
            <a:xfrm flipH="1" flipV="1">
              <a:off x="8053143" y="1899618"/>
              <a:ext cx="200816" cy="10057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37" idx="1"/>
              <a:endCxn id="3" idx="2"/>
            </p:cNvCxnSpPr>
            <p:nvPr/>
          </p:nvCxnSpPr>
          <p:spPr>
            <a:xfrm flipH="1" flipV="1">
              <a:off x="4989005" y="1903360"/>
              <a:ext cx="3264954" cy="10020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37" idx="1"/>
              <a:endCxn id="9" idx="2"/>
            </p:cNvCxnSpPr>
            <p:nvPr/>
          </p:nvCxnSpPr>
          <p:spPr>
            <a:xfrm flipH="1" flipV="1">
              <a:off x="1892660" y="1903360"/>
              <a:ext cx="6361299" cy="10020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37" idx="1"/>
              <a:endCxn id="23" idx="3"/>
            </p:cNvCxnSpPr>
            <p:nvPr/>
          </p:nvCxnSpPr>
          <p:spPr>
            <a:xfrm flipH="1">
              <a:off x="2792760" y="2905383"/>
              <a:ext cx="5461199" cy="4510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37" idx="1"/>
              <a:endCxn id="6" idx="3"/>
            </p:cNvCxnSpPr>
            <p:nvPr/>
          </p:nvCxnSpPr>
          <p:spPr>
            <a:xfrm flipH="1">
              <a:off x="6789205" y="2905383"/>
              <a:ext cx="1464754" cy="4516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37" idx="1"/>
              <a:endCxn id="7" idx="3"/>
            </p:cNvCxnSpPr>
            <p:nvPr/>
          </p:nvCxnSpPr>
          <p:spPr>
            <a:xfrm flipH="1">
              <a:off x="6789203" y="2905383"/>
              <a:ext cx="1464756" cy="16018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37" idx="1"/>
              <a:endCxn id="8" idx="3"/>
            </p:cNvCxnSpPr>
            <p:nvPr/>
          </p:nvCxnSpPr>
          <p:spPr>
            <a:xfrm flipH="1">
              <a:off x="6757214" y="2905383"/>
              <a:ext cx="1496745" cy="27521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260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131">
        <p:fade/>
      </p:transition>
    </mc:Choice>
    <mc:Fallback>
      <p:transition spd="med" advTm="471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4" y="-171400"/>
            <a:ext cx="9910004" cy="7431061"/>
          </a:xfrm>
          <a:prstGeom prst="rect">
            <a:avLst/>
          </a:prstGeom>
        </p:spPr>
      </p:pic>
      <p:sp>
        <p:nvSpPr>
          <p:cNvPr id="5" name="Line Callout 1 (Accent Bar) 4"/>
          <p:cNvSpPr/>
          <p:nvPr/>
        </p:nvSpPr>
        <p:spPr>
          <a:xfrm>
            <a:off x="3550319" y="1514520"/>
            <a:ext cx="1872208" cy="504056"/>
          </a:xfrm>
          <a:prstGeom prst="accentCallout1">
            <a:avLst>
              <a:gd name="adj1" fmla="val 18750"/>
              <a:gd name="adj2" fmla="val -8333"/>
              <a:gd name="adj3" fmla="val 132290"/>
              <a:gd name="adj4" fmla="val -60110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dirty="0" smtClean="0"/>
              <a:t>STATE==2, CTRL=4</a:t>
            </a:r>
            <a:endParaRPr lang="en-AU" dirty="0"/>
          </a:p>
        </p:txBody>
      </p:sp>
      <p:sp>
        <p:nvSpPr>
          <p:cNvPr id="6" name="Line Callout 1 (Accent Bar) 5"/>
          <p:cNvSpPr/>
          <p:nvPr/>
        </p:nvSpPr>
        <p:spPr>
          <a:xfrm>
            <a:off x="4088904" y="5478285"/>
            <a:ext cx="1008112" cy="365479"/>
          </a:xfrm>
          <a:prstGeom prst="accentCallout1">
            <a:avLst>
              <a:gd name="adj1" fmla="val 18750"/>
              <a:gd name="adj2" fmla="val -8333"/>
              <a:gd name="adj3" fmla="val -204404"/>
              <a:gd name="adj4" fmla="val -56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dirty="0" smtClean="0"/>
              <a:t>STATE=3</a:t>
            </a:r>
            <a:endParaRPr lang="en-AU" dirty="0"/>
          </a:p>
        </p:txBody>
      </p:sp>
      <p:sp>
        <p:nvSpPr>
          <p:cNvPr id="9" name="Line Callout 1 (Accent Bar) 8"/>
          <p:cNvSpPr/>
          <p:nvPr/>
        </p:nvSpPr>
        <p:spPr>
          <a:xfrm>
            <a:off x="5673080" y="1988840"/>
            <a:ext cx="1440160" cy="360040"/>
          </a:xfrm>
          <a:prstGeom prst="accentCallout1">
            <a:avLst>
              <a:gd name="adj1" fmla="val 18750"/>
              <a:gd name="adj2" fmla="val -8333"/>
              <a:gd name="adj3" fmla="val 253595"/>
              <a:gd name="adj4" fmla="val -575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dirty="0" smtClean="0"/>
              <a:t>STATE==CTRL</a:t>
            </a:r>
            <a:endParaRPr lang="en-AU" dirty="0"/>
          </a:p>
        </p:txBody>
      </p:sp>
      <p:sp>
        <p:nvSpPr>
          <p:cNvPr id="10" name="Line Callout 1 (Accent Bar) 9"/>
          <p:cNvSpPr/>
          <p:nvPr/>
        </p:nvSpPr>
        <p:spPr>
          <a:xfrm>
            <a:off x="3046263" y="6021288"/>
            <a:ext cx="1008112" cy="365479"/>
          </a:xfrm>
          <a:prstGeom prst="accentCallout1">
            <a:avLst>
              <a:gd name="adj1" fmla="val 18750"/>
              <a:gd name="adj2" fmla="val -8333"/>
              <a:gd name="adj3" fmla="val -204404"/>
              <a:gd name="adj4" fmla="val -567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dirty="0" smtClean="0"/>
              <a:t>STATE=2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42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684748" y="1965073"/>
            <a:ext cx="4536504" cy="237626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AU" dirty="0" err="1" smtClean="0">
                <a:solidFill>
                  <a:schemeClr val="tx1"/>
                </a:solidFill>
              </a:rPr>
              <a:t>epicsMap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02791" y="1965073"/>
            <a:ext cx="1296144" cy="79208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>
                <a:solidFill>
                  <a:schemeClr val="tx1"/>
                </a:solidFill>
              </a:rPr>
              <a:t>epicsState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62581" y="2788076"/>
            <a:ext cx="2160240" cy="63007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>
                <a:solidFill>
                  <a:schemeClr val="tx1"/>
                </a:solidFill>
              </a:rPr>
              <a:t>mappedVariable</a:t>
            </a:r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5" name="Elbow Connector 4"/>
          <p:cNvCxnSpPr>
            <a:stCxn id="2" idx="2"/>
            <a:endCxn id="3" idx="1"/>
          </p:cNvCxnSpPr>
          <p:nvPr/>
        </p:nvCxnSpPr>
        <p:spPr>
          <a:xfrm rot="16200000" flipH="1">
            <a:off x="3083747" y="1424277"/>
            <a:ext cx="345950" cy="3011718"/>
          </a:xfrm>
          <a:prstGeom prst="bent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967916" y="3475893"/>
            <a:ext cx="2014881" cy="63007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>
                <a:solidFill>
                  <a:schemeClr val="tx1"/>
                </a:solidFill>
              </a:rPr>
              <a:t>mappedVariable</a:t>
            </a:r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stCxn id="2" idx="2"/>
            <a:endCxn id="10" idx="1"/>
          </p:cNvCxnSpPr>
          <p:nvPr/>
        </p:nvCxnSpPr>
        <p:spPr>
          <a:xfrm rot="16200000" flipH="1">
            <a:off x="1842506" y="2665517"/>
            <a:ext cx="1033767" cy="1217053"/>
          </a:xfrm>
          <a:prstGeom prst="bent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738461" y="4765579"/>
            <a:ext cx="4426273" cy="39095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Device driver</a:t>
            </a:r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247891" y="2757161"/>
            <a:ext cx="1177103" cy="305899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2"/>
          </p:cNvCxnSpPr>
          <p:nvPr/>
        </p:nvCxnSpPr>
        <p:spPr>
          <a:xfrm>
            <a:off x="3975357" y="4105963"/>
            <a:ext cx="0" cy="17101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" idx="2"/>
          </p:cNvCxnSpPr>
          <p:nvPr/>
        </p:nvCxnSpPr>
        <p:spPr>
          <a:xfrm flipH="1">
            <a:off x="4982797" y="3418146"/>
            <a:ext cx="859904" cy="23980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877278" y="1211786"/>
            <a:ext cx="7928478" cy="737829"/>
            <a:chOff x="992560" y="2258756"/>
            <a:chExt cx="7928478" cy="737829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992560" y="2274363"/>
              <a:ext cx="7928478" cy="32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Up-Down Arrow 60"/>
            <p:cNvSpPr/>
            <p:nvPr/>
          </p:nvSpPr>
          <p:spPr>
            <a:xfrm>
              <a:off x="5247625" y="2293212"/>
              <a:ext cx="261743" cy="703373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Up-Down Arrow 61"/>
            <p:cNvSpPr/>
            <p:nvPr/>
          </p:nvSpPr>
          <p:spPr>
            <a:xfrm>
              <a:off x="1761788" y="2258756"/>
              <a:ext cx="261743" cy="719714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197024" y="4105963"/>
            <a:ext cx="461665" cy="3693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AU" dirty="0" smtClean="0">
                <a:latin typeface="Aharoni" panose="02010803020104030203" pitchFamily="2" charset="-79"/>
                <a:cs typeface="Aharoni" panose="02010803020104030203" pitchFamily="2" charset="-79"/>
              </a:rPr>
              <a:t>…</a:t>
            </a:r>
            <a:endParaRPr lang="en-A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175156" y="5596388"/>
            <a:ext cx="3600400" cy="720080"/>
            <a:chOff x="3156814" y="5297471"/>
            <a:chExt cx="3600400" cy="720080"/>
          </a:xfrm>
        </p:grpSpPr>
        <p:sp>
          <p:nvSpPr>
            <p:cNvPr id="76" name="Rounded Rectangle 75"/>
            <p:cNvSpPr/>
            <p:nvPr/>
          </p:nvSpPr>
          <p:spPr>
            <a:xfrm>
              <a:off x="3156814" y="5297471"/>
              <a:ext cx="3600400" cy="720080"/>
            </a:xfrm>
            <a:prstGeom prst="round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Device</a:t>
              </a:r>
              <a:endParaRPr lang="en-AU" dirty="0"/>
            </a:p>
          </p:txBody>
        </p:sp>
        <p:sp>
          <p:nvSpPr>
            <p:cNvPr id="77" name="Cloud Callout 76"/>
            <p:cNvSpPr/>
            <p:nvPr/>
          </p:nvSpPr>
          <p:spPr>
            <a:xfrm>
              <a:off x="6156244" y="5517235"/>
              <a:ext cx="495790" cy="360040"/>
            </a:xfrm>
            <a:prstGeom prst="cloudCallou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8390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06" y="1"/>
            <a:ext cx="988570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2">
            <a:noAutofit/>
          </a:bodyPr>
          <a:lstStyle/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 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PVs mapping to $(VAR)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#%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autosave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</a:t>
            </a:r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0 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VAL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record(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ao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, "$(P)$(Q)") {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field(DESC, "$(DESC)")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field(OUT, "$(P)$(Q):SET PP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field(PINI, "NO")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field(EGU, "$(EGU)")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field(PREC, "$(PREC)")  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}</a:t>
            </a: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record(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ai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, "$(P)$(Q):RBV") {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field(DESC, "$(DESC)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readback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field(DTYP, "$(DTYP)")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field(FLNK, "$(P)$(Q):SYN")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field(INP, "$(GETPROTO)")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field(SDIS, "$(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GetSB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) CP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field(DISV, "0")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field(PINI, "NO")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field(DISS, "INVALID")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field(EGU, "$(EGU)")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field(PREC, "$(PREC)")  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}</a:t>
            </a: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record(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ao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, "$(P)$(Q):SET") {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field(DTYP, "$(DTYP)")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field(SDIS, "$(P)$(Q):ROL PP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field(OUT, "$(SETPROTO)")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field(PINI, "NO")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field(DISS, "INVALID")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}</a:t>
            </a: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record(</a:t>
            </a:r>
            <a:r>
              <a:rPr lang="en-AU" sz="1200" b="1" dirty="0" err="1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calc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, "$(P)$(Q):ROL") {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field(CALC, "(!B) || A")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field(INPA, "$(P)$(Q):SYN.PACT")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field(INPB, "$(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SetSB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) NPP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field(PINI, "NO")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}</a:t>
            </a: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record(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calcout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, "$(P)$(Q):SYN") {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field(INPA, "$(P)$(Q):RBV PP")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field(INPB, "$(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GetSB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) NPP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field(INPC, "$(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SetSB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) NPP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field(CALC, "A")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field(OUT, "$(P)$(Q) PP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field(PINI, "NO")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}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#--------------------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80992" y="-99392"/>
            <a:ext cx="0" cy="7272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06" y="1"/>
            <a:ext cx="988570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2">
            <a:noAutofit/>
          </a:bodyPr>
          <a:lstStyle/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 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PVs mapping to </a:t>
            </a:r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P2002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#%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autosave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0 VAL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record(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ao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, "$(P):RSCN:A1_HLM") {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field(DESC, </a:t>
            </a:r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“...desired 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limit")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field(OUT, "$(P):</a:t>
            </a:r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RSCN:A1_HLM:SET 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PP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field(PINI, "NO")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field(EGU, "EGU/s2")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field(PREC, "1")  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}</a:t>
            </a:r>
          </a:p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record(</a:t>
            </a:r>
            <a:r>
              <a:rPr lang="en-AU" sz="1200" b="1" dirty="0" err="1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ai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, "$(P):RSCN:A1_HLM:RBV") {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field(DESC, </a:t>
            </a:r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“...desired 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limit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readback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field(DTYP, "stream")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field(FLNK, "$(P):RSCN:A1_HLM:SYN")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field(INP, "@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pmac.proto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getVar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(P2002) $(PORT)")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field(SDIS, "$(P):RSCN:ST_MONITOR CP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field(DISV, "0")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field(PINI, "NO")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field(DISS, "INVALID")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field(EGU, "EGU/s2")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field(PREC, "1")  </a:t>
            </a:r>
          </a:p>
          <a:p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}</a:t>
            </a:r>
          </a:p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record(</a:t>
            </a:r>
            <a:r>
              <a:rPr lang="en-AU" sz="1200" b="1" dirty="0" err="1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ao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, "$(P):</a:t>
            </a:r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RSCN:A1_HLM:SET") 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{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field(DTYP, "stream")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field(SDIS, "$(P):RSCN:A1_HLM:ROL PP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field(OUT, "@</a:t>
            </a:r>
            <a:r>
              <a:rPr lang="en-AU" sz="1200" b="1" dirty="0" err="1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pmac.proto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</a:t>
            </a:r>
            <a:r>
              <a:rPr lang="en-AU" sz="1200" b="1" dirty="0" err="1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setVar</a:t>
            </a:r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(P2002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) $(PORT)")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field(PINI, "NO")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field(DISS, "INVALID")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}</a:t>
            </a: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record(</a:t>
            </a:r>
            <a:r>
              <a:rPr lang="en-AU" sz="1200" b="1" dirty="0" err="1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calc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, "$(P):RSCN:A1_HLM:ROL") {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field(CALC, "(!B) || A")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field(INPA, "$(P):RSCN:A1_HLM:SYN.PACT")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field(INPB, "$(P):</a:t>
            </a:r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RSCN:ST_SETTING 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NPP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field(PINI, "NO")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}</a:t>
            </a:r>
          </a:p>
          <a:p>
            <a:endParaRPr lang="en-AU" sz="1200" b="1" dirty="0" smtClean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  <a:p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record(</a:t>
            </a:r>
            <a:r>
              <a:rPr lang="en-AU" sz="1200" b="1" dirty="0" err="1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calcout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, "$(P):RSCN:A1_HLM:SYN") {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field(INPA, "$(P):RSCN:A1_HLM:RBV PP")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field(INPB, "$(P):RSCN:ST_MONITOR NPP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field(INPC, "$(P):</a:t>
            </a:r>
            <a:r>
              <a:rPr lang="en-AU" sz="1200" b="1" dirty="0" smtClean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RSCN:ST_SETTING </a:t>
            </a:r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NPP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field(CALC, "A")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field(OUT, "$(P):RSCN:A1_HLM PP MS")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  field(PINI, "NO")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}</a:t>
            </a:r>
          </a:p>
          <a:p>
            <a:r>
              <a:rPr lang="en-AU" sz="1200" b="1" dirty="0">
                <a:latin typeface="Source Code Pro Light" panose="020B0409030403020204" pitchFamily="49" charset="0"/>
                <a:ea typeface="Source Code Pro Light" panose="020B0409030403020204" pitchFamily="49" charset="0"/>
              </a:rPr>
              <a:t>#--------------------</a:t>
            </a:r>
          </a:p>
          <a:p>
            <a:endParaRPr lang="en-AU" sz="1200" b="1" dirty="0">
              <a:latin typeface="Source Code Pro Light" panose="020B0409030403020204" pitchFamily="49" charset="0"/>
              <a:ea typeface="Source Code Pro Light" panose="020B0409030403020204" pitchFamily="49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80992" y="-171399"/>
            <a:ext cx="0" cy="720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2|30.4|7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2|30.4|78.5"/>
</p:tagLst>
</file>

<file path=ppt/theme/theme1.xml><?xml version="1.0" encoding="utf-8"?>
<a:theme xmlns:a="http://schemas.openxmlformats.org/drawingml/2006/main" name="Titl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-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Header - blue -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eader - grey -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ue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Grey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Footer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Footer -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ANSTO-ANM-TEMPLATE</Template>
  <TotalTime>12560</TotalTime>
  <Words>857</Words>
  <Application>Microsoft Office PowerPoint</Application>
  <PresentationFormat>A4 Paper (210x297 mm)</PresentationFormat>
  <Paragraphs>405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Aharoni</vt:lpstr>
      <vt:lpstr>ＭＳ Ｐゴシック</vt:lpstr>
      <vt:lpstr>Source Code Pro Light</vt:lpstr>
      <vt:lpstr>Calibri</vt:lpstr>
      <vt:lpstr>Arial</vt:lpstr>
      <vt:lpstr>Title - Blue</vt:lpstr>
      <vt:lpstr>Title - Grey</vt:lpstr>
      <vt:lpstr>1_Header - blue - logo</vt:lpstr>
      <vt:lpstr>Header - grey - logo</vt:lpstr>
      <vt:lpstr>2_Blue Top</vt:lpstr>
      <vt:lpstr>1_Grey Top</vt:lpstr>
      <vt:lpstr>Footer - blue</vt:lpstr>
      <vt:lpstr>Footer - grey</vt:lpstr>
      <vt:lpstr>Microsoft Excel Macro-Enabled Worksheet</vt:lpstr>
      <vt:lpstr>A state-machine approach to EPICS interfaces for complex devices</vt:lpstr>
      <vt:lpstr>PowerPoint Presentation</vt:lpstr>
      <vt:lpstr>Device driver for a smart/complex device</vt:lpstr>
      <vt:lpstr>{ex-{{{non-EPICS}control systems}engineer}} ’s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Device driver for a smart/complex device</vt:lpstr>
      <vt:lpstr>Deployment</vt:lpstr>
      <vt:lpstr>Thank you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Clare</dc:creator>
  <cp:lastModifiedBy>Nader Afshar</cp:lastModifiedBy>
  <cp:revision>663</cp:revision>
  <cp:lastPrinted>2017-10-10T18:59:04Z</cp:lastPrinted>
  <dcterms:created xsi:type="dcterms:W3CDTF">2015-09-04T04:19:26Z</dcterms:created>
  <dcterms:modified xsi:type="dcterms:W3CDTF">2018-11-13T05:32:47Z</dcterms:modified>
</cp:coreProperties>
</file>