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4" r:id="rId3"/>
    <p:sldMasterId id="2147483667" r:id="rId4"/>
  </p:sldMasterIdLst>
  <p:notesMasterIdLst>
    <p:notesMasterId r:id="rId22"/>
  </p:notesMasterIdLst>
  <p:sldIdLst>
    <p:sldId id="257" r:id="rId5"/>
    <p:sldId id="260" r:id="rId6"/>
    <p:sldId id="299" r:id="rId7"/>
    <p:sldId id="271" r:id="rId8"/>
    <p:sldId id="273" r:id="rId9"/>
    <p:sldId id="262" r:id="rId10"/>
    <p:sldId id="263" r:id="rId11"/>
    <p:sldId id="286" r:id="rId12"/>
    <p:sldId id="284" r:id="rId13"/>
    <p:sldId id="294" r:id="rId14"/>
    <p:sldId id="297" r:id="rId15"/>
    <p:sldId id="276" r:id="rId16"/>
    <p:sldId id="298" r:id="rId17"/>
    <p:sldId id="292" r:id="rId18"/>
    <p:sldId id="295" r:id="rId19"/>
    <p:sldId id="296" r:id="rId20"/>
    <p:sldId id="270" r:id="rId2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34A62"/>
    <a:srgbClr val="008E40"/>
    <a:srgbClr val="0079C2"/>
    <a:srgbClr val="60FA8C"/>
    <a:srgbClr val="06C23A"/>
    <a:srgbClr val="E8F4FB"/>
    <a:srgbClr val="28516A"/>
    <a:srgbClr val="89E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5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56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C77EEE4-BFFE-A143-97FD-4042521C6432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2D036CBE-D2DE-6340-9D79-8DA939BB5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6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6CBE-D2DE-6340-9D79-8DA939BB59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4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6CBE-D2DE-6340-9D79-8DA939BB59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6CBE-D2DE-6340-9D79-8DA939BB59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4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5915" y="3465902"/>
            <a:ext cx="8336962" cy="652527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5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29300" y="2010986"/>
            <a:ext cx="2969986" cy="229794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0999" y="2010986"/>
            <a:ext cx="5252357" cy="2297943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0999" y="2010986"/>
            <a:ext cx="2969986" cy="229794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28785" y="2010986"/>
            <a:ext cx="5252357" cy="2297944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0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274" y="2012108"/>
            <a:ext cx="4064012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203" y="4018643"/>
            <a:ext cx="4073083" cy="362857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9917" y="2012108"/>
            <a:ext cx="4064012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9917" y="4018643"/>
            <a:ext cx="4073083" cy="362857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98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2010986"/>
            <a:ext cx="4054929" cy="229794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08071" y="2010986"/>
            <a:ext cx="4054929" cy="229794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2636920"/>
            <a:ext cx="4054929" cy="1554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41076"/>
            <a:ext cx="4054929" cy="435427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5A9B"/>
                </a:solidFill>
              </a:defRPr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17143" y="2636920"/>
            <a:ext cx="4054929" cy="1554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717143" y="2041076"/>
            <a:ext cx="4054929" cy="435427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5A9B"/>
                </a:solidFill>
              </a:defRPr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69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5915" y="1841367"/>
            <a:ext cx="8336962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05915" y="3251067"/>
            <a:ext cx="8336962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69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915" y="3465902"/>
            <a:ext cx="8336962" cy="652527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5915" y="1841367"/>
            <a:ext cx="8336962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05915" y="3251067"/>
            <a:ext cx="8336962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1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57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2954"/>
            <a:ext cx="9144000" cy="4350546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861" y="4155954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17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43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274" y="2012108"/>
            <a:ext cx="2618586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32250" y="2012108"/>
            <a:ext cx="2663394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203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035" y="2012108"/>
            <a:ext cx="2634676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32250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92035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14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70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274" y="2012108"/>
            <a:ext cx="2618586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32250" y="2012108"/>
            <a:ext cx="2663394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203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035" y="2012108"/>
            <a:ext cx="2634676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 b="1" i="0">
                <a:latin typeface="Arial"/>
                <a:cs typeface="Arial"/>
              </a:defRPr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32250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92035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23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52925" y="2056271"/>
            <a:ext cx="8001004" cy="219822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1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29300" y="2010986"/>
            <a:ext cx="2969986" cy="229794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0999" y="2010986"/>
            <a:ext cx="5252357" cy="229794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»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210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0999" y="2010986"/>
            <a:ext cx="2969986" cy="2297944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10642" y="2010986"/>
            <a:ext cx="5252357" cy="229794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None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»"/>
              <a:tabLst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»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06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274" y="2012108"/>
            <a:ext cx="4064012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203" y="4018643"/>
            <a:ext cx="4073083" cy="362857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89917" y="2012108"/>
            <a:ext cx="4064012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89917" y="4018643"/>
            <a:ext cx="4073083" cy="362857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6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2010986"/>
            <a:ext cx="4054929" cy="2297943"/>
          </a:xfrm>
        </p:spPr>
        <p:txBody>
          <a:bodyPr/>
          <a:lstStyle>
            <a:lvl1pPr marL="0" indent="0">
              <a:buNone/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08071" y="2010986"/>
            <a:ext cx="4054929" cy="229794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229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lvl="0"/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2636920"/>
            <a:ext cx="4054929" cy="1554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41076"/>
            <a:ext cx="4054929" cy="435427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5A9B"/>
                </a:solidFill>
              </a:defRPr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17143" y="2636920"/>
            <a:ext cx="4054929" cy="15540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17143" y="2041076"/>
            <a:ext cx="4054929" cy="435427"/>
          </a:xfrm>
        </p:spPr>
        <p:txBody>
          <a:bodyPr anchor="b"/>
          <a:lstStyle>
            <a:lvl1pPr marL="0" indent="0">
              <a:buNone/>
              <a:defRPr sz="2100" b="1">
                <a:solidFill>
                  <a:srgbClr val="005A9B"/>
                </a:solidFill>
              </a:defRPr>
            </a:lvl1pPr>
            <a:lvl2pPr marL="457097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9" indent="0">
              <a:buNone/>
              <a:defRPr sz="1600" b="1"/>
            </a:lvl4pPr>
            <a:lvl5pPr marL="1828384" indent="0">
              <a:buNone/>
              <a:defRPr sz="1600" b="1"/>
            </a:lvl5pPr>
            <a:lvl6pPr marL="2285480" indent="0">
              <a:buNone/>
              <a:defRPr sz="1600" b="1"/>
            </a:lvl6pPr>
            <a:lvl7pPr marL="2742576" indent="0">
              <a:buNone/>
              <a:defRPr sz="1600" b="1"/>
            </a:lvl7pPr>
            <a:lvl8pPr marL="3199672" indent="0">
              <a:buNone/>
              <a:defRPr sz="1600" b="1"/>
            </a:lvl8pPr>
            <a:lvl9pPr marL="3656768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206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5915" y="1841367"/>
            <a:ext cx="833696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05915" y="3251067"/>
            <a:ext cx="833696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0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05915" y="3465902"/>
            <a:ext cx="8336962" cy="652527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01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05915" y="3465902"/>
            <a:ext cx="8336962" cy="652527"/>
          </a:xfrm>
          <a:prstGeom prst="rect">
            <a:avLst/>
          </a:prstGeom>
        </p:spPr>
        <p:txBody>
          <a:bodyPr lIns="91419" tIns="45709" rIns="91419" bIns="45709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45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5915" y="1841367"/>
            <a:ext cx="833696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05915" y="3251067"/>
            <a:ext cx="833696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3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8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7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2954"/>
            <a:ext cx="9144000" cy="4350546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861" y="4155954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97" indent="0">
              <a:buNone/>
              <a:defRPr sz="1200"/>
            </a:lvl2pPr>
            <a:lvl3pPr marL="914192" indent="0">
              <a:buNone/>
              <a:defRPr sz="1100"/>
            </a:lvl3pPr>
            <a:lvl4pPr marL="1371289" indent="0">
              <a:buNone/>
              <a:defRPr sz="900"/>
            </a:lvl4pPr>
            <a:lvl5pPr marL="1828384" indent="0">
              <a:buNone/>
              <a:defRPr sz="900"/>
            </a:lvl5pPr>
            <a:lvl6pPr marL="2285480" indent="0">
              <a:buNone/>
              <a:defRPr sz="900"/>
            </a:lvl6pPr>
            <a:lvl7pPr marL="2742576" indent="0">
              <a:buNone/>
              <a:defRPr sz="900"/>
            </a:lvl7pPr>
            <a:lvl8pPr marL="3199672" indent="0">
              <a:buNone/>
              <a:defRPr sz="900"/>
            </a:lvl8pPr>
            <a:lvl9pPr marL="3656768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274" y="2012108"/>
            <a:ext cx="2618586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32250" y="2012108"/>
            <a:ext cx="2663394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08203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035" y="2012108"/>
            <a:ext cx="2634676" cy="192489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32250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92035" y="4018643"/>
            <a:ext cx="2627657" cy="362857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623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752925" y="2056271"/>
            <a:ext cx="8001004" cy="2198229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792" cy="5148291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5915" y="1841367"/>
            <a:ext cx="8336962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NSTO-logo-Inline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15" y="633278"/>
            <a:ext cx="4344163" cy="763934"/>
          </a:xfrm>
          <a:prstGeom prst="rect">
            <a:avLst/>
          </a:prstGeom>
        </p:spPr>
      </p:pic>
      <p:pic>
        <p:nvPicPr>
          <p:cNvPr id="12" name="Picture 11" descr="Aust-Synchrotron-vector-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23" y="4450751"/>
            <a:ext cx="2051654" cy="556171"/>
          </a:xfrm>
          <a:prstGeom prst="rect">
            <a:avLst/>
          </a:prstGeom>
        </p:spPr>
      </p:pic>
      <p:pic>
        <p:nvPicPr>
          <p:cNvPr id="13" name="Picture 12" descr="Victoria-StateGov_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05" y="4535539"/>
            <a:ext cx="792088" cy="45149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05915" y="4698665"/>
            <a:ext cx="1872208" cy="276989"/>
          </a:xfrm>
          <a:prstGeom prst="rect">
            <a:avLst/>
          </a:prstGeom>
          <a:noFill/>
        </p:spPr>
        <p:txBody>
          <a:bodyPr wrap="square" lIns="0" tIns="45715" rIns="91429" bIns="45715" rtlCol="0">
            <a:spAutoFit/>
          </a:bodyPr>
          <a:lstStyle/>
          <a:p>
            <a:pPr lvl="0"/>
            <a:r>
              <a:rPr lang="en-AU" sz="1200" b="0" i="0" dirty="0" smtClean="0">
                <a:solidFill>
                  <a:schemeClr val="bg1"/>
                </a:solidFill>
                <a:latin typeface="Arial"/>
                <a:cs typeface="Arial"/>
              </a:rPr>
              <a:t>synchrotron.org.au </a:t>
            </a:r>
            <a:endParaRPr lang="en-AU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05915" y="3251067"/>
            <a:ext cx="8336962" cy="0"/>
          </a:xfrm>
          <a:prstGeom prst="line">
            <a:avLst/>
          </a:prstGeom>
          <a:ln w="1270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9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405915" y="1913375"/>
            <a:ext cx="8336962" cy="1224136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5915" y="1841367"/>
            <a:ext cx="833696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NSTO-logo-Inline_Whit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15" y="633278"/>
            <a:ext cx="4344163" cy="763934"/>
          </a:xfrm>
          <a:prstGeom prst="rect">
            <a:avLst/>
          </a:prstGeom>
        </p:spPr>
      </p:pic>
      <p:pic>
        <p:nvPicPr>
          <p:cNvPr id="12" name="Picture 11" descr="Aust-Synchrotron-vector-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23" y="4450751"/>
            <a:ext cx="2051654" cy="556171"/>
          </a:xfrm>
          <a:prstGeom prst="rect">
            <a:avLst/>
          </a:prstGeom>
        </p:spPr>
      </p:pic>
      <p:pic>
        <p:nvPicPr>
          <p:cNvPr id="13" name="Picture 12" descr="Victoria-StateGov_white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05" y="4535539"/>
            <a:ext cx="792088" cy="45149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05915" y="4698665"/>
            <a:ext cx="1872208" cy="276989"/>
          </a:xfrm>
          <a:prstGeom prst="rect">
            <a:avLst/>
          </a:prstGeom>
          <a:noFill/>
        </p:spPr>
        <p:txBody>
          <a:bodyPr wrap="square" lIns="0" tIns="45715" rIns="91429" bIns="45715" rtlCol="0">
            <a:spAutoFit/>
          </a:bodyPr>
          <a:lstStyle/>
          <a:p>
            <a:pPr lvl="0"/>
            <a:r>
              <a:rPr lang="en-AU" sz="1200" b="0" i="0" dirty="0" smtClean="0">
                <a:solidFill>
                  <a:schemeClr val="bg1"/>
                </a:solidFill>
                <a:latin typeface="Arial"/>
                <a:cs typeface="Arial"/>
              </a:rPr>
              <a:t>synchrotron.org.au </a:t>
            </a:r>
            <a:endParaRPr lang="en-AU" sz="12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05915" y="3251067"/>
            <a:ext cx="8336962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2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"/>
            <a:ext cx="9144000" cy="798283"/>
          </a:xfrm>
          <a:prstGeom prst="rect">
            <a:avLst/>
          </a:prstGeom>
          <a:solidFill>
            <a:srgbClr val="0079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lvl="0" algn="ctr"/>
            <a:endParaRPr lang="en-US" dirty="0">
              <a:latin typeface="Arial"/>
            </a:endParaRPr>
          </a:p>
        </p:txBody>
      </p:sp>
      <p:pic>
        <p:nvPicPr>
          <p:cNvPr id="8" name="Picture 7" descr="ANSTO-logo-Inline_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54" y="213114"/>
            <a:ext cx="2636540" cy="463643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2925" y="2056270"/>
            <a:ext cx="7854043" cy="22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11" name="Picture 10" descr="Aust-Synchrotron-vector-grey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40" y="4450751"/>
            <a:ext cx="2051654" cy="55617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05915" y="4698665"/>
            <a:ext cx="1872208" cy="276989"/>
          </a:xfrm>
          <a:prstGeom prst="rect">
            <a:avLst/>
          </a:prstGeom>
          <a:noFill/>
        </p:spPr>
        <p:txBody>
          <a:bodyPr wrap="square" lIns="0" tIns="45715" rIns="91429" bIns="45715" rtlCol="0">
            <a:spAutoFit/>
          </a:bodyPr>
          <a:lstStyle/>
          <a:p>
            <a:pPr lvl="0"/>
            <a:r>
              <a:rPr lang="en-AU" sz="1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synchrotron.org.au </a:t>
            </a:r>
            <a:endParaRPr lang="en-AU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87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982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 descr="ANSTO-logo-Inline_White.eps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54" y="213114"/>
            <a:ext cx="2636540" cy="463643"/>
          </a:xfrm>
          <a:prstGeom prst="rect">
            <a:avLst/>
          </a:prstGeom>
        </p:spPr>
      </p:pic>
      <p:pic>
        <p:nvPicPr>
          <p:cNvPr id="11" name="Picture 10" descr="Aust-Synchrotron-vector-grey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40" y="4450751"/>
            <a:ext cx="2051654" cy="55617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05915" y="4698665"/>
            <a:ext cx="1872208" cy="276989"/>
          </a:xfrm>
          <a:prstGeom prst="rect">
            <a:avLst/>
          </a:prstGeom>
          <a:noFill/>
        </p:spPr>
        <p:txBody>
          <a:bodyPr wrap="square" lIns="0" tIns="45715" rIns="91429" bIns="45715" rtlCol="0">
            <a:spAutoFit/>
          </a:bodyPr>
          <a:lstStyle/>
          <a:p>
            <a:pPr lvl="0"/>
            <a:r>
              <a:rPr lang="en-AU" sz="12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synchrotron.org.au </a:t>
            </a:r>
            <a:endParaRPr lang="en-AU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081779"/>
            <a:ext cx="9144000" cy="75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2925" y="2056270"/>
            <a:ext cx="7854043" cy="22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•"/>
              <a:tabLst/>
              <a:defRPr/>
            </a:pP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/>
              <a:buChar char="»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9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80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  <p:sldLayoutId id="2147483679" r:id="rId14"/>
  </p:sldLayoutIdLst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1F497D"/>
        </a:buClr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>
                <a:latin typeface="Raleway" panose="020B0503030101060003" pitchFamily="34" charset="0"/>
              </a:rPr>
              <a:t>Lightflow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smtClean="0"/>
              <a:t>a lightweight, distributed workflow system</a:t>
            </a:r>
            <a:endParaRPr lang="en-AU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Andreas Moll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33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8737" y="4295464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6207" y="85567"/>
            <a:ext cx="50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err="1" smtClean="0">
                <a:solidFill>
                  <a:schemeClr val="bg1"/>
                </a:solidFill>
              </a:rPr>
              <a:t>PythonTask</a:t>
            </a:r>
            <a:r>
              <a:rPr lang="en-AU" sz="3600" dirty="0" smtClean="0">
                <a:solidFill>
                  <a:schemeClr val="bg1"/>
                </a:solidFill>
              </a:rPr>
              <a:t> – all you need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856" y="3014128"/>
            <a:ext cx="7024465" cy="48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err="1">
                <a:solidFill>
                  <a:schemeClr val="tx1"/>
                </a:solidFill>
                <a:latin typeface="Source Code Pro" panose="020B0509030403020204" pitchFamily="49" charset="0"/>
              </a:rPr>
              <a:t>def</a:t>
            </a:r>
            <a:r>
              <a:rPr lang="en-AU" dirty="0">
                <a:solidFill>
                  <a:schemeClr val="tx1"/>
                </a:solidFill>
                <a:latin typeface="Source Code Pro" panose="020B0509030403020204" pitchFamily="49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Source Code Pro" panose="020B0509030403020204" pitchFamily="49" charset="0"/>
              </a:rPr>
              <a:t>inc_number</a:t>
            </a:r>
            <a:r>
              <a:rPr lang="en-AU" dirty="0">
                <a:solidFill>
                  <a:schemeClr val="tx1"/>
                </a:solidFill>
                <a:latin typeface="Source Code Pro" panose="020B0509030403020204" pitchFamily="49" charset="0"/>
              </a:rPr>
              <a:t>(</a:t>
            </a:r>
            <a:r>
              <a:rPr lang="en-AU" dirty="0">
                <a:solidFill>
                  <a:srgbClr val="0079C2"/>
                </a:solidFill>
                <a:latin typeface="Source Code Pro" panose="020B0509030403020204" pitchFamily="49" charset="0"/>
              </a:rPr>
              <a:t>data</a:t>
            </a:r>
            <a:r>
              <a:rPr lang="en-AU" dirty="0">
                <a:solidFill>
                  <a:schemeClr val="tx1"/>
                </a:solidFill>
                <a:latin typeface="Source Code Pro" panose="020B0509030403020204" pitchFamily="49" charset="0"/>
              </a:rPr>
              <a:t>, </a:t>
            </a:r>
            <a:r>
              <a:rPr lang="en-AU" dirty="0">
                <a:solidFill>
                  <a:srgbClr val="06C23A"/>
                </a:solidFill>
                <a:latin typeface="Source Code Pro" panose="020B0509030403020204" pitchFamily="49" charset="0"/>
              </a:rPr>
              <a:t>store</a:t>
            </a:r>
            <a:r>
              <a:rPr lang="en-AU" dirty="0">
                <a:solidFill>
                  <a:schemeClr val="tx1"/>
                </a:solidFill>
                <a:latin typeface="Source Code Pro" panose="020B0509030403020204" pitchFamily="49" charset="0"/>
              </a:rPr>
              <a:t>,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Source Code Pro" panose="020B0509030403020204" pitchFamily="49" charset="0"/>
              </a:rPr>
              <a:t>signal</a:t>
            </a:r>
            <a:r>
              <a:rPr lang="en-AU" dirty="0">
                <a:solidFill>
                  <a:schemeClr val="tx1"/>
                </a:solidFill>
                <a:latin typeface="Source Code Pro" panose="020B0509030403020204" pitchFamily="49" charset="0"/>
              </a:rPr>
              <a:t>, 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Source Code Pro" panose="020B0509030403020204" pitchFamily="49" charset="0"/>
              </a:rPr>
              <a:t>context</a:t>
            </a:r>
            <a:r>
              <a:rPr lang="en-AU" dirty="0">
                <a:solidFill>
                  <a:schemeClr val="tx1"/>
                </a:solidFill>
                <a:latin typeface="Source Code Pro" panose="020B0509030403020204" pitchFamily="49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3807" y="2353227"/>
            <a:ext cx="153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79C2"/>
                </a:solidFill>
              </a:rPr>
              <a:t>exchange data</a:t>
            </a:r>
            <a:endParaRPr lang="en-AU" dirty="0">
              <a:solidFill>
                <a:srgbClr val="0079C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3901" y="3768596"/>
            <a:ext cx="18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6C23A"/>
                </a:solidFill>
              </a:rPr>
              <a:t>c</a:t>
            </a:r>
            <a:r>
              <a:rPr lang="en-AU" dirty="0" smtClean="0">
                <a:solidFill>
                  <a:srgbClr val="06C23A"/>
                </a:solidFill>
              </a:rPr>
              <a:t>entral data store</a:t>
            </a:r>
            <a:endParaRPr lang="en-AU" dirty="0">
              <a:solidFill>
                <a:srgbClr val="06C23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7377" y="2353227"/>
            <a:ext cx="201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inter-task messages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8685" y="3777191"/>
            <a:ext cx="131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ask context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3110460" y="2722559"/>
            <a:ext cx="281668" cy="39564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</p:cNvCxnSpPr>
          <p:nvPr/>
        </p:nvCxnSpPr>
        <p:spPr>
          <a:xfrm flipH="1">
            <a:off x="5320234" y="2722559"/>
            <a:ext cx="356522" cy="39564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0"/>
          </p:cNvCxnSpPr>
          <p:nvPr/>
        </p:nvCxnSpPr>
        <p:spPr>
          <a:xfrm flipV="1">
            <a:off x="4239184" y="3413168"/>
            <a:ext cx="61445" cy="35542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0"/>
          </p:cNvCxnSpPr>
          <p:nvPr/>
        </p:nvCxnSpPr>
        <p:spPr>
          <a:xfrm flipH="1" flipV="1">
            <a:off x="6630874" y="3413169"/>
            <a:ext cx="476357" cy="36402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26233" y="1195704"/>
            <a:ext cx="6687347" cy="533727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000" algn="ctr">
              <a:lnSpc>
                <a:spcPct val="110000"/>
              </a:lnSpc>
            </a:pPr>
            <a:r>
              <a:rPr lang="en-AU" sz="1400" dirty="0" smtClean="0">
                <a:latin typeface="Source Code Pro" panose="020B0509030403020204" pitchFamily="49" charset="0"/>
              </a:rPr>
              <a:t>task_1 </a:t>
            </a:r>
            <a:r>
              <a:rPr lang="en-AU" sz="1400" dirty="0">
                <a:latin typeface="Source Code Pro" panose="020B0509030403020204" pitchFamily="49" charset="0"/>
              </a:rPr>
              <a:t>=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PythonTask</a:t>
            </a:r>
            <a:r>
              <a:rPr lang="en-AU" sz="1400" dirty="0">
                <a:latin typeface="Source Code Pro" panose="020B0509030403020204" pitchFamily="49" charset="0"/>
              </a:rPr>
              <a:t>(name=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'task_1</a:t>
            </a:r>
            <a:r>
              <a:rPr lang="en-AU" sz="1400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'</a:t>
            </a:r>
            <a:r>
              <a:rPr lang="en-AU" sz="1400" dirty="0" smtClean="0">
                <a:latin typeface="Source Code Pro" panose="020B0509030403020204" pitchFamily="49" charset="0"/>
              </a:rPr>
              <a:t>, </a:t>
            </a:r>
            <a:r>
              <a:rPr lang="en-AU" sz="1400" dirty="0" err="1" smtClean="0">
                <a:latin typeface="Source Code Pro" panose="020B0509030403020204" pitchFamily="49" charset="0"/>
              </a:rPr>
              <a:t>callback</a:t>
            </a:r>
            <a:r>
              <a:rPr lang="en-AU" sz="1400" dirty="0" smtClean="0">
                <a:latin typeface="Source Code Pro" panose="020B0509030403020204" pitchFamily="49" charset="0"/>
              </a:rPr>
              <a:t>=</a:t>
            </a:r>
            <a:r>
              <a:rPr lang="en-AU" sz="1400" dirty="0" err="1" smtClean="0">
                <a:solidFill>
                  <a:srgbClr val="60FA8C"/>
                </a:solidFill>
                <a:latin typeface="Source Code Pro" panose="020B0509030403020204" pitchFamily="49" charset="0"/>
              </a:rPr>
              <a:t>inc_number</a:t>
            </a:r>
            <a:r>
              <a:rPr lang="en-AU" sz="1400" dirty="0" smtClean="0">
                <a:latin typeface="Source Code Pro" panose="020B0509030403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5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8737" y="4295464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6207" y="85567"/>
            <a:ext cx="5506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Increase a number task logic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16" name="Picture 2" descr="C:\Work\Talks\PyConAU_2017\ExampleGraph_Sequ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04" y="966838"/>
            <a:ext cx="4694591" cy="5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64085" y="2968322"/>
            <a:ext cx="7534364" cy="2023673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</a:pPr>
            <a:endParaRPr lang="en-AU" sz="900" dirty="0" smtClean="0"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def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</a:t>
            </a:r>
            <a:r>
              <a:rPr lang="en-AU" sz="1400" dirty="0" err="1" smtClean="0">
                <a:solidFill>
                  <a:srgbClr val="60FA8C"/>
                </a:solidFill>
                <a:latin typeface="Source Code Pro" panose="020B0509030403020204" pitchFamily="49" charset="0"/>
              </a:rPr>
              <a:t>inc_number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(data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, store, signal, context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):</a:t>
            </a:r>
          </a:p>
          <a:p>
            <a:pPr marL="180000">
              <a:lnSpc>
                <a:spcPct val="110000"/>
              </a:lnSpc>
            </a:pP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    </a:t>
            </a:r>
            <a:r>
              <a:rPr lang="en-AU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 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'value'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</a:t>
            </a:r>
            <a:r>
              <a:rPr lang="en-A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not in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data: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    data[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'value'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] = </a:t>
            </a:r>
            <a:r>
              <a:rPr lang="en-AU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0</a:t>
            </a:r>
          </a:p>
          <a:p>
            <a:pPr marL="180000">
              <a:lnSpc>
                <a:spcPct val="110000"/>
              </a:lnSpc>
            </a:pPr>
            <a:endParaRPr lang="en-AU" sz="1400" dirty="0">
              <a:solidFill>
                <a:schemeClr val="bg1"/>
              </a:solidFill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data[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'value'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] = data[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'value'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] + </a:t>
            </a:r>
            <a:r>
              <a:rPr lang="en-AU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1</a:t>
            </a:r>
          </a:p>
          <a:p>
            <a:pPr marL="180000">
              <a:lnSpc>
                <a:spcPct val="110000"/>
              </a:lnSpc>
            </a:pPr>
            <a:endParaRPr lang="en-AU" sz="1400" dirty="0">
              <a:solidFill>
                <a:schemeClr val="bg1"/>
              </a:solidFill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print(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'This is task #{}'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.format(data[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'value'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]))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71897" y="1762096"/>
            <a:ext cx="6687347" cy="1042535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000" algn="ctr">
              <a:lnSpc>
                <a:spcPct val="110000"/>
              </a:lnSpc>
            </a:pPr>
            <a:r>
              <a:rPr lang="en-AU" sz="1400" dirty="0" smtClean="0">
                <a:latin typeface="Source Code Pro" panose="020B0509030403020204" pitchFamily="49" charset="0"/>
              </a:rPr>
              <a:t>task_1 </a:t>
            </a:r>
            <a:r>
              <a:rPr lang="en-AU" sz="1400" dirty="0">
                <a:latin typeface="Source Code Pro" panose="020B0509030403020204" pitchFamily="49" charset="0"/>
              </a:rPr>
              <a:t>=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PythonTask</a:t>
            </a:r>
            <a:r>
              <a:rPr lang="en-AU" sz="1400" dirty="0">
                <a:latin typeface="Source Code Pro" panose="020B0509030403020204" pitchFamily="49" charset="0"/>
              </a:rPr>
              <a:t>(name=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'task_1</a:t>
            </a:r>
            <a:r>
              <a:rPr lang="en-AU" sz="1400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'</a:t>
            </a:r>
            <a:r>
              <a:rPr lang="en-AU" sz="1400" dirty="0" smtClean="0">
                <a:latin typeface="Source Code Pro" panose="020B0509030403020204" pitchFamily="49" charset="0"/>
              </a:rPr>
              <a:t>, </a:t>
            </a:r>
            <a:r>
              <a:rPr lang="en-AU" sz="1400" dirty="0" err="1" smtClean="0">
                <a:latin typeface="Source Code Pro" panose="020B0509030403020204" pitchFamily="49" charset="0"/>
              </a:rPr>
              <a:t>callback</a:t>
            </a:r>
            <a:r>
              <a:rPr lang="en-AU" sz="1400" dirty="0" smtClean="0">
                <a:latin typeface="Source Code Pro" panose="020B0509030403020204" pitchFamily="49" charset="0"/>
              </a:rPr>
              <a:t>=</a:t>
            </a:r>
            <a:r>
              <a:rPr lang="en-AU" sz="1400" dirty="0" err="1" smtClean="0">
                <a:solidFill>
                  <a:srgbClr val="60FA8C"/>
                </a:solidFill>
                <a:latin typeface="Source Code Pro" panose="020B0509030403020204" pitchFamily="49" charset="0"/>
              </a:rPr>
              <a:t>inc_number</a:t>
            </a:r>
            <a:r>
              <a:rPr lang="en-AU" sz="1400" dirty="0" smtClean="0">
                <a:latin typeface="Source Code Pro" panose="020B0509030403020204" pitchFamily="49" charset="0"/>
              </a:rPr>
              <a:t>)</a:t>
            </a:r>
          </a:p>
          <a:p>
            <a:pPr marL="180000" algn="ctr">
              <a:lnSpc>
                <a:spcPct val="110000"/>
              </a:lnSpc>
            </a:pPr>
            <a:r>
              <a:rPr lang="en-AU" sz="1400" dirty="0" smtClean="0">
                <a:latin typeface="Source Code Pro" panose="020B0509030403020204" pitchFamily="49" charset="0"/>
              </a:rPr>
              <a:t>task_2 </a:t>
            </a:r>
            <a:r>
              <a:rPr lang="en-AU" sz="1400" dirty="0">
                <a:latin typeface="Source Code Pro" panose="020B0509030403020204" pitchFamily="49" charset="0"/>
              </a:rPr>
              <a:t>=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PythonTask</a:t>
            </a:r>
            <a:r>
              <a:rPr lang="en-AU" sz="1400" dirty="0">
                <a:latin typeface="Source Code Pro" panose="020B0509030403020204" pitchFamily="49" charset="0"/>
              </a:rPr>
              <a:t>(name=</a:t>
            </a:r>
            <a:r>
              <a:rPr lang="en-AU" sz="1400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'task_2'</a:t>
            </a:r>
            <a:r>
              <a:rPr lang="en-AU" sz="1400" dirty="0" smtClean="0">
                <a:latin typeface="Source Code Pro" panose="020B0509030403020204" pitchFamily="49" charset="0"/>
              </a:rPr>
              <a:t>, </a:t>
            </a:r>
            <a:r>
              <a:rPr lang="en-AU" sz="1400" dirty="0" err="1">
                <a:latin typeface="Source Code Pro" panose="020B0509030403020204" pitchFamily="49" charset="0"/>
              </a:rPr>
              <a:t>callback</a:t>
            </a:r>
            <a:r>
              <a:rPr lang="en-AU" sz="1400" dirty="0">
                <a:latin typeface="Source Code Pro" panose="020B0509030403020204" pitchFamily="49" charset="0"/>
              </a:rPr>
              <a:t>=</a:t>
            </a:r>
            <a:r>
              <a:rPr lang="en-AU" sz="1400" dirty="0" err="1">
                <a:solidFill>
                  <a:srgbClr val="60FA8C"/>
                </a:solidFill>
                <a:latin typeface="Source Code Pro" panose="020B0509030403020204" pitchFamily="49" charset="0"/>
              </a:rPr>
              <a:t>inc_number</a:t>
            </a:r>
            <a:r>
              <a:rPr lang="en-AU" sz="1400" dirty="0" smtClean="0">
                <a:latin typeface="Source Code Pro" panose="020B0509030403020204" pitchFamily="49" charset="0"/>
              </a:rPr>
              <a:t>)</a:t>
            </a:r>
          </a:p>
          <a:p>
            <a:pPr marL="180000" algn="ctr">
              <a:lnSpc>
                <a:spcPct val="110000"/>
              </a:lnSpc>
            </a:pPr>
            <a:r>
              <a:rPr lang="en-AU" sz="1400" dirty="0" smtClean="0">
                <a:latin typeface="Source Code Pro" panose="020B0509030403020204" pitchFamily="49" charset="0"/>
              </a:rPr>
              <a:t>task_3 </a:t>
            </a:r>
            <a:r>
              <a:rPr lang="en-AU" sz="1400" dirty="0">
                <a:latin typeface="Source Code Pro" panose="020B0509030403020204" pitchFamily="49" charset="0"/>
              </a:rPr>
              <a:t>=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PythonTask</a:t>
            </a:r>
            <a:r>
              <a:rPr lang="en-AU" sz="1400" dirty="0">
                <a:latin typeface="Source Code Pro" panose="020B0509030403020204" pitchFamily="49" charset="0"/>
              </a:rPr>
              <a:t>(name=</a:t>
            </a:r>
            <a:r>
              <a:rPr lang="en-AU" sz="1400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'task_3'</a:t>
            </a:r>
            <a:r>
              <a:rPr lang="en-AU" sz="1400" dirty="0" smtClean="0">
                <a:latin typeface="Source Code Pro" panose="020B0509030403020204" pitchFamily="49" charset="0"/>
              </a:rPr>
              <a:t>, </a:t>
            </a:r>
            <a:r>
              <a:rPr lang="en-AU" sz="1400" dirty="0" err="1">
                <a:latin typeface="Source Code Pro" panose="020B0509030403020204" pitchFamily="49" charset="0"/>
              </a:rPr>
              <a:t>callback</a:t>
            </a:r>
            <a:r>
              <a:rPr lang="en-AU" sz="1400" dirty="0">
                <a:latin typeface="Source Code Pro" panose="020B0509030403020204" pitchFamily="49" charset="0"/>
              </a:rPr>
              <a:t>=</a:t>
            </a:r>
            <a:r>
              <a:rPr lang="en-AU" sz="1400" dirty="0" err="1">
                <a:solidFill>
                  <a:srgbClr val="60FA8C"/>
                </a:solidFill>
                <a:latin typeface="Source Code Pro" panose="020B0509030403020204" pitchFamily="49" charset="0"/>
              </a:rPr>
              <a:t>inc_number</a:t>
            </a:r>
            <a:r>
              <a:rPr lang="en-AU" sz="1400" dirty="0">
                <a:latin typeface="Source Code Pro" panose="020B0509030403020204" pitchFamily="49" charset="0"/>
              </a:rPr>
              <a:t>)</a:t>
            </a:r>
            <a:endParaRPr lang="en-AU" sz="1400" dirty="0" smtClean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4977607" y="1691269"/>
            <a:ext cx="4166393" cy="2574828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000">
              <a:lnSpc>
                <a:spcPct val="110000"/>
              </a:lnSpc>
            </a:pPr>
            <a:endParaRPr lang="en-AU" sz="900" dirty="0" smtClean="0">
              <a:solidFill>
                <a:schemeClr val="tx1"/>
              </a:solidFill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 err="1" smtClean="0">
                <a:solidFill>
                  <a:schemeClr val="bg1"/>
                </a:solidFill>
                <a:latin typeface="Source Code Pro" panose="020B0509030403020204" pitchFamily="49" charset="0"/>
              </a:rPr>
              <a:t>d.define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({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   </a:t>
            </a:r>
            <a:r>
              <a:rPr lang="en-AU" sz="1400" dirty="0" err="1" smtClean="0">
                <a:solidFill>
                  <a:schemeClr val="bg1"/>
                </a:solidFill>
                <a:latin typeface="Source Code Pro" panose="020B0509030403020204" pitchFamily="49" charset="0"/>
              </a:rPr>
              <a:t>branch_task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: </a:t>
            </a:r>
            <a:r>
              <a:rPr lang="en-AU" sz="1400" b="1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[</a:t>
            </a:r>
          </a:p>
          <a:p>
            <a:pPr marL="180000">
              <a:lnSpc>
                <a:spcPct val="110000"/>
              </a:lnSpc>
            </a:pPr>
            <a:r>
              <a:rPr lang="en-AU" sz="1400" b="1" dirty="0">
                <a:solidFill>
                  <a:srgbClr val="FFC000"/>
                </a:solidFill>
                <a:latin typeface="Source Code Pro" panose="020B0509030403020204" pitchFamily="49" charset="0"/>
              </a:rPr>
              <a:t> </a:t>
            </a:r>
            <a:r>
              <a:rPr lang="en-AU" sz="1400" b="1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      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lane1_print_task,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       lane2_print_task,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       lane3_print_task</a:t>
            </a:r>
          </a:p>
          <a:p>
            <a:pPr marL="180000">
              <a:lnSpc>
                <a:spcPct val="110000"/>
              </a:lnSpc>
            </a:pPr>
            <a:r>
              <a:rPr lang="en-AU" sz="1400" b="1" dirty="0">
                <a:solidFill>
                  <a:srgbClr val="06C23A"/>
                </a:solidFill>
                <a:latin typeface="Source Code Pro" panose="020B0509030403020204" pitchFamily="49" charset="0"/>
              </a:rPr>
              <a:t> </a:t>
            </a:r>
            <a:r>
              <a:rPr lang="en-AU" sz="1400" b="1" dirty="0" smtClean="0">
                <a:solidFill>
                  <a:srgbClr val="06C23A"/>
                </a:solidFill>
                <a:latin typeface="Source Code Pro" panose="020B0509030403020204" pitchFamily="49" charset="0"/>
              </a:rPr>
              <a:t>   </a:t>
            </a:r>
            <a:r>
              <a:rPr lang="en-AU" sz="1400" b="1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]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,</a:t>
            </a:r>
            <a:endParaRPr lang="en-AU" sz="1400" dirty="0">
              <a:solidFill>
                <a:schemeClr val="bg1"/>
              </a:solidFill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lane1_print_task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: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join_task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,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lane2_print_task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: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join_task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,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</a:t>
            </a: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lane3_print_task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: </a:t>
            </a:r>
            <a:r>
              <a:rPr lang="en-AU" sz="1400" dirty="0" err="1" smtClean="0">
                <a:solidFill>
                  <a:schemeClr val="bg1"/>
                </a:solidFill>
                <a:latin typeface="Source Code Pro" panose="020B0509030403020204" pitchFamily="49" charset="0"/>
              </a:rPr>
              <a:t>join_task</a:t>
            </a:r>
            <a:endParaRPr lang="en-AU" sz="1400" dirty="0" smtClean="0">
              <a:solidFill>
                <a:schemeClr val="bg1"/>
              </a:solidFill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 smtClean="0">
                <a:solidFill>
                  <a:schemeClr val="bg1"/>
                </a:solidFill>
                <a:latin typeface="Source Code Pro" panose="020B0509030403020204" pitchFamily="49" charset="0"/>
              </a:rPr>
              <a:t>})</a:t>
            </a:r>
          </a:p>
        </p:txBody>
      </p:sp>
      <p:pic>
        <p:nvPicPr>
          <p:cNvPr id="10242" name="Picture 2" descr="C:\Work\Talks\PyConAU_2017\ExampleGraph_Parall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7" y="2178868"/>
            <a:ext cx="4653472" cy="132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207" y="85567"/>
            <a:ext cx="43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Parallel tasks with lists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-40341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26207" y="85567"/>
            <a:ext cx="456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Near </a:t>
            </a:r>
            <a:r>
              <a:rPr lang="en-AU" sz="3600" dirty="0" err="1" smtClean="0">
                <a:solidFill>
                  <a:schemeClr val="bg1"/>
                </a:solidFill>
              </a:rPr>
              <a:t>realtime</a:t>
            </a:r>
            <a:r>
              <a:rPr lang="en-AU" sz="3600" dirty="0" smtClean="0">
                <a:solidFill>
                  <a:schemeClr val="bg1"/>
                </a:solidFill>
              </a:rPr>
              <a:t> feedback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Work\Talks\PyConAU_2017\ExperimentNearRealtimePip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" y="1054100"/>
            <a:ext cx="6187288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4053" y="2831727"/>
            <a:ext cx="2861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8E40"/>
                </a:solidFill>
              </a:rPr>
              <a:t>DAG 1: task with </a:t>
            </a:r>
            <a:r>
              <a:rPr lang="en-AU" dirty="0" err="1" smtClean="0">
                <a:solidFill>
                  <a:srgbClr val="008E40"/>
                </a:solidFill>
              </a:rPr>
              <a:t>inotify</a:t>
            </a:r>
            <a:r>
              <a:rPr lang="en-AU" dirty="0" smtClean="0">
                <a:solidFill>
                  <a:srgbClr val="008E40"/>
                </a:solidFill>
              </a:rPr>
              <a:t> loop</a:t>
            </a:r>
            <a:endParaRPr lang="en-AU" dirty="0">
              <a:solidFill>
                <a:srgbClr val="008E4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8448" y="2729552"/>
            <a:ext cx="1944806" cy="580030"/>
          </a:xfrm>
          <a:prstGeom prst="rect">
            <a:avLst/>
          </a:prstGeom>
          <a:noFill/>
          <a:ln w="12700">
            <a:solidFill>
              <a:srgbClr val="008E4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821976" y="3480179"/>
            <a:ext cx="4251278" cy="479946"/>
          </a:xfrm>
          <a:prstGeom prst="rect">
            <a:avLst/>
          </a:prstGeom>
          <a:noFill/>
          <a:ln w="12700">
            <a:solidFill>
              <a:srgbClr val="434A6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224053" y="3535486"/>
            <a:ext cx="281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434A62"/>
                </a:solidFill>
              </a:rPr>
              <a:t>DAG 2: processing workflow</a:t>
            </a:r>
            <a:endParaRPr lang="en-AU" dirty="0">
              <a:solidFill>
                <a:srgbClr val="434A62"/>
              </a:solidFill>
            </a:endParaRPr>
          </a:p>
        </p:txBody>
      </p:sp>
      <p:pic>
        <p:nvPicPr>
          <p:cNvPr id="12" name="Picture 4" descr="C:\Work\Talks\PyConAU_2017\MongoDB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83" y="4352847"/>
            <a:ext cx="1212604" cy="3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0341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26207" y="85567"/>
            <a:ext cx="546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Compress files into </a:t>
            </a:r>
            <a:r>
              <a:rPr lang="en-AU" sz="3600" dirty="0" err="1" smtClean="0">
                <a:solidFill>
                  <a:schemeClr val="bg1"/>
                </a:solidFill>
              </a:rPr>
              <a:t>squashfs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Work\Talks\PyConAU_2017\SquashfsWork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67" y="833721"/>
            <a:ext cx="6698921" cy="424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3004" y="979110"/>
            <a:ext cx="1977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008E40"/>
                </a:solidFill>
              </a:rPr>
              <a:t>Start by REST call</a:t>
            </a:r>
            <a:endParaRPr lang="en-AU" dirty="0">
              <a:solidFill>
                <a:srgbClr val="008E4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004" y="1660500"/>
            <a:ext cx="2371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008E40"/>
                </a:solidFill>
              </a:rPr>
              <a:t>trigger-like part</a:t>
            </a:r>
          </a:p>
          <a:p>
            <a:endParaRPr lang="en-AU" sz="800" b="1" dirty="0" smtClean="0">
              <a:solidFill>
                <a:srgbClr val="0079C2"/>
              </a:solidFill>
            </a:endParaRP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use RESTful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183005" y="2619475"/>
            <a:ext cx="26766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434A62"/>
                </a:solidFill>
              </a:rPr>
              <a:t>pipeline-like part</a:t>
            </a:r>
          </a:p>
          <a:p>
            <a:endParaRPr lang="en-AU" sz="800" b="1" dirty="0" smtClean="0">
              <a:solidFill>
                <a:srgbClr val="0079C2"/>
              </a:solidFill>
            </a:endParaRP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/>
              <a:t>s</a:t>
            </a:r>
            <a:r>
              <a:rPr lang="en-AU" dirty="0" smtClean="0"/>
              <a:t>equences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decisions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parallel execution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abort</a:t>
            </a:r>
            <a:endParaRPr lang="en-AU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00250" y="1163776"/>
            <a:ext cx="469900" cy="0"/>
          </a:xfrm>
          <a:prstGeom prst="straightConnector1">
            <a:avLst/>
          </a:prstGeom>
          <a:ln>
            <a:solidFill>
              <a:srgbClr val="008E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1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48737" y="4295464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26207" y="85567"/>
            <a:ext cx="377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Wait, there is more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3583" y="2681923"/>
            <a:ext cx="441250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0079C2"/>
                </a:solidFill>
              </a:rPr>
              <a:t>Features I did not have time to talk about:</a:t>
            </a:r>
          </a:p>
          <a:p>
            <a:endParaRPr lang="en-AU" sz="800" dirty="0"/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Arguments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Data aliases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Custom queues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Stop and </a:t>
            </a:r>
            <a:r>
              <a:rPr lang="en-AU" dirty="0" smtClean="0"/>
              <a:t>Abort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Central Store for workflow data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723607" y="1048820"/>
            <a:ext cx="3283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0079C2"/>
                </a:solidFill>
              </a:rPr>
              <a:t>Want more? Use Extensions:</a:t>
            </a:r>
          </a:p>
          <a:p>
            <a:endParaRPr lang="en-AU" sz="800" b="1" dirty="0" smtClean="0">
              <a:solidFill>
                <a:srgbClr val="0079C2"/>
              </a:solidFill>
            </a:endParaRP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Filesystem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RESTful interface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EPICS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8187" y="1015465"/>
            <a:ext cx="2895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9C2"/>
                </a:solidFill>
              </a:rPr>
              <a:t>What you get with </a:t>
            </a:r>
            <a:r>
              <a:rPr lang="en-AU" b="1" dirty="0" err="1" smtClean="0">
                <a:solidFill>
                  <a:srgbClr val="0079C2"/>
                </a:solidFill>
              </a:rPr>
              <a:t>Lightflow</a:t>
            </a:r>
            <a:endParaRPr lang="en-AU" b="1" dirty="0" smtClean="0">
              <a:solidFill>
                <a:srgbClr val="0079C2"/>
              </a:solidFill>
            </a:endParaRPr>
          </a:p>
          <a:p>
            <a:endParaRPr lang="en-AU" sz="800" dirty="0" smtClean="0"/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core system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err="1" smtClean="0"/>
              <a:t>PythonTask</a:t>
            </a:r>
            <a:endParaRPr lang="en-AU" dirty="0" smtClean="0"/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err="1" smtClean="0"/>
              <a:t>BashTask</a:t>
            </a:r>
            <a:endParaRPr lang="en-AU" dirty="0"/>
          </a:p>
        </p:txBody>
      </p:sp>
      <p:pic>
        <p:nvPicPr>
          <p:cNvPr id="1028" name="Picture 4" descr="C:\Work\Talks\PyConAU_2017\puzzle-piece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69" y="1116107"/>
            <a:ext cx="248720" cy="24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Work\Talks\PyConAU_2017\download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15" y="1093797"/>
            <a:ext cx="244050" cy="2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/>
          <p:cNvSpPr/>
          <p:nvPr/>
        </p:nvSpPr>
        <p:spPr>
          <a:xfrm>
            <a:off x="2399450" y="2184009"/>
            <a:ext cx="4082637" cy="480060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srgbClr val="89E9A4"/>
                </a:solidFill>
                <a:latin typeface="Source Code Pro" panose="020B0509030403020204" pitchFamily="49" charset="0"/>
              </a:rPr>
              <a:t>$ pip install </a:t>
            </a:r>
            <a:r>
              <a:rPr lang="en-AU" dirty="0" err="1" smtClean="0">
                <a:solidFill>
                  <a:srgbClr val="89E9A4"/>
                </a:solidFill>
                <a:latin typeface="Source Code Pro" panose="020B0509030403020204" pitchFamily="49" charset="0"/>
              </a:rPr>
              <a:t>lightflow</a:t>
            </a:r>
            <a:endParaRPr lang="en-AU" dirty="0">
              <a:solidFill>
                <a:srgbClr val="89E9A4"/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6356" y="2756233"/>
            <a:ext cx="360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Installs libraries and command client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26207" y="85567"/>
            <a:ext cx="379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Available from </a:t>
            </a:r>
            <a:r>
              <a:rPr lang="en-AU" sz="3600" dirty="0" err="1" smtClean="0">
                <a:solidFill>
                  <a:schemeClr val="bg1"/>
                </a:solidFill>
              </a:rPr>
              <a:t>PyPI</a:t>
            </a:r>
            <a:endParaRPr lang="en-AU" sz="3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15263" y="2940899"/>
            <a:ext cx="33527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5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6977" y="428161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C:\Work\Talks\PyConAU_2017\Lightflow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00" y="1053384"/>
            <a:ext cx="1349218" cy="10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6925" y="1363162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 smtClean="0">
                <a:latin typeface="Raleway" panose="020B0503030101060003" pitchFamily="34" charset="0"/>
              </a:rPr>
              <a:t>Lightflow</a:t>
            </a:r>
            <a:endParaRPr lang="en-AU" sz="2400" dirty="0">
              <a:latin typeface="Raleway" panose="020B05030301010600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207" y="85567"/>
            <a:ext cx="252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Source Code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0749" y="2636366"/>
            <a:ext cx="312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 Code on GitHub (BSD-3)</a:t>
            </a:r>
            <a:endParaRPr lang="en-AU" dirty="0"/>
          </a:p>
        </p:txBody>
      </p:sp>
      <p:pic>
        <p:nvPicPr>
          <p:cNvPr id="9" name="Picture 4" descr="C:\Users\molla\Downloads\GitHub-Mark\GitHub-Mark\PNG\GitHub-Mark-120px-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19" y="2607094"/>
            <a:ext cx="405932" cy="4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088165" y="3308275"/>
            <a:ext cx="4442462" cy="544966"/>
          </a:xfrm>
          <a:prstGeom prst="roundRect">
            <a:avLst>
              <a:gd name="adj" fmla="val 1937"/>
            </a:avLst>
          </a:prstGeom>
          <a:solidFill>
            <a:srgbClr val="E8F4FB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dirty="0">
                <a:solidFill>
                  <a:srgbClr val="28516A"/>
                </a:solidFill>
              </a:rPr>
              <a:t>github.com/</a:t>
            </a:r>
            <a:r>
              <a:rPr lang="en-AU" dirty="0" err="1">
                <a:solidFill>
                  <a:srgbClr val="28516A"/>
                </a:solidFill>
              </a:rPr>
              <a:t>AustralianSynchrotron</a:t>
            </a:r>
            <a:r>
              <a:rPr lang="en-AU" dirty="0">
                <a:solidFill>
                  <a:srgbClr val="28516A"/>
                </a:solidFill>
              </a:rPr>
              <a:t>/</a:t>
            </a:r>
            <a:r>
              <a:rPr lang="en-AU" dirty="0" err="1">
                <a:solidFill>
                  <a:srgbClr val="28516A"/>
                </a:solidFill>
              </a:rPr>
              <a:t>Lightflow</a:t>
            </a:r>
            <a:endParaRPr lang="en-AU" dirty="0">
              <a:solidFill>
                <a:srgbClr val="28516A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165" y="4101596"/>
            <a:ext cx="4442462" cy="502439"/>
          </a:xfrm>
          <a:prstGeom prst="roundRect">
            <a:avLst>
              <a:gd name="adj" fmla="val 193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australiansynchrotron.github.io/</a:t>
            </a:r>
            <a:r>
              <a:rPr lang="en-AU" dirty="0" err="1" smtClean="0">
                <a:solidFill>
                  <a:schemeClr val="accent3">
                    <a:lumMod val="50000"/>
                  </a:schemeClr>
                </a:solidFill>
              </a:rPr>
              <a:t>Lightflow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401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-40341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26207" y="85567"/>
            <a:ext cx="456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Near </a:t>
            </a:r>
            <a:r>
              <a:rPr lang="en-AU" sz="3600" dirty="0" err="1" smtClean="0">
                <a:solidFill>
                  <a:schemeClr val="bg1"/>
                </a:solidFill>
              </a:rPr>
              <a:t>realtime</a:t>
            </a:r>
            <a:r>
              <a:rPr lang="en-AU" sz="3600" dirty="0" smtClean="0">
                <a:solidFill>
                  <a:schemeClr val="bg1"/>
                </a:solidFill>
              </a:rPr>
              <a:t> feedback</a:t>
            </a:r>
            <a:endParaRPr lang="en-AU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Work\Talks\PyConAU_2017\ExperimentNearRealtimePipe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" y="1054100"/>
            <a:ext cx="6187288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195071" y="1277925"/>
            <a:ext cx="237107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008E40"/>
                </a:solidFill>
              </a:rPr>
              <a:t>service-like part</a:t>
            </a:r>
          </a:p>
          <a:p>
            <a:endParaRPr lang="en-AU" sz="800" b="1" dirty="0" smtClean="0">
              <a:solidFill>
                <a:srgbClr val="0079C2"/>
              </a:solidFill>
            </a:endParaRP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watch for file changes</a:t>
            </a:r>
            <a:endParaRPr lang="en-AU" dirty="0"/>
          </a:p>
        </p:txBody>
      </p:sp>
      <p:sp>
        <p:nvSpPr>
          <p:cNvPr id="46" name="Rectangle 45"/>
          <p:cNvSpPr/>
          <p:nvPr/>
        </p:nvSpPr>
        <p:spPr>
          <a:xfrm>
            <a:off x="6195071" y="2673170"/>
            <a:ext cx="3056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434A62"/>
                </a:solidFill>
              </a:rPr>
              <a:t>pipeline-like part</a:t>
            </a:r>
          </a:p>
          <a:p>
            <a:endParaRPr lang="en-AU" sz="800" b="1" dirty="0" smtClean="0">
              <a:solidFill>
                <a:srgbClr val="0079C2"/>
              </a:solidFill>
            </a:endParaRP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task dependencies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exchange data</a:t>
            </a:r>
          </a:p>
          <a:p>
            <a:pPr marL="396000" indent="-285750"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keep data from </a:t>
            </a:r>
            <a:r>
              <a:rPr lang="en-AU" dirty="0" err="1" smtClean="0"/>
              <a:t>prev</a:t>
            </a:r>
            <a:r>
              <a:rPr lang="en-AU" dirty="0" smtClean="0"/>
              <a:t> runs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05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26207" y="85567"/>
            <a:ext cx="166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err="1" smtClean="0">
                <a:solidFill>
                  <a:schemeClr val="bg1"/>
                </a:solidFill>
              </a:rPr>
              <a:t>Wishlist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790" y="1001825"/>
            <a:ext cx="4107615" cy="1604897"/>
          </a:xfrm>
          <a:prstGeom prst="roundRect">
            <a:avLst>
              <a:gd name="adj" fmla="val 1937"/>
            </a:avLst>
          </a:prstGeom>
          <a:solidFill>
            <a:srgbClr val="E8F4FB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AU" dirty="0">
              <a:solidFill>
                <a:srgbClr val="28516A"/>
              </a:solidFill>
            </a:endParaRPr>
          </a:p>
          <a:p>
            <a:endParaRPr lang="en-AU" sz="800" dirty="0" smtClean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8516A"/>
                </a:solidFill>
              </a:rPr>
              <a:t>Python 3.5+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8516A"/>
                </a:solidFill>
              </a:rPr>
              <a:t>Few dependencies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8516A"/>
                </a:solidFill>
              </a:rPr>
              <a:t>Infrastructure independent</a:t>
            </a:r>
            <a:endParaRPr lang="en-AU" dirty="0">
              <a:solidFill>
                <a:srgbClr val="28516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3791" y="1001825"/>
            <a:ext cx="4107614" cy="351846"/>
          </a:xfrm>
          <a:prstGeom prst="roundRect">
            <a:avLst>
              <a:gd name="adj" fmla="val 1937"/>
            </a:avLst>
          </a:prstGeom>
          <a:solidFill>
            <a:srgbClr val="0079C2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Basics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65276" y="1001826"/>
            <a:ext cx="4323230" cy="2608580"/>
          </a:xfrm>
          <a:prstGeom prst="roundRect">
            <a:avLst>
              <a:gd name="adj" fmla="val 193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AU" dirty="0">
              <a:solidFill>
                <a:srgbClr val="28516A"/>
              </a:solidFill>
            </a:endParaRPr>
          </a:p>
          <a:p>
            <a:endParaRPr lang="en-AU" sz="800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Dependencies between tasks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Exchange data between task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Runs locally with minimal effort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Can scale to run on a computing cluster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Workflows are easy to </a:t>
            </a: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describe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Central store for workflow run data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5276" y="1001826"/>
            <a:ext cx="4323230" cy="351846"/>
          </a:xfrm>
          <a:prstGeom prst="roundRect">
            <a:avLst>
              <a:gd name="adj" fmla="val 1937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Essentials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5277" y="3895294"/>
            <a:ext cx="4323230" cy="967728"/>
          </a:xfrm>
          <a:prstGeom prst="roundRect">
            <a:avLst>
              <a:gd name="adj" fmla="val 193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AU" dirty="0">
              <a:solidFill>
                <a:srgbClr val="28516A"/>
              </a:solidFill>
            </a:endParaRPr>
          </a:p>
          <a:p>
            <a:endParaRPr lang="en-AU" sz="800" dirty="0" smtClean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Use </a:t>
            </a:r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facility 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library/database </a:t>
            </a:r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stack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5277" y="3895293"/>
            <a:ext cx="4323229" cy="351846"/>
          </a:xfrm>
          <a:prstGeom prst="roundRect">
            <a:avLst>
              <a:gd name="adj" fmla="val 1937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Bonus points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Work\Talks\PyConAU_2017\467px-Redis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2" y="3262689"/>
            <a:ext cx="1470334" cy="4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Work\Talks\PyConAU_2017\python-logo-master-v3-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33" y="3852882"/>
            <a:ext cx="1886511" cy="6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Work\Talks\PyConAU_2017\MongoDB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31" y="3204973"/>
            <a:ext cx="1863818" cy="5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40341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26207" y="3938379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75516" y="896760"/>
            <a:ext cx="6064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There are many excellent workflow systems and tools available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6207" y="85567"/>
            <a:ext cx="5063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So many excellent options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516" y="1372986"/>
            <a:ext cx="8222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9C2"/>
                </a:solidFill>
              </a:rPr>
              <a:t>Scientific workflow systems</a:t>
            </a:r>
          </a:p>
          <a:p>
            <a:r>
              <a:rPr lang="en-AU" dirty="0"/>
              <a:t>Examples: </a:t>
            </a:r>
            <a:r>
              <a:rPr lang="en-AU" i="1" dirty="0"/>
              <a:t>Apache </a:t>
            </a:r>
            <a:r>
              <a:rPr lang="en-AU" i="1" dirty="0" err="1"/>
              <a:t>Taverna</a:t>
            </a:r>
            <a:r>
              <a:rPr lang="en-AU" i="1" dirty="0"/>
              <a:t>, Discovery Net, Kepler</a:t>
            </a:r>
            <a:r>
              <a:rPr lang="en-AU" i="1" dirty="0" smtClean="0"/>
              <a:t>, EDNA</a:t>
            </a:r>
            <a:r>
              <a:rPr lang="en-AU" i="1" dirty="0"/>
              <a:t>, </a:t>
            </a:r>
            <a:r>
              <a:rPr lang="en-AU" i="1" dirty="0" smtClean="0"/>
              <a:t>Workspace, </a:t>
            </a:r>
            <a:r>
              <a:rPr lang="en-AU" i="1" dirty="0" err="1" smtClean="0"/>
              <a:t>Cylc</a:t>
            </a:r>
            <a:r>
              <a:rPr lang="en-AU" i="1" dirty="0" smtClean="0"/>
              <a:t>, …</a:t>
            </a:r>
            <a:endParaRPr lang="en-AU" i="1" dirty="0"/>
          </a:p>
        </p:txBody>
      </p:sp>
      <p:sp>
        <p:nvSpPr>
          <p:cNvPr id="6" name="Rectangle 5"/>
          <p:cNvSpPr/>
          <p:nvPr/>
        </p:nvSpPr>
        <p:spPr>
          <a:xfrm>
            <a:off x="175516" y="2146193"/>
            <a:ext cx="853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9C2"/>
                </a:solidFill>
              </a:rPr>
              <a:t>Domain specific systems</a:t>
            </a:r>
          </a:p>
          <a:p>
            <a:r>
              <a:rPr lang="en-AU" dirty="0"/>
              <a:t>Examples: </a:t>
            </a:r>
            <a:r>
              <a:rPr lang="en-AU" i="1" dirty="0"/>
              <a:t>Galaxy, </a:t>
            </a:r>
            <a:r>
              <a:rPr lang="en-AU" i="1" dirty="0" err="1"/>
              <a:t>Ruffus</a:t>
            </a:r>
            <a:r>
              <a:rPr lang="en-AU" i="1" dirty="0"/>
              <a:t>, </a:t>
            </a:r>
            <a:r>
              <a:rPr lang="en-AU" i="1" dirty="0" err="1"/>
              <a:t>Dpdak</a:t>
            </a:r>
            <a:r>
              <a:rPr lang="en-AU" i="1" dirty="0"/>
              <a:t>, UFO, </a:t>
            </a:r>
            <a:r>
              <a:rPr lang="en-AU" i="1" dirty="0" err="1"/>
              <a:t>Savu</a:t>
            </a:r>
            <a:r>
              <a:rPr lang="en-AU" i="1" dirty="0"/>
              <a:t>, </a:t>
            </a:r>
            <a:r>
              <a:rPr lang="en-AU" i="1" dirty="0" smtClean="0"/>
              <a:t>Fireworks, …</a:t>
            </a:r>
            <a:endParaRPr lang="en-AU" i="1" dirty="0"/>
          </a:p>
        </p:txBody>
      </p:sp>
      <p:sp>
        <p:nvSpPr>
          <p:cNvPr id="7" name="Rectangle 6"/>
          <p:cNvSpPr/>
          <p:nvPr/>
        </p:nvSpPr>
        <p:spPr>
          <a:xfrm>
            <a:off x="175516" y="2923431"/>
            <a:ext cx="553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79C2"/>
                </a:solidFill>
              </a:rPr>
              <a:t>ETL (Extract Transform Load)</a:t>
            </a:r>
          </a:p>
          <a:p>
            <a:r>
              <a:rPr lang="en-AU" dirty="0"/>
              <a:t>Examples: </a:t>
            </a:r>
            <a:r>
              <a:rPr lang="en-AU" i="1" dirty="0"/>
              <a:t>Airflow, Luigi, Pinball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365" y="3792946"/>
            <a:ext cx="4530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/>
              <a:t>s</a:t>
            </a:r>
            <a:r>
              <a:rPr lang="en-AU" dirty="0" smtClean="0"/>
              <a:t>ome came really close to be a match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one (or more) showstoppers for each of them</a:t>
            </a:r>
            <a:endParaRPr lang="en-AU" dirty="0"/>
          </a:p>
        </p:txBody>
      </p:sp>
      <p:pic>
        <p:nvPicPr>
          <p:cNvPr id="16386" name="Picture 2" descr="C:\Work\Talks\PyConAU_2017\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6" y="3908121"/>
            <a:ext cx="337802" cy="3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Work\Talks\PyConAU_2017\Fr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7" y="4323769"/>
            <a:ext cx="337801" cy="3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Work\Talks\PyConAU_2017\airf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2773863"/>
            <a:ext cx="604049" cy="6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Work\Talks\PyConAU_2017\luig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04807"/>
            <a:ext cx="927847" cy="49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Work\Talks\PyConAU_2017\taverna-logo-145x1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51" y="3530039"/>
            <a:ext cx="792105" cy="73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Work\Talks\PyConAU_2017\workspa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15" y="3604418"/>
            <a:ext cx="660615" cy="6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Work\Talks\PyConAU_2017\FireWorks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22" y="4441117"/>
            <a:ext cx="1275082" cy="4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6207" y="4306875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ounded Rectangle 1"/>
          <p:cNvSpPr/>
          <p:nvPr/>
        </p:nvSpPr>
        <p:spPr>
          <a:xfrm>
            <a:off x="341039" y="2219169"/>
            <a:ext cx="3408823" cy="2642346"/>
          </a:xfrm>
          <a:prstGeom prst="roundRect">
            <a:avLst>
              <a:gd name="adj" fmla="val 1937"/>
            </a:avLst>
          </a:prstGeom>
          <a:solidFill>
            <a:srgbClr val="E8F4FB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AU" dirty="0" smtClean="0">
              <a:solidFill>
                <a:srgbClr val="28516A"/>
              </a:solidFill>
            </a:endParaRPr>
          </a:p>
          <a:p>
            <a:endParaRPr lang="en-AU" sz="900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28516A"/>
                </a:solidFill>
              </a:rPr>
              <a:t>Directed </a:t>
            </a:r>
            <a:r>
              <a:rPr lang="en-AU" dirty="0" smtClean="0">
                <a:solidFill>
                  <a:srgbClr val="28516A"/>
                </a:solidFill>
              </a:rPr>
              <a:t>Acyclic Graph</a:t>
            </a:r>
            <a:endParaRPr lang="en-AU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28516A"/>
                </a:solidFill>
              </a:rPr>
              <a:t>Python </a:t>
            </a:r>
            <a:r>
              <a:rPr lang="en-AU" dirty="0" smtClean="0">
                <a:solidFill>
                  <a:srgbClr val="28516A"/>
                </a:solidFill>
              </a:rPr>
              <a:t>workflow description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8516A"/>
                </a:solidFill>
              </a:rPr>
              <a:t>Use your favourite libraries</a:t>
            </a:r>
            <a:endParaRPr lang="en-AU" dirty="0">
              <a:solidFill>
                <a:srgbClr val="28516A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err="1">
                <a:solidFill>
                  <a:srgbClr val="28516A"/>
                </a:solidFill>
              </a:rPr>
              <a:t>NetworkX</a:t>
            </a:r>
            <a:endParaRPr lang="en-AU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28516A"/>
                </a:solidFill>
              </a:rPr>
              <a:t>Python standard </a:t>
            </a:r>
            <a:r>
              <a:rPr lang="en-AU" dirty="0" smtClean="0">
                <a:solidFill>
                  <a:srgbClr val="28516A"/>
                </a:solidFill>
              </a:rPr>
              <a:t>collections</a:t>
            </a:r>
            <a:endParaRPr lang="en-AU" dirty="0">
              <a:solidFill>
                <a:srgbClr val="28516A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20504" y="2219171"/>
            <a:ext cx="2312894" cy="2642344"/>
          </a:xfrm>
          <a:prstGeom prst="roundRect">
            <a:avLst>
              <a:gd name="adj" fmla="val 193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AU" dirty="0">
              <a:solidFill>
                <a:srgbClr val="28516A"/>
              </a:solidFill>
            </a:endParaRPr>
          </a:p>
          <a:p>
            <a:endParaRPr lang="en-AU" sz="900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worker based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chemeClr val="accent3">
                    <a:lumMod val="50000"/>
                  </a:schemeClr>
                </a:solidFill>
              </a:rPr>
              <a:t>serialise data for network transport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Celery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err="1">
                <a:solidFill>
                  <a:schemeClr val="accent3">
                    <a:lumMod val="50000"/>
                  </a:schemeClr>
                </a:solidFill>
              </a:rPr>
              <a:t>cloudpickle</a:t>
            </a:r>
            <a:endParaRPr lang="en-A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0591" y="2219170"/>
            <a:ext cx="1645024" cy="2642345"/>
          </a:xfrm>
          <a:prstGeom prst="roundRect">
            <a:avLst>
              <a:gd name="adj" fmla="val 193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AU" dirty="0">
              <a:solidFill>
                <a:srgbClr val="28516A"/>
              </a:solidFill>
            </a:endParaRPr>
          </a:p>
          <a:p>
            <a:endParaRPr lang="en-AU" dirty="0">
              <a:solidFill>
                <a:srgbClr val="28516A"/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chemeClr val="accent4">
                    <a:lumMod val="50000"/>
                  </a:schemeClr>
                </a:solidFill>
              </a:rPr>
              <a:t>Linux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err="1" smtClean="0">
                <a:solidFill>
                  <a:schemeClr val="accent4">
                    <a:lumMod val="50000"/>
                  </a:schemeClr>
                </a:solidFill>
              </a:rPr>
              <a:t>redis</a:t>
            </a:r>
            <a:endParaRPr lang="en-AU" dirty="0">
              <a:solidFill>
                <a:schemeClr val="accent4">
                  <a:lumMod val="50000"/>
                </a:schemeClr>
              </a:solidFill>
            </a:endParaRP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MongoDB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207" y="85567"/>
            <a:ext cx="385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We had a crack at it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91" y="905322"/>
            <a:ext cx="5743239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Use </a:t>
            </a:r>
            <a:r>
              <a:rPr lang="en-AU" b="1" dirty="0" smtClean="0">
                <a:solidFill>
                  <a:srgbClr val="0079C2"/>
                </a:solidFill>
              </a:rPr>
              <a:t>existing Python libraries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Be </a:t>
            </a:r>
            <a:r>
              <a:rPr lang="en-AU" b="1" dirty="0" smtClean="0">
                <a:solidFill>
                  <a:srgbClr val="0079C2"/>
                </a:solidFill>
              </a:rPr>
              <a:t>inspired</a:t>
            </a:r>
            <a:r>
              <a:rPr lang="en-AU" dirty="0" smtClean="0"/>
              <a:t> by all the other excellent workflow systems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Write </a:t>
            </a:r>
            <a:r>
              <a:rPr lang="en-AU" b="1" dirty="0" smtClean="0">
                <a:solidFill>
                  <a:srgbClr val="0079C2"/>
                </a:solidFill>
              </a:rPr>
              <a:t>minimal code</a:t>
            </a:r>
            <a:r>
              <a:rPr lang="en-AU" dirty="0" smtClean="0"/>
              <a:t> to glue existing libraries together </a:t>
            </a:r>
            <a:endParaRPr lang="en-AU" dirty="0"/>
          </a:p>
        </p:txBody>
      </p:sp>
      <p:pic>
        <p:nvPicPr>
          <p:cNvPr id="8194" name="Picture 2" descr="C:\Work\Talks\PyConAU_2017\Lightflow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68" y="956007"/>
            <a:ext cx="1349218" cy="10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37060" y="105471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latin typeface="Raleway" panose="020B0503030101060003" pitchFamily="34" charset="0"/>
              </a:rPr>
              <a:t>Lightflow</a:t>
            </a:r>
            <a:endParaRPr lang="en-AU" dirty="0">
              <a:latin typeface="Raleway" panose="020B05030301010600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040" y="2219169"/>
            <a:ext cx="3408822" cy="351846"/>
          </a:xfrm>
          <a:prstGeom prst="roundRect">
            <a:avLst>
              <a:gd name="adj" fmla="val 1937"/>
            </a:avLst>
          </a:prstGeom>
          <a:solidFill>
            <a:srgbClr val="0079C2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Workflow description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20504" y="2219171"/>
            <a:ext cx="2312894" cy="351846"/>
          </a:xfrm>
          <a:prstGeom prst="roundRect">
            <a:avLst>
              <a:gd name="adj" fmla="val 1937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Distributed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0590" y="2219170"/>
            <a:ext cx="1645025" cy="351846"/>
          </a:xfrm>
          <a:prstGeom prst="roundRect">
            <a:avLst>
              <a:gd name="adj" fmla="val 1937"/>
            </a:avLst>
          </a:prstGeom>
          <a:solidFill>
            <a:schemeClr val="accent4">
              <a:lumMod val="75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Infrastructure</a:t>
            </a:r>
            <a:endParaRPr lang="en-AU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2189" y="3856371"/>
            <a:ext cx="3113032" cy="0"/>
          </a:xfrm>
          <a:prstGeom prst="line">
            <a:avLst/>
          </a:prstGeom>
          <a:ln w="19050">
            <a:solidFill>
              <a:srgbClr val="0079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45968" y="3856371"/>
            <a:ext cx="2028497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C:\Work\Talks\PyConAU_2017\workflow_components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" y="1087950"/>
            <a:ext cx="8374063" cy="384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07" y="85567"/>
            <a:ext cx="4001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Workflow schematic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336" y="801366"/>
            <a:ext cx="112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9C2"/>
                </a:solidFill>
              </a:rPr>
              <a:t>Workflow</a:t>
            </a:r>
            <a:endParaRPr lang="en-AU" b="1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0341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575612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C:\Work\Talks\PyConAU_2017\runtime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" y="819831"/>
            <a:ext cx="883784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207" y="85567"/>
            <a:ext cx="3939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System Architecture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5518" y="4027176"/>
            <a:ext cx="2312894" cy="799331"/>
          </a:xfrm>
          <a:prstGeom prst="roundRect">
            <a:avLst>
              <a:gd name="adj" fmla="val 1937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No central daemon</a:t>
            </a:r>
          </a:p>
          <a:p>
            <a:pPr algn="ctr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Easy to scale</a:t>
            </a:r>
            <a:endParaRPr lang="en-AU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270877" y="4438640"/>
            <a:ext cx="2122176" cy="0"/>
          </a:xfrm>
          <a:prstGeom prst="lin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11478" y="3356871"/>
            <a:ext cx="10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79C2"/>
                </a:solidFill>
              </a:rPr>
              <a:t>[Worker]</a:t>
            </a:r>
            <a:endParaRPr lang="en-AU" dirty="0">
              <a:solidFill>
                <a:srgbClr val="0079C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4198" y="3356871"/>
            <a:ext cx="10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79C2"/>
                </a:solidFill>
              </a:rPr>
              <a:t>[Worker]</a:t>
            </a:r>
            <a:endParaRPr lang="en-AU" dirty="0">
              <a:solidFill>
                <a:srgbClr val="0079C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23963" y="3356871"/>
            <a:ext cx="10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79C2"/>
                </a:solidFill>
              </a:rPr>
              <a:t>[Worker]</a:t>
            </a:r>
            <a:endParaRPr lang="en-AU" dirty="0">
              <a:solidFill>
                <a:srgbClr val="0079C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68611" y="3356871"/>
            <a:ext cx="10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0079C2"/>
                </a:solidFill>
              </a:rPr>
              <a:t>[Worker]</a:t>
            </a:r>
            <a:endParaRPr lang="en-AU" dirty="0">
              <a:solidFill>
                <a:srgbClr val="0079C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682043" y="4290363"/>
            <a:ext cx="527687" cy="0"/>
          </a:xfrm>
          <a:prstGeom prst="straightConnector1">
            <a:avLst/>
          </a:prstGeom>
          <a:ln w="28575">
            <a:solidFill>
              <a:srgbClr val="008E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4427" y="4098873"/>
            <a:ext cx="2324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8E40"/>
                </a:solidFill>
              </a:rPr>
              <a:t>distributed computing</a:t>
            </a:r>
          </a:p>
          <a:p>
            <a:r>
              <a:rPr lang="en-AU" dirty="0">
                <a:solidFill>
                  <a:srgbClr val="008E40"/>
                </a:solidFill>
              </a:rPr>
              <a:t>i</a:t>
            </a:r>
            <a:r>
              <a:rPr lang="en-AU" dirty="0" smtClean="0">
                <a:solidFill>
                  <a:srgbClr val="008E40"/>
                </a:solidFill>
              </a:rPr>
              <a:t>s hard. Use existing</a:t>
            </a:r>
          </a:p>
          <a:p>
            <a:r>
              <a:rPr lang="en-AU" dirty="0" smtClean="0">
                <a:solidFill>
                  <a:srgbClr val="008E40"/>
                </a:solidFill>
              </a:rPr>
              <a:t>tools/infrastructure</a:t>
            </a:r>
            <a:endParaRPr lang="en-AU" dirty="0">
              <a:solidFill>
                <a:srgbClr val="008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0341" y="434325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6207" y="85567"/>
            <a:ext cx="571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Sequence: Increase a number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109" y="3284955"/>
            <a:ext cx="4526414" cy="1699014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</a:pPr>
            <a:endParaRPr lang="en-AU" sz="900" dirty="0"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d = Dag(</a:t>
            </a: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'</a:t>
            </a:r>
            <a:r>
              <a:rPr lang="en-AU" sz="14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main_dag</a:t>
            </a: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'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)</a:t>
            </a:r>
          </a:p>
          <a:p>
            <a:pPr marL="180000">
              <a:lnSpc>
                <a:spcPct val="110000"/>
              </a:lnSpc>
            </a:pPr>
            <a:endParaRPr lang="en-AU" sz="1400" dirty="0" smtClean="0">
              <a:solidFill>
                <a:schemeClr val="bg1"/>
              </a:solidFill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 err="1" smtClean="0">
                <a:solidFill>
                  <a:schemeClr val="bg1"/>
                </a:solidFill>
                <a:latin typeface="Source Code Pro" panose="020B0509030403020204" pitchFamily="49" charset="0"/>
              </a:rPr>
              <a:t>d.define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(</a:t>
            </a:r>
            <a:r>
              <a:rPr lang="en-AU" sz="1400" b="1" dirty="0">
                <a:solidFill>
                  <a:srgbClr val="FFC000"/>
                </a:solidFill>
                <a:latin typeface="Source Code Pro" panose="020B0509030403020204" pitchFamily="49" charset="0"/>
              </a:rPr>
              <a:t>{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task_1: task_2,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rgbClr val="06C23A"/>
                </a:solidFill>
                <a:latin typeface="Source Code Pro" panose="020B0509030403020204" pitchFamily="49" charset="0"/>
              </a:rPr>
              <a:t>    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task_2: task_3</a:t>
            </a:r>
          </a:p>
          <a:p>
            <a:pPr marL="180000">
              <a:lnSpc>
                <a:spcPct val="110000"/>
              </a:lnSpc>
            </a:pPr>
            <a:r>
              <a:rPr lang="en-AU" sz="1400" b="1" dirty="0">
                <a:solidFill>
                  <a:srgbClr val="FFC000"/>
                </a:solidFill>
                <a:latin typeface="Source Code Pro" panose="020B0509030403020204" pitchFamily="49" charset="0"/>
              </a:rPr>
              <a:t>}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)</a:t>
            </a:r>
          </a:p>
        </p:txBody>
      </p:sp>
      <p:pic>
        <p:nvPicPr>
          <p:cNvPr id="9218" name="Picture 2" descr="C:\Work\Talks\PyConAU_2017\ExampleGraph_Sequ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19" y="2615332"/>
            <a:ext cx="4694591" cy="5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38" y="879594"/>
            <a:ext cx="4439292" cy="1067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Workflows are defined in Python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Can be a single or multiple files</a:t>
            </a:r>
          </a:p>
          <a:p>
            <a:pPr marL="396000" indent="-285750">
              <a:lnSpc>
                <a:spcPct val="120000"/>
              </a:lnSpc>
              <a:buSzPct val="80000"/>
              <a:buFont typeface="Wingdings" panose="05000000000000000000" pitchFamily="2" charset="2"/>
              <a:buChar char="v"/>
            </a:pPr>
            <a:r>
              <a:rPr lang="en-AU" dirty="0" smtClean="0"/>
              <a:t>Graph edges described using a dictionary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36617" y="1236483"/>
            <a:ext cx="2998736" cy="544966"/>
          </a:xfrm>
          <a:prstGeom prst="roundRect">
            <a:avLst>
              <a:gd name="adj" fmla="val 1937"/>
            </a:avLst>
          </a:prstGeom>
          <a:solidFill>
            <a:srgbClr val="E8F4FB"/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dirty="0" smtClean="0">
                <a:solidFill>
                  <a:srgbClr val="28516A"/>
                </a:solidFill>
              </a:rPr>
              <a:t>key: value	parent: child</a:t>
            </a:r>
            <a:endParaRPr lang="en-AU" dirty="0">
              <a:solidFill>
                <a:srgbClr val="28516A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60094" y="1540273"/>
            <a:ext cx="312666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613" y="2155006"/>
            <a:ext cx="357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solidFill>
                  <a:srgbClr val="0079C2"/>
                </a:solidFill>
              </a:rPr>
              <a:t>Simple example: increase a number</a:t>
            </a:r>
            <a:endParaRPr lang="en-AU" b="1" dirty="0">
              <a:solidFill>
                <a:srgbClr val="0079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8737" y="4295464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6575612" y="4343400"/>
            <a:ext cx="242047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6207" y="85567"/>
            <a:ext cx="50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 err="1" smtClean="0">
                <a:solidFill>
                  <a:schemeClr val="bg1"/>
                </a:solidFill>
              </a:rPr>
              <a:t>PythonTask</a:t>
            </a:r>
            <a:r>
              <a:rPr lang="en-AU" sz="3600" dirty="0" smtClean="0">
                <a:solidFill>
                  <a:schemeClr val="bg1"/>
                </a:solidFill>
              </a:rPr>
              <a:t> – all you need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3799" y="2386568"/>
            <a:ext cx="222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ame of task instance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290" y="4334247"/>
            <a:ext cx="312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008E40"/>
                </a:solidFill>
              </a:rPr>
              <a:t>function (or any other callable)</a:t>
            </a:r>
          </a:p>
          <a:p>
            <a:r>
              <a:rPr lang="en-AU" dirty="0" smtClean="0">
                <a:solidFill>
                  <a:srgbClr val="008E40"/>
                </a:solidFill>
              </a:rPr>
              <a:t>defines task logic</a:t>
            </a:r>
            <a:endParaRPr lang="en-AU" dirty="0">
              <a:solidFill>
                <a:srgbClr val="008E40"/>
              </a:solidFill>
            </a:endParaRPr>
          </a:p>
        </p:txBody>
      </p:sp>
      <p:pic>
        <p:nvPicPr>
          <p:cNvPr id="16" name="Picture 2" descr="C:\Work\Talks\PyConAU_2017\ExampleGraph_Se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59" y="1221140"/>
            <a:ext cx="4694591" cy="5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6203" y="3263573"/>
            <a:ext cx="9017793" cy="533727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80000">
              <a:lnSpc>
                <a:spcPct val="110000"/>
              </a:lnSpc>
            </a:pPr>
            <a:r>
              <a:rPr lang="en-AU" sz="1400" dirty="0" smtClean="0">
                <a:latin typeface="Source Code Pro" panose="020B0509030403020204" pitchFamily="49" charset="0"/>
              </a:rPr>
              <a:t>task_1 </a:t>
            </a:r>
            <a:r>
              <a:rPr lang="en-AU" sz="1400" dirty="0">
                <a:latin typeface="Source Code Pro" panose="020B0509030403020204" pitchFamily="49" charset="0"/>
              </a:rPr>
              <a:t>= </a:t>
            </a:r>
            <a:r>
              <a:rPr lang="en-AU" sz="1400" dirty="0" err="1">
                <a:solidFill>
                  <a:schemeClr val="bg1"/>
                </a:solidFill>
                <a:latin typeface="Source Code Pro" panose="020B0509030403020204" pitchFamily="49" charset="0"/>
              </a:rPr>
              <a:t>PythonTask</a:t>
            </a:r>
            <a:r>
              <a:rPr lang="en-AU" sz="1400" dirty="0">
                <a:latin typeface="Source Code Pro" panose="020B0509030403020204" pitchFamily="49" charset="0"/>
              </a:rPr>
              <a:t>(name=</a:t>
            </a:r>
            <a:r>
              <a:rPr lang="en-AU" sz="1400" dirty="0">
                <a:solidFill>
                  <a:srgbClr val="FFC000"/>
                </a:solidFill>
                <a:latin typeface="Source Code Pro" panose="020B0509030403020204" pitchFamily="49" charset="0"/>
              </a:rPr>
              <a:t>'task_1</a:t>
            </a:r>
            <a:r>
              <a:rPr lang="en-AU" sz="1400" dirty="0" smtClean="0">
                <a:solidFill>
                  <a:srgbClr val="FFC000"/>
                </a:solidFill>
                <a:latin typeface="Source Code Pro" panose="020B0509030403020204" pitchFamily="49" charset="0"/>
              </a:rPr>
              <a:t>'</a:t>
            </a:r>
            <a:r>
              <a:rPr lang="en-AU" sz="1400" dirty="0" smtClean="0">
                <a:latin typeface="Source Code Pro" panose="020B0509030403020204" pitchFamily="49" charset="0"/>
              </a:rPr>
              <a:t>, </a:t>
            </a:r>
            <a:r>
              <a:rPr lang="en-AU" sz="1400" dirty="0" err="1" smtClean="0">
                <a:latin typeface="Source Code Pro" panose="020B0509030403020204" pitchFamily="49" charset="0"/>
              </a:rPr>
              <a:t>callback</a:t>
            </a:r>
            <a:r>
              <a:rPr lang="en-AU" sz="1400" dirty="0" smtClean="0">
                <a:latin typeface="Source Code Pro" panose="020B0509030403020204" pitchFamily="49" charset="0"/>
              </a:rPr>
              <a:t>=</a:t>
            </a:r>
            <a:r>
              <a:rPr lang="en-AU" sz="1400" dirty="0" err="1" smtClean="0">
                <a:solidFill>
                  <a:srgbClr val="60FA8C"/>
                </a:solidFill>
                <a:latin typeface="Source Code Pro" panose="020B0509030403020204" pitchFamily="49" charset="0"/>
              </a:rPr>
              <a:t>inc_number</a:t>
            </a:r>
            <a:r>
              <a:rPr lang="en-AU" sz="1400" dirty="0" smtClean="0">
                <a:latin typeface="Source Code Pro" panose="020B0509030403020204" pitchFamily="49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205" y="861303"/>
            <a:ext cx="2487209" cy="1291961"/>
          </a:xfrm>
          <a:prstGeom prst="rect">
            <a:avLst/>
          </a:prstGeom>
          <a:solidFill>
            <a:srgbClr val="2851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0000"/>
              </a:lnSpc>
            </a:pPr>
            <a:endParaRPr lang="en-AU" sz="900" dirty="0">
              <a:latin typeface="Source Code Pro" panose="020B0509030403020204" pitchFamily="49" charset="0"/>
            </a:endParaRPr>
          </a:p>
          <a:p>
            <a:pPr marL="180000">
              <a:lnSpc>
                <a:spcPct val="110000"/>
              </a:lnSpc>
            </a:pPr>
            <a:r>
              <a:rPr lang="en-AU" sz="1400" dirty="0" err="1" smtClean="0">
                <a:solidFill>
                  <a:schemeClr val="bg1"/>
                </a:solidFill>
                <a:latin typeface="Source Code Pro" panose="020B0509030403020204" pitchFamily="49" charset="0"/>
              </a:rPr>
              <a:t>d.define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(</a:t>
            </a:r>
            <a:r>
              <a:rPr lang="en-AU" sz="1400" b="1" dirty="0">
                <a:solidFill>
                  <a:srgbClr val="FFC000"/>
                </a:solidFill>
                <a:latin typeface="Source Code Pro" panose="020B0509030403020204" pitchFamily="49" charset="0"/>
              </a:rPr>
              <a:t>{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task_1: task_2,</a:t>
            </a:r>
          </a:p>
          <a:p>
            <a:pPr marL="180000">
              <a:lnSpc>
                <a:spcPct val="110000"/>
              </a:lnSpc>
            </a:pP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    task_2: task_3</a:t>
            </a:r>
          </a:p>
          <a:p>
            <a:pPr marL="180000">
              <a:lnSpc>
                <a:spcPct val="110000"/>
              </a:lnSpc>
            </a:pPr>
            <a:r>
              <a:rPr lang="en-AU" sz="1400" b="1" dirty="0">
                <a:solidFill>
                  <a:srgbClr val="FFC000"/>
                </a:solidFill>
                <a:latin typeface="Source Code Pro" panose="020B0509030403020204" pitchFamily="49" charset="0"/>
              </a:rPr>
              <a:t>}</a:t>
            </a:r>
            <a:r>
              <a:rPr lang="en-AU" sz="1400" dirty="0">
                <a:solidFill>
                  <a:schemeClr val="bg1"/>
                </a:solidFill>
                <a:latin typeface="Source Code Pro" panose="020B0509030403020204" pitchFamily="49" charset="0"/>
              </a:rPr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02024" y="2736850"/>
            <a:ext cx="327026" cy="48543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607050" y="3879850"/>
            <a:ext cx="651758" cy="4635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9416</TotalTime>
  <Words>581</Words>
  <Application>Microsoft Office PowerPoint</Application>
  <PresentationFormat>On-screen Show (16:9)</PresentationFormat>
  <Paragraphs>178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Raleway</vt:lpstr>
      <vt:lpstr>Source Code Pro</vt:lpstr>
      <vt:lpstr>Wingdings</vt:lpstr>
      <vt:lpstr>Office Theme</vt:lpstr>
      <vt:lpstr>1_Office Theme</vt:lpstr>
      <vt:lpstr>Custom Design</vt:lpstr>
      <vt:lpstr>1_Custom Design</vt:lpstr>
      <vt:lpstr>Lightflow a lightweight, distributed workflow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Parsons</dc:creator>
  <cp:lastModifiedBy>MOLL, Andreas</cp:lastModifiedBy>
  <cp:revision>271</cp:revision>
  <dcterms:created xsi:type="dcterms:W3CDTF">2017-02-02T00:53:37Z</dcterms:created>
  <dcterms:modified xsi:type="dcterms:W3CDTF">2018-11-15T01:30:12Z</dcterms:modified>
</cp:coreProperties>
</file>