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2" r:id="rId2"/>
    <p:sldMasterId id="2147483672" r:id="rId3"/>
    <p:sldMasterId id="2147483677" r:id="rId4"/>
    <p:sldMasterId id="2147483680" r:id="rId5"/>
    <p:sldMasterId id="2147483683" r:id="rId6"/>
  </p:sldMasterIdLst>
  <p:sldIdLst>
    <p:sldId id="270" r:id="rId7"/>
    <p:sldId id="271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ira Sans ExtraBold" panose="020B0604020202020204" charset="0"/>
      <p:bold r:id="rId21"/>
      <p:boldItalic r:id="rId22"/>
    </p:embeddedFont>
    <p:embeddedFont>
      <p:font typeface="Fira Sans Light" panose="020B0604020202020204" charset="0"/>
      <p:regular r:id="rId23"/>
      <p:italic r:id="rId24"/>
    </p:embeddedFont>
    <p:embeddedFont>
      <p:font typeface="Fira Sans" panose="020B060402020202020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164"/>
    <a:srgbClr val="146464"/>
    <a:srgbClr val="145F64"/>
    <a:srgbClr val="1D6164"/>
    <a:srgbClr val="2A6164"/>
    <a:srgbClr val="49BFBE"/>
    <a:srgbClr val="49BDBE"/>
    <a:srgbClr val="54BDBE"/>
    <a:srgbClr val="6ABDBE"/>
    <a:srgbClr val="0A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71"/>
  </p:normalViewPr>
  <p:slideViewPr>
    <p:cSldViewPr snapToGrid="0" snapToObjects="1">
      <p:cViewPr>
        <p:scale>
          <a:sx n="104" d="100"/>
          <a:sy n="104" d="100"/>
        </p:scale>
        <p:origin x="18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916" y="532887"/>
            <a:ext cx="3969676" cy="810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 spc="-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544451" cy="91281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70" y="6356350"/>
            <a:ext cx="27432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14/11/2018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14/11/2018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14/11/2018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14/11/2018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14/11/2018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14/11/2018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14/11/2018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43844DF-4E0B-3544-9922-8EB56AE67EB8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9703" y="3212793"/>
            <a:ext cx="5202297" cy="3641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1367" y="6271243"/>
            <a:ext cx="3454429" cy="23795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4C053-46DF-1E43-AC20-586C2EC1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0352A42B-78AF-8D4D-94A5-85285646B5D9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59D8F-D370-3847-9360-24C49228DF77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0F1E91D-5DA8-9746-970C-5CBFB20C5755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69082-63E2-2742-AF39-91BB6A3B01A0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14/11/2018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EDF4D98-E277-7349-8057-8A7000E9D316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14/11/2018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A148A24-A711-F146-846F-2079683E28A9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14/11/2018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EC91E7D-BAD0-8D4D-B6C3-5271994E8762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14/11/2018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950E861C-D2CE-4E42-83A9-FDB90A512CDF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921503"/>
            <a:ext cx="9144000" cy="216597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 Process for Developing Beamline Controllers at the</a:t>
            </a:r>
            <a:br>
              <a:rPr lang="en-US" sz="4000" dirty="0" smtClean="0"/>
            </a:br>
            <a:r>
              <a:rPr lang="en-US" sz="4000" dirty="0" smtClean="0"/>
              <a:t>Australian Synchrotron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pc="-50" dirty="0" smtClean="0"/>
              <a:t>EPICS Collaboration Meeting 2018</a:t>
            </a:r>
            <a:endParaRPr lang="en-US" spc="-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90B47-BF11-D249-B3A0-E75BA3A53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William </a:t>
            </a:r>
            <a:r>
              <a:rPr lang="en-US" dirty="0" err="1" smtClean="0"/>
              <a:t>Rambold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679FD-E3D3-9441-B52D-6D5D43707303}"/>
              </a:ext>
            </a:extLst>
          </p:cNvPr>
          <p:cNvSpPr/>
          <p:nvPr/>
        </p:nvSpPr>
        <p:spPr>
          <a:xfrm>
            <a:off x="766763" y="4577430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1304574" cy="4900353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Standardisation will help to make the rapid </a:t>
            </a:r>
            <a:r>
              <a:rPr lang="en-AU" dirty="0" smtClean="0"/>
              <a:t>development of </a:t>
            </a:r>
            <a:r>
              <a:rPr lang="en-AU" dirty="0" smtClean="0"/>
              <a:t>beamline control systems possible</a:t>
            </a:r>
          </a:p>
          <a:p>
            <a:pPr marL="0" indent="0">
              <a:buNone/>
            </a:pPr>
            <a:endParaRPr lang="en-AU" sz="1300" dirty="0" smtClean="0"/>
          </a:p>
          <a:p>
            <a:r>
              <a:rPr lang="en-AU" dirty="0"/>
              <a:t>A</a:t>
            </a:r>
            <a:r>
              <a:rPr lang="en-AU" dirty="0" smtClean="0"/>
              <a:t> </a:t>
            </a:r>
            <a:r>
              <a:rPr lang="en-AU" dirty="0" smtClean="0"/>
              <a:t>robust</a:t>
            </a:r>
            <a:r>
              <a:rPr lang="en-AU" dirty="0" smtClean="0"/>
              <a:t> </a:t>
            </a:r>
            <a:r>
              <a:rPr lang="en-AU" dirty="0" smtClean="0"/>
              <a:t>production process is required</a:t>
            </a:r>
            <a:r>
              <a:rPr lang="en-AU" dirty="0"/>
              <a:t> </a:t>
            </a:r>
            <a:r>
              <a:rPr lang="en-AU" dirty="0" smtClean="0"/>
              <a:t>to ensure that standard controllers can be delivered to meet supplier and beamline schedules</a:t>
            </a:r>
          </a:p>
          <a:p>
            <a:pPr marL="0" indent="0">
              <a:buNone/>
            </a:pPr>
            <a:endParaRPr lang="en-AU" sz="1400" dirty="0" smtClean="0"/>
          </a:p>
          <a:p>
            <a:r>
              <a:rPr lang="en-AU" dirty="0"/>
              <a:t>A</a:t>
            </a:r>
            <a:r>
              <a:rPr lang="en-AU" dirty="0" smtClean="0"/>
              <a:t> </a:t>
            </a:r>
            <a:r>
              <a:rPr lang="en-AU" dirty="0" smtClean="0"/>
              <a:t>process has been developed and the </a:t>
            </a:r>
            <a:r>
              <a:rPr lang="en-AU" dirty="0" smtClean="0"/>
              <a:t>tools needed to support this process will be complete in time to satisfy the first beamline</a:t>
            </a:r>
            <a:endParaRPr lang="en-AU" dirty="0" smtClean="0"/>
          </a:p>
          <a:p>
            <a:pPr marL="0" indent="0">
              <a:buNone/>
            </a:pPr>
            <a:endParaRPr lang="en-AU" sz="1400" dirty="0" smtClean="0"/>
          </a:p>
          <a:p>
            <a:r>
              <a:rPr lang="en-AU" dirty="0" smtClean="0"/>
              <a:t>The </a:t>
            </a:r>
            <a:r>
              <a:rPr lang="en-AU" dirty="0" smtClean="0"/>
              <a:t>process and supporting tools </a:t>
            </a:r>
            <a:r>
              <a:rPr lang="en-AU" dirty="0" smtClean="0"/>
              <a:t>will be tested and refined on the first two beamline </a:t>
            </a:r>
            <a:r>
              <a:rPr lang="en-AU" dirty="0" smtClean="0"/>
              <a:t>builds scheduled for next year</a:t>
            </a:r>
            <a:endParaRPr lang="en-AU" dirty="0" smtClean="0"/>
          </a:p>
          <a:p>
            <a:endParaRPr lang="en-AU" dirty="0"/>
          </a:p>
          <a:p>
            <a:pPr marL="0" indent="0" algn="ctr">
              <a:buNone/>
            </a:pPr>
            <a:r>
              <a:rPr lang="en-AU" sz="4300" dirty="0" smtClean="0"/>
              <a:t>Thank You For Your Attention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62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</a:p>
          <a:p>
            <a:r>
              <a:rPr lang="en-AU" dirty="0" smtClean="0"/>
              <a:t>Review of standard architecture</a:t>
            </a:r>
          </a:p>
          <a:p>
            <a:r>
              <a:rPr lang="en-AU" dirty="0" smtClean="0"/>
              <a:t>Beamline d</a:t>
            </a:r>
            <a:r>
              <a:rPr lang="en-AU" dirty="0" smtClean="0"/>
              <a:t>esign </a:t>
            </a:r>
            <a:r>
              <a:rPr lang="en-AU" dirty="0" smtClean="0"/>
              <a:t>and development timeline</a:t>
            </a:r>
          </a:p>
          <a:p>
            <a:r>
              <a:rPr lang="en-AU" dirty="0" smtClean="0"/>
              <a:t>Component vs Beamline control</a:t>
            </a:r>
          </a:p>
          <a:p>
            <a:r>
              <a:rPr lang="en-AU" dirty="0" smtClean="0"/>
              <a:t>Beamline Control System</a:t>
            </a:r>
            <a:r>
              <a:rPr lang="en-AU" dirty="0" smtClean="0"/>
              <a:t> </a:t>
            </a:r>
            <a:r>
              <a:rPr lang="en-AU" dirty="0" smtClean="0"/>
              <a:t>development Process</a:t>
            </a:r>
          </a:p>
          <a:p>
            <a:r>
              <a:rPr lang="en-AU" dirty="0" smtClean="0"/>
              <a:t>What we have done so far</a:t>
            </a:r>
          </a:p>
          <a:p>
            <a:r>
              <a:rPr lang="en-AU" dirty="0" smtClean="0"/>
              <a:t>Conclusion</a:t>
            </a:r>
          </a:p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24" y="332390"/>
            <a:ext cx="11304574" cy="1143000"/>
          </a:xfrm>
        </p:spPr>
        <p:txBody>
          <a:bodyPr/>
          <a:lstStyle/>
          <a:p>
            <a:pPr algn="ctr"/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24" y="1831206"/>
            <a:ext cx="11304574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BRIGHT programme drivers</a:t>
            </a:r>
          </a:p>
          <a:p>
            <a:pPr lvl="1"/>
            <a:r>
              <a:rPr lang="en-AU" dirty="0" smtClean="0"/>
              <a:t>Eight new beamlines, two per year</a:t>
            </a:r>
          </a:p>
          <a:p>
            <a:pPr lvl="1"/>
            <a:r>
              <a:rPr lang="en-AU" dirty="0" smtClean="0"/>
              <a:t>All control systems to be designed and developed in-house</a:t>
            </a:r>
            <a:endParaRPr lang="en-AU" dirty="0"/>
          </a:p>
          <a:p>
            <a:pPr marL="0" indent="0">
              <a:buNone/>
            </a:pPr>
            <a:endParaRPr lang="en-AU" sz="1300" dirty="0" smtClean="0"/>
          </a:p>
          <a:p>
            <a:r>
              <a:rPr lang="en-AU" dirty="0" smtClean="0"/>
              <a:t>Standardisation </a:t>
            </a:r>
            <a:r>
              <a:rPr lang="en-AU" dirty="0" smtClean="0"/>
              <a:t>efforts</a:t>
            </a:r>
            <a:endParaRPr lang="en-AU" dirty="0" smtClean="0"/>
          </a:p>
          <a:p>
            <a:pPr lvl="1"/>
            <a:r>
              <a:rPr lang="en-AU" dirty="0"/>
              <a:t>S</a:t>
            </a:r>
            <a:r>
              <a:rPr lang="en-AU" dirty="0" smtClean="0"/>
              <a:t>tandardise </a:t>
            </a:r>
            <a:r>
              <a:rPr lang="en-AU" dirty="0" smtClean="0"/>
              <a:t>control systems as </a:t>
            </a:r>
            <a:r>
              <a:rPr lang="en-AU" dirty="0"/>
              <a:t>much as </a:t>
            </a:r>
            <a:r>
              <a:rPr lang="en-AU" dirty="0" smtClean="0"/>
              <a:t>possible</a:t>
            </a:r>
          </a:p>
          <a:p>
            <a:pPr lvl="1"/>
            <a:r>
              <a:rPr lang="en-AU" dirty="0" smtClean="0"/>
              <a:t>Use standard components and interfaces</a:t>
            </a:r>
          </a:p>
          <a:p>
            <a:pPr lvl="1"/>
            <a:r>
              <a:rPr lang="en-AU" dirty="0" smtClean="0"/>
              <a:t>Develop standard IOCs  and </a:t>
            </a:r>
            <a:r>
              <a:rPr lang="en-AU" dirty="0" smtClean="0"/>
              <a:t>configurations</a:t>
            </a:r>
          </a:p>
          <a:p>
            <a:pPr lvl="1"/>
            <a:r>
              <a:rPr lang="en-AU" dirty="0" smtClean="0"/>
              <a:t>Separate hardware control and experiment control</a:t>
            </a:r>
            <a:endParaRPr lang="en-AU" dirty="0" smtClean="0"/>
          </a:p>
          <a:p>
            <a:pPr marL="457200" lvl="1" indent="0">
              <a:buNone/>
            </a:pPr>
            <a:endParaRPr lang="en-AU" sz="1300" dirty="0" smtClean="0"/>
          </a:p>
          <a:p>
            <a:r>
              <a:rPr lang="en-AU" dirty="0" smtClean="0"/>
              <a:t>Still need a process to rapidly develop control systems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89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Standard Architecture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1" y="1424538"/>
            <a:ext cx="3111599" cy="50243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47" y="1234758"/>
            <a:ext cx="7407747" cy="510829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47276" y="3628723"/>
            <a:ext cx="519764" cy="308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6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Design and Development Timeline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9" y="1408637"/>
            <a:ext cx="10506075" cy="2705100"/>
          </a:xfrm>
        </p:spPr>
      </p:pic>
      <p:sp>
        <p:nvSpPr>
          <p:cNvPr id="5" name="TextBox 4"/>
          <p:cNvSpPr txBox="1"/>
          <p:nvPr/>
        </p:nvSpPr>
        <p:spPr>
          <a:xfrm>
            <a:off x="494189" y="4298797"/>
            <a:ext cx="10506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latin typeface="Fira Sans" panose="020B0604020202020204" charset="0"/>
              </a:rPr>
              <a:t>B</a:t>
            </a:r>
            <a:r>
              <a:rPr lang="en-AU" sz="2400" dirty="0" smtClean="0">
                <a:latin typeface="Fira Sans" panose="020B0604020202020204" charset="0"/>
              </a:rPr>
              <a:t>asic </a:t>
            </a:r>
            <a:r>
              <a:rPr lang="en-AU" sz="2400" dirty="0" smtClean="0">
                <a:latin typeface="Fira Sans" panose="020B0604020202020204" charset="0"/>
              </a:rPr>
              <a:t>Component </a:t>
            </a:r>
            <a:r>
              <a:rPr lang="en-AU" sz="2400" dirty="0" smtClean="0">
                <a:latin typeface="Fira Sans" panose="020B0604020202020204" charset="0"/>
              </a:rPr>
              <a:t>Control </a:t>
            </a:r>
            <a:r>
              <a:rPr lang="en-AU" sz="2400" dirty="0" smtClean="0">
                <a:latin typeface="Fira Sans" panose="020B0604020202020204" charset="0"/>
              </a:rPr>
              <a:t>Systems are constructed and shipped </a:t>
            </a:r>
            <a:r>
              <a:rPr lang="en-AU" sz="2400" dirty="0" smtClean="0">
                <a:latin typeface="Fira Sans" panose="020B0604020202020204" charset="0"/>
              </a:rPr>
              <a:t>to equipment supplier for integration and </a:t>
            </a:r>
            <a:r>
              <a:rPr lang="en-AU" sz="2400" dirty="0" smtClean="0">
                <a:latin typeface="Fira Sans" panose="020B0604020202020204" charset="0"/>
              </a:rPr>
              <a:t>testing</a:t>
            </a:r>
          </a:p>
          <a:p>
            <a:pPr>
              <a:buClr>
                <a:schemeClr val="accent2"/>
              </a:buClr>
            </a:pPr>
            <a:endParaRPr lang="en-AU" sz="1200" dirty="0" smtClean="0">
              <a:latin typeface="Fira Sans" panose="020B060402020202020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Fira Sans" panose="020B0604020202020204" charset="0"/>
              </a:rPr>
              <a:t>Beamline control system prepared and tested using simulators</a:t>
            </a:r>
            <a:endParaRPr lang="en-AU" sz="2400" dirty="0" smtClean="0">
              <a:latin typeface="Fira Sans" panose="020B0604020202020204" charset="0"/>
            </a:endParaRPr>
          </a:p>
          <a:p>
            <a:pPr>
              <a:buClr>
                <a:schemeClr val="accent2"/>
              </a:buClr>
            </a:pPr>
            <a:endParaRPr lang="en-AU" sz="1200" dirty="0" smtClean="0">
              <a:latin typeface="Fira Sans" panose="020B060402020202020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latin typeface="Fira Sans" panose="020B0604020202020204" charset="0"/>
              </a:rPr>
              <a:t>Component Control </a:t>
            </a:r>
            <a:r>
              <a:rPr lang="en-AU" sz="2400" dirty="0" smtClean="0">
                <a:latin typeface="Fira Sans" panose="020B0604020202020204" charset="0"/>
              </a:rPr>
              <a:t>S</a:t>
            </a:r>
            <a:r>
              <a:rPr lang="en-AU" sz="2400" dirty="0" smtClean="0">
                <a:latin typeface="Fira Sans" panose="020B0604020202020204" charset="0"/>
              </a:rPr>
              <a:t>ystems are </a:t>
            </a:r>
            <a:r>
              <a:rPr lang="en-AU" sz="2400" dirty="0" smtClean="0">
                <a:latin typeface="Fira Sans" panose="020B0604020202020204" charset="0"/>
              </a:rPr>
              <a:t>integrated into overall Beamline Control System when equipment is delivered</a:t>
            </a:r>
          </a:p>
        </p:txBody>
      </p:sp>
    </p:spTree>
    <p:extLst>
      <p:ext uri="{BB962C8B-B14F-4D97-AF65-F5344CB8AC3E}">
        <p14:creationId xmlns:p14="http://schemas.microsoft.com/office/powerpoint/2010/main" val="38982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Controller Components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1304574" cy="4973855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Component Control System</a:t>
            </a:r>
          </a:p>
          <a:p>
            <a:pPr lvl="1"/>
            <a:r>
              <a:rPr lang="en-AU" dirty="0" smtClean="0"/>
              <a:t>Hardware, software and UIs necessary for external supplier AI&amp;T</a:t>
            </a:r>
          </a:p>
          <a:p>
            <a:pPr lvl="1"/>
            <a:r>
              <a:rPr lang="en-AU" dirty="0"/>
              <a:t>P</a:t>
            </a:r>
            <a:r>
              <a:rPr lang="en-AU" dirty="0" smtClean="0"/>
              <a:t>roduced quickly so as not to hold up supplier</a:t>
            </a:r>
          </a:p>
          <a:p>
            <a:pPr lvl="1"/>
            <a:r>
              <a:rPr lang="en-AU" dirty="0"/>
              <a:t>C</a:t>
            </a:r>
            <a:r>
              <a:rPr lang="en-AU" dirty="0" smtClean="0"/>
              <a:t>onfigured to support beamline hardware before shipping</a:t>
            </a:r>
          </a:p>
          <a:p>
            <a:pPr marL="457200" lvl="1" indent="0">
              <a:buNone/>
            </a:pPr>
            <a:endParaRPr lang="en-AU" sz="1400" dirty="0" smtClean="0"/>
          </a:p>
          <a:p>
            <a:r>
              <a:rPr lang="en-AU" dirty="0" smtClean="0"/>
              <a:t>Beamline Control System</a:t>
            </a:r>
          </a:p>
          <a:p>
            <a:pPr lvl="1"/>
            <a:r>
              <a:rPr lang="en-AU" dirty="0" smtClean="0"/>
              <a:t>Component Control System devices (simulated until equipment arrives)</a:t>
            </a:r>
          </a:p>
          <a:p>
            <a:pPr lvl="1"/>
            <a:r>
              <a:rPr lang="en-AU" dirty="0" smtClean="0"/>
              <a:t>Controllers for other hardware not supplied by vendors</a:t>
            </a:r>
          </a:p>
          <a:p>
            <a:pPr lvl="1"/>
            <a:r>
              <a:rPr lang="en-AU" dirty="0" smtClean="0"/>
              <a:t>Equipment Protection System interfaces</a:t>
            </a:r>
          </a:p>
          <a:p>
            <a:pPr lvl="1"/>
            <a:r>
              <a:rPr lang="en-AU" dirty="0" smtClean="0"/>
              <a:t>Support services - archiving, </a:t>
            </a:r>
            <a:r>
              <a:rPr lang="en-AU" dirty="0" err="1" smtClean="0"/>
              <a:t>autosave</a:t>
            </a:r>
            <a:r>
              <a:rPr lang="en-AU" dirty="0" smtClean="0"/>
              <a:t>, etc.</a:t>
            </a:r>
          </a:p>
          <a:p>
            <a:pPr lvl="1"/>
            <a:r>
              <a:rPr lang="en-AU" dirty="0" smtClean="0"/>
              <a:t>EPICS level coordination and </a:t>
            </a:r>
            <a:r>
              <a:rPr lang="en-AU" dirty="0" smtClean="0"/>
              <a:t>hardware </a:t>
            </a:r>
            <a:r>
              <a:rPr lang="en-AU" dirty="0" smtClean="0"/>
              <a:t>synchronisation if required</a:t>
            </a:r>
          </a:p>
          <a:p>
            <a:pPr lvl="1"/>
            <a:r>
              <a:rPr lang="en-AU" dirty="0" smtClean="0"/>
              <a:t>Standard rack and layout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18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 smtClean="0"/>
              <a:t>Controller Development </a:t>
            </a:r>
            <a:r>
              <a:rPr lang="en-AU" dirty="0" smtClean="0"/>
              <a:t>Support Tools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411778"/>
            <a:ext cx="11304574" cy="4721167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Template </a:t>
            </a:r>
            <a:r>
              <a:rPr lang="en-AU" dirty="0" smtClean="0"/>
              <a:t>Control System</a:t>
            </a:r>
          </a:p>
          <a:p>
            <a:pPr lvl="1"/>
            <a:r>
              <a:rPr lang="en-AU" dirty="0" smtClean="0"/>
              <a:t>Based on new Standard Controller design</a:t>
            </a:r>
          </a:p>
          <a:p>
            <a:pPr lvl="1"/>
            <a:r>
              <a:rPr lang="en-AU" dirty="0" smtClean="0"/>
              <a:t>Provides at least one instance of each standard device controller</a:t>
            </a:r>
          </a:p>
          <a:p>
            <a:pPr lvl="1"/>
            <a:r>
              <a:rPr lang="en-AU" dirty="0" smtClean="0"/>
              <a:t>Provides signal breakouts for tuning and debugging</a:t>
            </a:r>
          </a:p>
          <a:p>
            <a:pPr lvl="1"/>
            <a:r>
              <a:rPr lang="en-AU" dirty="0" smtClean="0"/>
              <a:t>Implements standard software and user interfaces</a:t>
            </a:r>
          </a:p>
          <a:p>
            <a:pPr marL="457200" lvl="1" indent="0">
              <a:buNone/>
            </a:pPr>
            <a:endParaRPr lang="en-AU" sz="1300" dirty="0" smtClean="0"/>
          </a:p>
          <a:p>
            <a:r>
              <a:rPr lang="en-AU" dirty="0" smtClean="0"/>
              <a:t>Development Platform</a:t>
            </a:r>
          </a:p>
          <a:p>
            <a:pPr lvl="1"/>
            <a:r>
              <a:rPr lang="en-AU" dirty="0"/>
              <a:t>Optical table with dedicated stages, motors, encoders, </a:t>
            </a:r>
            <a:r>
              <a:rPr lang="en-AU" dirty="0" smtClean="0"/>
              <a:t>sensors, metrology, etc</a:t>
            </a:r>
            <a:r>
              <a:rPr lang="en-AU" dirty="0"/>
              <a:t>.</a:t>
            </a:r>
          </a:p>
          <a:p>
            <a:pPr lvl="1"/>
            <a:r>
              <a:rPr lang="en-AU" dirty="0" smtClean="0"/>
              <a:t>Provides all</a:t>
            </a:r>
            <a:r>
              <a:rPr lang="en-AU" dirty="0" smtClean="0"/>
              <a:t> standard preferred components</a:t>
            </a:r>
            <a:endParaRPr lang="en-AU" dirty="0" smtClean="0"/>
          </a:p>
          <a:p>
            <a:pPr lvl="1"/>
            <a:r>
              <a:rPr lang="en-AU" dirty="0" smtClean="0"/>
              <a:t>Provides s</a:t>
            </a:r>
            <a:r>
              <a:rPr lang="en-AU" dirty="0" smtClean="0"/>
              <a:t>tandard </a:t>
            </a:r>
            <a:r>
              <a:rPr lang="en-AU" dirty="0" smtClean="0"/>
              <a:t>interfaces simulate externally supplied </a:t>
            </a:r>
            <a:r>
              <a:rPr lang="en-AU" dirty="0" smtClean="0"/>
              <a:t>equipment</a:t>
            </a:r>
          </a:p>
          <a:p>
            <a:pPr lvl="1"/>
            <a:r>
              <a:rPr lang="en-AU" dirty="0" smtClean="0"/>
              <a:t>Used </a:t>
            </a:r>
            <a:r>
              <a:rPr lang="en-AU" dirty="0"/>
              <a:t>to configure Component Controllers and prototype new </a:t>
            </a:r>
            <a:r>
              <a:rPr lang="en-AU" dirty="0" smtClean="0"/>
              <a:t>applications</a:t>
            </a:r>
            <a:endParaRPr lang="en-AU" dirty="0" smtClean="0"/>
          </a:p>
          <a:p>
            <a:pPr marL="457200" lvl="1" indent="0">
              <a:buNone/>
            </a:pPr>
            <a:endParaRPr lang="en-AU" sz="1700" dirty="0" smtClean="0"/>
          </a:p>
          <a:p>
            <a:r>
              <a:rPr lang="en-AU" dirty="0" smtClean="0"/>
              <a:t>System Breakdown Structure database</a:t>
            </a:r>
          </a:p>
          <a:p>
            <a:pPr lvl="1"/>
            <a:r>
              <a:rPr lang="en-AU" dirty="0" smtClean="0"/>
              <a:t>Captures beamline configuration for auto-generation of IOCs and UIs from templates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87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Controller Development Process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5" y="1351136"/>
            <a:ext cx="9625263" cy="5358866"/>
          </a:xfrm>
        </p:spPr>
      </p:pic>
    </p:spTree>
    <p:extLst>
      <p:ext uri="{BB962C8B-B14F-4D97-AF65-F5344CB8AC3E}">
        <p14:creationId xmlns:p14="http://schemas.microsoft.com/office/powerpoint/2010/main" val="41159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Current Status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User scenarios and requirements complete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Standard components and basic interfaces defined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Motion Control standards defined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Data Acquisition standards being developed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Standard test plans in design phase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Template controller hardware and software in design phase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Development </a:t>
            </a:r>
            <a:r>
              <a:rPr lang="en-AU" smtClean="0"/>
              <a:t>platform hardware </a:t>
            </a:r>
            <a:r>
              <a:rPr lang="en-AU" dirty="0" smtClean="0"/>
              <a:t>in procurement phase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/>
              <a:t>Funding and resources secured to complete this work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38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 Titl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69AA42AE-D526-B44A-B547-63CED81F3E1C}"/>
    </a:ext>
  </a:extLst>
</a:theme>
</file>

<file path=ppt/theme/theme2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D16FAA05-3DA8-F14D-842C-EFB52E22212E}"/>
    </a:ext>
  </a:extLst>
</a:theme>
</file>

<file path=ppt/theme/theme3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E3F1BEE3-0D6F-0A43-BF38-EF93417307AD}"/>
    </a:ext>
  </a:extLst>
</a:theme>
</file>

<file path=ppt/theme/theme4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0187362D-D8D4-7748-9442-5A3F9C811044}"/>
    </a:ext>
  </a:extLst>
</a:theme>
</file>

<file path=ppt/theme/theme5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45049870-FAC7-D541-8A40-EF1B244BC2EA}"/>
    </a:ext>
  </a:extLst>
</a:theme>
</file>

<file path=ppt/theme/theme6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AFDF4BAD-DAD5-664B-9F2B-BE4D436AC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</Template>
  <TotalTime>251</TotalTime>
  <Words>440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Calibri</vt:lpstr>
      <vt:lpstr>Wingdings</vt:lpstr>
      <vt:lpstr>Fira Sans ExtraBold</vt:lpstr>
      <vt:lpstr>Arial</vt:lpstr>
      <vt:lpstr>Fira Sans Light</vt:lpstr>
      <vt:lpstr>Fira Sans</vt:lpstr>
      <vt:lpstr>Poppins</vt:lpstr>
      <vt:lpstr>ANSTO Title</vt:lpstr>
      <vt:lpstr>ANSTO Main Content</vt:lpstr>
      <vt:lpstr>ANSTO Blue slides</vt:lpstr>
      <vt:lpstr>ANSTO Dark blue slides</vt:lpstr>
      <vt:lpstr>ANSTO Teal slides</vt:lpstr>
      <vt:lpstr>ANSTO Thank you slide</vt:lpstr>
      <vt:lpstr>A Process for Developing Beamline Controllers at the Australian Synchrotron</vt:lpstr>
      <vt:lpstr>Overview</vt:lpstr>
      <vt:lpstr>Background</vt:lpstr>
      <vt:lpstr>Standard Architecture</vt:lpstr>
      <vt:lpstr>Design and Development Timeline</vt:lpstr>
      <vt:lpstr>Controller Components</vt:lpstr>
      <vt:lpstr>Controller Development Support Tools</vt:lpstr>
      <vt:lpstr>Controller Development Process</vt:lpstr>
      <vt:lpstr>Current Status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RAMBOLD, William</dc:creator>
  <cp:lastModifiedBy>RAMBOLD, William</cp:lastModifiedBy>
  <cp:revision>23</cp:revision>
  <dcterms:created xsi:type="dcterms:W3CDTF">2018-11-11T23:10:56Z</dcterms:created>
  <dcterms:modified xsi:type="dcterms:W3CDTF">2018-11-14T06:54:28Z</dcterms:modified>
</cp:coreProperties>
</file>