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78" r:id="rId16"/>
  </p:sldIdLst>
  <p:sldSz cx="12192000" cy="6858000"/>
  <p:notesSz cx="6858000" cy="9144000"/>
  <p:embeddedFontLst>
    <p:embeddedFont>
      <p:font typeface="Poppi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ira Sans ExtraBold" panose="020B0604020202020204" charset="0"/>
      <p:bold r:id="rId25"/>
      <p:boldItalic r:id="rId26"/>
    </p:embeddedFont>
    <p:embeddedFont>
      <p:font typeface="Fira Sans" panose="020B0604020202020204" charset="0"/>
      <p:regular r:id="rId27"/>
      <p:bold r:id="rId28"/>
      <p:italic r:id="rId29"/>
      <p:boldItalic r:id="rId30"/>
    </p:embeddedFont>
    <p:embeddedFont>
      <p:font typeface="Fira Sans Light" panose="020B060402020202020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71"/>
  </p:normalViewPr>
  <p:slideViewPr>
    <p:cSldViewPr snapToGrid="0" snapToObjects="1">
      <p:cViewPr varScale="1">
        <p:scale>
          <a:sx n="99" d="100"/>
          <a:sy n="99" d="100"/>
        </p:scale>
        <p:origin x="96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 spc="-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43844DF-4E0B-3544-9922-8EB56AE67EB8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59D8F-D370-3847-9360-24C49228DF77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F1E91D-5DA8-9746-970C-5CBFB20C5755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9082-63E2-2742-AF39-91BB6A3B01A0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EDF4D98-E277-7349-8057-8A7000E9D316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148A24-A711-F146-846F-2079683E28A9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EC91E7D-BAD0-8D4D-B6C3-5271994E8762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0E861C-D2CE-4E42-83A9-FDB90A512CDF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2008457"/>
            <a:ext cx="9144000" cy="2165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Standardisation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BRIGHT Beamline Control Systems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pc="-50" dirty="0" smtClean="0"/>
              <a:t>EPICS Collaboration Meeting 2018</a:t>
            </a:r>
            <a:endParaRPr lang="en-US" spc="-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Rambold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79FD-E3D3-9441-B52D-6D5D43707303}"/>
              </a:ext>
            </a:extLst>
          </p:cNvPr>
          <p:cNvSpPr/>
          <p:nvPr/>
        </p:nvSpPr>
        <p:spPr>
          <a:xfrm>
            <a:off x="766763" y="4577430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4944979"/>
          </a:xfrm>
        </p:spPr>
        <p:txBody>
          <a:bodyPr>
            <a:normAutofit/>
          </a:bodyPr>
          <a:lstStyle/>
          <a:p>
            <a:r>
              <a:rPr lang="en-AU" dirty="0" smtClean="0"/>
              <a:t>The BRIGHT programme has been a blessing in disguise</a:t>
            </a:r>
          </a:p>
          <a:p>
            <a:pPr lvl="1"/>
            <a:r>
              <a:rPr lang="en-AU" dirty="0" smtClean="0"/>
              <a:t>Opportunity to develop a new development paradigm</a:t>
            </a:r>
          </a:p>
          <a:p>
            <a:pPr lvl="1"/>
            <a:endParaRPr lang="en-AU" sz="1200" dirty="0"/>
          </a:p>
          <a:p>
            <a:r>
              <a:rPr lang="en-AU" dirty="0" smtClean="0"/>
              <a:t>We could not have done it alone</a:t>
            </a:r>
          </a:p>
          <a:p>
            <a:pPr lvl="1"/>
            <a:r>
              <a:rPr lang="en-AU" dirty="0" smtClean="0"/>
              <a:t>Generous support from other facilities</a:t>
            </a:r>
          </a:p>
          <a:p>
            <a:pPr lvl="1"/>
            <a:r>
              <a:rPr lang="en-AU" dirty="0" smtClean="0"/>
              <a:t>Full support from senior management – time and </a:t>
            </a:r>
            <a:r>
              <a:rPr lang="en-AU" dirty="0" smtClean="0"/>
              <a:t>resources</a:t>
            </a:r>
          </a:p>
          <a:p>
            <a:pPr lvl="1"/>
            <a:endParaRPr lang="en-AU" dirty="0"/>
          </a:p>
          <a:p>
            <a:pPr marL="457200" lvl="1" indent="0" algn="ctr">
              <a:buNone/>
            </a:pPr>
            <a:r>
              <a:rPr lang="en-AU" sz="4000" dirty="0" smtClean="0"/>
              <a:t>Thank You For Your Attention</a:t>
            </a:r>
            <a:endParaRPr lang="en-AU" sz="4000" dirty="0" smtClean="0"/>
          </a:p>
          <a:p>
            <a:pPr lvl="1"/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17384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Brief look at the state of our current control systems</a:t>
            </a:r>
          </a:p>
          <a:p>
            <a:r>
              <a:rPr lang="en-AU" dirty="0" smtClean="0"/>
              <a:t>A glimpse into the BRIGHT future</a:t>
            </a:r>
          </a:p>
          <a:p>
            <a:r>
              <a:rPr lang="en-AU" dirty="0" smtClean="0"/>
              <a:t>How we are preparing for it</a:t>
            </a:r>
          </a:p>
          <a:p>
            <a:r>
              <a:rPr lang="en-AU" dirty="0" smtClean="0"/>
              <a:t>What we have done so far</a:t>
            </a:r>
          </a:p>
          <a:p>
            <a:r>
              <a:rPr lang="en-AU" dirty="0" smtClean="0"/>
              <a:t>What we still have to do</a:t>
            </a:r>
          </a:p>
          <a:p>
            <a:r>
              <a:rPr lang="en-AU" dirty="0" smtClean="0"/>
              <a:t>Where to get more information</a:t>
            </a:r>
          </a:p>
          <a:p>
            <a:r>
              <a:rPr lang="en-AU" dirty="0" smtClean="0"/>
              <a:t>Conclusion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Where We Are Now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500992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C</a:t>
            </a:r>
            <a:r>
              <a:rPr lang="en-AU" dirty="0" smtClean="0"/>
              <a:t>ontrol system hardware is </a:t>
            </a:r>
            <a:r>
              <a:rPr lang="en-AU" dirty="0" smtClean="0"/>
              <a:t>diverse and aging</a:t>
            </a:r>
          </a:p>
          <a:p>
            <a:pPr lvl="1"/>
            <a:r>
              <a:rPr lang="en-AU" dirty="0" smtClean="0"/>
              <a:t>Machine and 8 currently operating beamlines </a:t>
            </a:r>
            <a:r>
              <a:rPr lang="en-AU" dirty="0" smtClean="0"/>
              <a:t>delivered as Turnkey Systems</a:t>
            </a:r>
          </a:p>
          <a:p>
            <a:pPr lvl="1"/>
            <a:r>
              <a:rPr lang="en-AU" dirty="0" smtClean="0"/>
              <a:t>Control components and controllers chosen by suppliers</a:t>
            </a:r>
          </a:p>
          <a:p>
            <a:pPr lvl="1"/>
            <a:r>
              <a:rPr lang="en-AU" dirty="0" smtClean="0"/>
              <a:t>Subsequent modifications developed </a:t>
            </a:r>
            <a:r>
              <a:rPr lang="en-AU" dirty="0" smtClean="0"/>
              <a:t>as independent projects</a:t>
            </a:r>
            <a:endParaRPr lang="en-AU" dirty="0" smtClean="0"/>
          </a:p>
          <a:p>
            <a:pPr marL="457200" lvl="1" indent="0">
              <a:buNone/>
            </a:pPr>
            <a:endParaRPr lang="en-AU" sz="1300" dirty="0" smtClean="0"/>
          </a:p>
          <a:p>
            <a:r>
              <a:rPr lang="en-AU" dirty="0" smtClean="0"/>
              <a:t>EPICS implementations </a:t>
            </a:r>
            <a:r>
              <a:rPr lang="en-AU" dirty="0" smtClean="0"/>
              <a:t>developed independently</a:t>
            </a:r>
          </a:p>
          <a:p>
            <a:pPr lvl="1"/>
            <a:r>
              <a:rPr lang="en-AU" dirty="0" smtClean="0"/>
              <a:t>Initial EPICS systems delivered by suppliers</a:t>
            </a:r>
          </a:p>
          <a:p>
            <a:pPr lvl="1"/>
            <a:r>
              <a:rPr lang="en-AU" dirty="0" smtClean="0"/>
              <a:t>Beamline EPICS architectures have grown organically over time</a:t>
            </a:r>
          </a:p>
          <a:p>
            <a:pPr lvl="1"/>
            <a:r>
              <a:rPr lang="en-AU" dirty="0" smtClean="0"/>
              <a:t>Documentation is often </a:t>
            </a:r>
            <a:r>
              <a:rPr lang="en-AU" dirty="0" smtClean="0"/>
              <a:t>inaccurate</a:t>
            </a:r>
            <a:r>
              <a:rPr lang="en-AU" dirty="0" smtClean="0"/>
              <a:t> </a:t>
            </a:r>
            <a:r>
              <a:rPr lang="en-AU" dirty="0" smtClean="0"/>
              <a:t>or missing</a:t>
            </a:r>
          </a:p>
          <a:p>
            <a:pPr marL="457200" lvl="1" indent="0">
              <a:buNone/>
            </a:pPr>
            <a:endParaRPr lang="en-AU" sz="1300" dirty="0" smtClean="0"/>
          </a:p>
          <a:p>
            <a:r>
              <a:rPr lang="en-AU" dirty="0" smtClean="0"/>
              <a:t>Current challenges:</a:t>
            </a:r>
          </a:p>
          <a:p>
            <a:pPr lvl="1"/>
            <a:r>
              <a:rPr lang="en-AU" dirty="0" smtClean="0"/>
              <a:t>Control hardware is aging and becoming more difficult to maintain</a:t>
            </a:r>
          </a:p>
          <a:p>
            <a:pPr lvl="1"/>
            <a:r>
              <a:rPr lang="en-AU" dirty="0" smtClean="0"/>
              <a:t>Maintain expertise each type of device </a:t>
            </a:r>
            <a:r>
              <a:rPr lang="en-AU" dirty="0" smtClean="0"/>
              <a:t>controller and hardware platform</a:t>
            </a:r>
            <a:endParaRPr lang="en-AU" dirty="0" smtClean="0"/>
          </a:p>
          <a:p>
            <a:pPr lvl="1"/>
            <a:r>
              <a:rPr lang="en-AU" dirty="0" smtClean="0"/>
              <a:t>Maintain expertise in each beamline EPICS architecture</a:t>
            </a:r>
          </a:p>
          <a:p>
            <a:pPr lvl="1"/>
            <a:r>
              <a:rPr lang="en-AU" dirty="0" smtClean="0"/>
              <a:t>Increasing operational support load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9409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Where We Are Going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4932802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BRIGHT programme:</a:t>
            </a:r>
          </a:p>
          <a:p>
            <a:pPr lvl="1"/>
            <a:r>
              <a:rPr lang="en-AU" dirty="0" smtClean="0"/>
              <a:t>Will increase number of beamlines from </a:t>
            </a:r>
            <a:r>
              <a:rPr lang="en-AU" dirty="0" smtClean="0"/>
              <a:t>8 </a:t>
            </a:r>
            <a:r>
              <a:rPr lang="en-AU" dirty="0" smtClean="0"/>
              <a:t>to </a:t>
            </a:r>
            <a:r>
              <a:rPr lang="en-AU" dirty="0" smtClean="0"/>
              <a:t>16 (plans in place for more)</a:t>
            </a:r>
            <a:endParaRPr lang="en-AU" dirty="0"/>
          </a:p>
          <a:p>
            <a:pPr lvl="1"/>
            <a:r>
              <a:rPr lang="en-AU" dirty="0" smtClean="0"/>
              <a:t>Two new beamline projects </a:t>
            </a:r>
            <a:r>
              <a:rPr lang="en-AU" dirty="0" smtClean="0"/>
              <a:t>will start</a:t>
            </a:r>
            <a:r>
              <a:rPr lang="en-AU" dirty="0" smtClean="0"/>
              <a:t> </a:t>
            </a:r>
            <a:r>
              <a:rPr lang="en-AU" dirty="0" smtClean="0"/>
              <a:t>each year</a:t>
            </a:r>
          </a:p>
          <a:p>
            <a:pPr lvl="1"/>
            <a:r>
              <a:rPr lang="en-AU" dirty="0" smtClean="0"/>
              <a:t>Control systems for all </a:t>
            </a:r>
            <a:r>
              <a:rPr lang="en-AU" dirty="0" smtClean="0"/>
              <a:t>new beamlines will be designed </a:t>
            </a:r>
            <a:r>
              <a:rPr lang="en-AU" dirty="0" smtClean="0"/>
              <a:t>and developed in–house</a:t>
            </a:r>
          </a:p>
          <a:p>
            <a:pPr marL="457200" lvl="1" indent="0">
              <a:buNone/>
            </a:pPr>
            <a:endParaRPr lang="en-AU" sz="1400" dirty="0" smtClean="0"/>
          </a:p>
          <a:p>
            <a:r>
              <a:rPr lang="en-AU" dirty="0" smtClean="0"/>
              <a:t>Refurbishment programme:</a:t>
            </a:r>
          </a:p>
          <a:p>
            <a:pPr lvl="1"/>
            <a:r>
              <a:rPr lang="en-AU" dirty="0" smtClean="0"/>
              <a:t>Replace aging control systems</a:t>
            </a:r>
          </a:p>
          <a:p>
            <a:pPr lvl="1"/>
            <a:r>
              <a:rPr lang="en-AU" dirty="0" smtClean="0"/>
              <a:t>Reduce number of different controllers</a:t>
            </a:r>
          </a:p>
          <a:p>
            <a:pPr lvl="1"/>
            <a:r>
              <a:rPr lang="en-AU" dirty="0" smtClean="0"/>
              <a:t>Refurbishment to be done without affecting operations</a:t>
            </a:r>
          </a:p>
          <a:p>
            <a:pPr marL="457200" lvl="1" indent="0">
              <a:buNone/>
            </a:pPr>
            <a:endParaRPr lang="en-AU" sz="1700" dirty="0" smtClean="0"/>
          </a:p>
          <a:p>
            <a:r>
              <a:rPr lang="en-AU" dirty="0" smtClean="0"/>
              <a:t>Workload:</a:t>
            </a:r>
          </a:p>
          <a:p>
            <a:pPr lvl="1"/>
            <a:r>
              <a:rPr lang="en-AU" dirty="0" smtClean="0"/>
              <a:t>Currently stretched maintaining existing systems</a:t>
            </a:r>
          </a:p>
          <a:p>
            <a:pPr lvl="1"/>
            <a:r>
              <a:rPr lang="en-AU" dirty="0" smtClean="0"/>
              <a:t>New term positions will be added during BRIGHT construction phase</a:t>
            </a:r>
          </a:p>
          <a:p>
            <a:pPr lvl="1"/>
            <a:r>
              <a:rPr lang="en-AU" dirty="0"/>
              <a:t>H</a:t>
            </a:r>
            <a:r>
              <a:rPr lang="en-AU" dirty="0" smtClean="0"/>
              <a:t>ard to recruit experienced controls/EPICS engineers - time and effort needed to train</a:t>
            </a:r>
          </a:p>
          <a:p>
            <a:pPr marL="457200" lvl="1" indent="0">
              <a:buNone/>
            </a:pPr>
            <a:endParaRPr lang="en-AU" sz="1500" dirty="0" smtClean="0"/>
          </a:p>
          <a:p>
            <a:r>
              <a:rPr lang="en-AU" dirty="0" smtClean="0"/>
              <a:t>Looks like a recipe for disaster!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1953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Opportunities for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Lessons learned (by us and other facilities) -</a:t>
            </a:r>
          </a:p>
          <a:p>
            <a:pPr lvl="1"/>
            <a:r>
              <a:rPr lang="en-AU" dirty="0" smtClean="0"/>
              <a:t>Reduce number of hardware component </a:t>
            </a:r>
            <a:r>
              <a:rPr lang="en-AU" dirty="0" smtClean="0"/>
              <a:t>types (motors, encoders, etc.)</a:t>
            </a:r>
            <a:endParaRPr lang="en-AU" dirty="0" smtClean="0"/>
          </a:p>
          <a:p>
            <a:pPr lvl="1"/>
            <a:r>
              <a:rPr lang="en-AU" dirty="0" smtClean="0"/>
              <a:t>Define clear interface and cabling standards</a:t>
            </a:r>
          </a:p>
          <a:p>
            <a:pPr lvl="1"/>
            <a:r>
              <a:rPr lang="en-AU" dirty="0" smtClean="0"/>
              <a:t>Reduce number of controller </a:t>
            </a:r>
            <a:r>
              <a:rPr lang="en-AU" dirty="0" smtClean="0"/>
              <a:t>types (motion, I/O, etc.)</a:t>
            </a:r>
            <a:endParaRPr lang="en-AU" dirty="0" smtClean="0"/>
          </a:p>
          <a:p>
            <a:pPr lvl="1"/>
            <a:r>
              <a:rPr lang="en-AU" dirty="0" smtClean="0"/>
              <a:t>Use a common EPICS control architecture</a:t>
            </a:r>
          </a:p>
          <a:p>
            <a:pPr lvl="1"/>
            <a:r>
              <a:rPr lang="en-AU" dirty="0" smtClean="0"/>
              <a:t>Develop a common design and development processes</a:t>
            </a:r>
          </a:p>
          <a:p>
            <a:pPr lvl="1"/>
            <a:r>
              <a:rPr lang="en-AU" dirty="0" smtClean="0"/>
              <a:t>Develop template documents to improve documentation</a:t>
            </a:r>
          </a:p>
          <a:p>
            <a:pPr lvl="1"/>
            <a:r>
              <a:rPr lang="en-AU" dirty="0" smtClean="0"/>
              <a:t>Encourage external suppliers to conform with our new paradigm</a:t>
            </a:r>
          </a:p>
          <a:p>
            <a:pPr marL="457200" lvl="1" indent="0">
              <a:buNone/>
            </a:pPr>
            <a:endParaRPr lang="en-AU" sz="1300" dirty="0" smtClean="0"/>
          </a:p>
          <a:p>
            <a:r>
              <a:rPr lang="en-AU" dirty="0" smtClean="0"/>
              <a:t>In one word -</a:t>
            </a:r>
          </a:p>
          <a:p>
            <a:pPr lvl="1"/>
            <a:r>
              <a:rPr lang="en-AU" dirty="0" smtClean="0"/>
              <a:t>STANDARDISE!  </a:t>
            </a:r>
            <a:r>
              <a:rPr lang="en-AU" sz="1500" dirty="0" smtClean="0"/>
              <a:t>(or STANDARDIZE if you are from the Americas)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974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199"/>
            <a:ext cx="11304574" cy="5021981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Back to basics – re-think the way we do things</a:t>
            </a:r>
          </a:p>
          <a:p>
            <a:pPr marL="0" indent="0">
              <a:buNone/>
            </a:pPr>
            <a:endParaRPr lang="en-AU" sz="1300" dirty="0" smtClean="0"/>
          </a:p>
          <a:p>
            <a:r>
              <a:rPr lang="en-AU" dirty="0" smtClean="0"/>
              <a:t>Define common control system standards:</a:t>
            </a:r>
          </a:p>
          <a:p>
            <a:pPr lvl="1"/>
            <a:r>
              <a:rPr lang="en-AU" dirty="0" smtClean="0"/>
              <a:t>Component, </a:t>
            </a:r>
            <a:r>
              <a:rPr lang="en-AU" dirty="0" smtClean="0"/>
              <a:t>controller, and interface standards</a:t>
            </a:r>
          </a:p>
          <a:p>
            <a:pPr lvl="1"/>
            <a:r>
              <a:rPr lang="en-AU" dirty="0" smtClean="0"/>
              <a:t>Separate device control and experiment control functions</a:t>
            </a:r>
          </a:p>
          <a:p>
            <a:pPr lvl="1"/>
            <a:r>
              <a:rPr lang="en-AU" dirty="0" smtClean="0"/>
              <a:t>Create a generic control system architecture</a:t>
            </a:r>
          </a:p>
          <a:p>
            <a:pPr lvl="1"/>
            <a:r>
              <a:rPr lang="en-AU" dirty="0" smtClean="0"/>
              <a:t>Develop standard IOCs from </a:t>
            </a:r>
            <a:r>
              <a:rPr lang="en-AU" dirty="0" smtClean="0"/>
              <a:t>templates</a:t>
            </a:r>
            <a:endParaRPr lang="en-AU" dirty="0" smtClean="0"/>
          </a:p>
          <a:p>
            <a:pPr marL="457200" lvl="1" indent="0">
              <a:buNone/>
            </a:pPr>
            <a:endParaRPr lang="en-AU" sz="1300" dirty="0" smtClean="0"/>
          </a:p>
          <a:p>
            <a:r>
              <a:rPr lang="en-AU" dirty="0" smtClean="0"/>
              <a:t>Create standard processes and supporting tools</a:t>
            </a:r>
          </a:p>
          <a:p>
            <a:pPr lvl="1"/>
            <a:r>
              <a:rPr lang="en-AU" dirty="0" smtClean="0"/>
              <a:t>Design and Development </a:t>
            </a:r>
            <a:r>
              <a:rPr lang="en-AU" dirty="0" smtClean="0"/>
              <a:t>process</a:t>
            </a:r>
          </a:p>
          <a:p>
            <a:pPr lvl="1"/>
            <a:r>
              <a:rPr lang="en-AU" dirty="0" smtClean="0"/>
              <a:t>Vendor </a:t>
            </a:r>
            <a:r>
              <a:rPr lang="en-AU" dirty="0"/>
              <a:t>interaction </a:t>
            </a:r>
            <a:r>
              <a:rPr lang="en-AU" dirty="0" smtClean="0"/>
              <a:t>model</a:t>
            </a:r>
            <a:endParaRPr lang="en-AU" dirty="0" smtClean="0"/>
          </a:p>
          <a:p>
            <a:pPr lvl="1"/>
            <a:r>
              <a:rPr lang="en-AU" dirty="0"/>
              <a:t>S</a:t>
            </a:r>
            <a:r>
              <a:rPr lang="en-AU" dirty="0" smtClean="0"/>
              <a:t>ystem Breakdown Structure to create control systems</a:t>
            </a:r>
            <a:endParaRPr lang="en-AU" dirty="0" smtClean="0"/>
          </a:p>
          <a:p>
            <a:pPr lvl="1"/>
            <a:r>
              <a:rPr lang="en-AU" dirty="0" smtClean="0"/>
              <a:t>Test </a:t>
            </a:r>
            <a:r>
              <a:rPr lang="en-AU" dirty="0" smtClean="0"/>
              <a:t>and development </a:t>
            </a:r>
            <a:r>
              <a:rPr lang="en-AU" dirty="0" smtClean="0"/>
              <a:t>platform to pre-configure controllers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3188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Standard Architecture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1" y="1424538"/>
            <a:ext cx="3111599" cy="50243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47" y="1234758"/>
            <a:ext cx="7407747" cy="510829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47276" y="3628723"/>
            <a:ext cx="519764" cy="308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68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Where We Are Now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Control hardware component standards complete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Basic control hardware interface standards complete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Standard motion controller selection complete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Standard data acquisition controllers in requirements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Standard control system in design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System Breakdown Structure in requirements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Test and development platform in procurement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Design and development process nearing completion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Vendor interaction model complete</a:t>
            </a:r>
          </a:p>
        </p:txBody>
      </p:sp>
    </p:spTree>
    <p:extLst>
      <p:ext uri="{BB962C8B-B14F-4D97-AF65-F5344CB8AC3E}">
        <p14:creationId xmlns:p14="http://schemas.microsoft.com/office/powerpoint/2010/main" val="402362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For more details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300" smtClean="0"/>
              <a:t>Conference Talks</a:t>
            </a:r>
          </a:p>
          <a:p>
            <a:pPr marL="0" indent="0">
              <a:buNone/>
            </a:pPr>
            <a:endParaRPr lang="en-AU" sz="2300" dirty="0" smtClean="0"/>
          </a:p>
          <a:p>
            <a:pPr lvl="1"/>
            <a:r>
              <a:rPr lang="en-AU" sz="1900" dirty="0" smtClean="0"/>
              <a:t>Tomorrow </a:t>
            </a:r>
            <a:r>
              <a:rPr lang="en-AU" sz="1900" dirty="0"/>
              <a:t>–</a:t>
            </a:r>
            <a:r>
              <a:rPr lang="en-AU" sz="1900" i="1" dirty="0"/>
              <a:t> A process for developing beamline controllers at the Australian </a:t>
            </a:r>
            <a:r>
              <a:rPr lang="en-AU" sz="1900" i="1" dirty="0" smtClean="0"/>
              <a:t>Synchrotron</a:t>
            </a:r>
          </a:p>
          <a:p>
            <a:pPr marL="474662" lvl="1" indent="0">
              <a:buNone/>
            </a:pPr>
            <a:endParaRPr lang="en-AU" sz="1900" i="1" dirty="0"/>
          </a:p>
          <a:p>
            <a:pPr lvl="1"/>
            <a:r>
              <a:rPr lang="en-AU" sz="1900" dirty="0"/>
              <a:t>Friday – </a:t>
            </a:r>
            <a:r>
              <a:rPr lang="en-AU" sz="1900" i="1" dirty="0"/>
              <a:t>A model for developing control systems for vendor suppled </a:t>
            </a:r>
            <a:r>
              <a:rPr lang="en-AU" sz="1900" i="1" dirty="0" smtClean="0"/>
              <a:t>beamlines</a:t>
            </a:r>
          </a:p>
          <a:p>
            <a:pPr marL="474662" lvl="1" indent="0">
              <a:buNone/>
            </a:pPr>
            <a:endParaRPr lang="en-AU" sz="1900" i="1" dirty="0"/>
          </a:p>
          <a:p>
            <a:pPr lvl="1"/>
            <a:r>
              <a:rPr lang="en-AU" sz="1900" dirty="0"/>
              <a:t>Friday – </a:t>
            </a:r>
            <a:r>
              <a:rPr lang="en-AU" sz="1900" i="1" dirty="0" err="1"/>
              <a:t>Lightflow</a:t>
            </a:r>
            <a:r>
              <a:rPr lang="en-AU" sz="1900" i="1" dirty="0"/>
              <a:t> – a lightweight, distributed workflow </a:t>
            </a:r>
            <a:r>
              <a:rPr lang="en-AU" sz="1900" i="1" dirty="0" smtClean="0"/>
              <a:t>system</a:t>
            </a:r>
          </a:p>
          <a:p>
            <a:pPr marL="474662" lvl="1" indent="0">
              <a:buNone/>
            </a:pPr>
            <a:endParaRPr lang="en-AU" sz="1900" i="1" dirty="0"/>
          </a:p>
          <a:p>
            <a:pPr lvl="1"/>
            <a:r>
              <a:rPr lang="en-AU" sz="1900" dirty="0"/>
              <a:t>Friday – </a:t>
            </a:r>
            <a:r>
              <a:rPr lang="en-AU" sz="1900" i="1" dirty="0"/>
              <a:t>Control Breakdown Structure and </a:t>
            </a:r>
            <a:r>
              <a:rPr lang="en-AU" sz="1900" i="1" dirty="0" smtClean="0"/>
              <a:t>Framework</a:t>
            </a:r>
          </a:p>
          <a:p>
            <a:endParaRPr lang="en-AU" sz="2300" i="1" dirty="0"/>
          </a:p>
          <a:p>
            <a:pPr marL="0" indent="0" algn="ctr">
              <a:buNone/>
            </a:pPr>
            <a:r>
              <a:rPr lang="en-AU" sz="2300" dirty="0" smtClean="0"/>
              <a:t>Or, best of all … talk to us, we welcome you input!</a:t>
            </a:r>
            <a:endParaRPr lang="en-AU" sz="23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2080646"/>
      </p:ext>
    </p:extLst>
  </p:cSld>
  <p:clrMapOvr>
    <a:masterClrMapping/>
  </p:clrMapOvr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69AA42AE-D526-B44A-B547-63CED81F3E1C}"/>
    </a:ext>
  </a:extLst>
</a:theme>
</file>

<file path=ppt/theme/theme2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D16FAA05-3DA8-F14D-842C-EFB52E22212E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E3F1BEE3-0D6F-0A43-BF38-EF93417307AD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0187362D-D8D4-7748-9442-5A3F9C811044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45049870-FAC7-D541-8A40-EF1B244BC2EA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AFDF4BAD-DAD5-664B-9F2B-BE4D436AC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171</TotalTime>
  <Words>557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Poppins</vt:lpstr>
      <vt:lpstr>Calibri</vt:lpstr>
      <vt:lpstr>Wingdings</vt:lpstr>
      <vt:lpstr>Fira Sans ExtraBold</vt:lpstr>
      <vt:lpstr>Fira Sans</vt:lpstr>
      <vt:lpstr>Fira Sans Light</vt:lpstr>
      <vt:lpstr>Arial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  Standardisation of  BRIGHT Beamline Control Systems</vt:lpstr>
      <vt:lpstr>Overview</vt:lpstr>
      <vt:lpstr>Where We Are Now</vt:lpstr>
      <vt:lpstr>Where We Are Going</vt:lpstr>
      <vt:lpstr>Opportunities for Improvement</vt:lpstr>
      <vt:lpstr>Approach</vt:lpstr>
      <vt:lpstr>Standard Architecture</vt:lpstr>
      <vt:lpstr>Where We Are Now</vt:lpstr>
      <vt:lpstr>For more details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RAMBOLD, William</dc:creator>
  <cp:lastModifiedBy>RAMBOLD, William</cp:lastModifiedBy>
  <cp:revision>21</cp:revision>
  <dcterms:created xsi:type="dcterms:W3CDTF">2018-11-11T23:10:56Z</dcterms:created>
  <dcterms:modified xsi:type="dcterms:W3CDTF">2018-11-13T01:53:43Z</dcterms:modified>
</cp:coreProperties>
</file>