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70" r:id="rId2"/>
    <p:sldId id="288" r:id="rId3"/>
    <p:sldId id="289" r:id="rId4"/>
    <p:sldId id="287" r:id="rId5"/>
    <p:sldId id="291" r:id="rId6"/>
    <p:sldId id="285" r:id="rId7"/>
    <p:sldId id="286" r:id="rId8"/>
    <p:sldId id="290" r:id="rId9"/>
    <p:sldId id="273" r:id="rId10"/>
  </p:sldIdLst>
  <p:sldSz cx="12192000" cy="6858000"/>
  <p:notesSz cx="6858000" cy="9144000"/>
  <p:embeddedFontLst>
    <p:embeddedFont>
      <p:font typeface="Fira Sans ExtraBold" panose="020B0604020202020204" charset="0"/>
      <p:bold r:id="rId12"/>
      <p:boldItalic r:id="rId13"/>
    </p:embeddedFont>
    <p:embeddedFont>
      <p:font typeface="Fira Sans Light" panose="020B0604020202020204" charset="0"/>
      <p:regular r:id="rId14"/>
      <p:italic r:id="rId15"/>
    </p:embeddedFont>
    <p:embeddedFont>
      <p:font typeface="Fira Sans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20B0604020202020204" charset="0"/>
      <p:regular r:id="rId24"/>
      <p:bold r:id="rId25"/>
      <p:italic r:id="rId26"/>
      <p:boldItalic r:id="rId27"/>
    </p:embeddedFont>
    <p:embeddedFont>
      <p:font typeface="Fira Sans ExtraLight" panose="020B0604020202020204" charset="0"/>
      <p:regular r:id="rId28"/>
      <p:italic r:id="rId29"/>
    </p:embeddedFont>
    <p:embeddedFont>
      <p:font typeface="Poppins Light" panose="020B060402020202020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 autoAdjust="0"/>
    <p:restoredTop sz="89822" autoAdjust="0"/>
  </p:normalViewPr>
  <p:slideViewPr>
    <p:cSldViewPr snapToGrid="0" snapToObjects="1">
      <p:cViewPr varScale="1">
        <p:scale>
          <a:sx n="98" d="100"/>
          <a:sy n="98" d="100"/>
        </p:scale>
        <p:origin x="6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B9CE4-10F4-45B5-8B4A-57DCA4991A55}" type="datetimeFigureOut">
              <a:rPr lang="en-AU" smtClean="0"/>
              <a:t>14/11/2018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18B38-2F2B-4656-B22B-0FCEABB4B1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3229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18B38-2F2B-4656-B22B-0FCEABB4B1C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41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18B38-2F2B-4656-B22B-0FCEABB4B1C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983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18B38-2F2B-4656-B22B-0FCEABB4B1C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913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658CBF-8FF4-4747-A9F8-2B1DD8350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6" b="13245"/>
          <a:stretch/>
        </p:blipFill>
        <p:spPr>
          <a:xfrm>
            <a:off x="5881459" y="1782142"/>
            <a:ext cx="6310541" cy="5075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67F4DC-9F6D-5D4D-B67D-CEE804F8A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053" b="19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766916" y="4579016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6916" y="531922"/>
            <a:ext cx="3969676" cy="812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70" y="3602038"/>
            <a:ext cx="7544451" cy="912812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070" y="6356350"/>
            <a:ext cx="27432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5819775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5280024"/>
            <a:ext cx="4233862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8115-10D7-A946-ABC0-93249A930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68" y="57151"/>
            <a:ext cx="11470481" cy="1419226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DA54B-3C40-AF4B-A1A0-CF590617C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69" y="1825625"/>
            <a:ext cx="10515600" cy="4351338"/>
          </a:xfrm>
        </p:spPr>
        <p:txBody>
          <a:bodyPr/>
          <a:lstStyle>
            <a:lvl1pPr marL="228600" indent="-228600">
              <a:buClr>
                <a:schemeClr val="accent2"/>
              </a:buClr>
              <a:buSzPct val="9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27063" indent="-169863"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2pPr>
            <a:lvl3pPr marL="1069975" indent="-155575">
              <a:buClr>
                <a:schemeClr val="tx1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3pPr>
            <a:lvl4pPr marL="1511300" indent="-139700">
              <a:buClr>
                <a:schemeClr val="tx1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4pPr>
            <a:lvl5pPr marL="1960563" indent="-131763">
              <a:buClr>
                <a:schemeClr val="tx1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DA9AD-B2E6-2D4F-9903-ACA6302D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569" y="6356350"/>
            <a:ext cx="1097756" cy="365125"/>
          </a:xfrm>
        </p:spPr>
        <p:txBody>
          <a:bodyPr/>
          <a:lstStyle/>
          <a:p>
            <a:fld id="{0352A42B-78AF-8D4D-94A5-85285646B5D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85708-634F-E04F-B359-ED49F999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8305" y="6356350"/>
            <a:ext cx="663073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F18D9-2E44-8B4D-9E01-FFDF8B40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343" y="6356350"/>
            <a:ext cx="1145381" cy="365125"/>
          </a:xfrm>
        </p:spPr>
        <p:txBody>
          <a:bodyPr/>
          <a:lstStyle/>
          <a:p>
            <a:fld id="{1171C3FB-93AB-564D-95A5-C39E8DAE9B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78D25-3F1C-7E42-AAEF-2D256F7A10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59735" y="1514348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0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A6A6E9-277D-754B-BE9D-2F47B0DA1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21" r="10836" b="13245"/>
          <a:stretch/>
        </p:blipFill>
        <p:spPr>
          <a:xfrm>
            <a:off x="3029919" y="0"/>
            <a:ext cx="9162081" cy="6858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605D9-9966-DD4B-B2C5-7A2AF7B9B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568" y="6356350"/>
            <a:ext cx="1097757" cy="365125"/>
          </a:xfrm>
        </p:spPr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352A42B-78AF-8D4D-94A5-85285646B5D9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9F58F-B1AF-5A44-B764-00BF45D4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8305" y="6356350"/>
            <a:ext cx="6630734" cy="365125"/>
          </a:xfrm>
        </p:spPr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CF3D9-6B80-1040-A391-8053C5C8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342" y="6356350"/>
            <a:ext cx="1145381" cy="365125"/>
          </a:xfrm>
        </p:spPr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171C3FB-93AB-564D-95A5-C39E8DAE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6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A6A6E9-277D-754B-BE9D-2F47B0DA1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21" r="10836" b="13245"/>
          <a:stretch/>
        </p:blipFill>
        <p:spPr>
          <a:xfrm>
            <a:off x="3029919" y="0"/>
            <a:ext cx="9162081" cy="6858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00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9282CE-23A7-9C45-A239-5C7364034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27FABC-47BC-5E42-BDF5-9E184B44E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7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0352A42B-78AF-8D4D-94A5-85285646B5D9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A2AC0-3DFE-5C44-8C78-00B4C49F1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97401-1F1E-8E4B-80CA-51785820B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1171C3FB-93AB-564D-95A5-C39E8DAE9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c969f66e-c4d4-4b25-a0de-c4dab5cdd5eb@ausprd01.prod.outlook.co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0a00fd4e-e103-4d80-8f12-9391bc6c0228@ausprd01.prod.outlook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cid:aa2f2078-a531-417d-84c6-e0e73538d120@ausprd01.prod.outlook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C823-4572-E149-BB37-2DB4531C4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b="0" dirty="0" smtClean="0"/>
              <a:t>Medical </a:t>
            </a:r>
            <a:r>
              <a:rPr lang="en-US" sz="3400" b="0" dirty="0" smtClean="0"/>
              <a:t>Imaging </a:t>
            </a:r>
            <a:r>
              <a:rPr lang="en-US" sz="3400" b="0" dirty="0" smtClean="0"/>
              <a:t>Detectors:</a:t>
            </a:r>
            <a:br>
              <a:rPr lang="en-US" sz="3400" b="0" dirty="0" smtClean="0"/>
            </a:br>
            <a:r>
              <a:rPr lang="en-US" sz="2400" b="0" dirty="0" smtClean="0"/>
              <a:t>3 detectors of interest.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90B47-BF11-D249-B3A0-E75BA3A53E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Date: 14 November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8" y="609599"/>
            <a:ext cx="11470481" cy="866777"/>
          </a:xfrm>
        </p:spPr>
        <p:txBody>
          <a:bodyPr/>
          <a:lstStyle/>
          <a:p>
            <a:r>
              <a:rPr lang="en-AU" dirty="0" err="1" smtClean="0"/>
              <a:t>Gpixel</a:t>
            </a:r>
            <a:r>
              <a:rPr lang="en-AU" dirty="0" smtClean="0"/>
              <a:t> GMAX 1205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400" dirty="0" smtClean="0"/>
              <a:t>Purpose: 	Large object scanning</a:t>
            </a:r>
          </a:p>
          <a:p>
            <a:pPr marL="0" indent="0">
              <a:buNone/>
            </a:pPr>
            <a:r>
              <a:rPr lang="en-AU" sz="2400" dirty="0" smtClean="0"/>
              <a:t>Interface</a:t>
            </a:r>
            <a:r>
              <a:rPr lang="en-AU" sz="2400" dirty="0"/>
              <a:t>: 	</a:t>
            </a:r>
            <a:r>
              <a:rPr lang="en-AU" sz="2400" dirty="0" smtClean="0"/>
              <a:t>NI </a:t>
            </a:r>
            <a:r>
              <a:rPr lang="en-AU" sz="2400" dirty="0" err="1" smtClean="0"/>
              <a:t>PCIe</a:t>
            </a:r>
            <a:r>
              <a:rPr lang="en-AU" sz="2400" dirty="0" smtClean="0"/>
              <a:t> </a:t>
            </a:r>
            <a:r>
              <a:rPr lang="en-AU" sz="2400" dirty="0"/>
              <a:t>frame </a:t>
            </a:r>
            <a:r>
              <a:rPr lang="en-AU" sz="2400" dirty="0" smtClean="0"/>
              <a:t>grabber - </a:t>
            </a:r>
            <a:r>
              <a:rPr lang="en-AU" sz="2400" dirty="0" err="1" smtClean="0"/>
              <a:t>Cameralink</a:t>
            </a:r>
            <a:endParaRPr lang="en-AU" sz="2400" dirty="0"/>
          </a:p>
          <a:p>
            <a:pPr marL="0" indent="0">
              <a:buNone/>
            </a:pPr>
            <a:r>
              <a:rPr lang="en-AU" sz="2400" dirty="0" smtClean="0"/>
              <a:t>OS: 	</a:t>
            </a:r>
            <a:r>
              <a:rPr lang="en-AU" sz="2400" dirty="0"/>
              <a:t>	Windows</a:t>
            </a:r>
          </a:p>
          <a:p>
            <a:pPr marL="0" indent="0">
              <a:buNone/>
            </a:pPr>
            <a:r>
              <a:rPr lang="en-AU" sz="2400" dirty="0"/>
              <a:t>Frame Rate: 	</a:t>
            </a:r>
            <a:r>
              <a:rPr lang="en-AU" sz="2400" dirty="0" smtClean="0"/>
              <a:t>10 </a:t>
            </a:r>
            <a:r>
              <a:rPr lang="en-AU" sz="2400" dirty="0"/>
              <a:t>fps</a:t>
            </a:r>
          </a:p>
          <a:p>
            <a:pPr marL="0" indent="0">
              <a:buNone/>
            </a:pPr>
            <a:r>
              <a:rPr lang="en-AU" sz="2400" dirty="0"/>
              <a:t>Pixel Size: 	</a:t>
            </a:r>
            <a:r>
              <a:rPr lang="en-AU" sz="2400" dirty="0" smtClean="0"/>
              <a:t>5.5 </a:t>
            </a:r>
            <a:r>
              <a:rPr lang="en-AU" sz="2400" dirty="0" err="1" smtClean="0"/>
              <a:t>uM</a:t>
            </a:r>
            <a:endParaRPr lang="en-AU" sz="2400" dirty="0"/>
          </a:p>
          <a:p>
            <a:pPr marL="0" indent="0">
              <a:buNone/>
            </a:pPr>
            <a:r>
              <a:rPr lang="en-AU" sz="2400" dirty="0"/>
              <a:t>Image size:	</a:t>
            </a:r>
            <a:r>
              <a:rPr lang="en-AU" sz="2400" dirty="0" smtClean="0"/>
              <a:t>12000 x 4996 pixels</a:t>
            </a:r>
          </a:p>
          <a:p>
            <a:endParaRPr lang="en-AU" dirty="0"/>
          </a:p>
        </p:txBody>
      </p:sp>
      <p:pic>
        <p:nvPicPr>
          <p:cNvPr id="4" name="Picture 3" descr="cid:c969f66e-c4d4-4b25-a0de-c4dab5cdd5eb@ausprd01.prod.outlook.com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68127" y="620175"/>
            <a:ext cx="5787964" cy="5327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4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1428" y="1710823"/>
            <a:ext cx="11206759" cy="35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9568" y="109727"/>
            <a:ext cx="11470481" cy="1255777"/>
          </a:xfrm>
        </p:spPr>
        <p:txBody>
          <a:bodyPr/>
          <a:lstStyle/>
          <a:p>
            <a:r>
              <a:rPr lang="en-AU" dirty="0" smtClean="0"/>
              <a:t>GMAX Sample Image - Barramundi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02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9" y="218698"/>
            <a:ext cx="11470481" cy="1218216"/>
          </a:xfrm>
        </p:spPr>
        <p:txBody>
          <a:bodyPr/>
          <a:lstStyle/>
          <a:p>
            <a:r>
              <a:rPr lang="en-AU" dirty="0" smtClean="0"/>
              <a:t>Hamamatsu C10900D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2241550" algn="l"/>
              </a:tabLst>
            </a:pPr>
            <a:endParaRPr lang="en-AU" sz="2400" dirty="0" smtClean="0"/>
          </a:p>
          <a:p>
            <a:pPr marL="0" indent="0">
              <a:buNone/>
              <a:tabLst>
                <a:tab pos="2241550" algn="l"/>
              </a:tabLst>
            </a:pPr>
            <a:r>
              <a:rPr lang="en-AU" sz="2400" dirty="0" smtClean="0"/>
              <a:t>Purpose:	CT Imaging</a:t>
            </a:r>
          </a:p>
          <a:p>
            <a:pPr marL="0" indent="0">
              <a:buNone/>
              <a:tabLst>
                <a:tab pos="2241550" algn="l"/>
              </a:tabLst>
            </a:pPr>
            <a:r>
              <a:rPr lang="en-AU" sz="2400" dirty="0" smtClean="0"/>
              <a:t>Interface</a:t>
            </a:r>
            <a:r>
              <a:rPr lang="en-AU" sz="2400" dirty="0"/>
              <a:t>: 	</a:t>
            </a:r>
            <a:r>
              <a:rPr lang="en-AU" sz="2400" dirty="0" smtClean="0"/>
              <a:t>GigE</a:t>
            </a:r>
            <a:endParaRPr lang="en-AU" sz="2400" dirty="0"/>
          </a:p>
          <a:p>
            <a:pPr marL="0" indent="0">
              <a:buNone/>
              <a:tabLst>
                <a:tab pos="2241550" algn="l"/>
              </a:tabLst>
            </a:pPr>
            <a:r>
              <a:rPr lang="en-AU" sz="2400" dirty="0" smtClean="0"/>
              <a:t>OS</a:t>
            </a:r>
            <a:r>
              <a:rPr lang="en-AU" sz="2400" dirty="0"/>
              <a:t>: 	</a:t>
            </a:r>
            <a:r>
              <a:rPr lang="en-AU" sz="2400" dirty="0" smtClean="0"/>
              <a:t>Windows</a:t>
            </a:r>
            <a:endParaRPr lang="en-AU" sz="2400" dirty="0"/>
          </a:p>
          <a:p>
            <a:pPr marL="0" indent="0">
              <a:buNone/>
              <a:tabLst>
                <a:tab pos="2241550" algn="l"/>
              </a:tabLst>
            </a:pPr>
            <a:r>
              <a:rPr lang="en-AU" sz="2400" dirty="0"/>
              <a:t>Frame Rate: 	16 fps</a:t>
            </a:r>
          </a:p>
          <a:p>
            <a:pPr marL="0" indent="0">
              <a:buNone/>
              <a:tabLst>
                <a:tab pos="2241550" algn="l"/>
              </a:tabLst>
            </a:pPr>
            <a:r>
              <a:rPr lang="en-AU" sz="2400" dirty="0"/>
              <a:t>Pixel Size: 	</a:t>
            </a:r>
            <a:r>
              <a:rPr lang="en-AU" sz="2400" dirty="0" smtClean="0"/>
              <a:t>100uM</a:t>
            </a:r>
            <a:endParaRPr lang="en-AU" sz="2400" dirty="0"/>
          </a:p>
          <a:p>
            <a:pPr marL="0" indent="0">
              <a:buNone/>
              <a:tabLst>
                <a:tab pos="2241550" algn="l"/>
              </a:tabLst>
            </a:pPr>
            <a:r>
              <a:rPr lang="en-AU" sz="2400" dirty="0"/>
              <a:t>Image size:	</a:t>
            </a:r>
            <a:r>
              <a:rPr lang="en-AU" sz="2400" dirty="0" smtClean="0"/>
              <a:t>1248 </a:t>
            </a:r>
            <a:r>
              <a:rPr lang="en-AU" sz="2400" dirty="0"/>
              <a:t>x </a:t>
            </a:r>
            <a:r>
              <a:rPr lang="en-AU" sz="2400" dirty="0" smtClean="0"/>
              <a:t>1248 pixels</a:t>
            </a:r>
          </a:p>
          <a:p>
            <a:pPr marL="0" indent="0" defTabSz="747713">
              <a:buNone/>
              <a:tabLst>
                <a:tab pos="2241550" algn="l"/>
              </a:tabLst>
            </a:pPr>
            <a:r>
              <a:rPr lang="en-AU" sz="2400" dirty="0" smtClean="0"/>
              <a:t>Images/CT </a:t>
            </a:r>
            <a:r>
              <a:rPr lang="en-AU" sz="2400" dirty="0" smtClean="0"/>
              <a:t>scan:	5400</a:t>
            </a:r>
            <a:endParaRPr lang="en-AU" sz="2400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Picture 5" descr="cid:0a00fd4e-e103-4d80-8f12-9391bc6c0228@ausprd01.prod.outlook.com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9616" y="1072256"/>
            <a:ext cx="5995670" cy="4496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4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8" y="81536"/>
            <a:ext cx="11470481" cy="1332736"/>
          </a:xfrm>
        </p:spPr>
        <p:txBody>
          <a:bodyPr/>
          <a:lstStyle/>
          <a:p>
            <a:r>
              <a:rPr lang="en-AU" dirty="0" smtClean="0"/>
              <a:t>Hamamatsu Sample Image - Galah</a:t>
            </a:r>
            <a:endParaRPr lang="en-AU" dirty="0"/>
          </a:p>
        </p:txBody>
      </p:sp>
      <p:pic>
        <p:nvPicPr>
          <p:cNvPr id="2050" name="Picture 2" descr="Galah_T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0702" y="282702"/>
            <a:ext cx="49244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8" y="57151"/>
            <a:ext cx="11470481" cy="847089"/>
          </a:xfrm>
        </p:spPr>
        <p:txBody>
          <a:bodyPr/>
          <a:lstStyle/>
          <a:p>
            <a:r>
              <a:rPr lang="en-AU" dirty="0"/>
              <a:t>Teledyne </a:t>
            </a:r>
            <a:r>
              <a:rPr lang="en-AU" dirty="0" err="1"/>
              <a:t>Dalsa</a:t>
            </a:r>
            <a:r>
              <a:rPr lang="en-AU" dirty="0"/>
              <a:t> Xineos-3030HR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2400" dirty="0" smtClean="0"/>
              <a:t>Purpose: 	CT Imaging</a:t>
            </a:r>
          </a:p>
          <a:p>
            <a:pPr marL="0" indent="0">
              <a:buNone/>
            </a:pPr>
            <a:r>
              <a:rPr lang="en-AU" sz="2400" dirty="0" smtClean="0"/>
              <a:t>Interface</a:t>
            </a:r>
            <a:r>
              <a:rPr lang="en-AU" sz="2400" dirty="0"/>
              <a:t>: 	</a:t>
            </a:r>
            <a:r>
              <a:rPr lang="en-AU" sz="2400" dirty="0" err="1" smtClean="0"/>
              <a:t>PCIe</a:t>
            </a:r>
            <a:r>
              <a:rPr lang="en-AU" sz="2400" dirty="0" smtClean="0"/>
              <a:t> </a:t>
            </a:r>
            <a:r>
              <a:rPr lang="en-AU" sz="2400" dirty="0"/>
              <a:t>frame </a:t>
            </a:r>
            <a:r>
              <a:rPr lang="en-AU" sz="2400" dirty="0" smtClean="0"/>
              <a:t>grabber</a:t>
            </a:r>
          </a:p>
          <a:p>
            <a:pPr marL="0" indent="0">
              <a:buNone/>
            </a:pPr>
            <a:r>
              <a:rPr lang="en-AU" sz="2400" dirty="0"/>
              <a:t>	</a:t>
            </a:r>
            <a:r>
              <a:rPr lang="en-AU" sz="2400" dirty="0" smtClean="0"/>
              <a:t>	</a:t>
            </a:r>
            <a:r>
              <a:rPr lang="en-AU" sz="2400" dirty="0" err="1" smtClean="0"/>
              <a:t>Cameralink</a:t>
            </a:r>
            <a:endParaRPr lang="en-AU" sz="2400" dirty="0"/>
          </a:p>
          <a:p>
            <a:pPr marL="0" indent="0">
              <a:buNone/>
            </a:pPr>
            <a:r>
              <a:rPr lang="en-AU" sz="2400" dirty="0"/>
              <a:t>OS: 		</a:t>
            </a:r>
            <a:r>
              <a:rPr lang="en-AU" sz="2400" dirty="0" smtClean="0"/>
              <a:t>Windows</a:t>
            </a:r>
            <a:endParaRPr lang="en-AU" sz="2400" dirty="0"/>
          </a:p>
          <a:p>
            <a:pPr marL="0" indent="0">
              <a:buNone/>
            </a:pPr>
            <a:r>
              <a:rPr lang="en-AU" sz="2400" dirty="0"/>
              <a:t>Frame Rate: 	</a:t>
            </a:r>
            <a:r>
              <a:rPr lang="en-AU" sz="2400" dirty="0" smtClean="0"/>
              <a:t>30 </a:t>
            </a:r>
            <a:r>
              <a:rPr lang="en-AU" sz="2400" dirty="0"/>
              <a:t>fps</a:t>
            </a:r>
          </a:p>
          <a:p>
            <a:pPr marL="0" indent="0">
              <a:buNone/>
            </a:pPr>
            <a:r>
              <a:rPr lang="en-AU" sz="2400" dirty="0"/>
              <a:t>Pixel Size: 	</a:t>
            </a:r>
            <a:r>
              <a:rPr lang="en-AU" sz="2400" dirty="0" smtClean="0"/>
              <a:t>100uM</a:t>
            </a:r>
            <a:endParaRPr lang="en-AU" sz="2400" dirty="0"/>
          </a:p>
          <a:p>
            <a:pPr marL="0" indent="0">
              <a:buNone/>
            </a:pPr>
            <a:r>
              <a:rPr lang="en-AU" sz="2400" dirty="0"/>
              <a:t>Image size:	</a:t>
            </a:r>
            <a:r>
              <a:rPr lang="en-AU" sz="2400" dirty="0" smtClean="0"/>
              <a:t>30 </a:t>
            </a:r>
            <a:r>
              <a:rPr lang="en-AU" sz="2400" dirty="0"/>
              <a:t>x </a:t>
            </a:r>
            <a:r>
              <a:rPr lang="en-AU" sz="2400" dirty="0" smtClean="0"/>
              <a:t>30 cm</a:t>
            </a:r>
          </a:p>
          <a:p>
            <a:pPr marL="0" indent="0">
              <a:buNone/>
            </a:pPr>
            <a:r>
              <a:rPr lang="en-AU" sz="2400" dirty="0"/>
              <a:t>	</a:t>
            </a:r>
            <a:r>
              <a:rPr lang="en-AU" sz="2400" dirty="0" smtClean="0"/>
              <a:t>	2994 </a:t>
            </a:r>
            <a:r>
              <a:rPr lang="en-AU" sz="2400" dirty="0"/>
              <a:t>x 2997 </a:t>
            </a:r>
            <a:r>
              <a:rPr lang="en-AU" sz="2400" dirty="0" smtClean="0"/>
              <a:t>pixels</a:t>
            </a:r>
          </a:p>
          <a:p>
            <a:pPr marL="0" indent="0">
              <a:buNone/>
            </a:pPr>
            <a:r>
              <a:rPr lang="en-AU" sz="2400" dirty="0"/>
              <a:t>	</a:t>
            </a:r>
            <a:r>
              <a:rPr lang="en-AU" sz="2400" dirty="0" smtClean="0"/>
              <a:t>	17.6 Mb tiff </a:t>
            </a:r>
            <a:r>
              <a:rPr lang="en-AU" sz="2400" dirty="0"/>
              <a:t>file size</a:t>
            </a:r>
          </a:p>
          <a:p>
            <a:pPr marL="0" indent="0">
              <a:buNone/>
            </a:pPr>
            <a:r>
              <a:rPr lang="en-AU" sz="2400" dirty="0" smtClean="0"/>
              <a:t>Images/CT scan: 10125</a:t>
            </a:r>
            <a:endParaRPr lang="en-AU" sz="2400" dirty="0"/>
          </a:p>
          <a:p>
            <a:pPr marL="0" indent="0">
              <a:buNone/>
            </a:pPr>
            <a:r>
              <a:rPr lang="en-AU" sz="2400" dirty="0"/>
              <a:t>Scan </a:t>
            </a:r>
            <a:r>
              <a:rPr lang="en-AU" sz="2400" dirty="0" smtClean="0"/>
              <a:t>size:	178.2 Gb</a:t>
            </a:r>
            <a:endParaRPr lang="en-AU" sz="2400" dirty="0"/>
          </a:p>
          <a:p>
            <a:endParaRPr lang="en-AU" dirty="0"/>
          </a:p>
        </p:txBody>
      </p:sp>
      <p:pic>
        <p:nvPicPr>
          <p:cNvPr id="5" name="Content Placeholder 4" descr="cid:aa2f2078-a531-417d-84c6-e0e73538d120@ausprd01.prod.outlook.com"/>
          <p:cNvPicPr>
            <a:picLocks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330623"/>
            <a:ext cx="6572250" cy="4929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95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</a:t>
            </a:r>
            <a:r>
              <a:rPr lang="en-AU" baseline="30000" dirty="0"/>
              <a:t>st</a:t>
            </a:r>
            <a:r>
              <a:rPr lang="en-AU" dirty="0"/>
              <a:t> </a:t>
            </a:r>
            <a:r>
              <a:rPr lang="en-AU" dirty="0" err="1"/>
              <a:t>Xineos</a:t>
            </a:r>
            <a:r>
              <a:rPr lang="en-AU" dirty="0"/>
              <a:t> Images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472314"/>
            <a:ext cx="8229600" cy="4929188"/>
          </a:xfrm>
        </p:spPr>
        <p:txBody>
          <a:bodyPr/>
          <a:lstStyle/>
          <a:p>
            <a:endParaRPr lang="en-AU" dirty="0" smtClean="0"/>
          </a:p>
          <a:p>
            <a:pPr marL="0" indent="0">
              <a:buNone/>
            </a:pPr>
            <a:r>
              <a:rPr lang="en-AU" dirty="0"/>
              <a:t> </a:t>
            </a:r>
            <a:r>
              <a:rPr lang="en-AU" dirty="0" smtClean="0"/>
              <a:t> </a:t>
            </a:r>
            <a:r>
              <a:rPr lang="en-AU" sz="2000" dirty="0" smtClean="0"/>
              <a:t>Single Raw Image	</a:t>
            </a:r>
            <a:r>
              <a:rPr lang="en-AU" sz="2000" dirty="0"/>
              <a:t>	 </a:t>
            </a:r>
            <a:r>
              <a:rPr lang="en-AU" sz="2000" dirty="0" smtClean="0"/>
              <a:t>       Noise Image – no illumination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Picture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891540"/>
            <a:ext cx="33528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08" y="2872490"/>
            <a:ext cx="33528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0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Ongoing Activities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sz="2400" dirty="0" smtClean="0"/>
              <a:t>EPICS Area Detector Standardisation</a:t>
            </a:r>
          </a:p>
          <a:p>
            <a:r>
              <a:rPr lang="en-AU" sz="2400" dirty="0" smtClean="0"/>
              <a:t>Visual Studio Area Detector project</a:t>
            </a:r>
          </a:p>
          <a:p>
            <a:r>
              <a:rPr lang="en-AU" sz="2400" dirty="0" err="1" smtClean="0"/>
              <a:t>Xineos</a:t>
            </a:r>
            <a:r>
              <a:rPr lang="en-AU" sz="2400" dirty="0" smtClean="0"/>
              <a:t> Area Detector development</a:t>
            </a:r>
          </a:p>
          <a:p>
            <a:r>
              <a:rPr lang="en-AU" sz="2400" dirty="0" err="1" smtClean="0"/>
              <a:t>NDArray</a:t>
            </a:r>
            <a:r>
              <a:rPr lang="en-AU" sz="2400" dirty="0" smtClean="0"/>
              <a:t> buffering issues investigation</a:t>
            </a:r>
          </a:p>
          <a:p>
            <a:pPr lvl="1"/>
            <a:r>
              <a:rPr lang="en-AU" dirty="0"/>
              <a:t>i</a:t>
            </a:r>
            <a:r>
              <a:rPr lang="en-AU" dirty="0" smtClean="0"/>
              <a:t>mage memory allocation and release</a:t>
            </a:r>
          </a:p>
          <a:p>
            <a:pPr lvl="1"/>
            <a:r>
              <a:rPr lang="en-AU" dirty="0" smtClean="0"/>
              <a:t>PC hardware upgrade: capability to store a complete CT scan in RAM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lvl="1"/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52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19B9F-65C0-C046-939D-E6900D410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753" y="4219162"/>
            <a:ext cx="9144000" cy="2165973"/>
          </a:xfrm>
        </p:spPr>
        <p:txBody>
          <a:bodyPr/>
          <a:lstStyle/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4447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-Presentation-Template (002)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STO-Presentation-Template (002).potx" id="{184A31D5-91C8-40B3-A59B-7452EB64DD6C}" vid="{3F5CB8C6-FE16-4A31-8484-8F89EA4ED7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ANSTO-Presentation-Template (002)</Template>
  <TotalTime>699</TotalTime>
  <Words>83</Words>
  <Application>Microsoft Office PowerPoint</Application>
  <PresentationFormat>Widescreen</PresentationFormat>
  <Paragraphs>50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Fira Sans ExtraBold</vt:lpstr>
      <vt:lpstr>Fira Sans Light</vt:lpstr>
      <vt:lpstr>Fira Sans</vt:lpstr>
      <vt:lpstr>Calibri</vt:lpstr>
      <vt:lpstr>Poppins</vt:lpstr>
      <vt:lpstr>Fira Sans ExtraLight</vt:lpstr>
      <vt:lpstr>Wingdings</vt:lpstr>
      <vt:lpstr>Arial</vt:lpstr>
      <vt:lpstr>Poppins Light</vt:lpstr>
      <vt:lpstr>ANSTO-Presentation-Template (002)</vt:lpstr>
      <vt:lpstr>Medical Imaging Detectors: 3 detectors of interest.</vt:lpstr>
      <vt:lpstr>Gpixel GMAX 1205</vt:lpstr>
      <vt:lpstr>GMAX Sample Image - Barramundi</vt:lpstr>
      <vt:lpstr>Hamamatsu C10900D</vt:lpstr>
      <vt:lpstr>Hamamatsu Sample Image - Galah</vt:lpstr>
      <vt:lpstr>Teledyne Dalsa Xineos-3030HR</vt:lpstr>
      <vt:lpstr>1st Xineos Images</vt:lpstr>
      <vt:lpstr>Ongoing Activities</vt:lpstr>
      <vt:lpstr>Thank you.</vt:lpstr>
    </vt:vector>
  </TitlesOfParts>
  <Company>ANSTO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tomf@ansto.gov.au</dc:creator>
  <cp:lastModifiedBy>Tom Fiala</cp:lastModifiedBy>
  <cp:revision>83</cp:revision>
  <dcterms:created xsi:type="dcterms:W3CDTF">2018-08-01T22:39:23Z</dcterms:created>
  <dcterms:modified xsi:type="dcterms:W3CDTF">2018-11-13T22:11:00Z</dcterms:modified>
</cp:coreProperties>
</file>