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70" r:id="rId2"/>
    <p:sldId id="275" r:id="rId3"/>
    <p:sldId id="273" r:id="rId4"/>
    <p:sldId id="276" r:id="rId5"/>
    <p:sldId id="277" r:id="rId6"/>
    <p:sldId id="279" r:id="rId7"/>
    <p:sldId id="278" r:id="rId8"/>
  </p:sldIdLst>
  <p:sldSz cx="12192000" cy="6858000"/>
  <p:notesSz cx="6858000" cy="9144000"/>
  <p:embeddedFontLst>
    <p:embeddedFont>
      <p:font typeface="Fira Sans" panose="020B0604020202020204" charset="0"/>
      <p:regular r:id="rId10"/>
      <p:bold r:id="rId11"/>
      <p:italic r:id="rId12"/>
      <p:boldItalic r:id="rId13"/>
    </p:embeddedFont>
    <p:embeddedFont>
      <p:font typeface="Fira Sans ExtraBold" panose="020B0604020202020204" charset="0"/>
      <p:bold r:id="rId14"/>
      <p:bold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Light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 Light" panose="020B0604020202020204" charset="0"/>
      <p:regular r:id="rId26"/>
      <p:italic r:id="rId27"/>
    </p:embeddedFont>
    <p:embeddedFont>
      <p:font typeface="Fira Sans ExtraLight" panose="020B060402020202020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8B2"/>
    <a:srgbClr val="00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56"/>
  </p:normalViewPr>
  <p:slideViewPr>
    <p:cSldViewPr snapToGrid="0" snapToObjects="1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A9AB-2B56-4E77-8CC1-FA51D6EA1E68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337E-98F6-4C6B-BA44-8855F755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1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8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658CBF-8FF4-4747-A9F8-2B1DD8350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836" b="13245"/>
          <a:stretch/>
        </p:blipFill>
        <p:spPr>
          <a:xfrm>
            <a:off x="5881459" y="1782142"/>
            <a:ext cx="6310541" cy="5075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7F4DC-9F6D-5D4D-B67D-CEE804F8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053" b="19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BFFDE4-0E95-5649-8670-E0107FC5FC73}"/>
              </a:ext>
            </a:extLst>
          </p:cNvPr>
          <p:cNvSpPr/>
          <p:nvPr userDrawn="1"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16" y="531922"/>
            <a:ext cx="3969676" cy="812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8115-10D7-A946-ABC0-93249A93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57151"/>
            <a:ext cx="11470481" cy="14192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A54B-3C40-AF4B-A1A0-CF590617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627063" indent="-169863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2pPr>
            <a:lvl3pPr marL="1069975" indent="-155575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3pPr>
            <a:lvl4pPr marL="1511300" indent="-139700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4pPr>
            <a:lvl5pPr marL="1960563" indent="-131763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DA9AD-B2E6-2D4F-9903-ACA6302D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9" y="6356350"/>
            <a:ext cx="1097756" cy="365125"/>
          </a:xfrm>
        </p:spPr>
        <p:txBody>
          <a:bodyPr/>
          <a:lstStyle/>
          <a:p>
            <a:fld id="{0352A42B-78AF-8D4D-94A5-85285646B5D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85708-634F-E04F-B359-ED49F999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F18D9-2E44-8B4D-9E01-FFDF8B40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3" y="6356350"/>
            <a:ext cx="1145381" cy="365125"/>
          </a:xfrm>
        </p:spPr>
        <p:txBody>
          <a:bodyPr/>
          <a:lstStyle/>
          <a:p>
            <a:fld id="{1171C3FB-93AB-564D-95A5-C39E8DAE9B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78D25-3F1C-7E42-AAEF-2D256F7A1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59735" y="1514348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05D9-9966-DD4B-B2C5-7A2AF7B9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" y="6356350"/>
            <a:ext cx="1097757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352A42B-78AF-8D4D-94A5-85285646B5D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F58F-B1AF-5A44-B764-00BF45D4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F3D9-6B80-1040-A391-8053C5C8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2" y="6356350"/>
            <a:ext cx="1145381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0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282CE-23A7-9C45-A239-5C736403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4" b="20014"/>
          <a:stretch/>
        </p:blipFill>
        <p:spPr>
          <a:xfrm>
            <a:off x="0" y="0"/>
            <a:ext cx="122035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79163"/>
            <a:ext cx="5015148" cy="10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2AC0-3DFE-5C44-8C78-00B4C49F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7401-1F1E-8E4B-80CA-51785820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677078"/>
            <a:ext cx="10426710" cy="112964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EPICS-FPGA Interface Implementation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bg1">
                    <a:lumMod val="65000"/>
                  </a:schemeClr>
                </a:solidFill>
              </a:rPr>
              <a:t>Ross Hogan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Date: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16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November 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 txBox="1">
            <a:spLocks/>
          </p:cNvSpPr>
          <p:nvPr/>
        </p:nvSpPr>
        <p:spPr>
          <a:xfrm>
            <a:off x="1044669" y="2348909"/>
            <a:ext cx="2352955" cy="112964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3600" b="0" dirty="0" smtClean="0">
                <a:solidFill>
                  <a:schemeClr val="accent1"/>
                </a:solidFill>
              </a:rPr>
              <a:t>Part B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Convergence of 	FPGA and </a:t>
            </a:r>
            <a:r>
              <a:rPr lang="en-AU" dirty="0" smtClean="0"/>
              <a:t>Processors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Flexibility of a Processor system</a:t>
            </a:r>
          </a:p>
          <a:p>
            <a:r>
              <a:rPr lang="en-AU" dirty="0" smtClean="0"/>
              <a:t>Performance of a FPGA</a:t>
            </a:r>
          </a:p>
          <a:p>
            <a:r>
              <a:rPr lang="en-AU" dirty="0" smtClean="0"/>
              <a:t>Move the configuration and monitoring out of the data path</a:t>
            </a:r>
          </a:p>
          <a:p>
            <a:r>
              <a:rPr lang="en-AU" dirty="0" smtClean="0"/>
              <a:t>Tighter integration for simpler interfacing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4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79" y="1700006"/>
            <a:ext cx="6151049" cy="335738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FPGA Settings Registers in processor’s address </a:t>
            </a:r>
            <a:r>
              <a:rPr lang="en-AU" dirty="0" smtClean="0"/>
              <a:t>range</a:t>
            </a:r>
            <a:endParaRPr lang="en-AU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Standard </a:t>
            </a:r>
            <a:r>
              <a:rPr lang="en-AU" dirty="0" smtClean="0"/>
              <a:t>UDP Protocol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Processor </a:t>
            </a:r>
            <a:r>
              <a:rPr lang="en-AU" dirty="0" smtClean="0"/>
              <a:t>translates Protocol to register read and write.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No limitation on IOC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Use in the ‘FFM’ project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57200" lvl="1" indent="0">
              <a:buNone/>
            </a:pPr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8" y="121919"/>
            <a:ext cx="11470481" cy="1354457"/>
          </a:xfrm>
        </p:spPr>
        <p:txBody>
          <a:bodyPr/>
          <a:lstStyle/>
          <a:p>
            <a:r>
              <a:rPr lang="en-AU" dirty="0" smtClean="0"/>
              <a:t>On board Processor:</a:t>
            </a:r>
            <a:endParaRPr lang="en-AU" dirty="0"/>
          </a:p>
        </p:txBody>
      </p:sp>
      <p:sp>
        <p:nvSpPr>
          <p:cNvPr id="2" name="Rounded Rectangle 1"/>
          <p:cNvSpPr/>
          <p:nvPr/>
        </p:nvSpPr>
        <p:spPr>
          <a:xfrm>
            <a:off x="1308881" y="4915548"/>
            <a:ext cx="1246909" cy="17352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Remote </a:t>
            </a:r>
          </a:p>
          <a:p>
            <a:pPr algn="ctr"/>
            <a:r>
              <a:rPr lang="en-AU" dirty="0" smtClean="0"/>
              <a:t>EPICS IOC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17909" y="4967094"/>
            <a:ext cx="217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Ethernet UDP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9092854" y="70431"/>
            <a:ext cx="1229217" cy="9683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AU" dirty="0" smtClean="0"/>
              <a:t>Micro - Controller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805322" y="5664789"/>
            <a:ext cx="950890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Eth. </a:t>
            </a:r>
          </a:p>
          <a:p>
            <a:pPr algn="ctr"/>
            <a:r>
              <a:rPr lang="en-AU" dirty="0" smtClean="0"/>
              <a:t>header</a:t>
            </a:r>
            <a:endParaRPr lang="en-AU" dirty="0"/>
          </a:p>
        </p:txBody>
      </p:sp>
      <p:sp>
        <p:nvSpPr>
          <p:cNvPr id="38" name="Rectangle 37"/>
          <p:cNvSpPr/>
          <p:nvPr/>
        </p:nvSpPr>
        <p:spPr>
          <a:xfrm>
            <a:off x="3756212" y="5664789"/>
            <a:ext cx="950890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Protocol</a:t>
            </a:r>
          </a:p>
          <a:p>
            <a:pPr algn="ctr"/>
            <a:r>
              <a:rPr lang="en-AU" dirty="0" smtClean="0"/>
              <a:t>header</a:t>
            </a:r>
            <a:endParaRPr lang="en-AU" dirty="0"/>
          </a:p>
        </p:txBody>
      </p:sp>
      <p:sp>
        <p:nvSpPr>
          <p:cNvPr id="39" name="Rectangle 38"/>
          <p:cNvSpPr/>
          <p:nvPr/>
        </p:nvSpPr>
        <p:spPr>
          <a:xfrm>
            <a:off x="4700497" y="5664789"/>
            <a:ext cx="1756949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Protocol</a:t>
            </a:r>
          </a:p>
          <a:p>
            <a:pPr algn="ctr"/>
            <a:r>
              <a:rPr lang="en-AU" dirty="0" smtClean="0"/>
              <a:t>data payload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56212" y="6363950"/>
            <a:ext cx="2701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59176" y="6304924"/>
            <a:ext cx="197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Ethernet payload</a:t>
            </a:r>
            <a:endParaRPr lang="en-AU" sz="2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08376" y="1208827"/>
            <a:ext cx="5593977" cy="5576498"/>
            <a:chOff x="6508376" y="1208827"/>
            <a:chExt cx="5593977" cy="55764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8376" y="1208827"/>
              <a:ext cx="5593977" cy="55764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03539" y="1975989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FPGA</a:t>
              </a:r>
              <a:endParaRPr lang="en-AU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271463" y="4670611"/>
              <a:ext cx="607389" cy="12322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Eth.</a:t>
              </a:r>
            </a:p>
            <a:p>
              <a:pPr algn="ctr"/>
              <a:r>
                <a:rPr lang="en-AU" dirty="0" smtClean="0"/>
                <a:t>IF</a:t>
              </a:r>
              <a:endParaRPr lang="en-AU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294111" y="2555303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1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94112" y="2987303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2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95787" y="3414411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3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95787" y="3845461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4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95787" y="4724004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N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51914" y="4262346"/>
              <a:ext cx="293670" cy="55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AU" sz="3200" b="1" dirty="0" smtClean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AU" sz="3200" b="1" dirty="0" smtClean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AU" sz="3200" b="1" dirty="0"/>
                <a:t>.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9567964" y="2613897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9836626" y="2809660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13902" y="2653178"/>
              <a:ext cx="72000" cy="2923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9567964" y="3045897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9555079" y="3476901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9555079" y="3907905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564004" y="4771725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Arrow 24"/>
            <p:cNvSpPr/>
            <p:nvPr/>
          </p:nvSpPr>
          <p:spPr>
            <a:xfrm rot="10800000">
              <a:off x="9245241" y="5004827"/>
              <a:ext cx="268661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9845591" y="3240664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9836626" y="3671668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9845591" y="4084734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9836626" y="4947099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9256293" y="5307058"/>
              <a:ext cx="49786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17168" y="3575374"/>
              <a:ext cx="1319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Address bus</a:t>
              </a:r>
              <a:endParaRPr lang="en-A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54156" y="4319454"/>
              <a:ext cx="1006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Data bus</a:t>
              </a:r>
              <a:endParaRPr lang="en-AU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295787" y="5298652"/>
              <a:ext cx="1001585" cy="6003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block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564004" y="5462521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Left-Right Arrow 34"/>
            <p:cNvSpPr/>
            <p:nvPr/>
          </p:nvSpPr>
          <p:spPr>
            <a:xfrm>
              <a:off x="9836626" y="5637895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765898" y="2757895"/>
              <a:ext cx="72000" cy="309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7" name="Left-Right Arrow 36"/>
            <p:cNvSpPr/>
            <p:nvPr/>
          </p:nvSpPr>
          <p:spPr>
            <a:xfrm>
              <a:off x="7879122" y="5200250"/>
              <a:ext cx="346636" cy="259773"/>
            </a:xfrm>
            <a:prstGeom prst="left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26990" y="4998464"/>
              <a:ext cx="1001585" cy="6003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block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ight Arrow 44"/>
          <p:cNvSpPr/>
          <p:nvPr/>
        </p:nvSpPr>
        <p:spPr>
          <a:xfrm rot="5400000">
            <a:off x="8735488" y="1713589"/>
            <a:ext cx="1602927" cy="27625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Left-Right Arrow 47"/>
          <p:cNvSpPr/>
          <p:nvPr/>
        </p:nvSpPr>
        <p:spPr>
          <a:xfrm rot="16200000">
            <a:off x="8933987" y="1773583"/>
            <a:ext cx="1720917" cy="2477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Left-Right Arrow 4"/>
          <p:cNvSpPr/>
          <p:nvPr/>
        </p:nvSpPr>
        <p:spPr>
          <a:xfrm>
            <a:off x="2582686" y="5339527"/>
            <a:ext cx="4661613" cy="25977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79" y="1700006"/>
            <a:ext cx="6151049" cy="335738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EPICS IOC running ‘on chip’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FPGA Settings Registers in processor’s address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Device driver reads and writes memory directly.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Use in the </a:t>
            </a:r>
            <a:r>
              <a:rPr lang="en-AU" dirty="0" err="1" smtClean="0"/>
              <a:t>Redpitaya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57200" lvl="1" indent="0">
              <a:buNone/>
            </a:pPr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8" y="121919"/>
            <a:ext cx="11470481" cy="1354457"/>
          </a:xfrm>
        </p:spPr>
        <p:txBody>
          <a:bodyPr/>
          <a:lstStyle/>
          <a:p>
            <a:r>
              <a:rPr lang="en-AU" dirty="0" smtClean="0"/>
              <a:t>In Chip Processor: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17909" y="496709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Channel Access</a:t>
            </a:r>
            <a:endParaRPr lang="en-AU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08376" y="1208827"/>
            <a:ext cx="5593977" cy="5576498"/>
            <a:chOff x="6508376" y="1208827"/>
            <a:chExt cx="5593977" cy="55764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8376" y="1208827"/>
              <a:ext cx="5593977" cy="55764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03539" y="1975989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FPGA</a:t>
              </a:r>
              <a:endParaRPr lang="en-AU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271463" y="4670611"/>
              <a:ext cx="607389" cy="12322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Eth.</a:t>
              </a:r>
            </a:p>
            <a:p>
              <a:pPr algn="ctr"/>
              <a:r>
                <a:rPr lang="en-AU" dirty="0" smtClean="0"/>
                <a:t>IF</a:t>
              </a:r>
              <a:endParaRPr lang="en-AU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294111" y="2555303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1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94112" y="2987303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2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95787" y="3414411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3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95787" y="3845461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4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95787" y="4724004"/>
              <a:ext cx="1001585" cy="43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Register N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51914" y="4262346"/>
              <a:ext cx="293670" cy="55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AU" sz="3200" b="1" dirty="0" smtClean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AU" sz="3200" b="1" dirty="0" smtClean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en-AU" sz="3200" b="1" dirty="0"/>
                <a:t>.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9567964" y="2613897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9836626" y="2809660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13902" y="2653178"/>
              <a:ext cx="72000" cy="2923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9567964" y="3045897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9555079" y="3476901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9555079" y="3907905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564004" y="4771725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9845591" y="3240664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9836626" y="3671668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9845591" y="4084734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9836626" y="4947099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07654" y="2284757"/>
              <a:ext cx="1319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Address bus</a:t>
              </a:r>
              <a:endParaRPr lang="en-A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54156" y="4319454"/>
              <a:ext cx="1006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Data bus</a:t>
              </a:r>
              <a:endParaRPr lang="en-AU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295787" y="5298652"/>
              <a:ext cx="1001585" cy="6003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Memory</a:t>
              </a:r>
            </a:p>
            <a:p>
              <a:pPr algn="ctr"/>
              <a:r>
                <a:rPr lang="en-AU" sz="1600" dirty="0" smtClean="0">
                  <a:solidFill>
                    <a:schemeClr val="tx1"/>
                  </a:solidFill>
                </a:rPr>
                <a:t>block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564004" y="5462521"/>
              <a:ext cx="720000" cy="1440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Left-Right Arrow 34"/>
            <p:cNvSpPr/>
            <p:nvPr/>
          </p:nvSpPr>
          <p:spPr>
            <a:xfrm>
              <a:off x="9836626" y="5637895"/>
              <a:ext cx="438413" cy="144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765898" y="2757895"/>
              <a:ext cx="72000" cy="309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8606878" y="3863300"/>
            <a:ext cx="895241" cy="27625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Left-Right Arrow 47"/>
          <p:cNvSpPr/>
          <p:nvPr/>
        </p:nvSpPr>
        <p:spPr>
          <a:xfrm>
            <a:off x="8641907" y="3607831"/>
            <a:ext cx="1103244" cy="2477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ed Rectangle 10"/>
          <p:cNvSpPr/>
          <p:nvPr/>
        </p:nvSpPr>
        <p:spPr>
          <a:xfrm>
            <a:off x="7371513" y="3437412"/>
            <a:ext cx="1229217" cy="9683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AU" dirty="0" smtClean="0"/>
              <a:t>Micro - Processor</a:t>
            </a:r>
            <a:endParaRPr lang="en-AU" dirty="0"/>
          </a:p>
        </p:txBody>
      </p:sp>
      <p:sp>
        <p:nvSpPr>
          <p:cNvPr id="44" name="Left-Up Arrow 43"/>
          <p:cNvSpPr/>
          <p:nvPr/>
        </p:nvSpPr>
        <p:spPr>
          <a:xfrm>
            <a:off x="7877601" y="4405791"/>
            <a:ext cx="529634" cy="1045649"/>
          </a:xfrm>
          <a:prstGeom prst="leftUpArrow">
            <a:avLst>
              <a:gd name="adj1" fmla="val 25000"/>
              <a:gd name="adj2" fmla="val 22948"/>
              <a:gd name="adj3" fmla="val 25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ounded Rectangle 1"/>
          <p:cNvSpPr/>
          <p:nvPr/>
        </p:nvSpPr>
        <p:spPr>
          <a:xfrm>
            <a:off x="7377376" y="3071906"/>
            <a:ext cx="1223354" cy="3616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EPICS IOC</a:t>
            </a:r>
            <a:endParaRPr lang="en-AU" dirty="0"/>
          </a:p>
        </p:txBody>
      </p:sp>
      <p:sp>
        <p:nvSpPr>
          <p:cNvPr id="5" name="Left-Right Arrow 4"/>
          <p:cNvSpPr/>
          <p:nvPr/>
        </p:nvSpPr>
        <p:spPr>
          <a:xfrm>
            <a:off x="2582686" y="5339527"/>
            <a:ext cx="4661613" cy="25977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on board or in chip better?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5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on board or in chip better?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AU" sz="8800" dirty="0"/>
              <a:t>Yes</a:t>
            </a:r>
            <a:r>
              <a:rPr lang="en-AU" sz="8800" dirty="0" smtClean="0"/>
              <a:t>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3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on board or in chip better?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696705" y="2743200"/>
            <a:ext cx="64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5648"/>
              </p:ext>
            </p:extLst>
          </p:nvPr>
        </p:nvGraphicFramePr>
        <p:xfrm>
          <a:off x="360363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720935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7803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Processor</a:t>
                      </a:r>
                      <a:r>
                        <a:rPr lang="en-AU" sz="2400" baseline="0" dirty="0" smtClean="0"/>
                        <a:t> In Chip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Processor On Board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0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Tighter</a:t>
                      </a:r>
                      <a:r>
                        <a:rPr lang="en-AU" sz="2400" baseline="0" dirty="0" smtClean="0"/>
                        <a:t> integration between CPU and FPGA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More flexibility</a:t>
                      </a:r>
                      <a:r>
                        <a:rPr lang="en-AU" sz="2400" baseline="0" dirty="0" smtClean="0"/>
                        <a:t> in device choice</a:t>
                      </a:r>
                      <a:endParaRPr lang="en-A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5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Higher transfer</a:t>
                      </a:r>
                      <a:r>
                        <a:rPr lang="en-AU" sz="2400" baseline="0" dirty="0" smtClean="0"/>
                        <a:t> speed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CPU</a:t>
                      </a:r>
                      <a:r>
                        <a:rPr lang="en-AU" sz="2400" baseline="0" dirty="0" smtClean="0"/>
                        <a:t> can interface to more than one FPGA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0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Lower power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Varity of</a:t>
                      </a:r>
                      <a:r>
                        <a:rPr lang="en-AU" sz="2400" baseline="0" dirty="0" smtClean="0"/>
                        <a:t> protocols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7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-Presentation-Template (002)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Presentation-Template (002).potx" id="{184A31D5-91C8-40B3-A59B-7452EB64DD6C}" vid="{3F5CB8C6-FE16-4A31-8484-8F89EA4ED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ANSTO-Presentation-Template (002)</Template>
  <TotalTime>11465</TotalTime>
  <Words>237</Words>
  <Application>Microsoft Office PowerPoint</Application>
  <PresentationFormat>Widescreen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Fira Sans</vt:lpstr>
      <vt:lpstr>Fira Sans ExtraBold</vt:lpstr>
      <vt:lpstr>Poppins</vt:lpstr>
      <vt:lpstr>Poppins Light</vt:lpstr>
      <vt:lpstr>Calibri</vt:lpstr>
      <vt:lpstr>Fira Sans Light</vt:lpstr>
      <vt:lpstr>Wingdings</vt:lpstr>
      <vt:lpstr>Fira Sans ExtraLight</vt:lpstr>
      <vt:lpstr>ANSTO-Presentation-Template (002)</vt:lpstr>
      <vt:lpstr>EPICS-FPGA Interface Implementation</vt:lpstr>
      <vt:lpstr>Convergence of  FPGA and Processors</vt:lpstr>
      <vt:lpstr>On board Processor:</vt:lpstr>
      <vt:lpstr>In Chip Processor:</vt:lpstr>
      <vt:lpstr>Is on board or in chip better?</vt:lpstr>
      <vt:lpstr>Is on board or in chip better?</vt:lpstr>
      <vt:lpstr>Is on board or in chip better?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Victoria</dc:creator>
  <cp:lastModifiedBy>Ross Hogan</cp:lastModifiedBy>
  <cp:revision>100</cp:revision>
  <dcterms:created xsi:type="dcterms:W3CDTF">2018-08-01T22:39:23Z</dcterms:created>
  <dcterms:modified xsi:type="dcterms:W3CDTF">2018-11-15T04:23:50Z</dcterms:modified>
</cp:coreProperties>
</file>