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  <p:sldMasterId id="2147483672" r:id="rId3"/>
    <p:sldMasterId id="2147483677" r:id="rId4"/>
    <p:sldMasterId id="2147483680" r:id="rId5"/>
    <p:sldMasterId id="2147483683" r:id="rId6"/>
  </p:sldMasterIdLst>
  <p:sldIdLst>
    <p:sldId id="270" r:id="rId7"/>
    <p:sldId id="271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ira Sans ExtraBold" panose="020B0604020202020204" charset="0"/>
      <p:bold r:id="rId20"/>
      <p:boldItalic r:id="rId21"/>
    </p:embeddedFont>
    <p:embeddedFont>
      <p:font typeface="Microsoft YaHei UI" panose="020B0503020204020204" pitchFamily="34" charset="-122"/>
      <p:regular r:id="rId22"/>
      <p:bold r:id="rId23"/>
    </p:embeddedFont>
    <p:embeddedFont>
      <p:font typeface="Fira Sans Light" panose="020B0604020202020204" charset="0"/>
      <p:regular r:id="rId24"/>
      <p:italic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  <p:embeddedFont>
      <p:font typeface="Fira Sans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164"/>
    <a:srgbClr val="146464"/>
    <a:srgbClr val="145F64"/>
    <a:srgbClr val="1D6164"/>
    <a:srgbClr val="2A6164"/>
    <a:srgbClr val="49BFBE"/>
    <a:srgbClr val="49BDBE"/>
    <a:srgbClr val="54BDBE"/>
    <a:srgbClr val="6ABDBE"/>
    <a:srgbClr val="0A1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71"/>
  </p:normalViewPr>
  <p:slideViewPr>
    <p:cSldViewPr snapToGrid="0" snapToObjects="1">
      <p:cViewPr varScale="1">
        <p:scale>
          <a:sx n="87" d="100"/>
          <a:sy n="87" d="100"/>
        </p:scale>
        <p:origin x="96" y="11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916" y="532887"/>
            <a:ext cx="3969676" cy="810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 spc="-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0" y="3602038"/>
            <a:ext cx="7544451" cy="91281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070" y="6356350"/>
            <a:ext cx="27432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81" y="5034249"/>
            <a:ext cx="10434638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81" y="5034249"/>
            <a:ext cx="10434638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81" y="5034249"/>
            <a:ext cx="10434638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43844DF-4E0B-3544-9922-8EB56AE67EB8}"/>
              </a:ext>
            </a:extLst>
          </p:cNvPr>
          <p:cNvSpPr/>
          <p:nvPr userDrawn="1"/>
        </p:nvSpPr>
        <p:spPr>
          <a:xfrm flipH="1">
            <a:off x="3764280" y="2736680"/>
            <a:ext cx="8427720" cy="4121320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9703" y="3212793"/>
            <a:ext cx="5202297" cy="3641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1367" y="6271243"/>
            <a:ext cx="3454429" cy="23795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D59D8F-D370-3847-9360-24C49228DF77}"/>
              </a:ext>
            </a:extLst>
          </p:cNvPr>
          <p:cNvSpPr/>
          <p:nvPr userDrawn="1"/>
        </p:nvSpPr>
        <p:spPr>
          <a:xfrm>
            <a:off x="0" y="0"/>
            <a:ext cx="12192000" cy="91758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0" baseline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0F1E91D-5DA8-9746-970C-5CBFB20C5755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69082-63E2-2742-AF39-91BB6A3B01A0}"/>
              </a:ext>
            </a:extLst>
          </p:cNvPr>
          <p:cNvSpPr/>
          <p:nvPr userDrawn="1"/>
        </p:nvSpPr>
        <p:spPr>
          <a:xfrm>
            <a:off x="0" y="0"/>
            <a:ext cx="12192000" cy="91758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9175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tx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F7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2" y="1501629"/>
            <a:ext cx="8339184" cy="5356371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EDF4D98-E277-7349-8057-8A7000E9D316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22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F13723-5348-A140-A426-CB286BCB9C8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2" y="1501629"/>
            <a:ext cx="8339184" cy="5356371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A148A24-A711-F146-846F-2079683E28A9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0A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9009A-88E2-CA47-B749-6C2C6AFD8B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9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3" y="1501629"/>
            <a:ext cx="8339182" cy="535637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EC91E7D-BAD0-8D4D-B6C3-5271994E8762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136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EEF9C3-F736-634E-8174-C9C8E8E98C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950E861C-D2CE-4E42-83A9-FDB90A512CDF}"/>
              </a:ext>
            </a:extLst>
          </p:cNvPr>
          <p:cNvSpPr/>
          <p:nvPr userDrawn="1"/>
        </p:nvSpPr>
        <p:spPr>
          <a:xfrm flipH="1">
            <a:off x="3764280" y="2736680"/>
            <a:ext cx="8427720" cy="41213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4851" y="5580382"/>
            <a:ext cx="5015148" cy="10234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50" baseline="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3079731"/>
          </a:xfrm>
        </p:spPr>
        <p:txBody>
          <a:bodyPr>
            <a:normAutofit fontScale="90000"/>
          </a:bodyPr>
          <a:lstStyle/>
          <a:p>
            <a:r>
              <a:rPr lang="en-AU" dirty="0"/>
              <a:t>Segregation of Test and Production virtual machines using </a:t>
            </a:r>
            <a:r>
              <a:rPr lang="en-AU" dirty="0" smtClean="0"/>
              <a:t>V</a:t>
            </a:r>
            <a:r>
              <a:rPr lang="en-AU" dirty="0"/>
              <a:t>M</a:t>
            </a:r>
            <a:r>
              <a:rPr lang="en-AU" dirty="0" smtClean="0"/>
              <a:t>ware </a:t>
            </a:r>
            <a:r>
              <a:rPr lang="en-AU" dirty="0"/>
              <a:t>permissions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FA7BF-7073-C84A-B934-349902396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pc="-50" dirty="0" smtClean="0"/>
              <a:t>EPICS Collaboration Meeting 2018</a:t>
            </a:r>
            <a:endParaRPr lang="en-US" spc="-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679FD-E3D3-9441-B52D-6D5D43707303}"/>
              </a:ext>
            </a:extLst>
          </p:cNvPr>
          <p:cNvSpPr/>
          <p:nvPr/>
        </p:nvSpPr>
        <p:spPr>
          <a:xfrm>
            <a:off x="766763" y="4577430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Advantages of </a:t>
            </a:r>
            <a:r>
              <a:rPr lang="en-AU" dirty="0" smtClean="0"/>
              <a:t>Virtualisation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Increased Resilience no reliance on Physical hardware</a:t>
            </a:r>
          </a:p>
          <a:p>
            <a:r>
              <a:rPr lang="en-AU" dirty="0" smtClean="0"/>
              <a:t>Can be </a:t>
            </a:r>
            <a:r>
              <a:rPr lang="en-AU" dirty="0" smtClean="0"/>
              <a:t>easily backed up and restored</a:t>
            </a:r>
            <a:endParaRPr lang="en-AU" dirty="0" smtClean="0"/>
          </a:p>
          <a:p>
            <a:r>
              <a:rPr lang="en-AU" dirty="0" smtClean="0"/>
              <a:t>Separation of Processes to dedicated VMs</a:t>
            </a:r>
          </a:p>
          <a:p>
            <a:r>
              <a:rPr lang="en-AU" dirty="0" smtClean="0"/>
              <a:t>Standardised </a:t>
            </a:r>
            <a:r>
              <a:rPr lang="en-AU" dirty="0" smtClean="0"/>
              <a:t>Builds</a:t>
            </a:r>
          </a:p>
          <a:p>
            <a:r>
              <a:rPr lang="en-AU" dirty="0" smtClean="0"/>
              <a:t>Rapid deployment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Bright idea =</a:t>
            </a:r>
            <a:r>
              <a:rPr lang="en-AU" dirty="0" smtClean="0"/>
              <a:t> VM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86" y="2812451"/>
            <a:ext cx="1759712" cy="2036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09" y="2320375"/>
            <a:ext cx="475376" cy="5447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6241" y="3316077"/>
            <a:ext cx="3260993" cy="3349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AU" sz="2800" dirty="0" smtClean="0">
                <a:solidFill>
                  <a:schemeClr val="tx1"/>
                </a:solidFill>
                <a:latin typeface="Poppins" panose="020B0604020202020204" charset="0"/>
                <a:ea typeface="Microsoft YaHei UI" panose="020B0503020204020204" pitchFamily="34" charset="-122"/>
                <a:cs typeface="Poppins" panose="020B0604020202020204" charset="0"/>
              </a:rPr>
              <a:t>VM Cluster</a:t>
            </a:r>
            <a:endParaRPr lang="en-AU" sz="2800" dirty="0">
              <a:solidFill>
                <a:schemeClr val="tx1"/>
              </a:solidFill>
              <a:latin typeface="Poppins" panose="020B0604020202020204" charset="0"/>
              <a:ea typeface="Microsoft YaHei UI" panose="020B0503020204020204" pitchFamily="34" charset="-122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1.04167E-6 0.00023 C 0.00339 -0.00556 0.00638 -0.01181 0.01029 -0.0169 C 0.01563 -0.02454 0.01784 -0.02639 0.02357 -0.02917 C 0.02552 -0.0301 0.02748 -0.03079 0.02943 -0.03149 C 0.03802 -0.04075 0.02982 -0.03264 0.03841 -0.03866 C 0.04037 -0.04028 0.04219 -0.04237 0.04427 -0.04352 C 0.0487 -0.0463 0.05326 -0.04792 0.05755 -0.05093 C 0.06302 -0.0544 0.06537 -0.05672 0.07096 -0.05811 C 0.07487 -0.05926 0.07878 -0.0595 0.08281 -0.06065 C 0.08438 -0.06112 0.10208 -0.06737 0.10638 -0.06783 C 0.11524 -0.06899 0.12422 -0.06945 0.13307 -0.07014 C 0.15339 -0.06875 0.17383 -0.07084 0.19375 -0.06551 C 0.20703 -0.06181 0.19974 -0.06343 0.21589 -0.06065 C 0.21745 -0.05973 0.21888 -0.0588 0.22044 -0.05811 C 0.23164 -0.05417 0.22865 -0.05764 0.24115 -0.05093 L 0.25 -0.04607 C 0.25143 -0.04514 0.253 -0.04422 0.25443 -0.04352 L 0.26029 -0.04121 C 0.27305 -0.02732 0.2569 -0.04399 0.26927 -0.03403 C 0.27083 -0.03264 0.27227 -0.03079 0.27357 -0.02917 C 0.27461 -0.02662 0.27513 -0.02338 0.27656 -0.02176 C 0.2793 -0.01899 0.28555 -0.0169 0.28555 -0.01667 C 0.29401 0.00393 0.28268 -0.02061 0.29297 -0.00718 C 0.29427 -0.00556 0.29453 -0.00186 0.29596 4.44444E-6 C 0.29857 0.00393 0.30469 0.00972 0.30469 0.00995 C 0.31315 0.03055 0.303 0.00416 0.30925 0.0243 C 0.3112 0.03101 0.31341 0.03333 0.31667 0.03865 C 0.32031 0.05694 0.31537 0.03449 0.32109 0.05324 C 0.32539 0.06736 0.31862 0.05416 0.32695 0.06782 C 0.33073 0.08611 0.32565 0.06365 0.33151 0.0824 C 0.3375 0.10254 0.32734 0.07615 0.33581 0.09699 C 0.33646 0.10185 0.33672 0.10671 0.33737 0.11134 C 0.33815 0.11643 0.33945 0.12106 0.34037 0.12592 L 0.3418 0.13564 C 0.34284 0.14976 0.34636 0.19305 0.34636 0.19861 L 0.34636 0.21574 " pathEditMode="relative" rAng="0" ptsTypes="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Lots of bright ideas =</a:t>
            </a:r>
            <a:r>
              <a:rPr lang="en-AU" dirty="0" smtClean="0"/>
              <a:t> Lots of VMs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86" y="2812451"/>
            <a:ext cx="1759712" cy="2036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09" y="2320375"/>
            <a:ext cx="475376" cy="544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40" y="3830532"/>
            <a:ext cx="475376" cy="544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0393" y="2491472"/>
            <a:ext cx="1759712" cy="2036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216" y="1999396"/>
            <a:ext cx="475376" cy="544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504" y="3338456"/>
            <a:ext cx="475376" cy="5447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6241" y="3316077"/>
            <a:ext cx="3260993" cy="3349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AU" sz="2800" dirty="0" smtClean="0">
                <a:solidFill>
                  <a:schemeClr val="tx1"/>
                </a:solidFill>
              </a:rPr>
              <a:t>VM </a:t>
            </a:r>
            <a:r>
              <a:rPr lang="en-AU" sz="28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Cluster</a:t>
            </a:r>
            <a:endParaRPr lang="en-AU" sz="28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074" y="4439858"/>
            <a:ext cx="1249269" cy="1814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924" y="3883159"/>
            <a:ext cx="1475506" cy="16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1.04167E-6 0.00023 C 0.00339 -0.00556 0.00638 -0.01181 0.01029 -0.0169 C 0.01563 -0.02454 0.01784 -0.02639 0.02357 -0.02917 C 0.02552 -0.0301 0.02748 -0.03079 0.02943 -0.03149 C 0.03802 -0.04075 0.02982 -0.03264 0.03841 -0.03866 C 0.04037 -0.04028 0.04219 -0.04237 0.04427 -0.04352 C 0.0487 -0.0463 0.05326 -0.04792 0.05755 -0.05093 C 0.06302 -0.0544 0.06537 -0.05672 0.07096 -0.05811 C 0.07487 -0.05926 0.07878 -0.0595 0.08281 -0.06065 C 0.08438 -0.06112 0.10208 -0.06737 0.10638 -0.06783 C 0.11524 -0.06899 0.12422 -0.06945 0.13307 -0.07014 C 0.15339 -0.06875 0.17383 -0.07084 0.19375 -0.06551 C 0.20703 -0.06181 0.19974 -0.06343 0.21589 -0.06065 C 0.21745 -0.05973 0.21888 -0.0588 0.22044 -0.05811 C 0.23164 -0.05417 0.22865 -0.05764 0.24115 -0.05093 L 0.25 -0.04607 C 0.25143 -0.04514 0.253 -0.04422 0.25443 -0.04352 L 0.26029 -0.04121 C 0.27305 -0.02732 0.2569 -0.04399 0.26927 -0.03403 C 0.27083 -0.03264 0.27227 -0.03079 0.27357 -0.02917 C 0.27461 -0.02662 0.27513 -0.02338 0.27656 -0.02176 C 0.2793 -0.01899 0.28555 -0.0169 0.28555 -0.01667 C 0.29401 0.00393 0.28268 -0.02061 0.29297 -0.00718 C 0.29427 -0.00556 0.29453 -0.00186 0.29596 4.44444E-6 C 0.29857 0.00393 0.30469 0.00972 0.30469 0.00995 C 0.31315 0.03055 0.303 0.00416 0.30925 0.0243 C 0.3112 0.03101 0.31341 0.03333 0.31667 0.03865 C 0.32031 0.05694 0.31537 0.03449 0.32109 0.05324 C 0.32539 0.06736 0.31862 0.05416 0.32695 0.06782 C 0.33073 0.08611 0.32565 0.06365 0.33151 0.0824 C 0.3375 0.10254 0.32734 0.07615 0.33581 0.09699 C 0.33646 0.10185 0.33672 0.10671 0.33737 0.11134 C 0.33815 0.11643 0.33945 0.12106 0.34037 0.12592 L 0.3418 0.13564 C 0.34284 0.14976 0.34636 0.19305 0.34636 0.19861 L 0.34636 0.21574 " pathEditMode="relative" rAng="0" ptsTypes="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7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0.00047 C 0.00117 -0.00555 0.00651 -0.02824 0.00768 -0.03541 C 0.00807 -0.03889 0.00859 -0.04236 0.00911 -0.0456 C 0.01015 -0.05069 0.0112 -0.05578 0.01224 -0.06088 C 0.01289 -0.06342 0.01354 -0.06574 0.01393 -0.06852 C 0.0151 -0.0787 0.01784 -0.10324 0.02018 -0.11435 C 0.02122 -0.11944 0.02135 -0.125 0.0233 -0.12916 C 0.02435 -0.13194 0.02539 -0.13426 0.02617 -0.13703 C 0.03112 -0.15092 0.02669 -0.14421 0.03411 -0.15231 C 0.03711 -0.16713 0.0332 -0.15347 0.04036 -0.16481 C 0.04166 -0.16713 0.04179 -0.17083 0.04349 -0.17245 C 0.04609 -0.17523 0.0526 -0.17754 0.0526 -0.17731 C 0.05429 -0.17916 0.0556 -0.18125 0.05742 -0.18264 C 0.06041 -0.18472 0.06679 -0.18773 0.06679 -0.1875 C 0.08125 -0.2037 0.07252 -0.19606 0.10859 -0.19027 C 0.11185 -0.18958 0.11797 -0.18518 0.11797 -0.18495 C 0.13138 -0.1706 0.11445 -0.18819 0.12734 -0.17754 C 0.13932 -0.16782 0.125 -0.17615 0.13672 -0.1699 C 0.13815 -0.16828 0.13971 -0.16643 0.14127 -0.16481 C 0.14284 -0.16365 0.14453 -0.16389 0.14609 -0.16227 C 0.14778 -0.16018 0.14922 -0.1574 0.15065 -0.15463 C 0.15482 -0.13426 0.14857 -0.1581 0.1569 -0.14444 C 0.15807 -0.14259 0.15755 -0.13912 0.15833 -0.13703 C 0.15976 -0.13379 0.16146 -0.13194 0.16315 -0.12916 C 0.16679 -0.11134 0.16432 -0.11852 0.1694 -0.10648 C 0.17096 -0.0956 0.17109 -0.0956 0.17252 -0.08379 C 0.17461 -0.06412 0.17278 -0.0743 0.17565 -0.06088 C 0.17604 -0.05324 0.17669 -0.0456 0.17708 -0.03819 C 0.17877 -0.01088 0.17864 -0.01759 0.17864 -0.0050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98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4.44444E-6 L -7.5E-6 -4.44444E-6 C -0.01055 -0.02662 -0.00495 -0.01875 -0.01368 -0.02916 C -0.01459 -0.03148 -0.01537 -0.03425 -0.01641 -0.03634 C -0.02032 -0.04467 -0.0237 -0.04606 -0.02605 -0.05833 C -0.02761 -0.06713 -0.0267 -0.06574 -0.03139 -0.07268 C -0.03724 -0.08148 -0.03347 -0.07453 -0.03959 -0.08009 C -0.04115 -0.08125 -0.04219 -0.08379 -0.04376 -0.08495 C -0.04636 -0.08703 -0.04922 -0.08819 -0.05196 -0.08981 C -0.05469 -0.09143 -0.0586 -0.09398 -0.06146 -0.09467 C -0.06641 -0.09583 -0.07149 -0.09629 -0.07644 -0.09699 C -0.08607 -0.10277 -0.07787 -0.09838 -0.09688 -0.10185 C -0.10053 -0.10254 -0.10417 -0.10347 -0.10782 -0.10416 L -0.22097 -0.10185 C -0.22422 -0.10162 -0.22735 -0.1 -0.2306 -0.09953 C -0.23738 -0.09838 -0.24428 -0.09791 -0.25105 -0.09699 C -0.25925 -0.09583 -0.26485 -0.09421 -0.27292 -0.09213 L -0.28516 -0.08495 L -0.2892 -0.0824 L -0.29336 -0.08009 C -0.29428 -0.07754 -0.2948 -0.07453 -0.2961 -0.07268 C -0.29714 -0.07106 -0.29909 -0.07222 -0.30014 -0.07037 C -0.30743 -0.0574 -0.29467 -0.06713 -0.3056 -0.06064 C -0.31185 -0.04398 -0.30795 -0.04791 -0.31511 -0.04375 C -0.31771 -0.02986 -0.31459 -0.04282 -0.32058 -0.02916 C -0.33204 -0.003 -0.32084 -0.02384 -0.33008 -0.0074 C -0.33099 -0.00416 -0.33165 -0.00046 -0.33282 0.00232 C -0.33399 0.0051 -0.33594 0.00672 -0.33698 0.00973 C -0.33777 0.01181 -0.33764 0.01459 -0.33829 0.0169 C -0.34024 0.02362 -0.34219 0.02616 -0.34519 0.03149 L -0.34922 0.05325 L -0.35066 0.06065 L -0.35196 0.06783 C -0.35469 0.11204 -0.35248 0.07246 -0.35469 0.14537 C -0.35508 0.15764 -0.35534 0.16968 -0.35599 0.18172 C -0.35795 0.21551 -0.35743 0.16991 -0.35743 0.20857 " pathEditMode="relative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2.29167E-6 0.00046 C -0.00065 -0.01065 -0.00117 -0.02153 -0.00156 -0.03218 C -0.00222 -0.04422 -0.00235 -0.05625 -0.003 -0.06829 C -0.00378 -0.07778 -0.00469 -0.0875 -0.00599 -0.09699 C -0.00755 -0.10764 -0.00834 -0.12061 -0.01185 -0.12917 C -0.01315 -0.13241 -0.01498 -0.1338 -0.01641 -0.13635 C -0.01784 -0.13959 -0.01888 -0.14468 -0.02071 -0.14699 C -0.02331 -0.15093 -0.02656 -0.15186 -0.02956 -0.15417 C -0.04427 -0.16621 -0.02136 -0.14815 -0.03972 -0.16158 C -0.05482 -0.17246 -0.04258 -0.16551 -0.05586 -0.17199 C -0.07617 -0.17107 -0.09623 -0.17176 -0.11628 -0.16875 C -0.1194 -0.16829 -0.12214 -0.16389 -0.12513 -0.16158 L -0.12943 -0.15811 C -0.13086 -0.15672 -0.13255 -0.15625 -0.13386 -0.15417 L -0.14258 -0.13982 C -0.14362 -0.13635 -0.14414 -0.13195 -0.14558 -0.12917 C -0.14688 -0.12686 -0.14896 -0.12824 -0.15013 -0.12547 C -0.15104 -0.12315 -0.15065 -0.11783 -0.15143 -0.11482 C -0.15313 -0.10926 -0.1556 -0.10556 -0.15742 -0.10047 C -0.16953 -0.06551 -0.14935 -0.11621 -0.16472 -0.07894 L -0.16758 -0.05764 C -0.17565 0.00115 -0.16914 -0.05047 -0.16914 0.10439 " pathEditMode="relative" rAng="0" ptsTypes="AAAAAAAAA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236" y="588285"/>
            <a:ext cx="475376" cy="544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46" y="4439858"/>
            <a:ext cx="1249269" cy="1814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Segregated cluster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86" y="2812451"/>
            <a:ext cx="1759712" cy="2036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09" y="2320375"/>
            <a:ext cx="475376" cy="544702"/>
          </a:xfrm>
          <a:prstGeom prst="rect">
            <a:avLst/>
          </a:prstGeom>
        </p:spPr>
      </p:pic>
      <p:sp>
        <p:nvSpPr>
          <p:cNvPr id="17" name="Snip Single Corner Rectangle 16"/>
          <p:cNvSpPr/>
          <p:nvPr/>
        </p:nvSpPr>
        <p:spPr>
          <a:xfrm>
            <a:off x="3830928" y="4404464"/>
            <a:ext cx="760527" cy="73174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VM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2645923" y="3316077"/>
            <a:ext cx="2175459" cy="3349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AU" sz="28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Test / Dev VM Cluster</a:t>
            </a:r>
            <a:endParaRPr lang="en-AU" sz="28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11957" y="3316077"/>
            <a:ext cx="2175459" cy="3349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AU" sz="28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Production VM Cluster</a:t>
            </a:r>
            <a:endParaRPr lang="en-AU" sz="28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171" y="1210967"/>
            <a:ext cx="1475506" cy="16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4.16667E-6 0.00023 C 0.00196 -0.00556 0.00365 -0.01181 0.00599 -0.0169 C 0.00912 -0.02454 0.01042 -0.02639 0.01381 -0.02917 C 0.01498 -0.03009 0.01602 -0.03079 0.01719 -0.03148 C 0.02227 -0.04074 0.01745 -0.03264 0.02253 -0.03866 C 0.0237 -0.04028 0.02474 -0.04236 0.02592 -0.04352 C 0.02852 -0.0463 0.03125 -0.04792 0.03373 -0.05093 C 0.03698 -0.0544 0.03829 -0.05671 0.04167 -0.0581 C 0.04388 -0.05926 0.04623 -0.05949 0.04857 -0.06065 C 0.04948 -0.06111 0.0599 -0.06736 0.06237 -0.06782 C 0.06758 -0.06898 0.07292 -0.06945 0.07813 -0.07014 C 0.08998 -0.06875 0.10196 -0.07083 0.11368 -0.06551 C 0.12149 -0.06181 0.11719 -0.06343 0.1267 -0.06065 C 0.12761 -0.05972 0.12852 -0.0588 0.12943 -0.0581 C 0.13594 -0.05417 0.13425 -0.05764 0.14154 -0.05093 L 0.14675 -0.04607 C 0.14753 -0.04514 0.14844 -0.04421 0.14935 -0.04352 L 0.15274 -0.0412 C 0.16029 -0.02732 0.15079 -0.04398 0.15808 -0.03403 C 0.15899 -0.03264 0.15977 -0.03079 0.16055 -0.02917 C 0.1612 -0.02662 0.16146 -0.02338 0.16237 -0.02176 C 0.16394 -0.01898 0.16758 -0.0169 0.16758 -0.01667 C 0.17253 0.00393 0.16589 -0.0206 0.17201 -0.00718 C 0.17279 -0.00556 0.17292 -0.00185 0.1737 7.40741E-7 C 0.17526 0.00393 0.17891 0.00972 0.17891 0.00995 C 0.18386 0.03055 0.17787 0.00417 0.18151 0.0243 C 0.18269 0.03102 0.18399 0.03333 0.18594 0.03866 C 0.18803 0.05694 0.18516 0.03449 0.18855 0.05324 C 0.19102 0.06736 0.18698 0.05417 0.19193 0.06782 C 0.19414 0.08611 0.19115 0.06366 0.19467 0.08241 C 0.19818 0.10255 0.19219 0.07616 0.19714 0.09699 C 0.19753 0.10185 0.19766 0.10671 0.19805 0.11134 C 0.19857 0.11643 0.19922 0.12106 0.19974 0.12593 L 0.20066 0.13565 C 0.20131 0.14977 0.20339 0.19305 0.20339 0.19861 L 0.20339 0.21574 " pathEditMode="relative" rAng="0" ptsTypes="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7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08164 -0.1169 C 0.09857 -0.14352 0.12422 -0.15718 0.15104 -0.15718 C 0.18151 -0.15718 0.20599 -0.14352 0.22292 -0.1169 L 0.30482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78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5301 L 4.16667E-7 0.05324 C -0.003 0.04329 -0.0056 0.03218 -0.00911 0.02315 C -0.01393 0.00973 -0.01589 0.00648 -0.02096 0.00162 C -0.02279 -2.96296E-6 -0.02435 -0.00115 -0.02604 -0.00231 C -0.03385 -0.01852 -0.02643 -0.0044 -0.03425 -0.01504 C -0.03594 -0.01782 -0.0375 -0.02152 -0.03932 -0.02361 C -0.04323 -0.02847 -0.0474 -0.03125 -0.05117 -0.03657 C -0.05612 -0.04259 -0.05807 -0.04676 -0.06315 -0.04907 C -0.06654 -0.05115 -0.07005 -0.05162 -0.07357 -0.05347 C -0.075 -0.0544 -0.09076 -0.06527 -0.09453 -0.0662 C -0.10247 -0.06828 -0.11055 -0.06898 -0.11836 -0.07014 C -0.13633 -0.06782 -0.15456 -0.07152 -0.17227 -0.06203 C -0.18411 -0.05555 -0.1776 -0.05856 -0.19193 -0.05347 C -0.19336 -0.05185 -0.19479 -0.05023 -0.19609 -0.04907 C -0.20599 -0.04213 -0.20339 -0.04838 -0.21445 -0.03657 L -0.2224 -0.02801 C -0.22357 -0.02639 -0.22487 -0.02477 -0.2263 -0.02361 L -0.23138 -0.01944 C -0.24284 0.00486 -0.22852 -0.0243 -0.23945 -0.00694 C -0.24089 -0.0044 -0.24206 -0.00115 -0.24323 0.00162 C -0.24427 0.00625 -0.24466 0.01181 -0.24596 0.01482 C -0.24844 0.01968 -0.25391 0.02315 -0.25391 0.02361 C -0.26146 0.05996 -0.2513 0.01667 -0.26055 0.04028 C -0.26185 0.04329 -0.26198 0.04977 -0.26315 0.05301 C -0.2655 0.05996 -0.27109 0.06991 -0.27109 0.07037 C -0.27852 0.10648 -0.26953 0.06019 -0.275 0.0956 C -0.27682 0.10741 -0.27878 0.11158 -0.28177 0.12084 C -0.2849 0.15301 -0.28047 0.11343 -0.28568 0.14607 C -0.28945 0.17084 -0.28333 0.14815 -0.29076 0.17199 C -0.29414 0.20371 -0.28958 0.16482 -0.29492 0.19723 C -0.30026 0.2331 -0.29115 0.18658 -0.2987 0.22292 C -0.29922 0.23148 -0.29948 0.24028 -0.3 0.24838 C -0.30078 0.25741 -0.30182 0.26551 -0.3026 0.27408 L -0.30404 0.29121 C -0.30495 0.31598 -0.30807 0.3919 -0.30807 0.40185 L -0.30807 0.43195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Roles – End User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6152" y="3044968"/>
            <a:ext cx="1759712" cy="2036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976" y="2171850"/>
            <a:ext cx="2085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latin typeface="Poppins" panose="020B0604020202020204" charset="0"/>
                <a:cs typeface="Poppins" panose="020B0604020202020204" charset="0"/>
              </a:rPr>
              <a:t>End User</a:t>
            </a:r>
          </a:p>
          <a:p>
            <a:pPr algn="ctr"/>
            <a:r>
              <a:rPr lang="en-AU" sz="2800" b="1" dirty="0" smtClean="0">
                <a:latin typeface="Poppins" panose="020B0604020202020204" charset="0"/>
                <a:cs typeface="Poppins" panose="020B0604020202020204" charset="0"/>
              </a:rPr>
              <a:t>(Scientist)</a:t>
            </a:r>
            <a:endParaRPr lang="en-AU" sz="2800" b="1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139" y="2660961"/>
            <a:ext cx="2502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Create VMs from</a:t>
            </a:r>
          </a:p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pre-sized templates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0140" y="3476304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Attach to network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1919" y="4074758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Start / Stop VMs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8360" y="1455658"/>
            <a:ext cx="295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Test / Dev Cluster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10139" y="5211557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Delete VMs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11919" y="4677283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View Console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57024" y="2799460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Start / Stop VMs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58804" y="3418096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View Console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11919" y="1869411"/>
            <a:ext cx="25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Poppins" panose="020B0604020202020204" charset="0"/>
                <a:cs typeface="Poppins" panose="020B0604020202020204" charset="0"/>
              </a:rPr>
              <a:t>(Their operational area only)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2863" y="1455658"/>
            <a:ext cx="332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Production Cluster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72863" y="1869411"/>
            <a:ext cx="25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Poppins" panose="020B0604020202020204" charset="0"/>
                <a:cs typeface="Poppins" panose="020B0604020202020204" charset="0"/>
              </a:rPr>
              <a:t>(Their operational area only)</a:t>
            </a:r>
          </a:p>
        </p:txBody>
      </p:sp>
    </p:spTree>
    <p:extLst>
      <p:ext uri="{BB962C8B-B14F-4D97-AF65-F5344CB8AC3E}">
        <p14:creationId xmlns:p14="http://schemas.microsoft.com/office/powerpoint/2010/main" val="17254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Roles – Controls Engineer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3837" y="2171850"/>
            <a:ext cx="1810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latin typeface="Poppins" panose="020B0604020202020204" charset="0"/>
                <a:cs typeface="Poppins" panose="020B0604020202020204" charset="0"/>
              </a:rPr>
              <a:t>Controls</a:t>
            </a:r>
          </a:p>
          <a:p>
            <a:pPr algn="ctr"/>
            <a:r>
              <a:rPr lang="en-AU" sz="2800" b="1" dirty="0" smtClean="0">
                <a:latin typeface="Poppins" panose="020B0604020202020204" charset="0"/>
                <a:cs typeface="Poppins" panose="020B0604020202020204" charset="0"/>
              </a:rPr>
              <a:t>Engineer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0139" y="2660961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Create VMs from</a:t>
            </a:r>
          </a:p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Scratch or template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8360" y="3387433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Resize VMs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8360" y="4423881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Start / Stop VMs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8360" y="1455658"/>
            <a:ext cx="295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Test / Dev Cluster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11919" y="5518344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Delete VMs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08360" y="4971112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View Console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57024" y="2799460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Start / Stop VMs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58804" y="3418096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View Console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11919" y="1869411"/>
            <a:ext cx="25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Poppins" panose="020B0604020202020204" charset="0"/>
                <a:cs typeface="Poppins" panose="020B0604020202020204" charset="0"/>
              </a:rPr>
              <a:t>(All operational areas)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2863" y="1455658"/>
            <a:ext cx="332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Production Cluster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72863" y="1869411"/>
            <a:ext cx="25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Poppins" panose="020B0604020202020204" charset="0"/>
                <a:cs typeface="Poppins" panose="020B0604020202020204" charset="0"/>
              </a:rPr>
              <a:t>(All operational areas)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8360" y="3926590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Attach to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38" y="3168792"/>
            <a:ext cx="1714907" cy="18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Roles – Gate Keeper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58528" y="2171850"/>
            <a:ext cx="1500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latin typeface="Poppins" panose="020B0604020202020204" charset="0"/>
                <a:cs typeface="Poppins" panose="020B0604020202020204" charset="0"/>
              </a:rPr>
              <a:t>Gate</a:t>
            </a:r>
          </a:p>
          <a:p>
            <a:pPr algn="ctr"/>
            <a:r>
              <a:rPr lang="en-AU" sz="2800" b="1" dirty="0" smtClean="0">
                <a:latin typeface="Poppins" panose="020B0604020202020204" charset="0"/>
                <a:cs typeface="Poppins" panose="020B0604020202020204" charset="0"/>
              </a:rPr>
              <a:t>Keeper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360" y="2993934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Create VMs from</a:t>
            </a:r>
          </a:p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Scratch or template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3169" y="3694695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Resize VMs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8360" y="4542219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Start / Stop VMs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8360" y="1455658"/>
            <a:ext cx="295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Test / Dev Cluster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08360" y="5389743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Delete VMs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16728" y="4965981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View Console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11919" y="1869411"/>
            <a:ext cx="25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Poppins" panose="020B0604020202020204" charset="0"/>
                <a:cs typeface="Poppins" panose="020B0604020202020204" charset="0"/>
              </a:rPr>
              <a:t>(All operational areas)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2863" y="1455658"/>
            <a:ext cx="332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Production Cluster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72863" y="1869411"/>
            <a:ext cx="25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Poppins" panose="020B0604020202020204" charset="0"/>
                <a:cs typeface="Poppins" panose="020B0604020202020204" charset="0"/>
              </a:rPr>
              <a:t>(All operational areas)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13169" y="4118457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Attach to network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16728" y="2570172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Create Templates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59" y="3168792"/>
            <a:ext cx="1375001" cy="19965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16727" y="5726809"/>
            <a:ext cx="267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Migrate between clusters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4495" y="2995340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Create VMs from</a:t>
            </a:r>
          </a:p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Scratch or template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9304" y="3696101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Resize VMs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64495" y="4543625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Start / Stop VMs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64495" y="5391149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Delete VMs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72863" y="4967387"/>
            <a:ext cx="18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View Console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9304" y="4119863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Attach to network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2863" y="2571578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Create Templates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72862" y="5728215"/>
            <a:ext cx="267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Migrate between clusters</a:t>
            </a:r>
          </a:p>
        </p:txBody>
      </p:sp>
    </p:spTree>
    <p:extLst>
      <p:ext uri="{BB962C8B-B14F-4D97-AF65-F5344CB8AC3E}">
        <p14:creationId xmlns:p14="http://schemas.microsoft.com/office/powerpoint/2010/main" val="14535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Assessment Criteria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03C4A-089A-084F-99D9-F3C83178000B}"/>
              </a:ext>
            </a:extLst>
          </p:cNvPr>
          <p:cNvSpPr/>
          <p:nvPr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75756" y="2536384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Appropriately sized 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1050" y="2984010"/>
            <a:ext cx="290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Appropriately sized HDD (thin provisioned)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6242" y="4422054"/>
            <a:ext cx="2126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Annotated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Creation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What is 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W</a:t>
            </a: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hat does it do?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8360" y="1455658"/>
            <a:ext cx="295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VM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2863" y="1455658"/>
            <a:ext cx="332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6242" y="2102715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Appropriately sized CPU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59" y="3168792"/>
            <a:ext cx="1375001" cy="199657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85998" y="3708635"/>
            <a:ext cx="290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Only connected to one network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2377" y="2536384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Registered in DNS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77671" y="3053259"/>
            <a:ext cx="290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latin typeface="Poppins" panose="020B0604020202020204" charset="0"/>
                <a:cs typeface="Poppins" panose="020B0604020202020204" charset="0"/>
              </a:rPr>
              <a:t>Vmware</a:t>
            </a: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 tools installed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72863" y="2102715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IP Address confirms to standard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77671" y="4493465"/>
            <a:ext cx="2908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latin typeface="Poppins" panose="020B0604020202020204" charset="0"/>
                <a:cs typeface="Poppins" panose="020B0604020202020204" charset="0"/>
              </a:rPr>
              <a:t>Restartable</a:t>
            </a: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 (All services must come up without user intervention)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72863" y="3669419"/>
            <a:ext cx="290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Monitoring configured (</a:t>
            </a:r>
            <a:r>
              <a:rPr lang="en-AU" dirty="0" err="1" smtClean="0">
                <a:latin typeface="Poppins" panose="020B0604020202020204" charset="0"/>
                <a:cs typeface="Poppins" panose="020B0604020202020204" charset="0"/>
              </a:rPr>
              <a:t>Zabbix</a:t>
            </a:r>
            <a:r>
              <a:rPr lang="en-AU" dirty="0" smtClean="0">
                <a:latin typeface="Poppins" panose="020B0604020202020204" charset="0"/>
                <a:cs typeface="Poppins" panose="020B060402020202020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93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Titl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69AA42AE-D526-B44A-B547-63CED81F3E1C}"/>
    </a:ext>
  </a:extLst>
</a:theme>
</file>

<file path=ppt/theme/theme2.xml><?xml version="1.0" encoding="utf-8"?>
<a:theme xmlns:a="http://schemas.openxmlformats.org/drawingml/2006/main" name="ANSTO Main Content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D16FAA05-3DA8-F14D-842C-EFB52E22212E}"/>
    </a:ext>
  </a:extLst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E3F1BEE3-0D6F-0A43-BF38-EF93417307AD}"/>
    </a:ext>
  </a:extLst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0187362D-D8D4-7748-9442-5A3F9C811044}"/>
    </a:ext>
  </a:extLst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45049870-FAC7-D541-8A40-EF1B244BC2EA}"/>
    </a:ext>
  </a:extLst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AFDF4BAD-DAD5-664B-9F2B-BE4D436AC1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ANSTO-Template-CorpFonts-2018-16x9</Template>
  <TotalTime>1222</TotalTime>
  <Words>298</Words>
  <Application>Microsoft Office PowerPoint</Application>
  <PresentationFormat>Widescreen</PresentationFormat>
  <Paragraphs>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Calibri</vt:lpstr>
      <vt:lpstr>Fira Sans ExtraBold</vt:lpstr>
      <vt:lpstr>Wingdings</vt:lpstr>
      <vt:lpstr>Microsoft YaHei UI</vt:lpstr>
      <vt:lpstr>Fira Sans Light</vt:lpstr>
      <vt:lpstr>Poppins</vt:lpstr>
      <vt:lpstr>Arial</vt:lpstr>
      <vt:lpstr>Fira Sans</vt:lpstr>
      <vt:lpstr>ANSTO Title</vt:lpstr>
      <vt:lpstr>ANSTO Main Content</vt:lpstr>
      <vt:lpstr>ANSTO Blue slides</vt:lpstr>
      <vt:lpstr>ANSTO Dark blue slides</vt:lpstr>
      <vt:lpstr>ANSTO Teal slides</vt:lpstr>
      <vt:lpstr>ANSTO Thank you slide</vt:lpstr>
      <vt:lpstr>Segregation of Test and Production virtual machines using VMware permissions</vt:lpstr>
      <vt:lpstr>Advantages of Virtualisation</vt:lpstr>
      <vt:lpstr>Bright idea = VM</vt:lpstr>
      <vt:lpstr>Lots of bright ideas = Lots of VMs</vt:lpstr>
      <vt:lpstr>Segregated cluster</vt:lpstr>
      <vt:lpstr>Roles – End User</vt:lpstr>
      <vt:lpstr>Roles – Controls Engineer</vt:lpstr>
      <vt:lpstr>Roles – Gate Keeper</vt:lpstr>
      <vt:lpstr>Assessment Criteria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Segregation of Test and Production virtual machines using vmware permissions</dc:title>
  <dc:creator>Nicholas Hobbs</dc:creator>
  <cp:lastModifiedBy>Nicholas Hobbs</cp:lastModifiedBy>
  <cp:revision>19</cp:revision>
  <dcterms:created xsi:type="dcterms:W3CDTF">2018-11-13T03:24:13Z</dcterms:created>
  <dcterms:modified xsi:type="dcterms:W3CDTF">2018-11-14T00:11:26Z</dcterms:modified>
</cp:coreProperties>
</file>