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caproto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Dan Allan, </a:t>
            </a:r>
            <a:r>
              <a:rPr lang="en-US" i="1" dirty="0">
                <a:cs typeface="Calibri"/>
              </a:rPr>
              <a:t>Thomas Caswell</a:t>
            </a:r>
            <a:r>
              <a:rPr lang="en-US" dirty="0">
                <a:cs typeface="Calibri"/>
              </a:rPr>
              <a:t>, Ken Lauer</a:t>
            </a:r>
          </a:p>
          <a:p>
            <a:r>
              <a:rPr lang="en-US" dirty="0">
                <a:cs typeface="Calibri"/>
              </a:rPr>
              <a:t>EPICS meeting 2018-11-15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0F1C-D574-4CB7-A13D-3F8DC376A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caproto</a:t>
            </a:r>
            <a:r>
              <a:rPr lang="en-US" dirty="0">
                <a:cs typeface="Calibri Light"/>
              </a:rPr>
              <a:t>: sans I/O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C022B-FFB8-4715-AA44-F299D14D6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kah</a:t>
            </a:r>
            <a:r>
              <a:rPr lang="en-US" dirty="0">
                <a:cs typeface="Calibri"/>
              </a:rPr>
              <a:t>-proto</a:t>
            </a:r>
          </a:p>
          <a:p>
            <a:r>
              <a:rPr lang="en-US" dirty="0">
                <a:cs typeface="Calibri"/>
              </a:rPr>
              <a:t>https://nsls-ii.github.io/caproto</a:t>
            </a:r>
            <a:endParaRPr lang="en-US"/>
          </a:p>
          <a:p>
            <a:r>
              <a:rPr lang="en-US" dirty="0">
                <a:cs typeface="Calibri"/>
              </a:rPr>
              <a:t>Separate implementation of network protocol rules from pushing bits around</a:t>
            </a:r>
            <a:endParaRPr lang="en-US"/>
          </a:p>
          <a:p>
            <a:r>
              <a:rPr lang="en-US" dirty="0">
                <a:cs typeface="Calibri"/>
              </a:rPr>
              <a:t>Have a core library that enforces the state machine / rules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You hand it bits off the wire and it hands back nice python objects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You hand it nice python objects and hands you back bits to push to the wire</a:t>
            </a:r>
            <a:endParaRPr lang="en-US" dirty="0"/>
          </a:p>
          <a:p>
            <a:r>
              <a:rPr lang="en-US" dirty="0">
                <a:cs typeface="Calibri"/>
              </a:rPr>
              <a:t>Outer layer manages I/O, sockets, contexts, ...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Cory Benfield, Brett Cannon, Nathaniel Smith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935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44A5-D95F-454F-82D7-1501FF7D0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caproto</a:t>
            </a:r>
            <a:r>
              <a:rPr lang="en-US" dirty="0">
                <a:cs typeface="Calibri Light"/>
              </a:rPr>
              <a:t>: history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A6783-1B52-498D-A76E-9A6E0ED7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Calibri"/>
              </a:rPr>
              <a:t>Started as side-project by Dan Allan</a:t>
            </a:r>
          </a:p>
          <a:p>
            <a:pPr lvl="1"/>
            <a:r>
              <a:rPr lang="en-US" dirty="0">
                <a:cs typeface="Calibri"/>
              </a:rPr>
              <a:t>Developed in collaboration with Ken Lauer at SLAC</a:t>
            </a:r>
          </a:p>
          <a:p>
            <a:pPr lvl="1"/>
            <a:r>
              <a:rPr lang="en-US" dirty="0">
                <a:cs typeface="Calibri"/>
              </a:rPr>
              <a:t>DA presented 15 minute talk at EPICS meeting @ APS in June</a:t>
            </a:r>
          </a:p>
          <a:p>
            <a:r>
              <a:rPr lang="en-US" dirty="0">
                <a:cs typeface="Calibri"/>
              </a:rPr>
              <a:t>Implements servers, clients, and CLI tools</a:t>
            </a:r>
          </a:p>
          <a:p>
            <a:r>
              <a:rPr lang="en-US" dirty="0">
                <a:cs typeface="Calibri"/>
              </a:rPr>
              <a:t>Server passes </a:t>
            </a:r>
            <a:r>
              <a:rPr lang="en-US" dirty="0" err="1">
                <a:cs typeface="Calibri"/>
              </a:rPr>
              <a:t>acctst</a:t>
            </a:r>
            <a:r>
              <a:rPr lang="en-US" dirty="0">
                <a:cs typeface="Calibri"/>
              </a:rPr>
              <a:t> (official EPICS server acceptance tests from J Hill)</a:t>
            </a:r>
          </a:p>
          <a:p>
            <a:r>
              <a:rPr lang="en-US" dirty="0">
                <a:cs typeface="Calibri"/>
              </a:rPr>
              <a:t>Includes a client swappable with </a:t>
            </a:r>
            <a:r>
              <a:rPr lang="en-US" dirty="0" err="1">
                <a:cs typeface="Calibri"/>
              </a:rPr>
              <a:t>pyepics</a:t>
            </a:r>
            <a:r>
              <a:rPr lang="en-US" dirty="0">
                <a:cs typeface="Calibri"/>
              </a:rPr>
              <a:t> in {</a:t>
            </a:r>
            <a:r>
              <a:rPr lang="en-US" dirty="0" err="1">
                <a:cs typeface="Calibri"/>
              </a:rPr>
              <a:t>ophyd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pydm</a:t>
            </a:r>
            <a:r>
              <a:rPr lang="en-US" dirty="0">
                <a:cs typeface="Calibri"/>
              </a:rPr>
              <a:t>}</a:t>
            </a:r>
          </a:p>
          <a:p>
            <a:r>
              <a:rPr lang="en-US" dirty="0">
                <a:cs typeface="Calibri"/>
              </a:rPr>
              <a:t>CLI tools:</a:t>
            </a:r>
          </a:p>
          <a:p>
            <a:pPr lvl="1"/>
            <a:r>
              <a:rPr lang="en-US" dirty="0" err="1">
                <a:cs typeface="Calibri"/>
              </a:rPr>
              <a:t>caproto</a:t>
            </a:r>
            <a:r>
              <a:rPr lang="en-US" dirty="0">
                <a:cs typeface="Calibri"/>
              </a:rPr>
              <a:t>-get, </a:t>
            </a:r>
            <a:r>
              <a:rPr lang="en-US" dirty="0" err="1">
                <a:cs typeface="Calibri"/>
              </a:rPr>
              <a:t>caproto</a:t>
            </a:r>
            <a:r>
              <a:rPr lang="en-US" dirty="0">
                <a:cs typeface="Calibri"/>
              </a:rPr>
              <a:t>-put, </a:t>
            </a:r>
            <a:r>
              <a:rPr lang="en-US" dirty="0" err="1">
                <a:cs typeface="Calibri"/>
              </a:rPr>
              <a:t>caproto</a:t>
            </a:r>
            <a:r>
              <a:rPr lang="en-US" dirty="0">
                <a:cs typeface="Calibri"/>
              </a:rPr>
              <a:t>-monitor</a:t>
            </a:r>
          </a:p>
          <a:p>
            <a:pPr lvl="1"/>
            <a:r>
              <a:rPr lang="en-US" dirty="0">
                <a:cs typeface="Calibri"/>
              </a:rPr>
              <a:t>Supports almost all standard arguments</a:t>
            </a:r>
          </a:p>
          <a:p>
            <a:pPr lvl="1"/>
            <a:r>
              <a:rPr lang="en-US" dirty="0">
                <a:cs typeface="Calibri"/>
              </a:rPr>
              <a:t>Adds nice extras like verbosity, better formatting, nicer inputs (–d time vs –d 16)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03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C028-7535-41AA-BBE9-F68E48DEA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caproto</a:t>
            </a:r>
            <a:r>
              <a:rPr lang="en-US" dirty="0">
                <a:cs typeface="Calibri Light"/>
              </a:rPr>
              <a:t>: Why do this?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CE2F0-77DC-42AF-8F9D-BD01B5360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Portable: Pure python, no dependencies out of standard library </a:t>
            </a:r>
          </a:p>
          <a:p>
            <a:r>
              <a:rPr lang="en-US" dirty="0">
                <a:cs typeface="Calibri"/>
              </a:rPr>
              <a:t>Easy to install: python –m pip install </a:t>
            </a:r>
            <a:r>
              <a:rPr lang="en-US" dirty="0" err="1">
                <a:cs typeface="Calibri"/>
              </a:rPr>
              <a:t>caproto</a:t>
            </a:r>
          </a:p>
          <a:p>
            <a:r>
              <a:rPr lang="en-US" dirty="0">
                <a:cs typeface="Calibri"/>
              </a:rPr>
              <a:t>Easy to write IOCs: (see next slide)</a:t>
            </a:r>
          </a:p>
          <a:p>
            <a:r>
              <a:rPr lang="en-US" dirty="0">
                <a:cs typeface="Calibri"/>
              </a:rPr>
              <a:t>Manage </a:t>
            </a:r>
            <a:r>
              <a:rPr lang="en-US" dirty="0" err="1">
                <a:cs typeface="Calibri"/>
              </a:rPr>
              <a:t>concurency</a:t>
            </a:r>
            <a:r>
              <a:rPr lang="en-US" dirty="0">
                <a:cs typeface="Calibri"/>
              </a:rPr>
              <a:t> and memory copies</a:t>
            </a:r>
          </a:p>
          <a:p>
            <a:r>
              <a:rPr lang="en-US" dirty="0">
                <a:cs typeface="Calibri"/>
              </a:rPr>
              <a:t>Bridge EPICS with web-services: EPICS &lt;-&gt; REST</a:t>
            </a:r>
          </a:p>
          <a:p>
            <a:r>
              <a:rPr lang="en-US" dirty="0">
                <a:cs typeface="Calibri"/>
              </a:rPr>
              <a:t>Handy for debugging: logging down to the CA message level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7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EDA6-B14E-4B46-B6DF-0523A58F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caproto</a:t>
            </a:r>
            <a:r>
              <a:rPr lang="en-US" dirty="0">
                <a:cs typeface="Calibri Light"/>
              </a:rPr>
              <a:t>: complete IOC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72E92-63F1-4E28-A51E-8567FCEC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47500" lnSpcReduction="20000"/>
          </a:bodyPr>
          <a:lstStyle/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#!/</a:t>
            </a:r>
            <a:r>
              <a:rPr lang="en-US" dirty="0" err="1">
                <a:latin typeface="Courier New"/>
                <a:cs typeface="Courier New"/>
              </a:rPr>
              <a:t>usr</a:t>
            </a:r>
            <a:r>
              <a:rPr lang="en-US" dirty="0">
                <a:latin typeface="Courier New"/>
                <a:cs typeface="Courier New"/>
              </a:rPr>
              <a:t>/bin/env python3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from </a:t>
            </a:r>
            <a:r>
              <a:rPr lang="en-US" dirty="0" err="1">
                <a:latin typeface="Courier New"/>
                <a:cs typeface="Courier New"/>
              </a:rPr>
              <a:t>caproto.server</a:t>
            </a:r>
            <a:r>
              <a:rPr lang="en-US" dirty="0">
                <a:latin typeface="Courier New"/>
                <a:cs typeface="Courier New"/>
              </a:rPr>
              <a:t> import </a:t>
            </a:r>
            <a:r>
              <a:rPr lang="en-US" dirty="0" err="1">
                <a:latin typeface="Courier New"/>
                <a:cs typeface="Courier New"/>
              </a:rPr>
              <a:t>pvproperty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PVGroup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ioc_arg_parser</a:t>
            </a:r>
            <a:r>
              <a:rPr lang="en-US" dirty="0">
                <a:latin typeface="Courier New"/>
                <a:cs typeface="Courier New"/>
              </a:rPr>
              <a:t>, run</a:t>
            </a: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class </a:t>
            </a:r>
            <a:r>
              <a:rPr lang="en-US" dirty="0" err="1">
                <a:latin typeface="Courier New"/>
                <a:cs typeface="Courier New"/>
              </a:rPr>
              <a:t>SimpleIOC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PVGroup</a:t>
            </a:r>
            <a:r>
              <a:rPr lang="en-US" dirty="0">
                <a:latin typeface="Courier New"/>
                <a:cs typeface="Courier New"/>
              </a:rPr>
              <a:t>):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 "An IOC with two simple read/writable PVs"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 A = </a:t>
            </a:r>
            <a:r>
              <a:rPr lang="en-US" dirty="0" err="1">
                <a:latin typeface="Courier New"/>
                <a:cs typeface="Courier New"/>
              </a:rPr>
              <a:t>pvproperty</a:t>
            </a:r>
            <a:r>
              <a:rPr lang="en-US" dirty="0">
                <a:latin typeface="Courier New"/>
                <a:cs typeface="Courier New"/>
              </a:rPr>
              <a:t>(value=1)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 B = </a:t>
            </a:r>
            <a:r>
              <a:rPr lang="en-US" dirty="0" err="1">
                <a:latin typeface="Courier New"/>
                <a:cs typeface="Courier New"/>
              </a:rPr>
              <a:t>pvproperty</a:t>
            </a:r>
            <a:r>
              <a:rPr lang="en-US" dirty="0">
                <a:latin typeface="Courier New"/>
                <a:cs typeface="Courier New"/>
              </a:rPr>
              <a:t>(value=2)</a:t>
            </a: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if __name__ == '__main__':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 </a:t>
            </a:r>
            <a:r>
              <a:rPr lang="en-US" dirty="0" err="1">
                <a:latin typeface="Courier New"/>
                <a:cs typeface="Courier New"/>
              </a:rPr>
              <a:t>ioc_options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run_options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ioc_arg_parser</a:t>
            </a:r>
            <a:r>
              <a:rPr lang="en-US" dirty="0">
                <a:latin typeface="Courier New"/>
                <a:cs typeface="Courier New"/>
              </a:rPr>
              <a:t>(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     </a:t>
            </a:r>
            <a:r>
              <a:rPr lang="en-US" dirty="0" err="1">
                <a:latin typeface="Courier New"/>
                <a:cs typeface="Courier New"/>
              </a:rPr>
              <a:t>default_prefix</a:t>
            </a:r>
            <a:r>
              <a:rPr lang="en-US" dirty="0">
                <a:latin typeface="Courier New"/>
                <a:cs typeface="Courier New"/>
              </a:rPr>
              <a:t>='simple:',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     desc="Run an IOC with two simple, uncoupled, readable/writable PVs.")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 </a:t>
            </a:r>
            <a:r>
              <a:rPr lang="en-US" dirty="0" err="1">
                <a:latin typeface="Courier New"/>
                <a:cs typeface="Courier New"/>
              </a:rPr>
              <a:t>ioc</a:t>
            </a:r>
            <a:r>
              <a:rPr lang="en-US" dirty="0">
                <a:latin typeface="Courier New"/>
                <a:cs typeface="Courier New"/>
              </a:rPr>
              <a:t> = </a:t>
            </a:r>
            <a:r>
              <a:rPr lang="en-US" dirty="0" err="1">
                <a:latin typeface="Courier New"/>
                <a:cs typeface="Courier New"/>
              </a:rPr>
              <a:t>SimpleIOC</a:t>
            </a:r>
            <a:r>
              <a:rPr lang="en-US" dirty="0">
                <a:latin typeface="Courier New"/>
                <a:cs typeface="Courier New"/>
              </a:rPr>
              <a:t>(**</a:t>
            </a:r>
            <a:r>
              <a:rPr lang="en-US" dirty="0" err="1">
                <a:latin typeface="Courier New"/>
                <a:cs typeface="Courier New"/>
              </a:rPr>
              <a:t>ioc_options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dirty="0">
                <a:latin typeface="Courier New"/>
                <a:cs typeface="Courier New"/>
              </a:rPr>
              <a:t>    run(</a:t>
            </a:r>
            <a:r>
              <a:rPr lang="en-US" dirty="0" err="1">
                <a:latin typeface="Courier New"/>
                <a:cs typeface="Courier New"/>
              </a:rPr>
              <a:t>ioc.pvdb</a:t>
            </a:r>
            <a:r>
              <a:rPr lang="en-US" dirty="0">
                <a:latin typeface="Courier New"/>
                <a:cs typeface="Courier New"/>
              </a:rPr>
              <a:t>, **</a:t>
            </a:r>
            <a:r>
              <a:rPr lang="en-US" dirty="0" err="1">
                <a:latin typeface="Courier New"/>
                <a:cs typeface="Courier New"/>
              </a:rPr>
              <a:t>run_options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449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4E60-B845-4B9C-BF1A-CB72D537E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caproto</a:t>
            </a:r>
            <a:r>
              <a:rPr lang="en-US" dirty="0">
                <a:cs typeface="Calibri Light"/>
              </a:rPr>
              <a:t>: install 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9C238-E813-4DAE-8677-631BA7F5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python3 –version   # &gt;= 3.6</a:t>
            </a:r>
          </a:p>
          <a:p>
            <a:r>
              <a:rPr lang="en-US" sz="2400" dirty="0">
                <a:latin typeface="Courier New"/>
                <a:cs typeface="Courier New"/>
              </a:rPr>
              <a:t>python3 -m pip install -U </a:t>
            </a:r>
            <a:r>
              <a:rPr lang="en-US" sz="2400" dirty="0" err="1">
                <a:latin typeface="Courier New"/>
                <a:cs typeface="Courier New"/>
              </a:rPr>
              <a:t>caproto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latin typeface="Courier New"/>
                <a:cs typeface="Courier New"/>
              </a:rPr>
              <a:t>python3 -m </a:t>
            </a:r>
            <a:r>
              <a:rPr lang="en-US" sz="2400" dirty="0" err="1">
                <a:latin typeface="Courier New"/>
                <a:cs typeface="Courier New"/>
              </a:rPr>
              <a:t>caproto.ioc_examples.simple</a:t>
            </a:r>
            <a:r>
              <a:rPr lang="en-US" sz="2400" dirty="0">
                <a:latin typeface="Courier New"/>
                <a:cs typeface="Courier New"/>
              </a:rPr>
              <a:t> --list-</a:t>
            </a:r>
            <a:r>
              <a:rPr lang="en-US" sz="2400" dirty="0" err="1">
                <a:latin typeface="Courier New"/>
                <a:cs typeface="Courier New"/>
              </a:rPr>
              <a:t>pvs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 err="1">
                <a:latin typeface="Courier New"/>
                <a:cs typeface="Courier New"/>
              </a:rPr>
              <a:t>caproto</a:t>
            </a:r>
            <a:r>
              <a:rPr lang="en-US" sz="2400" dirty="0">
                <a:latin typeface="Courier New"/>
                <a:cs typeface="Courier New"/>
              </a:rPr>
              <a:t>-put -c </a:t>
            </a:r>
            <a:r>
              <a:rPr lang="en-US" sz="2400" dirty="0" err="1">
                <a:latin typeface="Courier New"/>
                <a:cs typeface="Courier New"/>
              </a:rPr>
              <a:t>simple:A</a:t>
            </a:r>
            <a:r>
              <a:rPr lang="en-US" sz="2400" dirty="0">
                <a:latin typeface="Courier New"/>
                <a:cs typeface="Courier New"/>
              </a:rPr>
              <a:t> 42</a:t>
            </a:r>
          </a:p>
        </p:txBody>
      </p:sp>
    </p:spTree>
    <p:extLst>
      <p:ext uri="{BB962C8B-B14F-4D97-AF65-F5344CB8AC3E}">
        <p14:creationId xmlns:p14="http://schemas.microsoft.com/office/powerpoint/2010/main" val="2048141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caproto</vt:lpstr>
      <vt:lpstr>caproto: sans I/O</vt:lpstr>
      <vt:lpstr>caproto: history</vt:lpstr>
      <vt:lpstr>caproto: Why do this?</vt:lpstr>
      <vt:lpstr>caproto: complete IOC</vt:lpstr>
      <vt:lpstr>caproto: install 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162</cp:revision>
  <dcterms:created xsi:type="dcterms:W3CDTF">2013-07-15T20:26:40Z</dcterms:created>
  <dcterms:modified xsi:type="dcterms:W3CDTF">2018-11-14T11:57:07Z</dcterms:modified>
</cp:coreProperties>
</file>