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sldIdLst>
    <p:sldId id="270" r:id="rId2"/>
    <p:sldId id="269" r:id="rId3"/>
    <p:sldId id="271" r:id="rId4"/>
    <p:sldId id="273" r:id="rId5"/>
    <p:sldId id="274" r:id="rId6"/>
  </p:sldIdLst>
  <p:sldSz cx="12192000" cy="6858000"/>
  <p:notesSz cx="6858000" cy="9144000"/>
  <p:embeddedFontLst>
    <p:embeddedFont>
      <p:font typeface="Fira Sans ExtraBold" panose="020B0604020202020204" charset="0"/>
      <p:bold r:id="rId8"/>
      <p:boldItalic r:id="rId9"/>
    </p:embeddedFont>
    <p:embeddedFont>
      <p:font typeface="Poppins Light" panose="020B0604020202020204" charset="0"/>
      <p:regular r:id="rId10"/>
      <p:italic r:id="rId11"/>
    </p:embeddedFont>
    <p:embeddedFont>
      <p:font typeface="Poppi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ira Sans Light" panose="020B0604020202020204" charset="0"/>
      <p:regular r:id="rId20"/>
      <p:italic r:id="rId21"/>
    </p:embeddedFont>
    <p:embeddedFont>
      <p:font typeface="Fira Sans" panose="020B0604020202020204" charset="0"/>
      <p:regular r:id="rId22"/>
      <p:bold r:id="rId23"/>
      <p:italic r:id="rId24"/>
      <p:boldItalic r:id="rId25"/>
    </p:embeddedFont>
    <p:embeddedFont>
      <p:font typeface="Fira Sans ExtraLight" panose="020B060402020202020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8B2"/>
    <a:srgbClr val="00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2"/>
    <p:restoredTop sz="94656"/>
  </p:normalViewPr>
  <p:slideViewPr>
    <p:cSldViewPr snapToGrid="0" snapToObjects="1">
      <p:cViewPr varScale="1">
        <p:scale>
          <a:sx n="124" d="100"/>
          <a:sy n="124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A9AB-2B56-4E77-8CC1-FA51D6EA1E68}" type="datetimeFigureOut">
              <a:rPr lang="en-AU" smtClean="0"/>
              <a:t>13/11/2018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4337E-98F6-4C6B-BA44-8855F75524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1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41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4337E-98F6-4C6B-BA44-8855F755247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73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658CBF-8FF4-4747-A9F8-2B1DD8350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836" b="13245"/>
          <a:stretch/>
        </p:blipFill>
        <p:spPr>
          <a:xfrm>
            <a:off x="5881459" y="1782142"/>
            <a:ext cx="6310541" cy="5075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7F4DC-9F6D-5D4D-B67D-CEE804F8A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053" b="19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BFFDE4-0E95-5649-8670-E0107FC5FC73}"/>
              </a:ext>
            </a:extLst>
          </p:cNvPr>
          <p:cNvSpPr/>
          <p:nvPr userDrawn="1"/>
        </p:nvSpPr>
        <p:spPr>
          <a:xfrm>
            <a:off x="766916" y="4579016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561C7-A2F8-684F-B859-03705CA05A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16" y="531922"/>
            <a:ext cx="3969676" cy="812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6A9A6-43AA-1349-8AD0-23FABF906A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1367" y="6271149"/>
            <a:ext cx="3454429" cy="23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0290-CA83-1F4F-905C-EBE9354C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070" y="3602038"/>
            <a:ext cx="7544451" cy="91281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13CC7-FA84-5249-B18B-5A3E8CC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70" y="6356350"/>
            <a:ext cx="2743200" cy="365125"/>
          </a:xfrm>
        </p:spPr>
        <p:txBody>
          <a:bodyPr lIns="0"/>
          <a:lstStyle/>
          <a:p>
            <a:fld id="{0352A42B-78AF-8D4D-94A5-85285646B5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993145-E805-8048-89C8-948B8319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16" y="4714875"/>
            <a:ext cx="5819775" cy="542925"/>
          </a:xfrm>
        </p:spPr>
        <p:txBody>
          <a:bodyPr lIns="0" anchor="b"/>
          <a:lstStyle>
            <a:lvl1pPr marL="0" indent="0">
              <a:buNone/>
              <a:defRPr b="1" i="0">
                <a:solidFill>
                  <a:schemeClr val="bg2">
                    <a:lumMod val="50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351F6B-787D-2E4D-AFF5-594834FF43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5280024"/>
            <a:ext cx="4233862" cy="792163"/>
          </a:xfrm>
        </p:spPr>
        <p:txBody>
          <a:bodyPr lIns="0" t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7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8115-10D7-A946-ABC0-93249A93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" y="57151"/>
            <a:ext cx="11470481" cy="14192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A54B-3C40-AF4B-A1A0-CF590617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825625"/>
            <a:ext cx="10515600" cy="4351338"/>
          </a:xfrm>
        </p:spPr>
        <p:txBody>
          <a:bodyPr/>
          <a:lstStyle>
            <a:lvl1pPr marL="228600" indent="-228600">
              <a:buClr>
                <a:schemeClr val="accent2"/>
              </a:buClr>
              <a:buSzPct val="90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627063" indent="-169863"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2pPr>
            <a:lvl3pPr marL="1069975" indent="-155575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3pPr>
            <a:lvl4pPr marL="1511300" indent="-139700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4pPr>
            <a:lvl5pPr marL="1960563" indent="-131763">
              <a:buClr>
                <a:schemeClr val="tx1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§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DA9AD-B2E6-2D4F-9903-ACA6302D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9" y="6356350"/>
            <a:ext cx="1097756" cy="365125"/>
          </a:xfrm>
        </p:spPr>
        <p:txBody>
          <a:bodyPr/>
          <a:lstStyle/>
          <a:p>
            <a:fld id="{0352A42B-78AF-8D4D-94A5-85285646B5D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85708-634F-E04F-B359-ED49F999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305" y="6356350"/>
            <a:ext cx="663073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F18D9-2E44-8B4D-9E01-FFDF8B40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343" y="6356350"/>
            <a:ext cx="1145381" cy="365125"/>
          </a:xfrm>
        </p:spPr>
        <p:txBody>
          <a:bodyPr/>
          <a:lstStyle/>
          <a:p>
            <a:fld id="{1171C3FB-93AB-564D-95A5-C39E8DAE9B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78D25-3F1C-7E42-AAEF-2D256F7A1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B83ED6-62A2-CD4D-AA98-221CF8A492FF}"/>
              </a:ext>
            </a:extLst>
          </p:cNvPr>
          <p:cNvSpPr/>
          <p:nvPr userDrawn="1"/>
        </p:nvSpPr>
        <p:spPr>
          <a:xfrm>
            <a:off x="459735" y="1514348"/>
            <a:ext cx="678426" cy="58993"/>
          </a:xfrm>
          <a:prstGeom prst="rect">
            <a:avLst/>
          </a:prstGeom>
          <a:solidFill>
            <a:srgbClr val="47B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A6A6E9-277D-754B-BE9D-2F47B0DA1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21" r="10836" b="13245"/>
          <a:stretch/>
        </p:blipFill>
        <p:spPr>
          <a:xfrm>
            <a:off x="3029919" y="0"/>
            <a:ext cx="9162081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605D9-9966-DD4B-B2C5-7A2AF7B9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568" y="6356350"/>
            <a:ext cx="1097757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352A42B-78AF-8D4D-94A5-85285646B5D9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F58F-B1AF-5A44-B764-00BF45D4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8305" y="6356350"/>
            <a:ext cx="6630734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F3D9-6B80-1040-A391-8053C5C8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5342" y="6356350"/>
            <a:ext cx="1145381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171C3FB-93AB-564D-95A5-C39E8DAE9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A6A6E9-277D-754B-BE9D-2F47B0DA1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21" r="10836" b="13245"/>
          <a:stretch/>
        </p:blipFill>
        <p:spPr>
          <a:xfrm>
            <a:off x="3029919" y="0"/>
            <a:ext cx="9162081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442C4-CDAA-5D4B-98EA-A50EBAF11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01200" y="5591048"/>
            <a:ext cx="2590800" cy="1266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FA24E-AC59-4647-9BEF-F25C060E7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794"/>
          <a:stretch/>
        </p:blipFill>
        <p:spPr>
          <a:xfrm>
            <a:off x="10693400" y="6320878"/>
            <a:ext cx="1352296" cy="430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0" i="0" spc="-300">
                <a:solidFill>
                  <a:schemeClr val="bg1"/>
                </a:solidFill>
                <a:latin typeface="Fira Sans ExtraLight" panose="020B0403050000020004" pitchFamily="34" charset="0"/>
                <a:cs typeface="Poppins Light" pitchFamily="2" charset="77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5843" y="5034249"/>
            <a:ext cx="10277475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0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282CE-23A7-9C45-A239-5C736403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04" b="20014"/>
          <a:stretch/>
        </p:blipFill>
        <p:spPr>
          <a:xfrm>
            <a:off x="0" y="0"/>
            <a:ext cx="122035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6923A-B50F-2A44-9C76-3C9FFD0F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343988"/>
            <a:ext cx="9144000" cy="2165973"/>
          </a:xfr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4851" y="5579163"/>
            <a:ext cx="5015148" cy="10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7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D145-B6AE-9B45-8E40-2E6CCAD2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4C053-46DF-1E43-AC20-586C2EC18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0352A42B-78AF-8D4D-94A5-85285646B5D9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2AC0-3DFE-5C44-8C78-00B4C49F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7401-1F1E-8E4B-80CA-51785820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Fira Sans ExtraBold" panose="020B0503050000020004" pitchFamily="34" charset="0"/>
              </a:defRPr>
            </a:lvl1pPr>
          </a:lstStyle>
          <a:p>
            <a:fld id="{1171C3FB-93AB-564D-95A5-C39E8DAE9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70" y="1677078"/>
            <a:ext cx="10426710" cy="112964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EPICS-FPGA Interface Implementation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FA7BF-7073-C84A-B934-349902396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b="0" dirty="0" smtClean="0">
                <a:solidFill>
                  <a:schemeClr val="bg1">
                    <a:lumMod val="65000"/>
                  </a:schemeClr>
                </a:solidFill>
              </a:rPr>
              <a:t>Simin Chen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90B47-BF11-D249-B3A0-E75BA3A53E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Date: </a:t>
            </a:r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12 November 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2018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31C823-4572-E149-BB37-2DB4531C4442}"/>
              </a:ext>
            </a:extLst>
          </p:cNvPr>
          <p:cNvSpPr txBox="1">
            <a:spLocks/>
          </p:cNvSpPr>
          <p:nvPr/>
        </p:nvSpPr>
        <p:spPr>
          <a:xfrm>
            <a:off x="1044669" y="2348909"/>
            <a:ext cx="2352955" cy="112964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3600" b="0" dirty="0" smtClean="0">
                <a:solidFill>
                  <a:schemeClr val="accent1"/>
                </a:solidFill>
              </a:rPr>
              <a:t>Part A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20652" y="3700433"/>
            <a:ext cx="10746551" cy="3113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720651" y="895792"/>
            <a:ext cx="10746551" cy="2797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F1D35-4BDC-764A-ACC4-6D880A04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FPGA </a:t>
            </a:r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DBBF-9215-4B47-ACDC-3DB81DB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52" y="1815992"/>
            <a:ext cx="10515600" cy="201221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 </a:t>
            </a:r>
            <a:r>
              <a:rPr lang="en-US" altLang="zh-CN" sz="2800" dirty="0" smtClean="0"/>
              <a:t>I</a:t>
            </a:r>
            <a:r>
              <a:rPr lang="en-AU" sz="2800" dirty="0" smtClean="0"/>
              <a:t>t </a:t>
            </a:r>
            <a:r>
              <a:rPr lang="en-AU" sz="2800" dirty="0"/>
              <a:t>is not a </a:t>
            </a:r>
            <a:r>
              <a:rPr lang="en-AU" sz="2800" dirty="0" smtClean="0"/>
              <a:t>“processor”</a:t>
            </a:r>
            <a:r>
              <a:rPr lang="zh-CN" altLang="en-US" sz="2800" dirty="0" smtClean="0"/>
              <a:t>！</a:t>
            </a:r>
            <a:r>
              <a:rPr lang="en-US" altLang="zh-CN" sz="2800" dirty="0" smtClean="0"/>
              <a:t>I</a:t>
            </a:r>
            <a:r>
              <a:rPr lang="en-AU" altLang="zh-CN" sz="2800" dirty="0" smtClean="0"/>
              <a:t>t </a:t>
            </a:r>
            <a:r>
              <a:rPr lang="en-AU" altLang="zh-CN" sz="2800" dirty="0"/>
              <a:t>does not run a </a:t>
            </a:r>
            <a:r>
              <a:rPr lang="en-AU" altLang="zh-CN" sz="2800" dirty="0" smtClean="0"/>
              <a:t>program.</a:t>
            </a:r>
          </a:p>
          <a:p>
            <a:pPr marL="457200" lvl="1" indent="0">
              <a:buNone/>
            </a:pPr>
            <a:endParaRPr lang="en-AU" altLang="zh-CN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 </a:t>
            </a:r>
            <a:r>
              <a:rPr lang="en-AU" sz="2800" dirty="0" smtClean="0"/>
              <a:t>It is a </a:t>
            </a:r>
            <a:r>
              <a:rPr lang="en-AU" sz="2800" dirty="0"/>
              <a:t>bulk of reconfigurable digital logic suspended in a sea of programmable inter-connects.</a:t>
            </a:r>
            <a:endParaRPr lang="en-AU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33" y="2076969"/>
            <a:ext cx="8394098" cy="363915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261522">
            <a:off x="3136196" y="3142419"/>
            <a:ext cx="4919245" cy="371165"/>
          </a:xfrm>
          <a:prstGeom prst="rightArrow">
            <a:avLst>
              <a:gd name="adj1" fmla="val 50000"/>
              <a:gd name="adj2" fmla="val 1238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350" y="1116343"/>
            <a:ext cx="2846681" cy="1614944"/>
          </a:xfrm>
          <a:prstGeom prst="rect">
            <a:avLst/>
          </a:prstGeom>
        </p:spPr>
      </p:pic>
      <p:pic>
        <p:nvPicPr>
          <p:cNvPr id="1036" name="Picture 12" descr="Image result for bricks bo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86" y="1747653"/>
            <a:ext cx="2504060" cy="18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4535613" y="2270102"/>
            <a:ext cx="3118390" cy="1055803"/>
          </a:xfrm>
          <a:prstGeom prst="rightArrow">
            <a:avLst>
              <a:gd name="adj1" fmla="val 50000"/>
              <a:gd name="adj2" fmla="val 1238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+ Mortar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962" y="3769069"/>
            <a:ext cx="3048595" cy="30449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9859" y="5615399"/>
            <a:ext cx="224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Bulk </a:t>
            </a:r>
            <a:r>
              <a:rPr lang="en-AU" dirty="0"/>
              <a:t>of </a:t>
            </a:r>
            <a:r>
              <a:rPr lang="en-AU" dirty="0" smtClean="0"/>
              <a:t>reconfigurable</a:t>
            </a:r>
          </a:p>
          <a:p>
            <a:r>
              <a:rPr lang="en-AU" dirty="0" smtClean="0"/>
              <a:t>digital logics</a:t>
            </a:r>
            <a:endParaRPr lang="en-AU" dirty="0"/>
          </a:p>
        </p:txBody>
      </p:sp>
      <p:sp>
        <p:nvSpPr>
          <p:cNvPr id="21" name="Right Arrow 20"/>
          <p:cNvSpPr/>
          <p:nvPr/>
        </p:nvSpPr>
        <p:spPr>
          <a:xfrm>
            <a:off x="4535613" y="4724400"/>
            <a:ext cx="3118390" cy="1027641"/>
          </a:xfrm>
          <a:prstGeom prst="rightArrow">
            <a:avLst>
              <a:gd name="adj1" fmla="val 50000"/>
              <a:gd name="adj2" fmla="val 1238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+ Programmable </a:t>
            </a:r>
            <a:r>
              <a:rPr lang="en-AU" dirty="0" smtClean="0">
                <a:solidFill>
                  <a:schemeClr val="tx1"/>
                </a:solidFill>
              </a:rPr>
              <a:t>inter-connects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020235" y="4204447"/>
            <a:ext cx="1156447" cy="519953"/>
          </a:xfrm>
          <a:prstGeom prst="wedgeRoundRectCallout">
            <a:avLst>
              <a:gd name="adj1" fmla="val 6299"/>
              <a:gd name="adj2" fmla="val 1004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Config</a:t>
            </a:r>
            <a:r>
              <a:rPr lang="en-AU" dirty="0" smtClean="0">
                <a:solidFill>
                  <a:schemeClr val="tx1"/>
                </a:solidFill>
              </a:rPr>
              <a:t> binary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7728539" y="4048760"/>
            <a:ext cx="3738664" cy="2509821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/>
              <a:t>Customer expected functionalities</a:t>
            </a:r>
            <a:endParaRPr lang="en-AU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8633" r="11980" b="24301"/>
          <a:stretch/>
        </p:blipFill>
        <p:spPr bwMode="auto">
          <a:xfrm>
            <a:off x="1176519" y="1723630"/>
            <a:ext cx="3005038" cy="17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0" grpId="0" animBg="1"/>
      <p:bldP spid="20" grpId="1" animBg="1"/>
      <p:bldP spid="3" grpId="0" uiExpand="1" build="p"/>
      <p:bldP spid="6" grpId="0" animBg="1"/>
      <p:bldP spid="14" grpId="0" animBg="1"/>
      <p:bldP spid="14" grpId="1" animBg="1"/>
      <p:bldP spid="15" grpId="0"/>
      <p:bldP spid="15" grpId="1"/>
      <p:bldP spid="21" grpId="0" animBg="1"/>
      <p:bldP spid="21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DBBF-9215-4B47-ACDC-3DB81DB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69" y="1888272"/>
            <a:ext cx="5747637" cy="310653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IOC direct memory/register access over PCI Express bus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Operating system assigns address span for FPGA memory/register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High-speed DMA read/write available through particular </a:t>
            </a:r>
            <a:r>
              <a:rPr lang="en-AU" dirty="0" err="1" smtClean="0"/>
              <a:t>PCIe</a:t>
            </a:r>
            <a:r>
              <a:rPr lang="en-AU" dirty="0" smtClean="0"/>
              <a:t> endpoints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IOC and FPGA in the same crate (locally)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Used in µTCA architecture project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457200" lvl="1" indent="0">
              <a:buNone/>
            </a:pPr>
            <a:endParaRPr lang="en-AU" sz="2800" dirty="0"/>
          </a:p>
          <a:p>
            <a:pPr marL="457200" lvl="1" indent="0">
              <a:buNone/>
            </a:pPr>
            <a:endParaRPr lang="en-AU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8" y="121919"/>
            <a:ext cx="11470481" cy="1354457"/>
          </a:xfrm>
        </p:spPr>
        <p:txBody>
          <a:bodyPr/>
          <a:lstStyle/>
          <a:p>
            <a:r>
              <a:rPr lang="en-AU" dirty="0" smtClean="0"/>
              <a:t>Local EPICS Interfaces:</a:t>
            </a:r>
            <a:endParaRPr lang="en-AU" dirty="0"/>
          </a:p>
        </p:txBody>
      </p:sp>
      <p:sp>
        <p:nvSpPr>
          <p:cNvPr id="2" name="Rounded Rectangle 1"/>
          <p:cNvSpPr/>
          <p:nvPr/>
        </p:nvSpPr>
        <p:spPr>
          <a:xfrm>
            <a:off x="2518366" y="4836895"/>
            <a:ext cx="1246909" cy="17352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mtClean="0"/>
              <a:t>Local </a:t>
            </a:r>
            <a:endParaRPr lang="en-AU" dirty="0" smtClean="0"/>
          </a:p>
          <a:p>
            <a:pPr algn="ctr"/>
            <a:r>
              <a:rPr lang="en-AU" dirty="0" smtClean="0"/>
              <a:t>EPICS IOC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49" y="1721224"/>
            <a:ext cx="4855149" cy="4839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6948" y="124015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FPGA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264265" y="5013287"/>
            <a:ext cx="1832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PCI Express</a:t>
            </a:r>
          </a:p>
          <a:p>
            <a:pPr algn="ctr"/>
            <a:r>
              <a:rPr lang="en-AU" sz="2800" dirty="0" smtClean="0"/>
              <a:t>Bus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7000345" y="4657595"/>
            <a:ext cx="843773" cy="12189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PCIe</a:t>
            </a:r>
            <a:endParaRPr lang="en-AU" dirty="0" smtClean="0"/>
          </a:p>
          <a:p>
            <a:pPr algn="ctr"/>
            <a:r>
              <a:rPr lang="en-AU" dirty="0" smtClean="0"/>
              <a:t>IF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8892988" y="2502946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1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2989" y="2934946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2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4664" y="3362054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3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94664" y="3793104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4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94664" y="4671647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N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50791" y="4209989"/>
            <a:ext cx="293670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AU" sz="3200" b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AU" sz="3200" b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AU" sz="3200" b="1" dirty="0"/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8166841" y="2561540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Left-Right Arrow 18"/>
          <p:cNvSpPr/>
          <p:nvPr/>
        </p:nvSpPr>
        <p:spPr>
          <a:xfrm>
            <a:off x="8435503" y="2757303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8112779" y="2600821"/>
            <a:ext cx="72000" cy="292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ight Arrow 20"/>
          <p:cNvSpPr/>
          <p:nvPr/>
        </p:nvSpPr>
        <p:spPr>
          <a:xfrm>
            <a:off x="8166841" y="2993540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ight Arrow 21"/>
          <p:cNvSpPr/>
          <p:nvPr/>
        </p:nvSpPr>
        <p:spPr>
          <a:xfrm>
            <a:off x="8153956" y="3424544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ight Arrow 22"/>
          <p:cNvSpPr/>
          <p:nvPr/>
        </p:nvSpPr>
        <p:spPr>
          <a:xfrm>
            <a:off x="8153956" y="3855548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ight Arrow 23"/>
          <p:cNvSpPr/>
          <p:nvPr/>
        </p:nvSpPr>
        <p:spPr>
          <a:xfrm>
            <a:off x="8162881" y="4719368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ight Arrow 24"/>
          <p:cNvSpPr/>
          <p:nvPr/>
        </p:nvSpPr>
        <p:spPr>
          <a:xfrm>
            <a:off x="7844118" y="4952470"/>
            <a:ext cx="268661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Left-Right Arrow 26"/>
          <p:cNvSpPr/>
          <p:nvPr/>
        </p:nvSpPr>
        <p:spPr>
          <a:xfrm>
            <a:off x="8444468" y="3188307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Left-Right Arrow 27"/>
          <p:cNvSpPr/>
          <p:nvPr/>
        </p:nvSpPr>
        <p:spPr>
          <a:xfrm>
            <a:off x="8435503" y="3619311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Left-Right Arrow 28"/>
          <p:cNvSpPr/>
          <p:nvPr/>
        </p:nvSpPr>
        <p:spPr>
          <a:xfrm>
            <a:off x="8444468" y="4032377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Left-Right Arrow 29"/>
          <p:cNvSpPr/>
          <p:nvPr/>
        </p:nvSpPr>
        <p:spPr>
          <a:xfrm>
            <a:off x="8435503" y="4894742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Left-Right Arrow 30"/>
          <p:cNvSpPr/>
          <p:nvPr/>
        </p:nvSpPr>
        <p:spPr>
          <a:xfrm>
            <a:off x="7855170" y="5254701"/>
            <a:ext cx="49786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6989555" y="3523017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Address bus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8353033" y="4267097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Data bus</a:t>
            </a:r>
            <a:endParaRPr lang="en-AU" dirty="0"/>
          </a:p>
        </p:txBody>
      </p:sp>
      <p:sp>
        <p:nvSpPr>
          <p:cNvPr id="5" name="Left-Right Arrow 4"/>
          <p:cNvSpPr/>
          <p:nvPr/>
        </p:nvSpPr>
        <p:spPr>
          <a:xfrm>
            <a:off x="3818970" y="5374568"/>
            <a:ext cx="3169591" cy="259773"/>
          </a:xfrm>
          <a:prstGeom prst="leftRightArrow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8894664" y="5246295"/>
            <a:ext cx="1001585" cy="60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block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8162881" y="5410164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Left-Right Arrow 35"/>
          <p:cNvSpPr/>
          <p:nvPr/>
        </p:nvSpPr>
        <p:spPr>
          <a:xfrm>
            <a:off x="8435503" y="5585538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8364775" y="2705538"/>
            <a:ext cx="72000" cy="3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3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376" y="1208827"/>
            <a:ext cx="5593977" cy="55764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DBBF-9215-4B47-ACDC-3DB81DB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79" y="1700006"/>
            <a:ext cx="6151049" cy="335738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Private protocol over Ethernet UDP data packets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IOC indirect </a:t>
            </a:r>
            <a:r>
              <a:rPr lang="en-AU" dirty="0"/>
              <a:t>memory/register access over </a:t>
            </a:r>
            <a:r>
              <a:rPr lang="en-AU" dirty="0" smtClean="0"/>
              <a:t>Ethernet connection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The protocol interpreter bridges the private protocol and the memory/register address span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No limitation on IOC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Use in the FOFB project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57200" lvl="1" indent="0">
              <a:buNone/>
            </a:pPr>
            <a:endParaRPr lang="en-AU" sz="2800" dirty="0"/>
          </a:p>
          <a:p>
            <a:pPr marL="457200" lvl="1" indent="0">
              <a:buNone/>
            </a:pPr>
            <a:endParaRPr lang="en-AU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8" y="121919"/>
            <a:ext cx="11470481" cy="1354457"/>
          </a:xfrm>
        </p:spPr>
        <p:txBody>
          <a:bodyPr/>
          <a:lstStyle/>
          <a:p>
            <a:r>
              <a:rPr lang="en-AU" dirty="0" smtClean="0"/>
              <a:t>Remote EPICS Interfaces:</a:t>
            </a:r>
            <a:endParaRPr lang="en-AU" dirty="0"/>
          </a:p>
        </p:txBody>
      </p:sp>
      <p:sp>
        <p:nvSpPr>
          <p:cNvPr id="2" name="Rounded Rectangle 1"/>
          <p:cNvSpPr/>
          <p:nvPr/>
        </p:nvSpPr>
        <p:spPr>
          <a:xfrm>
            <a:off x="1308881" y="4915548"/>
            <a:ext cx="1246909" cy="17352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Remote </a:t>
            </a:r>
          </a:p>
          <a:p>
            <a:pPr algn="ctr"/>
            <a:r>
              <a:rPr lang="en-AU" dirty="0" smtClean="0"/>
              <a:t>EPICS IOC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820295" y="642254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FPGA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817909" y="4967094"/>
            <a:ext cx="217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Ethernet UDP</a:t>
            </a:r>
            <a:endParaRPr lang="en-AU" dirty="0"/>
          </a:p>
        </p:txBody>
      </p:sp>
      <p:sp>
        <p:nvSpPr>
          <p:cNvPr id="5" name="Left-Right Arrow 4"/>
          <p:cNvSpPr/>
          <p:nvPr/>
        </p:nvSpPr>
        <p:spPr>
          <a:xfrm>
            <a:off x="2582686" y="5339527"/>
            <a:ext cx="4661613" cy="25977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7271463" y="4670611"/>
            <a:ext cx="607389" cy="12322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Eth.</a:t>
            </a:r>
          </a:p>
          <a:p>
            <a:pPr algn="ctr"/>
            <a:r>
              <a:rPr lang="en-AU" dirty="0" smtClean="0"/>
              <a:t>IF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10294111" y="2555303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1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94112" y="2987303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2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95787" y="3414411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3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95787" y="3845461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4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95787" y="4724004"/>
            <a:ext cx="1001585" cy="43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Register N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51914" y="4262346"/>
            <a:ext cx="293670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AU" sz="3200" b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AU" sz="3200" b="1" dirty="0" smtClean="0"/>
              <a:t>.</a:t>
            </a:r>
          </a:p>
          <a:p>
            <a:pPr>
              <a:lnSpc>
                <a:spcPts val="1000"/>
              </a:lnSpc>
            </a:pPr>
            <a:r>
              <a:rPr lang="en-AU" sz="3200" b="1" dirty="0"/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567964" y="2613897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Left-Right Arrow 18"/>
          <p:cNvSpPr/>
          <p:nvPr/>
        </p:nvSpPr>
        <p:spPr>
          <a:xfrm>
            <a:off x="9836626" y="2809660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9513902" y="2653178"/>
            <a:ext cx="72000" cy="2923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ight Arrow 20"/>
          <p:cNvSpPr/>
          <p:nvPr/>
        </p:nvSpPr>
        <p:spPr>
          <a:xfrm>
            <a:off x="9567964" y="3045897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ight Arrow 21"/>
          <p:cNvSpPr/>
          <p:nvPr/>
        </p:nvSpPr>
        <p:spPr>
          <a:xfrm>
            <a:off x="9555079" y="3476901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ight Arrow 22"/>
          <p:cNvSpPr/>
          <p:nvPr/>
        </p:nvSpPr>
        <p:spPr>
          <a:xfrm>
            <a:off x="9555079" y="3907905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ight Arrow 23"/>
          <p:cNvSpPr/>
          <p:nvPr/>
        </p:nvSpPr>
        <p:spPr>
          <a:xfrm>
            <a:off x="9564004" y="4771725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ight Arrow 24"/>
          <p:cNvSpPr/>
          <p:nvPr/>
        </p:nvSpPr>
        <p:spPr>
          <a:xfrm>
            <a:off x="9245241" y="5004827"/>
            <a:ext cx="268661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Left-Right Arrow 25"/>
          <p:cNvSpPr/>
          <p:nvPr/>
        </p:nvSpPr>
        <p:spPr>
          <a:xfrm>
            <a:off x="9845591" y="3240664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Left-Right Arrow 26"/>
          <p:cNvSpPr/>
          <p:nvPr/>
        </p:nvSpPr>
        <p:spPr>
          <a:xfrm>
            <a:off x="9836626" y="3671668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Left-Right Arrow 27"/>
          <p:cNvSpPr/>
          <p:nvPr/>
        </p:nvSpPr>
        <p:spPr>
          <a:xfrm>
            <a:off x="9845591" y="4084734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Left-Right Arrow 28"/>
          <p:cNvSpPr/>
          <p:nvPr/>
        </p:nvSpPr>
        <p:spPr>
          <a:xfrm>
            <a:off x="9836626" y="4947099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Left-Right Arrow 29"/>
          <p:cNvSpPr/>
          <p:nvPr/>
        </p:nvSpPr>
        <p:spPr>
          <a:xfrm>
            <a:off x="9256293" y="5307058"/>
            <a:ext cx="49786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8390678" y="3575374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Address bus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9754156" y="4319454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Data bus</a:t>
            </a:r>
            <a:endParaRPr lang="en-AU" dirty="0"/>
          </a:p>
        </p:txBody>
      </p:sp>
      <p:sp>
        <p:nvSpPr>
          <p:cNvPr id="33" name="Rectangle 32"/>
          <p:cNvSpPr/>
          <p:nvPr/>
        </p:nvSpPr>
        <p:spPr>
          <a:xfrm>
            <a:off x="10295787" y="5298652"/>
            <a:ext cx="1001585" cy="60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block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9564004" y="5462521"/>
            <a:ext cx="720000" cy="14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Left-Right Arrow 34"/>
          <p:cNvSpPr/>
          <p:nvPr/>
        </p:nvSpPr>
        <p:spPr>
          <a:xfrm>
            <a:off x="9836626" y="5637895"/>
            <a:ext cx="438413" cy="144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9765898" y="2757895"/>
            <a:ext cx="72000" cy="3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Left-Right Arrow 36"/>
          <p:cNvSpPr/>
          <p:nvPr/>
        </p:nvSpPr>
        <p:spPr>
          <a:xfrm>
            <a:off x="7879122" y="5200250"/>
            <a:ext cx="346636" cy="25977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ed Rectangle 10"/>
          <p:cNvSpPr/>
          <p:nvPr/>
        </p:nvSpPr>
        <p:spPr>
          <a:xfrm>
            <a:off x="8216793" y="4679576"/>
            <a:ext cx="1031284" cy="12322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Protocol </a:t>
            </a:r>
          </a:p>
          <a:p>
            <a:pPr algn="ctr"/>
            <a:r>
              <a:rPr lang="en-AU" dirty="0" smtClean="0"/>
              <a:t>interpreter 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805322" y="5664789"/>
            <a:ext cx="950890" cy="574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Eth. </a:t>
            </a:r>
          </a:p>
          <a:p>
            <a:pPr algn="ctr"/>
            <a:r>
              <a:rPr lang="en-AU" dirty="0" smtClean="0"/>
              <a:t>header</a:t>
            </a:r>
            <a:endParaRPr lang="en-AU" dirty="0"/>
          </a:p>
        </p:txBody>
      </p:sp>
      <p:sp>
        <p:nvSpPr>
          <p:cNvPr id="38" name="Rectangle 37"/>
          <p:cNvSpPr/>
          <p:nvPr/>
        </p:nvSpPr>
        <p:spPr>
          <a:xfrm>
            <a:off x="3756212" y="5664789"/>
            <a:ext cx="950890" cy="574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Protocol</a:t>
            </a:r>
          </a:p>
          <a:p>
            <a:pPr algn="ctr"/>
            <a:r>
              <a:rPr lang="en-AU" dirty="0" smtClean="0"/>
              <a:t>header</a:t>
            </a:r>
            <a:endParaRPr lang="en-AU" dirty="0"/>
          </a:p>
        </p:txBody>
      </p:sp>
      <p:sp>
        <p:nvSpPr>
          <p:cNvPr id="39" name="Rectangle 38"/>
          <p:cNvSpPr/>
          <p:nvPr/>
        </p:nvSpPr>
        <p:spPr>
          <a:xfrm>
            <a:off x="4700497" y="5664789"/>
            <a:ext cx="1756949" cy="5746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dirty="0" smtClean="0"/>
              <a:t>Protocol</a:t>
            </a:r>
          </a:p>
          <a:p>
            <a:pPr algn="ctr"/>
            <a:r>
              <a:rPr lang="en-AU" dirty="0" smtClean="0"/>
              <a:t>data payload</a:t>
            </a:r>
            <a:endParaRPr lang="en-AU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56212" y="6363950"/>
            <a:ext cx="27012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59176" y="6304924"/>
            <a:ext cx="1972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Ethernet payload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43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DBBF-9215-4B47-ACDC-3DB81DB4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69" y="3971365"/>
            <a:ext cx="6151049" cy="103346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57200" lvl="1" indent="0">
              <a:buNone/>
            </a:pPr>
            <a:endParaRPr lang="en-AU" sz="2800" dirty="0"/>
          </a:p>
          <a:p>
            <a:pPr marL="457200" lvl="1" indent="0">
              <a:buNone/>
            </a:pPr>
            <a:endParaRPr lang="en-AU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568" y="121919"/>
            <a:ext cx="11470481" cy="1354457"/>
          </a:xfrm>
        </p:spPr>
        <p:txBody>
          <a:bodyPr/>
          <a:lstStyle/>
          <a:p>
            <a:r>
              <a:rPr lang="en-AU" dirty="0" smtClean="0"/>
              <a:t>Remote EPICS Interfaces (Cont’d):</a:t>
            </a:r>
            <a:endParaRPr lang="en-AU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29" y="1648719"/>
            <a:ext cx="9003647" cy="11402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64" y="2746913"/>
            <a:ext cx="9647425" cy="40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-Presentation-Template (002)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TO-Presentation-Template (002).potx" id="{184A31D5-91C8-40B3-A59B-7452EB64DD6C}" vid="{3F5CB8C6-FE16-4A31-8484-8F89EA4ED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ANSTO-Presentation-Template (002)</Template>
  <TotalTime>2050</TotalTime>
  <Words>224</Words>
  <Application>Microsoft Office PowerPoint</Application>
  <PresentationFormat>Widescreen</PresentationFormat>
  <Paragraphs>85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 Light</vt:lpstr>
      <vt:lpstr>Fira Sans ExtraBold</vt:lpstr>
      <vt:lpstr>Poppins Light</vt:lpstr>
      <vt:lpstr>Poppins</vt:lpstr>
      <vt:lpstr>Calibri</vt:lpstr>
      <vt:lpstr>Wingdings</vt:lpstr>
      <vt:lpstr>Fira Sans Light</vt:lpstr>
      <vt:lpstr>Fira Sans</vt:lpstr>
      <vt:lpstr>Fira Sans ExtraLight</vt:lpstr>
      <vt:lpstr>等线</vt:lpstr>
      <vt:lpstr>Arial</vt:lpstr>
      <vt:lpstr>ANSTO-Presentation-Template (002)</vt:lpstr>
      <vt:lpstr>EPICS-FPGA Interface Implementation</vt:lpstr>
      <vt:lpstr>FPGA Background:</vt:lpstr>
      <vt:lpstr>Local EPICS Interfaces:</vt:lpstr>
      <vt:lpstr>Remote EPICS Interfaces:</vt:lpstr>
      <vt:lpstr>Remote EPICS Interfaces (Cont’d):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GRAHAM, Victoria</dc:creator>
  <cp:lastModifiedBy>Simin Chen</cp:lastModifiedBy>
  <cp:revision>86</cp:revision>
  <dcterms:created xsi:type="dcterms:W3CDTF">2018-08-01T22:39:23Z</dcterms:created>
  <dcterms:modified xsi:type="dcterms:W3CDTF">2018-11-12T23:49:00Z</dcterms:modified>
</cp:coreProperties>
</file>