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  <p:sldMasterId id="2147484456" r:id="rId2"/>
    <p:sldMasterId id="2147484510" r:id="rId3"/>
    <p:sldMasterId id="2147484518" r:id="rId4"/>
    <p:sldMasterId id="2147484498" r:id="rId5"/>
    <p:sldMasterId id="2147484486" r:id="rId6"/>
    <p:sldMasterId id="2147484434" r:id="rId7"/>
    <p:sldMasterId id="2147484001" r:id="rId8"/>
  </p:sldMasterIdLst>
  <p:notesMasterIdLst>
    <p:notesMasterId r:id="rId24"/>
  </p:notesMasterIdLst>
  <p:handoutMasterIdLst>
    <p:handoutMasterId r:id="rId25"/>
  </p:handoutMasterIdLst>
  <p:sldIdLst>
    <p:sldId id="256" r:id="rId9"/>
    <p:sldId id="317" r:id="rId10"/>
    <p:sldId id="329" r:id="rId11"/>
    <p:sldId id="318" r:id="rId12"/>
    <p:sldId id="319" r:id="rId13"/>
    <p:sldId id="320" r:id="rId14"/>
    <p:sldId id="330" r:id="rId15"/>
    <p:sldId id="325" r:id="rId16"/>
    <p:sldId id="321" r:id="rId17"/>
    <p:sldId id="323" r:id="rId18"/>
    <p:sldId id="331" r:id="rId19"/>
    <p:sldId id="332" r:id="rId20"/>
    <p:sldId id="324" r:id="rId21"/>
    <p:sldId id="326" r:id="rId22"/>
    <p:sldId id="328" r:id="rId23"/>
  </p:sldIdLst>
  <p:sldSz cx="9906000" cy="6858000" type="A4"/>
  <p:notesSz cx="6799263" cy="9929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9470EACB-0B6B-B042-9E89-B24ABC7A6291}">
          <p14:sldIdLst>
            <p14:sldId id="256"/>
            <p14:sldId id="317"/>
            <p14:sldId id="329"/>
            <p14:sldId id="318"/>
            <p14:sldId id="319"/>
            <p14:sldId id="320"/>
            <p14:sldId id="330"/>
            <p14:sldId id="325"/>
            <p14:sldId id="321"/>
            <p14:sldId id="323"/>
            <p14:sldId id="331"/>
            <p14:sldId id="332"/>
            <p14:sldId id="324"/>
            <p14:sldId id="326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76B"/>
    <a:srgbClr val="70C53B"/>
    <a:srgbClr val="64AF34"/>
    <a:srgbClr val="0079BE"/>
    <a:srgbClr val="005A9B"/>
    <a:srgbClr val="447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2086" autoAdjust="0"/>
  </p:normalViewPr>
  <p:slideViewPr>
    <p:cSldViewPr snapToObjects="1">
      <p:cViewPr varScale="1">
        <p:scale>
          <a:sx n="67" d="100"/>
          <a:sy n="67" d="100"/>
        </p:scale>
        <p:origin x="1368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B91D5046-BF61-48C9-9190-476407C9A37F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8" cy="49649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99D4FE6A-ED66-4BD9-ADBD-FFE2BCBA7F8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592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543" y="0"/>
            <a:ext cx="2946136" cy="496412"/>
          </a:xfrm>
          <a:prstGeom prst="rect">
            <a:avLst/>
          </a:prstGeom>
        </p:spPr>
        <p:txBody>
          <a:bodyPr vert="horz" lIns="91339" tIns="45670" rIns="91339" bIns="45670" rtlCol="0"/>
          <a:lstStyle>
            <a:lvl1pPr algn="r">
              <a:defRPr sz="1200"/>
            </a:lvl1pPr>
          </a:lstStyle>
          <a:p>
            <a:fld id="{087EF56F-38DF-483A-8A7B-3F8D707E94B1}" type="datetimeFigureOut">
              <a:rPr lang="en-AU" smtClean="0"/>
              <a:pPr/>
              <a:t>14/11/2018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368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70" rIns="91339" bIns="4567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5" y="4716702"/>
            <a:ext cx="5438776" cy="4467702"/>
          </a:xfrm>
          <a:prstGeom prst="rect">
            <a:avLst/>
          </a:prstGeom>
        </p:spPr>
        <p:txBody>
          <a:bodyPr vert="horz" lIns="91339" tIns="45670" rIns="91339" bIns="456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818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543" y="9431818"/>
            <a:ext cx="2946136" cy="496411"/>
          </a:xfrm>
          <a:prstGeom prst="rect">
            <a:avLst/>
          </a:prstGeom>
        </p:spPr>
        <p:txBody>
          <a:bodyPr vert="horz" lIns="91339" tIns="45670" rIns="91339" bIns="45670" rtlCol="0" anchor="b"/>
          <a:lstStyle>
            <a:lvl1pPr algn="r">
              <a:defRPr sz="1200"/>
            </a:lvl1pPr>
          </a:lstStyle>
          <a:p>
            <a:fld id="{AE0F613D-4A63-485C-BD66-E24E2935EDD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825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613D-4A63-485C-BD66-E24E2935EDDB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985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F613D-4A63-485C-BD66-E24E2935EDDB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27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8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0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105401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0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9201"/>
            <a:ext cx="9906000" cy="8640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12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5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36713"/>
            <a:ext cx="9906000" cy="602128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504" y="5589240"/>
            <a:ext cx="3456384" cy="432048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682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6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8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78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67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5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339200"/>
            <a:ext cx="9906000" cy="864096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7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776463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452864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7D2C649-6107-0C4B-9517-5C10A57B9FBE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2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46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91200"/>
            <a:ext cx="9163050" cy="1470025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200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85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77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7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22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3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3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2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9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95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987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7104"/>
            <a:ext cx="8089900" cy="566738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628800"/>
            <a:ext cx="8089900" cy="3298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93842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984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91200"/>
            <a:ext cx="9163050" cy="1470025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200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13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420888"/>
            <a:ext cx="8007350" cy="3413794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86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636912"/>
            <a:ext cx="3314700" cy="334178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636912"/>
            <a:ext cx="4953000" cy="334178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492895"/>
            <a:ext cx="4953000" cy="341379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492895"/>
            <a:ext cx="3314700" cy="341379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70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492896"/>
            <a:ext cx="3276600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492896"/>
            <a:ext cx="3332666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492896"/>
            <a:ext cx="3296734" cy="266355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564904"/>
            <a:ext cx="4953000" cy="273556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6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1"/>
            <a:ext cx="4375150" cy="31081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2636911"/>
            <a:ext cx="4375150" cy="3108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9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4666"/>
            <a:ext cx="437687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564904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3204666"/>
            <a:ext cx="4378590" cy="2839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4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91200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0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614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7104"/>
            <a:ext cx="8089900" cy="566738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628800"/>
            <a:ext cx="8089900" cy="3298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93842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91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44824"/>
            <a:ext cx="916305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00598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91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66454"/>
            <a:ext cx="8007350" cy="3845842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9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466453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466453"/>
            <a:ext cx="4953000" cy="398985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2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466453"/>
            <a:ext cx="4953000" cy="391785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466454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6662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496616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4736232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4736232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496616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4736232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002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4880248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880248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132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0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2680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85900" y="4509120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366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1128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401366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041128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4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5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24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23048"/>
            <a:ext cx="80899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spc="-150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76672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89786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60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776463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452864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44824"/>
            <a:ext cx="916305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00598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1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66454"/>
            <a:ext cx="8007350" cy="3845842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09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466453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466453"/>
            <a:ext cx="4953000" cy="398985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71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466453"/>
            <a:ext cx="4953000" cy="391785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466454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5272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496616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4736232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4736232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496616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4736232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46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9906000" cy="864096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1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4880248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880248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686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0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2680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3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366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1128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401366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041128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2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9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406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23048"/>
            <a:ext cx="80899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76672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89786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480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776463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452864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8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93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36713"/>
            <a:ext cx="9906000" cy="6021288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504" y="5589240"/>
            <a:ext cx="3456384" cy="432048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56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5300" y="2924944"/>
            <a:ext cx="89154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NSTO-logo-Inline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55" y="1512900"/>
            <a:ext cx="4828691" cy="84914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95300" y="4293096"/>
            <a:ext cx="89154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ust-Synchrotron-vector-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pic>
        <p:nvPicPr>
          <p:cNvPr id="5" name="Picture 4" descr="Victoria-StateGov_white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6197977"/>
            <a:ext cx="792088" cy="4514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AU" sz="1000" dirty="0">
                <a:solidFill>
                  <a:schemeClr val="bg1"/>
                </a:solidFill>
              </a:rPr>
              <a:t>synchrotron.org.au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47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Placeholder 2"/>
          <p:cNvSpPr>
            <a:spLocks noGrp="1"/>
          </p:cNvSpPr>
          <p:nvPr>
            <p:ph type="title"/>
          </p:nvPr>
        </p:nvSpPr>
        <p:spPr>
          <a:xfrm>
            <a:off x="495300" y="2996952"/>
            <a:ext cx="8915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95300" y="2924944"/>
            <a:ext cx="89154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NSTO-logo-Inline_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55" y="1512900"/>
            <a:ext cx="4828691" cy="84914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95300" y="4293096"/>
            <a:ext cx="89154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ust-Synchrotron-vector-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pic>
        <p:nvPicPr>
          <p:cNvPr id="18" name="Picture 17" descr="Victoria-StateGov_white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6197977"/>
            <a:ext cx="792088" cy="451490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AU" sz="1000" dirty="0">
                <a:solidFill>
                  <a:schemeClr val="bg1"/>
                </a:solidFill>
              </a:rPr>
              <a:t>synchrotron.org.au </a:t>
            </a:r>
          </a:p>
        </p:txBody>
      </p:sp>
    </p:spTree>
    <p:extLst>
      <p:ext uri="{BB962C8B-B14F-4D97-AF65-F5344CB8AC3E}">
        <p14:creationId xmlns:p14="http://schemas.microsoft.com/office/powerpoint/2010/main" val="380875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7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906000" cy="836711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6" name="Picture 5" descr="ANSTO-logo-Inline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5" y="151504"/>
            <a:ext cx="3077524" cy="541192"/>
          </a:xfrm>
          <a:prstGeom prst="rect">
            <a:avLst/>
          </a:prstGeom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25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9"/>
            <a:ext cx="8007350" cy="32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pic>
        <p:nvPicPr>
          <p:cNvPr id="10" name="Picture 9" descr="Aust-Synchrotron-vector-grey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synchrotron.org.au </a:t>
            </a:r>
          </a:p>
        </p:txBody>
      </p:sp>
    </p:spTree>
    <p:extLst>
      <p:ext uri="{BB962C8B-B14F-4D97-AF65-F5344CB8AC3E}">
        <p14:creationId xmlns:p14="http://schemas.microsoft.com/office/powerpoint/2010/main" val="28488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24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25" r:id="rId11"/>
    <p:sldLayoutId id="214748451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906000" cy="8367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ANSTO-logo-Inline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5" y="151504"/>
            <a:ext cx="3077524" cy="541192"/>
          </a:xfrm>
          <a:prstGeom prst="rect">
            <a:avLst/>
          </a:prstGeom>
        </p:spPr>
      </p:pic>
      <p:pic>
        <p:nvPicPr>
          <p:cNvPr id="8" name="Picture 7" descr="Aust-Synchrotron-vector-grey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46" y="6113189"/>
            <a:ext cx="2051653" cy="556171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25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9"/>
            <a:ext cx="8007350" cy="32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95300" y="6408688"/>
            <a:ext cx="1872208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synchrotron.org.au </a:t>
            </a:r>
          </a:p>
        </p:txBody>
      </p:sp>
    </p:spTree>
    <p:extLst>
      <p:ext uri="{BB962C8B-B14F-4D97-AF65-F5344CB8AC3E}">
        <p14:creationId xmlns:p14="http://schemas.microsoft.com/office/powerpoint/2010/main" val="23996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22" r:id="rId11"/>
    <p:sldLayoutId id="214748452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9120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8"/>
            <a:ext cx="8007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906000" cy="548679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91200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8"/>
            <a:ext cx="8007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906000" cy="548679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9906000" cy="332656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8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6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25344"/>
            <a:ext cx="9906000" cy="3326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48" r:id="rId9"/>
    <p:sldLayoutId id="2147484349" r:id="rId10"/>
    <p:sldLayoutId id="2147484383" r:id="rId11"/>
    <p:sldLayoutId id="214748446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2318" y="3060250"/>
            <a:ext cx="4350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chemeClr val="bg1"/>
                </a:solidFill>
              </a:rPr>
              <a:t>Eiger</a:t>
            </a:r>
            <a:r>
              <a:rPr lang="en-US" sz="3200" b="1" u="sng" dirty="0" smtClean="0">
                <a:solidFill>
                  <a:schemeClr val="bg1"/>
                </a:solidFill>
              </a:rPr>
              <a:t> 16M integration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520" y="458112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Speakers: Dr Mark </a:t>
            </a:r>
            <a:r>
              <a:rPr lang="en-AU" dirty="0" err="1" smtClean="0">
                <a:solidFill>
                  <a:schemeClr val="bg1"/>
                </a:solidFill>
              </a:rPr>
              <a:t>Clift,</a:t>
            </a:r>
            <a:r>
              <a:rPr lang="en-AU" dirty="0" smtClean="0">
                <a:solidFill>
                  <a:schemeClr val="bg1"/>
                </a:solidFill>
              </a:rPr>
              <a:t> Vesna Samardzic-Boban</a:t>
            </a:r>
            <a:endParaRPr lang="en-AU" dirty="0">
              <a:solidFill>
                <a:schemeClr val="bg1"/>
              </a:solidFill>
            </a:endParaRPr>
          </a:p>
          <a:p>
            <a:pPr algn="ctr"/>
            <a:r>
              <a:rPr lang="en-AU" dirty="0">
                <a:solidFill>
                  <a:schemeClr val="bg1"/>
                </a:solidFill>
              </a:rPr>
              <a:t>Date: </a:t>
            </a:r>
            <a:r>
              <a:rPr lang="en-AU" dirty="0" smtClean="0">
                <a:solidFill>
                  <a:schemeClr val="bg1"/>
                </a:solidFill>
              </a:rPr>
              <a:t>12/11/2018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Experiment  setup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3062509"/>
          </a:xfrm>
        </p:spPr>
        <p:txBody>
          <a:bodyPr/>
          <a:lstStyle/>
          <a:p>
            <a:r>
              <a:rPr lang="en-AU" dirty="0" smtClean="0"/>
              <a:t>Oscillation control</a:t>
            </a:r>
          </a:p>
          <a:p>
            <a:pPr lvl="1"/>
            <a:r>
              <a:rPr lang="en-AU" dirty="0" smtClean="0"/>
              <a:t>Calculations in EPICS database</a:t>
            </a:r>
          </a:p>
          <a:p>
            <a:pPr lvl="1"/>
            <a:r>
              <a:rPr lang="en-AU" dirty="0" smtClean="0"/>
              <a:t>Oscillation interfaces to motor system through user defined records interface (</a:t>
            </a:r>
            <a:r>
              <a:rPr lang="en-AU" dirty="0" err="1" smtClean="0"/>
              <a:t>eg</a:t>
            </a:r>
            <a:r>
              <a:rPr lang="en-AU" dirty="0" smtClean="0"/>
              <a:t>. oscillation begin)</a:t>
            </a:r>
          </a:p>
          <a:p>
            <a:pPr lvl="2"/>
            <a:r>
              <a:rPr lang="en-AU" dirty="0" smtClean="0"/>
              <a:t>Connects records to motor controller variables</a:t>
            </a:r>
          </a:p>
          <a:p>
            <a:pPr lvl="2"/>
            <a:r>
              <a:rPr lang="en-AU" dirty="0" smtClean="0"/>
              <a:t>Supports </a:t>
            </a:r>
            <a:r>
              <a:rPr lang="en-AU" dirty="0" err="1" smtClean="0"/>
              <a:t>Intr</a:t>
            </a:r>
            <a:r>
              <a:rPr lang="en-AU" dirty="0" smtClean="0"/>
              <a:t> I/O – good for stop notification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32" y="3501008"/>
            <a:ext cx="295232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2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400" b="1" i="0" u="none" strike="noStrike" kern="1200" cap="none" spc="-15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Eiger</a:t>
            </a:r>
            <a:r>
              <a:rPr kumimoji="0" lang="en-AU" sz="3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control – EPICS Layer</a:t>
            </a:r>
            <a:endParaRPr kumimoji="0" lang="en-AU" sz="3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937104" cy="5510781"/>
          </a:xfrm>
        </p:spPr>
        <p:txBody>
          <a:bodyPr/>
          <a:lstStyle/>
          <a:p>
            <a:endParaRPr lang="en-AU" sz="1200" dirty="0" smtClean="0"/>
          </a:p>
          <a:p>
            <a:r>
              <a:rPr lang="en-AU" dirty="0" smtClean="0"/>
              <a:t>Computing architecture for the </a:t>
            </a:r>
            <a:r>
              <a:rPr lang="en-AU" dirty="0" err="1" smtClean="0"/>
              <a:t>Eiger</a:t>
            </a:r>
            <a:r>
              <a:rPr lang="en-AU" dirty="0" smtClean="0"/>
              <a:t> system:</a:t>
            </a:r>
          </a:p>
          <a:p>
            <a:pPr lvl="1"/>
            <a:r>
              <a:rPr lang="en-AU" dirty="0" smtClean="0"/>
              <a:t>Detector + DCU (</a:t>
            </a:r>
            <a:r>
              <a:rPr lang="en-AU" dirty="0" err="1" smtClean="0"/>
              <a:t>D.Control</a:t>
            </a:r>
            <a:r>
              <a:rPr lang="en-AU" dirty="0" smtClean="0"/>
              <a:t> Unit) + EPU (</a:t>
            </a:r>
            <a:r>
              <a:rPr lang="en-AU" dirty="0" err="1" smtClean="0"/>
              <a:t>E.Processing</a:t>
            </a:r>
            <a:r>
              <a:rPr lang="en-AU" dirty="0" smtClean="0"/>
              <a:t> Unit)</a:t>
            </a:r>
          </a:p>
          <a:p>
            <a:r>
              <a:rPr lang="en-AU" dirty="0" smtClean="0"/>
              <a:t>EPICS </a:t>
            </a:r>
            <a:r>
              <a:rPr lang="en-AU" dirty="0"/>
              <a:t>IOC hosted on beamline PROXMOX cluster</a:t>
            </a:r>
          </a:p>
          <a:p>
            <a:pPr lvl="1"/>
            <a:r>
              <a:rPr lang="en-AU" dirty="0"/>
              <a:t>Implemented with </a:t>
            </a:r>
            <a:r>
              <a:rPr lang="en-AU" dirty="0" err="1"/>
              <a:t>areaDetector</a:t>
            </a:r>
            <a:r>
              <a:rPr lang="en-AU" dirty="0"/>
              <a:t> and </a:t>
            </a:r>
            <a:r>
              <a:rPr lang="en-AU" dirty="0" err="1"/>
              <a:t>ADEiger</a:t>
            </a:r>
            <a:r>
              <a:rPr lang="en-AU" dirty="0"/>
              <a:t> driver modules </a:t>
            </a:r>
            <a:endParaRPr lang="en-AU" dirty="0" smtClean="0"/>
          </a:p>
          <a:p>
            <a:pPr lvl="1"/>
            <a:r>
              <a:rPr lang="en-AU" dirty="0" smtClean="0"/>
              <a:t>controls </a:t>
            </a:r>
            <a:r>
              <a:rPr lang="en-AU" dirty="0"/>
              <a:t>Detector </a:t>
            </a:r>
            <a:r>
              <a:rPr lang="en-AU" dirty="0" smtClean="0"/>
              <a:t>(“low </a:t>
            </a:r>
            <a:r>
              <a:rPr lang="en-AU" dirty="0"/>
              <a:t>level” </a:t>
            </a:r>
            <a:r>
              <a:rPr lang="en-AU" dirty="0" smtClean="0"/>
              <a:t>control) and passes data to DCU (via stream module, then further for pipeline processing to EPU)</a:t>
            </a:r>
          </a:p>
          <a:p>
            <a:pPr lvl="1"/>
            <a:r>
              <a:rPr lang="en-AU" dirty="0"/>
              <a:t>Higher </a:t>
            </a:r>
            <a:r>
              <a:rPr lang="en-AU" dirty="0" smtClean="0"/>
              <a:t>layers incl. experiment </a:t>
            </a:r>
            <a:r>
              <a:rPr lang="en-AU" dirty="0"/>
              <a:t>control implemented in python</a:t>
            </a:r>
          </a:p>
          <a:p>
            <a:r>
              <a:rPr lang="en-AU" dirty="0" err="1" smtClean="0"/>
              <a:t>Qt</a:t>
            </a:r>
            <a:r>
              <a:rPr lang="en-AU" dirty="0" smtClean="0"/>
              <a:t> </a:t>
            </a:r>
            <a:r>
              <a:rPr lang="en-AU" dirty="0"/>
              <a:t>screens for user experiment </a:t>
            </a:r>
            <a:r>
              <a:rPr lang="en-AU" dirty="0" smtClean="0"/>
              <a:t>control</a:t>
            </a:r>
          </a:p>
          <a:p>
            <a:r>
              <a:rPr lang="en-AU" dirty="0" smtClean="0"/>
              <a:t>MEDM engineering screens with full detector control 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1460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400" b="1" i="0" u="none" strike="noStrike" kern="1200" cap="none" spc="-15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Eiger</a:t>
            </a:r>
            <a:r>
              <a:rPr kumimoji="0" lang="en-AU" sz="3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Triggering </a:t>
            </a:r>
            <a:endParaRPr kumimoji="0" lang="en-AU" sz="3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5510781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Manual </a:t>
            </a:r>
            <a:r>
              <a:rPr lang="en-AU" dirty="0"/>
              <a:t>triggering, both HW and </a:t>
            </a:r>
            <a:r>
              <a:rPr lang="en-AU" dirty="0" smtClean="0"/>
              <a:t>SW triggering implemented, </a:t>
            </a:r>
            <a:r>
              <a:rPr lang="en-AU" dirty="0"/>
              <a:t>available from MEDM screens</a:t>
            </a:r>
          </a:p>
          <a:p>
            <a:endParaRPr lang="en-AU" dirty="0" smtClean="0"/>
          </a:p>
          <a:p>
            <a:r>
              <a:rPr lang="en-AU" dirty="0" smtClean="0"/>
              <a:t>Automated </a:t>
            </a:r>
            <a:r>
              <a:rPr lang="en-AU" dirty="0"/>
              <a:t>HW triggering used as the main </a:t>
            </a:r>
            <a:r>
              <a:rPr lang="en-AU" dirty="0" smtClean="0"/>
              <a:t>experimental mode as explained on </a:t>
            </a:r>
            <a:r>
              <a:rPr lang="en-AU" smtClean="0"/>
              <a:t>earlier slides </a:t>
            </a:r>
            <a:endParaRPr lang="en-AU" dirty="0" smtClean="0"/>
          </a:p>
          <a:p>
            <a:pPr lvl="1"/>
            <a:r>
              <a:rPr lang="en-AU" dirty="0"/>
              <a:t>t</a:t>
            </a:r>
            <a:r>
              <a:rPr lang="en-AU" dirty="0" smtClean="0"/>
              <a:t>he mode used is EXTSE – Externally Triggered Exposure series – One pulse initiates a series of exposures</a:t>
            </a:r>
          </a:p>
          <a:p>
            <a:pPr marL="0" indent="0">
              <a:buNone/>
            </a:pPr>
            <a:r>
              <a:rPr lang="en-A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01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err="1" smtClean="0">
                <a:solidFill>
                  <a:schemeClr val="bg1"/>
                </a:solidFill>
              </a:rPr>
              <a:t>Eiger</a:t>
            </a:r>
            <a:r>
              <a:rPr lang="en-AU" sz="3400" dirty="0" smtClean="0">
                <a:solidFill>
                  <a:schemeClr val="bg1"/>
                </a:solidFill>
              </a:rPr>
              <a:t> configuration</a:t>
            </a:r>
            <a:endParaRPr lang="en-AU" sz="3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9" y="864096"/>
            <a:ext cx="4272781" cy="54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1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err="1" smtClean="0">
                <a:solidFill>
                  <a:schemeClr val="bg1"/>
                </a:solidFill>
              </a:rPr>
              <a:t>Eiger</a:t>
            </a:r>
            <a:r>
              <a:rPr lang="en-AU" sz="3400" dirty="0" smtClean="0">
                <a:solidFill>
                  <a:schemeClr val="bg1"/>
                </a:solidFill>
              </a:rPr>
              <a:t> full control</a:t>
            </a:r>
            <a:endParaRPr lang="en-AU" sz="3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76" y="1268760"/>
            <a:ext cx="5310448" cy="48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05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err="1" smtClean="0">
                <a:solidFill>
                  <a:schemeClr val="bg1"/>
                </a:solidFill>
              </a:rPr>
              <a:t>Eiger</a:t>
            </a:r>
            <a:r>
              <a:rPr lang="en-AU" sz="3400" dirty="0" smtClean="0">
                <a:solidFill>
                  <a:schemeClr val="bg1"/>
                </a:solidFill>
              </a:rPr>
              <a:t> user screen</a:t>
            </a:r>
            <a:endParaRPr lang="en-AU" sz="3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2" y="864096"/>
            <a:ext cx="7977336" cy="52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5400600"/>
          </a:xfrm>
        </p:spPr>
        <p:txBody>
          <a:bodyPr/>
          <a:lstStyle/>
          <a:p>
            <a:r>
              <a:rPr lang="en-AU" dirty="0" smtClean="0"/>
              <a:t>Goniometer motor system</a:t>
            </a:r>
          </a:p>
          <a:p>
            <a:r>
              <a:rPr lang="en-AU" dirty="0" smtClean="0"/>
              <a:t>Oscillation control – Goniometer, shutter coordination</a:t>
            </a:r>
          </a:p>
          <a:p>
            <a:r>
              <a:rPr lang="en-AU" dirty="0" err="1" smtClean="0"/>
              <a:t>Eiger</a:t>
            </a:r>
            <a:r>
              <a:rPr lang="en-AU" dirty="0" smtClean="0"/>
              <a:t> 16M triggering</a:t>
            </a:r>
          </a:p>
          <a:p>
            <a:r>
              <a:rPr lang="en-AU" dirty="0" err="1"/>
              <a:t>Eiger</a:t>
            </a:r>
            <a:r>
              <a:rPr lang="en-AU" dirty="0"/>
              <a:t> 16M integration with </a:t>
            </a:r>
            <a:r>
              <a:rPr lang="en-AU" dirty="0" smtClean="0"/>
              <a:t>EPICS</a:t>
            </a:r>
          </a:p>
          <a:p>
            <a:r>
              <a:rPr lang="en-AU" dirty="0" err="1" smtClean="0"/>
              <a:t>Eiger</a:t>
            </a:r>
            <a:r>
              <a:rPr lang="en-AU" dirty="0" smtClean="0"/>
              <a:t> services – cover control, and </a:t>
            </a:r>
            <a:r>
              <a:rPr lang="en-AU" smtClean="0"/>
              <a:t>Nitrogen flow</a:t>
            </a:r>
            <a:endParaRPr lang="en-AU" dirty="0"/>
          </a:p>
          <a:p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Overview</a:t>
            </a:r>
            <a:endParaRPr lang="en-AU" sz="3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2" y="3429000"/>
            <a:ext cx="5256584" cy="34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Architecture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5400600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 descr="C:\0d56e2e4b519a410bf8eeb05987aee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64096"/>
            <a:ext cx="8208912" cy="522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9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Motor system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5400600"/>
          </a:xfrm>
        </p:spPr>
        <p:txBody>
          <a:bodyPr/>
          <a:lstStyle/>
          <a:p>
            <a:r>
              <a:rPr lang="en-AU" dirty="0" smtClean="0"/>
              <a:t>Micro-focus beamline – smoothest possible motion required</a:t>
            </a:r>
          </a:p>
          <a:p>
            <a:r>
              <a:rPr lang="en-AU" dirty="0" err="1" smtClean="0"/>
              <a:t>Aerotech</a:t>
            </a:r>
            <a:r>
              <a:rPr lang="en-AU" dirty="0" smtClean="0"/>
              <a:t> BL-10 linear servo amplifier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2348880"/>
            <a:ext cx="4941657" cy="37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28" y="5078821"/>
            <a:ext cx="2592288" cy="17172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Goniometer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5400600"/>
          </a:xfrm>
        </p:spPr>
        <p:txBody>
          <a:bodyPr/>
          <a:lstStyle/>
          <a:p>
            <a:r>
              <a:rPr lang="en-AU" dirty="0" smtClean="0"/>
              <a:t>Air bearing is a </a:t>
            </a:r>
            <a:r>
              <a:rPr lang="en-AU" dirty="0" err="1" smtClean="0"/>
              <a:t>Aerotech</a:t>
            </a:r>
            <a:r>
              <a:rPr lang="en-AU" dirty="0" smtClean="0"/>
              <a:t> ABRS-250</a:t>
            </a:r>
          </a:p>
          <a:p>
            <a:pPr lvl="1"/>
            <a:r>
              <a:rPr lang="en-AU" dirty="0" smtClean="0"/>
              <a:t>3 phase brushless servo</a:t>
            </a:r>
          </a:p>
          <a:p>
            <a:r>
              <a:rPr lang="en-AU" dirty="0" smtClean="0"/>
              <a:t>FOC commutation control (encoder based, no halls)</a:t>
            </a:r>
          </a:p>
          <a:p>
            <a:r>
              <a:rPr lang="en-AU" dirty="0" smtClean="0"/>
              <a:t>2 Phases are generated by the motor controller</a:t>
            </a:r>
          </a:p>
          <a:p>
            <a:r>
              <a:rPr lang="en-AU" dirty="0" smtClean="0"/>
              <a:t>3</a:t>
            </a:r>
            <a:r>
              <a:rPr lang="en-AU" baseline="30000" dirty="0" smtClean="0"/>
              <a:t>rd</a:t>
            </a:r>
            <a:r>
              <a:rPr lang="en-AU" dirty="0" smtClean="0"/>
              <a:t> phase generated internally be the BL10</a:t>
            </a:r>
          </a:p>
          <a:p>
            <a:r>
              <a:rPr lang="en-AU" dirty="0" smtClean="0"/>
              <a:t>Feedback provides 9998.2 counts per degree</a:t>
            </a:r>
          </a:p>
          <a:p>
            <a:r>
              <a:rPr lang="en-AU" dirty="0" smtClean="0"/>
              <a:t>Air pressure enable</a:t>
            </a:r>
          </a:p>
          <a:p>
            <a:r>
              <a:rPr lang="en-AU" dirty="0" smtClean="0"/>
              <a:t>Drive velocity up to 180 Degree/Sec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739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Detector trigger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5400600"/>
          </a:xfrm>
        </p:spPr>
        <p:txBody>
          <a:bodyPr/>
          <a:lstStyle/>
          <a:p>
            <a:r>
              <a:rPr lang="en-AU" dirty="0" smtClean="0"/>
              <a:t>Software trigger available</a:t>
            </a:r>
          </a:p>
          <a:p>
            <a:r>
              <a:rPr lang="en-AU" dirty="0" smtClean="0"/>
              <a:t>Hardware based trigger</a:t>
            </a:r>
          </a:p>
          <a:p>
            <a:r>
              <a:rPr lang="en-AU" dirty="0" smtClean="0"/>
              <a:t>Position compare on controller generates trigger based on air bearing position</a:t>
            </a:r>
          </a:p>
          <a:p>
            <a:r>
              <a:rPr lang="en-AU" dirty="0" smtClean="0"/>
              <a:t>Monostable multi-vibrator used to generate TTL trigger pulse with maximum 1.5 KHz capability</a:t>
            </a:r>
          </a:p>
          <a:p>
            <a:r>
              <a:rPr lang="en-AU" dirty="0" smtClean="0"/>
              <a:t>Trigger delivered via terminated COAX transmission</a:t>
            </a:r>
          </a:p>
          <a:p>
            <a:r>
              <a:rPr lang="en-AU" dirty="0" smtClean="0"/>
              <a:t>Triggering determined via oscillation control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8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3476" y="3244334"/>
            <a:ext cx="213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/>
            <a:r>
              <a:rPr lang="en-AU" dirty="0">
                <a:solidFill>
                  <a:schemeClr val="bg1"/>
                </a:solidFill>
              </a:rPr>
              <a:t>Detector trigger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Hardware trigger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5400600"/>
          </a:xfrm>
        </p:spPr>
        <p:txBody>
          <a:bodyPr/>
          <a:lstStyle/>
          <a:p>
            <a:r>
              <a:rPr lang="en-AU" dirty="0" smtClean="0"/>
              <a:t>Mono stable multi-vibrator 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4" y="1340767"/>
            <a:ext cx="7488832" cy="49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err="1" smtClean="0">
                <a:solidFill>
                  <a:schemeClr val="bg1"/>
                </a:solidFill>
              </a:rPr>
              <a:t>Eiger</a:t>
            </a:r>
            <a:r>
              <a:rPr lang="en-AU" sz="3400" dirty="0" smtClean="0">
                <a:solidFill>
                  <a:schemeClr val="bg1"/>
                </a:solidFill>
              </a:rPr>
              <a:t> services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2414437"/>
          </a:xfrm>
        </p:spPr>
        <p:txBody>
          <a:bodyPr/>
          <a:lstStyle/>
          <a:p>
            <a:r>
              <a:rPr lang="en-AU" dirty="0" smtClean="0"/>
              <a:t>A PLC is used for:</a:t>
            </a:r>
          </a:p>
          <a:p>
            <a:pPr lvl="1"/>
            <a:r>
              <a:rPr lang="en-AU" dirty="0" smtClean="0"/>
              <a:t>Detector cover control – Close cover only allowed when </a:t>
            </a:r>
            <a:r>
              <a:rPr lang="en-AU" dirty="0" err="1" smtClean="0"/>
              <a:t>Eiger</a:t>
            </a:r>
            <a:r>
              <a:rPr lang="en-AU" dirty="0" smtClean="0"/>
              <a:t> is away from goniometer – cover enable switch on A-frame</a:t>
            </a:r>
          </a:p>
          <a:p>
            <a:pPr lvl="1"/>
            <a:r>
              <a:rPr lang="en-AU" dirty="0" smtClean="0"/>
              <a:t>N2 flow monitoring</a:t>
            </a:r>
          </a:p>
          <a:p>
            <a:pPr lvl="1"/>
            <a:r>
              <a:rPr lang="en-AU" dirty="0" smtClean="0"/>
              <a:t>SMS alerts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27" y="3005517"/>
            <a:ext cx="3995936" cy="2996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736131"/>
            <a:ext cx="4355903" cy="35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E27778-1CA7-4271-A8F7-799C9D8CA2D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906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 spc="-150">
                <a:solidFill>
                  <a:srgbClr val="005A9B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9B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algn="l"/>
            <a:r>
              <a:rPr lang="en-AU" sz="3400" dirty="0" smtClean="0">
                <a:solidFill>
                  <a:schemeClr val="bg1"/>
                </a:solidFill>
              </a:rPr>
              <a:t>Experiment  setup</a:t>
            </a:r>
            <a:endParaRPr lang="en-AU" sz="34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8464" y="870547"/>
            <a:ext cx="9505056" cy="1622349"/>
          </a:xfrm>
        </p:spPr>
        <p:txBody>
          <a:bodyPr/>
          <a:lstStyle/>
          <a:p>
            <a:r>
              <a:rPr lang="en-AU" dirty="0" smtClean="0"/>
              <a:t>Oscillation control</a:t>
            </a:r>
          </a:p>
          <a:p>
            <a:pPr lvl="1"/>
            <a:r>
              <a:rPr lang="en-AU" dirty="0" smtClean="0"/>
              <a:t>Coordinates goniometer and shutter to expose user sample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85" y="1844824"/>
            <a:ext cx="401682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5540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Header - blue -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eader - grey -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u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Grey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ooter -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Footer -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ANSTO-ANM-TEMPLATE</Template>
  <TotalTime>15061</TotalTime>
  <Words>387</Words>
  <Application>Microsoft Office PowerPoint</Application>
  <PresentationFormat>A4 Paper (210x297 mm)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Title - Blue</vt:lpstr>
      <vt:lpstr>Title - Grey</vt:lpstr>
      <vt:lpstr>1_Header - blue - logo</vt:lpstr>
      <vt:lpstr>Header - grey - logo</vt:lpstr>
      <vt:lpstr>2_Blue Top</vt:lpstr>
      <vt:lpstr>1_Grey Top</vt:lpstr>
      <vt:lpstr>Footer - blue</vt:lpstr>
      <vt:lpstr>Footer - grey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Clare</dc:creator>
  <cp:lastModifiedBy>CLIFT, Mark</cp:lastModifiedBy>
  <cp:revision>643</cp:revision>
  <cp:lastPrinted>2018-06-29T02:56:23Z</cp:lastPrinted>
  <dcterms:created xsi:type="dcterms:W3CDTF">2015-09-04T04:19:26Z</dcterms:created>
  <dcterms:modified xsi:type="dcterms:W3CDTF">2018-11-13T23:32:20Z</dcterms:modified>
  <cp:contentStatus/>
</cp:coreProperties>
</file>