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04" r:id="rId2"/>
    <p:sldId id="397" r:id="rId3"/>
    <p:sldId id="399" r:id="rId4"/>
    <p:sldId id="400" r:id="rId5"/>
    <p:sldId id="401" r:id="rId6"/>
  </p:sldIdLst>
  <p:sldSz cx="9144000" cy="6858000" type="screen4x3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598"/>
    <a:srgbClr val="376092"/>
    <a:srgbClr val="333596"/>
    <a:srgbClr val="33359A"/>
    <a:srgbClr val="33359D"/>
    <a:srgbClr val="3335A0"/>
    <a:srgbClr val="3335A3"/>
    <a:srgbClr val="3638A7"/>
    <a:srgbClr val="3335A7"/>
    <a:srgbClr val="373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20" autoAdjust="0"/>
    <p:restoredTop sz="95285" autoAdjust="0"/>
  </p:normalViewPr>
  <p:slideViewPr>
    <p:cSldViewPr snapToGrid="0" snapToObjects="1">
      <p:cViewPr varScale="1">
        <p:scale>
          <a:sx n="83" d="100"/>
          <a:sy n="83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381" y="-96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103BE3D0-233B-4CA1-A890-5E584ED79836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EB47880B-3277-48C8-86FA-F0410D319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18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91A789CA-D03D-4DD3-8C90-9B850F8C1D67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C9D8F72B-3D01-46D0-A727-27DEC898D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8F72B-3D01-46D0-A727-27DEC898D4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8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u="none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199-1716-C44D-B7BE-191DFCC2B5D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077-3101-C549-BE4A-CFD136CD1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173038" indent="-173038">
              <a:spcBef>
                <a:spcPts val="24"/>
              </a:spcBef>
              <a:defRPr/>
            </a:lvl1pPr>
            <a:lvl2pPr marL="342900" indent="-171450">
              <a:buClr>
                <a:schemeClr val="tx2"/>
              </a:buClr>
              <a:defRPr/>
            </a:lvl2pPr>
            <a:lvl3pPr marL="571500" indent="-171450">
              <a:tabLst/>
              <a:defRPr/>
            </a:lvl3pPr>
            <a:lvl4pPr marL="742950" indent="-171450"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Group 6"/>
          <p:cNvGrpSpPr>
            <a:grpSpLocks/>
          </p:cNvGrpSpPr>
          <p:nvPr userDrawn="1"/>
        </p:nvGrpSpPr>
        <p:grpSpPr bwMode="auto">
          <a:xfrm>
            <a:off x="369404" y="1364415"/>
            <a:ext cx="8503036" cy="104915"/>
            <a:chOff x="0" y="0"/>
            <a:chExt cx="15424" cy="122"/>
          </a:xfrm>
        </p:grpSpPr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60" y="60"/>
              <a:ext cx="15304" cy="2"/>
              <a:chOff x="60" y="60"/>
              <a:chExt cx="15304" cy="2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60" y="60"/>
                <a:ext cx="15304" cy="2"/>
              </a:xfrm>
              <a:custGeom>
                <a:avLst/>
                <a:gdLst>
                  <a:gd name="T0" fmla="+- 0 15363 60"/>
                  <a:gd name="T1" fmla="*/ T0 w 15304"/>
                  <a:gd name="T2" fmla="+- 0 60 60"/>
                  <a:gd name="T3" fmla="*/ 60 h 2"/>
                  <a:gd name="T4" fmla="+- 0 60 60"/>
                  <a:gd name="T5" fmla="*/ T4 w 15304"/>
                  <a:gd name="T6" fmla="+- 0 62 60"/>
                  <a:gd name="T7" fmla="*/ 62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304" h="2">
                    <a:moveTo>
                      <a:pt x="15303" y="0"/>
                    </a:moveTo>
                    <a:lnTo>
                      <a:pt x="0" y="2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15363" y="60"/>
              <a:ext cx="2" cy="2"/>
              <a:chOff x="15363" y="60"/>
              <a:chExt cx="2" cy="2"/>
            </a:xfrm>
          </p:grpSpPr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15363" y="6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60" y="62"/>
              <a:ext cx="2" cy="2"/>
              <a:chOff x="60" y="62"/>
              <a:chExt cx="2" cy="2"/>
            </a:xfrm>
          </p:grpSpPr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60" y="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064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u="none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199-1716-C44D-B7BE-191DFCC2B5D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077-3101-C549-BE4A-CFD136CD1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173038" indent="-173038">
              <a:spcBef>
                <a:spcPts val="24"/>
              </a:spcBef>
              <a:defRPr/>
            </a:lvl1pPr>
            <a:lvl2pPr marL="342900" indent="-171450">
              <a:buClr>
                <a:schemeClr val="tx2"/>
              </a:buClr>
              <a:defRPr/>
            </a:lvl2pPr>
            <a:lvl3pPr marL="571500" indent="-171450">
              <a:tabLst/>
              <a:defRPr/>
            </a:lvl3pPr>
            <a:lvl4pPr marL="742950" indent="-171450"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Group 6"/>
          <p:cNvGrpSpPr>
            <a:grpSpLocks/>
          </p:cNvGrpSpPr>
          <p:nvPr userDrawn="1"/>
        </p:nvGrpSpPr>
        <p:grpSpPr bwMode="auto">
          <a:xfrm>
            <a:off x="369404" y="1364415"/>
            <a:ext cx="8503036" cy="104915"/>
            <a:chOff x="0" y="0"/>
            <a:chExt cx="15424" cy="122"/>
          </a:xfrm>
        </p:grpSpPr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60" y="60"/>
              <a:ext cx="15304" cy="2"/>
              <a:chOff x="60" y="60"/>
              <a:chExt cx="15304" cy="2"/>
            </a:xfrm>
          </p:grpSpPr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60" y="60"/>
                <a:ext cx="15304" cy="2"/>
              </a:xfrm>
              <a:custGeom>
                <a:avLst/>
                <a:gdLst>
                  <a:gd name="T0" fmla="+- 0 15363 60"/>
                  <a:gd name="T1" fmla="*/ T0 w 15304"/>
                  <a:gd name="T2" fmla="+- 0 60 60"/>
                  <a:gd name="T3" fmla="*/ 60 h 2"/>
                  <a:gd name="T4" fmla="+- 0 60 60"/>
                  <a:gd name="T5" fmla="*/ T4 w 15304"/>
                  <a:gd name="T6" fmla="+- 0 62 60"/>
                  <a:gd name="T7" fmla="*/ 62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304" h="2">
                    <a:moveTo>
                      <a:pt x="15303" y="0"/>
                    </a:moveTo>
                    <a:lnTo>
                      <a:pt x="0" y="2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15363" y="60"/>
              <a:ext cx="2" cy="2"/>
              <a:chOff x="15363" y="60"/>
              <a:chExt cx="2" cy="2"/>
            </a:xfrm>
          </p:grpSpPr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15363" y="6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60" y="62"/>
              <a:ext cx="2" cy="2"/>
              <a:chOff x="60" y="62"/>
              <a:chExt cx="2" cy="2"/>
            </a:xfrm>
          </p:grpSpPr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60" y="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89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5" y="274638"/>
            <a:ext cx="8212015" cy="11430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24200" y="64306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B9DEA-D37F-6747-A0C3-C8AC2004C2A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2" name="Group 6"/>
          <p:cNvGrpSpPr>
            <a:grpSpLocks/>
          </p:cNvGrpSpPr>
          <p:nvPr userDrawn="1"/>
        </p:nvGrpSpPr>
        <p:grpSpPr bwMode="auto">
          <a:xfrm>
            <a:off x="369404" y="1364415"/>
            <a:ext cx="8503036" cy="104915"/>
            <a:chOff x="0" y="0"/>
            <a:chExt cx="15424" cy="122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60" y="60"/>
              <a:ext cx="15304" cy="2"/>
              <a:chOff x="60" y="60"/>
              <a:chExt cx="15304" cy="2"/>
            </a:xfrm>
          </p:grpSpPr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60" y="60"/>
                <a:ext cx="15304" cy="2"/>
              </a:xfrm>
              <a:custGeom>
                <a:avLst/>
                <a:gdLst>
                  <a:gd name="T0" fmla="+- 0 15363 60"/>
                  <a:gd name="T1" fmla="*/ T0 w 15304"/>
                  <a:gd name="T2" fmla="+- 0 60 60"/>
                  <a:gd name="T3" fmla="*/ 60 h 2"/>
                  <a:gd name="T4" fmla="+- 0 60 60"/>
                  <a:gd name="T5" fmla="*/ T4 w 15304"/>
                  <a:gd name="T6" fmla="+- 0 62 60"/>
                  <a:gd name="T7" fmla="*/ 62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304" h="2">
                    <a:moveTo>
                      <a:pt x="15303" y="0"/>
                    </a:moveTo>
                    <a:lnTo>
                      <a:pt x="0" y="2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5363" y="60"/>
              <a:ext cx="2" cy="2"/>
              <a:chOff x="15363" y="60"/>
              <a:chExt cx="2" cy="2"/>
            </a:xfrm>
          </p:grpSpPr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363" y="6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60" y="62"/>
              <a:ext cx="2" cy="2"/>
              <a:chOff x="60" y="62"/>
              <a:chExt cx="2" cy="2"/>
            </a:xfrm>
          </p:grpSpPr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60" y="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917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199-1716-C44D-B7BE-191DFCC2B5D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C8E077-3101-C549-BE4A-CFD136CD1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9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6"/>
          <p:cNvGrpSpPr>
            <a:grpSpLocks/>
          </p:cNvGrpSpPr>
          <p:nvPr userDrawn="1"/>
        </p:nvGrpSpPr>
        <p:grpSpPr bwMode="auto">
          <a:xfrm>
            <a:off x="369404" y="1364415"/>
            <a:ext cx="8503036" cy="104915"/>
            <a:chOff x="0" y="0"/>
            <a:chExt cx="15424" cy="122"/>
          </a:xfrm>
        </p:grpSpPr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60" y="60"/>
              <a:ext cx="15304" cy="2"/>
              <a:chOff x="60" y="60"/>
              <a:chExt cx="15304" cy="2"/>
            </a:xfrm>
          </p:grpSpPr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60" y="60"/>
                <a:ext cx="15304" cy="2"/>
              </a:xfrm>
              <a:custGeom>
                <a:avLst/>
                <a:gdLst>
                  <a:gd name="T0" fmla="+- 0 15363 60"/>
                  <a:gd name="T1" fmla="*/ T0 w 15304"/>
                  <a:gd name="T2" fmla="+- 0 60 60"/>
                  <a:gd name="T3" fmla="*/ 60 h 2"/>
                  <a:gd name="T4" fmla="+- 0 60 60"/>
                  <a:gd name="T5" fmla="*/ T4 w 15304"/>
                  <a:gd name="T6" fmla="+- 0 62 60"/>
                  <a:gd name="T7" fmla="*/ 62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304" h="2">
                    <a:moveTo>
                      <a:pt x="15303" y="0"/>
                    </a:moveTo>
                    <a:lnTo>
                      <a:pt x="0" y="2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5363" y="60"/>
              <a:ext cx="2" cy="2"/>
              <a:chOff x="15363" y="60"/>
              <a:chExt cx="2" cy="2"/>
            </a:xfrm>
          </p:grpSpPr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15363" y="6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7"/>
            <p:cNvGrpSpPr>
              <a:grpSpLocks/>
            </p:cNvGrpSpPr>
            <p:nvPr/>
          </p:nvGrpSpPr>
          <p:grpSpPr bwMode="auto">
            <a:xfrm>
              <a:off x="60" y="62"/>
              <a:ext cx="2" cy="2"/>
              <a:chOff x="60" y="62"/>
              <a:chExt cx="2" cy="2"/>
            </a:xfrm>
          </p:grpSpPr>
          <p:sp>
            <p:nvSpPr>
              <p:cNvPr id="16" name="Freeform 8"/>
              <p:cNvSpPr>
                <a:spLocks/>
              </p:cNvSpPr>
              <p:nvPr/>
            </p:nvSpPr>
            <p:spPr bwMode="auto">
              <a:xfrm>
                <a:off x="60" y="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895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" name="Group 6"/>
          <p:cNvGrpSpPr>
            <a:grpSpLocks/>
          </p:cNvGrpSpPr>
          <p:nvPr userDrawn="1"/>
        </p:nvGrpSpPr>
        <p:grpSpPr bwMode="auto">
          <a:xfrm>
            <a:off x="369404" y="1364415"/>
            <a:ext cx="8503036" cy="104915"/>
            <a:chOff x="0" y="0"/>
            <a:chExt cx="15424" cy="122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60" y="60"/>
              <a:ext cx="15304" cy="2"/>
              <a:chOff x="60" y="60"/>
              <a:chExt cx="15304" cy="2"/>
            </a:xfrm>
          </p:grpSpPr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60" y="60"/>
                <a:ext cx="15304" cy="2"/>
              </a:xfrm>
              <a:custGeom>
                <a:avLst/>
                <a:gdLst>
                  <a:gd name="T0" fmla="+- 0 15363 60"/>
                  <a:gd name="T1" fmla="*/ T0 w 15304"/>
                  <a:gd name="T2" fmla="+- 0 60 60"/>
                  <a:gd name="T3" fmla="*/ 60 h 2"/>
                  <a:gd name="T4" fmla="+- 0 60 60"/>
                  <a:gd name="T5" fmla="*/ T4 w 15304"/>
                  <a:gd name="T6" fmla="+- 0 62 60"/>
                  <a:gd name="T7" fmla="*/ 62 h 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5304" h="2">
                    <a:moveTo>
                      <a:pt x="15303" y="0"/>
                    </a:moveTo>
                    <a:lnTo>
                      <a:pt x="0" y="2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9"/>
            <p:cNvGrpSpPr>
              <a:grpSpLocks/>
            </p:cNvGrpSpPr>
            <p:nvPr/>
          </p:nvGrpSpPr>
          <p:grpSpPr bwMode="auto">
            <a:xfrm>
              <a:off x="15363" y="60"/>
              <a:ext cx="2" cy="2"/>
              <a:chOff x="15363" y="60"/>
              <a:chExt cx="2" cy="2"/>
            </a:xfrm>
          </p:grpSpPr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15363" y="60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60" y="62"/>
              <a:ext cx="2" cy="2"/>
              <a:chOff x="60" y="62"/>
              <a:chExt cx="2" cy="2"/>
            </a:xfrm>
          </p:grpSpPr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60" y="62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ED20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680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D8199-1716-C44D-B7BE-191DFCC2B5D2}" type="datetimeFigureOut">
              <a:rPr lang="en-US" smtClean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8E077-3101-C549-BE4A-CFD136CD1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93447" y="404661"/>
            <a:ext cx="8293353" cy="12116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3000" u="sng">
                <a:solidFill>
                  <a:srgbClr val="376092"/>
                </a:solidFill>
                <a:latin typeface="Arial"/>
                <a:cs typeface="Arial"/>
              </a:defRPr>
            </a:lvl1pPr>
          </a:lstStyle>
          <a:p>
            <a:pPr algn="r"/>
            <a:endParaRPr lang="en-US" sz="33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936017" y="2204266"/>
            <a:ext cx="6400800" cy="1752600"/>
          </a:xfrm>
        </p:spPr>
        <p:txBody>
          <a:bodyPr>
            <a:normAutofit/>
          </a:bodyPr>
          <a:lstStyle>
            <a:lvl1pPr marL="0" indent="0">
              <a:buNone/>
              <a:defRPr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endParaRPr lang="en-U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7" y="1705708"/>
            <a:ext cx="8357105" cy="31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88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D8199-1716-C44D-B7BE-191DFCC2B5D2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E077-3101-C549-BE4A-CFD136CD1B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124200" y="64306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4B9DEA-D37F-6747-A0C3-C8AC2004C2A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2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51" r:id="rId3"/>
    <p:sldLayoutId id="2147483669" r:id="rId4"/>
    <p:sldLayoutId id="2147483657" r:id="rId5"/>
    <p:sldLayoutId id="2147483668" r:id="rId6"/>
    <p:sldLayoutId id="214748364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u="sng" kern="1200">
          <a:solidFill>
            <a:srgbClr val="376092"/>
          </a:solidFill>
          <a:latin typeface="Arial"/>
          <a:ea typeface="+mj-ea"/>
          <a:cs typeface="Arial"/>
        </a:defRPr>
      </a:lvl1pPr>
    </p:titleStyle>
    <p:bodyStyle>
      <a:lvl1pPr marL="173038" indent="-173038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>
          <a:tab pos="173038" algn="l"/>
        </a:tabLst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4295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714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ksanagit.github.io/babyI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72F6C-E284-44B4-AB40-94C45DA3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95" y="274638"/>
            <a:ext cx="8574160" cy="1143000"/>
          </a:xfrm>
        </p:spPr>
        <p:txBody>
          <a:bodyPr/>
          <a:lstStyle/>
          <a:p>
            <a:pPr algn="ctr"/>
            <a:r>
              <a:rPr lang="en-US" dirty="0" err="1"/>
              <a:t>babyIOC</a:t>
            </a:r>
            <a:r>
              <a:rPr lang="en-US" dirty="0"/>
              <a:t> – Control System in a Box from NSLS2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EEB5C-3CCA-4113-88CF-367C9A76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079999"/>
            <a:ext cx="8229600" cy="10461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Oksana </a:t>
            </a:r>
            <a:r>
              <a:rPr lang="en-US" sz="2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Ivashkevych</a:t>
            </a: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Thomas Caswell, 2018-11-14, 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EPICS Collaboration Meeting, ANSTO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FEFDA4-10CE-4669-8B74-6131CE7DE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47" y="1705708"/>
            <a:ext cx="8357105" cy="31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9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babyIOC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43371" cy="4525963"/>
          </a:xfrm>
        </p:spPr>
        <p:txBody>
          <a:bodyPr>
            <a:normAutofit fontScale="55000" lnSpcReduction="20000"/>
          </a:bodyPr>
          <a:lstStyle/>
          <a:p>
            <a:endParaRPr lang="en-US" sz="3300" dirty="0"/>
          </a:p>
          <a:p>
            <a:r>
              <a:rPr lang="en-US" sz="3300" dirty="0"/>
              <a:t>Controls System in Box</a:t>
            </a:r>
          </a:p>
          <a:p>
            <a:endParaRPr lang="en-US" dirty="0"/>
          </a:p>
          <a:p>
            <a:r>
              <a:rPr lang="en-US" dirty="0"/>
              <a:t>64 bit Intel architecture</a:t>
            </a:r>
          </a:p>
          <a:p>
            <a:r>
              <a:rPr lang="en-US" dirty="0"/>
              <a:t>x4 core 2.56 GHz and 8GB RAM</a:t>
            </a:r>
          </a:p>
          <a:p>
            <a:r>
              <a:rPr lang="en-US" dirty="0"/>
              <a:t>x3 1Gbit Ethernet interfaces</a:t>
            </a:r>
          </a:p>
          <a:p>
            <a:r>
              <a:rPr lang="en-US" sz="3200" dirty="0"/>
              <a:t>1x HDMI, 2x </a:t>
            </a:r>
            <a:r>
              <a:rPr lang="en-US" sz="3200" dirty="0" err="1"/>
              <a:t>miniDP</a:t>
            </a:r>
            <a:r>
              <a:rPr lang="en-US" sz="3200" dirty="0"/>
              <a:t>++</a:t>
            </a:r>
          </a:p>
          <a:p>
            <a:r>
              <a:rPr lang="en-US" sz="3200" dirty="0"/>
              <a:t>3 x USB 3.0</a:t>
            </a:r>
          </a:p>
          <a:p>
            <a:r>
              <a:rPr lang="en-US" sz="3200" dirty="0"/>
              <a:t>2x UART serial ports</a:t>
            </a:r>
          </a:p>
          <a:p>
            <a:r>
              <a:rPr lang="en-US" sz="3200" dirty="0"/>
              <a:t>Intel HD Graphics 405</a:t>
            </a:r>
          </a:p>
          <a:p>
            <a:r>
              <a:rPr lang="en-US" sz="3200" dirty="0"/>
              <a:t>IR interface</a:t>
            </a:r>
          </a:p>
          <a:p>
            <a:r>
              <a:rPr lang="en-GB" sz="3200" dirty="0"/>
              <a:t>Arduino 101-Compatible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diskless SBC </a:t>
            </a:r>
          </a:p>
          <a:p>
            <a:r>
              <a:rPr lang="en-US" sz="3300" b="1" dirty="0"/>
              <a:t>boots and runs from microSD </a:t>
            </a:r>
          </a:p>
          <a:p>
            <a:endParaRPr lang="en-US" dirty="0"/>
          </a:p>
          <a:p>
            <a:r>
              <a:rPr lang="en-US" sz="3300" dirty="0"/>
              <a:t>Building another system like this comes to copying the image to another microSD card. </a:t>
            </a:r>
          </a:p>
        </p:txBody>
      </p:sp>
      <p:pic>
        <p:nvPicPr>
          <p:cNvPr id="3074" name="Picture 2" descr="C:\Users\oksana\Documents\areaDetectorTraining\S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1458791"/>
            <a:ext cx="2394857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D5B87D-A253-452E-B422-F062E0477CCC}"/>
              </a:ext>
            </a:extLst>
          </p:cNvPr>
          <p:cNvSpPr txBox="1">
            <a:spLocks/>
          </p:cNvSpPr>
          <p:nvPr/>
        </p:nvSpPr>
        <p:spPr>
          <a:xfrm>
            <a:off x="4242085" y="3603067"/>
            <a:ext cx="4586229" cy="233291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73038" indent="-173038" algn="l" defTabSz="457200" rtl="0" eaLnBrk="1" latinLnBrk="0" hangingPunct="1">
              <a:spcBef>
                <a:spcPts val="24"/>
              </a:spcBef>
              <a:buClr>
                <a:schemeClr val="tx2"/>
              </a:buClr>
              <a:buFont typeface="Arial"/>
              <a:buChar char="•"/>
              <a:tabLst>
                <a:tab pos="173038" algn="l"/>
              </a:tabLst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2950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714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What is on the image?</a:t>
            </a:r>
          </a:p>
          <a:p>
            <a:pPr marL="0" indent="0">
              <a:buNone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Debian Jessie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NSLS2 EPICS distribution built from  https://github.com/epicsdeb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compiled areaDetector-3-3-1,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 err="1"/>
              <a:t>Prosilica</a:t>
            </a:r>
            <a:r>
              <a:rPr lang="en-US" sz="2900" dirty="0"/>
              <a:t> IOC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b="1" dirty="0" err="1"/>
              <a:t>Bluesky</a:t>
            </a:r>
            <a:r>
              <a:rPr lang="en-US" sz="2900" b="1" dirty="0"/>
              <a:t> Data Collection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 X2Go server.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55DA8-E5BB-438F-B925-1C609B621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564" y="1739762"/>
            <a:ext cx="2020229" cy="151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58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“Why </a:t>
            </a:r>
            <a:r>
              <a:rPr lang="en-US" dirty="0" err="1"/>
              <a:t>babyIOC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91100" cy="4182758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Mobile end-stations, which could travel from beamline to beamline, from one facility to another.</a:t>
            </a:r>
          </a:p>
          <a:p>
            <a:endParaRPr lang="en-US" dirty="0"/>
          </a:p>
          <a:p>
            <a:r>
              <a:rPr lang="en-US" dirty="0"/>
              <a:t>For testing software upgrades in real environment, can be easily put onto a beamline.</a:t>
            </a:r>
          </a:p>
          <a:p>
            <a:endParaRPr lang="en-US" dirty="0"/>
          </a:p>
          <a:p>
            <a:r>
              <a:rPr lang="en-US" dirty="0"/>
              <a:t>To gain confidence in new software at the beamline and accelerator.</a:t>
            </a:r>
          </a:p>
          <a:p>
            <a:endParaRPr lang="en-US" dirty="0"/>
          </a:p>
          <a:p>
            <a:r>
              <a:rPr lang="en-US" dirty="0"/>
              <a:t>To ease learning curve for people new to EPICS</a:t>
            </a:r>
          </a:p>
          <a:p>
            <a:endParaRPr lang="en-US" dirty="0"/>
          </a:p>
          <a:p>
            <a:r>
              <a:rPr lang="en-US" dirty="0"/>
              <a:t>To allow other labs try </a:t>
            </a:r>
            <a:r>
              <a:rPr lang="en-US" dirty="0" err="1"/>
              <a:t>bluesky</a:t>
            </a:r>
            <a:r>
              <a:rPr lang="en-US" dirty="0"/>
              <a:t> Data Acquisition Suit.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E0CBB9-7218-4946-9D7F-A7B1A96DB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0" y="1509382"/>
            <a:ext cx="3139440" cy="418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6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05F3-AB6C-4112-BAFD-419D4AA2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Udoo</a:t>
            </a:r>
            <a:r>
              <a:rPr lang="en-US" dirty="0"/>
              <a:t>? (not </a:t>
            </a:r>
            <a:r>
              <a:rPr lang="en-US" dirty="0" err="1"/>
              <a:t>raspberryPi</a:t>
            </a:r>
            <a:r>
              <a:rPr lang="en-US" dirty="0"/>
              <a:t>, </a:t>
            </a:r>
            <a:r>
              <a:rPr lang="en-US" dirty="0" err="1"/>
              <a:t>beagleboard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F24EB-5301-4557-91FE-970A78F97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321040" cy="471678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Requirements:</a:t>
            </a:r>
          </a:p>
          <a:p>
            <a:pPr lvl="2"/>
            <a:r>
              <a:rPr lang="en-US" err="1"/>
              <a:t>Accomodate</a:t>
            </a:r>
            <a:r>
              <a:rPr lang="en-US" dirty="0"/>
              <a:t> several </a:t>
            </a:r>
            <a:r>
              <a:rPr lang="en-US" err="1"/>
              <a:t>areaDetector</a:t>
            </a:r>
            <a:r>
              <a:rPr lang="en-US" dirty="0"/>
              <a:t> IOC (decent CPU muscles and at least 2GB RAM)</a:t>
            </a:r>
            <a:endParaRPr lang="en-US" dirty="0">
              <a:cs typeface="Calibri"/>
            </a:endParaRPr>
          </a:p>
          <a:p>
            <a:pPr lvl="2"/>
            <a:r>
              <a:rPr lang="en-US" dirty="0" err="1"/>
              <a:t>bluesky</a:t>
            </a:r>
            <a:r>
              <a:rPr lang="en-US" dirty="0"/>
              <a:t> Data Collection Suite</a:t>
            </a:r>
          </a:p>
          <a:p>
            <a:pPr lvl="2"/>
            <a:r>
              <a:rPr lang="en-US" dirty="0"/>
              <a:t>Deliver decent performance and customer satisfaction.</a:t>
            </a:r>
          </a:p>
          <a:p>
            <a:pPr lvl="2"/>
            <a:endParaRPr lang="en-US" dirty="0"/>
          </a:p>
          <a:p>
            <a:r>
              <a:rPr lang="en-US" dirty="0"/>
              <a:t>We have conducted a research, reviewing many vendors which offer small SBCs: </a:t>
            </a:r>
          </a:p>
          <a:p>
            <a:pPr lvl="2"/>
            <a:r>
              <a:rPr lang="en-US" b="1" dirty="0" err="1"/>
              <a:t>Beagleboard</a:t>
            </a:r>
            <a:endParaRPr lang="en-US" b="1" dirty="0"/>
          </a:p>
          <a:p>
            <a:pPr lvl="2"/>
            <a:r>
              <a:rPr lang="en-US" b="1" dirty="0" err="1"/>
              <a:t>RaspberryPI</a:t>
            </a:r>
            <a:r>
              <a:rPr lang="en-US" b="1" dirty="0"/>
              <a:t> 	</a:t>
            </a:r>
            <a:endParaRPr lang="en-US" b="1" dirty="0">
              <a:cs typeface="Calibri"/>
            </a:endParaRPr>
          </a:p>
          <a:p>
            <a:pPr lvl="2"/>
            <a:r>
              <a:rPr lang="en-US" b="1" dirty="0" err="1"/>
              <a:t>BoundaryDevices</a:t>
            </a:r>
            <a:r>
              <a:rPr lang="en-US" b="1" dirty="0"/>
              <a:t> </a:t>
            </a:r>
            <a:endParaRPr lang="en-US" b="1" dirty="0">
              <a:cs typeface="Calibri"/>
            </a:endParaRPr>
          </a:p>
          <a:p>
            <a:pPr lvl="2"/>
            <a:r>
              <a:rPr lang="en-US" b="1" dirty="0"/>
              <a:t>Nvidia </a:t>
            </a:r>
          </a:p>
          <a:p>
            <a:pPr lvl="2"/>
            <a:r>
              <a:rPr lang="en-US" b="1" err="1"/>
              <a:t>Hardkernel</a:t>
            </a:r>
            <a:endParaRPr lang="en-US" b="1" dirty="0"/>
          </a:p>
          <a:p>
            <a:pPr lvl="2"/>
            <a:r>
              <a:rPr lang="en-US" b="1"/>
              <a:t>PCengineering</a:t>
            </a:r>
          </a:p>
          <a:p>
            <a:pPr lvl="2"/>
            <a:r>
              <a:rPr lang="en-US" b="1" err="1"/>
              <a:t>EmbeddedArm</a:t>
            </a:r>
            <a:endParaRPr lang="en-US" b="1" dirty="0"/>
          </a:p>
          <a:p>
            <a:pPr lvl="2"/>
            <a:r>
              <a:rPr lang="en-US" b="1" err="1"/>
              <a:t>Udoo</a:t>
            </a:r>
            <a:endParaRPr lang="en-US" b="1" dirty="0"/>
          </a:p>
          <a:p>
            <a:pPr lvl="2"/>
            <a:endParaRPr lang="en-US" b="1" dirty="0"/>
          </a:p>
          <a:p>
            <a:pPr marL="172720" indent="-172720"/>
            <a:r>
              <a:rPr lang="en-US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Udoo</a:t>
            </a:r>
            <a:r>
              <a:rPr lang="en-US" dirty="0"/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X86 Ultra </a:t>
            </a:r>
            <a:r>
              <a:rPr lang="en-US" dirty="0"/>
              <a:t>from Italian startup was the winner, offering most RAM, CPU power for $356 USD. Project was funded on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Kickstarter in 2016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9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E746-A6E2-4977-84DD-4878E254E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and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8C2E-3CD5-47DA-B34D-C39C3B10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https://oksanagit.github.io/babyIOC</a:t>
            </a:r>
            <a:endParaRPr lang="en-US" dirty="0"/>
          </a:p>
          <a:p>
            <a:endParaRPr lang="en-US" dirty="0"/>
          </a:p>
          <a:p>
            <a:r>
              <a:rPr lang="en-US" dirty="0"/>
              <a:t>Credits </a:t>
            </a:r>
          </a:p>
          <a:p>
            <a:pPr lvl="2"/>
            <a:r>
              <a:rPr lang="en-US" i="1" dirty="0"/>
              <a:t>Oksana </a:t>
            </a:r>
            <a:r>
              <a:rPr lang="en-US" i="1" dirty="0" err="1"/>
              <a:t>Ivashkevych</a:t>
            </a:r>
            <a:r>
              <a:rPr lang="en-US" baseline="30000" dirty="0" err="1"/>
              <a:t>BNL</a:t>
            </a:r>
            <a:r>
              <a:rPr lang="en-US" dirty="0" err="1"/>
              <a:t>vision</a:t>
            </a:r>
            <a:r>
              <a:rPr lang="en-US" dirty="0"/>
              <a:t>, driver, </a:t>
            </a:r>
            <a:r>
              <a:rPr lang="en-US" dirty="0" err="1"/>
              <a:t>babyIOC</a:t>
            </a:r>
            <a:r>
              <a:rPr lang="en-US" dirty="0"/>
              <a:t> mother</a:t>
            </a:r>
          </a:p>
          <a:p>
            <a:pPr lvl="2"/>
            <a:r>
              <a:rPr lang="en-US" i="1" dirty="0"/>
              <a:t>Thomas </a:t>
            </a:r>
            <a:r>
              <a:rPr lang="en-US" i="1" dirty="0" err="1"/>
              <a:t>Smith</a:t>
            </a:r>
            <a:r>
              <a:rPr lang="en-US" i="1" baseline="30000" dirty="0" err="1"/>
              <a:t>BNL</a:t>
            </a:r>
            <a:r>
              <a:rPr lang="en-US" i="1" dirty="0"/>
              <a:t> </a:t>
            </a:r>
            <a:r>
              <a:rPr lang="en-US" dirty="0"/>
              <a:t>sysadmin, </a:t>
            </a:r>
            <a:r>
              <a:rPr lang="en-US" dirty="0" err="1"/>
              <a:t>babyIOC</a:t>
            </a:r>
            <a:r>
              <a:rPr lang="en-US" dirty="0"/>
              <a:t> father </a:t>
            </a:r>
          </a:p>
          <a:p>
            <a:pPr lvl="2"/>
            <a:r>
              <a:rPr lang="en-US" i="1" dirty="0"/>
              <a:t>Dennis </a:t>
            </a:r>
            <a:r>
              <a:rPr lang="en-US" i="1" dirty="0" err="1"/>
              <a:t>Poshka</a:t>
            </a:r>
            <a:r>
              <a:rPr lang="en-US" baseline="30000" dirty="0" err="1"/>
              <a:t>BNL</a:t>
            </a:r>
            <a:r>
              <a:rPr lang="en-US" dirty="0"/>
              <a:t> </a:t>
            </a:r>
            <a:r>
              <a:rPr lang="en-US" dirty="0" err="1"/>
              <a:t>babyIOC</a:t>
            </a:r>
            <a:r>
              <a:rPr lang="en-US" dirty="0"/>
              <a:t> technician</a:t>
            </a:r>
          </a:p>
          <a:p>
            <a:pPr lvl="2"/>
            <a:r>
              <a:rPr lang="en-US" i="1" dirty="0"/>
              <a:t>Leon </a:t>
            </a:r>
            <a:r>
              <a:rPr lang="en-US" i="1" dirty="0" err="1"/>
              <a:t>Flaks</a:t>
            </a:r>
            <a:r>
              <a:rPr lang="en-US" baseline="30000" dirty="0" err="1"/>
              <a:t>BNL</a:t>
            </a:r>
            <a:r>
              <a:rPr lang="en-US" dirty="0" err="1"/>
              <a:t>image</a:t>
            </a:r>
            <a:r>
              <a:rPr lang="en-US" dirty="0"/>
              <a:t> conditioning</a:t>
            </a:r>
          </a:p>
          <a:p>
            <a:pPr lvl="2"/>
            <a:r>
              <a:rPr lang="en-US" i="1" dirty="0"/>
              <a:t>Thomas </a:t>
            </a:r>
            <a:r>
              <a:rPr lang="en-US" i="1" dirty="0" err="1"/>
              <a:t>Caswell</a:t>
            </a:r>
            <a:r>
              <a:rPr lang="en-US" baseline="30000" dirty="0" err="1"/>
              <a:t>BNL</a:t>
            </a:r>
            <a:r>
              <a:rPr lang="en-US" baseline="30000" dirty="0"/>
              <a:t> </a:t>
            </a:r>
            <a:r>
              <a:rPr lang="en-US" dirty="0" err="1"/>
              <a:t>bluesky</a:t>
            </a:r>
            <a:r>
              <a:rPr lang="en-US" dirty="0"/>
              <a:t> deployment</a:t>
            </a:r>
          </a:p>
          <a:p>
            <a:pPr lvl="2"/>
            <a:r>
              <a:rPr lang="en-US" i="1" dirty="0"/>
              <a:t>Matt </a:t>
            </a:r>
            <a:r>
              <a:rPr lang="en-US" i="1" dirty="0" err="1"/>
              <a:t>Cowan</a:t>
            </a:r>
            <a:r>
              <a:rPr lang="en-US" baseline="30000" dirty="0" err="1"/>
              <a:t>BNL</a:t>
            </a:r>
            <a:r>
              <a:rPr lang="en-US" baseline="30000" dirty="0"/>
              <a:t> </a:t>
            </a:r>
            <a:r>
              <a:rPr lang="en-US" dirty="0"/>
              <a:t>sysadmin help</a:t>
            </a:r>
          </a:p>
          <a:p>
            <a:pPr lvl="2"/>
            <a:r>
              <a:rPr lang="en-US" i="1" dirty="0"/>
              <a:t>Kevin </a:t>
            </a:r>
            <a:r>
              <a:rPr lang="en-US" i="1" dirty="0" err="1"/>
              <a:t>Peterson</a:t>
            </a:r>
            <a:r>
              <a:rPr lang="en-US" baseline="30000" dirty="0" err="1"/>
              <a:t>ANL</a:t>
            </a:r>
            <a:r>
              <a:rPr lang="en-US" dirty="0"/>
              <a:t> ideas for disc size expansion</a:t>
            </a:r>
          </a:p>
          <a:p>
            <a:pPr lvl="2"/>
            <a:r>
              <a:rPr lang="en-US" i="1" dirty="0"/>
              <a:t>28ID1, Milinda Abeykoon, Julian </a:t>
            </a:r>
            <a:r>
              <a:rPr lang="en-US" i="1" dirty="0" err="1"/>
              <a:t>Adams</a:t>
            </a:r>
            <a:r>
              <a:rPr lang="en-US" baseline="30000" dirty="0" err="1"/>
              <a:t>BNL</a:t>
            </a:r>
            <a:r>
              <a:rPr lang="en-US" dirty="0"/>
              <a:t> project support</a:t>
            </a:r>
          </a:p>
          <a:p>
            <a:pPr lvl="2"/>
            <a:r>
              <a:rPr lang="en-US" i="1" dirty="0"/>
              <a:t>Christopher </a:t>
            </a:r>
            <a:r>
              <a:rPr lang="en-US" i="1" dirty="0" err="1"/>
              <a:t>Stelmach</a:t>
            </a:r>
            <a:r>
              <a:rPr lang="en-US" baseline="30000" dirty="0" err="1"/>
              <a:t>BNL</a:t>
            </a:r>
            <a:r>
              <a:rPr lang="en-US" baseline="30000" dirty="0"/>
              <a:t> </a:t>
            </a:r>
            <a:r>
              <a:rPr lang="en-US" dirty="0"/>
              <a:t>adding cutoff to a drawing. </a:t>
            </a:r>
          </a:p>
          <a:p>
            <a:pPr lvl="2"/>
            <a:endParaRPr lang="en-US" dirty="0"/>
          </a:p>
          <a:p>
            <a:r>
              <a:rPr lang="en-US" dirty="0"/>
              <a:t>We are open to community suggestions</a:t>
            </a:r>
          </a:p>
        </p:txBody>
      </p:sp>
    </p:spTree>
    <p:extLst>
      <p:ext uri="{BB962C8B-B14F-4D97-AF65-F5344CB8AC3E}">
        <p14:creationId xmlns:p14="http://schemas.microsoft.com/office/powerpoint/2010/main" val="1808755455"/>
      </p:ext>
    </p:extLst>
  </p:cSld>
  <p:clrMapOvr>
    <a:masterClrMapping/>
  </p:clrMapOvr>
</p:sld>
</file>

<file path=ppt/theme/theme1.xml><?xml version="1.0" encoding="utf-8"?>
<a:theme xmlns:a="http://schemas.openxmlformats.org/drawingml/2006/main" name="NSLS-II with Log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18890</TotalTime>
  <Words>315</Words>
  <Application>Microsoft Office PowerPoint</Application>
  <PresentationFormat>On-screen Show (4:3)</PresentationFormat>
  <Paragraphs>75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NSLS-II with Logos</vt:lpstr>
      <vt:lpstr>babyIOC – Control System in a Box from NSLS2</vt:lpstr>
      <vt:lpstr>What is babyIOC? </vt:lpstr>
      <vt:lpstr>“Why babyIOC?</vt:lpstr>
      <vt:lpstr>Why Udoo? (not raspberryPi, beagleboard)</vt:lpstr>
      <vt:lpstr>Links and credits</vt:lpstr>
    </vt:vector>
  </TitlesOfParts>
  <Company>Brookhaven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Belyavina</dc:creator>
  <cp:lastModifiedBy>Ivashkevych, Oksana</cp:lastModifiedBy>
  <cp:revision>1046</cp:revision>
  <cp:lastPrinted>2018-11-06T21:12:20Z</cp:lastPrinted>
  <dcterms:created xsi:type="dcterms:W3CDTF">2016-03-10T01:22:40Z</dcterms:created>
  <dcterms:modified xsi:type="dcterms:W3CDTF">2018-11-13T11:36:33Z</dcterms:modified>
</cp:coreProperties>
</file>