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9"/>
  </p:notesMasterIdLst>
  <p:sldIdLst>
    <p:sldId id="258" r:id="rId2"/>
    <p:sldId id="407" r:id="rId3"/>
    <p:sldId id="408" r:id="rId4"/>
    <p:sldId id="412" r:id="rId5"/>
    <p:sldId id="410" r:id="rId6"/>
    <p:sldId id="411" r:id="rId7"/>
    <p:sldId id="41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49"/>
    <p:restoredTop sz="86199" autoAdjust="0"/>
  </p:normalViewPr>
  <p:slideViewPr>
    <p:cSldViewPr snapToGrid="0" snapToObjects="1">
      <p:cViewPr varScale="1">
        <p:scale>
          <a:sx n="99" d="100"/>
          <a:sy n="99" d="100"/>
        </p:scale>
        <p:origin x="22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81212A-6713-9B46-9D4C-CE045CFFA66C}" type="datetimeFigureOut">
              <a:rPr lang="en-US" smtClean="0"/>
              <a:t>11/15/2018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CA23D7-9BBC-0A46-8092-2196AD635B24}" type="slidenum">
              <a:rPr lang="en-US" smtClean="0"/>
              <a:t>‹#›</a:t>
            </a:fld>
            <a:endParaRPr lang="en-US"/>
          </a:p>
        </p:txBody>
      </p:sp>
    </p:spTree>
    <p:extLst>
      <p:ext uri="{BB962C8B-B14F-4D97-AF65-F5344CB8AC3E}">
        <p14:creationId xmlns:p14="http://schemas.microsoft.com/office/powerpoint/2010/main" val="2952179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Phoebus alarm server</a:t>
            </a:r>
          </a:p>
        </p:txBody>
      </p:sp>
      <p:sp>
        <p:nvSpPr>
          <p:cNvPr id="4" name="Slide Number Placeholder 3"/>
          <p:cNvSpPr>
            <a:spLocks noGrp="1"/>
          </p:cNvSpPr>
          <p:nvPr>
            <p:ph type="sldNum" sz="quarter" idx="10"/>
          </p:nvPr>
        </p:nvSpPr>
        <p:spPr/>
        <p:txBody>
          <a:bodyPr/>
          <a:lstStyle/>
          <a:p>
            <a:fld id="{31CA23D7-9BBC-0A46-8092-2196AD635B24}" type="slidenum">
              <a:rPr lang="en-US" smtClean="0"/>
              <a:t>2</a:t>
            </a:fld>
            <a:endParaRPr lang="en-US"/>
          </a:p>
        </p:txBody>
      </p:sp>
    </p:spTree>
    <p:extLst>
      <p:ext uri="{BB962C8B-B14F-4D97-AF65-F5344CB8AC3E}">
        <p14:creationId xmlns:p14="http://schemas.microsoft.com/office/powerpoint/2010/main" val="1691508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one of the beamlines an alarm tree configuration was implemented – having alarm monitoring on vacuum, utilities, and other systems such as rack temperature monitors, power distribution units, UPSs and even some computer performance monitoring.  However, several PVs are noisy, on the edge of being in a minor alarm state for example, and it was difficult to determine how to configure the alarm server.</a:t>
            </a:r>
          </a:p>
          <a:p>
            <a:r>
              <a:rPr lang="en-US" dirty="0"/>
              <a:t>Not well configured – have many noisy alarms which then may send out email alerts when no immediate action is required.  Too many of these types of alerts or notifications and they can </a:t>
            </a:r>
            <a:r>
              <a:rPr lang="en-US"/>
              <a:t>become ignored.</a:t>
            </a:r>
            <a:endParaRPr lang="en-US" dirty="0"/>
          </a:p>
        </p:txBody>
      </p:sp>
      <p:sp>
        <p:nvSpPr>
          <p:cNvPr id="4" name="Slide Number Placeholder 3"/>
          <p:cNvSpPr>
            <a:spLocks noGrp="1"/>
          </p:cNvSpPr>
          <p:nvPr>
            <p:ph type="sldNum" sz="quarter" idx="10"/>
          </p:nvPr>
        </p:nvSpPr>
        <p:spPr/>
        <p:txBody>
          <a:bodyPr/>
          <a:lstStyle/>
          <a:p>
            <a:fld id="{31CA23D7-9BBC-0A46-8092-2196AD635B24}" type="slidenum">
              <a:rPr lang="en-US" smtClean="0"/>
              <a:t>3</a:t>
            </a:fld>
            <a:endParaRPr lang="en-US"/>
          </a:p>
        </p:txBody>
      </p:sp>
    </p:spTree>
    <p:extLst>
      <p:ext uri="{BB962C8B-B14F-4D97-AF65-F5344CB8AC3E}">
        <p14:creationId xmlns:p14="http://schemas.microsoft.com/office/powerpoint/2010/main" val="2520616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alarm message logger we can now gather data </a:t>
            </a:r>
          </a:p>
        </p:txBody>
      </p:sp>
      <p:sp>
        <p:nvSpPr>
          <p:cNvPr id="4" name="Slide Number Placeholder 3"/>
          <p:cNvSpPr>
            <a:spLocks noGrp="1"/>
          </p:cNvSpPr>
          <p:nvPr>
            <p:ph type="sldNum" sz="quarter" idx="10"/>
          </p:nvPr>
        </p:nvSpPr>
        <p:spPr/>
        <p:txBody>
          <a:bodyPr/>
          <a:lstStyle/>
          <a:p>
            <a:fld id="{31CA23D7-9BBC-0A46-8092-2196AD635B24}" type="slidenum">
              <a:rPr lang="en-US" smtClean="0"/>
              <a:t>4</a:t>
            </a:fld>
            <a:endParaRPr lang="en-US"/>
          </a:p>
        </p:txBody>
      </p:sp>
    </p:spTree>
    <p:extLst>
      <p:ext uri="{BB962C8B-B14F-4D97-AF65-F5344CB8AC3E}">
        <p14:creationId xmlns:p14="http://schemas.microsoft.com/office/powerpoint/2010/main" val="2948548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have the logging service up and running, the messages in the elastic backend can then be consumed through </a:t>
            </a:r>
            <a:r>
              <a:rPr lang="en-US" dirty="0" err="1"/>
              <a:t>kibana</a:t>
            </a:r>
            <a:endParaRPr lang="en-US" dirty="0"/>
          </a:p>
          <a:p>
            <a:r>
              <a:rPr lang="en-US" dirty="0"/>
              <a:t>Kibana is a web tool to help visualize the data from the elastic server</a:t>
            </a:r>
          </a:p>
          <a:p>
            <a:r>
              <a:rPr lang="en-US" dirty="0"/>
              <a:t>This first slide shows the raw text log in time series of all alarm messages</a:t>
            </a:r>
          </a:p>
          <a:p>
            <a:r>
              <a:rPr lang="en-US" dirty="0"/>
              <a:t>Can zoom in on some of this data to understand what was happening</a:t>
            </a:r>
          </a:p>
          <a:p>
            <a:r>
              <a:rPr lang="en-US" dirty="0"/>
              <a:t>This shows a burst of 800 messages – so we can look at the events here to understand what is going on.</a:t>
            </a:r>
          </a:p>
        </p:txBody>
      </p:sp>
      <p:sp>
        <p:nvSpPr>
          <p:cNvPr id="4" name="Slide Number Placeholder 3"/>
          <p:cNvSpPr>
            <a:spLocks noGrp="1"/>
          </p:cNvSpPr>
          <p:nvPr>
            <p:ph type="sldNum" sz="quarter" idx="10"/>
          </p:nvPr>
        </p:nvSpPr>
        <p:spPr/>
        <p:txBody>
          <a:bodyPr/>
          <a:lstStyle/>
          <a:p>
            <a:fld id="{31CA23D7-9BBC-0A46-8092-2196AD635B24}" type="slidenum">
              <a:rPr lang="en-US" smtClean="0"/>
              <a:t>5</a:t>
            </a:fld>
            <a:endParaRPr lang="en-US"/>
          </a:p>
        </p:txBody>
      </p:sp>
    </p:spTree>
    <p:extLst>
      <p:ext uri="{BB962C8B-B14F-4D97-AF65-F5344CB8AC3E}">
        <p14:creationId xmlns:p14="http://schemas.microsoft.com/office/powerpoint/2010/main" val="1940986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time selected, we can get </a:t>
            </a:r>
            <a:r>
              <a:rPr lang="en-US" dirty="0" err="1"/>
              <a:t>statstics</a:t>
            </a:r>
            <a:r>
              <a:rPr lang="en-US" dirty="0"/>
              <a:t> on which PVs are triggering most of the </a:t>
            </a:r>
            <a:r>
              <a:rPr lang="en-US" dirty="0" err="1"/>
              <a:t>laarm</a:t>
            </a:r>
            <a:r>
              <a:rPr lang="en-US" dirty="0"/>
              <a:t> events.  2 PVs in this case responsible for 80% of alarms</a:t>
            </a:r>
          </a:p>
        </p:txBody>
      </p:sp>
      <p:sp>
        <p:nvSpPr>
          <p:cNvPr id="4" name="Slide Number Placeholder 3"/>
          <p:cNvSpPr>
            <a:spLocks noGrp="1"/>
          </p:cNvSpPr>
          <p:nvPr>
            <p:ph type="sldNum" sz="quarter" idx="10"/>
          </p:nvPr>
        </p:nvSpPr>
        <p:spPr/>
        <p:txBody>
          <a:bodyPr/>
          <a:lstStyle/>
          <a:p>
            <a:fld id="{31CA23D7-9BBC-0A46-8092-2196AD635B24}" type="slidenum">
              <a:rPr lang="en-US" smtClean="0"/>
              <a:t>6</a:t>
            </a:fld>
            <a:endParaRPr lang="en-US"/>
          </a:p>
        </p:txBody>
      </p:sp>
    </p:spTree>
    <p:extLst>
      <p:ext uri="{BB962C8B-B14F-4D97-AF65-F5344CB8AC3E}">
        <p14:creationId xmlns:p14="http://schemas.microsoft.com/office/powerpoint/2010/main" val="4292320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data from previous slide visualized in a bar graph – the alarm configuration should be revisited for these 3 noisy PVs and reassessed.</a:t>
            </a:r>
          </a:p>
        </p:txBody>
      </p:sp>
      <p:sp>
        <p:nvSpPr>
          <p:cNvPr id="4" name="Slide Number Placeholder 3"/>
          <p:cNvSpPr>
            <a:spLocks noGrp="1"/>
          </p:cNvSpPr>
          <p:nvPr>
            <p:ph type="sldNum" sz="quarter" idx="10"/>
          </p:nvPr>
        </p:nvSpPr>
        <p:spPr/>
        <p:txBody>
          <a:bodyPr/>
          <a:lstStyle/>
          <a:p>
            <a:fld id="{31CA23D7-9BBC-0A46-8092-2196AD635B24}" type="slidenum">
              <a:rPr lang="en-US" smtClean="0"/>
              <a:t>7</a:t>
            </a:fld>
            <a:endParaRPr lang="en-US"/>
          </a:p>
        </p:txBody>
      </p:sp>
    </p:spTree>
    <p:extLst>
      <p:ext uri="{BB962C8B-B14F-4D97-AF65-F5344CB8AC3E}">
        <p14:creationId xmlns:p14="http://schemas.microsoft.com/office/powerpoint/2010/main" val="21633037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7265"/>
            <a:ext cx="7772400" cy="1802697"/>
          </a:xfrm>
        </p:spPr>
        <p:txBody>
          <a:bodyPr anchor="t">
            <a:normAutofit/>
          </a:bodyPr>
          <a:lstStyle>
            <a:lvl1pPr algn="r">
              <a:defRPr sz="4400"/>
            </a:lvl1pPr>
          </a:lstStyle>
          <a:p>
            <a:r>
              <a:rPr lang="en-US"/>
              <a:t>Click to edit Master title style</a:t>
            </a:r>
            <a:endParaRPr lang="en-US" dirty="0"/>
          </a:p>
        </p:txBody>
      </p:sp>
      <p:sp>
        <p:nvSpPr>
          <p:cNvPr id="3" name="Subtitle 2"/>
          <p:cNvSpPr>
            <a:spLocks noGrp="1"/>
          </p:cNvSpPr>
          <p:nvPr>
            <p:ph type="subTitle" idx="1"/>
          </p:nvPr>
        </p:nvSpPr>
        <p:spPr>
          <a:xfrm>
            <a:off x="1600200" y="4299995"/>
            <a:ext cx="6858000" cy="416690"/>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69410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a:extLst>
              <a:ext uri="{FF2B5EF4-FFF2-40B4-BE49-F238E27FC236}">
                <a16:creationId xmlns:a16="http://schemas.microsoft.com/office/drawing/2014/main" id="{1056748F-14C1-E34B-B6C4-26064C87C1CF}"/>
              </a:ext>
            </a:extLst>
          </p:cNvPr>
          <p:cNvSpPr>
            <a:spLocks noGrp="1"/>
          </p:cNvSpPr>
          <p:nvPr>
            <p:ph type="title"/>
          </p:nvPr>
        </p:nvSpPr>
        <p:spPr>
          <a:xfrm>
            <a:off x="628650" y="422476"/>
            <a:ext cx="7886700" cy="1268213"/>
          </a:xfrm>
          <a:prstGeom prst="rect">
            <a:avLst/>
          </a:prstGeom>
        </p:spPr>
        <p:txBody>
          <a:bodyPr vert="horz" lIns="91440" tIns="45720" rIns="91440" bIns="45720" rtlCol="0" anchor="t">
            <a:normAutofit/>
          </a:bodyPr>
          <a:lstStyle/>
          <a:p>
            <a:r>
              <a:rPr lang="en-US" dirty="0"/>
              <a:t>Click to edit Master title style</a:t>
            </a:r>
          </a:p>
        </p:txBody>
      </p:sp>
      <p:sp>
        <p:nvSpPr>
          <p:cNvPr id="6" name="Footer Placeholder 4">
            <a:extLst>
              <a:ext uri="{FF2B5EF4-FFF2-40B4-BE49-F238E27FC236}">
                <a16:creationId xmlns:a16="http://schemas.microsoft.com/office/drawing/2014/main" id="{8F6425DB-71A7-C948-BCAE-3DB51E5AD1FA}"/>
              </a:ext>
            </a:extLst>
          </p:cNvPr>
          <p:cNvSpPr>
            <a:spLocks noGrp="1"/>
          </p:cNvSpPr>
          <p:nvPr>
            <p:ph type="ftr" sz="quarter" idx="3"/>
          </p:nvPr>
        </p:nvSpPr>
        <p:spPr>
          <a:xfrm>
            <a:off x="4357868" y="6406587"/>
            <a:ext cx="428263" cy="451413"/>
          </a:xfrm>
          <a:prstGeom prst="rect">
            <a:avLst/>
          </a:prstGeom>
        </p:spPr>
        <p:txBody>
          <a:bodyPr vert="horz" lIns="91440" tIns="45720" rIns="91440" bIns="45720" rtlCol="0" anchor="ctr"/>
          <a:lstStyle>
            <a:lvl1pPr algn="ctr">
              <a:defRPr sz="1200">
                <a:solidFill>
                  <a:schemeClr val="tx1">
                    <a:tint val="75000"/>
                  </a:schemeClr>
                </a:solidFill>
              </a:defRPr>
            </a:lvl1pPr>
          </a:lstStyle>
          <a:p>
            <a:fld id="{F2E5D06D-0BE4-B843-8370-FB88EDC7364A}" type="slidenum">
              <a:rPr lang="en-US" smtClean="0"/>
              <a:pPr/>
              <a:t>‹#›</a:t>
            </a:fld>
            <a:endParaRPr lang="en-US" dirty="0"/>
          </a:p>
        </p:txBody>
      </p:sp>
    </p:spTree>
    <p:extLst>
      <p:ext uri="{BB962C8B-B14F-4D97-AF65-F5344CB8AC3E}">
        <p14:creationId xmlns:p14="http://schemas.microsoft.com/office/powerpoint/2010/main" val="290248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8ACE0E3-E027-2343-A62E-A2B271C5A6CA}"/>
              </a:ext>
            </a:extLst>
          </p:cNvPr>
          <p:cNvSpPr>
            <a:spLocks noGrp="1"/>
          </p:cNvSpPr>
          <p:nvPr>
            <p:ph type="ctrTitle"/>
          </p:nvPr>
        </p:nvSpPr>
        <p:spPr>
          <a:xfrm>
            <a:off x="685800" y="1707265"/>
            <a:ext cx="7772400" cy="1802697"/>
          </a:xfrm>
        </p:spPr>
        <p:txBody>
          <a:bodyPr anchor="t">
            <a:normAutofit/>
          </a:bodyPr>
          <a:lstStyle>
            <a:lvl1pPr algn="r">
              <a:defRPr sz="4400"/>
            </a:lvl1pPr>
          </a:lstStyle>
          <a:p>
            <a:r>
              <a:rPr lang="en-US"/>
              <a:t>Click to edit Master title style</a:t>
            </a:r>
            <a:endParaRPr lang="en-US" dirty="0"/>
          </a:p>
        </p:txBody>
      </p:sp>
    </p:spTree>
    <p:extLst>
      <p:ext uri="{BB962C8B-B14F-4D97-AF65-F5344CB8AC3E}">
        <p14:creationId xmlns:p14="http://schemas.microsoft.com/office/powerpoint/2010/main" val="40269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a:extLst>
              <a:ext uri="{FF2B5EF4-FFF2-40B4-BE49-F238E27FC236}">
                <a16:creationId xmlns:a16="http://schemas.microsoft.com/office/drawing/2014/main" id="{1FC2A714-0D61-B346-8022-70A2054729B4}"/>
              </a:ext>
            </a:extLst>
          </p:cNvPr>
          <p:cNvSpPr>
            <a:spLocks noGrp="1"/>
          </p:cNvSpPr>
          <p:nvPr>
            <p:ph type="ftr" sz="quarter" idx="3"/>
          </p:nvPr>
        </p:nvSpPr>
        <p:spPr>
          <a:xfrm>
            <a:off x="4357868" y="6406587"/>
            <a:ext cx="428263" cy="451413"/>
          </a:xfrm>
          <a:prstGeom prst="rect">
            <a:avLst/>
          </a:prstGeom>
        </p:spPr>
        <p:txBody>
          <a:bodyPr vert="horz" lIns="91440" tIns="45720" rIns="91440" bIns="45720" rtlCol="0" anchor="ctr"/>
          <a:lstStyle>
            <a:lvl1pPr algn="ctr">
              <a:defRPr sz="1200">
                <a:solidFill>
                  <a:schemeClr val="tx1">
                    <a:tint val="75000"/>
                  </a:schemeClr>
                </a:solidFill>
              </a:defRPr>
            </a:lvl1pPr>
          </a:lstStyle>
          <a:p>
            <a:fld id="{F2E5D06D-0BE4-B843-8370-FB88EDC7364A}" type="slidenum">
              <a:rPr lang="en-US" smtClean="0"/>
              <a:pPr/>
              <a:t>‹#›</a:t>
            </a:fld>
            <a:endParaRPr lang="en-US" dirty="0"/>
          </a:p>
        </p:txBody>
      </p:sp>
    </p:spTree>
    <p:extLst>
      <p:ext uri="{BB962C8B-B14F-4D97-AF65-F5344CB8AC3E}">
        <p14:creationId xmlns:p14="http://schemas.microsoft.com/office/powerpoint/2010/main" val="2882430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Placeholder 1">
            <a:extLst>
              <a:ext uri="{FF2B5EF4-FFF2-40B4-BE49-F238E27FC236}">
                <a16:creationId xmlns:a16="http://schemas.microsoft.com/office/drawing/2014/main" id="{2C510E93-35E9-A141-AB10-6E42970BFEA6}"/>
              </a:ext>
            </a:extLst>
          </p:cNvPr>
          <p:cNvSpPr>
            <a:spLocks noGrp="1"/>
          </p:cNvSpPr>
          <p:nvPr>
            <p:ph type="title"/>
          </p:nvPr>
        </p:nvSpPr>
        <p:spPr>
          <a:xfrm>
            <a:off x="628650" y="422476"/>
            <a:ext cx="7886700" cy="1268213"/>
          </a:xfrm>
          <a:prstGeom prst="rect">
            <a:avLst/>
          </a:prstGeom>
        </p:spPr>
        <p:txBody>
          <a:bodyPr vert="horz" lIns="91440" tIns="45720" rIns="91440" bIns="45720" rtlCol="0" anchor="t">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1B14133F-4116-6648-9117-E9CB0D7C84DD}"/>
              </a:ext>
            </a:extLst>
          </p:cNvPr>
          <p:cNvSpPr>
            <a:spLocks noGrp="1"/>
          </p:cNvSpPr>
          <p:nvPr>
            <p:ph type="ftr" sz="quarter" idx="10"/>
          </p:nvPr>
        </p:nvSpPr>
        <p:spPr>
          <a:xfrm>
            <a:off x="4357868" y="6406587"/>
            <a:ext cx="428263" cy="451413"/>
          </a:xfrm>
          <a:prstGeom prst="rect">
            <a:avLst/>
          </a:prstGeom>
        </p:spPr>
        <p:txBody>
          <a:bodyPr vert="horz" lIns="91440" tIns="45720" rIns="91440" bIns="45720" rtlCol="0" anchor="ctr"/>
          <a:lstStyle>
            <a:lvl1pPr algn="ctr">
              <a:defRPr sz="1200">
                <a:solidFill>
                  <a:schemeClr val="tx1">
                    <a:tint val="75000"/>
                  </a:schemeClr>
                </a:solidFill>
              </a:defRPr>
            </a:lvl1pPr>
          </a:lstStyle>
          <a:p>
            <a:fld id="{F2E5D06D-0BE4-B843-8370-FB88EDC7364A}" type="slidenum">
              <a:rPr lang="en-US" smtClean="0"/>
              <a:pPr/>
              <a:t>‹#›</a:t>
            </a:fld>
            <a:endParaRPr lang="en-US" dirty="0"/>
          </a:p>
        </p:txBody>
      </p:sp>
    </p:spTree>
    <p:extLst>
      <p:ext uri="{BB962C8B-B14F-4D97-AF65-F5344CB8AC3E}">
        <p14:creationId xmlns:p14="http://schemas.microsoft.com/office/powerpoint/2010/main" val="1794940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4">
            <a:extLst>
              <a:ext uri="{FF2B5EF4-FFF2-40B4-BE49-F238E27FC236}">
                <a16:creationId xmlns:a16="http://schemas.microsoft.com/office/drawing/2014/main" id="{294F2FC1-60C8-2243-A729-28937C1C088B}"/>
              </a:ext>
            </a:extLst>
          </p:cNvPr>
          <p:cNvSpPr>
            <a:spLocks noGrp="1"/>
          </p:cNvSpPr>
          <p:nvPr>
            <p:ph type="ftr" sz="quarter" idx="3"/>
          </p:nvPr>
        </p:nvSpPr>
        <p:spPr>
          <a:xfrm>
            <a:off x="4357868" y="6406587"/>
            <a:ext cx="428263" cy="451413"/>
          </a:xfrm>
          <a:prstGeom prst="rect">
            <a:avLst/>
          </a:prstGeom>
        </p:spPr>
        <p:txBody>
          <a:bodyPr vert="horz" lIns="91440" tIns="45720" rIns="91440" bIns="45720" rtlCol="0" anchor="ctr"/>
          <a:lstStyle>
            <a:lvl1pPr algn="ctr">
              <a:defRPr sz="1200">
                <a:solidFill>
                  <a:schemeClr val="tx1">
                    <a:tint val="75000"/>
                  </a:schemeClr>
                </a:solidFill>
              </a:defRPr>
            </a:lvl1pPr>
          </a:lstStyle>
          <a:p>
            <a:fld id="{F2E5D06D-0BE4-B843-8370-FB88EDC7364A}" type="slidenum">
              <a:rPr lang="en-US" smtClean="0"/>
              <a:pPr/>
              <a:t>‹#›</a:t>
            </a:fld>
            <a:endParaRPr lang="en-US" dirty="0"/>
          </a:p>
        </p:txBody>
      </p:sp>
    </p:spTree>
    <p:extLst>
      <p:ext uri="{BB962C8B-B14F-4D97-AF65-F5344CB8AC3E}">
        <p14:creationId xmlns:p14="http://schemas.microsoft.com/office/powerpoint/2010/main" val="316370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462BAA90-5D28-E84A-8A7D-9B837E6C9A23}"/>
              </a:ext>
            </a:extLst>
          </p:cNvPr>
          <p:cNvSpPr>
            <a:spLocks noGrp="1"/>
          </p:cNvSpPr>
          <p:nvPr>
            <p:ph type="ftr" sz="quarter" idx="3"/>
          </p:nvPr>
        </p:nvSpPr>
        <p:spPr>
          <a:xfrm>
            <a:off x="4357868" y="6406587"/>
            <a:ext cx="428263" cy="451413"/>
          </a:xfrm>
          <a:prstGeom prst="rect">
            <a:avLst/>
          </a:prstGeom>
        </p:spPr>
        <p:txBody>
          <a:bodyPr vert="horz" lIns="91440" tIns="45720" rIns="91440" bIns="45720" rtlCol="0" anchor="ctr"/>
          <a:lstStyle>
            <a:lvl1pPr algn="ctr">
              <a:defRPr sz="1200">
                <a:solidFill>
                  <a:schemeClr val="tx1">
                    <a:tint val="75000"/>
                  </a:schemeClr>
                </a:solidFill>
              </a:defRPr>
            </a:lvl1pPr>
          </a:lstStyle>
          <a:p>
            <a:fld id="{F2E5D06D-0BE4-B843-8370-FB88EDC7364A}" type="slidenum">
              <a:rPr lang="en-US" smtClean="0"/>
              <a:pPr/>
              <a:t>‹#›</a:t>
            </a:fld>
            <a:endParaRPr lang="en-US" dirty="0"/>
          </a:p>
        </p:txBody>
      </p:sp>
    </p:spTree>
    <p:extLst>
      <p:ext uri="{BB962C8B-B14F-4D97-AF65-F5344CB8AC3E}">
        <p14:creationId xmlns:p14="http://schemas.microsoft.com/office/powerpoint/2010/main" val="445509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22476"/>
            <a:ext cx="7886700" cy="126821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a:extLst>
              <a:ext uri="{FF2B5EF4-FFF2-40B4-BE49-F238E27FC236}">
                <a16:creationId xmlns:a16="http://schemas.microsoft.com/office/drawing/2014/main" id="{2F6C57BF-8E32-C145-9C7C-8D89A2F04BC4}"/>
              </a:ext>
            </a:extLst>
          </p:cNvPr>
          <p:cNvSpPr>
            <a:spLocks noGrp="1"/>
          </p:cNvSpPr>
          <p:nvPr>
            <p:ph type="ftr" sz="quarter" idx="3"/>
          </p:nvPr>
        </p:nvSpPr>
        <p:spPr>
          <a:xfrm>
            <a:off x="4357868" y="6423112"/>
            <a:ext cx="428263" cy="451413"/>
          </a:xfrm>
          <a:prstGeom prst="rect">
            <a:avLst/>
          </a:prstGeom>
        </p:spPr>
        <p:txBody>
          <a:bodyPr vert="horz" lIns="91440" tIns="45720" rIns="91440" bIns="45720" rtlCol="0" anchor="ctr"/>
          <a:lstStyle>
            <a:lvl1pPr algn="ctr">
              <a:defRPr sz="1200">
                <a:solidFill>
                  <a:schemeClr val="tx1">
                    <a:tint val="75000"/>
                  </a:schemeClr>
                </a:solidFill>
              </a:defRPr>
            </a:lvl1pPr>
          </a:lstStyle>
          <a:p>
            <a:fld id="{F2E5D06D-0BE4-B843-8370-FB88EDC7364A}" type="slidenum">
              <a:rPr lang="en-US" smtClean="0"/>
              <a:pPr/>
              <a:t>‹#›</a:t>
            </a:fld>
            <a:endParaRPr lang="en-US" dirty="0"/>
          </a:p>
        </p:txBody>
      </p:sp>
    </p:spTree>
    <p:extLst>
      <p:ext uri="{BB962C8B-B14F-4D97-AF65-F5344CB8AC3E}">
        <p14:creationId xmlns:p14="http://schemas.microsoft.com/office/powerpoint/2010/main" val="3893230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5E7EA6-ABA9-1D4A-A3B2-766E6EAB6410}"/>
              </a:ext>
            </a:extLst>
          </p:cNvPr>
          <p:cNvSpPr>
            <a:spLocks noGrp="1"/>
          </p:cNvSpPr>
          <p:nvPr>
            <p:ph type="ctrTitle"/>
          </p:nvPr>
        </p:nvSpPr>
        <p:spPr/>
        <p:txBody>
          <a:bodyPr>
            <a:normAutofit/>
          </a:bodyPr>
          <a:lstStyle/>
          <a:p>
            <a:r>
              <a:rPr lang="en-US" dirty="0"/>
              <a:t>Alarm History Service</a:t>
            </a:r>
            <a:br>
              <a:rPr lang="en-US" dirty="0"/>
            </a:br>
            <a:br>
              <a:rPr lang="en-US" dirty="0"/>
            </a:br>
            <a:r>
              <a:rPr lang="en-US" sz="2200" dirty="0"/>
              <a:t>EPICS Collaboration Meeting 2018</a:t>
            </a:r>
          </a:p>
        </p:txBody>
      </p:sp>
      <p:sp>
        <p:nvSpPr>
          <p:cNvPr id="5" name="Subtitle 4">
            <a:extLst>
              <a:ext uri="{FF2B5EF4-FFF2-40B4-BE49-F238E27FC236}">
                <a16:creationId xmlns:a16="http://schemas.microsoft.com/office/drawing/2014/main" id="{D8A8C897-A60B-DC4F-AFAF-D71D06A914E9}"/>
              </a:ext>
            </a:extLst>
          </p:cNvPr>
          <p:cNvSpPr>
            <a:spLocks noGrp="1"/>
          </p:cNvSpPr>
          <p:nvPr>
            <p:ph type="subTitle" idx="1"/>
          </p:nvPr>
        </p:nvSpPr>
        <p:spPr/>
        <p:txBody>
          <a:bodyPr>
            <a:normAutofit fontScale="92500"/>
          </a:bodyPr>
          <a:lstStyle/>
          <a:p>
            <a:r>
              <a:rPr lang="en-US" dirty="0"/>
              <a:t>John Sinsheimer, Kunal Shroff, Evan Smith, Tanvi </a:t>
            </a:r>
            <a:r>
              <a:rPr lang="en-US" dirty="0" err="1"/>
              <a:t>Ashwarya</a:t>
            </a:r>
            <a:r>
              <a:rPr lang="en-US" dirty="0"/>
              <a:t> </a:t>
            </a:r>
          </a:p>
        </p:txBody>
      </p:sp>
      <p:sp>
        <p:nvSpPr>
          <p:cNvPr id="9" name="Subtitle 4">
            <a:extLst>
              <a:ext uri="{FF2B5EF4-FFF2-40B4-BE49-F238E27FC236}">
                <a16:creationId xmlns:a16="http://schemas.microsoft.com/office/drawing/2014/main" id="{C72E51B4-0007-594B-9B73-D411A2B85F01}"/>
              </a:ext>
            </a:extLst>
          </p:cNvPr>
          <p:cNvSpPr txBox="1">
            <a:spLocks/>
          </p:cNvSpPr>
          <p:nvPr/>
        </p:nvSpPr>
        <p:spPr>
          <a:xfrm>
            <a:off x="1600200" y="4653025"/>
            <a:ext cx="6858000" cy="416690"/>
          </a:xfrm>
          <a:prstGeom prst="rect">
            <a:avLst/>
          </a:prstGeom>
        </p:spPr>
        <p:txBody>
          <a:bodyPr vert="horz" lIns="91440" tIns="45720" rIns="91440" bIns="45720" rtlCol="0">
            <a:normAutofit/>
          </a:bodyPr>
          <a:lstStyle>
            <a:lvl1pPr marL="0" indent="0" algn="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i="1" dirty="0"/>
          </a:p>
        </p:txBody>
      </p:sp>
      <p:sp>
        <p:nvSpPr>
          <p:cNvPr id="10" name="Subtitle 4">
            <a:extLst>
              <a:ext uri="{FF2B5EF4-FFF2-40B4-BE49-F238E27FC236}">
                <a16:creationId xmlns:a16="http://schemas.microsoft.com/office/drawing/2014/main" id="{0A872482-B4CA-6446-A28C-2D321F1B08AB}"/>
              </a:ext>
            </a:extLst>
          </p:cNvPr>
          <p:cNvSpPr txBox="1">
            <a:spLocks/>
          </p:cNvSpPr>
          <p:nvPr/>
        </p:nvSpPr>
        <p:spPr>
          <a:xfrm>
            <a:off x="1600200" y="5243334"/>
            <a:ext cx="6858000" cy="416690"/>
          </a:xfrm>
          <a:prstGeom prst="rect">
            <a:avLst/>
          </a:prstGeom>
        </p:spPr>
        <p:txBody>
          <a:bodyPr vert="horz" lIns="91440" tIns="45720" rIns="91440" bIns="45720" rtlCol="0">
            <a:normAutofit/>
          </a:bodyPr>
          <a:lstStyle>
            <a:lvl1pPr marL="0" indent="0" algn="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dirty="0"/>
              <a:t>15</a:t>
            </a:r>
            <a:r>
              <a:rPr lang="en-US" sz="1600" baseline="30000" dirty="0"/>
              <a:t>th</a:t>
            </a:r>
            <a:r>
              <a:rPr lang="en-US" sz="1600" dirty="0"/>
              <a:t> November 2018</a:t>
            </a:r>
          </a:p>
        </p:txBody>
      </p:sp>
    </p:spTree>
    <p:extLst>
      <p:ext uri="{BB962C8B-B14F-4D97-AF65-F5344CB8AC3E}">
        <p14:creationId xmlns:p14="http://schemas.microsoft.com/office/powerpoint/2010/main" val="3025099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7F80D459-E961-43E1-A109-5615836B3F1A}"/>
              </a:ext>
            </a:extLst>
          </p:cNvPr>
          <p:cNvPicPr>
            <a:picLocks noChangeAspect="1"/>
          </p:cNvPicPr>
          <p:nvPr/>
        </p:nvPicPr>
        <p:blipFill>
          <a:blip r:embed="rId3"/>
          <a:stretch>
            <a:fillRect/>
          </a:stretch>
        </p:blipFill>
        <p:spPr>
          <a:xfrm>
            <a:off x="145278" y="467459"/>
            <a:ext cx="8853443" cy="5529975"/>
          </a:xfrm>
          <a:prstGeom prst="rect">
            <a:avLst/>
          </a:prstGeom>
        </p:spPr>
      </p:pic>
    </p:spTree>
    <p:extLst>
      <p:ext uri="{BB962C8B-B14F-4D97-AF65-F5344CB8AC3E}">
        <p14:creationId xmlns:p14="http://schemas.microsoft.com/office/powerpoint/2010/main" val="252002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835269-C89F-4B28-9CEC-2232DF7B3CCD}"/>
              </a:ext>
            </a:extLst>
          </p:cNvPr>
          <p:cNvSpPr>
            <a:spLocks noGrp="1"/>
          </p:cNvSpPr>
          <p:nvPr>
            <p:ph type="ftr" sz="quarter" idx="3"/>
          </p:nvPr>
        </p:nvSpPr>
        <p:spPr/>
        <p:txBody>
          <a:bodyPr/>
          <a:lstStyle/>
          <a:p>
            <a:fld id="{F2E5D06D-0BE4-B843-8370-FB88EDC7364A}" type="slidenum">
              <a:rPr lang="en-US" smtClean="0"/>
              <a:pPr/>
              <a:t>3</a:t>
            </a:fld>
            <a:endParaRPr lang="en-US" dirty="0"/>
          </a:p>
        </p:txBody>
      </p:sp>
      <p:pic>
        <p:nvPicPr>
          <p:cNvPr id="3" name="Picture 2">
            <a:extLst>
              <a:ext uri="{FF2B5EF4-FFF2-40B4-BE49-F238E27FC236}">
                <a16:creationId xmlns:a16="http://schemas.microsoft.com/office/drawing/2014/main" id="{2F2C7E91-599D-4B5E-8CFB-25F9990D2D01}"/>
              </a:ext>
            </a:extLst>
          </p:cNvPr>
          <p:cNvPicPr>
            <a:picLocks noChangeAspect="1"/>
          </p:cNvPicPr>
          <p:nvPr/>
        </p:nvPicPr>
        <p:blipFill>
          <a:blip r:embed="rId3"/>
          <a:stretch>
            <a:fillRect/>
          </a:stretch>
        </p:blipFill>
        <p:spPr>
          <a:xfrm>
            <a:off x="78896" y="702892"/>
            <a:ext cx="8986207" cy="5452216"/>
          </a:xfrm>
          <a:prstGeom prst="rect">
            <a:avLst/>
          </a:prstGeom>
        </p:spPr>
      </p:pic>
    </p:spTree>
    <p:extLst>
      <p:ext uri="{BB962C8B-B14F-4D97-AF65-F5344CB8AC3E}">
        <p14:creationId xmlns:p14="http://schemas.microsoft.com/office/powerpoint/2010/main" val="1280628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23F4-FF6D-444C-B329-39FB02F52817}"/>
              </a:ext>
            </a:extLst>
          </p:cNvPr>
          <p:cNvSpPr>
            <a:spLocks noGrp="1"/>
          </p:cNvSpPr>
          <p:nvPr>
            <p:ph type="title"/>
          </p:nvPr>
        </p:nvSpPr>
        <p:spPr/>
        <p:txBody>
          <a:bodyPr>
            <a:normAutofit/>
          </a:bodyPr>
          <a:lstStyle/>
          <a:p>
            <a:r>
              <a:rPr lang="en-US" dirty="0"/>
              <a:t>Alarm Message Logger</a:t>
            </a:r>
          </a:p>
        </p:txBody>
      </p:sp>
      <p:sp>
        <p:nvSpPr>
          <p:cNvPr id="3" name="Footer Placeholder 2">
            <a:extLst>
              <a:ext uri="{FF2B5EF4-FFF2-40B4-BE49-F238E27FC236}">
                <a16:creationId xmlns:a16="http://schemas.microsoft.com/office/drawing/2014/main" id="{AA6169AB-1E78-46C8-B826-3C102A88CCE8}"/>
              </a:ext>
            </a:extLst>
          </p:cNvPr>
          <p:cNvSpPr>
            <a:spLocks noGrp="1"/>
          </p:cNvSpPr>
          <p:nvPr>
            <p:ph type="ftr" sz="quarter" idx="3"/>
          </p:nvPr>
        </p:nvSpPr>
        <p:spPr/>
        <p:txBody>
          <a:bodyPr/>
          <a:lstStyle/>
          <a:p>
            <a:fld id="{F2E5D06D-0BE4-B843-8370-FB88EDC7364A}" type="slidenum">
              <a:rPr lang="en-US" smtClean="0"/>
              <a:pPr/>
              <a:t>4</a:t>
            </a:fld>
            <a:endParaRPr lang="en-US" dirty="0"/>
          </a:p>
        </p:txBody>
      </p:sp>
      <p:pic>
        <p:nvPicPr>
          <p:cNvPr id="5" name="Picture 4">
            <a:extLst>
              <a:ext uri="{FF2B5EF4-FFF2-40B4-BE49-F238E27FC236}">
                <a16:creationId xmlns:a16="http://schemas.microsoft.com/office/drawing/2014/main" id="{36E003B2-5461-414D-801C-45C3CAC915F9}"/>
              </a:ext>
            </a:extLst>
          </p:cNvPr>
          <p:cNvPicPr>
            <a:picLocks noChangeAspect="1"/>
          </p:cNvPicPr>
          <p:nvPr/>
        </p:nvPicPr>
        <p:blipFill>
          <a:blip r:embed="rId3"/>
          <a:stretch>
            <a:fillRect/>
          </a:stretch>
        </p:blipFill>
        <p:spPr>
          <a:xfrm>
            <a:off x="5587480" y="663233"/>
            <a:ext cx="2771775" cy="5343525"/>
          </a:xfrm>
          <a:prstGeom prst="rect">
            <a:avLst/>
          </a:prstGeom>
        </p:spPr>
      </p:pic>
      <p:pic>
        <p:nvPicPr>
          <p:cNvPr id="6" name="Picture 5">
            <a:extLst>
              <a:ext uri="{FF2B5EF4-FFF2-40B4-BE49-F238E27FC236}">
                <a16:creationId xmlns:a16="http://schemas.microsoft.com/office/drawing/2014/main" id="{D3939455-5A32-4446-BDE3-D56A5CA18B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4998" y="3033813"/>
            <a:ext cx="1494002" cy="814910"/>
          </a:xfrm>
          <a:prstGeom prst="rect">
            <a:avLst/>
          </a:prstGeom>
        </p:spPr>
      </p:pic>
      <p:sp>
        <p:nvSpPr>
          <p:cNvPr id="8" name="TextBox 7">
            <a:extLst>
              <a:ext uri="{FF2B5EF4-FFF2-40B4-BE49-F238E27FC236}">
                <a16:creationId xmlns:a16="http://schemas.microsoft.com/office/drawing/2014/main" id="{B1619446-4357-4A5A-ABF4-47E9402C02F0}"/>
              </a:ext>
            </a:extLst>
          </p:cNvPr>
          <p:cNvSpPr txBox="1"/>
          <p:nvPr/>
        </p:nvSpPr>
        <p:spPr>
          <a:xfrm>
            <a:off x="478564" y="1690689"/>
            <a:ext cx="4840436"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a:t>Logs alarm state from the alarm server and other messages to an elastic backend</a:t>
            </a:r>
          </a:p>
        </p:txBody>
      </p:sp>
    </p:spTree>
    <p:extLst>
      <p:ext uri="{BB962C8B-B14F-4D97-AF65-F5344CB8AC3E}">
        <p14:creationId xmlns:p14="http://schemas.microsoft.com/office/powerpoint/2010/main" val="301738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835269-C89F-4B28-9CEC-2232DF7B3CCD}"/>
              </a:ext>
            </a:extLst>
          </p:cNvPr>
          <p:cNvSpPr>
            <a:spLocks noGrp="1"/>
          </p:cNvSpPr>
          <p:nvPr>
            <p:ph type="ftr" sz="quarter" idx="3"/>
          </p:nvPr>
        </p:nvSpPr>
        <p:spPr/>
        <p:txBody>
          <a:bodyPr/>
          <a:lstStyle/>
          <a:p>
            <a:fld id="{F2E5D06D-0BE4-B843-8370-FB88EDC7364A}" type="slidenum">
              <a:rPr lang="en-US" smtClean="0"/>
              <a:pPr/>
              <a:t>5</a:t>
            </a:fld>
            <a:endParaRPr lang="en-US" dirty="0"/>
          </a:p>
        </p:txBody>
      </p:sp>
      <p:pic>
        <p:nvPicPr>
          <p:cNvPr id="3" name="Picture 2">
            <a:extLst>
              <a:ext uri="{FF2B5EF4-FFF2-40B4-BE49-F238E27FC236}">
                <a16:creationId xmlns:a16="http://schemas.microsoft.com/office/drawing/2014/main" id="{BA92B226-0BFA-4FA1-B10F-5A6352A5B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96" y="0"/>
            <a:ext cx="7715608" cy="6406587"/>
          </a:xfrm>
          <a:prstGeom prst="rect">
            <a:avLst/>
          </a:prstGeom>
        </p:spPr>
      </p:pic>
    </p:spTree>
    <p:extLst>
      <p:ext uri="{BB962C8B-B14F-4D97-AF65-F5344CB8AC3E}">
        <p14:creationId xmlns:p14="http://schemas.microsoft.com/office/powerpoint/2010/main" val="892741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835269-C89F-4B28-9CEC-2232DF7B3CCD}"/>
              </a:ext>
            </a:extLst>
          </p:cNvPr>
          <p:cNvSpPr>
            <a:spLocks noGrp="1"/>
          </p:cNvSpPr>
          <p:nvPr>
            <p:ph type="ftr" sz="quarter" idx="3"/>
          </p:nvPr>
        </p:nvSpPr>
        <p:spPr/>
        <p:txBody>
          <a:bodyPr/>
          <a:lstStyle/>
          <a:p>
            <a:fld id="{F2E5D06D-0BE4-B843-8370-FB88EDC7364A}" type="slidenum">
              <a:rPr lang="en-US" smtClean="0"/>
              <a:pPr/>
              <a:t>6</a:t>
            </a:fld>
            <a:endParaRPr lang="en-US" dirty="0"/>
          </a:p>
        </p:txBody>
      </p:sp>
      <p:pic>
        <p:nvPicPr>
          <p:cNvPr id="4" name="Picture 3">
            <a:extLst>
              <a:ext uri="{FF2B5EF4-FFF2-40B4-BE49-F238E27FC236}">
                <a16:creationId xmlns:a16="http://schemas.microsoft.com/office/drawing/2014/main" id="{9CE28CE6-68AE-4BEC-892B-2C297DC7A5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195" y="0"/>
            <a:ext cx="7715609" cy="6406587"/>
          </a:xfrm>
          <a:prstGeom prst="rect">
            <a:avLst/>
          </a:prstGeom>
        </p:spPr>
      </p:pic>
    </p:spTree>
    <p:extLst>
      <p:ext uri="{BB962C8B-B14F-4D97-AF65-F5344CB8AC3E}">
        <p14:creationId xmlns:p14="http://schemas.microsoft.com/office/powerpoint/2010/main" val="4100413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5BE5AF6-274C-49C8-BAF0-C8C6E1558661}"/>
              </a:ext>
            </a:extLst>
          </p:cNvPr>
          <p:cNvSpPr>
            <a:spLocks noGrp="1"/>
          </p:cNvSpPr>
          <p:nvPr>
            <p:ph type="ftr" sz="quarter" idx="3"/>
          </p:nvPr>
        </p:nvSpPr>
        <p:spPr/>
        <p:txBody>
          <a:bodyPr/>
          <a:lstStyle/>
          <a:p>
            <a:fld id="{F2E5D06D-0BE4-B843-8370-FB88EDC7364A}" type="slidenum">
              <a:rPr lang="en-US" smtClean="0"/>
              <a:pPr/>
              <a:t>7</a:t>
            </a:fld>
            <a:endParaRPr lang="en-US" dirty="0"/>
          </a:p>
        </p:txBody>
      </p:sp>
      <p:pic>
        <p:nvPicPr>
          <p:cNvPr id="3" name="Picture 2">
            <a:extLst>
              <a:ext uri="{FF2B5EF4-FFF2-40B4-BE49-F238E27FC236}">
                <a16:creationId xmlns:a16="http://schemas.microsoft.com/office/drawing/2014/main" id="{D1B6EEBC-B06A-4C90-8AAD-623B7CBEE6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302" y="0"/>
            <a:ext cx="7733396" cy="6406587"/>
          </a:xfrm>
          <a:prstGeom prst="rect">
            <a:avLst/>
          </a:prstGeom>
        </p:spPr>
      </p:pic>
    </p:spTree>
    <p:extLst>
      <p:ext uri="{BB962C8B-B14F-4D97-AF65-F5344CB8AC3E}">
        <p14:creationId xmlns:p14="http://schemas.microsoft.com/office/powerpoint/2010/main" val="853872520"/>
      </p:ext>
    </p:extLst>
  </p:cSld>
  <p:clrMapOvr>
    <a:masterClrMapping/>
  </p:clrMapOvr>
</p:sld>
</file>

<file path=ppt/theme/theme1.xml><?xml version="1.0" encoding="utf-8"?>
<a:theme xmlns:a="http://schemas.openxmlformats.org/drawingml/2006/main" name="Office Theme">
  <a:themeElements>
    <a:clrScheme name="NSLS-II Color Palette">
      <a:dk1>
        <a:srgbClr val="000000"/>
      </a:dk1>
      <a:lt1>
        <a:srgbClr val="FFFEFE"/>
      </a:lt1>
      <a:dk2>
        <a:srgbClr val="59595C"/>
      </a:dk2>
      <a:lt2>
        <a:srgbClr val="BFC0BE"/>
      </a:lt2>
      <a:accent1>
        <a:srgbClr val="8B2232"/>
      </a:accent1>
      <a:accent2>
        <a:srgbClr val="C35428"/>
      </a:accent2>
      <a:accent3>
        <a:srgbClr val="F6B31F"/>
      </a:accent3>
      <a:accent4>
        <a:srgbClr val="44695B"/>
      </a:accent4>
      <a:accent5>
        <a:srgbClr val="00558A"/>
      </a:accent5>
      <a:accent6>
        <a:srgbClr val="59595C"/>
      </a:accent6>
      <a:hlink>
        <a:srgbClr val="145688"/>
      </a:hlink>
      <a:folHlink>
        <a:srgbClr val="59595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8351</TotalTime>
  <Words>312</Words>
  <Application>Microsoft Office PowerPoint</Application>
  <PresentationFormat>On-screen Show (4:3)</PresentationFormat>
  <Paragraphs>27</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Alarm History Service  EPICS Collaboration Meeting 2018</vt:lpstr>
      <vt:lpstr>PowerPoint Presentation</vt:lpstr>
      <vt:lpstr>PowerPoint Presentation</vt:lpstr>
      <vt:lpstr>Alarm Message Logger</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Bowman, Tiffany</dc:creator>
  <cp:lastModifiedBy>Sinsheimer, John</cp:lastModifiedBy>
  <cp:revision>64</cp:revision>
  <dcterms:created xsi:type="dcterms:W3CDTF">2018-08-24T17:34:23Z</dcterms:created>
  <dcterms:modified xsi:type="dcterms:W3CDTF">2018-11-15T21:31:31Z</dcterms:modified>
</cp:coreProperties>
</file>