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57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4FD016-00CE-A340-A6C4-43948DF4ECE7}">
          <p14:sldIdLst>
            <p14:sldId id="256"/>
            <p14:sldId id="258"/>
            <p14:sldId id="259"/>
            <p14:sldId id="257"/>
            <p14:sldId id="261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2276" autoAdjust="0"/>
  </p:normalViewPr>
  <p:slideViewPr>
    <p:cSldViewPr snapToGrid="0">
      <p:cViewPr varScale="1">
        <p:scale>
          <a:sx n="94" d="100"/>
          <a:sy n="94" d="100"/>
        </p:scale>
        <p:origin x="-43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9B592-C87C-AA41-A65E-D25E3B3F9C5D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EEE47-DF5D-AB4B-8BF7-978A4F79C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02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EEE47-DF5D-AB4B-8BF7-978A4F79CB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44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Mapping of the alarm tree to the file structure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EEE47-DF5D-AB4B-8BF7-978A4F79CB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66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B1FC11-47D5-4DEE-8134-87190ECDC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B925D7-8B69-4D2B-BB17-B0F044D1D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4D927A-5B69-403F-AA1B-A2C19C0CA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2D2A-9AC4-4349-B4C8-8690D770BA23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E33E4A-65D3-4627-9886-F37FB5CB9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BE2978-9041-48D4-843B-6C25615DE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AC7C-07F8-46BD-AEFC-4A53705F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92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8690B0-EDB0-4335-A92F-72B56B3DD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E59F120-9206-43AF-9E5A-FA723A538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A722B7-5340-47BD-B4CC-B80BBDF1B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2D2A-9AC4-4349-B4C8-8690D770BA23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7CBC3D-491B-43C6-B38C-D2675C253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ABB948-75A1-4CE9-83B4-50B5D4BD2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AC7C-07F8-46BD-AEFC-4A53705F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E792BB9-739E-4523-9AC0-3C496FC961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A73404-8303-42F8-8577-2E7AEAD47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7E1E9A-98B6-41D4-86F0-3EB952FAA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2D2A-9AC4-4349-B4C8-8690D770BA23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51BDA2-C9E9-4F03-AFE9-13A4A152D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A6FB83-714D-4CB6-9526-0F59D589A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AC7C-07F8-46BD-AEFC-4A53705F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9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7B246B-05CB-4BE1-B7CF-DF234F13D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9D01C-E469-4A85-B39B-57B7B221D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5385D5-040C-4B4B-AA39-93F66E277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2D2A-9AC4-4349-B4C8-8690D770BA23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78943-6877-42E7-9969-10F39858F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0426CD-0FF9-46CA-88ED-CB968AF8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AC7C-07F8-46BD-AEFC-4A53705F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1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36E6D6-388A-413B-A27A-4C32CA548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269C74-3F80-49CC-B989-86AC61413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535105-F4AD-4EE5-AFB0-9ADCA8640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2D2A-9AC4-4349-B4C8-8690D770BA23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C888B1-3494-484A-89D6-76A5D6E8B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0AF83B-75D5-4D16-83EE-B6A9BF76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AC7C-07F8-46BD-AEFC-4A53705F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7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1056C7-2E04-467C-AC47-D28F82EF7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1A62CB-D1BB-4016-B9FC-F40BFDBAB8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A8FCE8F-B772-4C46-A44C-363CB980C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3276BC-071D-4CB1-8DDD-4D2E95925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2D2A-9AC4-4349-B4C8-8690D770BA23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91DEA5-9B31-434D-89E0-D80686C13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7910D7-057C-460B-85A2-32A65A472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AC7C-07F8-46BD-AEFC-4A53705F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0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D2DE0C-B183-4667-B181-015927151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05BEF2-8A5E-4359-B99D-FF1EA2A3C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0A78210-BE23-4466-8E8D-E4D002445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F58E35B-D4FF-418B-A827-083742BB6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4B88AB4-6984-4F3A-AF9C-9F613FF6C1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11D9624-762D-442E-847D-9AB772386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2D2A-9AC4-4349-B4C8-8690D770BA23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904A4D1-33F3-47FE-A457-9BA0F79E7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AAB60E6-4A03-4DB0-BB11-B4A638F5C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AC7C-07F8-46BD-AEFC-4A53705F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0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C21AD5-84FC-4369-8E9C-9C674B610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C2BA367-FDFD-4294-B284-5DB81C3A7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2D2A-9AC4-4349-B4C8-8690D770BA23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2FEBCF1-3681-4CC2-B71E-16D7BDD0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328725B-5E01-4DCD-B7C8-1DC22CED7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AC7C-07F8-46BD-AEFC-4A53705F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0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BD939DA-9A84-4E73-8CC3-DC25EDD1B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2D2A-9AC4-4349-B4C8-8690D770BA23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2E4B532-2627-4921-B420-84854A044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59D0ADC-2944-45B4-9E41-8EB09DBA3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AC7C-07F8-46BD-AEFC-4A53705F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61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A8B9BA-7339-40E4-B289-829D6ACCF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467D9F-9C78-42A1-BDBC-89B9E2738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FFF1E0F-4298-4CC2-9243-3FFCD08CF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9FFAA3-0E55-462D-BD43-B4335C2F2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2D2A-9AC4-4349-B4C8-8690D770BA23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7BE141C-4195-4B5A-B8D4-DCEC8C014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1CE6473-E65E-4D88-A24D-0231B78A2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AC7C-07F8-46BD-AEFC-4A53705F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5BCC17-5D8D-4E4F-9E5F-16017EC7F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19C5CC6-3344-45A3-9D4B-9440C1273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3F25F7-1736-4320-86D4-4E31AE564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D1FEB17-C63C-4B09-AE07-052D21599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2D2A-9AC4-4349-B4C8-8690D770BA23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C2EA217-A1F0-4061-B445-B03D56A5F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0EC464-242C-4734-9E2D-4306C056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AC7C-07F8-46BD-AEFC-4A53705F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39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423E491-FFF2-4F47-A9D5-08D871FE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929887-74AA-4FA7-8209-230EB6202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FD64C9-F6C8-45AE-90F0-7EA64A4618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B2D2A-9AC4-4349-B4C8-8690D770BA23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9ECA15-7EC6-4C00-9F08-40A6BB5C0B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1F1D3E-7A97-48B4-8351-CF94C0D87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BAC7C-07F8-46BD-AEFC-4A53705F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7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5.gif"/><Relationship Id="rId5" Type="http://schemas.openxmlformats.org/officeDocument/2006/relationships/image" Target="../media/image6.png"/><Relationship Id="rId6" Type="http://schemas.openxmlformats.org/officeDocument/2006/relationships/image" Target="../media/image4.svg"/><Relationship Id="rId7" Type="http://schemas.openxmlformats.org/officeDocument/2006/relationships/image" Target="../media/image7.png"/><Relationship Id="rId8" Type="http://schemas.openxmlformats.org/officeDocument/2006/relationships/image" Target="../media/image6.sv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github.com/shroffk/phoebus.gi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52DAE0-C3DD-4294-B8CF-CBE71FA1E0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Alarm Configuration Service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F49A5BA-88AE-4D2E-9CB5-AF9E340074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Kunal Shroff</a:t>
            </a:r>
          </a:p>
          <a:p>
            <a:r>
              <a:rPr lang="en-US" dirty="0" smtClean="0"/>
              <a:t>Evan Smith</a:t>
            </a:r>
          </a:p>
          <a:p>
            <a:r>
              <a:rPr lang="en-US" dirty="0" err="1" smtClean="0"/>
              <a:t>Tanvi</a:t>
            </a:r>
            <a:r>
              <a:rPr lang="en-US" dirty="0"/>
              <a:t> </a:t>
            </a:r>
            <a:r>
              <a:rPr lang="en-US" dirty="0" err="1" smtClean="0"/>
              <a:t>Ashwarya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504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Alternate Process 4"/>
          <p:cNvSpPr>
            <a:spLocks noChangeArrowheads="1"/>
          </p:cNvSpPr>
          <p:nvPr/>
        </p:nvSpPr>
        <p:spPr bwMode="auto">
          <a:xfrm>
            <a:off x="2467077" y="2988627"/>
            <a:ext cx="5803900" cy="600075"/>
          </a:xfrm>
          <a:prstGeom prst="flowChartAlternateProcess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algn="ctr"/>
            <a:r>
              <a:rPr lang="en-US">
                <a:cs typeface="ＭＳ Ｐゴシック" charset="0"/>
              </a:rPr>
              <a:t>                  </a:t>
            </a:r>
          </a:p>
        </p:txBody>
      </p:sp>
      <p:cxnSp>
        <p:nvCxnSpPr>
          <p:cNvPr id="6" name="Straight Arrow Connector 63"/>
          <p:cNvCxnSpPr>
            <a:cxnSpLocks noChangeShapeType="1"/>
          </p:cNvCxnSpPr>
          <p:nvPr/>
        </p:nvCxnSpPr>
        <p:spPr bwMode="auto">
          <a:xfrm rot="5400000">
            <a:off x="5408714" y="3572828"/>
            <a:ext cx="303213" cy="4762"/>
          </a:xfrm>
          <a:prstGeom prst="straightConnector1">
            <a:avLst/>
          </a:prstGeom>
          <a:noFill/>
          <a:ln w="31750">
            <a:solidFill>
              <a:srgbClr val="0E96FF"/>
            </a:solidFill>
            <a:round/>
            <a:headEnd/>
            <a:tailEnd/>
          </a:ln>
          <a:effectLst>
            <a:outerShdw blurRad="63500" dist="38100" algn="l" rotWithShape="0">
              <a:srgbClr val="000000">
                <a:alpha val="39999"/>
              </a:srgbClr>
            </a:outerShdw>
          </a:effectLst>
        </p:spPr>
      </p:cxnSp>
      <p:sp>
        <p:nvSpPr>
          <p:cNvPr id="7" name="Alternate Process 6"/>
          <p:cNvSpPr>
            <a:spLocks noChangeArrowheads="1"/>
          </p:cNvSpPr>
          <p:nvPr/>
        </p:nvSpPr>
        <p:spPr bwMode="auto">
          <a:xfrm>
            <a:off x="4838802" y="3945890"/>
            <a:ext cx="5491163" cy="2403475"/>
          </a:xfrm>
          <a:prstGeom prst="flowChartAlternateProcess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algn="ctr"/>
            <a:endParaRPr lang="en-US">
              <a:cs typeface="ＭＳ Ｐゴシック" charset="0"/>
            </a:endParaRPr>
          </a:p>
        </p:txBody>
      </p:sp>
      <p:pic>
        <p:nvPicPr>
          <p:cNvPr id="8" name="Picture 7" descr="css_alar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0252" y="4380865"/>
            <a:ext cx="33210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FF0000"/>
            </a:outerShdw>
          </a:effectLst>
        </p:spPr>
      </p:pic>
      <p:sp>
        <p:nvSpPr>
          <p:cNvPr id="9" name="Can 8"/>
          <p:cNvSpPr>
            <a:spLocks noChangeArrowheads="1"/>
          </p:cNvSpPr>
          <p:nvPr/>
        </p:nvSpPr>
        <p:spPr bwMode="auto">
          <a:xfrm>
            <a:off x="8394802" y="2847340"/>
            <a:ext cx="1852613" cy="82232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A8D0E4"/>
              </a:gs>
              <a:gs pos="100000">
                <a:srgbClr val="187994"/>
              </a:gs>
            </a:gsLst>
            <a:lin ang="5400000"/>
          </a:gradFill>
          <a:ln w="9525">
            <a:solidFill>
              <a:srgbClr val="237085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600">
                <a:cs typeface="ＭＳ Ｐゴシック" charset="0"/>
              </a:rPr>
              <a:t>Alarm Cfg &amp; State</a:t>
            </a:r>
          </a:p>
          <a:p>
            <a:pPr algn="ctr"/>
            <a:r>
              <a:rPr lang="en-US" sz="1600">
                <a:cs typeface="ＭＳ Ｐゴシック" charset="0"/>
              </a:rPr>
              <a:t>RDB</a:t>
            </a:r>
          </a:p>
        </p:txBody>
      </p:sp>
      <p:sp>
        <p:nvSpPr>
          <p:cNvPr id="10" name="Action Button: Sound 9"/>
          <p:cNvSpPr/>
          <p:nvPr/>
        </p:nvSpPr>
        <p:spPr bwMode="auto">
          <a:xfrm>
            <a:off x="3922815" y="5134927"/>
            <a:ext cx="520700" cy="401638"/>
          </a:xfrm>
          <a:prstGeom prst="actionButtonSound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11" name="Alternate Process 10"/>
          <p:cNvSpPr>
            <a:spLocks noChangeArrowheads="1"/>
          </p:cNvSpPr>
          <p:nvPr/>
        </p:nvSpPr>
        <p:spPr bwMode="auto">
          <a:xfrm>
            <a:off x="4994377" y="897890"/>
            <a:ext cx="1403350" cy="420687"/>
          </a:xfrm>
          <a:prstGeom prst="flowChartAlternateProcess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800">
                <a:cs typeface="ＭＳ Ｐゴシック" charset="0"/>
              </a:rPr>
              <a:t>IOCs</a:t>
            </a:r>
          </a:p>
        </p:txBody>
      </p:sp>
      <p:sp>
        <p:nvSpPr>
          <p:cNvPr id="12" name="Alternate Process 11"/>
          <p:cNvSpPr>
            <a:spLocks noChangeArrowheads="1"/>
          </p:cNvSpPr>
          <p:nvPr/>
        </p:nvSpPr>
        <p:spPr bwMode="auto">
          <a:xfrm>
            <a:off x="2443265" y="1637665"/>
            <a:ext cx="6599237" cy="750887"/>
          </a:xfrm>
          <a:prstGeom prst="flowChartAlternateProcess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algn="ctr"/>
            <a:r>
              <a:rPr lang="en-US" sz="1600">
                <a:cs typeface="ＭＳ Ｐゴシック" charset="0"/>
              </a:rPr>
              <a:t>Alarm Server</a:t>
            </a:r>
          </a:p>
          <a:p>
            <a:pPr algn="ctr"/>
            <a:r>
              <a:rPr lang="en-US" sz="1100">
                <a:cs typeface="ＭＳ Ｐゴシック" charset="0"/>
              </a:rPr>
              <a:t>Current Alarms:  Acknowledged?  Transient?  Annunciated?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522640" y="3268027"/>
            <a:ext cx="973137" cy="2476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algn="ctr"/>
            <a:r>
              <a:rPr lang="en-US" sz="1200">
                <a:solidFill>
                  <a:srgbClr val="3366FF"/>
                </a:solidFill>
                <a:cs typeface="ＭＳ Ｐゴシック" charset="0"/>
              </a:rPr>
              <a:t>LOG</a:t>
            </a:r>
          </a:p>
        </p:txBody>
      </p:sp>
      <p:pic>
        <p:nvPicPr>
          <p:cNvPr id="14" name="Picture 13" descr="msg_his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6027" y="4228465"/>
            <a:ext cx="1970088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FF0000"/>
            </a:outerShdw>
          </a:effectLst>
        </p:spPr>
      </p:pic>
      <p:sp>
        <p:nvSpPr>
          <p:cNvPr id="15" name="Can 14"/>
          <p:cNvSpPr>
            <a:spLocks noChangeArrowheads="1"/>
          </p:cNvSpPr>
          <p:nvPr/>
        </p:nvSpPr>
        <p:spPr bwMode="auto">
          <a:xfrm>
            <a:off x="2436915" y="5011102"/>
            <a:ext cx="1154112" cy="100965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A8D0E4"/>
              </a:gs>
              <a:gs pos="100000">
                <a:srgbClr val="187994"/>
              </a:gs>
            </a:gsLst>
            <a:lin ang="5400000"/>
          </a:gradFill>
          <a:ln w="9525">
            <a:solidFill>
              <a:srgbClr val="237085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800">
                <a:cs typeface="ＭＳ Ｐゴシック" charset="0"/>
              </a:rPr>
              <a:t/>
            </a:r>
            <a:br>
              <a:rPr lang="en-US" sz="1800">
                <a:cs typeface="ＭＳ Ｐゴシック" charset="0"/>
              </a:rPr>
            </a:br>
            <a:r>
              <a:rPr lang="en-US" sz="1800">
                <a:cs typeface="ＭＳ Ｐゴシック" charset="0"/>
              </a:rPr>
              <a:t>Message</a:t>
            </a:r>
            <a:br>
              <a:rPr lang="en-US" sz="1800">
                <a:cs typeface="ＭＳ Ｐゴシック" charset="0"/>
              </a:rPr>
            </a:br>
            <a:r>
              <a:rPr lang="en-US" sz="1800">
                <a:cs typeface="ＭＳ Ｐゴシック" charset="0"/>
              </a:rPr>
              <a:t>RDB</a:t>
            </a:r>
          </a:p>
          <a:p>
            <a:r>
              <a:rPr lang="en-US" sz="1100">
                <a:cs typeface="ＭＳ Ｐゴシック" charset="0"/>
              </a:rPr>
              <a:t/>
            </a:r>
            <a:br>
              <a:rPr lang="en-US" sz="1100">
                <a:cs typeface="ＭＳ Ｐゴシック" charset="0"/>
              </a:rPr>
            </a:br>
            <a:endParaRPr lang="en-US" sz="1100">
              <a:cs typeface="ＭＳ Ｐゴシック" charset="0"/>
            </a:endParaRPr>
          </a:p>
        </p:txBody>
      </p:sp>
      <p:sp>
        <p:nvSpPr>
          <p:cNvPr id="16" name="Alternate Process 15"/>
          <p:cNvSpPr>
            <a:spLocks noChangeArrowheads="1"/>
          </p:cNvSpPr>
          <p:nvPr/>
        </p:nvSpPr>
        <p:spPr bwMode="auto">
          <a:xfrm>
            <a:off x="3687865" y="3949065"/>
            <a:ext cx="984250" cy="754062"/>
          </a:xfrm>
          <a:prstGeom prst="flowChartAlternateProcess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400">
                <a:solidFill>
                  <a:srgbClr val="000000"/>
                </a:solidFill>
                <a:cs typeface="ＭＳ Ｐゴシック" charset="0"/>
              </a:rPr>
              <a:t>JMS</a:t>
            </a:r>
            <a:br>
              <a:rPr lang="en-US" sz="1400">
                <a:solidFill>
                  <a:srgbClr val="000000"/>
                </a:solidFill>
                <a:cs typeface="ＭＳ Ｐゴシック" charset="0"/>
              </a:rPr>
            </a:br>
            <a:r>
              <a:rPr lang="en-US" sz="1400">
                <a:solidFill>
                  <a:srgbClr val="000000"/>
                </a:solidFill>
                <a:cs typeface="ＭＳ Ｐゴシック" charset="0"/>
              </a:rPr>
              <a:t>2</a:t>
            </a:r>
            <a:br>
              <a:rPr lang="en-US" sz="1400">
                <a:solidFill>
                  <a:srgbClr val="000000"/>
                </a:solidFill>
                <a:cs typeface="ＭＳ Ｐゴシック" charset="0"/>
              </a:rPr>
            </a:br>
            <a:r>
              <a:rPr lang="en-US" sz="1400">
                <a:solidFill>
                  <a:srgbClr val="000000"/>
                </a:solidFill>
                <a:cs typeface="ＭＳ Ｐゴシック" charset="0"/>
              </a:rPr>
              <a:t>Speech</a:t>
            </a:r>
          </a:p>
        </p:txBody>
      </p:sp>
      <p:sp>
        <p:nvSpPr>
          <p:cNvPr id="17" name="Alternate Process 16"/>
          <p:cNvSpPr>
            <a:spLocks noChangeArrowheads="1"/>
          </p:cNvSpPr>
          <p:nvPr/>
        </p:nvSpPr>
        <p:spPr bwMode="auto">
          <a:xfrm>
            <a:off x="2517877" y="3950652"/>
            <a:ext cx="984250" cy="754063"/>
          </a:xfrm>
          <a:prstGeom prst="flowChartAlternateProcess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400">
                <a:solidFill>
                  <a:srgbClr val="000000"/>
                </a:solidFill>
                <a:cs typeface="ＭＳ Ｐゴシック" charset="0"/>
              </a:rPr>
              <a:t>JMS</a:t>
            </a:r>
            <a:br>
              <a:rPr lang="en-US" sz="1400">
                <a:solidFill>
                  <a:srgbClr val="000000"/>
                </a:solidFill>
                <a:cs typeface="ＭＳ Ｐゴシック" charset="0"/>
              </a:rPr>
            </a:br>
            <a:r>
              <a:rPr lang="en-US" sz="1400">
                <a:solidFill>
                  <a:srgbClr val="000000"/>
                </a:solidFill>
                <a:cs typeface="ＭＳ Ｐゴシック" charset="0"/>
              </a:rPr>
              <a:t>2</a:t>
            </a:r>
            <a:br>
              <a:rPr lang="en-US" sz="1400">
                <a:solidFill>
                  <a:srgbClr val="000000"/>
                </a:solidFill>
                <a:cs typeface="ＭＳ Ｐゴシック" charset="0"/>
              </a:rPr>
            </a:br>
            <a:r>
              <a:rPr lang="en-US" sz="1400">
                <a:solidFill>
                  <a:srgbClr val="000000"/>
                </a:solidFill>
                <a:cs typeface="ＭＳ Ｐゴシック" charset="0"/>
              </a:rPr>
              <a:t>RDB</a:t>
            </a:r>
          </a:p>
        </p:txBody>
      </p:sp>
      <p:sp>
        <p:nvSpPr>
          <p:cNvPr id="18" name="Alternate Process 17"/>
          <p:cNvSpPr>
            <a:spLocks noChangeArrowheads="1"/>
          </p:cNvSpPr>
          <p:nvPr/>
        </p:nvSpPr>
        <p:spPr bwMode="auto">
          <a:xfrm>
            <a:off x="9175852" y="1629727"/>
            <a:ext cx="1066800" cy="760413"/>
          </a:xfrm>
          <a:prstGeom prst="flowChartAlternateProcess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algn="just"/>
            <a:r>
              <a:rPr lang="en-US" sz="1800">
                <a:cs typeface="ＭＳ Ｐゴシック" charset="0"/>
              </a:rPr>
              <a:t>Tomcat</a:t>
            </a:r>
          </a:p>
          <a:p>
            <a:pPr>
              <a:buFontTx/>
              <a:buChar char="-"/>
            </a:pPr>
            <a:r>
              <a:rPr lang="en-US" sz="1100">
                <a:cs typeface="ＭＳ Ｐゴシック" charset="0"/>
              </a:rPr>
              <a:t>Reports</a:t>
            </a:r>
          </a:p>
        </p:txBody>
      </p:sp>
      <p:sp>
        <p:nvSpPr>
          <p:cNvPr id="19" name="Alternate Process 1"/>
          <p:cNvSpPr>
            <a:spLocks noChangeArrowheads="1"/>
          </p:cNvSpPr>
          <p:nvPr/>
        </p:nvSpPr>
        <p:spPr bwMode="auto">
          <a:xfrm>
            <a:off x="8620227" y="5207952"/>
            <a:ext cx="1603375" cy="1025525"/>
          </a:xfrm>
          <a:prstGeom prst="flowChartAlternateProcess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algn="ctr"/>
            <a:r>
              <a:rPr lang="en-US" sz="1200">
                <a:cs typeface="ＭＳ Ｐゴシック" charset="0"/>
              </a:rPr>
              <a:t>CSS Applications</a:t>
            </a:r>
          </a:p>
        </p:txBody>
      </p:sp>
      <p:pic>
        <p:nvPicPr>
          <p:cNvPr id="20" name="Picture 2" descr="Data Brows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5802" y="5606415"/>
            <a:ext cx="132397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TextBox 71"/>
          <p:cNvSpPr txBox="1">
            <a:spLocks noChangeArrowheads="1"/>
          </p:cNvSpPr>
          <p:nvPr/>
        </p:nvSpPr>
        <p:spPr bwMode="auto">
          <a:xfrm>
            <a:off x="6500915" y="3941127"/>
            <a:ext cx="1724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Alarm Client GUI</a:t>
            </a:r>
          </a:p>
        </p:txBody>
      </p:sp>
      <p:sp>
        <p:nvSpPr>
          <p:cNvPr id="22" name="Down Arrow 21"/>
          <p:cNvSpPr>
            <a:spLocks noChangeArrowheads="1"/>
          </p:cNvSpPr>
          <p:nvPr/>
        </p:nvSpPr>
        <p:spPr bwMode="auto">
          <a:xfrm>
            <a:off x="5807177" y="2428240"/>
            <a:ext cx="207963" cy="822325"/>
          </a:xfrm>
          <a:prstGeom prst="downArrow">
            <a:avLst>
              <a:gd name="adj1" fmla="val 50000"/>
              <a:gd name="adj2" fmla="val 49995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  <p:sp>
        <p:nvSpPr>
          <p:cNvPr id="23" name="TextBox 78"/>
          <p:cNvSpPr txBox="1">
            <a:spLocks noChangeArrowheads="1"/>
          </p:cNvSpPr>
          <p:nvPr/>
        </p:nvSpPr>
        <p:spPr bwMode="auto">
          <a:xfrm>
            <a:off x="4992790" y="2947352"/>
            <a:ext cx="595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JMS</a:t>
            </a:r>
          </a:p>
        </p:txBody>
      </p:sp>
      <p:sp>
        <p:nvSpPr>
          <p:cNvPr id="24" name="Rectangle 82"/>
          <p:cNvSpPr>
            <a:spLocks noChangeArrowheads="1"/>
          </p:cNvSpPr>
          <p:nvPr/>
        </p:nvSpPr>
        <p:spPr bwMode="auto">
          <a:xfrm>
            <a:off x="5373790" y="2580640"/>
            <a:ext cx="1331912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i="1"/>
              <a:t>Alarm Updates</a:t>
            </a:r>
          </a:p>
        </p:txBody>
      </p:sp>
      <p:sp>
        <p:nvSpPr>
          <p:cNvPr id="25" name="Up Arrow 24"/>
          <p:cNvSpPr>
            <a:spLocks noChangeArrowheads="1"/>
          </p:cNvSpPr>
          <p:nvPr/>
        </p:nvSpPr>
        <p:spPr bwMode="auto">
          <a:xfrm>
            <a:off x="7310540" y="2428240"/>
            <a:ext cx="201612" cy="827087"/>
          </a:xfrm>
          <a:prstGeom prst="upArrow">
            <a:avLst>
              <a:gd name="adj1" fmla="val 50000"/>
              <a:gd name="adj2" fmla="val 50007"/>
            </a:avLst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  <p:sp>
        <p:nvSpPr>
          <p:cNvPr id="26" name="Rectangle 88"/>
          <p:cNvSpPr>
            <a:spLocks noChangeArrowheads="1"/>
          </p:cNvSpPr>
          <p:nvPr/>
        </p:nvSpPr>
        <p:spPr bwMode="auto">
          <a:xfrm>
            <a:off x="6586640" y="2582227"/>
            <a:ext cx="165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i="1"/>
              <a:t>Ack</a:t>
            </a:r>
            <a:r>
              <a:rPr lang="ja-JP" altLang="en-US" sz="1200" i="1"/>
              <a:t>’</a:t>
            </a:r>
            <a:r>
              <a:rPr lang="en-US" sz="1200" i="1"/>
              <a:t>; Config Updates</a:t>
            </a:r>
          </a:p>
        </p:txBody>
      </p:sp>
      <p:sp>
        <p:nvSpPr>
          <p:cNvPr id="27" name="Up Arrow 26"/>
          <p:cNvSpPr>
            <a:spLocks noChangeArrowheads="1"/>
          </p:cNvSpPr>
          <p:nvPr/>
        </p:nvSpPr>
        <p:spPr bwMode="auto">
          <a:xfrm>
            <a:off x="7310540" y="3528377"/>
            <a:ext cx="227012" cy="392113"/>
          </a:xfrm>
          <a:prstGeom prst="upArrow">
            <a:avLst>
              <a:gd name="adj1" fmla="val 42306"/>
              <a:gd name="adj2" fmla="val 50003"/>
            </a:avLst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  <p:sp>
        <p:nvSpPr>
          <p:cNvPr id="28" name="Down Arrow 27"/>
          <p:cNvSpPr>
            <a:spLocks noChangeArrowheads="1"/>
          </p:cNvSpPr>
          <p:nvPr/>
        </p:nvSpPr>
        <p:spPr bwMode="auto">
          <a:xfrm>
            <a:off x="4062515" y="2444115"/>
            <a:ext cx="209550" cy="803275"/>
          </a:xfrm>
          <a:prstGeom prst="downArrow">
            <a:avLst>
              <a:gd name="adj1" fmla="val 50000"/>
              <a:gd name="adj2" fmla="val 49993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  <p:sp>
        <p:nvSpPr>
          <p:cNvPr id="29" name="Rectangle 78"/>
          <p:cNvSpPr>
            <a:spLocks noChangeArrowheads="1"/>
          </p:cNvSpPr>
          <p:nvPr/>
        </p:nvSpPr>
        <p:spPr bwMode="auto">
          <a:xfrm>
            <a:off x="3618015" y="2586990"/>
            <a:ext cx="1204912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i="1"/>
              <a:t>Annunciations</a:t>
            </a:r>
          </a:p>
        </p:txBody>
      </p:sp>
      <p:sp>
        <p:nvSpPr>
          <p:cNvPr id="30" name="Down Arrow 29"/>
          <p:cNvSpPr>
            <a:spLocks noChangeArrowheads="1"/>
          </p:cNvSpPr>
          <p:nvPr/>
        </p:nvSpPr>
        <p:spPr bwMode="auto">
          <a:xfrm>
            <a:off x="2892527" y="2444115"/>
            <a:ext cx="209550" cy="803275"/>
          </a:xfrm>
          <a:prstGeom prst="downArrow">
            <a:avLst>
              <a:gd name="adj1" fmla="val 50000"/>
              <a:gd name="adj2" fmla="val 49993"/>
            </a:avLst>
          </a:prstGeom>
          <a:solidFill>
            <a:srgbClr val="0E96FF"/>
          </a:solidFill>
          <a:ln w="9525">
            <a:solidFill>
              <a:srgbClr val="0E96FF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  <p:sp>
        <p:nvSpPr>
          <p:cNvPr id="31" name="Rectangle 46"/>
          <p:cNvSpPr>
            <a:spLocks noChangeArrowheads="1"/>
          </p:cNvSpPr>
          <p:nvPr/>
        </p:nvSpPr>
        <p:spPr bwMode="auto">
          <a:xfrm>
            <a:off x="2419452" y="2571115"/>
            <a:ext cx="139858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i="1"/>
              <a:t>Log Messages</a:t>
            </a:r>
          </a:p>
        </p:txBody>
      </p:sp>
      <p:sp>
        <p:nvSpPr>
          <p:cNvPr id="32" name="Up-Down Arrow 31"/>
          <p:cNvSpPr>
            <a:spLocks noChangeArrowheads="1"/>
          </p:cNvSpPr>
          <p:nvPr/>
        </p:nvSpPr>
        <p:spPr bwMode="auto">
          <a:xfrm>
            <a:off x="9245702" y="3679190"/>
            <a:ext cx="185738" cy="384175"/>
          </a:xfrm>
          <a:prstGeom prst="upDownArrow">
            <a:avLst>
              <a:gd name="adj1" fmla="val 50000"/>
              <a:gd name="adj2" fmla="val 50005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  <p:sp>
        <p:nvSpPr>
          <p:cNvPr id="33" name="Up Arrow 32"/>
          <p:cNvSpPr>
            <a:spLocks noChangeArrowheads="1"/>
          </p:cNvSpPr>
          <p:nvPr/>
        </p:nvSpPr>
        <p:spPr bwMode="auto">
          <a:xfrm>
            <a:off x="9585427" y="2417127"/>
            <a:ext cx="228600" cy="400050"/>
          </a:xfrm>
          <a:prstGeom prst="upArrow">
            <a:avLst>
              <a:gd name="adj1" fmla="val 42306"/>
              <a:gd name="adj2" fmla="val 49997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  <p:sp>
        <p:nvSpPr>
          <p:cNvPr id="34" name="Down Arrow 33"/>
          <p:cNvSpPr>
            <a:spLocks noChangeArrowheads="1"/>
          </p:cNvSpPr>
          <p:nvPr/>
        </p:nvSpPr>
        <p:spPr bwMode="auto">
          <a:xfrm>
            <a:off x="4062515" y="4745990"/>
            <a:ext cx="201612" cy="371475"/>
          </a:xfrm>
          <a:prstGeom prst="downArrow">
            <a:avLst>
              <a:gd name="adj1" fmla="val 50000"/>
              <a:gd name="adj2" fmla="val 50004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  <p:sp>
        <p:nvSpPr>
          <p:cNvPr id="35" name="Down Arrow 34"/>
          <p:cNvSpPr>
            <a:spLocks noChangeArrowheads="1"/>
          </p:cNvSpPr>
          <p:nvPr/>
        </p:nvSpPr>
        <p:spPr bwMode="auto">
          <a:xfrm>
            <a:off x="2876652" y="4745990"/>
            <a:ext cx="201613" cy="355600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0E96FF"/>
          </a:solidFill>
          <a:ln w="9525">
            <a:noFill/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  <p:cxnSp>
        <p:nvCxnSpPr>
          <p:cNvPr id="36" name="Straight Arrow Connector 63"/>
          <p:cNvCxnSpPr>
            <a:cxnSpLocks noChangeShapeType="1"/>
          </p:cNvCxnSpPr>
          <p:nvPr/>
        </p:nvCxnSpPr>
        <p:spPr bwMode="auto">
          <a:xfrm flipV="1">
            <a:off x="8297965" y="5739765"/>
            <a:ext cx="322262" cy="11112"/>
          </a:xfrm>
          <a:prstGeom prst="straightConnector1">
            <a:avLst/>
          </a:prstGeom>
          <a:noFill/>
          <a:ln w="25400">
            <a:solidFill>
              <a:srgbClr val="1D5564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37" name="Down Arrow 36"/>
          <p:cNvSpPr>
            <a:spLocks noChangeArrowheads="1"/>
          </p:cNvSpPr>
          <p:nvPr/>
        </p:nvSpPr>
        <p:spPr bwMode="auto">
          <a:xfrm>
            <a:off x="5588102" y="1350327"/>
            <a:ext cx="234950" cy="276225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002060"/>
          </a:solidFill>
          <a:ln w="9525">
            <a:noFill/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  <p:sp>
        <p:nvSpPr>
          <p:cNvPr id="38" name="Up-Down Arrow 37"/>
          <p:cNvSpPr>
            <a:spLocks noChangeArrowheads="1"/>
          </p:cNvSpPr>
          <p:nvPr/>
        </p:nvSpPr>
        <p:spPr bwMode="auto">
          <a:xfrm>
            <a:off x="8705952" y="2407602"/>
            <a:ext cx="193675" cy="442913"/>
          </a:xfrm>
          <a:prstGeom prst="upDownArrow">
            <a:avLst>
              <a:gd name="adj1" fmla="val 50000"/>
              <a:gd name="adj2" fmla="val 50004"/>
            </a:avLst>
          </a:prstGeom>
          <a:solidFill>
            <a:srgbClr val="00B050"/>
          </a:solidFill>
          <a:ln w="9525">
            <a:noFill/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  <p:cxnSp>
        <p:nvCxnSpPr>
          <p:cNvPr id="39" name="Straight Arrow Connector 63"/>
          <p:cNvCxnSpPr>
            <a:cxnSpLocks noChangeShapeType="1"/>
          </p:cNvCxnSpPr>
          <p:nvPr/>
        </p:nvCxnSpPr>
        <p:spPr bwMode="auto">
          <a:xfrm rot="5400000">
            <a:off x="3711677" y="3572827"/>
            <a:ext cx="303213" cy="4763"/>
          </a:xfrm>
          <a:prstGeom prst="straightConnector1">
            <a:avLst/>
          </a:prstGeom>
          <a:noFill/>
          <a:ln w="31750">
            <a:solidFill>
              <a:srgbClr val="0E96FF"/>
            </a:solidFill>
            <a:round/>
            <a:headEnd/>
            <a:tailEnd/>
          </a:ln>
          <a:effectLst>
            <a:outerShdw blurRad="63500" dist="38100" algn="l" rotWithShape="0">
              <a:srgbClr val="000000">
                <a:alpha val="39999"/>
              </a:srgbClr>
            </a:outerShdw>
          </a:effectLst>
        </p:spPr>
      </p:cxn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651352" y="3268027"/>
            <a:ext cx="1054100" cy="2476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200">
                <a:solidFill>
                  <a:srgbClr val="FF6600"/>
                </a:solidFill>
                <a:cs typeface="ＭＳ Ｐゴシック" charset="0"/>
              </a:rPr>
              <a:t>TALK</a:t>
            </a:r>
          </a:p>
        </p:txBody>
      </p:sp>
      <p:cxnSp>
        <p:nvCxnSpPr>
          <p:cNvPr id="41" name="Straight Arrow Connector 63"/>
          <p:cNvCxnSpPr>
            <a:cxnSpLocks noChangeShapeType="1"/>
          </p:cNvCxnSpPr>
          <p:nvPr/>
        </p:nvCxnSpPr>
        <p:spPr bwMode="auto">
          <a:xfrm rot="10800000" flipV="1">
            <a:off x="2984602" y="3483927"/>
            <a:ext cx="4133850" cy="238125"/>
          </a:xfrm>
          <a:prstGeom prst="bentConnector3">
            <a:avLst>
              <a:gd name="adj1" fmla="val -463"/>
            </a:avLst>
          </a:prstGeom>
          <a:noFill/>
          <a:ln w="31750">
            <a:solidFill>
              <a:srgbClr val="0E96FF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cxnSp>
      <p:sp>
        <p:nvSpPr>
          <p:cNvPr id="42" name="Down Arrow 41"/>
          <p:cNvSpPr>
            <a:spLocks noChangeArrowheads="1"/>
          </p:cNvSpPr>
          <p:nvPr/>
        </p:nvSpPr>
        <p:spPr bwMode="auto">
          <a:xfrm>
            <a:off x="4062515" y="3552190"/>
            <a:ext cx="198437" cy="360362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  <p:sp>
        <p:nvSpPr>
          <p:cNvPr id="43" name="Down Arrow 42"/>
          <p:cNvSpPr>
            <a:spLocks noChangeArrowheads="1"/>
          </p:cNvSpPr>
          <p:nvPr/>
        </p:nvSpPr>
        <p:spPr bwMode="auto">
          <a:xfrm>
            <a:off x="5807177" y="3550602"/>
            <a:ext cx="196850" cy="390525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6743802" y="3266440"/>
            <a:ext cx="1387475" cy="249237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algn="ctr"/>
            <a:r>
              <a:rPr lang="en-US" sz="1200">
                <a:cs typeface="ＭＳ Ｐゴシック" charset="0"/>
              </a:rPr>
              <a:t>ALARM_CLIENT</a:t>
            </a:r>
          </a:p>
        </p:txBody>
      </p:sp>
      <p:sp>
        <p:nvSpPr>
          <p:cNvPr id="45" name="Down Arrow 44"/>
          <p:cNvSpPr>
            <a:spLocks noChangeArrowheads="1"/>
          </p:cNvSpPr>
          <p:nvPr/>
        </p:nvSpPr>
        <p:spPr bwMode="auto">
          <a:xfrm>
            <a:off x="2908402" y="3544252"/>
            <a:ext cx="190500" cy="377825"/>
          </a:xfrm>
          <a:prstGeom prst="downArrow">
            <a:avLst>
              <a:gd name="adj1" fmla="val 50000"/>
              <a:gd name="adj2" fmla="val 49997"/>
            </a:avLst>
          </a:prstGeom>
          <a:solidFill>
            <a:srgbClr val="0E96FF"/>
          </a:solidFill>
          <a:ln w="9525">
            <a:solidFill>
              <a:srgbClr val="0E96FF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5124552" y="3266440"/>
            <a:ext cx="1503363" cy="249237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algn="ctr"/>
            <a:r>
              <a:rPr lang="en-US" sz="1200">
                <a:cs typeface="ＭＳ Ｐゴシック" charset="0"/>
              </a:rPr>
              <a:t>ALARM_SERVER</a:t>
            </a:r>
          </a:p>
        </p:txBody>
      </p:sp>
      <p:sp>
        <p:nvSpPr>
          <p:cNvPr id="47" name="Rectangle 88"/>
          <p:cNvSpPr>
            <a:spLocks noChangeArrowheads="1"/>
          </p:cNvSpPr>
          <p:nvPr/>
        </p:nvSpPr>
        <p:spPr bwMode="auto">
          <a:xfrm>
            <a:off x="5896077" y="1334452"/>
            <a:ext cx="248126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i="1"/>
              <a:t>PV Updates (Channel Access, …)</a:t>
            </a:r>
          </a:p>
        </p:txBody>
      </p:sp>
    </p:spTree>
    <p:extLst>
      <p:ext uri="{BB962C8B-B14F-4D97-AF65-F5344CB8AC3E}">
        <p14:creationId xmlns:p14="http://schemas.microsoft.com/office/powerpoint/2010/main" val="1954985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310383" y="162120"/>
            <a:ext cx="7741810" cy="2296695"/>
          </a:xfrm>
          <a:prstGeom prst="rect">
            <a:avLst/>
          </a:prstGeom>
          <a:gradFill flip="none" rotWithShape="1">
            <a:gsLst>
              <a:gs pos="0">
                <a:schemeClr val="accent1">
                  <a:satMod val="103000"/>
                  <a:lumMod val="102000"/>
                  <a:tint val="94000"/>
                  <a:alpha val="20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  <a:alpha val="2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  <a:alpha val="2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ln>
                <a:solidFill>
                  <a:schemeClr val="bg1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327673" y="2810074"/>
            <a:ext cx="7741810" cy="1958946"/>
          </a:xfrm>
          <a:prstGeom prst="rect">
            <a:avLst/>
          </a:prstGeom>
          <a:gradFill flip="none" rotWithShape="1">
            <a:gsLst>
              <a:gs pos="0">
                <a:schemeClr val="accent1">
                  <a:satMod val="103000"/>
                  <a:lumMod val="102000"/>
                  <a:tint val="94000"/>
                  <a:alpha val="20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  <a:alpha val="2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  <a:alpha val="2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317940" y="5110560"/>
            <a:ext cx="7741810" cy="1747440"/>
          </a:xfrm>
          <a:prstGeom prst="rect">
            <a:avLst/>
          </a:prstGeom>
          <a:gradFill flip="none" rotWithShape="1">
            <a:gsLst>
              <a:gs pos="0">
                <a:schemeClr val="accent1">
                  <a:satMod val="103000"/>
                  <a:lumMod val="102000"/>
                  <a:tint val="94000"/>
                  <a:alpha val="20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  <a:alpha val="2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  <a:alpha val="2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ABD7F2C5-9154-4E22-A06A-406640C22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19" y="2198800"/>
            <a:ext cx="1494002" cy="8149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C4D9DEC-ED11-4CA8-A0B1-7B052AC712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83" y="4287012"/>
            <a:ext cx="962025" cy="96202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B0870AB-BCA5-4E0F-9901-C7AD29C77A4C}"/>
              </a:ext>
            </a:extLst>
          </p:cNvPr>
          <p:cNvCxnSpPr>
            <a:cxnSpLocks/>
          </p:cNvCxnSpPr>
          <p:nvPr/>
        </p:nvCxnSpPr>
        <p:spPr>
          <a:xfrm>
            <a:off x="2324100" y="2606255"/>
            <a:ext cx="839353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>
            <a:extLst>
              <a:ext uri="{FF2B5EF4-FFF2-40B4-BE49-F238E27FC236}">
                <a16:creationId xmlns="" xmlns:a16="http://schemas.microsoft.com/office/drawing/2014/main" id="{A616E32F-85B6-498F-8245-7278ADDCF7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80501" y="337750"/>
            <a:ext cx="1423989" cy="547688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="" xmlns:a16="http://schemas.microsoft.com/office/drawing/2014/main" id="{6BD6AC53-C6B0-4C04-ADF3-F9782FA9F0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57405" y="4275888"/>
            <a:ext cx="1964183" cy="479069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0424BB5F-205F-4444-9E6A-73152BFB3D82}"/>
              </a:ext>
            </a:extLst>
          </p:cNvPr>
          <p:cNvCxnSpPr>
            <a:cxnSpLocks/>
          </p:cNvCxnSpPr>
          <p:nvPr/>
        </p:nvCxnSpPr>
        <p:spPr>
          <a:xfrm>
            <a:off x="2324100" y="4920793"/>
            <a:ext cx="8393530" cy="4070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2607625" y="3026234"/>
            <a:ext cx="1878031" cy="11483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Alarm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6664708" y="3003004"/>
            <a:ext cx="1878031" cy="11483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Alarm</a:t>
            </a:r>
          </a:p>
          <a:p>
            <a:pPr algn="ctr"/>
            <a:r>
              <a:rPr lang="en-US" dirty="0" smtClean="0"/>
              <a:t>Message</a:t>
            </a:r>
          </a:p>
          <a:p>
            <a:pPr algn="ctr"/>
            <a:r>
              <a:rPr lang="en-US" dirty="0" smtClean="0"/>
              <a:t>Logger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4655346" y="3020304"/>
            <a:ext cx="1878031" cy="11483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Alarm</a:t>
            </a:r>
          </a:p>
          <a:p>
            <a:pPr algn="ctr"/>
            <a:r>
              <a:rPr lang="en-US" dirty="0" smtClean="0"/>
              <a:t>Configuration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8542" y="4288513"/>
            <a:ext cx="1026837" cy="42784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634647" y="5201339"/>
            <a:ext cx="1040348" cy="98622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2787047" y="5353739"/>
            <a:ext cx="1040348" cy="98622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939447" y="5506139"/>
            <a:ext cx="1040348" cy="98622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Channel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Access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IOC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300281" y="5191619"/>
            <a:ext cx="1040348" cy="98622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452681" y="5344019"/>
            <a:ext cx="1040348" cy="98622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4605081" y="5496419"/>
            <a:ext cx="1040348" cy="98622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PVA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IOC</a:t>
            </a:r>
          </a:p>
        </p:txBody>
      </p:sp>
      <p:pic>
        <p:nvPicPr>
          <p:cNvPr id="16" name="Picture 15" descr="Capture2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457" y="960628"/>
            <a:ext cx="1590344" cy="1317491"/>
          </a:xfrm>
          <a:prstGeom prst="rect">
            <a:avLst/>
          </a:prstGeom>
        </p:spPr>
      </p:pic>
      <p:pic>
        <p:nvPicPr>
          <p:cNvPr id="41" name="Picture 40" descr="msg_hist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60970" y="1067287"/>
            <a:ext cx="2654109" cy="129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FF0000"/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0106237" y="189140"/>
            <a:ext cx="11689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Alarm </a:t>
            </a:r>
          </a:p>
          <a:p>
            <a:r>
              <a:rPr lang="en-US" sz="2800" dirty="0" smtClean="0"/>
              <a:t>Clients</a:t>
            </a:r>
            <a:endParaRPr lang="en-US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10182637" y="2813863"/>
            <a:ext cx="18286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Alarm micro services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181349" y="5127861"/>
            <a:ext cx="13788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Control</a:t>
            </a:r>
          </a:p>
          <a:p>
            <a:r>
              <a:rPr lang="en-US" sz="2800" smtClean="0"/>
              <a:t>Systems</a:t>
            </a:r>
            <a:endParaRPr lang="en-US" sz="2800" dirty="0" smtClean="0"/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60E0B21C-0354-4FDC-B865-3B6DCC53ED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83084" y="568931"/>
            <a:ext cx="2163774" cy="1312830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V="1">
            <a:off x="3546641" y="2580405"/>
            <a:ext cx="6755" cy="4728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5590583" y="2570685"/>
            <a:ext cx="6755" cy="4728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7593992" y="2560965"/>
            <a:ext cx="6755" cy="47284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4823432" y="1871958"/>
            <a:ext cx="7558" cy="73546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3769573" y="2263747"/>
            <a:ext cx="7558" cy="3301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3" idx="2"/>
            <a:endCxn id="12" idx="0"/>
          </p:cNvCxnSpPr>
          <p:nvPr/>
        </p:nvCxnSpPr>
        <p:spPr>
          <a:xfrm flipH="1">
            <a:off x="3154821" y="4174582"/>
            <a:ext cx="391820" cy="10267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" idx="2"/>
          </p:cNvCxnSpPr>
          <p:nvPr/>
        </p:nvCxnSpPr>
        <p:spPr>
          <a:xfrm flipH="1">
            <a:off x="3307222" y="4174582"/>
            <a:ext cx="239419" cy="11791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" idx="2"/>
            <a:endCxn id="32" idx="0"/>
          </p:cNvCxnSpPr>
          <p:nvPr/>
        </p:nvCxnSpPr>
        <p:spPr>
          <a:xfrm flipH="1">
            <a:off x="3459621" y="4174582"/>
            <a:ext cx="87020" cy="13315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" idx="2"/>
            <a:endCxn id="39" idx="0"/>
          </p:cNvCxnSpPr>
          <p:nvPr/>
        </p:nvCxnSpPr>
        <p:spPr>
          <a:xfrm>
            <a:off x="3546641" y="4174582"/>
            <a:ext cx="1578614" cy="1321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3" idx="2"/>
            <a:endCxn id="38" idx="0"/>
          </p:cNvCxnSpPr>
          <p:nvPr/>
        </p:nvCxnSpPr>
        <p:spPr>
          <a:xfrm>
            <a:off x="3546641" y="4174582"/>
            <a:ext cx="1426214" cy="1169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3" idx="2"/>
            <a:endCxn id="33" idx="0"/>
          </p:cNvCxnSpPr>
          <p:nvPr/>
        </p:nvCxnSpPr>
        <p:spPr>
          <a:xfrm>
            <a:off x="3546641" y="4174582"/>
            <a:ext cx="1273814" cy="1017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557359" y="409090"/>
            <a:ext cx="118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CS-Studio</a:t>
            </a:r>
            <a:endParaRPr lang="en-US" sz="2000" dirty="0"/>
          </a:p>
        </p:txBody>
      </p:sp>
      <p:sp>
        <p:nvSpPr>
          <p:cNvPr id="83" name="TextBox 82"/>
          <p:cNvSpPr txBox="1"/>
          <p:nvPr/>
        </p:nvSpPr>
        <p:spPr>
          <a:xfrm>
            <a:off x="9173978" y="1567156"/>
            <a:ext cx="538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4000" dirty="0" smtClean="0"/>
              <a:t>…</a:t>
            </a:r>
            <a:endParaRPr lang="en-US" sz="4000" dirty="0"/>
          </a:p>
        </p:txBody>
      </p:sp>
      <p:sp>
        <p:nvSpPr>
          <p:cNvPr id="84" name="TextBox 83"/>
          <p:cNvSpPr txBox="1"/>
          <p:nvPr/>
        </p:nvSpPr>
        <p:spPr>
          <a:xfrm>
            <a:off x="6137779" y="5786058"/>
            <a:ext cx="538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4000" dirty="0" smtClean="0"/>
              <a:t>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64239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Alarm Configuration Service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72796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Motivation</a:t>
            </a:r>
          </a:p>
          <a:p>
            <a:pPr marL="0" indent="0">
              <a:buNone/>
            </a:pPr>
            <a:r>
              <a:rPr lang="en-US" dirty="0"/>
              <a:t>Log the configuration changes made to the alarm server configuration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 smtClean="0"/>
              <a:t>Build and Run</a:t>
            </a:r>
          </a:p>
          <a:p>
            <a:pPr marL="0" indent="0">
              <a:buNone/>
            </a:pPr>
            <a:r>
              <a:rPr lang="en-US" sz="2000" dirty="0" err="1" smtClean="0"/>
              <a:t>git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://github.com/shroffk/</a:t>
            </a:r>
            <a:r>
              <a:rPr lang="en-US" sz="2000" dirty="0" smtClean="0">
                <a:hlinkClick r:id="rId2"/>
              </a:rPr>
              <a:t>phoebus.git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cd </a:t>
            </a:r>
            <a:r>
              <a:rPr lang="en-US" sz="2000" dirty="0" smtClean="0"/>
              <a:t>services</a:t>
            </a:r>
            <a:r>
              <a:rPr lang="en-US" sz="2000" dirty="0"/>
              <a:t>/alarm-</a:t>
            </a:r>
            <a:r>
              <a:rPr lang="en-US" sz="2000" dirty="0" err="1"/>
              <a:t>config</a:t>
            </a:r>
            <a:r>
              <a:rPr lang="en-US" sz="2000" dirty="0"/>
              <a:t>-logger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mvn</a:t>
            </a:r>
            <a:r>
              <a:rPr lang="en-US" sz="2000" dirty="0" smtClean="0"/>
              <a:t> </a:t>
            </a:r>
            <a:r>
              <a:rPr lang="en-US" sz="2000" dirty="0" err="1"/>
              <a:t>exec:java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BD7F2C5-9154-4E22-A06A-406640C22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005" y="2127279"/>
            <a:ext cx="1152995" cy="62890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414261" y="3001502"/>
            <a:ext cx="2088114" cy="12970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Alarm</a:t>
            </a:r>
          </a:p>
          <a:p>
            <a:pPr algn="ctr"/>
            <a:r>
              <a:rPr lang="en-US" dirty="0" smtClean="0"/>
              <a:t>Configuration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9884" y="5053317"/>
            <a:ext cx="1026837" cy="427849"/>
          </a:xfrm>
          <a:prstGeom prst="rect">
            <a:avLst/>
          </a:prstGeom>
        </p:spPr>
      </p:pic>
      <p:sp>
        <p:nvSpPr>
          <p:cNvPr id="11" name="Can 10"/>
          <p:cNvSpPr/>
          <p:nvPr/>
        </p:nvSpPr>
        <p:spPr>
          <a:xfrm>
            <a:off x="8948269" y="4444534"/>
            <a:ext cx="1154614" cy="101012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564716" y="3102513"/>
            <a:ext cx="12989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Subscribe,</a:t>
            </a:r>
          </a:p>
          <a:p>
            <a:r>
              <a:rPr lang="en-US" i="1" dirty="0" smtClean="0"/>
              <a:t>Filter,</a:t>
            </a:r>
          </a:p>
          <a:p>
            <a:r>
              <a:rPr lang="en-US" i="1" dirty="0" smtClean="0"/>
              <a:t>Timestamp,</a:t>
            </a:r>
          </a:p>
          <a:p>
            <a:r>
              <a:rPr lang="en-US" i="1" dirty="0" smtClean="0"/>
              <a:t>Process</a:t>
            </a:r>
          </a:p>
          <a:p>
            <a:endParaRPr lang="en-US" i="1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7981268" y="2395430"/>
            <a:ext cx="2670044" cy="144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038999" y="2150115"/>
            <a:ext cx="923691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981268" y="1471890"/>
            <a:ext cx="2078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Alarm Configuration Messages</a:t>
            </a:r>
            <a:endParaRPr lang="en-US" i="1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9424535" y="2424290"/>
            <a:ext cx="14432" cy="56278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506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Alarm Configuration Tree</a:t>
            </a:r>
            <a:endParaRPr lang="en-US" dirty="0"/>
          </a:p>
        </p:txBody>
      </p:sp>
      <p:pic>
        <p:nvPicPr>
          <p:cNvPr id="7" name="Content Placeholder 6" descr="Screen Shot 2018-11-14 at 9.51.48 AM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82" r="-12082"/>
          <a:stretch>
            <a:fillRect/>
          </a:stretch>
        </p:blipFill>
        <p:spPr>
          <a:xfrm>
            <a:off x="6172200" y="1885950"/>
            <a:ext cx="5181600" cy="4351338"/>
          </a:xfrm>
        </p:spPr>
      </p:pic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60E0B21C-0354-4FDC-B865-3B6DCC53ED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-104" t="2684" r="50521" b="23492"/>
          <a:stretch/>
        </p:blipFill>
        <p:spPr>
          <a:xfrm>
            <a:off x="791882" y="1897530"/>
            <a:ext cx="4796465" cy="43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75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H</a:t>
            </a:r>
            <a:r>
              <a:rPr lang="en-US" dirty="0" smtClean="0"/>
              <a:t>istory</a:t>
            </a:r>
            <a:endParaRPr lang="en-US" dirty="0"/>
          </a:p>
        </p:txBody>
      </p:sp>
      <p:pic>
        <p:nvPicPr>
          <p:cNvPr id="7" name="Content Placeholder 6" descr="Screen Shot 2018-11-14 at 9.53.1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70" b="-38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04007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events</a:t>
            </a:r>
            <a:endParaRPr lang="en-US" dirty="0"/>
          </a:p>
        </p:txBody>
      </p:sp>
      <p:pic>
        <p:nvPicPr>
          <p:cNvPr id="6" name="Content Placeholder 5" descr="Screen Shot 2018-11-14 at 9.55.05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" b="7399"/>
          <a:stretch/>
        </p:blipFill>
        <p:spPr>
          <a:xfrm>
            <a:off x="838200" y="1436665"/>
            <a:ext cx="10515600" cy="5205312"/>
          </a:xfrm>
        </p:spPr>
      </p:pic>
    </p:spTree>
    <p:extLst>
      <p:ext uri="{BB962C8B-B14F-4D97-AF65-F5344CB8AC3E}">
        <p14:creationId xmlns:p14="http://schemas.microsoft.com/office/powerpoint/2010/main" val="571578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events</a:t>
            </a:r>
          </a:p>
        </p:txBody>
      </p:sp>
      <p:pic>
        <p:nvPicPr>
          <p:cNvPr id="6" name="Content Placeholder 5" descr="Screen Shot 2018-11-14 at 9.55.49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" b="10751"/>
          <a:stretch/>
        </p:blipFill>
        <p:spPr>
          <a:xfrm>
            <a:off x="838200" y="1561590"/>
            <a:ext cx="10515600" cy="4927688"/>
          </a:xfrm>
        </p:spPr>
      </p:pic>
    </p:spTree>
    <p:extLst>
      <p:ext uri="{BB962C8B-B14F-4D97-AF65-F5344CB8AC3E}">
        <p14:creationId xmlns:p14="http://schemas.microsoft.com/office/powerpoint/2010/main" val="2433554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Restore Scripts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000" dirty="0" smtClean="0"/>
              <a:t>Each alarm configuration change results in the creation or an update to the </a:t>
            </a:r>
            <a:r>
              <a:rPr lang="en-US" sz="2000" dirty="0" err="1" smtClean="0"/>
              <a:t>config.xml</a:t>
            </a:r>
            <a:r>
              <a:rPr lang="en-US" sz="2000" dirty="0" smtClean="0"/>
              <a:t> file.</a:t>
            </a:r>
          </a:p>
          <a:p>
            <a:r>
              <a:rPr lang="en-US" sz="2000" dirty="0" smtClean="0"/>
              <a:t>The </a:t>
            </a:r>
            <a:r>
              <a:rPr lang="en-US" sz="2000" dirty="0" err="1" smtClean="0"/>
              <a:t>config.xml</a:t>
            </a:r>
            <a:r>
              <a:rPr lang="en-US" sz="2000" dirty="0" smtClean="0"/>
              <a:t> can be directly imported into the alarm server to restore it to the alarm configuration to that instant.</a:t>
            </a:r>
            <a:endParaRPr lang="en-US" sz="2000" dirty="0"/>
          </a:p>
        </p:txBody>
      </p:sp>
      <p:pic>
        <p:nvPicPr>
          <p:cNvPr id="10" name="Content Placeholder 6" descr="Screen Shot 2018-11-14 at 9.51.48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" b="326"/>
          <a:stretch/>
        </p:blipFill>
        <p:spPr>
          <a:xfrm>
            <a:off x="5516292" y="208213"/>
            <a:ext cx="6172200" cy="6412945"/>
          </a:xfrm>
        </p:spPr>
      </p:pic>
      <p:sp>
        <p:nvSpPr>
          <p:cNvPr id="11" name="Rectangle 10"/>
          <p:cNvSpPr/>
          <p:nvPr/>
        </p:nvSpPr>
        <p:spPr>
          <a:xfrm>
            <a:off x="5536632" y="1150854"/>
            <a:ext cx="6112123" cy="700012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51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194</Words>
  <Application>Microsoft Macintosh PowerPoint</Application>
  <PresentationFormat>Custom</PresentationFormat>
  <Paragraphs>77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Alarm Configuration Service</vt:lpstr>
      <vt:lpstr>BEAST </vt:lpstr>
      <vt:lpstr>PowerPoint Presentation</vt:lpstr>
      <vt:lpstr>Alarm Configuration Service</vt:lpstr>
      <vt:lpstr>Alarm Configuration Tree</vt:lpstr>
      <vt:lpstr>Configuration History</vt:lpstr>
      <vt:lpstr>Configuration events</vt:lpstr>
      <vt:lpstr>Configuration events</vt:lpstr>
      <vt:lpstr>Restore Scripts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Gabriele Carcassi</dc:creator>
  <cp:lastModifiedBy>Kunal Shroff</cp:lastModifiedBy>
  <cp:revision>108</cp:revision>
  <dcterms:created xsi:type="dcterms:W3CDTF">2018-04-24T19:44:43Z</dcterms:created>
  <dcterms:modified xsi:type="dcterms:W3CDTF">2018-11-14T00:22:27Z</dcterms:modified>
</cp:coreProperties>
</file>