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5" r:id="rId3"/>
    <p:sldId id="284" r:id="rId4"/>
    <p:sldId id="280" r:id="rId5"/>
    <p:sldId id="289" r:id="rId6"/>
    <p:sldId id="282" r:id="rId7"/>
    <p:sldId id="285" r:id="rId8"/>
    <p:sldId id="296" r:id="rId9"/>
    <p:sldId id="291" r:id="rId10"/>
    <p:sldId id="269" r:id="rId11"/>
    <p:sldId id="294" r:id="rId12"/>
    <p:sldId id="288" r:id="rId13"/>
    <p:sldId id="298" r:id="rId14"/>
    <p:sldId id="283" r:id="rId15"/>
    <p:sldId id="287" r:id="rId16"/>
    <p:sldId id="297" r:id="rId17"/>
    <p:sldId id="295" r:id="rId18"/>
    <p:sldId id="271" r:id="rId19"/>
    <p:sldId id="292" r:id="rId20"/>
    <p:sldId id="270" r:id="rId21"/>
    <p:sldId id="272" r:id="rId22"/>
    <p:sldId id="274" r:id="rId23"/>
    <p:sldId id="290" r:id="rId24"/>
    <p:sldId id="273" r:id="rId25"/>
    <p:sldId id="275" r:id="rId26"/>
    <p:sldId id="279" r:id="rId27"/>
    <p:sldId id="277" r:id="rId28"/>
    <p:sldId id="278" r:id="rId29"/>
    <p:sldId id="293" r:id="rId30"/>
    <p:sldId id="25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03" autoAdjust="0"/>
  </p:normalViewPr>
  <p:slideViewPr>
    <p:cSldViewPr snapToGrid="0" snapToObjects="1">
      <p:cViewPr varScale="1">
        <p:scale>
          <a:sx n="79" d="100"/>
          <a:sy n="79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EA666-1C2B-A54E-8E25-DDC47AB7FC70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39C0F-A551-7A43-B0E8-541F25C34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1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javase/10/docs/api/javafx/geometry/package-summary.html" TargetMode="External"/><Relationship Id="rId4" Type="http://schemas.openxmlformats.org/officeDocument/2006/relationships/hyperlink" Target="https://docs.oracle.com/javase/10/docs/api/javafx/geometry/Point3D.html" TargetMode="External"/><Relationship Id="rId5" Type="http://schemas.openxmlformats.org/officeDocument/2006/relationships/hyperlink" Target="https://docs.oracle.com/javase/10/docs/api/javafx/scene/package-summary.html" TargetMode="External"/><Relationship Id="rId6" Type="http://schemas.openxmlformats.org/officeDocument/2006/relationships/hyperlink" Target="https://docs.oracle.com/javase/10/docs/api/javafx/scene/shape/package-summary.html" TargetMode="External"/><Relationship Id="rId7" Type="http://schemas.openxmlformats.org/officeDocument/2006/relationships/hyperlink" Target="https://docs.oracle.com/javase/10/docs/api/javafx/scene/shape/MeshView.html" TargetMode="External"/><Relationship Id="rId8" Type="http://schemas.openxmlformats.org/officeDocument/2006/relationships/hyperlink" Target="https://docs.oracle.com/javase/10/docs/api/javafx/scene/shape/TriangleMesh.html" TargetMode="External"/><Relationship Id="rId9" Type="http://schemas.openxmlformats.org/officeDocument/2006/relationships/hyperlink" Target="https://docs.oracle.com/javase/10/docs/api/javafx/scene/paint/PhongMaterial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javafx.geometry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defines a 3D bounding box and a fairly powerful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Point3D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class.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javafx.scene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two 3D cameras (parallel, perspective) and two 3D light sources (ambient, point).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javafx.scene.shape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3D boxes, cylinders, spheres, and most importantly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MeshView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arbitrary 3D models with a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TriangleMesh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contours and a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PhongMaterial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(in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javafx.scene.paint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lighted textures.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39C0F-A551-7A43-B0E8-541F25C349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1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4869-590D-49D8-B6EE-8E9B09396C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7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4869-590D-49D8-B6EE-8E9B09396C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4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4869-590D-49D8-B6EE-8E9B09396C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7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3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7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5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4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3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978F-3EFB-B540-8359-2EEEF84CBF18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F01B-C30C-3245-8EF9-CD8410C77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SICS/KNOBS" TargetMode="External"/><Relationship Id="rId4" Type="http://schemas.openxmlformats.org/officeDocument/2006/relationships/hyperlink" Target="https://github.com/ESSICS/Controlled-KNOB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spreadsheets/d/11_nwz0tiSJO4Zs71UI5vD-SRLrHvmd__NjbFEzk_6js/edit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ebus-doc.readthedocs.io/en/latest/" TargetMode="External"/><Relationship Id="rId3" Type="http://schemas.openxmlformats.org/officeDocument/2006/relationships/hyperlink" Target="https://github.com/ControlSystemStudio/cs-studio/issues/2437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CS-Studio &amp; Phoebus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Nov 2018</a:t>
            </a:r>
          </a:p>
          <a:p>
            <a:r>
              <a:rPr lang="en-US" dirty="0">
                <a:solidFill>
                  <a:srgbClr val="000000"/>
                </a:solidFill>
              </a:rPr>
              <a:t>Epics Collaboration Meeting</a:t>
            </a:r>
          </a:p>
          <a:p>
            <a:r>
              <a:rPr lang="en-US" sz="2200" dirty="0">
                <a:solidFill>
                  <a:srgbClr val="000000"/>
                </a:solidFill>
              </a:rPr>
              <a:t>Kunal Shroff, </a:t>
            </a:r>
            <a:r>
              <a:rPr lang="en-US" sz="2200" dirty="0" smtClean="0">
                <a:solidFill>
                  <a:srgbClr val="000000"/>
                </a:solidFill>
              </a:rPr>
              <a:t>Kay </a:t>
            </a:r>
            <a:r>
              <a:rPr lang="en-US" sz="2200" dirty="0" err="1" smtClean="0">
                <a:solidFill>
                  <a:srgbClr val="000000"/>
                </a:solidFill>
              </a:rPr>
              <a:t>Kasemir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smtClean="0">
                <a:solidFill>
                  <a:srgbClr val="000000"/>
                </a:solidFill>
              </a:rPr>
              <a:t>Claudio </a:t>
            </a:r>
            <a:r>
              <a:rPr lang="en-US" sz="2200" dirty="0" err="1" smtClean="0">
                <a:solidFill>
                  <a:srgbClr val="000000"/>
                </a:solidFill>
              </a:rPr>
              <a:t>Rosati</a:t>
            </a:r>
            <a:r>
              <a:rPr lang="en-US" sz="2200" dirty="0" smtClean="0">
                <a:solidFill>
                  <a:srgbClr val="000000"/>
                </a:solidFill>
              </a:rPr>
              <a:t>, Evan Smith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2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0E9551-D3D4-9E4F-98F0-72A47B69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5"/>
            <a:ext cx="4306862" cy="567078"/>
          </a:xfrm>
        </p:spPr>
        <p:txBody>
          <a:bodyPr>
            <a:normAutofit fontScale="90000"/>
          </a:bodyPr>
          <a:lstStyle/>
          <a:p>
            <a:r>
              <a:rPr lang="en-US" dirty="0"/>
              <a:t>SWT vs. JavaFX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B66C5F-97A8-0E4B-B9E7-997DDD9D0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2" y="3983458"/>
            <a:ext cx="4900311" cy="16697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SWT used to be better than AWT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AWT/Swing caught up,</a:t>
            </a:r>
            <a:br>
              <a:rPr lang="en-US" dirty="0"/>
            </a:br>
            <a:r>
              <a:rPr lang="en-US" dirty="0"/>
              <a:t>SWT now only used by Eclipse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    </a:t>
            </a:r>
            <a:r>
              <a:rPr lang="en-US" dirty="0"/>
              <a:t>JavaFX is the latest Java-based UI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40D211-08F5-0C46-A8BC-CB61DF95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098" y="857250"/>
            <a:ext cx="378090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FE2BBE-4A28-3943-A50E-2F069E4A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2" y="1698173"/>
            <a:ext cx="2579746" cy="21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3662"/>
            <a:ext cx="8229600" cy="1143000"/>
          </a:xfrm>
        </p:spPr>
        <p:txBody>
          <a:bodyPr/>
          <a:lstStyle/>
          <a:p>
            <a:r>
              <a:rPr lang="en-US" dirty="0"/>
              <a:t>SWT vs. JavaFX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77" y="1642441"/>
            <a:ext cx="4330662" cy="4874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2" y="1642441"/>
            <a:ext cx="4085409" cy="48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BOY(.</a:t>
            </a:r>
            <a:r>
              <a:rPr lang="en-US" dirty="0" err="1" smtClean="0"/>
              <a:t>opi</a:t>
            </a:r>
            <a:r>
              <a:rPr lang="en-US" dirty="0" smtClean="0"/>
              <a:t>) / Display builder (.bob)</a:t>
            </a:r>
            <a:endParaRPr lang="en-US" dirty="0"/>
          </a:p>
        </p:txBody>
      </p:sp>
      <p:pic>
        <p:nvPicPr>
          <p:cNvPr id="5" name="Content Placeholder 4" descr="unnamed (1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r="-1254"/>
          <a:stretch>
            <a:fillRect/>
          </a:stretch>
        </p:blipFill>
        <p:spPr>
          <a:xfrm>
            <a:off x="290110" y="1417638"/>
            <a:ext cx="8561554" cy="4708525"/>
          </a:xfrm>
        </p:spPr>
      </p:pic>
    </p:spTree>
    <p:extLst>
      <p:ext uri="{BB962C8B-B14F-4D97-AF65-F5344CB8AC3E}">
        <p14:creationId xmlns:p14="http://schemas.microsoft.com/office/powerpoint/2010/main" val="172448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BOY(.</a:t>
            </a:r>
            <a:r>
              <a:rPr lang="en-US" dirty="0" err="1"/>
              <a:t>opi</a:t>
            </a:r>
            <a:r>
              <a:rPr lang="en-US" dirty="0"/>
              <a:t>) / Display builder (.bob)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8229600" cy="3563272"/>
          </a:xfrm>
        </p:spPr>
      </p:pic>
      <p:sp>
        <p:nvSpPr>
          <p:cNvPr id="3" name="TextBox 2"/>
          <p:cNvSpPr txBox="1"/>
          <p:nvPr/>
        </p:nvSpPr>
        <p:spPr>
          <a:xfrm>
            <a:off x="457200" y="524458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SNS beam line control screens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8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FA3EB2-9DE4-B641-994F-61D38427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202"/>
            <a:ext cx="7886700" cy="521684"/>
          </a:xfrm>
        </p:spPr>
        <p:txBody>
          <a:bodyPr>
            <a:normAutofit fontScale="90000"/>
          </a:bodyPr>
          <a:lstStyle/>
          <a:p>
            <a:r>
              <a:rPr lang="en-US" dirty="0"/>
              <a:t>Save and Re-Load Layouts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4CC70A-7C9F-234D-B734-33A1E3BC2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" y="1599286"/>
            <a:ext cx="8019288" cy="44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5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0" r="711" b="15228"/>
          <a:stretch/>
        </p:blipFill>
        <p:spPr>
          <a:xfrm>
            <a:off x="1043607" y="2658819"/>
            <a:ext cx="7059695" cy="3857311"/>
          </a:xfr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0B66C5F-97A8-0E4B-B9E7-997DDD9D07D5}"/>
              </a:ext>
            </a:extLst>
          </p:cNvPr>
          <p:cNvSpPr txBox="1">
            <a:spLocks/>
          </p:cNvSpPr>
          <p:nvPr/>
        </p:nvSpPr>
        <p:spPr>
          <a:xfrm>
            <a:off x="1043606" y="1507355"/>
            <a:ext cx="6987211" cy="1047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Javafx</a:t>
            </a:r>
            <a:r>
              <a:rPr lang="en-US" dirty="0" smtClean="0"/>
              <a:t> 3D library enables the </a:t>
            </a:r>
            <a:r>
              <a:rPr lang="en-US" dirty="0" err="1" smtClean="0"/>
              <a:t>phoebus</a:t>
            </a:r>
            <a:r>
              <a:rPr lang="en-US" dirty="0" smtClean="0"/>
              <a:t> to support user defined 3D Structure in </a:t>
            </a:r>
            <a:r>
              <a:rPr lang="en-US" dirty="0" err="1" smtClean="0"/>
              <a:t>cs</a:t>
            </a:r>
            <a:r>
              <a:rPr lang="en-US" dirty="0" smtClean="0"/>
              <a:t>-studio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8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CONTROLLED KNOBS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897" r="-8897"/>
          <a:stretch>
            <a:fillRect/>
          </a:stretch>
        </p:blipFill>
        <p:spPr>
          <a:xfrm>
            <a:off x="-54205" y="1417638"/>
            <a:ext cx="9207187" cy="5063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58070"/>
            <a:ext cx="447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https://github.com/ESSICS/KNOBS</a:t>
            </a:r>
            <a:endParaRPr lang="en-US" dirty="0"/>
          </a:p>
          <a:p>
            <a:r>
              <a:rPr lang="en-US" dirty="0">
                <a:hlinkClick r:id="rId4"/>
              </a:rPr>
              <a:t>https://github.com/ESSICS/Controlled-KNOBS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1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" y="1830043"/>
            <a:ext cx="7225748" cy="50302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"/>
            <a:ext cx="3568148" cy="1272209"/>
          </a:xfrm>
        </p:spPr>
        <p:txBody>
          <a:bodyPr/>
          <a:lstStyle/>
          <a:p>
            <a:r>
              <a:rPr lang="en-US" dirty="0" smtClean="0"/>
              <a:t>Log Calendar Views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Markup Support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981" b="14981"/>
          <a:stretch>
            <a:fillRect/>
          </a:stretch>
        </p:blipFill>
        <p:spPr>
          <a:xfrm>
            <a:off x="3691986" y="104677"/>
            <a:ext cx="5452014" cy="43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0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54438E-3598-5A47-9311-FE006CF92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41"/>
          <a:stretch/>
        </p:blipFill>
        <p:spPr>
          <a:xfrm>
            <a:off x="75812" y="857920"/>
            <a:ext cx="8885948" cy="51428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EAA0AD5-1A5B-F647-BCE3-B6F78D35693E}"/>
              </a:ext>
            </a:extLst>
          </p:cNvPr>
          <p:cNvCxnSpPr/>
          <p:nvPr/>
        </p:nvCxnSpPr>
        <p:spPr>
          <a:xfrm>
            <a:off x="8557820" y="5977304"/>
            <a:ext cx="33078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256DCE-2014-E047-9D10-241A6F535254}"/>
              </a:ext>
            </a:extLst>
          </p:cNvPr>
          <p:cNvSpPr txBox="1"/>
          <p:nvPr/>
        </p:nvSpPr>
        <p:spPr>
          <a:xfrm>
            <a:off x="7425668" y="2272401"/>
            <a:ext cx="141616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CS-Studio with Eclipse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50ECB3-210C-4948-BAFB-5CF6A35E8296}"/>
              </a:ext>
            </a:extLst>
          </p:cNvPr>
          <p:cNvSpPr txBox="1"/>
          <p:nvPr/>
        </p:nvSpPr>
        <p:spPr>
          <a:xfrm>
            <a:off x="2983382" y="2176897"/>
            <a:ext cx="1480851" cy="76174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Phoebus: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¼ CPU,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½ Memory</a:t>
            </a:r>
          </a:p>
        </p:txBody>
      </p:sp>
    </p:spTree>
    <p:extLst>
      <p:ext uri="{BB962C8B-B14F-4D97-AF65-F5344CB8AC3E}">
        <p14:creationId xmlns:p14="http://schemas.microsoft.com/office/powerpoint/2010/main" val="23727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Cs-studio </a:t>
            </a:r>
            <a:r>
              <a:rPr lang="en-US" dirty="0" err="1" smtClean="0"/>
              <a:t>phoebus</a:t>
            </a:r>
            <a:r>
              <a:rPr lang="en-US" dirty="0" smtClean="0"/>
              <a:t> - </a:t>
            </a:r>
            <a:r>
              <a:rPr lang="en-US" dirty="0" err="1" smtClean="0"/>
              <a:t>DEveloper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9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73050"/>
            <a:ext cx="3395943" cy="2425416"/>
          </a:xfrm>
        </p:spPr>
        <p:txBody>
          <a:bodyPr>
            <a:normAutofit/>
          </a:bodyPr>
          <a:lstStyle/>
          <a:p>
            <a:r>
              <a:rPr lang="en-US" sz="4400" b="0" dirty="0" smtClean="0"/>
              <a:t>CS-Studio Collaboration</a:t>
            </a:r>
            <a:endParaRPr lang="en-US" sz="44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126" y="1837038"/>
            <a:ext cx="5062573" cy="403195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972642"/>
            <a:ext cx="3008313" cy="315352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400" dirty="0" smtClean="0"/>
              <a:t>14 Sites which package site specific CS-Studio products</a:t>
            </a:r>
          </a:p>
          <a:p>
            <a:endParaRPr lang="en-US" sz="2400" dirty="0"/>
          </a:p>
          <a:p>
            <a:r>
              <a:rPr lang="en-US" sz="2400" dirty="0" smtClean="0"/>
              <a:t>Additionally, many users who do not create their own products.</a:t>
            </a:r>
          </a:p>
        </p:txBody>
      </p:sp>
    </p:spTree>
    <p:extLst>
      <p:ext uri="{BB962C8B-B14F-4D97-AF65-F5344CB8AC3E}">
        <p14:creationId xmlns:p14="http://schemas.microsoft.com/office/powerpoint/2010/main" val="39435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906946"/>
            <a:ext cx="7771663" cy="5424464"/>
          </a:xfrm>
        </p:spPr>
      </p:pic>
      <p:sp>
        <p:nvSpPr>
          <p:cNvPr id="7" name="Rectangle 6"/>
          <p:cNvSpPr/>
          <p:nvPr/>
        </p:nvSpPr>
        <p:spPr>
          <a:xfrm>
            <a:off x="2087586" y="4828485"/>
            <a:ext cx="2167466" cy="11684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Phoebus based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Channel Finder Tree w/t 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Lazy loading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4.5k </a:t>
            </a:r>
            <a:r>
              <a:rPr lang="en-US" sz="1350" dirty="0" err="1">
                <a:solidFill>
                  <a:schemeClr val="bg1"/>
                </a:solidFill>
              </a:rPr>
              <a:t>Loc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2936" y="4639641"/>
            <a:ext cx="2167466" cy="11684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Eclipse based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Channel Finder Tree w/t 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Lazy loading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11.2k </a:t>
            </a:r>
            <a:r>
              <a:rPr lang="en-US" sz="1350" dirty="0" err="1">
                <a:solidFill>
                  <a:schemeClr val="bg1"/>
                </a:solidFill>
              </a:rPr>
              <a:t>Loc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23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18" y="4089621"/>
            <a:ext cx="1709252" cy="3825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0986" y="306322"/>
            <a:ext cx="4016299" cy="885161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Fast &amp; Simple Build</a:t>
            </a:r>
            <a:endParaRPr lang="en-US" sz="32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15230" y="335177"/>
            <a:ext cx="3794166" cy="406052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541359" y="1191483"/>
            <a:ext cx="3293573" cy="3030141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# clone the sources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git</a:t>
            </a:r>
            <a:r>
              <a:rPr lang="en-US" dirty="0" smtClean="0"/>
              <a:t> clone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24292E"/>
                </a:solidFill>
                <a:effectLst/>
              </a:rPr>
              <a:t>https://github.com/shroffk/phoebus.git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en-US" dirty="0" smtClean="0"/>
          </a:p>
          <a:p>
            <a:r>
              <a:rPr lang="en-US" i="1" dirty="0" smtClean="0">
                <a:solidFill>
                  <a:srgbClr val="00B050"/>
                </a:solidFill>
              </a:rPr>
              <a:t># build using maven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mvn</a:t>
            </a:r>
            <a:r>
              <a:rPr lang="en-US" dirty="0" smtClean="0"/>
              <a:t> clean install</a:t>
            </a:r>
          </a:p>
          <a:p>
            <a:r>
              <a:rPr lang="en-US" i="1" dirty="0" smtClean="0">
                <a:solidFill>
                  <a:srgbClr val="00B050"/>
                </a:solidFill>
              </a:rPr>
              <a:t>#  or</a:t>
            </a:r>
            <a:br>
              <a:rPr lang="en-US" i="1" dirty="0" smtClean="0">
                <a:solidFill>
                  <a:srgbClr val="00B050"/>
                </a:solidFill>
              </a:rPr>
            </a:br>
            <a:r>
              <a:rPr lang="en-US" i="1" dirty="0" smtClean="0">
                <a:solidFill>
                  <a:srgbClr val="00B050"/>
                </a:solidFill>
              </a:rPr>
              <a:t># build using ant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ant</a:t>
            </a:r>
            <a:r>
              <a:rPr lang="en-US" dirty="0" smtClean="0"/>
              <a:t> clean run</a:t>
            </a:r>
          </a:p>
          <a:p>
            <a:endParaRPr lang="en-US" dirty="0"/>
          </a:p>
          <a:p>
            <a:r>
              <a:rPr lang="en-US" dirty="0" smtClean="0"/>
              <a:t>Support Multiple build technologies</a:t>
            </a:r>
            <a:br>
              <a:rPr lang="en-US" dirty="0" smtClean="0"/>
            </a:br>
            <a:r>
              <a:rPr lang="en-US" dirty="0" smtClean="0"/>
              <a:t>ant &amp; maven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Support Multiple CI solutions</a:t>
            </a:r>
            <a:br>
              <a:rPr lang="en-US" dirty="0" smtClean="0"/>
            </a:br>
            <a:r>
              <a:rPr lang="en-US" dirty="0" smtClean="0"/>
              <a:t>Travis      &amp; </a:t>
            </a:r>
            <a:r>
              <a:rPr lang="en-US" dirty="0" err="1" smtClean="0"/>
              <a:t>AppVeyor</a:t>
            </a:r>
            <a:endParaRPr lang="en-US" dirty="0"/>
          </a:p>
        </p:txBody>
      </p:sp>
      <p:sp>
        <p:nvSpPr>
          <p:cNvPr id="15" name="AutoShape 7" descr="Image result for appveyor ico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230" y="4579240"/>
            <a:ext cx="3794166" cy="881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3818" y="4579240"/>
            <a:ext cx="4201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Module can be build independently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Simplifies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Site specific products can be assembled by building only those modules included in that product</a:t>
            </a:r>
          </a:p>
        </p:txBody>
      </p:sp>
    </p:spTree>
    <p:extLst>
      <p:ext uri="{BB962C8B-B14F-4D97-AF65-F5344CB8AC3E}">
        <p14:creationId xmlns:p14="http://schemas.microsoft.com/office/powerpoint/2010/main" val="69607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Target</a:t>
            </a:r>
            <a:br>
              <a:rPr lang="en-US" dirty="0" smtClean="0"/>
            </a:br>
            <a:r>
              <a:rPr lang="en-US" sz="2400" i="1" dirty="0"/>
              <a:t>Clearly defined dependencies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5575448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Maven is used to manage the dependency tree of all the Phoebus applications and their 3</a:t>
            </a:r>
            <a:r>
              <a:rPr lang="en-US" baseline="30000" dirty="0" smtClean="0"/>
              <a:t>rd</a:t>
            </a:r>
            <a:r>
              <a:rPr lang="en-US" dirty="0" smtClean="0"/>
              <a:t> party dependencies</a:t>
            </a:r>
          </a:p>
          <a:p>
            <a:r>
              <a:rPr lang="en-US" dirty="0" smtClean="0"/>
              <a:t>Phoebus/dependencies</a:t>
            </a:r>
          </a:p>
          <a:p>
            <a:pPr marL="342900" lvl="1" indent="0">
              <a:buNone/>
            </a:pPr>
            <a:r>
              <a:rPr lang="en-US" dirty="0" smtClean="0"/>
              <a:t>Produces a lib folder with all dependencies</a:t>
            </a:r>
          </a:p>
          <a:p>
            <a:pPr marL="342900" lvl="1" indent="0">
              <a:buNone/>
            </a:pPr>
            <a:r>
              <a:rPr lang="en-US" dirty="0" smtClean="0"/>
              <a:t>The lib folder can be hosted as a zip</a:t>
            </a:r>
          </a:p>
          <a:p>
            <a:r>
              <a:rPr lang="en-US" i="1" dirty="0" smtClean="0"/>
              <a:t>-</a:t>
            </a:r>
            <a:r>
              <a:rPr lang="en-US" i="1" dirty="0" err="1" smtClean="0"/>
              <a:t>Dmaven.repo.local</a:t>
            </a:r>
            <a:endParaRPr lang="en-US" i="1" dirty="0" smtClean="0"/>
          </a:p>
          <a:p>
            <a:pPr marL="342900" lvl="1" indent="0">
              <a:buNone/>
            </a:pPr>
            <a:r>
              <a:rPr lang="en-US" dirty="0" smtClean="0"/>
              <a:t>Produces a maven repo with </a:t>
            </a:r>
            <a:r>
              <a:rPr lang="en-US" smtClean="0"/>
              <a:t>all dependencies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The repo folder can be hosted as a zip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9910" y="1508881"/>
            <a:ext cx="2661311" cy="46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1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Simplified Development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CS-Studio sans eclipse</a:t>
            </a:r>
          </a:p>
          <a:p>
            <a:r>
              <a:rPr lang="en-US" dirty="0" smtClean="0"/>
              <a:t>Easy to setup</a:t>
            </a:r>
          </a:p>
          <a:p>
            <a:r>
              <a:rPr lang="en-US" dirty="0" smtClean="0"/>
              <a:t>Developers can choose the IDE</a:t>
            </a:r>
          </a:p>
          <a:p>
            <a:r>
              <a:rPr lang="en-US" dirty="0" smtClean="0"/>
              <a:t>No prior knowledge required of eclipse and its internal API’s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98" y="1045369"/>
            <a:ext cx="4913960" cy="276344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" y="1045369"/>
            <a:ext cx="3684588" cy="276344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95750" y="3965081"/>
            <a:ext cx="3684588" cy="1676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2016 code-a-thon at FRIB</a:t>
            </a:r>
          </a:p>
          <a:p>
            <a:pPr marL="0" indent="0">
              <a:buNone/>
            </a:pPr>
            <a:r>
              <a:rPr lang="en-US" sz="1350" dirty="0"/>
              <a:t>Great coffee</a:t>
            </a:r>
          </a:p>
          <a:p>
            <a:pPr marL="0" indent="0">
              <a:buNone/>
            </a:pPr>
            <a:r>
              <a:rPr lang="en-US" sz="1350" dirty="0"/>
              <a:t>Great beers, pretzels, and cracked fries at hop cat</a:t>
            </a:r>
          </a:p>
          <a:p>
            <a:pPr marL="0" indent="0">
              <a:buNone/>
            </a:pPr>
            <a:r>
              <a:rPr lang="en-US" sz="1350" dirty="0"/>
              <a:t>3 days of struggling with setting up a reliable build and development environment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half" idx="2"/>
          </p:nvPr>
        </p:nvSpPr>
        <p:spPr>
          <a:xfrm>
            <a:off x="3995398" y="3965081"/>
            <a:ext cx="4913960" cy="1676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2018 code-a-thon at NSLSII </a:t>
            </a:r>
          </a:p>
          <a:p>
            <a:pPr marL="0" indent="0">
              <a:buNone/>
            </a:pPr>
            <a:r>
              <a:rPr lang="en-US" sz="1350" dirty="0"/>
              <a:t>Ok Coffee</a:t>
            </a:r>
          </a:p>
          <a:p>
            <a:pPr marL="0" indent="0">
              <a:buNone/>
            </a:pPr>
            <a:r>
              <a:rPr lang="en-US" sz="1350" dirty="0"/>
              <a:t>Ok beers, live music, and brick oven pizza at Patchogue brewery</a:t>
            </a:r>
          </a:p>
          <a:p>
            <a:pPr marL="0" indent="0">
              <a:buNone/>
            </a:pPr>
            <a:r>
              <a:rPr lang="en-US" sz="1350" dirty="0"/>
              <a:t>Less than 3 hours to have everyone complete the build, test offline build, and set up development environment</a:t>
            </a:r>
          </a:p>
        </p:txBody>
      </p:sp>
    </p:spTree>
    <p:extLst>
      <p:ext uri="{BB962C8B-B14F-4D97-AF65-F5344CB8AC3E}">
        <p14:creationId xmlns:p14="http://schemas.microsoft.com/office/powerpoint/2010/main" val="18544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Stepping out of the Shadow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Eclipse to Phoebus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from Eclipse to Phoebus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Goals</a:t>
            </a:r>
          </a:p>
          <a:p>
            <a:r>
              <a:rPr lang="en-US" dirty="0" smtClean="0"/>
              <a:t>Minimize the disruption for developers</a:t>
            </a:r>
          </a:p>
          <a:p>
            <a:r>
              <a:rPr lang="en-US" dirty="0" smtClean="0"/>
              <a:t>Make the transition easy for the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5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Eclipse to Phoebus</a:t>
            </a:r>
            <a:br>
              <a:rPr lang="en-US" dirty="0" smtClean="0"/>
            </a:br>
            <a:r>
              <a:rPr lang="en-US" sz="1800" i="1" dirty="0"/>
              <a:t>Minimize the disruption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2226469"/>
            <a:ext cx="4229789" cy="32731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migration from eclipse to </a:t>
            </a:r>
            <a:r>
              <a:rPr lang="en-US" dirty="0"/>
              <a:t>P</a:t>
            </a:r>
            <a:r>
              <a:rPr lang="en-US" dirty="0" smtClean="0"/>
              <a:t>hoebus will be a multi year process</a:t>
            </a:r>
          </a:p>
          <a:p>
            <a:pPr lvl="1"/>
            <a:r>
              <a:rPr lang="en-US" dirty="0" smtClean="0"/>
              <a:t>Each application will be migrated individually.</a:t>
            </a:r>
          </a:p>
          <a:p>
            <a:pPr lvl="1"/>
            <a:r>
              <a:rPr lang="en-US" dirty="0" smtClean="0"/>
              <a:t>Both the eclipse and </a:t>
            </a:r>
            <a:r>
              <a:rPr lang="en-US" dirty="0" err="1" smtClean="0"/>
              <a:t>phoebus</a:t>
            </a:r>
            <a:r>
              <a:rPr lang="en-US" dirty="0" smtClean="0"/>
              <a:t> based applications will be supported by the </a:t>
            </a:r>
            <a:r>
              <a:rPr lang="en-US" dirty="0" err="1" smtClean="0"/>
              <a:t>cs</a:t>
            </a:r>
            <a:r>
              <a:rPr lang="en-US" dirty="0" smtClean="0"/>
              <a:t>-studio community.</a:t>
            </a:r>
          </a:p>
          <a:p>
            <a:pPr lvl="1"/>
            <a:r>
              <a:rPr lang="en-US" dirty="0" smtClean="0"/>
              <a:t>Each site will have the flexibility to define their time lines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B4D78370-74F8-764A-8280-8634AE7E292B}"/>
              </a:ext>
            </a:extLst>
          </p:cNvPr>
          <p:cNvGrpSpPr/>
          <p:nvPr/>
        </p:nvGrpSpPr>
        <p:grpSpPr>
          <a:xfrm>
            <a:off x="4984949" y="1855823"/>
            <a:ext cx="3711656" cy="3189510"/>
            <a:chOff x="4685509" y="682410"/>
            <a:chExt cx="4948874" cy="4252680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6635289-82AB-D748-933D-A68F22381766}"/>
                </a:ext>
              </a:extLst>
            </p:cNvPr>
            <p:cNvSpPr/>
            <p:nvPr/>
          </p:nvSpPr>
          <p:spPr>
            <a:xfrm>
              <a:off x="4685509" y="4286832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Eclipse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9DCAAD4-DFCD-FD48-B8B8-093AA56FA133}"/>
                </a:ext>
              </a:extLst>
            </p:cNvPr>
            <p:cNvSpPr/>
            <p:nvPr/>
          </p:nvSpPr>
          <p:spPr>
            <a:xfrm>
              <a:off x="4685509" y="3227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Channels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01FC6D7-BF3D-3444-ACC9-5413C66F5267}"/>
                </a:ext>
              </a:extLst>
            </p:cNvPr>
            <p:cNvSpPr/>
            <p:nvPr/>
          </p:nvSpPr>
          <p:spPr>
            <a:xfrm>
              <a:off x="4685510" y="2529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PV Table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8F98412-8007-5C46-87DA-FC42054A1089}"/>
                </a:ext>
              </a:extLst>
            </p:cNvPr>
            <p:cNvSpPr/>
            <p:nvPr/>
          </p:nvSpPr>
          <p:spPr>
            <a:xfrm>
              <a:off x="4685510" y="2187195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Probe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7171403-92CB-AB48-875C-92DBFE0AB108}"/>
                </a:ext>
              </a:extLst>
            </p:cNvPr>
            <p:cNvSpPr/>
            <p:nvPr/>
          </p:nvSpPr>
          <p:spPr>
            <a:xfrm>
              <a:off x="4685510" y="1843841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PV Tree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C78EACB-B828-024E-B184-469870F73009}"/>
                </a:ext>
              </a:extLst>
            </p:cNvPr>
            <p:cNvSpPr/>
            <p:nvPr/>
          </p:nvSpPr>
          <p:spPr>
            <a:xfrm>
              <a:off x="4685510" y="1500487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Data Browser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DC669B9-1A1D-634F-86ED-4B9B8EB2BCEE}"/>
                </a:ext>
              </a:extLst>
            </p:cNvPr>
            <p:cNvSpPr/>
            <p:nvPr/>
          </p:nvSpPr>
          <p:spPr>
            <a:xfrm>
              <a:off x="4685511" y="115713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Display Builder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4B6FB36-B7D3-E046-9B30-2027F386D22B}"/>
                </a:ext>
              </a:extLst>
            </p:cNvPr>
            <p:cNvSpPr/>
            <p:nvPr/>
          </p:nvSpPr>
          <p:spPr>
            <a:xfrm>
              <a:off x="4685509" y="3575009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Scan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226C9CE1-E685-CF49-9482-87642A6E7B22}"/>
                </a:ext>
              </a:extLst>
            </p:cNvPr>
            <p:cNvSpPr/>
            <p:nvPr/>
          </p:nvSpPr>
          <p:spPr>
            <a:xfrm>
              <a:off x="4685509" y="3924595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… more …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A670490-3C64-0149-B706-0652ECF61B07}"/>
                </a:ext>
              </a:extLst>
            </p:cNvPr>
            <p:cNvSpPr/>
            <p:nvPr/>
          </p:nvSpPr>
          <p:spPr>
            <a:xfrm>
              <a:off x="4685509" y="2878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Alarms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09DC2B5-F516-324C-93AF-2B632BE6FD0E}"/>
                </a:ext>
              </a:extLst>
            </p:cNvPr>
            <p:cNvSpPr/>
            <p:nvPr/>
          </p:nvSpPr>
          <p:spPr>
            <a:xfrm>
              <a:off x="4685509" y="4637056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Java 9, </a:t>
              </a:r>
              <a:r>
                <a:rPr lang="en-US" sz="1350" dirty="0" smtClean="0">
                  <a:solidFill>
                    <a:schemeClr val="tx1"/>
                  </a:solidFill>
                </a:rPr>
                <a:t>11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75F3A6F-4BB1-7845-B0EB-798A47F202C5}"/>
                </a:ext>
              </a:extLst>
            </p:cNvPr>
            <p:cNvSpPr/>
            <p:nvPr/>
          </p:nvSpPr>
          <p:spPr>
            <a:xfrm>
              <a:off x="8985894" y="682410"/>
              <a:ext cx="648489" cy="242914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825" dirty="0">
                  <a:solidFill>
                    <a:schemeClr val="tx1"/>
                  </a:solidFill>
                </a:rPr>
                <a:t>SWT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B21A463-9B12-9C4C-B425-DF6DDC072788}"/>
                </a:ext>
              </a:extLst>
            </p:cNvPr>
            <p:cNvSpPr/>
            <p:nvPr/>
          </p:nvSpPr>
          <p:spPr>
            <a:xfrm>
              <a:off x="8180992" y="682410"/>
              <a:ext cx="648489" cy="24291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825" dirty="0">
                  <a:solidFill>
                    <a:schemeClr val="tx1"/>
                  </a:solidFill>
                </a:rPr>
                <a:t>JavaFX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056B2906-CAEE-254A-B689-63C1B3E0B283}"/>
              </a:ext>
            </a:extLst>
          </p:cNvPr>
          <p:cNvGrpSpPr/>
          <p:nvPr/>
        </p:nvGrpSpPr>
        <p:grpSpPr>
          <a:xfrm>
            <a:off x="7002887" y="2211865"/>
            <a:ext cx="1693720" cy="2833946"/>
            <a:chOff x="8800308" y="1157133"/>
            <a:chExt cx="2258293" cy="3778595"/>
          </a:xfrm>
        </p:grpSpPr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B7B4108-A331-E648-9A17-A7BD6063CB5C}"/>
                </a:ext>
              </a:extLst>
            </p:cNvPr>
            <p:cNvSpPr/>
            <p:nvPr/>
          </p:nvSpPr>
          <p:spPr>
            <a:xfrm>
              <a:off x="8800308" y="4286832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Phoebus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9418E4E-E246-8E4A-A151-2F02BE80ECCF}"/>
                </a:ext>
              </a:extLst>
            </p:cNvPr>
            <p:cNvSpPr/>
            <p:nvPr/>
          </p:nvSpPr>
          <p:spPr>
            <a:xfrm>
              <a:off x="8800308" y="3227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Channels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EFB9922-EDBA-B148-BBE2-5DBC7647206D}"/>
                </a:ext>
              </a:extLst>
            </p:cNvPr>
            <p:cNvSpPr/>
            <p:nvPr/>
          </p:nvSpPr>
          <p:spPr>
            <a:xfrm>
              <a:off x="8800309" y="2529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PV Table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1FFCF1F-6FEA-8C4E-9E72-21842C7045C1}"/>
                </a:ext>
              </a:extLst>
            </p:cNvPr>
            <p:cNvSpPr/>
            <p:nvPr/>
          </p:nvSpPr>
          <p:spPr>
            <a:xfrm>
              <a:off x="8800309" y="2187195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Probe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3AAAF57-E1CB-C34E-A4E9-54C73B0D0DFD}"/>
                </a:ext>
              </a:extLst>
            </p:cNvPr>
            <p:cNvSpPr/>
            <p:nvPr/>
          </p:nvSpPr>
          <p:spPr>
            <a:xfrm>
              <a:off x="8800309" y="1843841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PV Tree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C272AE5-C7C4-DC44-A124-8A5FFFB9427D}"/>
                </a:ext>
              </a:extLst>
            </p:cNvPr>
            <p:cNvSpPr/>
            <p:nvPr/>
          </p:nvSpPr>
          <p:spPr>
            <a:xfrm>
              <a:off x="8800309" y="1500487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Data Browser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A3F3292A-70CB-3F4A-BA03-5D1677BEC739}"/>
                </a:ext>
              </a:extLst>
            </p:cNvPr>
            <p:cNvSpPr/>
            <p:nvPr/>
          </p:nvSpPr>
          <p:spPr>
            <a:xfrm>
              <a:off x="8800310" y="115713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Display Builder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B669E87-C4AA-4D4D-8C8E-C88D7832EE6C}"/>
                </a:ext>
              </a:extLst>
            </p:cNvPr>
            <p:cNvSpPr/>
            <p:nvPr/>
          </p:nvSpPr>
          <p:spPr>
            <a:xfrm>
              <a:off x="8800308" y="3575009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Scan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4D36EA8-5744-DD46-ACCA-53C1FE6CDBCD}"/>
                </a:ext>
              </a:extLst>
            </p:cNvPr>
            <p:cNvSpPr/>
            <p:nvPr/>
          </p:nvSpPr>
          <p:spPr>
            <a:xfrm>
              <a:off x="8800308" y="3924595"/>
              <a:ext cx="2258291" cy="298034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… more …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83F6C1A-0501-514A-B759-637C0E79C0C2}"/>
                </a:ext>
              </a:extLst>
            </p:cNvPr>
            <p:cNvSpPr/>
            <p:nvPr/>
          </p:nvSpPr>
          <p:spPr>
            <a:xfrm>
              <a:off x="8800308" y="2878703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Alarms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24FE51CA-0A59-7E46-921E-39C150FC1F87}"/>
                </a:ext>
              </a:extLst>
            </p:cNvPr>
            <p:cNvSpPr/>
            <p:nvPr/>
          </p:nvSpPr>
          <p:spPr>
            <a:xfrm>
              <a:off x="8800308" y="4637694"/>
              <a:ext cx="2258291" cy="298034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350" dirty="0">
                  <a:solidFill>
                    <a:schemeClr val="tx1"/>
                  </a:solidFill>
                </a:rPr>
                <a:t>Java 9, </a:t>
              </a:r>
              <a:r>
                <a:rPr lang="en-US" sz="1350" dirty="0" smtClean="0">
                  <a:solidFill>
                    <a:schemeClr val="tx1"/>
                  </a:solidFill>
                </a:rPr>
                <a:t>11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B1EE4619-1912-454C-A259-76B01CD35179}"/>
              </a:ext>
            </a:extLst>
          </p:cNvPr>
          <p:cNvSpPr txBox="1">
            <a:spLocks/>
          </p:cNvSpPr>
          <p:nvPr/>
        </p:nvSpPr>
        <p:spPr bwMode="auto">
          <a:xfrm>
            <a:off x="4858439" y="5625548"/>
            <a:ext cx="3752758" cy="68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Composite Product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CS-Studio </a:t>
            </a:r>
            <a:r>
              <a:rPr lang="en-US" dirty="0" smtClean="0"/>
              <a:t>4.6</a:t>
            </a:r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xmlns:lc="http://schemas.openxmlformats.org/drawingml/2006/lockedCanvas" id="{3163BEDC-2913-D247-AD05-FA85B7324269}"/>
              </a:ext>
            </a:extLst>
          </p:cNvPr>
          <p:cNvSpPr/>
          <p:nvPr/>
        </p:nvSpPr>
        <p:spPr>
          <a:xfrm>
            <a:off x="4984949" y="4283217"/>
            <a:ext cx="1693718" cy="2235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350" dirty="0">
                <a:solidFill>
                  <a:schemeClr val="tx1"/>
                </a:solidFill>
              </a:rPr>
              <a:t>BOY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770783" y="1649896"/>
            <a:ext cx="4204252" cy="367747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58439" y="2722651"/>
            <a:ext cx="2019439" cy="15605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805179" y="2445332"/>
            <a:ext cx="2019439" cy="27307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Eclipse to Phoebus</a:t>
            </a:r>
            <a:br>
              <a:rPr lang="en-US" dirty="0" smtClean="0"/>
            </a:br>
            <a:r>
              <a:rPr lang="en-US" sz="1650" i="1" dirty="0"/>
              <a:t>A easy transition </a:t>
            </a:r>
            <a:endParaRPr lang="en-US" sz="165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391" y="1674909"/>
            <a:ext cx="4629150" cy="350103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51093"/>
            <a:ext cx="2949178" cy="2707898"/>
          </a:xfrm>
        </p:spPr>
        <p:txBody>
          <a:bodyPr/>
          <a:lstStyle/>
          <a:p>
            <a:r>
              <a:rPr lang="en-US" dirty="0" smtClean="0"/>
              <a:t>The Phoebus applications can be packaged with the existing eclipse applications into a single CS-Studio product</a:t>
            </a:r>
          </a:p>
          <a:p>
            <a:endParaRPr lang="en-US" dirty="0"/>
          </a:p>
          <a:p>
            <a:r>
              <a:rPr lang="en-US" dirty="0" smtClean="0"/>
              <a:t>Developers can package the appropriate versions of each application to satisfy their site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5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39" y="385142"/>
            <a:ext cx="3171074" cy="1200150"/>
          </a:xfrm>
        </p:spPr>
        <p:txBody>
          <a:bodyPr>
            <a:normAutofit/>
          </a:bodyPr>
          <a:lstStyle/>
          <a:p>
            <a:r>
              <a:rPr lang="en-US" dirty="0" smtClean="0"/>
              <a:t>Phoebus Integration </a:t>
            </a:r>
            <a:br>
              <a:rPr lang="en-US" dirty="0" smtClean="0"/>
            </a:b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Existing eclipse products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5" y="1771990"/>
            <a:ext cx="4512365" cy="4228760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50" y="385142"/>
            <a:ext cx="2976220" cy="28907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7748" y="1679713"/>
            <a:ext cx="4373217" cy="4446450"/>
          </a:xfrm>
        </p:spPr>
        <p:txBody>
          <a:bodyPr>
            <a:normAutofit/>
          </a:bodyPr>
          <a:lstStyle/>
          <a:p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 err="1"/>
              <a:t>org.csstudio.phoebus.integration</a:t>
            </a:r>
            <a:endParaRPr lang="en-US" sz="1500" b="1" i="1" dirty="0"/>
          </a:p>
          <a:p>
            <a:r>
              <a:rPr lang="en-US" dirty="0" smtClean="0"/>
              <a:t>A plugin which provides a service with methods for launching CS-Studio </a:t>
            </a:r>
            <a:r>
              <a:rPr lang="en-US" dirty="0" err="1" smtClean="0"/>
              <a:t>phoebus</a:t>
            </a:r>
            <a:r>
              <a:rPr lang="en-US" dirty="0" smtClean="0"/>
              <a:t> applications from inside existing CS-Studio/eclipse products</a:t>
            </a:r>
          </a:p>
          <a:p>
            <a:endParaRPr lang="en-US" dirty="0"/>
          </a:p>
          <a:p>
            <a:r>
              <a:rPr lang="en-US" dirty="0" smtClean="0"/>
              <a:t>Launch various </a:t>
            </a:r>
            <a:r>
              <a:rPr lang="en-US" dirty="0" err="1" smtClean="0"/>
              <a:t>phoebus</a:t>
            </a:r>
            <a:r>
              <a:rPr lang="en-US" dirty="0" smtClean="0"/>
              <a:t> applications via</a:t>
            </a:r>
          </a:p>
          <a:p>
            <a:r>
              <a:rPr lang="en-US" dirty="0" smtClean="0"/>
              <a:t>CS-Studio menu or toolbar actions</a:t>
            </a:r>
          </a:p>
          <a:p>
            <a:r>
              <a:rPr lang="en-US" dirty="0" smtClean="0"/>
              <a:t>CS-Studio context menu actions using the selection</a:t>
            </a:r>
          </a:p>
          <a:p>
            <a:endParaRPr lang="en-US" dirty="0" smtClean="0"/>
          </a:p>
          <a:p>
            <a:r>
              <a:rPr lang="en-US" dirty="0"/>
              <a:t>When a users launches an application or a tool, the details of weather it a </a:t>
            </a:r>
            <a:r>
              <a:rPr lang="en-US" dirty="0" err="1"/>
              <a:t>swt</a:t>
            </a:r>
            <a:r>
              <a:rPr lang="en-US" dirty="0"/>
              <a:t>/</a:t>
            </a:r>
            <a:r>
              <a:rPr lang="en-US" dirty="0" err="1"/>
              <a:t>javafx</a:t>
            </a:r>
            <a:r>
              <a:rPr lang="en-US" dirty="0"/>
              <a:t> based eclipse application or a </a:t>
            </a:r>
            <a:r>
              <a:rPr lang="en-US" dirty="0" err="1"/>
              <a:t>javafx</a:t>
            </a:r>
            <a:r>
              <a:rPr lang="en-US" dirty="0"/>
              <a:t> based </a:t>
            </a:r>
            <a:r>
              <a:rPr lang="en-US" dirty="0" err="1"/>
              <a:t>phoebus</a:t>
            </a:r>
            <a:r>
              <a:rPr lang="en-US" dirty="0"/>
              <a:t> applications are transparent to the user.</a:t>
            </a:r>
          </a:p>
          <a:p>
            <a:endParaRPr lang="en-US" dirty="0"/>
          </a:p>
          <a:p>
            <a:r>
              <a:rPr lang="en-US" dirty="0"/>
              <a:t>e.g. The “send an email” or “create a log entry” will open the associated </a:t>
            </a:r>
            <a:r>
              <a:rPr lang="en-US" dirty="0" err="1"/>
              <a:t>phoebus</a:t>
            </a:r>
            <a:r>
              <a:rPr lang="en-US" dirty="0"/>
              <a:t> apps in a new window instead of the eclipse based ones.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5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CS-Studio Collaboration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“When </a:t>
            </a:r>
            <a:r>
              <a:rPr lang="en-US" i="1" dirty="0"/>
              <a:t>it works, I like it</a:t>
            </a:r>
            <a:r>
              <a:rPr lang="en-US" i="1" dirty="0" smtClean="0"/>
              <a:t>.”</a:t>
            </a:r>
          </a:p>
          <a:p>
            <a:pPr marL="0" indent="0">
              <a:buNone/>
            </a:pPr>
            <a:r>
              <a:rPr lang="en-US" sz="1500" i="1" dirty="0" smtClean="0"/>
              <a:t>“right </a:t>
            </a:r>
            <a:r>
              <a:rPr lang="en-US" sz="1500" i="1" dirty="0"/>
              <a:t>click -&gt; send PV name to another plug-in saves me a lot of </a:t>
            </a:r>
            <a:r>
              <a:rPr lang="en-US" sz="1500" i="1" dirty="0" smtClean="0"/>
              <a:t>time”</a:t>
            </a:r>
            <a:endParaRPr lang="en-US" sz="1500" i="1" dirty="0"/>
          </a:p>
          <a:p>
            <a:pPr marL="0" indent="0">
              <a:buNone/>
            </a:pPr>
            <a:r>
              <a:rPr lang="en-US" sz="1500" i="1" dirty="0" smtClean="0"/>
              <a:t>“I </a:t>
            </a:r>
            <a:r>
              <a:rPr lang="en-US" sz="1500" i="1" dirty="0"/>
              <a:t>like the concept of a well integrated set of tools that can share data</a:t>
            </a:r>
            <a:r>
              <a:rPr lang="en-US" sz="1500" i="1" dirty="0" smtClean="0"/>
              <a:t>.”</a:t>
            </a:r>
            <a:endParaRPr lang="en-US" sz="1500" i="1" dirty="0"/>
          </a:p>
          <a:p>
            <a:pPr marL="0" indent="0">
              <a:buNone/>
            </a:pPr>
            <a:r>
              <a:rPr lang="en-US" sz="1500" i="1" dirty="0" smtClean="0"/>
              <a:t>“Integration </a:t>
            </a:r>
            <a:r>
              <a:rPr lang="en-US" sz="1500" i="1" dirty="0"/>
              <a:t>of the </a:t>
            </a:r>
            <a:r>
              <a:rPr lang="en-US" sz="1500" i="1" dirty="0" err="1"/>
              <a:t>olog</a:t>
            </a:r>
            <a:r>
              <a:rPr lang="en-US" sz="1500" i="1" dirty="0"/>
              <a:t>, channel navigator, and chart/archiver features are useful</a:t>
            </a:r>
            <a:r>
              <a:rPr lang="en-US" sz="1500" i="1" dirty="0" smtClean="0"/>
              <a:t>.”</a:t>
            </a:r>
            <a:endParaRPr lang="en-US" sz="1500" i="1" dirty="0"/>
          </a:p>
          <a:p>
            <a:pPr marL="0" indent="0">
              <a:buNone/>
            </a:pPr>
            <a:r>
              <a:rPr lang="en-US" sz="1500" i="1" dirty="0" smtClean="0"/>
              <a:t>“Everything </a:t>
            </a:r>
            <a:r>
              <a:rPr lang="en-US" sz="1500" i="1" dirty="0"/>
              <a:t>in one </a:t>
            </a:r>
            <a:r>
              <a:rPr lang="en-US" sz="1500" i="1" dirty="0" smtClean="0"/>
              <a:t>place”</a:t>
            </a:r>
          </a:p>
          <a:p>
            <a:pPr marL="0" indent="0">
              <a:buNone/>
            </a:pPr>
            <a:r>
              <a:rPr lang="en-US" sz="1500" i="1" dirty="0" smtClean="0"/>
              <a:t>“Easy </a:t>
            </a:r>
            <a:r>
              <a:rPr lang="en-US" sz="1500" i="1" dirty="0"/>
              <a:t>to create GUI's that interact with EPICS </a:t>
            </a:r>
            <a:r>
              <a:rPr lang="en-US" sz="1500" i="1" dirty="0" smtClean="0"/>
              <a:t>PV’s”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“When </a:t>
            </a:r>
            <a:r>
              <a:rPr lang="en-US" i="1" dirty="0"/>
              <a:t>it does not work, I hate it</a:t>
            </a:r>
            <a:r>
              <a:rPr lang="en-US" i="1" dirty="0" smtClean="0"/>
              <a:t>.”</a:t>
            </a:r>
          </a:p>
          <a:p>
            <a:pPr marL="0" indent="0">
              <a:buNone/>
            </a:pPr>
            <a:r>
              <a:rPr lang="en-US" sz="1500" i="1" dirty="0" smtClean="0"/>
              <a:t>“slow</a:t>
            </a:r>
            <a:r>
              <a:rPr lang="en-US" sz="1500" i="1" dirty="0"/>
              <a:t>, clumsy, hard to </a:t>
            </a:r>
            <a:r>
              <a:rPr lang="en-US" sz="1500" i="1" dirty="0" smtClean="0"/>
              <a:t>understand”</a:t>
            </a:r>
            <a:endParaRPr lang="en-US" sz="1500" i="1" dirty="0"/>
          </a:p>
          <a:p>
            <a:pPr marL="0" indent="0">
              <a:buNone/>
            </a:pPr>
            <a:r>
              <a:rPr lang="en-US" sz="1500" i="1" dirty="0" smtClean="0"/>
              <a:t>“BOY </a:t>
            </a:r>
            <a:r>
              <a:rPr lang="en-US" sz="1500" i="1" dirty="0"/>
              <a:t>leads to crashes way too </a:t>
            </a:r>
            <a:r>
              <a:rPr lang="en-US" sz="1500" i="1" dirty="0" smtClean="0"/>
              <a:t>often”</a:t>
            </a:r>
          </a:p>
          <a:p>
            <a:pPr marL="0" indent="0">
              <a:buNone/>
            </a:pPr>
            <a:r>
              <a:rPr lang="en-US" sz="1500" i="1" dirty="0" smtClean="0"/>
              <a:t>“</a:t>
            </a:r>
            <a:r>
              <a:rPr lang="en-US" sz="1500" i="1" dirty="0"/>
              <a:t>I am having real problems building our own CSS distribution starting from Eclipse Mars RC2”</a:t>
            </a:r>
          </a:p>
          <a:p>
            <a:pPr marL="0" indent="0">
              <a:buNone/>
            </a:pPr>
            <a:r>
              <a:rPr lang="en-US" sz="1500" i="1" dirty="0"/>
              <a:t>“Big labs seem to have their experts but I'm under the impression that smaller labs are struggling and so am I when "my expert" is not available.”</a:t>
            </a:r>
          </a:p>
          <a:p>
            <a:pPr marL="0" indent="0">
              <a:buNone/>
            </a:pPr>
            <a:r>
              <a:rPr lang="en-US" sz="1500" i="1" dirty="0"/>
              <a:t>“Spend a long time to start a product in Eclipse and Export it.”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Feedback link:</a:t>
            </a:r>
          </a:p>
          <a:p>
            <a:pPr marL="0" indent="0">
              <a:buNone/>
            </a:pPr>
            <a:r>
              <a:rPr lang="en-US" sz="1300" dirty="0" smtClean="0">
                <a:hlinkClick r:id="rId2"/>
              </a:rPr>
              <a:t>https://docs.google.com/spreadsheets/d/11_nwz0tiSJO4Zs71UI5vD-SRLrHvmd__NjbFEzk_6js/edit#gid=0</a:t>
            </a:r>
            <a:endParaRPr lang="en-US" sz="13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5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CS-Studio Phoebus</a:t>
            </a:r>
            <a:endParaRPr lang="en-US" dirty="0" smtClean="0">
              <a:hlinkClick r:id=""/>
            </a:endParaRPr>
          </a:p>
          <a:p>
            <a:r>
              <a:rPr lang="en-US" dirty="0" smtClean="0">
                <a:hlinkClick r:id=""/>
              </a:rPr>
              <a:t>https://github.com/shroffk/phoebus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http://phoebus-doc.readthedocs.io/en/latest/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CS-Studio Phoebus Integration</a:t>
            </a:r>
            <a:endParaRPr lang="en-US" dirty="0"/>
          </a:p>
          <a:p>
            <a:r>
              <a:rPr lang="en-US" dirty="0" smtClean="0">
                <a:hlinkClick r:id="rId3"/>
              </a:rPr>
              <a:t>https://github.com/ControlSystemStudio/cs-studio/issues/2437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271789-5543-5C46-8ACE-06D967E8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321276"/>
            <a:ext cx="7886700" cy="1786966"/>
          </a:xfrm>
        </p:spPr>
        <p:txBody>
          <a:bodyPr/>
          <a:lstStyle/>
          <a:p>
            <a:r>
              <a:rPr lang="en-US" dirty="0"/>
              <a:t>CS-Studio: Since ~2006 based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13382D-F559-F343-86C0-00579A27D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204454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Great at the time:</a:t>
            </a:r>
          </a:p>
          <a:p>
            <a:pPr lvl="1"/>
            <a:r>
              <a:rPr lang="en-US" dirty="0"/>
              <a:t>Build Setup</a:t>
            </a:r>
          </a:p>
          <a:p>
            <a:pPr lvl="1"/>
            <a:r>
              <a:rPr lang="en-US" dirty="0"/>
              <a:t>Module System</a:t>
            </a:r>
          </a:p>
          <a:p>
            <a:pPr lvl="1"/>
            <a:r>
              <a:rPr lang="en-US" dirty="0"/>
              <a:t>Preferences</a:t>
            </a:r>
          </a:p>
          <a:p>
            <a:pPr lvl="1"/>
            <a:r>
              <a:rPr lang="en-US" dirty="0"/>
              <a:t>Extensibility</a:t>
            </a:r>
          </a:p>
          <a:p>
            <a:pPr lvl="1"/>
            <a:r>
              <a:rPr lang="en-US" dirty="0"/>
              <a:t>Graphics                         … but there are now (better) alternatives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Strong ties to IDE</a:t>
            </a:r>
          </a:p>
          <a:p>
            <a:pPr lvl="1">
              <a:buClr>
                <a:srgbClr val="FF0000"/>
              </a:buClr>
              <a:buFont typeface=".AppleSystemUIFont"/>
              <a:buChar char="-"/>
            </a:pPr>
            <a:r>
              <a:rPr lang="en-US" dirty="0"/>
              <a:t>Awkward layout constraints for control system user interface</a:t>
            </a:r>
          </a:p>
          <a:p>
            <a:pPr lvl="1">
              <a:buClr>
                <a:srgbClr val="FF0000"/>
              </a:buClr>
              <a:buFont typeface=".AppleSystemUIFont"/>
              <a:buChar char="-"/>
            </a:pPr>
            <a:r>
              <a:rPr lang="en-US" dirty="0"/>
              <a:t>“Workspace” that’s different from the file system</a:t>
            </a:r>
          </a:p>
          <a:p>
            <a:pPr lvl="1">
              <a:buClr>
                <a:srgbClr val="FF0000"/>
              </a:buClr>
              <a:buFont typeface=".AppleSystemUIFont"/>
              <a:buChar char="-"/>
            </a:pPr>
            <a:r>
              <a:rPr lang="en-US" dirty="0"/>
              <a:t>Odd menu entries that we don’t need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BD7CF1-C7D5-4540-A878-49FE4B62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178" y="1529180"/>
            <a:ext cx="272674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2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comes the Sun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CS-Studio powered by Phoebus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71DC0-1D4A-B34B-A28B-83EFA2F8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“Phoebus”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3ED4E3-90DA-694D-8283-D03C441BC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1" y="1935892"/>
            <a:ext cx="7484076" cy="419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 shadowed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Phoebus (Greek for “bright”)</a:t>
            </a:r>
            <a:br>
              <a:rPr lang="en-US" dirty="0"/>
            </a:br>
            <a:r>
              <a:rPr lang="en-US" dirty="0"/>
              <a:t>= Apollo as God of </a:t>
            </a:r>
            <a:r>
              <a:rPr lang="en-US" dirty="0" smtClean="0"/>
              <a:t>the Sun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93FA9C-5A94-564B-92EE-E4887F8B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2411"/>
            <a:ext cx="1587658" cy="370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43F8C7-19CF-B64B-9E7E-69277B14E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08" y="1996713"/>
            <a:ext cx="1307523" cy="5622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0AD3EA3-C509-4143-ADF7-9EC1FD0078E9}"/>
              </a:ext>
            </a:extLst>
          </p:cNvPr>
          <p:cNvGrpSpPr/>
          <p:nvPr/>
        </p:nvGrpSpPr>
        <p:grpSpPr>
          <a:xfrm>
            <a:off x="5859026" y="1696244"/>
            <a:ext cx="2542539" cy="4333874"/>
            <a:chOff x="9886908" y="2872188"/>
            <a:chExt cx="2262430" cy="385641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DBEAF7C-064B-A645-8D86-7888F40E1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6908" y="2872188"/>
              <a:ext cx="2262430" cy="38564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2985326-4900-4446-AB40-43B9A14D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9274" y="4485533"/>
              <a:ext cx="343281" cy="294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07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CS-Studio &amp; </a:t>
            </a:r>
            <a:r>
              <a:rPr lang="en-US" dirty="0" smtClean="0"/>
              <a:t>Phoebus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To improve user experience</a:t>
            </a:r>
          </a:p>
          <a:p>
            <a:r>
              <a:rPr lang="en-US" dirty="0" smtClean="0"/>
              <a:t>A framework for well integrated control system tools and software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 reduce the barrier of entry for new developers</a:t>
            </a:r>
          </a:p>
          <a:p>
            <a:r>
              <a:rPr lang="en-US" dirty="0" smtClean="0"/>
              <a:t>A simple Build</a:t>
            </a:r>
          </a:p>
          <a:p>
            <a:r>
              <a:rPr lang="en-US" dirty="0" smtClean="0"/>
              <a:t>A development environment that is easy to setup and use</a:t>
            </a:r>
          </a:p>
          <a:p>
            <a:r>
              <a:rPr lang="en-US" dirty="0" smtClean="0"/>
              <a:t>Use generic tools and technologies available as part of the java ecosystem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5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Eclipse to Phoebus</a:t>
            </a:r>
            <a:endParaRPr lang="en-US" sz="180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89652"/>
            <a:ext cx="7633252" cy="46415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Preserve the best features of the eclipse framework</a:t>
            </a:r>
          </a:p>
          <a:p>
            <a:r>
              <a:rPr lang="en-US" dirty="0" smtClean="0"/>
              <a:t>Extensible and Pluggable</a:t>
            </a:r>
          </a:p>
          <a:p>
            <a:pPr marL="342900" lvl="1" indent="0">
              <a:buNone/>
            </a:pPr>
            <a:r>
              <a:rPr lang="en-US" dirty="0">
                <a:sym typeface="Wingdings" pitchFamily="2" charset="2"/>
              </a:rPr>
              <a:t>RCP Extension Points  		   Java </a:t>
            </a:r>
            <a:r>
              <a:rPr lang="en-US" dirty="0" smtClean="0">
                <a:sym typeface="Wingdings" pitchFamily="2" charset="2"/>
              </a:rPr>
              <a:t>Services (SPI’s)</a:t>
            </a:r>
            <a:endParaRPr lang="en-US" dirty="0">
              <a:sym typeface="Wingdings" pitchFamily="2" charset="2"/>
            </a:endParaRPr>
          </a:p>
          <a:p>
            <a:pPr marL="342900" lvl="1" indent="0">
              <a:buNone/>
            </a:pPr>
            <a:r>
              <a:rPr lang="en-US" dirty="0" err="1" smtClean="0">
                <a:sym typeface="Wingdings" pitchFamily="2" charset="2"/>
              </a:rPr>
              <a:t>OSGi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bundles  </a:t>
            </a:r>
            <a:r>
              <a:rPr lang="en-US" dirty="0" smtClean="0">
                <a:sym typeface="Wingdings" pitchFamily="2" charset="2"/>
              </a:rPr>
              <a:t>				   </a:t>
            </a:r>
            <a:r>
              <a:rPr lang="en-US" dirty="0">
                <a:sym typeface="Wingdings" pitchFamily="2" charset="2"/>
              </a:rPr>
              <a:t>Jar files, maybe later Java 9 modules</a:t>
            </a:r>
          </a:p>
          <a:p>
            <a:r>
              <a:rPr lang="en-US" dirty="0" smtClean="0"/>
              <a:t>Preferences</a:t>
            </a:r>
          </a:p>
          <a:p>
            <a:pPr marL="342900" lvl="1" indent="0">
              <a:buNone/>
            </a:pPr>
            <a:r>
              <a:rPr lang="en-US" dirty="0" smtClean="0">
                <a:sym typeface="Wingdings" pitchFamily="2" charset="2"/>
              </a:rPr>
              <a:t>RCP </a:t>
            </a:r>
            <a:r>
              <a:rPr lang="en-US" dirty="0">
                <a:sym typeface="Wingdings" pitchFamily="2" charset="2"/>
              </a:rPr>
              <a:t>Preferences 			   Java Preferences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Perspectives</a:t>
            </a:r>
          </a:p>
          <a:p>
            <a:r>
              <a:rPr lang="en-US" dirty="0" smtClean="0"/>
              <a:t>Jobs</a:t>
            </a:r>
          </a:p>
          <a:p>
            <a:r>
              <a:rPr lang="en-US" dirty="0" smtClean="0"/>
              <a:t>Selection</a:t>
            </a:r>
          </a:p>
          <a:p>
            <a:r>
              <a:rPr lang="en-US" dirty="0" smtClean="0"/>
              <a:t>Adapter</a:t>
            </a:r>
          </a:p>
          <a:p>
            <a:r>
              <a:rPr lang="en-US" dirty="0" smtClean="0"/>
              <a:t>Help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0687" y="3812999"/>
            <a:ext cx="3576113" cy="25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Cs-studio </a:t>
            </a:r>
            <a:r>
              <a:rPr lang="en-US" dirty="0" err="1" smtClean="0"/>
              <a:t>phoebus</a:t>
            </a:r>
            <a:r>
              <a:rPr lang="en-US" dirty="0" smtClean="0"/>
              <a:t> - users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9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924</Words>
  <Application>Microsoft Macintosh PowerPoint</Application>
  <PresentationFormat>On-screen Show (4:3)</PresentationFormat>
  <Paragraphs>192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CS-Studio &amp; Phoebus</vt:lpstr>
      <vt:lpstr>CS-Studio Collaboration</vt:lpstr>
      <vt:lpstr>CS-Studio Collaboration</vt:lpstr>
      <vt:lpstr>CS-Studio: Since ~2006 based on</vt:lpstr>
      <vt:lpstr>Here comes the Sun </vt:lpstr>
      <vt:lpstr>“Phoebus”</vt:lpstr>
      <vt:lpstr>CS-Studio &amp; Phoebus Goals</vt:lpstr>
      <vt:lpstr>Moving from Eclipse to Phoebus</vt:lpstr>
      <vt:lpstr>Cs-studio phoebus - users</vt:lpstr>
      <vt:lpstr>SWT vs. JavaFX</vt:lpstr>
      <vt:lpstr>SWT vs. JavaFX</vt:lpstr>
      <vt:lpstr>BOY(.opi) / Display builder (.bob)</vt:lpstr>
      <vt:lpstr>BOY(.opi) / Display builder (.bob)</vt:lpstr>
      <vt:lpstr>Save and Re-Load Layouts</vt:lpstr>
      <vt:lpstr>3D views</vt:lpstr>
      <vt:lpstr>CONTROLLED KNOBS </vt:lpstr>
      <vt:lpstr>Log Calendar Views &amp; Markup Support</vt:lpstr>
      <vt:lpstr>PowerPoint Presentation</vt:lpstr>
      <vt:lpstr>Cs-studio phoebus - DEveloper</vt:lpstr>
      <vt:lpstr>PowerPoint Presentation</vt:lpstr>
      <vt:lpstr>Fast &amp; Simple Build</vt:lpstr>
      <vt:lpstr>Build Target Clearly defined dependencies</vt:lpstr>
      <vt:lpstr> Simplified Development environment</vt:lpstr>
      <vt:lpstr>PowerPoint Presentation</vt:lpstr>
      <vt:lpstr>Stepping out of the Shadow</vt:lpstr>
      <vt:lpstr>Moving from Eclipse to Phoebus</vt:lpstr>
      <vt:lpstr>Moving from Eclipse to Phoebus Minimize the disruption</vt:lpstr>
      <vt:lpstr>Moving from Eclipse to Phoebus A easy transition </vt:lpstr>
      <vt:lpstr>Phoebus Integration  in  Existing eclipse products</vt:lpstr>
      <vt:lpstr>Some links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CS-Studio &amp; Phoebus</dc:title>
  <dc:creator>Kunal Shroff</dc:creator>
  <cp:lastModifiedBy>Kunal Shroff</cp:lastModifiedBy>
  <cp:revision>31</cp:revision>
  <dcterms:created xsi:type="dcterms:W3CDTF">2018-11-11T21:52:26Z</dcterms:created>
  <dcterms:modified xsi:type="dcterms:W3CDTF">2018-11-14T00:33:40Z</dcterms:modified>
</cp:coreProperties>
</file>