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  <p:sldMasterId id="2147484456" r:id="rId2"/>
    <p:sldMasterId id="2147484510" r:id="rId3"/>
    <p:sldMasterId id="2147484518" r:id="rId4"/>
    <p:sldMasterId id="2147484498" r:id="rId5"/>
    <p:sldMasterId id="2147484486" r:id="rId6"/>
    <p:sldMasterId id="2147484434" r:id="rId7"/>
    <p:sldMasterId id="2147484001" r:id="rId8"/>
  </p:sldMasterIdLst>
  <p:notesMasterIdLst>
    <p:notesMasterId r:id="rId18"/>
  </p:notesMasterIdLst>
  <p:handoutMasterIdLst>
    <p:handoutMasterId r:id="rId19"/>
  </p:handoutMasterIdLst>
  <p:sldIdLst>
    <p:sldId id="256" r:id="rId9"/>
    <p:sldId id="317" r:id="rId10"/>
    <p:sldId id="331" r:id="rId11"/>
    <p:sldId id="328" r:id="rId12"/>
    <p:sldId id="333" r:id="rId13"/>
    <p:sldId id="334" r:id="rId14"/>
    <p:sldId id="337" r:id="rId15"/>
    <p:sldId id="335" r:id="rId16"/>
    <p:sldId id="336" r:id="rId17"/>
  </p:sldIdLst>
  <p:sldSz cx="9906000" cy="6858000" type="A4"/>
  <p:notesSz cx="6799263" cy="9929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9470EACB-0B6B-B042-9E89-B24ABC7A6291}">
          <p14:sldIdLst>
            <p14:sldId id="256"/>
            <p14:sldId id="317"/>
            <p14:sldId id="331"/>
            <p14:sldId id="328"/>
            <p14:sldId id="333"/>
            <p14:sldId id="334"/>
            <p14:sldId id="337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76B"/>
    <a:srgbClr val="70C53B"/>
    <a:srgbClr val="64AF34"/>
    <a:srgbClr val="0079BE"/>
    <a:srgbClr val="005A9B"/>
    <a:srgbClr val="447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2086" autoAdjust="0"/>
  </p:normalViewPr>
  <p:slideViewPr>
    <p:cSldViewPr snapToObjects="1">
      <p:cViewPr varScale="1">
        <p:scale>
          <a:sx n="67" d="100"/>
          <a:sy n="67" d="100"/>
        </p:scale>
        <p:origin x="1368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B91D5046-BF61-48C9-9190-476407C9A37F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99D4FE6A-ED66-4BD9-ADBD-FFE2BCBA7F8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92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543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087EF56F-38DF-483A-8A7B-3F8D707E94B1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36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16702"/>
            <a:ext cx="5438776" cy="4467702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818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543" y="9431818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AE0F613D-4A63-485C-BD66-E24E2935EDD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825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613D-4A63-485C-BD66-E24E2935EDDB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985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613D-4A63-485C-BD66-E24E2935EDDB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73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F613D-4A63-485C-BD66-E24E2935EDD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3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Eiger1 not listed as formal deliverable in PMP – was a milestone and key ‘stepping stone’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613D-4A63-485C-BD66-E24E2935EDDB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74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8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0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105401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9201"/>
            <a:ext cx="9906000" cy="8640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1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5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6713"/>
            <a:ext cx="9906000" cy="602128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504" y="5589240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682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6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8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7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5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7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7D2C649-6107-0C4B-9517-5C10A57B9FBE}" type="datetimeFigureOut">
              <a:rPr lang="en-US"/>
              <a:pPr>
                <a:defRPr/>
              </a:pPr>
              <a:t>11/13/2018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2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46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91200"/>
            <a:ext cx="9163050" cy="147002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8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77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7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2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3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3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2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95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987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28800"/>
            <a:ext cx="8089900" cy="3298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984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91200"/>
            <a:ext cx="9163050" cy="147002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1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86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0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6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9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4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0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614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28800"/>
            <a:ext cx="8089900" cy="3298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9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91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9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662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002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132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4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5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24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spc="-150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60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9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1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5272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1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686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3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2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406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480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6713"/>
            <a:ext cx="9906000" cy="6021288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504" y="5589240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5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5300" y="2924944"/>
            <a:ext cx="8915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NSTO-logo-Inline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55" y="1512900"/>
            <a:ext cx="4828691" cy="84914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95300" y="4293096"/>
            <a:ext cx="8915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ust-Synchrotron-vector-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pic>
        <p:nvPicPr>
          <p:cNvPr id="5" name="Picture 4" descr="Victoria-StateGov_whit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6197977"/>
            <a:ext cx="792088" cy="4514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AU" sz="1000" dirty="0">
                <a:solidFill>
                  <a:schemeClr val="bg1"/>
                </a:solidFill>
              </a:rPr>
              <a:t>synchrotron.org.au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47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5300" y="2924944"/>
            <a:ext cx="89154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NSTO-logo-Inline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55" y="1512900"/>
            <a:ext cx="4828691" cy="84914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95300" y="4293096"/>
            <a:ext cx="89154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ust-Synchrotron-vector-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pic>
        <p:nvPicPr>
          <p:cNvPr id="18" name="Picture 17" descr="Victoria-StateGov_whit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6197977"/>
            <a:ext cx="792088" cy="45149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AU" sz="1000" dirty="0">
                <a:solidFill>
                  <a:schemeClr val="bg1"/>
                </a:solidFill>
              </a:rPr>
              <a:t>synchrotron.org.au </a:t>
            </a:r>
          </a:p>
        </p:txBody>
      </p:sp>
    </p:spTree>
    <p:extLst>
      <p:ext uri="{BB962C8B-B14F-4D97-AF65-F5344CB8AC3E}">
        <p14:creationId xmlns:p14="http://schemas.microsoft.com/office/powerpoint/2010/main" val="38087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7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906000" cy="836711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Picture 5" descr="ANSTO-logo-Inline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5" y="151504"/>
            <a:ext cx="3077524" cy="541192"/>
          </a:xfrm>
          <a:prstGeom prst="rect">
            <a:avLst/>
          </a:prstGeom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25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9"/>
            <a:ext cx="8007350" cy="32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10" name="Picture 9" descr="Aust-Synchrotron-vector-grey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synchrotron.org.au </a:t>
            </a:r>
          </a:p>
        </p:txBody>
      </p:sp>
    </p:spTree>
    <p:extLst>
      <p:ext uri="{BB962C8B-B14F-4D97-AF65-F5344CB8AC3E}">
        <p14:creationId xmlns:p14="http://schemas.microsoft.com/office/powerpoint/2010/main" val="28488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24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25" r:id="rId11"/>
    <p:sldLayoutId id="214748451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906000" cy="8367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ANSTO-logo-Inline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5" y="151504"/>
            <a:ext cx="3077524" cy="541192"/>
          </a:xfrm>
          <a:prstGeom prst="rect">
            <a:avLst/>
          </a:prstGeom>
        </p:spPr>
      </p:pic>
      <p:pic>
        <p:nvPicPr>
          <p:cNvPr id="8" name="Picture 7" descr="Aust-Synchrotron-vector-grey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25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9"/>
            <a:ext cx="8007350" cy="32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synchrotron.org.au </a:t>
            </a:r>
          </a:p>
        </p:txBody>
      </p:sp>
    </p:spTree>
    <p:extLst>
      <p:ext uri="{BB962C8B-B14F-4D97-AF65-F5344CB8AC3E}">
        <p14:creationId xmlns:p14="http://schemas.microsoft.com/office/powerpoint/2010/main" val="23996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22" r:id="rId11"/>
    <p:sldLayoutId id="214748452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9120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8"/>
            <a:ext cx="8007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906000" cy="548679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9120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8"/>
            <a:ext cx="8007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906000" cy="548679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9906000" cy="332656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6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25344"/>
            <a:ext cx="9906000" cy="3326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48" r:id="rId9"/>
    <p:sldLayoutId id="2147484349" r:id="rId10"/>
    <p:sldLayoutId id="2147484383" r:id="rId11"/>
    <p:sldLayoutId id="214748446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3futhh356p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liftm@ansto.gov.a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720" y="3060250"/>
            <a:ext cx="6906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</a:rPr>
              <a:t>EPICS Solution for EPSON Robots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458112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Speaker: Dr Mark Clift</a:t>
            </a:r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Date: </a:t>
            </a:r>
            <a:r>
              <a:rPr lang="en-AU" dirty="0" smtClean="0">
                <a:solidFill>
                  <a:schemeClr val="bg1"/>
                </a:solidFill>
              </a:rPr>
              <a:t>12/11/2018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r>
              <a:rPr lang="en-AU" dirty="0" smtClean="0"/>
              <a:t>EPSON robots</a:t>
            </a:r>
          </a:p>
          <a:p>
            <a:r>
              <a:rPr lang="en-AU" dirty="0" smtClean="0"/>
              <a:t>RC-620, RC-700 controllers</a:t>
            </a:r>
          </a:p>
          <a:p>
            <a:r>
              <a:rPr lang="en-AU" dirty="0" smtClean="0"/>
              <a:t>Ethernet connected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Features</a:t>
            </a:r>
            <a:endParaRPr lang="en-AU" sz="3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5" y="3068960"/>
            <a:ext cx="4182383" cy="2410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2636912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r>
              <a:rPr lang="en-AU" dirty="0" smtClean="0"/>
              <a:t>EPSON 4-6 axis robots</a:t>
            </a:r>
          </a:p>
          <a:p>
            <a:r>
              <a:rPr lang="en-AU" dirty="0" smtClean="0"/>
              <a:t>Multiple robots per controller supported</a:t>
            </a:r>
          </a:p>
          <a:p>
            <a:r>
              <a:rPr lang="en-AU" dirty="0" smtClean="0"/>
              <a:t>Utilise all robot facilities (Vision, force sensing, TP)</a:t>
            </a:r>
          </a:p>
          <a:p>
            <a:r>
              <a:rPr lang="en-AU" dirty="0" smtClean="0"/>
              <a:t>Designed to integrate any application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Features</a:t>
            </a:r>
            <a:endParaRPr kumimoji="0" lang="en-AU" sz="3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3850495"/>
            <a:ext cx="1809750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6" y="3588557"/>
            <a:ext cx="4953000" cy="2786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87" y="3023494"/>
            <a:ext cx="1531266" cy="1458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429" y="5112557"/>
            <a:ext cx="1803077" cy="10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864096"/>
            <a:ext cx="9073008" cy="5733256"/>
          </a:xfrm>
        </p:spPr>
        <p:txBody>
          <a:bodyPr/>
          <a:lstStyle/>
          <a:p>
            <a:r>
              <a:rPr lang="en-AU" sz="2400" dirty="0" smtClean="0"/>
              <a:t>Major components:</a:t>
            </a:r>
          </a:p>
          <a:p>
            <a:pPr lvl="1"/>
            <a:r>
              <a:rPr lang="en-AU" sz="2200" dirty="0" smtClean="0"/>
              <a:t>A network server written in the robot native language (SPEL)</a:t>
            </a:r>
          </a:p>
          <a:p>
            <a:pPr lvl="2"/>
            <a:r>
              <a:rPr lang="en-AU" sz="1800" dirty="0" smtClean="0"/>
              <a:t>Foreground – manipulator</a:t>
            </a:r>
          </a:p>
          <a:p>
            <a:pPr lvl="2"/>
            <a:r>
              <a:rPr lang="en-AU" sz="1800" dirty="0" smtClean="0"/>
              <a:t>Background – logic, data, IO</a:t>
            </a:r>
          </a:p>
          <a:p>
            <a:pPr lvl="1"/>
            <a:r>
              <a:rPr lang="en-AU" sz="2200" dirty="0" smtClean="0"/>
              <a:t>Function name resolution service – DLL .NET </a:t>
            </a:r>
            <a:r>
              <a:rPr lang="en-AU" sz="2200" dirty="0" err="1" smtClean="0"/>
              <a:t>c++</a:t>
            </a:r>
            <a:endParaRPr lang="en-AU" sz="2200" dirty="0" smtClean="0"/>
          </a:p>
          <a:p>
            <a:pPr lvl="1"/>
            <a:r>
              <a:rPr lang="en-AU" sz="2200" dirty="0"/>
              <a:t>F</a:t>
            </a:r>
            <a:r>
              <a:rPr lang="en-AU" sz="2200" dirty="0" smtClean="0"/>
              <a:t>orce sensing module – DLL .NET </a:t>
            </a:r>
            <a:r>
              <a:rPr lang="en-AU" sz="2200" dirty="0" err="1" smtClean="0"/>
              <a:t>c++</a:t>
            </a:r>
            <a:endParaRPr lang="en-AU" sz="2200" dirty="0" smtClean="0"/>
          </a:p>
          <a:p>
            <a:pPr lvl="1"/>
            <a:r>
              <a:rPr lang="en-AU" sz="2200" dirty="0" smtClean="0"/>
              <a:t>An </a:t>
            </a:r>
            <a:r>
              <a:rPr lang="en-AU" sz="2200" dirty="0"/>
              <a:t>EPICS database </a:t>
            </a:r>
            <a:r>
              <a:rPr lang="en-AU" sz="2200" dirty="0" smtClean="0"/>
              <a:t>for robot </a:t>
            </a:r>
            <a:r>
              <a:rPr lang="en-AU" sz="2200" dirty="0"/>
              <a:t>operations (</a:t>
            </a:r>
            <a:r>
              <a:rPr lang="en-AU" sz="2200" dirty="0" err="1"/>
              <a:t>eg</a:t>
            </a:r>
            <a:r>
              <a:rPr lang="en-AU" sz="2200" dirty="0"/>
              <a:t>. motor </a:t>
            </a:r>
            <a:r>
              <a:rPr lang="en-AU" sz="2200" dirty="0" smtClean="0"/>
              <a:t>on, brake on)</a:t>
            </a:r>
          </a:p>
          <a:p>
            <a:pPr lvl="1"/>
            <a:r>
              <a:rPr lang="en-AU" sz="2200" dirty="0" smtClean="0"/>
              <a:t>Python interface to generic EPICS database</a:t>
            </a:r>
          </a:p>
          <a:p>
            <a:pPr lvl="1"/>
            <a:r>
              <a:rPr lang="en-AU" sz="2200" dirty="0" smtClean="0"/>
              <a:t>Set of EDM screens – Engineering</a:t>
            </a:r>
          </a:p>
          <a:p>
            <a:pPr lvl="1"/>
            <a:endParaRPr lang="en-AU" sz="2200" dirty="0"/>
          </a:p>
          <a:p>
            <a:pPr lvl="1"/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Components</a:t>
            </a:r>
            <a:endParaRPr lang="en-AU" sz="3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27758"/>
              </p:ext>
            </p:extLst>
          </p:nvPr>
        </p:nvGraphicFramePr>
        <p:xfrm>
          <a:off x="2727412" y="4725144"/>
          <a:ext cx="4598888" cy="1516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7520">
                  <a:extLst>
                    <a:ext uri="{9D8B030D-6E8A-4147-A177-3AD203B41FA5}">
                      <a16:colId xmlns:a16="http://schemas.microsoft.com/office/drawing/2014/main" val="1070307411"/>
                    </a:ext>
                  </a:extLst>
                </a:gridCol>
                <a:gridCol w="479884">
                  <a:extLst>
                    <a:ext uri="{9D8B030D-6E8A-4147-A177-3AD203B41FA5}">
                      <a16:colId xmlns:a16="http://schemas.microsoft.com/office/drawing/2014/main" val="3342487054"/>
                    </a:ext>
                  </a:extLst>
                </a:gridCol>
                <a:gridCol w="683471">
                  <a:extLst>
                    <a:ext uri="{9D8B030D-6E8A-4147-A177-3AD203B41FA5}">
                      <a16:colId xmlns:a16="http://schemas.microsoft.com/office/drawing/2014/main" val="2921943717"/>
                    </a:ext>
                  </a:extLst>
                </a:gridCol>
                <a:gridCol w="698013">
                  <a:extLst>
                    <a:ext uri="{9D8B030D-6E8A-4147-A177-3AD203B41FA5}">
                      <a16:colId xmlns:a16="http://schemas.microsoft.com/office/drawing/2014/main" val="54878706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Attribute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</a:rPr>
                        <a:t>Epson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</a:rPr>
                        <a:t>Supplied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2273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Max sample frequency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500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</a:rPr>
                        <a:t>28000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Hz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55457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Sample frequency run-time adjustable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No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Yes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96783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Averaging run-time adjustable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</a:rPr>
                        <a:t>No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>
                          <a:effectLst/>
                        </a:rPr>
                        <a:t>Yes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59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5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Components</a:t>
            </a:r>
            <a:endParaRPr lang="en-AU" sz="3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936104"/>
            <a:ext cx="518457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Safety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488" y="980728"/>
            <a:ext cx="92170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Dual redundant safety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Teach mode – Teach pendant – Can be used to block user operations during robot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Network server shows operators robot mode (</a:t>
            </a:r>
            <a:r>
              <a:rPr lang="en-AU" sz="2400" dirty="0" err="1" smtClean="0"/>
              <a:t>eg</a:t>
            </a:r>
            <a:r>
              <a:rPr lang="en-AU" sz="2400" dirty="0" smtClean="0"/>
              <a:t>. program or teach)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Robot cannot move when safety bad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Network server can still control IO – Open grippers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Network server can still run background tasks (</a:t>
            </a:r>
            <a:r>
              <a:rPr lang="en-AU" sz="2400" dirty="0" err="1" smtClean="0"/>
              <a:t>eg</a:t>
            </a:r>
            <a:r>
              <a:rPr lang="en-AU" sz="2400" dirty="0" smtClean="0"/>
              <a:t>. Send sample port status to GUI client)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  <p:pic>
        <p:nvPicPr>
          <p:cNvPr id="4" name="Picture 2" descr="Image result for Epson T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390338"/>
            <a:ext cx="2710929" cy="18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Epson TP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8" descr="Image result for Epson TP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13" y="458860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Application development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488" y="980728"/>
            <a:ext cx="92170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Generic robot EPICS database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Add application specific database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Generic python </a:t>
            </a:r>
            <a:r>
              <a:rPr lang="en-AU" sz="2400" dirty="0" smtClean="0"/>
              <a:t>interface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Add application python</a:t>
            </a:r>
            <a:endParaRPr lang="en-AU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EDM Engineering </a:t>
            </a:r>
            <a:r>
              <a:rPr lang="en-AU" sz="2400" dirty="0" smtClean="0"/>
              <a:t>screens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Add application specific screens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AU" sz="2400" dirty="0"/>
              <a:t>Robot </a:t>
            </a:r>
            <a:r>
              <a:rPr lang="en-AU" sz="2400" dirty="0" smtClean="0"/>
              <a:t>application – in SPEL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  <p:sp>
        <p:nvSpPr>
          <p:cNvPr id="2" name="AutoShape 2" descr="Image result for Epson TP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8" descr="Image result for Epson TP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124744"/>
            <a:ext cx="4275629" cy="48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Examples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88" y="980728"/>
            <a:ext cx="92170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MX1 </a:t>
            </a:r>
            <a:r>
              <a:rPr lang="en-AU" sz="2400" dirty="0" smtClean="0"/>
              <a:t>sample mounting – SSRL cheetah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MX2 sample mounting – SSRL cheetah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PD sample mounting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  <p:pic>
        <p:nvPicPr>
          <p:cNvPr id="7" name="3futhh356p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1720" y="2276872"/>
            <a:ext cx="678475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Contact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88" y="980728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To obtain the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Email</a:t>
            </a:r>
            <a:r>
              <a:rPr lang="en-AU" sz="2400" dirty="0"/>
              <a:t>: </a:t>
            </a:r>
            <a:r>
              <a:rPr lang="en-AU" sz="2400" dirty="0" smtClean="0">
                <a:hlinkClick r:id="rId2"/>
              </a:rPr>
              <a:t>cliftm@ansto.gov.au</a:t>
            </a: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560512" y="3501008"/>
            <a:ext cx="92170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2186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eader - blue -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eader - grey -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u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Grey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ooter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Footer -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ANSTO-ANM-TEMPLATE</Template>
  <TotalTime>14609</TotalTime>
  <Words>283</Words>
  <Application>Microsoft Office PowerPoint</Application>
  <PresentationFormat>A4 Paper (210x297 mm)</PresentationFormat>
  <Paragraphs>63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Calibri</vt:lpstr>
      <vt:lpstr>Title - Blue</vt:lpstr>
      <vt:lpstr>Title - Grey</vt:lpstr>
      <vt:lpstr>1_Header - blue - logo</vt:lpstr>
      <vt:lpstr>Header - grey - logo</vt:lpstr>
      <vt:lpstr>2_Blue Top</vt:lpstr>
      <vt:lpstr>1_Grey Top</vt:lpstr>
      <vt:lpstr>Footer - blue</vt:lpstr>
      <vt:lpstr>Footer - 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Clare</dc:creator>
  <cp:lastModifiedBy>CLIFT, Mark</cp:lastModifiedBy>
  <cp:revision>629</cp:revision>
  <cp:lastPrinted>2018-06-29T02:56:23Z</cp:lastPrinted>
  <dcterms:created xsi:type="dcterms:W3CDTF">2015-09-04T04:19:26Z</dcterms:created>
  <dcterms:modified xsi:type="dcterms:W3CDTF">2018-11-13T11:22:49Z</dcterms:modified>
  <cp:contentStatus/>
</cp:coreProperties>
</file>