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2"/>
    <p:sldMasterId id="2147483672" r:id="rId3"/>
    <p:sldMasterId id="2147483677" r:id="rId4"/>
    <p:sldMasterId id="2147483680" r:id="rId5"/>
    <p:sldMasterId id="2147483683" r:id="rId6"/>
  </p:sldMasterIdLst>
  <p:notesMasterIdLst>
    <p:notesMasterId r:id="rId25"/>
  </p:notesMasterIdLst>
  <p:sldIdLst>
    <p:sldId id="270" r:id="rId7"/>
    <p:sldId id="341" r:id="rId8"/>
    <p:sldId id="342" r:id="rId9"/>
    <p:sldId id="320" r:id="rId10"/>
    <p:sldId id="345" r:id="rId11"/>
    <p:sldId id="318" r:id="rId12"/>
    <p:sldId id="343" r:id="rId13"/>
    <p:sldId id="340" r:id="rId14"/>
    <p:sldId id="319" r:id="rId15"/>
    <p:sldId id="323" r:id="rId16"/>
    <p:sldId id="324" r:id="rId17"/>
    <p:sldId id="322" r:id="rId18"/>
    <p:sldId id="325" r:id="rId19"/>
    <p:sldId id="307" r:id="rId20"/>
    <p:sldId id="328" r:id="rId21"/>
    <p:sldId id="344" r:id="rId22"/>
    <p:sldId id="337" r:id="rId23"/>
    <p:sldId id="272" r:id="rId24"/>
  </p:sldIdLst>
  <p:sldSz cx="12192000" cy="6858000"/>
  <p:notesSz cx="6858000" cy="9144000"/>
  <p:embeddedFontLst>
    <p:embeddedFont>
      <p:font typeface="Fira Sans ExtraLight" panose="020B060402020202020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ＭＳ Ｐゴシック" panose="020B0600070205080204" pitchFamily="34" charset="-128"/>
      <p:regular r:id="rId32"/>
    </p:embeddedFont>
    <p:embeddedFont>
      <p:font typeface="Fira Sans" panose="020B0604020202020204" charset="0"/>
      <p:regular r:id="rId33"/>
      <p:bold r:id="rId34"/>
      <p:italic r:id="rId35"/>
      <p:boldItalic r:id="rId36"/>
    </p:embeddedFont>
    <p:embeddedFont>
      <p:font typeface="Fira Sans ExtraBold" panose="020B0604020202020204" charset="0"/>
      <p:bold r:id="rId37"/>
      <p:boldItalic r:id="rId38"/>
    </p:embeddedFont>
    <p:embeddedFont>
      <p:font typeface="Poppins" panose="020B0604020202020204" charset="0"/>
      <p:regular r:id="rId39"/>
      <p:bold r:id="rId40"/>
      <p:italic r:id="rId41"/>
      <p:boldItalic r:id="rId42"/>
    </p:embeddedFont>
    <p:embeddedFont>
      <p:font typeface="Poppins Light" panose="020B0604020202020204" charset="0"/>
      <p:regular r:id="rId43"/>
      <p:italic r:id="rId44"/>
    </p:embeddedFont>
    <p:embeddedFont>
      <p:font typeface="Fira Sans Light" panose="020B060402020202020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C4D4C"/>
    <a:srgbClr val="0033CC"/>
    <a:srgbClr val="000000"/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56"/>
  </p:normalViewPr>
  <p:slideViewPr>
    <p:cSldViewPr snapToGrid="0" snapToObjects="1">
      <p:cViewPr varScale="1">
        <p:scale>
          <a:sx n="89" d="100"/>
          <a:sy n="89" d="100"/>
        </p:scale>
        <p:origin x="108" y="5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914D2-441F-46A7-8CD8-5FDAEB34AEE4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D7C44-233A-410B-9BC0-23F88508082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629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D7C44-233A-410B-9BC0-23F88508082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89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D7C44-233A-410B-9BC0-23F88508082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29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766916" y="4579016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916" y="531922"/>
            <a:ext cx="3969676" cy="812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70" y="3602038"/>
            <a:ext cx="7544451" cy="912812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070" y="6356350"/>
            <a:ext cx="27432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5819775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5280024"/>
            <a:ext cx="4233862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268413"/>
            <a:ext cx="11424840" cy="5040312"/>
          </a:xfrm>
        </p:spPr>
        <p:txBody>
          <a:bodyPr/>
          <a:lstStyle>
            <a:lvl1pPr>
              <a:spcBef>
                <a:spcPts val="566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1" y="6492877"/>
            <a:ext cx="2844800" cy="365125"/>
          </a:xfrm>
        </p:spPr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E910469-308E-47E3-B35D-399830AB6E7E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fld id="{5473EDC8-FB40-4CFB-B0A2-AE6C3CB7C48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627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CSIRO.  </a:t>
            </a:r>
          </a:p>
        </p:txBody>
      </p:sp>
    </p:spTree>
    <p:extLst>
      <p:ext uri="{BB962C8B-B14F-4D97-AF65-F5344CB8AC3E}">
        <p14:creationId xmlns:p14="http://schemas.microsoft.com/office/powerpoint/2010/main" val="102382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0768"/>
            <a:ext cx="12192000" cy="864096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13/11/2018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1"/>
          <a:stretch/>
        </p:blipFill>
        <p:spPr>
          <a:xfrm>
            <a:off x="6989703" y="3209193"/>
            <a:ext cx="5202297" cy="3648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7F4DC-9F6D-5D4D-B67D-CEE804F8AF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053" b="19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0352A42B-78AF-8D4D-94A5-85285646B5D9}" type="datetimeFigureOut">
              <a:rPr lang="en-US" smtClean="0"/>
              <a:pPr/>
              <a:t>11/13/2018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90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0" baseline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78D25-3F1C-7E42-AAEF-2D256F7A1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9282CE-23A7-9C45-A239-5C736403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7FABC-47BC-5E42-BDF5-9E184B44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5360" r="2372" b="9424"/>
          <a:stretch/>
        </p:blipFill>
        <p:spPr bwMode="auto">
          <a:xfrm>
            <a:off x="363428" y="2250477"/>
            <a:ext cx="11402473" cy="3959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000" y="4457700"/>
            <a:ext cx="977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1C823-4572-E149-BB37-2DB4531C4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940" y="1264290"/>
            <a:ext cx="11769852" cy="649403"/>
          </a:xfrm>
        </p:spPr>
        <p:txBody>
          <a:bodyPr>
            <a:noAutofit/>
          </a:bodyPr>
          <a:lstStyle/>
          <a:p>
            <a:r>
              <a:rPr lang="en-AU" sz="3000" dirty="0" smtClean="0"/>
              <a:t>ANSTO/Australian Synchrotron </a:t>
            </a:r>
            <a:r>
              <a:rPr lang="en-AU" sz="3000" dirty="0"/>
              <a:t>BR–GHT </a:t>
            </a:r>
            <a:r>
              <a:rPr lang="en-AU" sz="3000" dirty="0" smtClean="0"/>
              <a:t>(new beamline) program</a:t>
            </a:r>
            <a:endParaRPr lang="en-US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97EDE-F4D0-B34C-B228-C595FA1F9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428" y="1913693"/>
            <a:ext cx="11402474" cy="509638"/>
          </a:xfrm>
        </p:spPr>
        <p:txBody>
          <a:bodyPr>
            <a:normAutofit/>
          </a:bodyPr>
          <a:lstStyle/>
          <a:p>
            <a:pPr algn="ctr" defTabSz="821262"/>
            <a:r>
              <a:rPr lang="en-AU" b="1" dirty="0">
                <a:solidFill>
                  <a:schemeClr val="tx1"/>
                </a:solidFill>
              </a:rPr>
              <a:t>Andrew </a:t>
            </a:r>
            <a:r>
              <a:rPr lang="en-AU" b="1" dirty="0" smtClean="0">
                <a:solidFill>
                  <a:schemeClr val="tx1"/>
                </a:solidFill>
              </a:rPr>
              <a:t>Stevenson, MCT </a:t>
            </a:r>
            <a:r>
              <a:rPr lang="en-AU" b="1" dirty="0">
                <a:solidFill>
                  <a:schemeClr val="tx1"/>
                </a:solidFill>
              </a:rPr>
              <a:t>beamline, ANSTO/Australian Synchrotron</a:t>
            </a:r>
          </a:p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6374" y="6376769"/>
            <a:ext cx="4669362" cy="9692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dirty="0" smtClean="0"/>
              <a:t>EPICS Collaboration Meeting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000" dirty="0" smtClean="0"/>
              <a:t>– 14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November, </a:t>
            </a:r>
            <a:r>
              <a:rPr lang="en-AU" sz="2000" dirty="0"/>
              <a:t>2018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03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412" y="194744"/>
            <a:ext cx="2783488" cy="454597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latin typeface="Poppins" panose="020B0604020202020204" charset="0"/>
                <a:cs typeface="Poppins" panose="020B0604020202020204" charset="0"/>
              </a:rPr>
              <a:t>MCT aims</a:t>
            </a:r>
            <a:endParaRPr lang="en-AU" sz="40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860355"/>
            <a:ext cx="1072055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T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o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design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&amp;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build a world-class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MCT beamline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capable of:</a:t>
            </a:r>
          </a:p>
          <a:p>
            <a:pPr marL="468000" lvl="1" indent="-457200">
              <a:buFont typeface="Wingdings" panose="05000000000000000000" pitchFamily="2" charset="2"/>
              <a:buChar char="Ø"/>
            </a:pP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n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on-destructive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, 3D sample characterisation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with 	sub-micron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spatial resolution</a:t>
            </a:r>
          </a:p>
          <a:p>
            <a:pPr marL="468000" lvl="1" indent="-457200">
              <a:buFont typeface="Wingdings" panose="05000000000000000000" pitchFamily="2" charset="2"/>
              <a:buChar char="Ø"/>
            </a:pP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supporting state-of-the-art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IT infrastructure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for data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	processing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, reconstruction, visualisation &amp; analysis</a:t>
            </a:r>
          </a:p>
          <a:p>
            <a:pPr marL="468000" lvl="1" indent="-457200">
              <a:buFont typeface="Wingdings" panose="05000000000000000000" pitchFamily="2" charset="2"/>
              <a:buChar char="Ø"/>
            </a:pP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innovative phase-contrast modality to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improve 	sample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information content</a:t>
            </a:r>
          </a:p>
          <a:p>
            <a:pPr marL="468000" lvl="1" indent="-457200">
              <a:buFont typeface="Wingdings" panose="05000000000000000000" pitchFamily="2" charset="2"/>
              <a:buChar char="Ø"/>
            </a:pP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high-throughput/high-speed sample</a:t>
            </a:r>
          </a:p>
          <a:p>
            <a:pPr marL="10800" lvl="1"/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	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mode</a:t>
            </a:r>
            <a:endParaRPr lang="en-AU" sz="2800" b="1" dirty="0">
              <a:solidFill>
                <a:srgbClr val="0000FF"/>
              </a:solidFill>
              <a:latin typeface="Poppins" panose="020B0604020202020204" charset="0"/>
              <a:cs typeface="Poppins" panose="020B0604020202020204" charset="0"/>
            </a:endParaRPr>
          </a:p>
          <a:p>
            <a:pPr marL="468000" lvl="1" indent="-457200">
              <a:buFont typeface="Wingdings" panose="05000000000000000000" pitchFamily="2" charset="2"/>
              <a:buChar char="Ø"/>
            </a:pP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use of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non-ambient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sample</a:t>
            </a:r>
          </a:p>
          <a:p>
            <a:pPr marL="10800" lvl="1"/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	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environments</a:t>
            </a:r>
            <a:endParaRPr lang="en-AU" sz="2800" b="1" dirty="0">
              <a:solidFill>
                <a:srgbClr val="0000FF"/>
              </a:solidFill>
              <a:latin typeface="Poppins" panose="020B0604020202020204" charset="0"/>
              <a:cs typeface="Poppins" panose="020B0604020202020204" charset="0"/>
            </a:endParaRPr>
          </a:p>
          <a:p>
            <a:pPr marL="468000" lvl="1" indent="-457200">
              <a:buFont typeface="Wingdings" panose="05000000000000000000" pitchFamily="2" charset="2"/>
              <a:buChar char="Ø"/>
            </a:pP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r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obotics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for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automatic</a:t>
            </a:r>
          </a:p>
          <a:p>
            <a:pPr marL="10800" lvl="1"/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	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sample change</a:t>
            </a:r>
            <a:endParaRPr lang="en-AU" sz="2800" b="1" dirty="0">
              <a:solidFill>
                <a:srgbClr val="0000FF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35580" y="3477336"/>
            <a:ext cx="153480" cy="30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966" tIns="37982" rIns="75966" bIns="37982" numCol="1" anchor="ctr" anchorCtr="0" compatLnSpc="1">
            <a:prstTxWarp prst="textNoShape">
              <a:avLst/>
            </a:prstTxWarp>
            <a:spAutoFit/>
          </a:bodyPr>
          <a:lstStyle/>
          <a:p>
            <a:pPr defTabSz="759662"/>
            <a:endParaRPr lang="en-US" altLang="en-US" sz="1496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459421" y="980728"/>
          <a:ext cx="5436779" cy="5400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765">
                  <a:extLst>
                    <a:ext uri="{9D8B030D-6E8A-4147-A177-3AD203B41FA5}">
                      <a16:colId xmlns:a16="http://schemas.microsoft.com/office/drawing/2014/main" val="3099248163"/>
                    </a:ext>
                  </a:extLst>
                </a:gridCol>
                <a:gridCol w="3063798">
                  <a:extLst>
                    <a:ext uri="{9D8B030D-6E8A-4147-A177-3AD203B41FA5}">
                      <a16:colId xmlns:a16="http://schemas.microsoft.com/office/drawing/2014/main" val="3862459938"/>
                    </a:ext>
                  </a:extLst>
                </a:gridCol>
                <a:gridCol w="1595216">
                  <a:extLst>
                    <a:ext uri="{9D8B030D-6E8A-4147-A177-3AD203B41FA5}">
                      <a16:colId xmlns:a16="http://schemas.microsoft.com/office/drawing/2014/main" val="3372751969"/>
                    </a:ext>
                  </a:extLst>
                </a:gridCol>
              </a:tblGrid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item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MCT component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distance (m)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238999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BM source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0.0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0202299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2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XBPM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9.7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6668046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3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fixed mask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10.0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4553825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4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GB collimator #1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10.4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163375"/>
                  </a:ext>
                </a:extLst>
              </a:tr>
              <a:tr h="364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5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high-heat-load slits (A)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10.9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6029085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6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filters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11.5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2106800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7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DMM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13.0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210681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8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GB collimator #2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14.4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604523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9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pre-mirror slits (B)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14.9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6169797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10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vertical-bounce mirror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16.1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425559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11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diagnostics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17.3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5604550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12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beam-defining slits (C)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18.5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190304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13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photon shutter 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19.0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0664764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14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safety shutter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19.5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7059837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15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hutch wall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20.0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0886245"/>
                  </a:ext>
                </a:extLst>
              </a:tr>
              <a:tr h="314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16</a:t>
                      </a:r>
                      <a:endParaRPr lang="en-A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vacuum (Be) window</a:t>
                      </a:r>
                      <a:endParaRPr lang="en-AU" sz="1800" b="1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FF"/>
                          </a:solidFill>
                          <a:effectLst/>
                          <a:latin typeface="Poppins" panose="020B0604020202020204" charset="0"/>
                          <a:cs typeface="Poppins" panose="020B0604020202020204" charset="0"/>
                        </a:rPr>
                        <a:t>20.2</a:t>
                      </a:r>
                      <a:endParaRPr lang="en-AU" sz="1800" b="1" dirty="0">
                        <a:solidFill>
                          <a:srgbClr val="0000FF"/>
                        </a:solidFill>
                        <a:effectLst/>
                        <a:latin typeface="Poppins" panose="020B0604020202020204" charset="0"/>
                        <a:ea typeface="Times New Roman" panose="02020603050405020304" pitchFamily="18" charset="0"/>
                        <a:cs typeface="Poppins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759678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7504" y="116633"/>
            <a:ext cx="9454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 smtClean="0">
                <a:latin typeface="Poppins" panose="020B0604020202020204" charset="0"/>
                <a:cs typeface="Poppins" panose="020B0604020202020204" charset="0"/>
              </a:rPr>
              <a:t>MCT photon-delivery </a:t>
            </a:r>
            <a:r>
              <a:rPr lang="en-AU" sz="4000" b="1" dirty="0">
                <a:latin typeface="Poppins" panose="020B0604020202020204" charset="0"/>
                <a:cs typeface="Poppins" panose="020B0604020202020204" charset="0"/>
              </a:rPr>
              <a:t>system items</a:t>
            </a:r>
          </a:p>
        </p:txBody>
      </p:sp>
      <p:sp>
        <p:nvSpPr>
          <p:cNvPr id="4" name="Left Arrow 3"/>
          <p:cNvSpPr>
            <a:spLocks noChangeAspect="1"/>
          </p:cNvSpPr>
          <p:nvPr/>
        </p:nvSpPr>
        <p:spPr>
          <a:xfrm>
            <a:off x="8040216" y="1268761"/>
            <a:ext cx="637518" cy="31577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Left Arrow 4"/>
          <p:cNvSpPr>
            <a:spLocks noChangeAspect="1"/>
          </p:cNvSpPr>
          <p:nvPr/>
        </p:nvSpPr>
        <p:spPr>
          <a:xfrm>
            <a:off x="8040216" y="3212977"/>
            <a:ext cx="637518" cy="31577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Left Arrow 5"/>
          <p:cNvSpPr>
            <a:spLocks noChangeAspect="1"/>
          </p:cNvSpPr>
          <p:nvPr/>
        </p:nvSpPr>
        <p:spPr>
          <a:xfrm>
            <a:off x="8040216" y="4149081"/>
            <a:ext cx="637518" cy="31577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4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1847529" y="836713"/>
            <a:ext cx="8433729" cy="527507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100114" y="128042"/>
            <a:ext cx="5307285" cy="5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5966" tIns="37982" rIns="75966" bIns="37982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spc="-150">
                <a:solidFill>
                  <a:srgbClr val="005A9B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sz="2743" dirty="0">
                <a:solidFill>
                  <a:schemeClr val="tx1"/>
                </a:solidFill>
              </a:rPr>
              <a:t>   </a:t>
            </a:r>
            <a:r>
              <a:rPr lang="en-US" sz="40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MCT brief </a:t>
            </a:r>
            <a:r>
              <a:rPr lang="en-US" sz="4000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summary</a:t>
            </a:r>
            <a:endParaRPr lang="en-AU" sz="4000" dirty="0">
              <a:solidFill>
                <a:schemeClr val="tx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776" y="104309"/>
            <a:ext cx="4248778" cy="721167"/>
          </a:xfrm>
        </p:spPr>
        <p:txBody>
          <a:bodyPr>
            <a:noAutofit/>
          </a:bodyPr>
          <a:lstStyle/>
          <a:p>
            <a:pPr algn="l"/>
            <a:r>
              <a:rPr lang="en-US" sz="2743" dirty="0"/>
              <a:t>   </a:t>
            </a:r>
            <a:r>
              <a:rPr lang="en-US" sz="4000" dirty="0"/>
              <a:t>MCT - modes</a:t>
            </a:r>
            <a:endParaRPr lang="en-AU" sz="40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34962" y="3223846"/>
            <a:ext cx="153480" cy="30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966" tIns="37982" rIns="75966" bIns="37982" numCol="1" anchor="ctr" anchorCtr="0" compatLnSpc="1">
            <a:prstTxWarp prst="textNoShape">
              <a:avLst/>
            </a:prstTxWarp>
            <a:spAutoFit/>
          </a:bodyPr>
          <a:lstStyle/>
          <a:p>
            <a:pPr defTabSz="759662"/>
            <a:endParaRPr lang="en-US" altLang="en-US" sz="1496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73" y="679850"/>
            <a:ext cx="7603852" cy="5394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345" y="5164318"/>
            <a:ext cx="461219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Two end stations do not run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42874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3732" y="1076797"/>
            <a:ext cx="6013842" cy="5604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203200"/>
            <a:ext cx="1092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latin typeface="Poppins" panose="020B0604020202020204" charset="0"/>
                <a:cs typeface="Poppins" panose="020B0604020202020204" charset="0"/>
              </a:rPr>
              <a:t>spectral </a:t>
            </a:r>
            <a:r>
              <a:rPr lang="en-AU" sz="4000" b="1" dirty="0" smtClean="0">
                <a:latin typeface="Poppins" panose="020B0604020202020204" charset="0"/>
                <a:cs typeface="Poppins" panose="020B0604020202020204" charset="0"/>
              </a:rPr>
              <a:t>brightness (20 m </a:t>
            </a:r>
            <a:r>
              <a:rPr lang="en-AU" sz="4000" b="1" dirty="0">
                <a:latin typeface="Poppins" panose="020B0604020202020204" charset="0"/>
                <a:cs typeface="Poppins" panose="020B0604020202020204" charset="0"/>
              </a:rPr>
              <a:t>from source)</a:t>
            </a:r>
          </a:p>
        </p:txBody>
      </p:sp>
    </p:spTree>
    <p:extLst>
      <p:ext uri="{BB962C8B-B14F-4D97-AF65-F5344CB8AC3E}">
        <p14:creationId xmlns:p14="http://schemas.microsoft.com/office/powerpoint/2010/main" val="18965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03456" y="45240"/>
            <a:ext cx="9449888" cy="759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spc="-150">
                <a:solidFill>
                  <a:srgbClr val="005A9B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sz="2743" dirty="0">
                <a:solidFill>
                  <a:schemeClr val="tx1"/>
                </a:solidFill>
              </a:rPr>
              <a:t>   </a:t>
            </a:r>
            <a:r>
              <a:rPr lang="en-US" sz="4000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MCT – </a:t>
            </a:r>
            <a:r>
              <a:rPr lang="en-US" sz="40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DMM reflectivity </a:t>
            </a:r>
            <a:r>
              <a:rPr lang="en-US" sz="4000" dirty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calculations</a:t>
            </a:r>
            <a:endParaRPr lang="en-AU" sz="4000" dirty="0">
              <a:solidFill>
                <a:schemeClr val="tx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60" y="908720"/>
            <a:ext cx="6786594" cy="57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06" y="189185"/>
            <a:ext cx="11048039" cy="65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0600" y="268357"/>
            <a:ext cx="4759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 smtClean="0">
                <a:solidFill>
                  <a:srgbClr val="4C4D4C"/>
                </a:solidFill>
                <a:latin typeface="Poppins" panose="020B0604020202020204" charset="0"/>
                <a:cs typeface="Poppins" panose="020B0604020202020204" charset="0"/>
              </a:rPr>
              <a:t>MANY THANKS TO</a:t>
            </a:r>
            <a:endParaRPr lang="en-AU" sz="4000" b="1" dirty="0">
              <a:solidFill>
                <a:srgbClr val="4C4D4C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7244" y="1790551"/>
            <a:ext cx="1032526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Poppins" panose="020B0604020202020204" charset="0"/>
                <a:cs typeface="Poppins" panose="020B0604020202020204" charset="0"/>
              </a:rPr>
              <a:t>Adam Walsh, David Ferry, Hima Cherukuvada &amp; Harvey</a:t>
            </a:r>
          </a:p>
          <a:p>
            <a:pPr algn="ctr"/>
            <a:endParaRPr lang="en-AU" sz="2800" b="1" dirty="0" smtClean="0">
              <a:solidFill>
                <a:srgbClr val="FF0000"/>
              </a:solidFill>
              <a:latin typeface="Poppins" panose="020B0604020202020204" charset="0"/>
              <a:cs typeface="Poppins" panose="020B0604020202020204" charset="0"/>
            </a:endParaRPr>
          </a:p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Poppins" panose="020B0604020202020204" charset="0"/>
                <a:cs typeface="Poppins" panose="020B0604020202020204" charset="0"/>
              </a:rPr>
              <a:t>Those at ANSTO/Australian Synchrotron (AS)</a:t>
            </a:r>
          </a:p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Poppins" panose="020B0604020202020204" charset="0"/>
                <a:cs typeface="Poppins" panose="020B0604020202020204" charset="0"/>
              </a:rPr>
              <a:t>who have contributed, are contributing</a:t>
            </a:r>
          </a:p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Poppins" panose="020B0604020202020204" charset="0"/>
                <a:cs typeface="Poppins" panose="020B0604020202020204" charset="0"/>
              </a:rPr>
              <a:t>and/or will contribute to MCT</a:t>
            </a:r>
          </a:p>
          <a:p>
            <a:pPr algn="ctr"/>
            <a:endParaRPr lang="en-AU" sz="2800" b="1" dirty="0">
              <a:solidFill>
                <a:srgbClr val="FF0000"/>
              </a:solidFill>
              <a:latin typeface="Poppins" panose="020B0604020202020204" charset="0"/>
              <a:cs typeface="Poppins" panose="020B0604020202020204" charset="0"/>
            </a:endParaRPr>
          </a:p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Poppins" panose="020B0604020202020204" charset="0"/>
                <a:cs typeface="Poppins" panose="020B0604020202020204" charset="0"/>
              </a:rPr>
              <a:t>MCT BAP, AS SAC, our future users</a:t>
            </a:r>
            <a:endParaRPr lang="en-AU" sz="2800" b="1" dirty="0">
              <a:solidFill>
                <a:srgbClr val="FF0000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"/>
            <a:ext cx="12192000" cy="3533121"/>
          </a:xfrm>
        </p:spPr>
        <p:txBody>
          <a:bodyPr>
            <a:noAutofit/>
          </a:bodyPr>
          <a:lstStyle/>
          <a:p>
            <a:pPr defTabSz="821262" eaLnBrk="0" hangingPunct="0"/>
            <a:r>
              <a:rPr lang="en-US" sz="3200" dirty="0">
                <a:solidFill>
                  <a:srgbClr val="000000"/>
                </a:solidFill>
                <a:ea typeface="ＭＳ Ｐゴシック" charset="-128"/>
              </a:rPr>
              <a:t>MCT beamline, ANSTO/Australian Synchrotron</a:t>
            </a:r>
            <a:br>
              <a:rPr lang="en-US" sz="32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200" dirty="0">
                <a:solidFill>
                  <a:srgbClr val="000000"/>
                </a:solidFill>
                <a:ea typeface="ＭＳ Ｐゴシック" charset="-128"/>
              </a:rPr>
              <a:t>Dr Andrew Stevenson</a:t>
            </a:r>
            <a:br>
              <a:rPr lang="en-US" sz="32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200" dirty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sz="32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200" dirty="0">
                <a:solidFill>
                  <a:srgbClr val="000000"/>
                </a:solidFill>
                <a:ea typeface="ＭＳ Ｐゴシック" charset="-128"/>
              </a:rPr>
              <a:t>Phone: +61 3 </a:t>
            </a:r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</a:rPr>
              <a:t>8540 4259</a:t>
            </a:r>
            <a:r>
              <a:rPr lang="en-US" sz="3200" dirty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sz="32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en-US" sz="3200" dirty="0">
                <a:solidFill>
                  <a:srgbClr val="000000"/>
                </a:solidFill>
                <a:ea typeface="ＭＳ Ｐゴシック" charset="-128"/>
              </a:rPr>
              <a:t>Email: </a:t>
            </a:r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</a:rPr>
              <a:t> stevensa@ansto.gov.au</a:t>
            </a:r>
            <a:r>
              <a:rPr lang="en-US" sz="4000" dirty="0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sz="4000" dirty="0">
                <a:solidFill>
                  <a:srgbClr val="000000"/>
                </a:solidFill>
                <a:ea typeface="ＭＳ Ｐゴシック" charset="-128"/>
              </a:rPr>
            </a:br>
            <a:endParaRPr lang="en-AU" sz="4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3487" y="4093509"/>
            <a:ext cx="9725026" cy="836631"/>
          </a:xfrm>
        </p:spPr>
        <p:txBody>
          <a:bodyPr/>
          <a:lstStyle/>
          <a:p>
            <a:r>
              <a:rPr lang="en-AU" sz="4000" b="1" dirty="0">
                <a:solidFill>
                  <a:srgbClr val="000000"/>
                </a:solidFill>
                <a:latin typeface="Poppins" panose="020B0604020202020204" charset="0"/>
                <a:cs typeface="Poppins" panose="020B0604020202020204" charset="0"/>
              </a:rPr>
              <a:t>Thank you for your attention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91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9974"/>
              </p:ext>
            </p:extLst>
          </p:nvPr>
        </p:nvGraphicFramePr>
        <p:xfrm>
          <a:off x="485052" y="883071"/>
          <a:ext cx="11320272" cy="5751576"/>
        </p:xfrm>
        <a:graphic>
          <a:graphicData uri="http://schemas.openxmlformats.org/drawingml/2006/table">
            <a:tbl>
              <a:tblPr firstRow="1" firstCol="1"/>
              <a:tblGrid>
                <a:gridCol w="2028755">
                  <a:extLst>
                    <a:ext uri="{9D8B030D-6E8A-4147-A177-3AD203B41FA5}">
                      <a16:colId xmlns:a16="http://schemas.microsoft.com/office/drawing/2014/main" val="2803054876"/>
                    </a:ext>
                  </a:extLst>
                </a:gridCol>
                <a:gridCol w="770587">
                  <a:extLst>
                    <a:ext uri="{9D8B030D-6E8A-4147-A177-3AD203B41FA5}">
                      <a16:colId xmlns:a16="http://schemas.microsoft.com/office/drawing/2014/main" val="2022859463"/>
                    </a:ext>
                  </a:extLst>
                </a:gridCol>
                <a:gridCol w="771396">
                  <a:extLst>
                    <a:ext uri="{9D8B030D-6E8A-4147-A177-3AD203B41FA5}">
                      <a16:colId xmlns:a16="http://schemas.microsoft.com/office/drawing/2014/main" val="671082090"/>
                    </a:ext>
                  </a:extLst>
                </a:gridCol>
                <a:gridCol w="771396">
                  <a:extLst>
                    <a:ext uri="{9D8B030D-6E8A-4147-A177-3AD203B41FA5}">
                      <a16:colId xmlns:a16="http://schemas.microsoft.com/office/drawing/2014/main" val="2651154555"/>
                    </a:ext>
                  </a:extLst>
                </a:gridCol>
                <a:gridCol w="771396">
                  <a:extLst>
                    <a:ext uri="{9D8B030D-6E8A-4147-A177-3AD203B41FA5}">
                      <a16:colId xmlns:a16="http://schemas.microsoft.com/office/drawing/2014/main" val="962715537"/>
                    </a:ext>
                  </a:extLst>
                </a:gridCol>
                <a:gridCol w="771396">
                  <a:extLst>
                    <a:ext uri="{9D8B030D-6E8A-4147-A177-3AD203B41FA5}">
                      <a16:colId xmlns:a16="http://schemas.microsoft.com/office/drawing/2014/main" val="1586745760"/>
                    </a:ext>
                  </a:extLst>
                </a:gridCol>
                <a:gridCol w="771396">
                  <a:extLst>
                    <a:ext uri="{9D8B030D-6E8A-4147-A177-3AD203B41FA5}">
                      <a16:colId xmlns:a16="http://schemas.microsoft.com/office/drawing/2014/main" val="1682410062"/>
                    </a:ext>
                  </a:extLst>
                </a:gridCol>
                <a:gridCol w="771396">
                  <a:extLst>
                    <a:ext uri="{9D8B030D-6E8A-4147-A177-3AD203B41FA5}">
                      <a16:colId xmlns:a16="http://schemas.microsoft.com/office/drawing/2014/main" val="914668655"/>
                    </a:ext>
                  </a:extLst>
                </a:gridCol>
                <a:gridCol w="775438">
                  <a:extLst>
                    <a:ext uri="{9D8B030D-6E8A-4147-A177-3AD203B41FA5}">
                      <a16:colId xmlns:a16="http://schemas.microsoft.com/office/drawing/2014/main" val="2870060384"/>
                    </a:ext>
                  </a:extLst>
                </a:gridCol>
                <a:gridCol w="341224">
                  <a:extLst>
                    <a:ext uri="{9D8B030D-6E8A-4147-A177-3AD203B41FA5}">
                      <a16:colId xmlns:a16="http://schemas.microsoft.com/office/drawing/2014/main" val="1688436021"/>
                    </a:ext>
                  </a:extLst>
                </a:gridCol>
                <a:gridCol w="2775892">
                  <a:extLst>
                    <a:ext uri="{9D8B030D-6E8A-4147-A177-3AD203B41FA5}">
                      <a16:colId xmlns:a16="http://schemas.microsoft.com/office/drawing/2014/main" val="2409718126"/>
                    </a:ext>
                  </a:extLst>
                </a:gridCol>
              </a:tblGrid>
              <a:tr h="1930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BRIGHT Program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BRIGHT +  Projects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206415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MCT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MEX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BioSAXS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HMX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MMN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MMC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ICA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479563"/>
                  </a:ext>
                </a:extLst>
              </a:tr>
              <a:tr h="1235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Photon Delivery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Mirrors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Monochromator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Slits &amp; apertures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Stops, absorbers, windows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diagnostics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BRIGHT Site &amp; Logistics (FY18)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Ring Upgrades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Monument Survey network (FY17 – near completion)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Front End plus BPM’s (FY18)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Insertion Device (FY19)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BioSAXS (Undulator); ADS (SCM Wiggler); HMX (Undulator); MMN (Undulator); MMC (Bend Magnet); ICA (TBD). 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Machine PSS (FY18) &amp; EPS upgrade (FY17)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825921"/>
                  </a:ext>
                </a:extLst>
              </a:tr>
              <a:tr h="8878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 Station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Environment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Sample manipulation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Detectors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AU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Tables &amp; supports</a:t>
                      </a:r>
                      <a:endParaRPr lang="en-A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499953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 Control &amp; Computing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585155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Civil Works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Facility Upgrades: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Engineering workshop extension (FY19)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Stores building (FY19)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Laboratory extension (FYXX)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Office space reconfiguration (TBD)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LN2 distribution (FY19)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Utility distribution upgrade (water) (FY19)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 UPS Replacement (FY18)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 Hutch Control (FY19)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storage upgrade (FYXX)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Performance Computing (FYXX)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950074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Common Systems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127501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Hutches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382346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indent="1803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Vacuum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520730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indent="1803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Cryogenics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893910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indent="1803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Compressed air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721618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indent="1803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 cooling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649380"/>
                  </a:ext>
                </a:extLst>
              </a:tr>
              <a:tr h="3474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Power, network, signal cabling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224204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PSS and EPS 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729687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Mechatronics &amp; Electronics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387105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Software Engineering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487371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 Infrastructure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177240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indent="1803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 control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364972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indent="1803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 exhaust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157435"/>
                  </a:ext>
                </a:extLst>
              </a:tr>
              <a:tr h="193006">
                <a:tc>
                  <a:txBody>
                    <a:bodyPr/>
                    <a:lstStyle/>
                    <a:p>
                      <a:pPr indent="1803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User Cabins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800" dirty="0">
                          <a:solidFill>
                            <a:srgbClr val="365F9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37" marR="57137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6901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75185"/>
            <a:ext cx="122296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 b="1" dirty="0" smtClean="0">
                <a:latin typeface="Poppins" panose="020B0604020202020204" charset="0"/>
                <a:cs typeface="Poppins" panose="020B0604020202020204" charset="0"/>
              </a:rPr>
              <a:t>BR–GHT program – beamline projects, Common Systems &amp; BR–GHT+</a:t>
            </a:r>
            <a:endParaRPr lang="en-AU" sz="2700" b="1" dirty="0"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8" y="903890"/>
            <a:ext cx="11269288" cy="5714188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2344831" y="196004"/>
            <a:ext cx="7221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 smtClean="0">
                <a:latin typeface="Poppins" panose="020B0604020202020204" charset="0"/>
                <a:cs typeface="Poppins" panose="020B0604020202020204" charset="0"/>
              </a:rPr>
              <a:t>BR–GHT - related structure</a:t>
            </a:r>
            <a:endParaRPr lang="en-AU" sz="4000" dirty="0"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4744"/>
            <a:ext cx="7057698" cy="454597"/>
          </a:xfrm>
        </p:spPr>
        <p:txBody>
          <a:bodyPr>
            <a:noAutofit/>
          </a:bodyPr>
          <a:lstStyle/>
          <a:p>
            <a:pPr algn="l"/>
            <a:r>
              <a:rPr lang="en-AU" sz="3200" dirty="0">
                <a:latin typeface="+mn-lt"/>
              </a:rPr>
              <a:t>   </a:t>
            </a:r>
            <a:r>
              <a:rPr lang="en-AU" sz="4000" dirty="0">
                <a:latin typeface="Poppins" panose="020B0604020202020204" charset="0"/>
                <a:cs typeface="Poppins" panose="020B0604020202020204" charset="0"/>
              </a:rPr>
              <a:t>important practical points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35580" y="3477336"/>
            <a:ext cx="153480" cy="30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966" tIns="37982" rIns="75966" bIns="37982" numCol="1" anchor="ctr" anchorCtr="0" compatLnSpc="1">
            <a:prstTxWarp prst="textNoShape">
              <a:avLst/>
            </a:prstTxWarp>
            <a:spAutoFit/>
          </a:bodyPr>
          <a:lstStyle/>
          <a:p>
            <a:pPr defTabSz="759662"/>
            <a:endParaRPr lang="en-US" altLang="en-US" sz="1496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228" y="845846"/>
            <a:ext cx="114037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The MCT beamline project has strong inter-dependencies with other projects:</a:t>
            </a:r>
          </a:p>
          <a:p>
            <a:pPr marL="237394" indent="-237394">
              <a:buFont typeface="Arial" panose="020B0604020202020204" pitchFamily="34" charset="0"/>
              <a:buChar char="•"/>
            </a:pPr>
            <a:endParaRPr lang="en-AU" sz="2800" b="1" dirty="0">
              <a:solidFill>
                <a:srgbClr val="0000FF"/>
              </a:solidFill>
              <a:latin typeface="Poppins" panose="020B0604020202020204" charset="0"/>
              <a:cs typeface="Poppins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BRIGHT Common Systems program, including key elements such as standardisation, hutches &amp; PSS upgrade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AU" sz="2800" b="1" dirty="0">
              <a:solidFill>
                <a:srgbClr val="0000FF"/>
              </a:solidFill>
              <a:latin typeface="Poppins" panose="020B0604020202020204" charset="0"/>
              <a:cs typeface="Poppins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BRIGHT+ projects</a:t>
            </a:r>
          </a:p>
          <a:p>
            <a:endParaRPr lang="en-AU" sz="2800" b="1" dirty="0">
              <a:solidFill>
                <a:srgbClr val="0000FF"/>
              </a:solidFill>
              <a:latin typeface="Poppins" panose="020B0604020202020204" charset="0"/>
              <a:cs typeface="Poppins" panose="020B0604020202020204" charset="0"/>
            </a:endParaRPr>
          </a:p>
          <a:p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MCT located at BM1 on sector 9,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where</a:t>
            </a:r>
          </a:p>
          <a:p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there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is an existing (spare) front end</a:t>
            </a:r>
          </a:p>
          <a:p>
            <a:endParaRPr lang="en-AU" sz="2800" b="1" dirty="0">
              <a:solidFill>
                <a:srgbClr val="0000FF"/>
              </a:solidFill>
              <a:latin typeface="Poppins" panose="020B0604020202020204" charset="0"/>
              <a:cs typeface="Poppins" panose="020B0604020202020204" charset="0"/>
            </a:endParaRPr>
          </a:p>
          <a:p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MCT user program to 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start</a:t>
            </a:r>
          </a:p>
          <a:p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(Thursday) 1</a:t>
            </a:r>
            <a:r>
              <a:rPr lang="en-AU" sz="2800" b="1" baseline="30000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st</a:t>
            </a:r>
            <a:r>
              <a:rPr lang="en-AU" sz="2800" b="1" dirty="0" smtClean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n-AU" sz="2800" b="1" dirty="0">
                <a:solidFill>
                  <a:srgbClr val="0000FF"/>
                </a:solidFill>
                <a:latin typeface="Poppins" panose="020B0604020202020204" charset="0"/>
                <a:cs typeface="Poppins" panose="020B0604020202020204" charset="0"/>
              </a:rPr>
              <a:t>July, 2021</a:t>
            </a:r>
          </a:p>
        </p:txBody>
      </p:sp>
    </p:spTree>
    <p:extLst>
      <p:ext uri="{BB962C8B-B14F-4D97-AF65-F5344CB8AC3E}">
        <p14:creationId xmlns:p14="http://schemas.microsoft.com/office/powerpoint/2010/main" val="19701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5228" y="140044"/>
            <a:ext cx="78293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latin typeface="Poppins" panose="020B0604020202020204" charset="0"/>
                <a:cs typeface="Poppins" panose="020B0604020202020204" charset="0"/>
              </a:rPr>
              <a:t>key to success of MCT,</a:t>
            </a:r>
          </a:p>
          <a:p>
            <a:pPr algn="ctr"/>
            <a:r>
              <a:rPr lang="en-AU" sz="3200" b="1" dirty="0" smtClean="0">
                <a:latin typeface="Poppins" panose="020B0604020202020204" charset="0"/>
                <a:cs typeface="Poppins" panose="020B0604020202020204" charset="0"/>
              </a:rPr>
              <a:t>&amp; BR–GHT beamlines more generally</a:t>
            </a:r>
            <a:endParaRPr lang="en-AU" sz="3200" b="1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8910" y="1366345"/>
            <a:ext cx="746390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 smtClean="0">
                <a:latin typeface="Poppins" panose="020B0604020202020204" charset="0"/>
                <a:cs typeface="Poppins" panose="020B0604020202020204" charset="0"/>
              </a:rPr>
              <a:t>fully developed &amp; agreed facility standards for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motion control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IT infrastructure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software &amp; GUIs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utilities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cabling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vacuum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hutches </a:t>
            </a:r>
            <a:r>
              <a:rPr lang="en-AU" sz="2000" b="1" dirty="0">
                <a:latin typeface="Poppins" panose="020B0604020202020204" charset="0"/>
                <a:cs typeface="Poppins" panose="020B0604020202020204" charset="0"/>
              </a:rPr>
              <a:t>&amp; </a:t>
            </a: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environments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cryogenics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PSS/EPS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specialised </a:t>
            </a:r>
            <a:r>
              <a:rPr lang="en-AU" sz="2000" b="1" dirty="0">
                <a:latin typeface="Poppins" panose="020B0604020202020204" charset="0"/>
                <a:cs typeface="Poppins" panose="020B0604020202020204" charset="0"/>
              </a:rPr>
              <a:t>user </a:t>
            </a: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equipment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water cooling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2000" b="1" dirty="0" smtClean="0">
                <a:latin typeface="Poppins" panose="020B0604020202020204" charset="0"/>
                <a:cs typeface="Poppins" panose="020B0604020202020204" charset="0"/>
              </a:rPr>
              <a:t>user cabins</a:t>
            </a:r>
          </a:p>
        </p:txBody>
      </p:sp>
    </p:spTree>
    <p:extLst>
      <p:ext uri="{BB962C8B-B14F-4D97-AF65-F5344CB8AC3E}">
        <p14:creationId xmlns:p14="http://schemas.microsoft.com/office/powerpoint/2010/main" val="25704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9" y="1142767"/>
            <a:ext cx="4777845" cy="492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2662" y="1012656"/>
            <a:ext cx="1290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>
                <a:latin typeface="Poppins" panose="020B0604020202020204" charset="0"/>
                <a:cs typeface="Poppins" panose="020B0604020202020204" charset="0"/>
              </a:rPr>
              <a:t>9-BM1</a:t>
            </a:r>
          </a:p>
          <a:p>
            <a:pPr algn="ctr"/>
            <a:r>
              <a:rPr lang="en-AU" sz="2800" b="1" dirty="0">
                <a:latin typeface="Poppins" panose="020B0604020202020204" charset="0"/>
                <a:cs typeface="Poppins" panose="020B0604020202020204" charset="0"/>
              </a:rPr>
              <a:t>(MCT)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14040" y="1502991"/>
            <a:ext cx="2709659" cy="10989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" y="98696"/>
            <a:ext cx="12192000" cy="6308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spc="-150">
                <a:solidFill>
                  <a:srgbClr val="005A9B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AU" sz="2743" dirty="0">
                <a:solidFill>
                  <a:schemeClr val="tx1"/>
                </a:solidFill>
              </a:rPr>
              <a:t>   </a:t>
            </a:r>
            <a:r>
              <a:rPr lang="en-AU" sz="40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Micro-Computed Tomography (MCT) beamline</a:t>
            </a:r>
            <a:endParaRPr lang="en-AU" sz="4000" dirty="0">
              <a:solidFill>
                <a:schemeClr val="tx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8555" y="2190377"/>
            <a:ext cx="1319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>
                <a:solidFill>
                  <a:srgbClr val="0079BE"/>
                </a:solidFill>
                <a:latin typeface="Poppins" panose="020B0604020202020204" charset="0"/>
                <a:cs typeface="Poppins" panose="020B0604020202020204" charset="0"/>
              </a:rPr>
              <a:t>8-ID</a:t>
            </a:r>
          </a:p>
          <a:p>
            <a:pPr algn="ctr"/>
            <a:r>
              <a:rPr lang="en-AU" sz="2800" b="1" dirty="0">
                <a:solidFill>
                  <a:srgbClr val="0079BE"/>
                </a:solidFill>
                <a:latin typeface="Poppins" panose="020B0604020202020204" charset="0"/>
                <a:cs typeface="Poppins" panose="020B0604020202020204" charset="0"/>
              </a:rPr>
              <a:t>(IMBL)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5876" y="2590634"/>
            <a:ext cx="2177288" cy="501656"/>
          </a:xfrm>
          <a:prstGeom prst="straightConnector1">
            <a:avLst/>
          </a:prstGeom>
          <a:ln w="57150" cmpd="sng">
            <a:solidFill>
              <a:srgbClr val="0079BE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2001" y="3780000"/>
            <a:ext cx="1373725" cy="18302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46200" y="3289362"/>
            <a:ext cx="24753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>
                <a:solidFill>
                  <a:srgbClr val="00FF00"/>
                </a:solidFill>
                <a:latin typeface="Poppins" panose="020B0604020202020204" charset="0"/>
                <a:cs typeface="Poppins" panose="020B0604020202020204" charset="0"/>
              </a:rPr>
              <a:t>synchrotron</a:t>
            </a:r>
          </a:p>
          <a:p>
            <a:r>
              <a:rPr lang="en-AU" sz="2800" b="1" dirty="0">
                <a:solidFill>
                  <a:srgbClr val="00FF00"/>
                </a:solidFill>
                <a:latin typeface="Poppins" panose="020B0604020202020204" charset="0"/>
                <a:cs typeface="Poppins" panose="020B0604020202020204" charset="0"/>
              </a:rPr>
              <a:t>entrance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34" y="4287676"/>
            <a:ext cx="999506" cy="114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3432000" y="4716001"/>
            <a:ext cx="3506110" cy="118295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9" y="247563"/>
            <a:ext cx="8013651" cy="652483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73463" y="272613"/>
            <a:ext cx="5223640" cy="199260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spc="-150">
                <a:solidFill>
                  <a:srgbClr val="005A9B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005A9B"/>
                </a:solidFill>
                <a:latin typeface="Arial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AU" sz="40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Micro-Computed</a:t>
            </a:r>
          </a:p>
          <a:p>
            <a:r>
              <a:rPr lang="en-AU" sz="40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Tomography (MCT)</a:t>
            </a:r>
          </a:p>
          <a:p>
            <a:r>
              <a:rPr lang="en-AU" sz="4000" dirty="0" smtClean="0">
                <a:solidFill>
                  <a:schemeClr val="tx1"/>
                </a:solidFill>
                <a:latin typeface="Poppins" panose="020B0604020202020204" charset="0"/>
                <a:cs typeface="Poppins" panose="020B0604020202020204" charset="0"/>
              </a:rPr>
              <a:t>beamline</a:t>
            </a:r>
            <a:endParaRPr lang="en-AU" sz="4000" dirty="0">
              <a:solidFill>
                <a:schemeClr val="tx1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74731" y="1723697"/>
            <a:ext cx="5444359" cy="3279227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9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1" y="227024"/>
            <a:ext cx="4846320" cy="6461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12" y="227024"/>
            <a:ext cx="484632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6566" y="339740"/>
            <a:ext cx="6494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 smtClean="0">
                <a:latin typeface="Poppins" panose="020B0604020202020204" charset="0"/>
                <a:cs typeface="Poppins" panose="020B0604020202020204" charset="0"/>
              </a:rPr>
              <a:t>MCT FE &amp; PDS schematic</a:t>
            </a:r>
            <a:endParaRPr lang="en-AU" sz="4000" b="1" dirty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1553"/>
            <a:ext cx="12212111" cy="26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2018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STO-Presentation-Template (002).potx" id="{184A31D5-91C8-40B3-A59B-7452EB64DD6C}" vid="{3F5CB8C6-FE16-4A31-8484-8F89EA4ED7B8}"/>
    </a:ext>
  </a:extLst>
</a:theme>
</file>

<file path=ppt/theme/theme2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STO-Presentation-Template (002).potx" id="{184A31D5-91C8-40B3-A59B-7452EB64DD6C}" vid="{3F5CB8C6-FE16-4A31-8484-8F89EA4ED7B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</Template>
  <TotalTime>1068</TotalTime>
  <Words>563</Words>
  <Application>Microsoft Office PowerPoint</Application>
  <PresentationFormat>Widescreen</PresentationFormat>
  <Paragraphs>264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Fira Sans ExtraLight</vt:lpstr>
      <vt:lpstr>Calibri</vt:lpstr>
      <vt:lpstr>ＭＳ Ｐゴシック</vt:lpstr>
      <vt:lpstr>Fira Sans</vt:lpstr>
      <vt:lpstr>Wingdings</vt:lpstr>
      <vt:lpstr>Fira Sans ExtraBold</vt:lpstr>
      <vt:lpstr>Arial</vt:lpstr>
      <vt:lpstr>Times New Roman</vt:lpstr>
      <vt:lpstr>Poppins</vt:lpstr>
      <vt:lpstr>Poppins Light</vt:lpstr>
      <vt:lpstr>Fira Sans Light</vt:lpstr>
      <vt:lpstr>Powerpoint-2018</vt:lpstr>
      <vt:lpstr>ANSTO Main Content</vt:lpstr>
      <vt:lpstr>ANSTO Blue slides</vt:lpstr>
      <vt:lpstr>ANSTO Dark blue slides</vt:lpstr>
      <vt:lpstr>ANSTO Teal slides</vt:lpstr>
      <vt:lpstr>ANSTO Thank you slide</vt:lpstr>
      <vt:lpstr>ANSTO/Australian Synchrotron BR–GHT (new beamline) program</vt:lpstr>
      <vt:lpstr>PowerPoint Presentation</vt:lpstr>
      <vt:lpstr>PowerPoint Presentation</vt:lpstr>
      <vt:lpstr>   important practical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MCT aims</vt:lpstr>
      <vt:lpstr>PowerPoint Presentation</vt:lpstr>
      <vt:lpstr>PowerPoint Presentation</vt:lpstr>
      <vt:lpstr>   MCT - modes</vt:lpstr>
      <vt:lpstr>PowerPoint Presentation</vt:lpstr>
      <vt:lpstr>PowerPoint Presentation</vt:lpstr>
      <vt:lpstr>PowerPoint Presentation</vt:lpstr>
      <vt:lpstr>PowerPoint Presentation</vt:lpstr>
      <vt:lpstr>MCT beamline, ANSTO/Australian Synchrotron Dr Andrew Stevenson  Phone: +61 3 8540 4259 Email:  stevensa@ansto.gov.au </vt:lpstr>
    </vt:vector>
  </TitlesOfParts>
  <Company>ANSTO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STEVENSON, Andrew</dc:creator>
  <cp:lastModifiedBy>Andrew Stevenson</cp:lastModifiedBy>
  <cp:revision>69</cp:revision>
  <dcterms:created xsi:type="dcterms:W3CDTF">2018-08-05T23:18:32Z</dcterms:created>
  <dcterms:modified xsi:type="dcterms:W3CDTF">2018-11-13T04:35:58Z</dcterms:modified>
</cp:coreProperties>
</file>