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  <p:sldMasterId id="2147483675" r:id="rId4"/>
    <p:sldMasterId id="2147483678" r:id="rId5"/>
    <p:sldMasterId id="2147483681" r:id="rId6"/>
  </p:sldMasterIdLst>
  <p:notesMasterIdLst>
    <p:notesMasterId r:id="rId17"/>
  </p:notesMasterIdLst>
  <p:sldIdLst>
    <p:sldId id="257" r:id="rId7"/>
    <p:sldId id="258" r:id="rId8"/>
    <p:sldId id="263" r:id="rId9"/>
    <p:sldId id="261" r:id="rId10"/>
    <p:sldId id="264" r:id="rId11"/>
    <p:sldId id="266" r:id="rId12"/>
    <p:sldId id="267" r:id="rId13"/>
    <p:sldId id="268" r:id="rId14"/>
    <p:sldId id="26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768"/>
    <a:srgbClr val="49BFBE"/>
    <a:srgbClr val="1F7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163" autoAdjust="0"/>
  </p:normalViewPr>
  <p:slideViewPr>
    <p:cSldViewPr snapToGrid="0" snapToObjects="1">
      <p:cViewPr varScale="1">
        <p:scale>
          <a:sx n="103" d="100"/>
          <a:sy n="103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FF60-86C0-4199-A401-71EC2F44452F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01D9-AC80-464E-BF91-CF353D00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William</a:t>
            </a:r>
            <a:r>
              <a:rPr lang="en-US" baseline="0" dirty="0" smtClean="0"/>
              <a:t> mentioned, the bright project allows us the time and funding to create common software systems.</a:t>
            </a:r>
          </a:p>
          <a:p>
            <a:r>
              <a:rPr lang="en-US" dirty="0" smtClean="0"/>
              <a:t>So</a:t>
            </a:r>
            <a:r>
              <a:rPr lang="en-US" baseline="0" dirty="0" smtClean="0"/>
              <a:t> we can </a:t>
            </a:r>
            <a:r>
              <a:rPr lang="en-US" dirty="0" smtClean="0"/>
              <a:t>create tools that enable</a:t>
            </a:r>
            <a:r>
              <a:rPr lang="en-US" baseline="0" dirty="0" smtClean="0"/>
              <a:t> and enforce constancy. </a:t>
            </a:r>
          </a:p>
          <a:p>
            <a:r>
              <a:rPr lang="en-US" baseline="0" dirty="0" smtClean="0"/>
              <a:t>We want to reduce double entry of information, so this system will be the single location for this particular information.</a:t>
            </a:r>
          </a:p>
          <a:p>
            <a:r>
              <a:rPr lang="en-US" baseline="0" dirty="0" smtClean="0"/>
              <a:t>Change </a:t>
            </a:r>
            <a:r>
              <a:rPr lang="en-US" baseline="0" dirty="0" err="1" smtClean="0"/>
              <a:t>textfields</a:t>
            </a:r>
            <a:r>
              <a:rPr lang="en-US" baseline="0" dirty="0" smtClean="0"/>
              <a:t> to reference data dropdowns where possible.</a:t>
            </a:r>
          </a:p>
          <a:p>
            <a:r>
              <a:rPr lang="en-US" baseline="0" dirty="0" smtClean="0"/>
              <a:t>The output API is still in the requirements gathering stage, since we need to determine all the systems that will use data from this system, and their data format needs.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side is the physical relationship.</a:t>
            </a:r>
          </a:p>
          <a:p>
            <a:r>
              <a:rPr lang="en-US" dirty="0" smtClean="0"/>
              <a:t>Left side is the data flow relationship.</a:t>
            </a:r>
          </a:p>
          <a:p>
            <a:r>
              <a:rPr lang="en-US" dirty="0" smtClean="0"/>
              <a:t>We decided not to have location because</a:t>
            </a:r>
            <a:r>
              <a:rPr lang="en-US" baseline="0" dirty="0" smtClean="0"/>
              <a:t> we could not rely on it being updated correctly.</a:t>
            </a:r>
          </a:p>
          <a:p>
            <a:r>
              <a:rPr lang="en-US" baseline="0" dirty="0" smtClean="0"/>
              <a:t>Currently the ‘what’ path will be used for creating the PV, since it is less likely to change.</a:t>
            </a:r>
          </a:p>
          <a:p>
            <a:r>
              <a:rPr lang="en-US" baseline="0" dirty="0" smtClean="0"/>
              <a:t>The ‘How’ path will be needed by the PLC group to create the PVs needed by that group for the safety systems.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will also be the device parameters needed for substitution files.</a:t>
            </a:r>
          </a:p>
          <a:p>
            <a:r>
              <a:rPr lang="en-US" baseline="0" dirty="0" smtClean="0"/>
              <a:t>Simple and concrete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Decided to limit scope to just devices and their how and what hierarchies, and probably device parameters (with sensible defaults based on device type) needed for substitution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combines data feed with other resources as needed.</a:t>
            </a:r>
          </a:p>
          <a:p>
            <a:r>
              <a:rPr lang="en-US" baseline="0" dirty="0" smtClean="0"/>
              <a:t>Because PV names are unique and are linked to a single device hierarchy, there will be a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for lookup for useable information from a </a:t>
            </a:r>
            <a:r>
              <a:rPr lang="en-US" baseline="0" dirty="0" err="1" smtClean="0"/>
              <a:t>pv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CA9"/>
                </a:solidFill>
              </a:rPr>
              <a:t>Output can include calculated items like epics PV name.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reference data like Device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Capture relationships between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One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PV names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Reverse lookup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Engineering GUIs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Dream of auto generate IOCs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Documentation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Data entry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Will have a draft mode so can test before</a:t>
            </a:r>
            <a:r>
              <a:rPr lang="en-US" baseline="0" dirty="0" smtClean="0"/>
              <a:t> it becomes part of the official API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combines data feed with other resources as needed.</a:t>
            </a:r>
          </a:p>
          <a:p>
            <a:r>
              <a:rPr lang="en-US" baseline="0" dirty="0" smtClean="0"/>
              <a:t>Because PV names are unique and are linked to a single device hierarchy, there will be a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for lookup for useable information from a </a:t>
            </a:r>
            <a:r>
              <a:rPr lang="en-US" baseline="0" dirty="0" err="1" smtClean="0"/>
              <a:t>pv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CA9"/>
                </a:solidFill>
              </a:rPr>
              <a:t>Output can include calculated items like epics PV name.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reference data like Device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Capture relationships between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One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PV names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Reverse lookup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Engineering GUIs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Dream of auto generate IOCs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Documentation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Data entry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Will have a draft mode so can test before</a:t>
            </a:r>
            <a:r>
              <a:rPr lang="en-US" baseline="0" dirty="0" smtClean="0"/>
              <a:t> it becomes part of the official API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combines data feed with other resources as needed.</a:t>
            </a:r>
          </a:p>
          <a:p>
            <a:r>
              <a:rPr lang="en-US" baseline="0" dirty="0" smtClean="0"/>
              <a:t>Because PV names are unique and are linked to a single device hierarchy, there will be a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for lookup for useable information from a </a:t>
            </a:r>
            <a:r>
              <a:rPr lang="en-US" baseline="0" dirty="0" err="1" smtClean="0"/>
              <a:t>pv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CA9"/>
                </a:solidFill>
              </a:rPr>
              <a:t>Output can include calculated items like epics PV name.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reference data like Device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Capture relationships between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One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PV names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Reverse lookup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Engineering GUIs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Dream of auto generate IOCs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Documentation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Data entry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Will have a draft mode so can test before</a:t>
            </a:r>
            <a:r>
              <a:rPr lang="en-US" baseline="0" dirty="0" smtClean="0"/>
              <a:t> it becomes part of the official API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7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combines data feed with other resources as needed.</a:t>
            </a:r>
          </a:p>
          <a:p>
            <a:r>
              <a:rPr lang="en-US" baseline="0" dirty="0" smtClean="0"/>
              <a:t>Because PV names are unique and are linked to a single device hierarchy, there will be a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for lookup for useable information from a </a:t>
            </a:r>
            <a:r>
              <a:rPr lang="en-US" baseline="0" dirty="0" err="1" smtClean="0"/>
              <a:t>pv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CA9"/>
                </a:solidFill>
              </a:rPr>
              <a:t>Output can include calculated items like epics PV name.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reference data like Device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Capture relationships between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One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PV names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Reverse lookup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Engineering GUIs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Dream of auto generate IOCs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Documentation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Data entry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Will have a draft mode so can test before</a:t>
            </a:r>
            <a:r>
              <a:rPr lang="en-US" baseline="0" dirty="0" smtClean="0"/>
              <a:t> it becomes part of the official API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combines data feed with other resources as needed.</a:t>
            </a:r>
          </a:p>
          <a:p>
            <a:r>
              <a:rPr lang="en-US" baseline="0" dirty="0" smtClean="0"/>
              <a:t>Because PV names are unique and are linked to a single device hierarchy, there will be a </a:t>
            </a:r>
            <a:r>
              <a:rPr lang="en-US" baseline="0" dirty="0" err="1" smtClean="0"/>
              <a:t>api</a:t>
            </a:r>
            <a:r>
              <a:rPr lang="en-US" baseline="0" dirty="0" smtClean="0"/>
              <a:t> for lookup for useable information from a </a:t>
            </a:r>
            <a:r>
              <a:rPr lang="en-US" baseline="0" dirty="0" err="1" smtClean="0"/>
              <a:t>pv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CA9"/>
                </a:solidFill>
              </a:rPr>
              <a:t>Output can include calculated items like epics PV name.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reference data like Device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Capture relationships between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One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PV names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Reverse lookup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Engineering GUIs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Dream of auto generate IOCs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Documentation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6CA9"/>
                </a:solidFill>
              </a:rPr>
              <a:t>Data entry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Will have a draft mode so can test before</a:t>
            </a:r>
            <a:r>
              <a:rPr lang="en-US" baseline="0" dirty="0" smtClean="0"/>
              <a:t> it becomes part of the official API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01D9-AC80-464E-BF91-CF353D006C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3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A027-21BF-AC44-A31E-A8AD91F1C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16" y="1343023"/>
            <a:ext cx="9144000" cy="216693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880E5-3572-8245-AF31-EC89CA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16" y="3602038"/>
            <a:ext cx="7544452" cy="89545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551F-2AC2-4549-811A-B2692532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916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351AE50F-A07C-844E-8931-CB2AE24416BD}" type="datetimeFigureOut">
              <a:rPr lang="en-US" smtClean="0"/>
              <a:pPr/>
              <a:t>11/16/2018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A1A64-8512-0046-8A2C-71E619CD7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C55A456-C658-814E-BF94-846A85AE24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B9DF2117-1526-C141-B76A-6342E6E1A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1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365-1CAB-9545-A48D-D8E34A60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4B546-A761-8B42-B194-1A61D9CA3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735" y="987425"/>
            <a:ext cx="676365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60D20-32DC-BC41-89B1-5D8EE3A69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82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9CBD42-B1AB-5C4A-946B-E7733977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A205E4-C98D-904F-9FFE-83832F0A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F0D8A8-E318-0E49-BAB1-81A9B147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98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1DEF72-6964-2243-BA5B-055C8CDF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7E66CE9-D1F5-3545-A6D9-12CA667B4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6043DF-21F5-7442-AADA-61B964FE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F5EF126-AD28-2C46-AFAA-D9DE12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59BE040-3DB6-854E-B3C9-3CE7423F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F34E292-F1B1-1D46-A7F6-E9E0123E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047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8D7C-345D-1943-A3F2-C0C88D58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D3506-D466-CD4B-B6C0-981915B8A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D0B03E-35EF-CE47-8201-3D79FA045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6948F-6846-CF4F-AF05-DC86B46B5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31C34E-DAFD-F34E-A5DB-DB000846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25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E303-56C2-F64A-BA3B-09685895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FE40-8C0B-DE45-A1D4-1ED30B7B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C09276-F6EB-2C47-B262-846BE11D9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1E60F2-3551-8541-9AA0-DE5B0DBB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F57896-7183-3643-8371-DB403D4E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62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8D7C-345D-1943-A3F2-C0C88D58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D3506-D466-CD4B-B6C0-981915B8A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D0B03E-35EF-CE47-8201-3D79FA045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6948F-6846-CF4F-AF05-DC86B46B5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31C34E-DAFD-F34E-A5DB-DB000846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5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E303-56C2-F64A-BA3B-09685895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FE40-8C0B-DE45-A1D4-1ED30B7B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C09276-F6EB-2C47-B262-846BE11D9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1E60F2-3551-8541-9AA0-DE5B0DBB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F57896-7183-3643-8371-DB403D4E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49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8D7C-345D-1943-A3F2-C0C88D58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D3506-D466-CD4B-B6C0-981915B8A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D0B03E-35EF-CE47-8201-3D79FA045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96948F-6846-CF4F-AF05-DC86B46B5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31C34E-DAFD-F34E-A5DB-DB000846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34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E303-56C2-F64A-BA3B-09685895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FE40-8C0B-DE45-A1D4-1ED30B7B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C09276-F6EB-2C47-B262-846BE11D9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1E60F2-3551-8541-9AA0-DE5B0DBB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F57896-7183-3643-8371-DB403D4E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572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8D7C-345D-1943-A3F2-C0C88D58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07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D3506-D466-CD4B-B6C0-981915B8A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707" y="3602038"/>
            <a:ext cx="78505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60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C0538C-0357-D242-8D3C-B01B18AC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56C2F1-D1FE-784F-B578-875EFEED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F20445-029A-634C-AB23-109519D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8FC5A1-B18A-2142-B2D2-5F427E46D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9C7EE1F-640A-3F4C-B8C4-352105A4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6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901DF53-ED8A-CE46-A0FC-D90508D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96613"/>
            <a:ext cx="1130457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F9351-5070-234D-B838-5F7BEAEF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883957-5AEF-3A42-9C8A-54783778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CDDDD68-603E-1C4C-80A3-30A1CC08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1A77F6-57FD-E84B-8427-AAF68959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0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7A7E-418B-0345-A9DF-1879F73C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4F49-47CB-B346-AA6C-F3A580684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826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C3F879-47E6-834F-8E24-3248FC1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578518-24EE-884B-9F30-FB6128AB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865C82-B462-7444-98CD-45EAF363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5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0046-42FB-BE44-A9A9-89A70049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18F4-BE62-1A40-988D-4A348A7CA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82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1E78B-BB5C-924C-A88E-8C2F8676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182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E8DADC-48D2-7148-877E-E9735CDB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8CA5C1-7A0F-984C-9D38-A11D86F3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DE072-2F59-4A4E-A834-C537F99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53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CD15-CCF3-8443-A803-D9077848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7986-3E07-1E4B-9689-E69ABBB55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826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11D5E-5684-F649-BB52-923FAE4B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826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EB1E5-F5BD-F74B-B2B7-514F63BFA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0238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32132-0D7C-D847-919F-3EABBE0FE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10238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ED1ABD-4A24-984E-8BB4-9D30AD61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07228CD-907E-7343-922E-EC9EB01D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C38023-7BDD-2149-990B-2C1F6578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A2CD-D497-1644-B4D6-90D13AC3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9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43D672-6F35-CB4D-A0AB-9EF27129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0346ED-CBE9-DF4F-8B95-18D4C1DA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2F049-F44B-F14A-9422-557325C1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36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FC9265-790D-BD47-B2FC-FDF213EF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47AA6-6B78-1A4C-8D31-EFDF91DC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8CEE36-F865-674E-9C60-91B621F9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1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50D4-FADE-1C42-B3BE-978A7596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E7C8-C9AC-1E44-B5AB-EBAC6838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578" y="987425"/>
            <a:ext cx="677681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D0DB1-F2C7-BC4F-B15D-A84EC2B3F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826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EE1179-9932-E94E-802C-8369002E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7826" y="6356350"/>
            <a:ext cx="1316304" cy="365125"/>
          </a:xfrm>
        </p:spPr>
        <p:txBody>
          <a:bodyPr/>
          <a:lstStyle/>
          <a:p>
            <a:fld id="{AD4C762F-CA59-49E8-B588-821B631C7A3E}" type="datetimeFigureOut">
              <a:rPr lang="en-AU" smtClean="0"/>
              <a:t>16/11/2018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D0CFEA-1116-2247-9BD2-B5D76238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7880" y="6356350"/>
            <a:ext cx="6934873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141810-4083-BF48-8D3D-9E618F8B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1766" y="6356350"/>
            <a:ext cx="829434" cy="365125"/>
          </a:xfrm>
        </p:spPr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5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EACF247E-DECF-6C48-94A7-4240493D4DC6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569CF-111C-ED42-B290-8573E9529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05391-F328-4443-8B68-4BF73E7368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412D88-5CD4-AC4D-BC73-8DF9C229C20C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3C24E-1EAD-2D4B-81E5-80FFBD0B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8D66-334E-6246-975E-E15BC722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2C21-F57F-0E4C-A860-0ED80DBD7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E50F-A07C-844E-8931-CB2AE24416BD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512A2-763C-364A-8B0B-5F970581A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629DE-6F55-4742-BEAF-7335A915E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E8ED-4765-F745-A1B0-5FC6F08E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3077F88-2471-4C43-BEED-6016A1496C74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5B7D3-4168-6741-A9FA-25588272ECC3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44325-BF24-B146-B64B-762C4C0BCFD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D7205D1-4C47-AB44-AD51-22D5448A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584AAD-ED77-E347-81F6-6E0EF8C1A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0DA759E-8DCD-014B-A92D-290DB5F1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17A4750-DD88-0F45-AEAB-AE14C1CB2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E5AE1F8-DD4C-F04A-8B94-FB998742C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6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System Font Regular"/>
        <a:buChar char="›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System Font Regular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0000"/>
            <a:lumOff val="40000"/>
          </a:schemeClr>
        </a:buClr>
        <a:buFont typeface="System Font Regular"/>
        <a:buChar char="‑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09D87F-B588-EF4F-826C-86E1F4C257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8DF924CA-CCE6-6A4F-BC32-03AE9A5A066F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C8EAE-97C3-7049-9A5F-BD794AA514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1CA2D-1C11-4E41-80D9-28FBA219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E346-93F9-1344-AF3D-E0867622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7E935F-2375-6943-8434-9ABF5677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14E10F-F926-8F4C-8702-E165F81ED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99B1A2-5894-E24C-8306-72266EBE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557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8D4451-6FC5-B648-9A1C-90CDDB3BB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EC14C9F-9E20-5846-AC38-D65386E05A5D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4A33F4-0F92-624A-8C51-56452AE410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1CA2D-1C11-4E41-80D9-28FBA219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E346-93F9-1344-AF3D-E0867622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7E935F-2375-6943-8434-9ABF5677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14E10F-F926-8F4C-8702-E165F81ED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99B1A2-5894-E24C-8306-72266EBE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88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FED73F-E130-DD4D-B508-631D04B2A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9C0B169-DBDC-B548-9A5A-96A3F62C5971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65A3B4-B08C-214A-88DB-BFDBC4FCFB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1CA2D-1C11-4E41-80D9-28FBA219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E346-93F9-1344-AF3D-E0867622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7E935F-2375-6943-8434-9ABF5677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16/11/2018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14E10F-F926-8F4C-8702-E165F81ED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99B1A2-5894-E24C-8306-72266EBE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1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354AA8F4-0CF6-3D4C-AA7E-A741044524D6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8E9E8F-42E8-1247-9334-6E948234BA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1CA2D-1C11-4E41-80D9-28FBA219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8E346-93F9-1344-AF3D-E0867622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20000"/>
              <a:lumOff val="8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4A99-4A64-6447-AD0A-9DCF10A8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2" y="1896591"/>
            <a:ext cx="9144000" cy="2166939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The Australian Synchrotron</a:t>
            </a:r>
            <a:br>
              <a:rPr lang="en-AU" b="0" dirty="0"/>
            </a:br>
            <a:r>
              <a:rPr lang="en-AU" b="0" dirty="0"/>
              <a:t>Control System Breakdown Structure (</a:t>
            </a:r>
            <a:r>
              <a:rPr lang="en-AU" b="0" dirty="0" err="1"/>
              <a:t>csbs</a:t>
            </a:r>
            <a:r>
              <a:rPr lang="en-AU" b="0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21203-C1C6-3242-826C-52464D583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895197"/>
            <a:ext cx="5819775" cy="1262833"/>
          </a:xfrm>
        </p:spPr>
        <p:txBody>
          <a:bodyPr/>
          <a:lstStyle/>
          <a:p>
            <a:r>
              <a:rPr lang="en-US" b="0" dirty="0" smtClean="0"/>
              <a:t>Epics Collaboration Meeting 2018</a:t>
            </a:r>
          </a:p>
          <a:p>
            <a:r>
              <a:rPr lang="en-US" b="0" dirty="0" smtClean="0"/>
              <a:t>Rosemary </a:t>
            </a:r>
            <a:r>
              <a:rPr lang="en-US" b="0" dirty="0"/>
              <a:t>Waghorn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866A5-227B-D24E-AC9C-8F3BDE309177}"/>
              </a:ext>
            </a:extLst>
          </p:cNvPr>
          <p:cNvSpPr/>
          <p:nvPr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755A-9BEB-7543-B743-C5519403C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3695B-117E-594D-8E03-BFE1D6D91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and why 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1811886"/>
            <a:ext cx="11304574" cy="45259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Bright project (8 new beamlines) allows us to create common systems software for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Single source </a:t>
            </a:r>
            <a:r>
              <a:rPr lang="en-US" dirty="0">
                <a:solidFill>
                  <a:srgbClr val="006CA9"/>
                </a:solidFill>
              </a:rPr>
              <a:t>for design </a:t>
            </a:r>
            <a:r>
              <a:rPr lang="en-US" dirty="0" smtClean="0">
                <a:solidFill>
                  <a:srgbClr val="006CA9"/>
                </a:solidFill>
              </a:rPr>
              <a:t>and update of </a:t>
            </a:r>
            <a:r>
              <a:rPr lang="en-US" dirty="0">
                <a:solidFill>
                  <a:srgbClr val="006CA9"/>
                </a:solidFill>
              </a:rPr>
              <a:t>components </a:t>
            </a:r>
            <a:r>
              <a:rPr lang="en-US" dirty="0" smtClean="0">
                <a:solidFill>
                  <a:srgbClr val="006CA9"/>
                </a:solidFill>
              </a:rPr>
              <a:t>and their physical and data flow relationships in an operational area.</a:t>
            </a:r>
            <a:endParaRPr lang="en-US" dirty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</a:t>
            </a:r>
            <a:r>
              <a:rPr lang="en-US" dirty="0">
                <a:solidFill>
                  <a:srgbClr val="006CA9"/>
                </a:solidFill>
              </a:rPr>
              <a:t>reference data like Device </a:t>
            </a:r>
            <a:r>
              <a:rPr lang="en-US" dirty="0" smtClean="0">
                <a:solidFill>
                  <a:srgbClr val="006CA9"/>
                </a:solidFill>
              </a:rPr>
              <a:t>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naming convention.</a:t>
            </a:r>
            <a:endParaRPr lang="en-US" dirty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Standardise</a:t>
            </a:r>
            <a:r>
              <a:rPr lang="en-US" dirty="0" smtClean="0">
                <a:solidFill>
                  <a:srgbClr val="006CA9"/>
                </a:solidFill>
              </a:rPr>
              <a:t> output API that can be used by other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Can be part of a </a:t>
            </a:r>
            <a:r>
              <a:rPr lang="en-US" dirty="0" err="1" smtClean="0">
                <a:solidFill>
                  <a:srgbClr val="006CA9"/>
                </a:solidFill>
              </a:rPr>
              <a:t>microservice</a:t>
            </a:r>
            <a:r>
              <a:rPr lang="en-US" dirty="0" smtClean="0">
                <a:solidFill>
                  <a:srgbClr val="006CA9"/>
                </a:solidFill>
              </a:rPr>
              <a:t> architecture.</a:t>
            </a:r>
            <a:endParaRPr lang="en-US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6" y="96613"/>
            <a:ext cx="11304574" cy="753619"/>
          </a:xfrm>
        </p:spPr>
        <p:txBody>
          <a:bodyPr/>
          <a:lstStyle/>
          <a:p>
            <a:r>
              <a:rPr lang="en-AU" dirty="0"/>
              <a:t>Relationships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942011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SBS - Control System Breakdown Structure - Software Engineering - Confluenc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0460" r="38184" b="12874"/>
          <a:stretch/>
        </p:blipFill>
        <p:spPr>
          <a:xfrm>
            <a:off x="3553299" y="1600200"/>
            <a:ext cx="5903231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5726" y="2996697"/>
            <a:ext cx="2190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Relationship</a:t>
            </a:r>
          </a:p>
          <a:p>
            <a:r>
              <a:rPr lang="en-US" dirty="0" smtClean="0"/>
              <a:t>Not likely to change.</a:t>
            </a:r>
          </a:p>
          <a:p>
            <a:endParaRPr lang="en-US" dirty="0"/>
          </a:p>
          <a:p>
            <a:r>
              <a:rPr lang="en-US" dirty="0" smtClean="0"/>
              <a:t>Used to determine PV name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582" y="2996697"/>
            <a:ext cx="2525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Flow relationship</a:t>
            </a:r>
          </a:p>
          <a:p>
            <a:endParaRPr lang="en-US" dirty="0"/>
          </a:p>
          <a:p>
            <a:r>
              <a:rPr lang="en-US" dirty="0" smtClean="0"/>
              <a:t>Needed by PLC group for safety systems.</a:t>
            </a:r>
          </a:p>
          <a:p>
            <a:endParaRPr lang="en-US" dirty="0"/>
          </a:p>
          <a:p>
            <a:r>
              <a:rPr lang="en-US" dirty="0" smtClean="0"/>
              <a:t>Other systems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40" y="0"/>
            <a:ext cx="11304574" cy="833829"/>
          </a:xfrm>
        </p:spPr>
        <p:txBody>
          <a:bodyPr/>
          <a:lstStyle/>
          <a:p>
            <a:r>
              <a:rPr lang="en-US" dirty="0" smtClean="0"/>
              <a:t>Component Glossary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905764"/>
              </p:ext>
            </p:extLst>
          </p:nvPr>
        </p:nvGraphicFramePr>
        <p:xfrm>
          <a:off x="277826" y="1241636"/>
          <a:ext cx="11304588" cy="45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92">
                  <a:extLst>
                    <a:ext uri="{9D8B030D-6E8A-4147-A177-3AD203B41FA5}">
                      <a16:colId xmlns:a16="http://schemas.microsoft.com/office/drawing/2014/main" val="2022635665"/>
                    </a:ext>
                  </a:extLst>
                </a:gridCol>
                <a:gridCol w="5488100">
                  <a:extLst>
                    <a:ext uri="{9D8B030D-6E8A-4147-A177-3AD203B41FA5}">
                      <a16:colId xmlns:a16="http://schemas.microsoft.com/office/drawing/2014/main" val="1713735464"/>
                    </a:ext>
                  </a:extLst>
                </a:gridCol>
                <a:gridCol w="3768196">
                  <a:extLst>
                    <a:ext uri="{9D8B030D-6E8A-4147-A177-3AD203B41FA5}">
                      <a16:colId xmlns:a16="http://schemas.microsoft.com/office/drawing/2014/main" val="3185264418"/>
                    </a:ext>
                  </a:extLst>
                </a:gridCol>
              </a:tblGrid>
              <a:tr h="371165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06489"/>
                  </a:ext>
                </a:extLst>
              </a:tr>
              <a:tr h="10677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 device - hosts software and hardware that implements the control system.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 - real or virtual,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Platform Type: PC, VME </a:t>
                      </a:r>
                      <a:r>
                        <a:rPr lang="en-US" sz="1600" dirty="0" err="1" smtClean="0"/>
                        <a:t>etc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Operating System: VX Works, Linux, Windows </a:t>
                      </a:r>
                      <a:r>
                        <a:rPr lang="en-US" sz="1600" dirty="0" err="1" smtClean="0"/>
                        <a:t>etc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42693"/>
                  </a:ext>
                </a:extLst>
              </a:tr>
              <a:tr h="8236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Epics application. Uses internal database and software drivers to communicate with devices through 'controllers'.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AreaDetector</a:t>
                      </a:r>
                      <a:r>
                        <a:rPr lang="en-US" sz="1600" dirty="0" smtClean="0"/>
                        <a:t>, Motor, Temperature, Data Acquisition, Optics Delivery (combined), General Purpose, Support records.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45383"/>
                  </a:ext>
                </a:extLst>
              </a:tr>
              <a:tr h="579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Assembly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Collection of devices which are physically, functionally or logically connected. Can have multiple levels</a:t>
                      </a:r>
                      <a:r>
                        <a:rPr lang="en-US" sz="1600" baseline="0" dirty="0" smtClean="0"/>
                        <a:t> of sub assemblies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focusing mirror (VFM), Linear Stage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926868"/>
                  </a:ext>
                </a:extLst>
              </a:tr>
              <a:tr h="579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Implements and interprets the communications protocol to and from the IOC. It reads and controls the devices.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Vacuum controller, Temperature controller, Data Acquisition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71719"/>
                  </a:ext>
                </a:extLst>
              </a:tr>
              <a:tr h="579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Usually physical hardware to measure or control some physical property. Usually linked to a PV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Thermocouple, Motor, Gauge, Detector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995524"/>
                  </a:ext>
                </a:extLst>
              </a:tr>
              <a:tr h="579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 of controller to indicate which communication channels are connected to a given device/s.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Channel A of motor controller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4168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277826" y="958053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Autogenerate</a:t>
            </a:r>
            <a:r>
              <a:rPr lang="en-US" dirty="0" smtClean="0"/>
              <a:t> PVs from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1834570"/>
            <a:ext cx="1130457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A9"/>
                </a:solidFill>
              </a:rPr>
              <a:t>PVs are fundamental to EPICs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A9"/>
                </a:solidFill>
              </a:rPr>
              <a:t>We want them </a:t>
            </a:r>
            <a:r>
              <a:rPr lang="en-US" sz="2800" dirty="0" err="1" smtClean="0">
                <a:solidFill>
                  <a:srgbClr val="006CA9"/>
                </a:solidFill>
              </a:rPr>
              <a:t>autogenerated</a:t>
            </a:r>
            <a:r>
              <a:rPr lang="en-US" sz="2800" dirty="0" smtClean="0">
                <a:solidFill>
                  <a:srgbClr val="006CA9"/>
                </a:solidFill>
              </a:rPr>
              <a:t> because although we originally had rules for them, over time we drifted.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A9"/>
                </a:solidFill>
              </a:rPr>
              <a:t>If we take it out of manually control, we will always be consistent.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A9"/>
                </a:solidFill>
              </a:rPr>
              <a:t>API - List </a:t>
            </a:r>
            <a:r>
              <a:rPr lang="en-US" sz="2800" dirty="0">
                <a:solidFill>
                  <a:srgbClr val="006CA9"/>
                </a:solidFill>
              </a:rPr>
              <a:t>of Epics </a:t>
            </a:r>
            <a:r>
              <a:rPr lang="en-US" sz="2800" dirty="0" smtClean="0">
                <a:solidFill>
                  <a:srgbClr val="006CA9"/>
                </a:solidFill>
              </a:rPr>
              <a:t>PVs and descriptions to contribute to </a:t>
            </a:r>
            <a:r>
              <a:rPr lang="en-US" sz="2800" dirty="0" err="1" smtClean="0">
                <a:solidFill>
                  <a:srgbClr val="006CA9"/>
                </a:solidFill>
              </a:rPr>
              <a:t>autocreate</a:t>
            </a:r>
            <a:r>
              <a:rPr lang="en-US" sz="2800" dirty="0" smtClean="0">
                <a:solidFill>
                  <a:srgbClr val="006CA9"/>
                </a:solidFill>
              </a:rPr>
              <a:t> IOCs</a:t>
            </a:r>
            <a:endParaRPr lang="en-US" sz="2800" dirty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A9"/>
                </a:solidFill>
              </a:rPr>
              <a:t>API - Reverse lookup of PVs to get relevant details about it for reporting, metadata etc.</a:t>
            </a:r>
            <a:endParaRPr lang="en-US" sz="2800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Autogenerate</a:t>
            </a:r>
            <a:r>
              <a:rPr lang="en-US" dirty="0" smtClean="0"/>
              <a:t> GUIs from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2129590"/>
            <a:ext cx="1130457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Since the CSBS has the list of all the devices, can </a:t>
            </a:r>
            <a:r>
              <a:rPr lang="en-US" dirty="0" err="1" smtClean="0">
                <a:solidFill>
                  <a:srgbClr val="006CA9"/>
                </a:solidFill>
              </a:rPr>
              <a:t>autogenerate</a:t>
            </a:r>
            <a:r>
              <a:rPr lang="en-US" dirty="0" smtClean="0">
                <a:solidFill>
                  <a:srgbClr val="006CA9"/>
                </a:solidFill>
              </a:rPr>
              <a:t> an engineering GUI in a sensible 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This will use pre defined templates.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CA9"/>
                </a:solidFill>
              </a:rPr>
              <a:t>Display manager technology still under investigation.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Autogenerate</a:t>
            </a:r>
            <a:r>
              <a:rPr lang="en-US" dirty="0" smtClean="0"/>
              <a:t> IOCs from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2129590"/>
            <a:ext cx="1130457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Is a long term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Will use templates for different controller and device types.</a:t>
            </a:r>
            <a:endParaRPr lang="en-US" dirty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6CA9"/>
                </a:solidFill>
              </a:rPr>
              <a:t>CSBS may </a:t>
            </a:r>
            <a:r>
              <a:rPr lang="en-US" dirty="0" smtClean="0">
                <a:solidFill>
                  <a:srgbClr val="006CA9"/>
                </a:solidFill>
              </a:rPr>
              <a:t>be one of several data feeds required.</a:t>
            </a:r>
            <a:endParaRPr lang="en-US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Autogenerate</a:t>
            </a:r>
            <a:r>
              <a:rPr lang="en-US" dirty="0" smtClean="0"/>
              <a:t> Documentation from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2129590"/>
            <a:ext cx="1130457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6C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CA9"/>
                </a:solidFill>
              </a:rPr>
              <a:t>Because it is the single source for the </a:t>
            </a:r>
            <a:r>
              <a:rPr lang="en-US" dirty="0" smtClean="0">
                <a:solidFill>
                  <a:srgbClr val="006CA9"/>
                </a:solidFill>
              </a:rPr>
              <a:t>data, the CSBS can be used as a data feed for confluence pages or other documentation pages.</a:t>
            </a:r>
            <a:endParaRPr lang="en-US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194C-985A-8143-9A8A-A3FC9171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2273-2C48-714A-B3F2-E7B6913A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2129590"/>
            <a:ext cx="11304574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Based on Web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Mysql</a:t>
            </a:r>
            <a:r>
              <a:rPr lang="en-US" dirty="0" smtClean="0">
                <a:solidFill>
                  <a:srgbClr val="006CA9"/>
                </a:solidFill>
              </a:rPr>
              <a:t>/</a:t>
            </a:r>
            <a:r>
              <a:rPr lang="en-US" dirty="0" err="1">
                <a:solidFill>
                  <a:srgbClr val="006CA9"/>
                </a:solidFill>
              </a:rPr>
              <a:t>M</a:t>
            </a:r>
            <a:r>
              <a:rPr lang="en-US" dirty="0" err="1" smtClean="0">
                <a:solidFill>
                  <a:srgbClr val="006CA9"/>
                </a:solidFill>
              </a:rPr>
              <a:t>ariaDB</a:t>
            </a:r>
            <a:r>
              <a:rPr lang="en-US" dirty="0" smtClean="0">
                <a:solidFill>
                  <a:srgbClr val="006CA9"/>
                </a:solidFill>
              </a:rPr>
              <a:t> relational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Python flask backend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CA9"/>
                </a:solidFill>
              </a:rPr>
              <a:t>Restful interface for </a:t>
            </a:r>
            <a:r>
              <a:rPr lang="en-US" dirty="0">
                <a:solidFill>
                  <a:srgbClr val="006CA9"/>
                </a:solidFill>
              </a:rPr>
              <a:t>data entry API, and export </a:t>
            </a:r>
            <a:r>
              <a:rPr lang="en-US" dirty="0" smtClean="0">
                <a:solidFill>
                  <a:srgbClr val="006CA9"/>
                </a:solidFill>
              </a:rPr>
              <a:t>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6CA9"/>
                </a:solidFill>
              </a:rPr>
              <a:t>ReactJS</a:t>
            </a:r>
            <a:r>
              <a:rPr lang="en-US" dirty="0" smtClean="0">
                <a:solidFill>
                  <a:srgbClr val="006CA9"/>
                </a:solidFill>
              </a:rPr>
              <a:t> for interface.</a:t>
            </a:r>
            <a:endParaRPr lang="en-US" dirty="0">
              <a:solidFill>
                <a:srgbClr val="006CA9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0417F-6BE1-7046-99DE-331BD8BDDDDD}"/>
              </a:ext>
            </a:extLst>
          </p:cNvPr>
          <p:cNvSpPr/>
          <p:nvPr/>
        </p:nvSpPr>
        <p:spPr>
          <a:xfrm>
            <a:off x="367036" y="147942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67A32452-403C-E247-A8ED-47B18F6E2536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5954146B-192D-684E-B281-4574DB3CC86B}"/>
    </a:ext>
  </a:extLst>
</a:theme>
</file>

<file path=ppt/theme/theme3.xml><?xml version="1.0" encoding="utf-8"?>
<a:theme xmlns:a="http://schemas.openxmlformats.org/drawingml/2006/main" name="1_Custom Design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8760F287-F788-A141-8C2E-EA98D911D16D}"/>
    </a:ext>
  </a:extLst>
</a:theme>
</file>

<file path=ppt/theme/theme4.xml><?xml version="1.0" encoding="utf-8"?>
<a:theme xmlns:a="http://schemas.openxmlformats.org/drawingml/2006/main" name="2_Custom Design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B1838512-D85B-AF4D-AA59-D4846BDF63AC}"/>
    </a:ext>
  </a:extLst>
</a:theme>
</file>

<file path=ppt/theme/theme5.xml><?xml version="1.0" encoding="utf-8"?>
<a:theme xmlns:a="http://schemas.openxmlformats.org/drawingml/2006/main" name="3_Custom Design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01C15E5C-A4C0-7041-8A19-1C99D9E89C5C}"/>
    </a:ext>
  </a:extLst>
</a:theme>
</file>

<file path=ppt/theme/theme6.xml><?xml version="1.0" encoding="utf-8"?>
<a:theme xmlns:a="http://schemas.openxmlformats.org/drawingml/2006/main" name="4_Custom Design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Template-Tahoma-2018-16x9" id="{D74A2B29-B1CF-0047-B39A-DE86A548E77D}" vid="{D26B2DE8-AFA1-084A-B065-6510ED43898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ANSTO-Template-Tahoma-2018-16x9</Template>
  <TotalTime>1104</TotalTime>
  <Words>1160</Words>
  <Application>Microsoft Office PowerPoint</Application>
  <PresentationFormat>Widescreen</PresentationFormat>
  <Paragraphs>202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System Font Regular</vt:lpstr>
      <vt:lpstr>Tahoma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The Australian Synchrotron Control System Breakdown Structure (csbs)</vt:lpstr>
      <vt:lpstr>Why and why now</vt:lpstr>
      <vt:lpstr>Relationships</vt:lpstr>
      <vt:lpstr>Component Glossary</vt:lpstr>
      <vt:lpstr>Autogenerate PVs from API</vt:lpstr>
      <vt:lpstr>Autogenerate GUIs from API</vt:lpstr>
      <vt:lpstr>Autogenerate IOCs from API</vt:lpstr>
      <vt:lpstr>Autogenerate Documentation from API</vt:lpstr>
      <vt:lpstr>Data Entry</vt:lpstr>
      <vt:lpstr>Thank you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Australian Synchrotron Control System Breakdown Structure (csbs)</dc:title>
  <dc:creator>Rosemary Waghorn</dc:creator>
  <cp:lastModifiedBy>Rosemary Waghorn</cp:lastModifiedBy>
  <cp:revision>51</cp:revision>
  <dcterms:created xsi:type="dcterms:W3CDTF">2018-11-09T05:59:39Z</dcterms:created>
  <dcterms:modified xsi:type="dcterms:W3CDTF">2018-11-15T22:19:43Z</dcterms:modified>
</cp:coreProperties>
</file>