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9" r:id="rId5"/>
    <p:sldId id="265" r:id="rId6"/>
    <p:sldId id="266" r:id="rId7"/>
    <p:sldId id="260" r:id="rId8"/>
    <p:sldId id="261" r:id="rId9"/>
    <p:sldId id="262" r:id="rId10"/>
    <p:sldId id="268" r:id="rId11"/>
    <p:sldId id="259" r:id="rId12"/>
    <p:sldId id="26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C40-48AA-478B-BD12-C1964374D1E3}" type="datetimeFigureOut">
              <a:rPr lang="en-AU" smtClean="0"/>
              <a:t>9/11/2018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34E4-0738-46DF-BD76-CA49C1E91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97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C40-48AA-478B-BD12-C1964374D1E3}" type="datetimeFigureOut">
              <a:rPr lang="en-AU" smtClean="0"/>
              <a:t>9/11/2018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34E4-0738-46DF-BD76-CA49C1E91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148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C40-48AA-478B-BD12-C1964374D1E3}" type="datetimeFigureOut">
              <a:rPr lang="en-AU" smtClean="0"/>
              <a:t>9/11/2018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34E4-0738-46DF-BD76-CA49C1E91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1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C40-48AA-478B-BD12-C1964374D1E3}" type="datetimeFigureOut">
              <a:rPr lang="en-AU" smtClean="0"/>
              <a:t>9/11/2018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34E4-0738-46DF-BD76-CA49C1E91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054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C40-48AA-478B-BD12-C1964374D1E3}" type="datetimeFigureOut">
              <a:rPr lang="en-AU" smtClean="0"/>
              <a:t>9/11/2018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34E4-0738-46DF-BD76-CA49C1E91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728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C40-48AA-478B-BD12-C1964374D1E3}" type="datetimeFigureOut">
              <a:rPr lang="en-AU" smtClean="0"/>
              <a:t>9/11/2018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34E4-0738-46DF-BD76-CA49C1E91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187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C40-48AA-478B-BD12-C1964374D1E3}" type="datetimeFigureOut">
              <a:rPr lang="en-AU" smtClean="0"/>
              <a:t>9/11/2018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34E4-0738-46DF-BD76-CA49C1E91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989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C40-48AA-478B-BD12-C1964374D1E3}" type="datetimeFigureOut">
              <a:rPr lang="en-AU" smtClean="0"/>
              <a:t>9/11/2018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34E4-0738-46DF-BD76-CA49C1E91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36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C40-48AA-478B-BD12-C1964374D1E3}" type="datetimeFigureOut">
              <a:rPr lang="en-AU" smtClean="0"/>
              <a:t>9/11/2018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34E4-0738-46DF-BD76-CA49C1E91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063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C40-48AA-478B-BD12-C1964374D1E3}" type="datetimeFigureOut">
              <a:rPr lang="en-AU" smtClean="0"/>
              <a:t>9/11/2018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34E4-0738-46DF-BD76-CA49C1E91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93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CC40-48AA-478B-BD12-C1964374D1E3}" type="datetimeFigureOut">
              <a:rPr lang="en-AU" smtClean="0"/>
              <a:t>9/11/2018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34E4-0738-46DF-BD76-CA49C1E91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21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2CC40-48AA-478B-BD12-C1964374D1E3}" type="datetimeFigureOut">
              <a:rPr lang="en-AU" smtClean="0"/>
              <a:t>9/11/2018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D34E4-0738-46DF-BD76-CA49C1E91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208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Capillary alignment on PD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or how to make the bent and twisted look good</a:t>
            </a:r>
            <a:r>
              <a:rPr lang="en-AU" dirty="0" smtClean="0"/>
              <a:t>…</a:t>
            </a:r>
          </a:p>
          <a:p>
            <a:r>
              <a:rPr lang="en-AU" dirty="0" smtClean="0"/>
              <a:t>Terry Cornall, ANSTO, Australian Synchrotron.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03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8" y="99401"/>
            <a:ext cx="5195277" cy="1325563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Simple image </a:t>
            </a:r>
            <a:br>
              <a:rPr lang="en-AU" dirty="0" smtClean="0"/>
            </a:br>
            <a:r>
              <a:rPr lang="en-AU" dirty="0" smtClean="0"/>
              <a:t>processing </a:t>
            </a:r>
            <a:br>
              <a:rPr lang="en-AU" dirty="0" smtClean="0"/>
            </a:br>
            <a:r>
              <a:rPr lang="en-AU" sz="2800" dirty="0" smtClean="0"/>
              <a:t>(oh if it was always this easy…)</a:t>
            </a:r>
            <a:endParaRPr lang="en-AU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1" y="292878"/>
            <a:ext cx="7331236" cy="6221244"/>
          </a:xfrm>
        </p:spPr>
      </p:pic>
      <p:sp>
        <p:nvSpPr>
          <p:cNvPr id="6" name="TextBox 5"/>
          <p:cNvSpPr txBox="1"/>
          <p:nvPr/>
        </p:nvSpPr>
        <p:spPr>
          <a:xfrm>
            <a:off x="265723" y="2157046"/>
            <a:ext cx="52874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Capillary can be light or dark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B</a:t>
            </a:r>
            <a:r>
              <a:rPr lang="en-AU" sz="2400" dirty="0" smtClean="0"/>
              <a:t>ackground can be clear or cluttered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L</a:t>
            </a:r>
            <a:r>
              <a:rPr lang="en-AU" sz="2400" dirty="0" smtClean="0"/>
              <a:t>ights can be on or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C</a:t>
            </a:r>
            <a:r>
              <a:rPr lang="en-AU" sz="2400" dirty="0" smtClean="0"/>
              <a:t>apillary can be out of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Capillary can be thick or thin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Amazingly, this (mostly) worked for </a:t>
            </a:r>
            <a:br>
              <a:rPr lang="en-AU" sz="2400" dirty="0" smtClean="0"/>
            </a:br>
            <a:r>
              <a:rPr lang="en-AU" sz="2400" dirty="0" smtClean="0"/>
              <a:t>version </a:t>
            </a:r>
            <a:r>
              <a:rPr lang="en-AU" sz="2400" dirty="0" smtClean="0"/>
              <a:t>1 using the IDL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Also works (mostly) using </a:t>
            </a:r>
            <a:r>
              <a:rPr lang="en-AU" sz="2400" dirty="0" err="1" smtClean="0"/>
              <a:t>OpenCV</a:t>
            </a:r>
            <a:r>
              <a:rPr lang="en-AU" sz="2400" dirty="0" smtClean="0"/>
              <a:t> but </a:t>
            </a:r>
            <a:br>
              <a:rPr lang="en-AU" sz="2400" dirty="0" smtClean="0"/>
            </a:br>
            <a:r>
              <a:rPr lang="en-AU" sz="2400" dirty="0" smtClean="0"/>
              <a:t>not quite as well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99218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Better image processing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709" y="-62118"/>
            <a:ext cx="2314898" cy="2781688"/>
          </a:xfrm>
        </p:spPr>
      </p:pic>
      <p:sp>
        <p:nvSpPr>
          <p:cNvPr id="5" name="TextBox 4"/>
          <p:cNvSpPr txBox="1"/>
          <p:nvPr/>
        </p:nvSpPr>
        <p:spPr>
          <a:xfrm>
            <a:off x="453292" y="1328726"/>
            <a:ext cx="1130104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This example shows an experimental method that grouped 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intensity-</a:t>
            </a:r>
            <a:r>
              <a:rPr lang="en-AU" sz="2400" dirty="0" err="1" smtClean="0"/>
              <a:t>thresholded</a:t>
            </a:r>
            <a:r>
              <a:rPr lang="en-AU" sz="2400" dirty="0" smtClean="0"/>
              <a:t> pixels </a:t>
            </a:r>
            <a:r>
              <a:rPr lang="en-AU" sz="2400" dirty="0"/>
              <a:t>into connected groups, then rejected 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groups </a:t>
            </a:r>
            <a:r>
              <a:rPr lang="en-AU" sz="2400" dirty="0"/>
              <a:t>that weren’t ‘skinny’ enough</a:t>
            </a:r>
            <a:r>
              <a:rPr lang="en-AU" sz="2400" dirty="0" smtClean="0"/>
              <a:t>. Works great, but is slow.</a:t>
            </a:r>
            <a:endParaRPr lang="en-AU" sz="2400" dirty="0"/>
          </a:p>
          <a:p>
            <a:r>
              <a:rPr lang="en-AU" sz="2400" dirty="0"/>
              <a:t>However, this is a particularly bad </a:t>
            </a:r>
            <a:r>
              <a:rPr lang="en-AU" sz="2400" dirty="0" smtClean="0"/>
              <a:t>input and </a:t>
            </a:r>
            <a:r>
              <a:rPr lang="en-AU" sz="2400" dirty="0"/>
              <a:t>we can do much better using backlighting to improve the input </a:t>
            </a:r>
            <a:r>
              <a:rPr lang="en-AU" sz="2400" dirty="0" smtClean="0"/>
              <a:t>images. Then we can use simpler methods.</a:t>
            </a:r>
            <a:endParaRPr lang="en-AU" sz="2400" dirty="0"/>
          </a:p>
          <a:p>
            <a:endParaRPr lang="en-AU" sz="2400" dirty="0" smtClean="0"/>
          </a:p>
          <a:p>
            <a:r>
              <a:rPr lang="en-AU" sz="2400" dirty="0" smtClean="0"/>
              <a:t>Currently, the method being trialled 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Backlight the capillary with a collimated light and use a </a:t>
            </a:r>
            <a:r>
              <a:rPr lang="en-AU" sz="2400" dirty="0" err="1" smtClean="0"/>
              <a:t>telecentric</a:t>
            </a:r>
            <a:r>
              <a:rPr lang="en-AU" sz="2400" dirty="0" smtClean="0"/>
              <a:t> lens.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Use Sobel or similar edge-detection filter to measure image gradient at each pixel.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 Apply a ‘oriented gradient’ pre-filter to eliminate pixels with gradient too far from acceptable angles. e.g. more than 10° from vertical tilt-range.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Then </a:t>
            </a:r>
            <a:r>
              <a:rPr lang="en-AU" sz="2400" dirty="0" smtClean="0"/>
              <a:t>threshold and clean up with </a:t>
            </a:r>
            <a:r>
              <a:rPr lang="en-AU" sz="2400" dirty="0"/>
              <a:t>morphological </a:t>
            </a:r>
            <a:r>
              <a:rPr lang="en-AU" sz="2400" dirty="0" smtClean="0"/>
              <a:t>operators to reduce noise.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Then reject all pixels on a row that has more than 2 ‘edges’.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Apply line-fitting on the remaining points. Reject lines out of tilt-range.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633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Version 3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00" y="0"/>
            <a:ext cx="6344599" cy="4351338"/>
          </a:xfrm>
        </p:spPr>
      </p:pic>
      <p:cxnSp>
        <p:nvCxnSpPr>
          <p:cNvPr id="6" name="Straight Connector 5"/>
          <p:cNvCxnSpPr/>
          <p:nvPr/>
        </p:nvCxnSpPr>
        <p:spPr>
          <a:xfrm>
            <a:off x="4622799" y="2016736"/>
            <a:ext cx="6228862" cy="4689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1013" y="2389676"/>
            <a:ext cx="109876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Air-bearing for spin axis to stop ‘tic’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S</a:t>
            </a:r>
            <a:r>
              <a:rPr lang="en-AU" sz="2800" dirty="0" smtClean="0"/>
              <a:t>lip rings for </a:t>
            </a:r>
            <a:r>
              <a:rPr lang="en-AU" sz="2800" dirty="0" err="1" smtClean="0"/>
              <a:t>unencoded</a:t>
            </a:r>
            <a:r>
              <a:rPr lang="en-AU" sz="2800" dirty="0" smtClean="0"/>
              <a:t> translate and tilt stepper motors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</a:t>
            </a:r>
            <a:r>
              <a:rPr lang="en-AU" sz="2800" dirty="0" smtClean="0"/>
              <a:t>ollimated back-lighting to improve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err="1" smtClean="0"/>
              <a:t>Telecentric</a:t>
            </a:r>
            <a:r>
              <a:rPr lang="en-AU" sz="2800" dirty="0" smtClean="0"/>
              <a:t> lens to reduce ‘blooming’ as distance 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H</a:t>
            </a:r>
            <a:r>
              <a:rPr lang="en-AU" sz="2800" dirty="0" smtClean="0"/>
              <a:t>igher res camera to improve 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I</a:t>
            </a:r>
            <a:r>
              <a:rPr lang="en-AU" sz="2800" dirty="0" smtClean="0"/>
              <a:t>mage </a:t>
            </a:r>
            <a:r>
              <a:rPr lang="en-AU" sz="2800" dirty="0"/>
              <a:t>capture </a:t>
            </a:r>
            <a:r>
              <a:rPr lang="en-AU" sz="2800" dirty="0" smtClean="0"/>
              <a:t>synchronised to 90° to allow alignment ‘on the fly’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This would also allow easy manual adjustment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A lighter, more precise tilt/translate stage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A better mounting system to help with putting it on and taking it off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Python/</a:t>
            </a:r>
            <a:r>
              <a:rPr lang="en-AU" sz="2800" dirty="0" err="1" smtClean="0"/>
              <a:t>Pyepics</a:t>
            </a:r>
            <a:r>
              <a:rPr lang="en-AU" sz="2800" dirty="0" smtClean="0"/>
              <a:t>/</a:t>
            </a:r>
            <a:r>
              <a:rPr lang="en-AU" sz="2800" dirty="0" err="1" smtClean="0"/>
              <a:t>AreaDetector</a:t>
            </a:r>
            <a:r>
              <a:rPr lang="en-AU" sz="2800" dirty="0" smtClean="0"/>
              <a:t>/</a:t>
            </a:r>
            <a:r>
              <a:rPr lang="en-AU" sz="2800" dirty="0" err="1" smtClean="0"/>
              <a:t>OpenCV</a:t>
            </a:r>
            <a:r>
              <a:rPr lang="en-AU" sz="2800" dirty="0" smtClean="0"/>
              <a:t> with </a:t>
            </a:r>
            <a:r>
              <a:rPr lang="en-AU" sz="2800" dirty="0" err="1" smtClean="0"/>
              <a:t>EpicsQT</a:t>
            </a:r>
            <a:r>
              <a:rPr lang="en-AU" sz="2800" dirty="0" smtClean="0"/>
              <a:t> GUI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6100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Let’s add a robot to the mix…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4855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4678240"/>
            <a:ext cx="2328984" cy="1746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0338" y="3360616"/>
            <a:ext cx="55001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Actually, we’ve already done this.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Just needs a reliable and fast </a:t>
            </a:r>
            <a:br>
              <a:rPr lang="en-AU" sz="2800" dirty="0" smtClean="0"/>
            </a:br>
            <a:r>
              <a:rPr lang="en-AU" sz="2800" dirty="0" err="1" smtClean="0"/>
              <a:t>autospinner</a:t>
            </a:r>
            <a:r>
              <a:rPr lang="en-AU" sz="2800" dirty="0" smtClean="0"/>
              <a:t>…</a:t>
            </a:r>
            <a:endParaRPr lang="en-AU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19" y="3592634"/>
            <a:ext cx="2442723" cy="167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3594"/>
            <a:ext cx="12192000" cy="4351338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Powder Diffraction experiments use samples of powdered crystals packed into skinny capillaries.</a:t>
            </a:r>
          </a:p>
          <a:p>
            <a:r>
              <a:rPr lang="en-AU" dirty="0" smtClean="0"/>
              <a:t>All sorts of </a:t>
            </a:r>
            <a:r>
              <a:rPr lang="en-AU" dirty="0" err="1" smtClean="0"/>
              <a:t>colors</a:t>
            </a:r>
            <a:r>
              <a:rPr lang="en-AU" dirty="0" smtClean="0"/>
              <a:t> and different thickness capillaries, not always </a:t>
            </a:r>
            <a:r>
              <a:rPr lang="en-AU" dirty="0" smtClean="0"/>
              <a:t>straight</a:t>
            </a:r>
            <a:endParaRPr lang="en-AU" dirty="0" smtClean="0"/>
          </a:p>
          <a:p>
            <a:r>
              <a:rPr lang="en-AU" dirty="0" smtClean="0"/>
              <a:t>The capillaries are mounted on a magnetic </a:t>
            </a:r>
            <a:r>
              <a:rPr lang="en-AU" dirty="0"/>
              <a:t>base, not always </a:t>
            </a:r>
            <a:r>
              <a:rPr lang="en-AU" dirty="0" smtClean="0"/>
              <a:t>straight</a:t>
            </a:r>
            <a:endParaRPr lang="en-AU" dirty="0" smtClean="0"/>
          </a:p>
          <a:p>
            <a:r>
              <a:rPr lang="en-AU" dirty="0" smtClean="0"/>
              <a:t>The base is put on a ‘spinner’ to average out crystal </a:t>
            </a:r>
            <a:r>
              <a:rPr lang="en-AU" dirty="0" smtClean="0"/>
              <a:t>orientation, not always on the spin axis</a:t>
            </a:r>
            <a:endParaRPr lang="en-AU" dirty="0" smtClean="0"/>
          </a:p>
          <a:p>
            <a:r>
              <a:rPr lang="en-AU" dirty="0" smtClean="0"/>
              <a:t>As a result, tilt </a:t>
            </a:r>
            <a:r>
              <a:rPr lang="en-AU" dirty="0" smtClean="0"/>
              <a:t>and translation errors can be </a:t>
            </a:r>
            <a:r>
              <a:rPr lang="en-AU" dirty="0" smtClean="0"/>
              <a:t>+/-10</a:t>
            </a:r>
            <a:r>
              <a:rPr lang="en-AU" dirty="0" smtClean="0"/>
              <a:t>° and </a:t>
            </a:r>
            <a:r>
              <a:rPr lang="en-AU" dirty="0" smtClean="0"/>
              <a:t>+/-5mm</a:t>
            </a:r>
            <a:endParaRPr lang="en-AU" dirty="0" smtClean="0"/>
          </a:p>
          <a:p>
            <a:r>
              <a:rPr lang="en-AU" dirty="0" smtClean="0"/>
              <a:t>This makes the sample ‘wobble’ into and out of the x-ray beam</a:t>
            </a:r>
          </a:p>
          <a:p>
            <a:r>
              <a:rPr lang="en-AU" dirty="0" smtClean="0"/>
              <a:t>Scientists don’t like that….</a:t>
            </a:r>
          </a:p>
          <a:p>
            <a:r>
              <a:rPr lang="en-AU" dirty="0" smtClean="0"/>
              <a:t>Manual spin alignment is a hard-earned skill</a:t>
            </a:r>
          </a:p>
          <a:p>
            <a:r>
              <a:rPr lang="en-AU" dirty="0" smtClean="0"/>
              <a:t>Automate it Terry, please?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73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1" y="365125"/>
            <a:ext cx="11236569" cy="1325563"/>
          </a:xfrm>
        </p:spPr>
        <p:txBody>
          <a:bodyPr/>
          <a:lstStyle/>
          <a:p>
            <a:r>
              <a:rPr lang="en-AU" dirty="0" smtClean="0"/>
              <a:t>Old-school: A </a:t>
            </a:r>
            <a:r>
              <a:rPr lang="en-AU" dirty="0" smtClean="0"/>
              <a:t>manual </a:t>
            </a:r>
            <a:r>
              <a:rPr lang="en-AU" dirty="0" smtClean="0"/>
              <a:t>goniometer head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306" y="1346811"/>
            <a:ext cx="4475110" cy="3553435"/>
          </a:xfrm>
        </p:spPr>
      </p:pic>
      <p:sp>
        <p:nvSpPr>
          <p:cNvPr id="5" name="TextBox 4"/>
          <p:cNvSpPr txBox="1"/>
          <p:nvPr/>
        </p:nvSpPr>
        <p:spPr>
          <a:xfrm>
            <a:off x="0" y="1788864"/>
            <a:ext cx="1264500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Small, light, reliable (This one not on a </a:t>
            </a:r>
            <a:r>
              <a:rPr lang="en-AU" sz="2800" dirty="0" smtClean="0"/>
              <a:t>spinner yet)</a:t>
            </a:r>
            <a:endParaRPr lang="en-A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Manual adjustment takes 20s (for some…)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Difficult for inexperienced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On PD, mounted </a:t>
            </a:r>
            <a:r>
              <a:rPr lang="en-AU" sz="2800" dirty="0" smtClean="0"/>
              <a:t>horizontally rather than vertically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H</a:t>
            </a:r>
            <a:r>
              <a:rPr lang="en-AU" sz="2800" dirty="0" smtClean="0"/>
              <a:t>eight of stack </a:t>
            </a:r>
            <a:r>
              <a:rPr lang="en-AU" sz="2800" dirty="0" smtClean="0"/>
              <a:t>limited because of placement of the</a:t>
            </a:r>
            <a:br>
              <a:rPr lang="en-AU" sz="2800" dirty="0" smtClean="0"/>
            </a:br>
            <a:r>
              <a:rPr lang="en-AU" sz="2800" dirty="0" smtClean="0"/>
              <a:t> detector diffractometer</a:t>
            </a:r>
            <a:endParaRPr lang="en-A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Want ‘set and forget’ i.e. not continuous </a:t>
            </a:r>
            <a:br>
              <a:rPr lang="en-AU" sz="2800" dirty="0" smtClean="0"/>
            </a:br>
            <a:r>
              <a:rPr lang="en-AU" sz="2800" dirty="0" smtClean="0"/>
              <a:t>adjustment. i.e. only the spin motor running after alignment</a:t>
            </a:r>
            <a:endParaRPr lang="en-A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Want wobble less than 5 </a:t>
            </a:r>
            <a:r>
              <a:rPr lang="en-AU" sz="2800" dirty="0" smtClean="0"/>
              <a:t>microns, i.e. </a:t>
            </a:r>
            <a:r>
              <a:rPr lang="en-AU" sz="2800" dirty="0" smtClean="0"/>
              <a:t>about the size of a middling-large bacterium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We’re </a:t>
            </a:r>
            <a:r>
              <a:rPr lang="en-AU" sz="2800" dirty="0" err="1" smtClean="0"/>
              <a:t>gonna</a:t>
            </a:r>
            <a:r>
              <a:rPr lang="en-AU" sz="2800" dirty="0" smtClean="0"/>
              <a:t> need a better microscope…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3226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1" y="365125"/>
            <a:ext cx="11236569" cy="1325563"/>
          </a:xfrm>
        </p:spPr>
        <p:txBody>
          <a:bodyPr/>
          <a:lstStyle/>
          <a:p>
            <a:r>
              <a:rPr lang="en-AU" dirty="0" smtClean="0"/>
              <a:t>What is wanted for </a:t>
            </a:r>
            <a:r>
              <a:rPr lang="en-AU" dirty="0" err="1" smtClean="0"/>
              <a:t>autoalignment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31" y="1825625"/>
            <a:ext cx="12020061" cy="4351338"/>
          </a:xfrm>
        </p:spPr>
        <p:txBody>
          <a:bodyPr/>
          <a:lstStyle/>
          <a:p>
            <a:pPr marL="285750" indent="-285750"/>
            <a:r>
              <a:rPr lang="en-AU" dirty="0" smtClean="0"/>
              <a:t>20s for alignment </a:t>
            </a:r>
          </a:p>
          <a:p>
            <a:pPr marL="285750" indent="-285750"/>
            <a:r>
              <a:rPr lang="en-AU" dirty="0" smtClean="0"/>
              <a:t>Want </a:t>
            </a:r>
            <a:r>
              <a:rPr lang="en-AU" dirty="0"/>
              <a:t>wobble less than 5 microns, i.e. about the size of a middling-large bacterium</a:t>
            </a:r>
          </a:p>
          <a:p>
            <a:pPr marL="285750" indent="-285750"/>
            <a:r>
              <a:rPr lang="en-AU" dirty="0"/>
              <a:t>We’re </a:t>
            </a:r>
            <a:r>
              <a:rPr lang="en-AU" dirty="0" err="1"/>
              <a:t>gonna</a:t>
            </a:r>
            <a:r>
              <a:rPr lang="en-AU" dirty="0"/>
              <a:t> need a better microscope…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2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Version 1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087" y="2552234"/>
            <a:ext cx="4737913" cy="3553435"/>
          </a:xfrm>
        </p:spPr>
      </p:pic>
      <p:sp>
        <p:nvSpPr>
          <p:cNvPr id="5" name="TextBox 4"/>
          <p:cNvSpPr txBox="1"/>
          <p:nvPr/>
        </p:nvSpPr>
        <p:spPr>
          <a:xfrm>
            <a:off x="148492" y="1690688"/>
            <a:ext cx="866076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Add tilt and translate motors connected thru a slip-ring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Use </a:t>
            </a:r>
            <a:r>
              <a:rPr lang="en-AU" sz="2800" dirty="0" err="1" smtClean="0"/>
              <a:t>AreaDetector</a:t>
            </a:r>
            <a:r>
              <a:rPr lang="en-AU" sz="2800" dirty="0" smtClean="0"/>
              <a:t> and a GigE camera with ‘scope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Use ambient lighting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Use IDL for image processing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Use intensity </a:t>
            </a:r>
            <a:r>
              <a:rPr lang="en-AU" sz="2800" dirty="0" err="1" smtClean="0"/>
              <a:t>thresholding</a:t>
            </a:r>
            <a:r>
              <a:rPr lang="en-AU" sz="2800" dirty="0" smtClean="0"/>
              <a:t> and least-squares</a:t>
            </a:r>
            <a:br>
              <a:rPr lang="en-AU" sz="2800" dirty="0" smtClean="0"/>
            </a:br>
            <a:r>
              <a:rPr lang="en-AU" sz="2800" dirty="0" smtClean="0"/>
              <a:t> line fitting to measure angle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flip thru 90° to get 2 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Apply </a:t>
            </a:r>
            <a:r>
              <a:rPr lang="en-AU" sz="2800" dirty="0" smtClean="0"/>
              <a:t>corrections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Spin</a:t>
            </a:r>
            <a:r>
              <a:rPr lang="en-AU" sz="2800" dirty="0" smtClean="0"/>
              <a:t>… Yay, works!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Hmm…. internal cables are breaking… </a:t>
            </a:r>
            <a:br>
              <a:rPr lang="en-AU" sz="2800" dirty="0" smtClean="0"/>
            </a:br>
            <a:r>
              <a:rPr lang="en-AU" sz="2800" dirty="0" smtClean="0"/>
              <a:t>Ooh, the slip-ring is tethered by the wires!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7752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Version 2. Encoders and 2 cameras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02" y="1690688"/>
            <a:ext cx="3263503" cy="4351338"/>
          </a:xfrm>
        </p:spPr>
      </p:pic>
      <p:sp>
        <p:nvSpPr>
          <p:cNvPr id="5" name="TextBox 4"/>
          <p:cNvSpPr txBox="1"/>
          <p:nvPr/>
        </p:nvSpPr>
        <p:spPr>
          <a:xfrm>
            <a:off x="289169" y="1930400"/>
            <a:ext cx="811228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New slip ring, properly tethered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Encoders on tilt/translate motors (really, Terry?)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Mounting points for 2 cameras. </a:t>
            </a:r>
            <a:br>
              <a:rPr lang="en-AU" sz="2800" dirty="0" smtClean="0"/>
            </a:br>
            <a:r>
              <a:rPr lang="en-AU" sz="2800" dirty="0" smtClean="0"/>
              <a:t>Worked to improve alignment times,</a:t>
            </a:r>
            <a:br>
              <a:rPr lang="en-AU" sz="2800" dirty="0" smtClean="0"/>
            </a:br>
            <a:r>
              <a:rPr lang="en-AU" sz="2800" dirty="0" smtClean="0"/>
              <a:t> but we couldn’t find a view for the 2</a:t>
            </a:r>
            <a:r>
              <a:rPr lang="en-AU" sz="2800" baseline="30000" dirty="0" smtClean="0"/>
              <a:t>nd</a:t>
            </a:r>
            <a:r>
              <a:rPr lang="en-AU" sz="2800" dirty="0" smtClean="0"/>
              <a:t> camera that</a:t>
            </a:r>
            <a:br>
              <a:rPr lang="en-AU" sz="2800" dirty="0" smtClean="0"/>
            </a:br>
            <a:r>
              <a:rPr lang="en-AU" sz="2800" dirty="0" smtClean="0"/>
              <a:t> wasn’t upset by ‘clutter’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Unfortunately, a subtle mechanical ‘tic’ on the spin</a:t>
            </a:r>
            <a:br>
              <a:rPr lang="en-AU" sz="2800" dirty="0" smtClean="0"/>
            </a:br>
            <a:r>
              <a:rPr lang="en-AU" sz="2800" dirty="0" smtClean="0"/>
              <a:t> axis caused a lot of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A fix was found using multiple tries, but never 100% </a:t>
            </a:r>
            <a:br>
              <a:rPr lang="en-AU" sz="2800" dirty="0" smtClean="0"/>
            </a:br>
            <a:r>
              <a:rPr lang="en-AU" sz="2800" dirty="0" smtClean="0"/>
              <a:t>and too slow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Deemed a failure… Sigh.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6442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not to </a:t>
            </a:r>
            <a:r>
              <a:rPr lang="en-AU" dirty="0" smtClean="0"/>
              <a:t>do in version 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7354"/>
            <a:ext cx="10515600" cy="5314461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Don’t take the manufacturer’s word for anything</a:t>
            </a:r>
          </a:p>
          <a:p>
            <a:pPr lvl="1"/>
            <a:r>
              <a:rPr lang="en-AU" dirty="0" smtClean="0"/>
              <a:t>e.g. “Yes, this </a:t>
            </a:r>
            <a:r>
              <a:rPr lang="en-AU" dirty="0" err="1" smtClean="0"/>
              <a:t>goni</a:t>
            </a:r>
            <a:r>
              <a:rPr lang="en-AU" dirty="0" smtClean="0"/>
              <a:t> designed to work vertically will also work horizontally”</a:t>
            </a:r>
          </a:p>
          <a:p>
            <a:r>
              <a:rPr lang="en-AU" dirty="0" smtClean="0"/>
              <a:t>If there’s a problem elsewhere don’t try to fix it in software</a:t>
            </a:r>
          </a:p>
          <a:p>
            <a:pPr lvl="1"/>
            <a:r>
              <a:rPr lang="en-AU" dirty="0" smtClean="0"/>
              <a:t>Sometimes you can, sometimes it’s a rabbit-hole</a:t>
            </a:r>
          </a:p>
          <a:p>
            <a:r>
              <a:rPr lang="en-AU" dirty="0" smtClean="0"/>
              <a:t>Make a good framework for your software first</a:t>
            </a:r>
          </a:p>
          <a:p>
            <a:pPr lvl="1"/>
            <a:r>
              <a:rPr lang="en-AU" dirty="0" smtClean="0"/>
              <a:t>Use threads by all means, but </a:t>
            </a:r>
            <a:r>
              <a:rPr lang="en-AU" dirty="0" smtClean="0"/>
              <a:t>can’t </a:t>
            </a:r>
            <a:r>
              <a:rPr lang="en-AU" dirty="0" smtClean="0"/>
              <a:t>just launch and forget</a:t>
            </a:r>
          </a:p>
          <a:p>
            <a:r>
              <a:rPr lang="en-AU" dirty="0" smtClean="0"/>
              <a:t>Try not to spend all your software on how to stop things</a:t>
            </a:r>
          </a:p>
          <a:p>
            <a:pPr lvl="1"/>
            <a:r>
              <a:rPr lang="en-AU" dirty="0" smtClean="0"/>
              <a:t>Build in ‘Abort’ capability to all classes</a:t>
            </a:r>
          </a:p>
          <a:p>
            <a:r>
              <a:rPr lang="en-AU" dirty="0" smtClean="0"/>
              <a:t>Don’t expect all subsystems to behave properly all the time</a:t>
            </a:r>
          </a:p>
          <a:p>
            <a:pPr lvl="1"/>
            <a:r>
              <a:rPr lang="en-AU" dirty="0" smtClean="0"/>
              <a:t>But don’t get in a tangle trying to double-or triple check them either</a:t>
            </a:r>
          </a:p>
          <a:p>
            <a:pPr lvl="1"/>
            <a:r>
              <a:rPr lang="en-AU" dirty="0"/>
              <a:t>M</a:t>
            </a:r>
            <a:r>
              <a:rPr lang="en-AU" dirty="0" smtClean="0"/>
              <a:t>ake classes with built-in timeouts or self-monitoring and </a:t>
            </a:r>
            <a:r>
              <a:rPr lang="en-AU" dirty="0" err="1" smtClean="0"/>
              <a:t>failsafes</a:t>
            </a:r>
            <a:endParaRPr lang="en-AU" dirty="0" smtClean="0"/>
          </a:p>
          <a:p>
            <a:r>
              <a:rPr lang="en-AU" dirty="0" smtClean="0"/>
              <a:t>Don’t expect all users to understand the underlying process</a:t>
            </a:r>
          </a:p>
          <a:p>
            <a:pPr lvl="1"/>
            <a:r>
              <a:rPr lang="en-AU" dirty="0" smtClean="0"/>
              <a:t>If there’s a button that does something, it WILL get pressed, probably out of order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61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Things that </a:t>
            </a:r>
            <a:r>
              <a:rPr lang="en-AU" dirty="0" smtClean="0"/>
              <a:t>have worked </a:t>
            </a:r>
            <a:r>
              <a:rPr lang="en-AU" dirty="0" smtClean="0"/>
              <a:t>so far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Area Detector </a:t>
            </a:r>
            <a:r>
              <a:rPr lang="en-AU" dirty="0" err="1" smtClean="0"/>
              <a:t>Prosilica</a:t>
            </a:r>
            <a:endParaRPr lang="en-AU" dirty="0" smtClean="0"/>
          </a:p>
          <a:p>
            <a:r>
              <a:rPr lang="en-AU" dirty="0" err="1" smtClean="0"/>
              <a:t>Pyepics</a:t>
            </a:r>
            <a:r>
              <a:rPr lang="en-AU" dirty="0" smtClean="0"/>
              <a:t> for Channel Access from </a:t>
            </a:r>
            <a:r>
              <a:rPr lang="en-AU" dirty="0" smtClean="0"/>
              <a:t>Python</a:t>
            </a:r>
          </a:p>
          <a:p>
            <a:r>
              <a:rPr lang="en-AU" dirty="0" smtClean="0"/>
              <a:t>IDL image processing (but I don’t want to use IDL anymore…)</a:t>
            </a:r>
            <a:endParaRPr lang="en-AU" dirty="0" smtClean="0"/>
          </a:p>
          <a:p>
            <a:r>
              <a:rPr lang="en-AU" dirty="0" err="1" smtClean="0"/>
              <a:t>OpenCV</a:t>
            </a:r>
            <a:r>
              <a:rPr lang="en-AU" dirty="0" smtClean="0"/>
              <a:t> module for Python for image-processing</a:t>
            </a:r>
          </a:p>
          <a:p>
            <a:r>
              <a:rPr lang="en-AU" dirty="0" smtClean="0"/>
              <a:t>Event-driven state-machine in Python</a:t>
            </a:r>
          </a:p>
          <a:p>
            <a:r>
              <a:rPr lang="en-AU" dirty="0" err="1" smtClean="0"/>
              <a:t>EpicsQT</a:t>
            </a:r>
            <a:r>
              <a:rPr lang="en-AU" dirty="0" smtClean="0"/>
              <a:t> (</a:t>
            </a:r>
            <a:r>
              <a:rPr lang="en-AU" dirty="0" err="1" smtClean="0"/>
              <a:t>QeGui</a:t>
            </a:r>
            <a:r>
              <a:rPr lang="en-AU" dirty="0" smtClean="0"/>
              <a:t>) for Operator and Engineering GUIs</a:t>
            </a:r>
          </a:p>
          <a:p>
            <a:r>
              <a:rPr lang="en-AU" dirty="0" smtClean="0"/>
              <a:t>Vimba/</a:t>
            </a:r>
            <a:r>
              <a:rPr lang="en-AU" dirty="0" err="1" smtClean="0"/>
              <a:t>Pimba</a:t>
            </a:r>
            <a:r>
              <a:rPr lang="en-AU" dirty="0" smtClean="0"/>
              <a:t> (Allied Vision libraries and Python wrappers)</a:t>
            </a:r>
          </a:p>
          <a:p>
            <a:r>
              <a:rPr lang="en-AU" dirty="0" smtClean="0"/>
              <a:t>Synch the camera to rotation angle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81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1206"/>
            <a:ext cx="10515600" cy="1325563"/>
          </a:xfrm>
        </p:spPr>
        <p:txBody>
          <a:bodyPr/>
          <a:lstStyle/>
          <a:p>
            <a:r>
              <a:rPr lang="en-AU" dirty="0" smtClean="0"/>
              <a:t>Stopping is harder than starting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5306646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When there are a lot of asynchronous threads, stopping things is hard. </a:t>
            </a:r>
          </a:p>
          <a:p>
            <a:r>
              <a:rPr lang="en-AU" dirty="0"/>
              <a:t>Especially when you have to be sure that </a:t>
            </a:r>
            <a:r>
              <a:rPr lang="en-AU" dirty="0" smtClean="0"/>
              <a:t>things </a:t>
            </a:r>
            <a:r>
              <a:rPr lang="en-AU" dirty="0"/>
              <a:t>have stopped stopping. e.g. motors. </a:t>
            </a:r>
          </a:p>
          <a:p>
            <a:r>
              <a:rPr lang="en-AU" dirty="0" smtClean="0"/>
              <a:t>Python threading doesn’t encourage ‘killing’ threads so they need to monitor and kill themselves.</a:t>
            </a:r>
          </a:p>
          <a:p>
            <a:r>
              <a:rPr lang="en-AU" dirty="0" smtClean="0"/>
              <a:t>Multiple ‘parented’ timeouts and flags help.</a:t>
            </a:r>
            <a:endParaRPr lang="en-AU" dirty="0"/>
          </a:p>
          <a:p>
            <a:r>
              <a:rPr lang="en-AU" dirty="0" smtClean="0"/>
              <a:t>Putting in checks in every loop for a local ‘abort’ or a global ‘DIE_DIE_DIE’ flag worked but made coding tedious.</a:t>
            </a:r>
          </a:p>
          <a:p>
            <a:r>
              <a:rPr lang="en-AU" dirty="0" smtClean="0"/>
              <a:t>Will attempt to use Python decorators and lambdas to make this easier.</a:t>
            </a:r>
          </a:p>
          <a:p>
            <a:r>
              <a:rPr lang="en-AU" dirty="0" smtClean="0"/>
              <a:t>Using multiprocessing rather than threading may provide a ‘terminate’ method that can be called externally.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62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759</Words>
  <Application>Microsoft Office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Capillary alignment on PD</vt:lpstr>
      <vt:lpstr>Overview</vt:lpstr>
      <vt:lpstr>Old-school: A manual goniometer head</vt:lpstr>
      <vt:lpstr>What is wanted for autoalignment</vt:lpstr>
      <vt:lpstr>Version 1</vt:lpstr>
      <vt:lpstr>Version 2. Encoders and 2 cameras</vt:lpstr>
      <vt:lpstr>What not to do in version 3</vt:lpstr>
      <vt:lpstr>Things that have worked so far</vt:lpstr>
      <vt:lpstr>Stopping is harder than starting</vt:lpstr>
      <vt:lpstr>Simple image  processing  (oh if it was always this easy…)</vt:lpstr>
      <vt:lpstr>Better image processing</vt:lpstr>
      <vt:lpstr>Version 3</vt:lpstr>
      <vt:lpstr>Let’s add a robot to the mix…</vt:lpstr>
    </vt:vector>
  </TitlesOfParts>
  <Company>ANSTO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Capillary alignment on PD</dc:title>
  <dc:creator>Terry Cornall</dc:creator>
  <cp:lastModifiedBy>Terry Cornall</cp:lastModifiedBy>
  <cp:revision>26</cp:revision>
  <dcterms:created xsi:type="dcterms:W3CDTF">2018-10-29T05:33:14Z</dcterms:created>
  <dcterms:modified xsi:type="dcterms:W3CDTF">2018-11-09T06:50:04Z</dcterms:modified>
</cp:coreProperties>
</file>