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8" r:id="rId7"/>
    <p:sldId id="261" r:id="rId8"/>
    <p:sldId id="267" r:id="rId9"/>
    <p:sldId id="262" r:id="rId10"/>
    <p:sldId id="266" r:id="rId11"/>
    <p:sldId id="265"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322338-CC8A-AA48-8AC0-3DDEEE873EE2}">
          <p14:sldIdLst>
            <p14:sldId id="256"/>
            <p14:sldId id="257"/>
            <p14:sldId id="259"/>
            <p14:sldId id="258"/>
            <p14:sldId id="260"/>
            <p14:sldId id="268"/>
            <p14:sldId id="261"/>
            <p14:sldId id="267"/>
            <p14:sldId id="262"/>
            <p14:sldId id="266"/>
            <p14:sldId id="265"/>
            <p14:sldId id="263"/>
            <p14:sldId id="264"/>
          </p14:sldIdLst>
        </p14:section>
        <p14:section name="Untitled Section" id="{9024F626-6B94-1448-89C4-D905219CE1E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1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3A341-5227-1448-9377-4CB0CAEA7C6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184930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3A341-5227-1448-9377-4CB0CAEA7C6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23255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3A341-5227-1448-9377-4CB0CAEA7C6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52880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3A341-5227-1448-9377-4CB0CAEA7C6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35304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3A341-5227-1448-9377-4CB0CAEA7C6B}"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90715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3A341-5227-1448-9377-4CB0CAEA7C6B}"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2537984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3A341-5227-1448-9377-4CB0CAEA7C6B}" type="datetimeFigureOut">
              <a:rPr lang="en-US" smtClean="0"/>
              <a:t>11/13/18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49603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3A341-5227-1448-9377-4CB0CAEA7C6B}" type="datetimeFigureOut">
              <a:rPr lang="en-US" smtClean="0"/>
              <a:t>11/13/18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154847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3A341-5227-1448-9377-4CB0CAEA7C6B}" type="datetimeFigureOut">
              <a:rPr lang="en-US" smtClean="0"/>
              <a:t>11/13/18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2760834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3A341-5227-1448-9377-4CB0CAEA7C6B}"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51439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3A341-5227-1448-9377-4CB0CAEA7C6B}"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DC545-5C82-B548-A9C4-28D2920CE9F5}" type="slidenum">
              <a:rPr lang="en-US" smtClean="0"/>
              <a:t>‹#›</a:t>
            </a:fld>
            <a:endParaRPr lang="en-US"/>
          </a:p>
        </p:txBody>
      </p:sp>
    </p:spTree>
    <p:extLst>
      <p:ext uri="{BB962C8B-B14F-4D97-AF65-F5344CB8AC3E}">
        <p14:creationId xmlns:p14="http://schemas.microsoft.com/office/powerpoint/2010/main" val="34548467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3A341-5227-1448-9377-4CB0CAEA7C6B}" type="datetimeFigureOut">
              <a:rPr lang="en-US" smtClean="0"/>
              <a:t>11/13/18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DC545-5C82-B548-A9C4-28D2920CE9F5}" type="slidenum">
              <a:rPr lang="en-US" smtClean="0"/>
              <a:t>‹#›</a:t>
            </a:fld>
            <a:endParaRPr lang="en-US"/>
          </a:p>
        </p:txBody>
      </p:sp>
    </p:spTree>
    <p:extLst>
      <p:ext uri="{BB962C8B-B14F-4D97-AF65-F5344CB8AC3E}">
        <p14:creationId xmlns:p14="http://schemas.microsoft.com/office/powerpoint/2010/main" val="3450776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nl.gov/ps/epic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pics.anl.gov/" TargetMode="External"/><Relationship Id="rId4" Type="http://schemas.openxmlformats.org/officeDocument/2006/relationships/hyperlink" Target="https://github.com/epics-base" TargetMode="External"/><Relationship Id="rId1" Type="http://schemas.openxmlformats.org/officeDocument/2006/relationships/slideLayout" Target="../slideLayouts/slideLayout2.xml"/><Relationship Id="rId2" Type="http://schemas.openxmlformats.org/officeDocument/2006/relationships/hyperlink" Target="https://epics-controls.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pics.anl.gov/council/EPICS-Council-Charter-June-2018.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EPICS council </a:t>
            </a:r>
            <a:r>
              <a:rPr lang="mr-IN" dirty="0" smtClean="0"/>
              <a:t>–</a:t>
            </a:r>
            <a:r>
              <a:rPr lang="en-US" dirty="0" smtClean="0"/>
              <a:t> What is it</a:t>
            </a:r>
            <a:br>
              <a:rPr lang="en-US" dirty="0" smtClean="0"/>
            </a:br>
            <a:r>
              <a:rPr lang="en-US" dirty="0" smtClean="0"/>
              <a:t>What are we doing</a:t>
            </a:r>
            <a:br>
              <a:rPr lang="en-US" dirty="0" smtClean="0"/>
            </a:br>
            <a:r>
              <a:rPr lang="en-US" dirty="0" smtClean="0"/>
              <a:t>Why should you care anyway?</a:t>
            </a:r>
            <a:br>
              <a:rPr lang="en-US" dirty="0" smtClean="0"/>
            </a:br>
            <a:r>
              <a:rPr lang="en-US" dirty="0" smtClean="0"/>
              <a:t/>
            </a:r>
            <a:br>
              <a:rPr lang="en-US" dirty="0" smtClean="0"/>
            </a:br>
            <a:r>
              <a:rPr lang="en-US" dirty="0" smtClean="0"/>
              <a:t> Update</a:t>
            </a:r>
            <a:endParaRPr lang="en-US" dirty="0"/>
          </a:p>
        </p:txBody>
      </p:sp>
      <p:sp>
        <p:nvSpPr>
          <p:cNvPr id="3" name="Subtitle 2"/>
          <p:cNvSpPr>
            <a:spLocks noGrp="1"/>
          </p:cNvSpPr>
          <p:nvPr>
            <p:ph type="subTitle" idx="1"/>
          </p:nvPr>
        </p:nvSpPr>
        <p:spPr>
          <a:xfrm>
            <a:off x="1499892" y="4630206"/>
            <a:ext cx="6400800" cy="1752600"/>
          </a:xfrm>
        </p:spPr>
        <p:txBody>
          <a:bodyPr/>
          <a:lstStyle/>
          <a:p>
            <a:r>
              <a:rPr lang="en-US" dirty="0" smtClean="0"/>
              <a:t>Richard Farnsworth</a:t>
            </a:r>
            <a:br>
              <a:rPr lang="en-US" dirty="0" smtClean="0"/>
            </a:br>
            <a:r>
              <a:rPr lang="en-US" dirty="0" smtClean="0"/>
              <a:t> Nov 15</a:t>
            </a:r>
            <a:r>
              <a:rPr lang="en-US" baseline="30000" dirty="0" smtClean="0"/>
              <a:t>th</a:t>
            </a:r>
            <a:r>
              <a:rPr lang="en-US" dirty="0" smtClean="0"/>
              <a:t> 2018</a:t>
            </a:r>
            <a:endParaRPr lang="en-US" dirty="0"/>
          </a:p>
        </p:txBody>
      </p:sp>
    </p:spTree>
    <p:extLst>
      <p:ext uri="{BB962C8B-B14F-4D97-AF65-F5344CB8AC3E}">
        <p14:creationId xmlns:p14="http://schemas.microsoft.com/office/powerpoint/2010/main" val="6631335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EPICS Training</a:t>
            </a:r>
            <a:br>
              <a:rPr lang="en-US" dirty="0" smtClean="0"/>
            </a:br>
            <a:endParaRPr lang="en-US" dirty="0"/>
          </a:p>
        </p:txBody>
      </p:sp>
      <p:sp>
        <p:nvSpPr>
          <p:cNvPr id="3" name="Content Placeholder 2"/>
          <p:cNvSpPr>
            <a:spLocks noGrp="1"/>
          </p:cNvSpPr>
          <p:nvPr>
            <p:ph idx="1"/>
          </p:nvPr>
        </p:nvSpPr>
        <p:spPr/>
        <p:txBody>
          <a:bodyPr/>
          <a:lstStyle/>
          <a:p>
            <a:pPr lvl="1"/>
            <a:r>
              <a:rPr lang="en-US" dirty="0" smtClean="0"/>
              <a:t>Potential need  for four types of training</a:t>
            </a:r>
          </a:p>
          <a:p>
            <a:pPr lvl="2"/>
            <a:r>
              <a:rPr lang="en-US" dirty="0" smtClean="0"/>
              <a:t>EPICS Basics (for beginning developers)</a:t>
            </a:r>
          </a:p>
          <a:p>
            <a:pPr lvl="2"/>
            <a:r>
              <a:rPr lang="en-US" dirty="0" smtClean="0"/>
              <a:t>EPICS Intermediate (beyond beginner)</a:t>
            </a:r>
          </a:p>
          <a:p>
            <a:pPr lvl="2"/>
            <a:r>
              <a:rPr lang="en-US" dirty="0" smtClean="0"/>
              <a:t>EPICS, what’s new (experienced EPICS developers, how to use new features of EPICS)</a:t>
            </a:r>
          </a:p>
          <a:p>
            <a:pPr lvl="2"/>
            <a:r>
              <a:rPr lang="en-US" dirty="0" smtClean="0"/>
              <a:t>EPICS User </a:t>
            </a:r>
            <a:r>
              <a:rPr lang="mr-IN" dirty="0" smtClean="0"/>
              <a:t>–</a:t>
            </a:r>
            <a:r>
              <a:rPr lang="en-US" dirty="0"/>
              <a:t> </a:t>
            </a:r>
            <a:r>
              <a:rPr lang="en-US" dirty="0" smtClean="0"/>
              <a:t>E.G. they have a monthly course for EPICS Users at PSI</a:t>
            </a:r>
          </a:p>
          <a:p>
            <a:pPr lvl="1"/>
            <a:r>
              <a:rPr lang="en-US" dirty="0" smtClean="0"/>
              <a:t>Some EPICS Collaboration Meetings have been preceded by a training day or two.</a:t>
            </a:r>
          </a:p>
          <a:p>
            <a:pPr marL="0" indent="0">
              <a:buNone/>
            </a:pPr>
            <a:endParaRPr lang="en-US" dirty="0"/>
          </a:p>
        </p:txBody>
      </p:sp>
    </p:spTree>
    <p:extLst>
      <p:ext uri="{BB962C8B-B14F-4D97-AF65-F5344CB8AC3E}">
        <p14:creationId xmlns:p14="http://schemas.microsoft.com/office/powerpoint/2010/main" val="22291512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training material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Council about to add </a:t>
            </a:r>
          </a:p>
          <a:p>
            <a:pPr marL="0" indent="0">
              <a:buNone/>
            </a:pPr>
            <a:endParaRPr lang="en-US" dirty="0" smtClean="0"/>
          </a:p>
          <a:p>
            <a:pPr marL="0" indent="0">
              <a:buNone/>
            </a:pPr>
            <a:r>
              <a:rPr lang="en-US" dirty="0" smtClean="0"/>
              <a:t>1/ Series talks by Mark Rivers on Area Detector</a:t>
            </a:r>
          </a:p>
          <a:p>
            <a:pPr marL="0" indent="0">
              <a:buNone/>
            </a:pPr>
            <a:r>
              <a:rPr lang="en-US" dirty="0" smtClean="0"/>
              <a:t>2/ Series of talk by Tim Mooney on  EPICS modules</a:t>
            </a:r>
            <a:br>
              <a:rPr lang="en-US" dirty="0" smtClean="0"/>
            </a:br>
            <a:r>
              <a:rPr lang="en-US" dirty="0" smtClean="0"/>
              <a:t>(also here)</a:t>
            </a:r>
            <a:br>
              <a:rPr lang="en-US" dirty="0" smtClean="0"/>
            </a:br>
            <a:r>
              <a:rPr lang="en-US" dirty="0" smtClean="0">
                <a:hlinkClick r:id="rId2"/>
              </a:rPr>
              <a:t>https://www.bnl.gov/ps/epics/</a:t>
            </a:r>
            <a:endParaRPr lang="en-US" dirty="0" smtClean="0"/>
          </a:p>
          <a:p>
            <a:pPr marL="0" indent="0">
              <a:buNone/>
            </a:pPr>
            <a:endParaRPr lang="en-US" dirty="0" smtClean="0"/>
          </a:p>
          <a:p>
            <a:pPr marL="0" indent="0">
              <a:buNone/>
            </a:pPr>
            <a:r>
              <a:rPr lang="en-US" dirty="0" smtClean="0"/>
              <a:t>I might try to get some </a:t>
            </a:r>
            <a:r>
              <a:rPr lang="en-US" dirty="0" err="1" smtClean="0"/>
              <a:t>Bluesky</a:t>
            </a:r>
            <a:r>
              <a:rPr lang="en-US" dirty="0" smtClean="0"/>
              <a:t> talks up?</a:t>
            </a:r>
            <a:br>
              <a:rPr lang="en-US" dirty="0" smtClean="0"/>
            </a:br>
            <a:r>
              <a:rPr lang="en-US" dirty="0" smtClean="0"/>
              <a:t>(Workshop next week </a:t>
            </a:r>
            <a:r>
              <a:rPr lang="mr-IN" dirty="0" smtClean="0"/>
              <a:t>–</a:t>
            </a:r>
            <a:r>
              <a:rPr lang="en-US" dirty="0" smtClean="0"/>
              <a:t> here Blatant plug)</a:t>
            </a:r>
            <a:br>
              <a:rPr lang="en-US" dirty="0" smtClean="0"/>
            </a:br>
            <a:r>
              <a:rPr lang="en-US" dirty="0" smtClean="0"/>
              <a:t/>
            </a:r>
            <a:br>
              <a:rPr lang="en-US" dirty="0" smtClean="0"/>
            </a:br>
            <a:r>
              <a:rPr lang="en-US" dirty="0" smtClean="0"/>
              <a:t>If anyone has training material, let me know, </a:t>
            </a:r>
            <a:endParaRPr lang="en-US" dirty="0"/>
          </a:p>
        </p:txBody>
      </p:sp>
    </p:spTree>
    <p:extLst>
      <p:ext uri="{BB962C8B-B14F-4D97-AF65-F5344CB8AC3E}">
        <p14:creationId xmlns:p14="http://schemas.microsoft.com/office/powerpoint/2010/main" val="38453848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Notable EPICS web sites</a:t>
            </a:r>
            <a:br>
              <a:rPr lang="en-US" dirty="0" smtClean="0"/>
            </a:br>
            <a:r>
              <a:rPr lang="en-US" dirty="0" smtClean="0"/>
              <a:t>(others encouraged)</a:t>
            </a:r>
            <a:endParaRPr lang="en-US" dirty="0"/>
          </a:p>
        </p:txBody>
      </p:sp>
      <p:sp>
        <p:nvSpPr>
          <p:cNvPr id="3" name="Content Placeholder 2"/>
          <p:cNvSpPr>
            <a:spLocks noGrp="1"/>
          </p:cNvSpPr>
          <p:nvPr>
            <p:ph idx="1"/>
          </p:nvPr>
        </p:nvSpPr>
        <p:spPr/>
        <p:txBody>
          <a:bodyPr/>
          <a:lstStyle/>
          <a:p>
            <a:r>
              <a:rPr lang="mr-IN" dirty="0" smtClean="0">
                <a:hlinkClick r:id="rId2"/>
              </a:rPr>
              <a:t>https://epics-controls.org/</a:t>
            </a:r>
            <a:endParaRPr lang="en-US" dirty="0" smtClean="0"/>
          </a:p>
          <a:p>
            <a:pPr marL="0" indent="0">
              <a:buNone/>
            </a:pPr>
            <a:r>
              <a:rPr lang="en-US" dirty="0"/>
              <a:t/>
            </a:r>
            <a:br>
              <a:rPr lang="en-US" dirty="0"/>
            </a:br>
            <a:r>
              <a:rPr lang="en-US" dirty="0"/>
              <a:t>T</a:t>
            </a:r>
            <a:r>
              <a:rPr lang="en-US" dirty="0" smtClean="0"/>
              <a:t>he original APS</a:t>
            </a:r>
          </a:p>
          <a:p>
            <a:r>
              <a:rPr lang="en-US" dirty="0" smtClean="0">
                <a:hlinkClick r:id="rId3"/>
              </a:rPr>
              <a:t>https://epics.anl.gov/</a:t>
            </a:r>
            <a:endParaRPr lang="en-US" dirty="0" smtClean="0"/>
          </a:p>
          <a:p>
            <a:r>
              <a:rPr lang="en-US" dirty="0" smtClean="0"/>
              <a:t/>
            </a:r>
            <a:br>
              <a:rPr lang="en-US" dirty="0" smtClean="0"/>
            </a:br>
            <a:r>
              <a:rPr lang="en-US" dirty="0" smtClean="0"/>
              <a:t>And </a:t>
            </a:r>
            <a:r>
              <a:rPr lang="en-US" dirty="0" err="1" smtClean="0"/>
              <a:t>Git</a:t>
            </a:r>
            <a:endParaRPr lang="en-US" dirty="0" smtClean="0"/>
          </a:p>
          <a:p>
            <a:r>
              <a:rPr lang="en-US" dirty="0" smtClean="0">
                <a:hlinkClick r:id="rId4"/>
              </a:rPr>
              <a:t>https://github.com/epics-base</a:t>
            </a:r>
            <a:endParaRPr lang="en-US" dirty="0" smtClean="0"/>
          </a:p>
          <a:p>
            <a:endParaRPr lang="en-US" dirty="0" smtClean="0"/>
          </a:p>
          <a:p>
            <a:endParaRPr lang="en-US" dirty="0"/>
          </a:p>
        </p:txBody>
      </p:sp>
    </p:spTree>
    <p:extLst>
      <p:ext uri="{BB962C8B-B14F-4D97-AF65-F5344CB8AC3E}">
        <p14:creationId xmlns:p14="http://schemas.microsoft.com/office/powerpoint/2010/main" val="42901952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the council?</a:t>
            </a:r>
            <a:endParaRPr lang="en-US" dirty="0"/>
          </a:p>
        </p:txBody>
      </p:sp>
      <p:sp>
        <p:nvSpPr>
          <p:cNvPr id="3" name="Content Placeholder 2"/>
          <p:cNvSpPr>
            <a:spLocks noGrp="1"/>
          </p:cNvSpPr>
          <p:nvPr>
            <p:ph idx="1"/>
          </p:nvPr>
        </p:nvSpPr>
        <p:spPr/>
        <p:txBody>
          <a:bodyPr>
            <a:normAutofit lnSpcReduction="10000"/>
          </a:bodyPr>
          <a:lstStyle/>
          <a:p>
            <a:r>
              <a:rPr lang="en-US" dirty="0" smtClean="0"/>
              <a:t>If your project/operation can support a manpower effort, I’d encourage you to consider joining. </a:t>
            </a:r>
          </a:p>
          <a:p>
            <a:r>
              <a:rPr lang="en-US" dirty="0" smtClean="0"/>
              <a:t>I’d like to make the case that you can share between another institute to make the FTE equivalent </a:t>
            </a:r>
            <a:r>
              <a:rPr lang="mr-IN" dirty="0" smtClean="0"/>
              <a:t>–</a:t>
            </a:r>
            <a:r>
              <a:rPr lang="en-US" dirty="0" smtClean="0"/>
              <a:t> </a:t>
            </a:r>
            <a:r>
              <a:rPr lang="en-US" dirty="0" err="1" smtClean="0"/>
              <a:t>e.g</a:t>
            </a:r>
            <a:r>
              <a:rPr lang="en-US" dirty="0" smtClean="0"/>
              <a:t> if ANSTO and CSIRO (not a suggestions, just picking local groups) could make a ½ contribution </a:t>
            </a:r>
            <a:r>
              <a:rPr lang="mr-IN" dirty="0" smtClean="0"/>
              <a:t>–</a:t>
            </a:r>
            <a:r>
              <a:rPr lang="en-US" dirty="0" smtClean="0"/>
              <a:t> then one member represented?</a:t>
            </a:r>
          </a:p>
          <a:p>
            <a:endParaRPr lang="en-US" dirty="0"/>
          </a:p>
        </p:txBody>
      </p:sp>
    </p:spTree>
    <p:extLst>
      <p:ext uri="{BB962C8B-B14F-4D97-AF65-F5344CB8AC3E}">
        <p14:creationId xmlns:p14="http://schemas.microsoft.com/office/powerpoint/2010/main" val="6163140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thing anyway?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Formed at Oakridge two years ago with representatives from seven EPICS facilities of a council to work towards the long-term support of EPICS development efforts. </a:t>
            </a:r>
          </a:p>
          <a:p>
            <a:pPr marL="0" indent="0">
              <a:buNone/>
            </a:pPr>
            <a:r>
              <a:rPr lang="en-US" dirty="0" smtClean="0"/>
              <a:t>While EPICS has always been successful by the various collaborating organizations developing the new core functions and tools driven by their project needs, we believe investments in major upgrades to EPICS Base and key Extensions would benefit from some longer-term planning and coordinated resource allocation. To that end, we formed EPICS Council</a:t>
            </a:r>
            <a:endParaRPr lang="en-US" dirty="0"/>
          </a:p>
        </p:txBody>
      </p:sp>
    </p:spTree>
    <p:extLst>
      <p:ext uri="{BB962C8B-B14F-4D97-AF65-F5344CB8AC3E}">
        <p14:creationId xmlns:p14="http://schemas.microsoft.com/office/powerpoint/2010/main" val="32973710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 to earlier characters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Much of the EPICS collaboration was driven by individuals, notably but not exclusively Bob </a:t>
            </a:r>
            <a:r>
              <a:rPr lang="en-US" dirty="0" err="1" smtClean="0"/>
              <a:t>Dalesio</a:t>
            </a:r>
            <a:r>
              <a:rPr lang="en-US" dirty="0" smtClean="0"/>
              <a:t>.</a:t>
            </a:r>
          </a:p>
          <a:p>
            <a:r>
              <a:rPr lang="en-US" dirty="0" smtClean="0"/>
              <a:t>When Bob moved on from the DOE labs, and into a private company Osprey (Thanks to him and </a:t>
            </a:r>
            <a:r>
              <a:rPr lang="en-US" dirty="0" err="1"/>
              <a:t>C</a:t>
            </a:r>
            <a:r>
              <a:rPr lang="en-US" dirty="0" err="1" smtClean="0"/>
              <a:t>osylab</a:t>
            </a:r>
            <a:r>
              <a:rPr lang="en-US" dirty="0" smtClean="0"/>
              <a:t> for the tea breaks), he could no longer fill an unbiased co-ordination role.</a:t>
            </a:r>
          </a:p>
          <a:p>
            <a:r>
              <a:rPr lang="en-US" dirty="0" smtClean="0"/>
              <a:t>A number of us </a:t>
            </a:r>
            <a:r>
              <a:rPr lang="en-US" dirty="0" err="1" smtClean="0"/>
              <a:t>realised</a:t>
            </a:r>
            <a:r>
              <a:rPr lang="en-US" dirty="0" smtClean="0"/>
              <a:t> we need to to it for ourselves.</a:t>
            </a:r>
          </a:p>
          <a:p>
            <a:r>
              <a:rPr lang="en-US" dirty="0" smtClean="0"/>
              <a:t>Bob helped us set it up.</a:t>
            </a:r>
            <a:endParaRPr lang="en-US" dirty="0"/>
          </a:p>
        </p:txBody>
      </p:sp>
    </p:spTree>
    <p:extLst>
      <p:ext uri="{BB962C8B-B14F-4D97-AF65-F5344CB8AC3E}">
        <p14:creationId xmlns:p14="http://schemas.microsoft.com/office/powerpoint/2010/main" val="21434000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EPICS Members</a:t>
            </a:r>
            <a:endParaRPr lang="en-US" dirty="0"/>
          </a:p>
        </p:txBody>
      </p:sp>
      <p:sp>
        <p:nvSpPr>
          <p:cNvPr id="4" name="Rectangle 3"/>
          <p:cNvSpPr/>
          <p:nvPr/>
        </p:nvSpPr>
        <p:spPr>
          <a:xfrm>
            <a:off x="872384" y="1090354"/>
            <a:ext cx="7814416" cy="4801315"/>
          </a:xfrm>
          <a:prstGeom prst="rect">
            <a:avLst/>
          </a:prstGeom>
        </p:spPr>
        <p:txBody>
          <a:bodyPr wrap="square">
            <a:spAutoFit/>
          </a:bodyPr>
          <a:lstStyle/>
          <a:p>
            <a:r>
              <a:rPr lang="en-US" dirty="0" smtClean="0"/>
              <a:t>The Council currently has representation from 11 </a:t>
            </a:r>
            <a:r>
              <a:rPr lang="en-US" dirty="0" err="1" smtClean="0"/>
              <a:t>organisations</a:t>
            </a:r>
            <a:r>
              <a:rPr lang="en-US" dirty="0" smtClean="0"/>
              <a:t>. Karen White (ORNL) is the current Council Chair. The 2018 members are as follows:</a:t>
            </a:r>
          </a:p>
          <a:p>
            <a:endParaRPr lang="en-US" dirty="0" smtClean="0"/>
          </a:p>
          <a:p>
            <a:r>
              <a:rPr lang="en-US" dirty="0" smtClean="0"/>
              <a:t>    APS — John Maclean</a:t>
            </a:r>
          </a:p>
          <a:p>
            <a:r>
              <a:rPr lang="en-US" dirty="0" smtClean="0"/>
              <a:t>    Diamond Light Source — Mark Herron</a:t>
            </a:r>
          </a:p>
          <a:p>
            <a:r>
              <a:rPr lang="en-US" dirty="0" smtClean="0"/>
              <a:t>    European Spallation Source — </a:t>
            </a:r>
            <a:r>
              <a:rPr lang="en-US" dirty="0" err="1" smtClean="0"/>
              <a:t>Henrik</a:t>
            </a:r>
            <a:r>
              <a:rPr lang="en-US" dirty="0" smtClean="0"/>
              <a:t> Carling</a:t>
            </a:r>
          </a:p>
          <a:p>
            <a:r>
              <a:rPr lang="en-US" dirty="0" smtClean="0"/>
              <a:t>    ITER — Anders </a:t>
            </a:r>
            <a:r>
              <a:rPr lang="en-US" dirty="0" err="1" smtClean="0"/>
              <a:t>Wallander</a:t>
            </a:r>
            <a:endParaRPr lang="en-US" dirty="0" smtClean="0"/>
          </a:p>
          <a:p>
            <a:r>
              <a:rPr lang="en-US" dirty="0" smtClean="0"/>
              <a:t>    LANSCE — Jeff Hill</a:t>
            </a:r>
          </a:p>
          <a:p>
            <a:r>
              <a:rPr lang="en-US" dirty="0" smtClean="0"/>
              <a:t>    NSLS-II — Richard Farnsworth</a:t>
            </a:r>
          </a:p>
          <a:p>
            <a:r>
              <a:rPr lang="en-US" dirty="0" smtClean="0"/>
              <a:t>    PSI — Markus </a:t>
            </a:r>
            <a:r>
              <a:rPr lang="en-US" dirty="0" err="1" smtClean="0"/>
              <a:t>Janousch</a:t>
            </a:r>
            <a:endParaRPr lang="en-US" dirty="0" smtClean="0"/>
          </a:p>
          <a:p>
            <a:r>
              <a:rPr lang="en-US" dirty="0" smtClean="0"/>
              <a:t>    SLAC Accelerator — Joe DeLong</a:t>
            </a:r>
          </a:p>
          <a:p>
            <a:r>
              <a:rPr lang="en-US" dirty="0" smtClean="0"/>
              <a:t>    SLAC Instruments — Daniel </a:t>
            </a:r>
            <a:r>
              <a:rPr lang="en-US" dirty="0" err="1" smtClean="0"/>
              <a:t>Flath</a:t>
            </a:r>
            <a:endParaRPr lang="en-US" dirty="0" smtClean="0"/>
          </a:p>
          <a:p>
            <a:r>
              <a:rPr lang="en-US" dirty="0" smtClean="0"/>
              <a:t>    SNS Accelerator — Karen White</a:t>
            </a:r>
          </a:p>
          <a:p>
            <a:r>
              <a:rPr lang="en-US" dirty="0" smtClean="0"/>
              <a:t>    SNS and HFIR Instruments — Steven Hartman</a:t>
            </a:r>
            <a:br>
              <a:rPr lang="en-US" dirty="0" smtClean="0"/>
            </a:br>
            <a:r>
              <a:rPr lang="en-US" dirty="0" smtClean="0"/>
              <a:t/>
            </a:r>
            <a:br>
              <a:rPr lang="en-US" dirty="0" smtClean="0"/>
            </a:br>
            <a:r>
              <a:rPr lang="en-US" dirty="0" smtClean="0"/>
              <a:t>We meet via Video conference </a:t>
            </a:r>
            <a:r>
              <a:rPr lang="en-US" dirty="0" err="1" smtClean="0"/>
              <a:t>approx</a:t>
            </a:r>
            <a:r>
              <a:rPr lang="en-US" dirty="0" smtClean="0"/>
              <a:t> monthly, most members or sometimes a second join in. I’m often late. Next meeting is next week (3:00 a.m. from here)</a:t>
            </a:r>
            <a:endParaRPr lang="en-US" dirty="0"/>
          </a:p>
        </p:txBody>
      </p:sp>
    </p:spTree>
    <p:extLst>
      <p:ext uri="{BB962C8B-B14F-4D97-AF65-F5344CB8AC3E}">
        <p14:creationId xmlns:p14="http://schemas.microsoft.com/office/powerpoint/2010/main" val="35381780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councils wants</a:t>
            </a:r>
            <a:endParaRPr lang="en-US" dirty="0"/>
          </a:p>
        </p:txBody>
      </p:sp>
      <p:sp>
        <p:nvSpPr>
          <p:cNvPr id="3" name="Content Placeholder 2"/>
          <p:cNvSpPr>
            <a:spLocks noGrp="1"/>
          </p:cNvSpPr>
          <p:nvPr>
            <p:ph idx="1"/>
          </p:nvPr>
        </p:nvSpPr>
        <p:spPr>
          <a:xfrm>
            <a:off x="179609" y="1269942"/>
            <a:ext cx="8839305" cy="4856222"/>
          </a:xfrm>
        </p:spPr>
        <p:txBody>
          <a:bodyPr>
            <a:noAutofit/>
          </a:bodyPr>
          <a:lstStyle/>
          <a:p>
            <a:r>
              <a:rPr lang="en-US" sz="2000" dirty="0" smtClean="0"/>
              <a:t>To </a:t>
            </a:r>
            <a:r>
              <a:rPr lang="en-US" sz="2000" dirty="0"/>
              <a:t>optimize the use of resources available at investing facilities to </a:t>
            </a:r>
            <a:r>
              <a:rPr lang="en-US" sz="2000" dirty="0" smtClean="0"/>
              <a:t> ensure </a:t>
            </a:r>
            <a:r>
              <a:rPr lang="en-US" sz="2000" dirty="0"/>
              <a:t>the ongoing viability of EPICS as the control system toolkit of choice for scientific facilities. </a:t>
            </a:r>
            <a:r>
              <a:rPr lang="en-US" sz="2000" dirty="0" smtClean="0"/>
              <a:t> </a:t>
            </a:r>
            <a:endParaRPr lang="en-US" sz="2000" dirty="0"/>
          </a:p>
          <a:p>
            <a:r>
              <a:rPr lang="en-US" sz="2000" dirty="0" smtClean="0"/>
              <a:t>Prioritize </a:t>
            </a:r>
            <a:r>
              <a:rPr lang="en-US" sz="2000" dirty="0"/>
              <a:t>major EPICS </a:t>
            </a:r>
            <a:r>
              <a:rPr lang="en-US" sz="2000" dirty="0" smtClean="0"/>
              <a:t>upgrade </a:t>
            </a:r>
            <a:r>
              <a:rPr lang="en-US" sz="2000" dirty="0"/>
              <a:t>projects for Base and Extensions to guide resource </a:t>
            </a:r>
            <a:r>
              <a:rPr lang="en-US" sz="2000" dirty="0" smtClean="0"/>
              <a:t>allocation </a:t>
            </a:r>
            <a:r>
              <a:rPr lang="en-US" sz="2000" dirty="0"/>
              <a:t>decisions at investing facilities</a:t>
            </a:r>
            <a:r>
              <a:rPr lang="en-US" sz="2000" dirty="0" smtClean="0"/>
              <a:t>.</a:t>
            </a:r>
            <a:endParaRPr lang="en-US" sz="2000" dirty="0"/>
          </a:p>
          <a:p>
            <a:r>
              <a:rPr lang="en-US" sz="2000" dirty="0"/>
              <a:t>Develop a roadmap for future EPICS Core and Extensions development to facilitate </a:t>
            </a:r>
            <a:r>
              <a:rPr lang="en-US" sz="2000" dirty="0" smtClean="0"/>
              <a:t> planning </a:t>
            </a:r>
            <a:r>
              <a:rPr lang="en-US" sz="2000" dirty="0"/>
              <a:t>for all EPICS sites. The roadmap will be developed using </a:t>
            </a:r>
            <a:r>
              <a:rPr lang="en-US" sz="2000" dirty="0" smtClean="0"/>
              <a:t>technical </a:t>
            </a:r>
            <a:r>
              <a:rPr lang="en-US" sz="2000" dirty="0"/>
              <a:t>input from </a:t>
            </a:r>
            <a:r>
              <a:rPr lang="en-US" sz="2000" dirty="0" smtClean="0"/>
              <a:t>the </a:t>
            </a:r>
            <a:r>
              <a:rPr lang="en-US" sz="2000" dirty="0"/>
              <a:t>chairs of relevant working groups (currently EPICS Core Working Group and </a:t>
            </a:r>
            <a:r>
              <a:rPr lang="en-US" sz="2000" dirty="0" smtClean="0"/>
              <a:t>CS Studio </a:t>
            </a:r>
            <a:r>
              <a:rPr lang="en-US" sz="2000" dirty="0"/>
              <a:t>Working Group)</a:t>
            </a:r>
            <a:r>
              <a:rPr lang="en-US" sz="2000" dirty="0" smtClean="0"/>
              <a:t>.</a:t>
            </a:r>
            <a:endParaRPr lang="en-US" sz="2000" dirty="0"/>
          </a:p>
          <a:p>
            <a:r>
              <a:rPr lang="en-US" sz="2000" dirty="0"/>
              <a:t>Provide support to control system managers in promoting EPICS development efforts to </a:t>
            </a:r>
            <a:r>
              <a:rPr lang="en-US" sz="2000" dirty="0" smtClean="0"/>
              <a:t> their </a:t>
            </a:r>
            <a:r>
              <a:rPr lang="en-US" sz="2000" dirty="0"/>
              <a:t>organization leadership</a:t>
            </a:r>
            <a:r>
              <a:rPr lang="en-US" sz="2000" dirty="0" smtClean="0"/>
              <a:t>.</a:t>
            </a:r>
            <a:endParaRPr lang="en-US" sz="2000" dirty="0"/>
          </a:p>
          <a:p>
            <a:r>
              <a:rPr lang="en-US" sz="2000" dirty="0" smtClean="0"/>
              <a:t>Co-ordinate/Select semi-annual  (6 months) EPICS </a:t>
            </a:r>
            <a:r>
              <a:rPr lang="en-US" sz="2000" dirty="0"/>
              <a:t>Collaboration Meeting sites and dates</a:t>
            </a:r>
            <a:r>
              <a:rPr lang="en-US" sz="2000" dirty="0" smtClean="0"/>
              <a:t>.</a:t>
            </a:r>
            <a:endParaRPr lang="en-US" sz="2000" dirty="0"/>
          </a:p>
          <a:p>
            <a:r>
              <a:rPr lang="en-US" sz="2000" dirty="0"/>
              <a:t>Ensure that EPICS continues to be an open collaboration and that contributions are </a:t>
            </a:r>
            <a:r>
              <a:rPr lang="en-US" sz="2000" dirty="0" smtClean="0"/>
              <a:t>open  source.</a:t>
            </a:r>
            <a:endParaRPr lang="en-US" sz="2000" dirty="0"/>
          </a:p>
        </p:txBody>
      </p:sp>
    </p:spTree>
    <p:extLst>
      <p:ext uri="{BB962C8B-B14F-4D97-AF65-F5344CB8AC3E}">
        <p14:creationId xmlns:p14="http://schemas.microsoft.com/office/powerpoint/2010/main" val="3924361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EPICS Charter</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https://epics.anl.gov/council/EPICS-Council-Charter-June-2018.pdf</a:t>
            </a:r>
            <a:endParaRPr lang="en-US" dirty="0" smtClean="0"/>
          </a:p>
          <a:p>
            <a:pPr marL="0" indent="0">
              <a:buNone/>
            </a:pPr>
            <a:endParaRPr lang="en-US" dirty="0"/>
          </a:p>
          <a:p>
            <a:pPr marL="0" indent="0">
              <a:buNone/>
            </a:pPr>
            <a:r>
              <a:rPr lang="en-US" dirty="0" smtClean="0"/>
              <a:t>This describes the previous slide in full detail.</a:t>
            </a:r>
            <a:endParaRPr lang="en-US" dirty="0"/>
          </a:p>
        </p:txBody>
      </p:sp>
    </p:spTree>
    <p:extLst>
      <p:ext uri="{BB962C8B-B14F-4D97-AF65-F5344CB8AC3E}">
        <p14:creationId xmlns:p14="http://schemas.microsoft.com/office/powerpoint/2010/main" val="296374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from SLAC</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effectLst/>
            </a:endParaRPr>
          </a:p>
          <a:p>
            <a:endParaRPr lang="en-US" dirty="0" smtClean="0">
              <a:effectLst/>
            </a:endParaRPr>
          </a:p>
          <a:p>
            <a:r>
              <a:rPr lang="en-US" dirty="0"/>
              <a:t>1)      We’ve awarded the </a:t>
            </a:r>
            <a:r>
              <a:rPr lang="en-US" dirty="0" err="1"/>
              <a:t>pvaGateway</a:t>
            </a:r>
            <a:r>
              <a:rPr lang="en-US" dirty="0"/>
              <a:t> contract.  We expect a production version for release in June ’19!</a:t>
            </a:r>
            <a:endParaRPr lang="en-US" dirty="0" smtClean="0">
              <a:effectLst/>
            </a:endParaRPr>
          </a:p>
          <a:p>
            <a:endParaRPr lang="en-US" dirty="0" smtClean="0">
              <a:effectLst/>
            </a:endParaRPr>
          </a:p>
          <a:p>
            <a:r>
              <a:rPr lang="en-US" dirty="0"/>
              <a:t>2)      We have committed 70% FTE support in FY19 to complete the full feature set of </a:t>
            </a:r>
            <a:r>
              <a:rPr lang="en-US" dirty="0" err="1"/>
              <a:t>PyDM</a:t>
            </a:r>
            <a:r>
              <a:rPr lang="en-US" dirty="0"/>
              <a:t>.  However, funding for a [M]EDM translator was not allocated – this is an opportunity for another lab to contribute to the </a:t>
            </a:r>
            <a:r>
              <a:rPr lang="en-US" dirty="0" err="1"/>
              <a:t>PyDM</a:t>
            </a:r>
            <a:r>
              <a:rPr lang="en-US" dirty="0"/>
              <a:t> effort.  We can provide guidance if anyone is interested.</a:t>
            </a:r>
            <a:endParaRPr lang="en-US" dirty="0" smtClean="0">
              <a:effectLst/>
            </a:endParaRPr>
          </a:p>
          <a:p>
            <a:r>
              <a:rPr lang="en-US" dirty="0"/>
              <a:t> </a:t>
            </a:r>
            <a:endParaRPr lang="en-US" dirty="0" smtClean="0">
              <a:effectLst/>
            </a:endParaRPr>
          </a:p>
          <a:p>
            <a:pPr marL="0" indent="0">
              <a:buNone/>
            </a:pPr>
            <a:endParaRPr lang="en-US" dirty="0" smtClean="0">
              <a:effectLst/>
            </a:endParaRPr>
          </a:p>
          <a:p>
            <a:endParaRPr lang="en-US" dirty="0"/>
          </a:p>
        </p:txBody>
      </p:sp>
    </p:spTree>
    <p:extLst>
      <p:ext uri="{BB962C8B-B14F-4D97-AF65-F5344CB8AC3E}">
        <p14:creationId xmlns:p14="http://schemas.microsoft.com/office/powerpoint/2010/main" val="4161895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defTabSz="457200" rtl="0">
              <a:spcBef>
                <a:spcPct val="0"/>
              </a:spcBef>
            </a:pPr>
            <a:r>
              <a:rPr lang="en-US" sz="2800" dirty="0" smtClean="0"/>
              <a:t>Proposed - Python Tools WG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914400" lvl="2" indent="0">
              <a:buNone/>
            </a:pPr>
            <a:r>
              <a:rPr lang="en-US" dirty="0" smtClean="0"/>
              <a:t>Many sites are using/developing Python based tools for EPICS: LCLS, BNL, SNS, PSI, others?</a:t>
            </a:r>
          </a:p>
          <a:p>
            <a:pPr marL="914400" lvl="2" indent="0">
              <a:buNone/>
            </a:pPr>
            <a:r>
              <a:rPr lang="en-US" dirty="0" smtClean="0"/>
              <a:t>Used on most </a:t>
            </a:r>
            <a:r>
              <a:rPr lang="en-US" dirty="0" err="1" smtClean="0"/>
              <a:t>beamlines</a:t>
            </a:r>
            <a:endParaRPr lang="en-US" dirty="0" smtClean="0"/>
          </a:p>
          <a:p>
            <a:pPr marL="914400" lvl="2" indent="0">
              <a:buNone/>
            </a:pPr>
            <a:r>
              <a:rPr lang="en-US" dirty="0" smtClean="0"/>
              <a:t>Would be more efficient to coordinate efforts on common tools</a:t>
            </a:r>
          </a:p>
          <a:p>
            <a:pPr marL="914400" lvl="2" indent="0">
              <a:buNone/>
            </a:pPr>
            <a:r>
              <a:rPr lang="en-US" dirty="0" smtClean="0"/>
              <a:t>We currently have more than one Channel Access Python client</a:t>
            </a:r>
          </a:p>
          <a:p>
            <a:pPr marL="914400" lvl="2" indent="0">
              <a:buNone/>
            </a:pPr>
            <a:r>
              <a:rPr lang="en-US" dirty="0"/>
              <a:t>I</a:t>
            </a:r>
            <a:r>
              <a:rPr lang="en-US" dirty="0" smtClean="0"/>
              <a:t> will develop a survey (send to tech-talk?) to assess current efforts and usage</a:t>
            </a:r>
          </a:p>
          <a:p>
            <a:pPr marL="914400" lvl="2" indent="0">
              <a:buNone/>
            </a:pPr>
            <a:r>
              <a:rPr lang="en-US" dirty="0" smtClean="0"/>
              <a:t>From this information, a working group could be proposed</a:t>
            </a:r>
          </a:p>
          <a:p>
            <a:pPr marL="0" indent="0">
              <a:buNone/>
            </a:pPr>
            <a:endParaRPr lang="en-US" dirty="0"/>
          </a:p>
        </p:txBody>
      </p:sp>
    </p:spTree>
    <p:extLst>
      <p:ext uri="{BB962C8B-B14F-4D97-AF65-F5344CB8AC3E}">
        <p14:creationId xmlns:p14="http://schemas.microsoft.com/office/powerpoint/2010/main" val="9225148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EPICS  working group</a:t>
            </a:r>
            <a:endParaRPr lang="en-US" dirty="0"/>
          </a:p>
        </p:txBody>
      </p:sp>
      <p:sp>
        <p:nvSpPr>
          <p:cNvPr id="3" name="Content Placeholder 2"/>
          <p:cNvSpPr>
            <a:spLocks noGrp="1"/>
          </p:cNvSpPr>
          <p:nvPr>
            <p:ph idx="1"/>
          </p:nvPr>
        </p:nvSpPr>
        <p:spPr/>
        <p:txBody>
          <a:bodyPr>
            <a:normAutofit lnSpcReduction="10000"/>
          </a:bodyPr>
          <a:lstStyle/>
          <a:p>
            <a:r>
              <a:rPr lang="en-US" dirty="0" smtClean="0"/>
              <a:t>Looking to form a Special interest group </a:t>
            </a:r>
          </a:p>
          <a:p>
            <a:pPr marL="0" indent="0">
              <a:buNone/>
            </a:pPr>
            <a:r>
              <a:rPr lang="en-US" dirty="0" smtClean="0"/>
              <a:t> </a:t>
            </a:r>
            <a:r>
              <a:rPr lang="en-US" dirty="0"/>
              <a:t> </a:t>
            </a:r>
            <a:r>
              <a:rPr lang="en-US" dirty="0" smtClean="0"/>
              <a:t>  For EPICS python issues/expansions</a:t>
            </a:r>
          </a:p>
          <a:p>
            <a:pPr marL="0" indent="0">
              <a:buNone/>
            </a:pPr>
            <a:endParaRPr lang="en-US" dirty="0"/>
          </a:p>
          <a:p>
            <a:pPr marL="0" indent="0">
              <a:buNone/>
            </a:pPr>
            <a:r>
              <a:rPr lang="en-US" dirty="0" smtClean="0"/>
              <a:t> </a:t>
            </a:r>
            <a:r>
              <a:rPr lang="en-US" dirty="0" err="1" smtClean="0"/>
              <a:t>E.g</a:t>
            </a:r>
            <a:r>
              <a:rPr lang="en-US" dirty="0" smtClean="0"/>
              <a:t> At NSLS-II we have created </a:t>
            </a:r>
            <a:r>
              <a:rPr lang="en-US" dirty="0" err="1" smtClean="0"/>
              <a:t>Caproto</a:t>
            </a:r>
            <a:r>
              <a:rPr lang="en-US" dirty="0" smtClean="0"/>
              <a:t>, a python  CA server, others have done the same.</a:t>
            </a:r>
          </a:p>
          <a:p>
            <a:pPr marL="0" indent="0">
              <a:buNone/>
            </a:pPr>
            <a:endParaRPr lang="en-US" dirty="0"/>
          </a:p>
          <a:p>
            <a:pPr marL="0" indent="0">
              <a:buNone/>
            </a:pPr>
            <a:endParaRPr lang="en-US" dirty="0"/>
          </a:p>
          <a:p>
            <a:pPr marL="0" indent="0">
              <a:buNone/>
            </a:pPr>
            <a:r>
              <a:rPr lang="en-US" dirty="0" smtClean="0"/>
              <a:t>Please see me if interested. </a:t>
            </a:r>
            <a:endParaRPr lang="en-US" dirty="0"/>
          </a:p>
        </p:txBody>
      </p:sp>
    </p:spTree>
    <p:extLst>
      <p:ext uri="{BB962C8B-B14F-4D97-AF65-F5344CB8AC3E}">
        <p14:creationId xmlns:p14="http://schemas.microsoft.com/office/powerpoint/2010/main" val="10979758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TotalTime>
  <Words>694</Words>
  <Application>Microsoft Macintosh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EPICS council – What is it What are we doing Why should you care anyway?   Update</vt:lpstr>
      <vt:lpstr>What is this thing anyway?</vt:lpstr>
      <vt:lpstr>Nod to earlier characters</vt:lpstr>
      <vt:lpstr>EPICS Members</vt:lpstr>
      <vt:lpstr>The councils wants</vt:lpstr>
      <vt:lpstr>EPICS Charter</vt:lpstr>
      <vt:lpstr>Update from SLAC</vt:lpstr>
      <vt:lpstr>Proposed - Python Tools WG </vt:lpstr>
      <vt:lpstr>Python EPICS  working group</vt:lpstr>
      <vt:lpstr>EPICS Training </vt:lpstr>
      <vt:lpstr>New training material</vt:lpstr>
      <vt:lpstr>Notable EPICS web sites (others encouraged)</vt:lpstr>
      <vt:lpstr>Join the council?</vt:lpstr>
    </vt:vector>
  </TitlesOfParts>
  <Company>test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Epics council - Update</dc:title>
  <dc:creator>test test2</dc:creator>
  <cp:lastModifiedBy>test test2</cp:lastModifiedBy>
  <cp:revision>9</cp:revision>
  <dcterms:created xsi:type="dcterms:W3CDTF">2018-11-13T22:48:52Z</dcterms:created>
  <dcterms:modified xsi:type="dcterms:W3CDTF">2018-11-14T04:22:44Z</dcterms:modified>
</cp:coreProperties>
</file>