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  <p:sldMasterId id="2147483680" r:id="rId2"/>
    <p:sldMasterId id="2147483684" r:id="rId3"/>
  </p:sldMasterIdLst>
  <p:notesMasterIdLst>
    <p:notesMasterId r:id="rId28"/>
  </p:notesMasterIdLst>
  <p:handoutMasterIdLst>
    <p:handoutMasterId r:id="rId29"/>
  </p:handoutMasterIdLst>
  <p:sldIdLst>
    <p:sldId id="256" r:id="rId4"/>
    <p:sldId id="257" r:id="rId5"/>
    <p:sldId id="276" r:id="rId6"/>
    <p:sldId id="693" r:id="rId7"/>
    <p:sldId id="712" r:id="rId8"/>
    <p:sldId id="694" r:id="rId9"/>
    <p:sldId id="699" r:id="rId10"/>
    <p:sldId id="700" r:id="rId11"/>
    <p:sldId id="701" r:id="rId12"/>
    <p:sldId id="705" r:id="rId13"/>
    <p:sldId id="707" r:id="rId14"/>
    <p:sldId id="703" r:id="rId15"/>
    <p:sldId id="704" r:id="rId16"/>
    <p:sldId id="678" r:id="rId17"/>
    <p:sldId id="686" r:id="rId18"/>
    <p:sldId id="681" r:id="rId19"/>
    <p:sldId id="708" r:id="rId20"/>
    <p:sldId id="711" r:id="rId21"/>
    <p:sldId id="709" r:id="rId22"/>
    <p:sldId id="668" r:id="rId23"/>
    <p:sldId id="713" r:id="rId24"/>
    <p:sldId id="682" r:id="rId25"/>
    <p:sldId id="687" r:id="rId26"/>
    <p:sldId id="688" r:id="rId27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Calibri" charset="0"/>
        <a:ea typeface="ＭＳ Ｐゴシック" charset="-128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Calibri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Calibri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Calibri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F17"/>
    <a:srgbClr val="7030A0"/>
    <a:srgbClr val="00FDFF"/>
    <a:srgbClr val="FF9300"/>
    <a:srgbClr val="FFC000"/>
    <a:srgbClr val="C1D100"/>
    <a:srgbClr val="43CD14"/>
    <a:srgbClr val="10BB3C"/>
    <a:srgbClr val="000000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15"/>
    <p:restoredTop sz="90716"/>
  </p:normalViewPr>
  <p:slideViewPr>
    <p:cSldViewPr>
      <p:cViewPr>
        <p:scale>
          <a:sx n="110" d="100"/>
          <a:sy n="110" d="100"/>
        </p:scale>
        <p:origin x="264" y="3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30" d="100"/>
          <a:sy n="130" d="100"/>
        </p:scale>
        <p:origin x="4888" y="2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3B7D29-23D4-4A4C-B0F5-6A603A0C31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7568B4-6576-0C4D-B386-1B8D4BAB80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4104D-3012-1845-A779-17C9FC5929DA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0B41E-1AA5-564D-8927-C955786F99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98E423-079A-0344-897E-4B458B0632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A4962-D793-974C-8F3C-0F6FF4D0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94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1795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r>
              <a:rPr lang="en-US"/>
              <a:t>10/25/12</a:t>
            </a:r>
          </a:p>
        </p:txBody>
      </p:sp>
      <p:sp>
        <p:nvSpPr>
          <p:cNvPr id="16179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501063"/>
            <a:ext cx="2970213" cy="6397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r>
              <a:rPr lang="en-US" alt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8F805EEA-4043-8B49-A594-F50A61DEB0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89290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10/25/12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F805EEA-4043-8B49-A594-F50A61DEB0F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218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10/25/12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F805EEA-4043-8B49-A594-F50A61DEB0F3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986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10/25/12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F805EEA-4043-8B49-A594-F50A61DEB0F3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082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10/25/12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F805EEA-4043-8B49-A594-F50A61DEB0F3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644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10/25/12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F805EEA-4043-8B49-A594-F50A61DEB0F3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715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10/25/12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F805EEA-4043-8B49-A594-F50A61DEB0F3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129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10/25/12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F805EEA-4043-8B49-A594-F50A61DEB0F3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911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6006EFBF-97C5-4649-ACC8-0C0BF35769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58888"/>
            <a:ext cx="5029200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EF25E-49EE-C447-8E20-DC5D28D340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89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Char char="•"/>
              <a:defRPr/>
            </a:lvl1pPr>
            <a:lvl2pP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2A227-9D21-0C42-807D-6A90AB6A86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7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7A8AA-1137-2B4E-AEA5-26E038B8D0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54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3ED2A-801F-9441-9105-7BEE4B320F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89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6FBC8-4EE6-B746-A2A8-C423265DF2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68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562975" y="6513801"/>
            <a:ext cx="457200" cy="182880"/>
          </a:xfrm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8246" y="6497523"/>
            <a:ext cx="489996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Nov 2018 EPICS Collaboration Meeting - G. Shen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4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rgbClr val="004165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tx2">
              <a:lumMod val="7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04505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04505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504505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54587" y="5747818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5" y="523875"/>
            <a:ext cx="1781208" cy="671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5625" y="523875"/>
            <a:ext cx="1781208" cy="6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562975" y="6513801"/>
            <a:ext cx="457200" cy="182880"/>
          </a:xfrm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8246" y="6497523"/>
            <a:ext cx="489996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Nov 2018 EPICS Collaboration Meeting - G. Shen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4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rgbClr val="004165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tx2">
              <a:lumMod val="7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04505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04505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504505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54587" y="5747818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5" y="523875"/>
            <a:ext cx="1781208" cy="671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5625" y="523875"/>
            <a:ext cx="1781208" cy="6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657225" y="6307138"/>
            <a:ext cx="5940425" cy="2301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40404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489700"/>
            <a:ext cx="382588" cy="3635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defRPr sz="900" smtClean="0">
                <a:solidFill>
                  <a:srgbClr val="40404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166CF80-2760-154C-A706-02C8784DB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331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 b="1">
          <a:solidFill>
            <a:srgbClr val="1F497D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 b="1">
          <a:solidFill>
            <a:srgbClr val="1F497D"/>
          </a:solidFill>
          <a:latin typeface="Trebuchet MS" charset="0"/>
          <a:ea typeface="ＭＳ Ｐゴシック" charset="0"/>
          <a:cs typeface="MS P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 b="1">
          <a:solidFill>
            <a:srgbClr val="1F497D"/>
          </a:solidFill>
          <a:latin typeface="Trebuchet MS" charset="0"/>
          <a:ea typeface="ＭＳ Ｐゴシック" charset="0"/>
          <a:cs typeface="MS P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 b="1">
          <a:solidFill>
            <a:srgbClr val="1F497D"/>
          </a:solidFill>
          <a:latin typeface="Trebuchet MS" charset="0"/>
          <a:ea typeface="ＭＳ Ｐゴシック" charset="0"/>
          <a:cs typeface="MS P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 b="1">
          <a:solidFill>
            <a:srgbClr val="1F497D"/>
          </a:solidFill>
          <a:latin typeface="Trebuchet MS" charset="0"/>
          <a:ea typeface="ＭＳ Ｐゴシック" charset="0"/>
          <a:cs typeface="MS PGothic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 b="1">
          <a:solidFill>
            <a:srgbClr val="1F497D"/>
          </a:solidFill>
          <a:latin typeface="Trebuchet MS" charset="0"/>
          <a:ea typeface="ＭＳ Ｐゴシック" charset="0"/>
          <a:cs typeface="MS PGothic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 b="1">
          <a:solidFill>
            <a:srgbClr val="1F497D"/>
          </a:solidFill>
          <a:latin typeface="Trebuchet MS" charset="0"/>
          <a:ea typeface="ＭＳ Ｐゴシック" charset="0"/>
          <a:cs typeface="MS PGothic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 b="1">
          <a:solidFill>
            <a:srgbClr val="1F497D"/>
          </a:solidFill>
          <a:latin typeface="Trebuchet MS" charset="0"/>
          <a:ea typeface="ＭＳ Ｐゴシック" charset="0"/>
          <a:cs typeface="MS PGothic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 b="1">
          <a:solidFill>
            <a:srgbClr val="1F497D"/>
          </a:solidFill>
          <a:latin typeface="Trebuchet MS" charset="0"/>
          <a:ea typeface="ＭＳ Ｐゴシック" charset="0"/>
          <a:cs typeface="MS PGothic" charset="0"/>
        </a:defRPr>
      </a:lvl9pPr>
    </p:titleStyle>
    <p:bodyStyle>
      <a:lvl1pPr marL="342900" indent="-3429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40404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40404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40404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40404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9725"/>
            <a:ext cx="8372901" cy="8289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Headline 32pt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560" y="1207515"/>
            <a:ext cx="8320695" cy="498736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2975" y="6489007"/>
            <a:ext cx="457200" cy="18288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EFAAC5A-9C4F-4278-920D-DF2BAB595749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/>
              <a:ea typeface="+mn-e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242782" cy="6858000"/>
          </a:xfrm>
          <a:prstGeom prst="rect">
            <a:avLst/>
          </a:prstGeom>
          <a:solidFill>
            <a:srgbClr val="094875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">
              <a:solidFill>
                <a:srgbClr val="7AB800"/>
              </a:solidFill>
              <a:latin typeface="Arial"/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1" y="6443287"/>
            <a:ext cx="1017270" cy="27432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3200" y="6472729"/>
            <a:ext cx="6925733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/>
              <a:t>Nov 2018 EPICS Collaboration Meeting - G. Shen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1" y="6439419"/>
            <a:ext cx="101727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7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200" b="1" i="0" kern="1200" cap="none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Wingdings" charset="2"/>
        <a:buChar char="§"/>
        <a:defRPr sz="24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573088" indent="-29845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Lucida Grande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519113" indent="217488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569913" indent="237744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Clr>
          <a:schemeClr val="tx2">
            <a:lumMod val="75000"/>
          </a:schemeClr>
        </a:buClr>
        <a:buFont typeface="Wingdings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9725"/>
            <a:ext cx="8372901" cy="8289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Headline 32pt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560" y="1207515"/>
            <a:ext cx="8320695" cy="498736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2975" y="6489007"/>
            <a:ext cx="457200" cy="18288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EFAAC5A-9C4F-4278-920D-DF2BAB595749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/>
              <a:ea typeface="+mn-e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242782" cy="6858000"/>
          </a:xfrm>
          <a:prstGeom prst="rect">
            <a:avLst/>
          </a:prstGeom>
          <a:solidFill>
            <a:srgbClr val="094875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">
              <a:solidFill>
                <a:srgbClr val="7AB800"/>
              </a:solidFill>
              <a:latin typeface="Arial"/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1" y="6443287"/>
            <a:ext cx="1017270" cy="27432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3200" y="6472729"/>
            <a:ext cx="6925733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/>
              <a:t>Nov 2018 EPICS Collaboration Meeting - G. Shen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1" y="6439419"/>
            <a:ext cx="101727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3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200" b="1" i="0" kern="1200" cap="none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Wingdings" charset="2"/>
        <a:buChar char="§"/>
        <a:defRPr sz="24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573088" indent="-29845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Lucida Grande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519113" indent="217488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569913" indent="237744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Clr>
          <a:schemeClr val="tx2">
            <a:lumMod val="75000"/>
          </a:schemeClr>
        </a:buClr>
        <a:buFont typeface="Wingdings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(null)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dvancedPhotonSource/traveler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fnal.gov/event/9718/session/5/contribution/10/material/slides/0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epics.anl.gov/meetings/2018-06/talks/06-15/AM/9.3-Database-Applications-for-APS-U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2FCAA-69FB-5E4B-9E92-08349CB6F6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en-US" sz="3200" dirty="0">
                <a:latin typeface="Trebuchet MS" charset="0"/>
              </a:rPr>
              <a:t>Update of APS-U Database Application Activities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2C283F-B3C8-BD4F-B038-B9BEE1997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224" y="4191000"/>
            <a:ext cx="7572375" cy="17526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</a:pPr>
            <a:r>
              <a:rPr lang="en-US" altLang="en-US" sz="2000" b="1" dirty="0">
                <a:solidFill>
                  <a:srgbClr val="202020"/>
                </a:solidFill>
                <a:latin typeface="Trebuchet MS" charset="0"/>
              </a:rPr>
              <a:t>Guobao Shen</a:t>
            </a:r>
            <a:r>
              <a:rPr lang="en-US" altLang="en-US" sz="2000" dirty="0">
                <a:solidFill>
                  <a:srgbClr val="202020"/>
                </a:solidFill>
                <a:latin typeface="Trebuchet MS" charset="0"/>
              </a:rPr>
              <a:t>, Ned Arnold, Dariusz Jarosz 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dirty="0">
                <a:latin typeface="Trebuchet MS" charset="0"/>
              </a:rPr>
              <a:t>Argonne National Laboratory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dirty="0">
              <a:solidFill>
                <a:srgbClr val="202020"/>
              </a:solidFill>
              <a:latin typeface="Trebuchet MS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dirty="0">
                <a:solidFill>
                  <a:srgbClr val="202020"/>
                </a:solidFill>
                <a:latin typeface="Trebuchet MS" charset="0"/>
              </a:rPr>
              <a:t>Nov 2018 EPICS Collaboration Meeting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dirty="0">
                <a:solidFill>
                  <a:srgbClr val="202020"/>
                </a:solidFill>
                <a:latin typeface="Trebuchet MS" charset="0"/>
              </a:rPr>
              <a:t>2018-11-15</a:t>
            </a:r>
          </a:p>
        </p:txBody>
      </p:sp>
    </p:spTree>
    <p:extLst>
      <p:ext uri="{BB962C8B-B14F-4D97-AF65-F5344CB8AC3E}">
        <p14:creationId xmlns:p14="http://schemas.microsoft.com/office/powerpoint/2010/main" val="2795217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38219-2E44-B642-9CDC-FA79E24B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Database (CDB)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609F03-B0CD-1B47-B704-241CCCD401C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F7BAB-D93E-C347-B797-EFA6525AF2A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BEEDD11-5761-9E4A-8DE4-4190955FD6ED}"/>
              </a:ext>
            </a:extLst>
          </p:cNvPr>
          <p:cNvSpPr txBox="1">
            <a:spLocks/>
          </p:cNvSpPr>
          <p:nvPr/>
        </p:nvSpPr>
        <p:spPr>
          <a:xfrm>
            <a:off x="457200" y="869837"/>
            <a:ext cx="6888736" cy="827752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What’s New?: </a:t>
            </a:r>
            <a:r>
              <a:rPr lang="en-US" sz="2000" b="1" dirty="0">
                <a:solidFill>
                  <a:srgbClr val="47484A">
                    <a:lumMod val="95000"/>
                    <a:lumOff val="5000"/>
                  </a:srgbClr>
                </a:solidFill>
                <a:latin typeface="Arial"/>
              </a:rPr>
              <a:t>Catalog Template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20F999-9D32-1742-AEC9-5E95D530C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97000"/>
            <a:ext cx="6640036" cy="541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56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38219-2E44-B642-9CDC-FA79E24B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Database (CDB)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609F03-B0CD-1B47-B704-241CCCD401C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F7BAB-D93E-C347-B797-EFA6525AF2A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BEEDD11-5761-9E4A-8DE4-4190955FD6ED}"/>
              </a:ext>
            </a:extLst>
          </p:cNvPr>
          <p:cNvSpPr txBox="1">
            <a:spLocks/>
          </p:cNvSpPr>
          <p:nvPr/>
        </p:nvSpPr>
        <p:spPr>
          <a:xfrm>
            <a:off x="457200" y="869837"/>
            <a:ext cx="6888736" cy="827752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What’s New?: </a:t>
            </a:r>
            <a:r>
              <a:rPr lang="en-US" sz="2000" b="1" dirty="0">
                <a:solidFill>
                  <a:srgbClr val="47484A">
                    <a:lumMod val="95000"/>
                    <a:lumOff val="5000"/>
                  </a:srgbClr>
                </a:solidFill>
                <a:latin typeface="Arial"/>
              </a:rPr>
              <a:t>Catalog from Template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6AB716-C25A-F649-9B3E-196B2711F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10927"/>
            <a:ext cx="4950528" cy="3781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58D8A6-12E7-8A41-9682-AF2B0D5F3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687960"/>
            <a:ext cx="6096000" cy="31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62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609F03-B0CD-1B47-B704-241CCCD401C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F7BAB-D93E-C347-B797-EFA6525AF2A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CCE742-FDFE-E949-B44E-447404A80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01" y="548241"/>
            <a:ext cx="8255614" cy="6191711"/>
          </a:xfrm>
          <a:prstGeom prst="rect">
            <a:avLst/>
          </a:prstGeom>
        </p:spPr>
      </p:pic>
      <p:pic>
        <p:nvPicPr>
          <p:cNvPr id="16" name="Picture 1" descr="page1image256">
            <a:extLst>
              <a:ext uri="{FF2B5EF4-FFF2-40B4-BE49-F238E27FC236}">
                <a16:creationId xmlns:a16="http://schemas.microsoft.com/office/drawing/2014/main" id="{8E6673FB-2D72-784B-80FC-FB0FAB501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976" y="4892443"/>
            <a:ext cx="1994614" cy="1024261"/>
          </a:xfrm>
          <a:prstGeom prst="rect">
            <a:avLst/>
          </a:prstGeom>
          <a:noFill/>
          <a:ln w="38100">
            <a:solidFill>
              <a:srgbClr val="47484A">
                <a:lumMod val="50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D38219-2E44-B642-9CDC-FA79E24B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Database (CDB)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BEEDD11-5761-9E4A-8DE4-4190955FD6ED}"/>
              </a:ext>
            </a:extLst>
          </p:cNvPr>
          <p:cNvSpPr txBox="1">
            <a:spLocks/>
          </p:cNvSpPr>
          <p:nvPr/>
        </p:nvSpPr>
        <p:spPr>
          <a:xfrm>
            <a:off x="457200" y="869837"/>
            <a:ext cx="6888736" cy="827752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What’s New?: </a:t>
            </a:r>
            <a:r>
              <a:rPr lang="en-US" sz="2000" b="1" dirty="0">
                <a:solidFill>
                  <a:srgbClr val="47484A">
                    <a:lumMod val="95000"/>
                    <a:lumOff val="5000"/>
                  </a:srgbClr>
                </a:solidFill>
                <a:latin typeface="Arial"/>
              </a:rPr>
              <a:t>Mobile Apps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7B83ACD-E111-9D45-9502-1418A73E16C2}"/>
              </a:ext>
            </a:extLst>
          </p:cNvPr>
          <p:cNvSpPr/>
          <p:nvPr/>
        </p:nvSpPr>
        <p:spPr>
          <a:xfrm>
            <a:off x="633778" y="1360074"/>
            <a:ext cx="2985402" cy="691563"/>
          </a:xfrm>
          <a:prstGeom prst="ellipse">
            <a:avLst/>
          </a:prstGeom>
          <a:noFill/>
          <a:ln w="25400" cap="flat" cmpd="sng" algn="ctr">
            <a:solidFill>
              <a:srgbClr val="CD202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94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13EAE-46F5-8642-AE8A-C8EA0EF665E1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6C3E1-5570-5244-ABE3-4CA09127869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A5DC21-4DD6-A348-A460-0FA6EB38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dirty="0"/>
              <a:t>Component Database (CDB)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B2E28EB-93B9-544A-9857-3D8E1EFB3EE6}"/>
              </a:ext>
            </a:extLst>
          </p:cNvPr>
          <p:cNvSpPr txBox="1">
            <a:spLocks/>
          </p:cNvSpPr>
          <p:nvPr/>
        </p:nvSpPr>
        <p:spPr>
          <a:xfrm>
            <a:off x="457200" y="869837"/>
            <a:ext cx="6888736" cy="827752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What’s New?: </a:t>
            </a:r>
            <a:r>
              <a:rPr lang="en-US" sz="2000" b="1" dirty="0">
                <a:solidFill>
                  <a:srgbClr val="47484A">
                    <a:lumMod val="95000"/>
                    <a:lumOff val="5000"/>
                  </a:srgbClr>
                </a:solidFill>
                <a:latin typeface="Arial"/>
              </a:rPr>
              <a:t>Mobile Apps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zebra-cdb-demo">
            <a:hlinkClick r:id="" action="ppaction://media"/>
            <a:extLst>
              <a:ext uri="{FF2B5EF4-FFF2-40B4-BE49-F238E27FC236}">
                <a16:creationId xmlns:a16="http://schemas.microsoft.com/office/drawing/2014/main" id="{408A72DE-E20D-B849-A99F-B03032232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295400"/>
            <a:ext cx="3105124" cy="552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3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4B6CB-D63B-B04D-AD03-534858F11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Traveler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56CCB-0E7A-2047-90D9-A59B20FDC066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3AC7A-21B9-0748-B78A-7AAE4FCFDE0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062367-E32B-214F-BF08-3B262DB7B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128" y="1285876"/>
            <a:ext cx="4633872" cy="556736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4C9A601-4DB6-244F-A62B-BC1010762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4724400" cy="5087938"/>
          </a:xfrm>
        </p:spPr>
        <p:txBody>
          <a:bodyPr/>
          <a:lstStyle/>
          <a:p>
            <a:r>
              <a:rPr lang="en-US" dirty="0"/>
              <a:t>Electronic traveler system to replace traditional paper-based approach</a:t>
            </a:r>
          </a:p>
          <a:p>
            <a:r>
              <a:rPr lang="en-US" dirty="0"/>
              <a:t>Assist receiving inspection, characterization of incoming equipment, tracking accelerator component processing work flow </a:t>
            </a:r>
          </a:p>
          <a:p>
            <a:pPr lvl="1"/>
            <a:r>
              <a:rPr lang="en-US" dirty="0"/>
              <a:t>Q/A inspection, recording of test results, assembly, installation, etc. </a:t>
            </a:r>
          </a:p>
          <a:p>
            <a:r>
              <a:rPr lang="en-US" dirty="0"/>
              <a:t>FRIB </a:t>
            </a:r>
            <a:r>
              <a:rPr lang="en-US" dirty="0" err="1"/>
              <a:t>eTraveler</a:t>
            </a:r>
            <a:r>
              <a:rPr lang="en-US" dirty="0"/>
              <a:t> has been chosen. The code of APS version is now hosted at:</a:t>
            </a:r>
          </a:p>
          <a:p>
            <a:pPr lvl="1"/>
            <a: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https://github.com/AdvancedPhotonSource/traveler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/>
              <a:t>Basic concept: "Traveler @ FRIB”, Dong Liu</a:t>
            </a:r>
          </a:p>
          <a:p>
            <a:pPr lvl="1"/>
            <a:r>
              <a:rPr lang="en-US" dirty="0"/>
              <a:t>May 2015 EPICS Collaboration Meeting at FRIB/MSU</a:t>
            </a:r>
          </a:p>
          <a:p>
            <a:pPr lvl="1"/>
            <a:r>
              <a:rPr lang="en-US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https://indico.fnal.gov/event/9718/session/5/contribution/10/material/slides/0.pdf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78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BF75-FE56-DD49-AE73-ABBF0FF85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AE23D-F490-E949-8FAB-3942A2F8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3508"/>
            <a:ext cx="8228013" cy="4524375"/>
          </a:xfrm>
        </p:spPr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C0233-2CC0-4E40-85BD-72C7FF25FAEA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Nov 2018 EPICS Collaboration Meeting - G. Shen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7C671-04FF-C24C-B3C5-94F2C3DB8F1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2A0942-FE1A-4B4B-9842-9213A3E6C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11" y="1318571"/>
            <a:ext cx="4092841" cy="4523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920CB4-8DE8-3946-ABB3-DA1E36766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327" y="1318571"/>
            <a:ext cx="447130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80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BF75-FE56-DD49-AE73-ABBF0FF85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AE23D-F490-E949-8FAB-3942A2F8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3508"/>
            <a:ext cx="8228013" cy="4524375"/>
          </a:xfrm>
        </p:spPr>
        <p:txBody>
          <a:bodyPr/>
          <a:lstStyle/>
          <a:p>
            <a:r>
              <a:rPr lang="en-US" dirty="0"/>
              <a:t>What’s New?: User defined tags of traveler form/template</a:t>
            </a:r>
          </a:p>
          <a:p>
            <a:pPr lvl="1"/>
            <a:r>
              <a:rPr lang="en-US" dirty="0"/>
              <a:t>Categorize travelers, for example discrepancy traveler, ACL traveler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C0233-2CC0-4E40-85BD-72C7FF25FAEA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Nov 2018 EPICS Collaboration Meeting - G. Shen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7C671-04FF-C24C-B3C5-94F2C3DB8F1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0F8A79-F4FB-6349-84FA-164592278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71" y="1752600"/>
            <a:ext cx="5867400" cy="271092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81D7352-F78B-2447-B903-D2C57B2B95BF}"/>
              </a:ext>
            </a:extLst>
          </p:cNvPr>
          <p:cNvSpPr/>
          <p:nvPr/>
        </p:nvSpPr>
        <p:spPr>
          <a:xfrm>
            <a:off x="304800" y="3039105"/>
            <a:ext cx="1828800" cy="1539289"/>
          </a:xfrm>
          <a:prstGeom prst="ellipse">
            <a:avLst/>
          </a:prstGeom>
          <a:noFill/>
          <a:ln w="25400" cap="flat" cmpd="sng" algn="ctr">
            <a:solidFill>
              <a:srgbClr val="CD202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A04F5E-5074-064B-865A-F7FBDFE58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503" y="3115695"/>
            <a:ext cx="4721260" cy="24103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3B173BC-AEF4-0947-B46B-ABE0BC238229}"/>
              </a:ext>
            </a:extLst>
          </p:cNvPr>
          <p:cNvSpPr/>
          <p:nvPr/>
        </p:nvSpPr>
        <p:spPr>
          <a:xfrm>
            <a:off x="5257800" y="4067918"/>
            <a:ext cx="762000" cy="1572362"/>
          </a:xfrm>
          <a:prstGeom prst="ellipse">
            <a:avLst/>
          </a:prstGeom>
          <a:noFill/>
          <a:ln w="25400" cap="flat" cmpd="sng" algn="ctr">
            <a:solidFill>
              <a:srgbClr val="CD202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354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BF75-FE56-DD49-AE73-ABBF0FF85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AE23D-F490-E949-8FAB-3942A2F8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3508"/>
            <a:ext cx="8228013" cy="4524375"/>
          </a:xfrm>
        </p:spPr>
        <p:txBody>
          <a:bodyPr/>
          <a:lstStyle/>
          <a:p>
            <a:r>
              <a:rPr lang="en-US" dirty="0"/>
              <a:t>What’s New?: Key-Value pairs for input field of traveler template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C0233-2CC0-4E40-85BD-72C7FF25FAEA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Nov 2018 EPICS Collaboration Meeting - G. Shen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7C671-04FF-C24C-B3C5-94F2C3DB8F1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2946B9-0354-B040-B692-A4D8F9722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46237"/>
            <a:ext cx="4742564" cy="489108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4D9CF36-6221-984A-9DCC-1765497D85A9}"/>
              </a:ext>
            </a:extLst>
          </p:cNvPr>
          <p:cNvSpPr/>
          <p:nvPr/>
        </p:nvSpPr>
        <p:spPr>
          <a:xfrm>
            <a:off x="457200" y="4495800"/>
            <a:ext cx="4038600" cy="289425"/>
          </a:xfrm>
          <a:prstGeom prst="ellipse">
            <a:avLst/>
          </a:prstGeom>
          <a:noFill/>
          <a:ln w="25400" cap="flat" cmpd="sng" algn="ctr">
            <a:solidFill>
              <a:srgbClr val="CD202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F4E039-1636-0E4D-938F-1937C417E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340" y="1398113"/>
            <a:ext cx="4721260" cy="24103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D997940-E72D-6042-922F-C8A713CED67F}"/>
              </a:ext>
            </a:extLst>
          </p:cNvPr>
          <p:cNvSpPr/>
          <p:nvPr/>
        </p:nvSpPr>
        <p:spPr>
          <a:xfrm>
            <a:off x="6324600" y="2313838"/>
            <a:ext cx="1373187" cy="1572362"/>
          </a:xfrm>
          <a:prstGeom prst="ellipse">
            <a:avLst/>
          </a:prstGeom>
          <a:noFill/>
          <a:ln w="25400" cap="flat" cmpd="sng" algn="ctr">
            <a:solidFill>
              <a:srgbClr val="CD202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296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BF75-FE56-DD49-AE73-ABBF0FF85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AE23D-F490-E949-8FAB-3942A2F8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85825"/>
            <a:ext cx="8228013" cy="4524375"/>
          </a:xfrm>
        </p:spPr>
        <p:txBody>
          <a:bodyPr/>
          <a:lstStyle/>
          <a:p>
            <a:r>
              <a:rPr lang="en-US" dirty="0"/>
              <a:t>What’s New?: Tags &amp; keys for traveler instance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C0233-2CC0-4E40-85BD-72C7FF25FAEA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Nov 2018 EPICS Collaboration Meeting - G. Shen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7C671-04FF-C24C-B3C5-94F2C3DB8F1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1599DD-FBA8-3448-A873-5196A5CEB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3407"/>
            <a:ext cx="9144000" cy="3365793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E47CE85-C18F-364E-B8FB-9B894CB8FCD6}"/>
              </a:ext>
            </a:extLst>
          </p:cNvPr>
          <p:cNvSpPr/>
          <p:nvPr/>
        </p:nvSpPr>
        <p:spPr bwMode="auto">
          <a:xfrm>
            <a:off x="3429000" y="2345305"/>
            <a:ext cx="2057400" cy="2531495"/>
          </a:xfrm>
          <a:prstGeom prst="round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3850494-4FD3-804C-B479-570AC6003ED3}"/>
              </a:ext>
            </a:extLst>
          </p:cNvPr>
          <p:cNvSpPr/>
          <p:nvPr/>
        </p:nvSpPr>
        <p:spPr bwMode="auto">
          <a:xfrm>
            <a:off x="3124200" y="4838700"/>
            <a:ext cx="685800" cy="5334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ECC5C8-030B-7140-8660-1C67256A45DA}"/>
              </a:ext>
            </a:extLst>
          </p:cNvPr>
          <p:cNvSpPr txBox="1"/>
          <p:nvPr/>
        </p:nvSpPr>
        <p:spPr>
          <a:xfrm>
            <a:off x="3132074" y="2297668"/>
            <a:ext cx="2659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Keys &amp; tags from template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664A9D-E65C-FB45-89A8-ABCA8FF447EB}"/>
              </a:ext>
            </a:extLst>
          </p:cNvPr>
          <p:cNvSpPr txBox="1"/>
          <p:nvPr/>
        </p:nvSpPr>
        <p:spPr>
          <a:xfrm>
            <a:off x="2669142" y="4893954"/>
            <a:ext cx="1744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Tags for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traveler instance</a:t>
            </a:r>
          </a:p>
        </p:txBody>
      </p:sp>
    </p:spTree>
    <p:extLst>
      <p:ext uri="{BB962C8B-B14F-4D97-AF65-F5344CB8AC3E}">
        <p14:creationId xmlns:p14="http://schemas.microsoft.com/office/powerpoint/2010/main" val="636941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BF75-FE56-DD49-AE73-ABBF0FF85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AE23D-F490-E949-8FAB-3942A2F8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3508"/>
            <a:ext cx="8228013" cy="4524375"/>
          </a:xfrm>
        </p:spPr>
        <p:txBody>
          <a:bodyPr/>
          <a:lstStyle/>
          <a:p>
            <a:r>
              <a:rPr lang="en-US" dirty="0"/>
              <a:t>What’s New?: Reporting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C0233-2CC0-4E40-85BD-72C7FF25FAEA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Nov 2018 EPICS Collaboration Meeting - G. Shen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7C671-04FF-C24C-B3C5-94F2C3DB8F1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926F91-218F-554E-8183-B55AF5BD8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144000" cy="33627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F2735A-90C5-274E-B448-2897B704F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770" y="3429000"/>
            <a:ext cx="6715830" cy="334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79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AFCA7-7965-EC4F-8F0E-5C990D3A6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6DE71-CA14-0948-B167-7A7654B11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Component Database (CDB)</a:t>
            </a:r>
          </a:p>
          <a:p>
            <a:r>
              <a:rPr lang="en-US" sz="2400" dirty="0"/>
              <a:t>Traveler System</a:t>
            </a:r>
          </a:p>
          <a:p>
            <a:r>
              <a:rPr lang="en-US" sz="2400" dirty="0"/>
              <a:t>Cable </a:t>
            </a:r>
            <a:r>
              <a:rPr lang="en-US" sz="2400" dirty="0" err="1"/>
              <a:t>Maganement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108BC-F740-A34A-908B-FB5D0FB66EE8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79ACA-EFF8-874D-9ED3-4EF5C6EC455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179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DAFCF-2BDF-FD40-B141-34EA2ADB3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Other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F99A0-4A74-1146-88CC-13943DE4B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87" y="1066800"/>
            <a:ext cx="8228013" cy="4524375"/>
          </a:xfrm>
        </p:spPr>
        <p:txBody>
          <a:bodyPr/>
          <a:lstStyle/>
          <a:p>
            <a:r>
              <a:rPr lang="en-US" sz="2800" dirty="0"/>
              <a:t>Cable Management System</a:t>
            </a:r>
          </a:p>
          <a:p>
            <a:pPr lvl="1"/>
            <a:r>
              <a:rPr lang="en-US" sz="2400" dirty="0"/>
              <a:t>Cable system caught attention at APS-U</a:t>
            </a:r>
          </a:p>
          <a:p>
            <a:pPr lvl="1"/>
            <a:r>
              <a:rPr lang="en-US" sz="2400" dirty="0"/>
              <a:t>Initial activity started</a:t>
            </a:r>
          </a:p>
          <a:p>
            <a:pPr lvl="2"/>
            <a:r>
              <a:rPr lang="en-US" sz="2000" dirty="0"/>
              <a:t>Contract COSYLAB for the survey</a:t>
            </a:r>
          </a:p>
          <a:p>
            <a:pPr lvl="1"/>
            <a:r>
              <a:rPr lang="en-US" sz="2400" dirty="0"/>
              <a:t>Any suggestion, comment?</a:t>
            </a:r>
          </a:p>
          <a:p>
            <a:pPr lvl="2"/>
            <a:r>
              <a:rPr lang="en-US" sz="2000" dirty="0"/>
              <a:t>Lesson learned? </a:t>
            </a:r>
          </a:p>
          <a:p>
            <a:pPr lvl="2"/>
            <a:r>
              <a:rPr lang="en-US" sz="2000" dirty="0"/>
              <a:t>System using at your facility?</a:t>
            </a:r>
          </a:p>
          <a:p>
            <a:pPr lvl="2"/>
            <a:r>
              <a:rPr lang="en-US" sz="2000" dirty="0"/>
              <a:t>User requirements?</a:t>
            </a:r>
          </a:p>
          <a:p>
            <a:pPr lvl="2"/>
            <a:r>
              <a:rPr lang="en-US" sz="2000" dirty="0"/>
              <a:t>Critical functions?</a:t>
            </a:r>
          </a:p>
          <a:p>
            <a:pPr lvl="1"/>
            <a:r>
              <a:rPr lang="en-US" sz="2400" dirty="0"/>
              <a:t>Any comment/suggestion is great appreciated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091F8-1450-884C-95F9-E998C27CE428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Nov 2018 EPICS Collaboration Meeting - G. Shen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5CFD9-515A-8B42-AC32-3F5BBB729D7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DAC2A227-9D21-0C42-807D-6A90AB6A8603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charset="0"/>
                <a:ea typeface="ＭＳ Ｐゴシック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20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3897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BE76C-E650-744C-934F-3850AF737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8D3ED-0349-6044-B8D3-35D23E31D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4F9F4-301B-9045-BDCB-F9EA7BB46D6A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E71FFA-0F41-004C-B5C5-12BC617F308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108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30B90-E6BE-3A42-9742-4FF5EC4E8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System Integration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3D9810-8EF6-CC4F-A07D-C7C301FC73E0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77E79-C4AD-F645-B545-BC1DEF6FF26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6EC8288-C5C3-4246-A2C2-ED2F49DE5C4D}"/>
              </a:ext>
            </a:extLst>
          </p:cNvPr>
          <p:cNvGrpSpPr/>
          <p:nvPr/>
        </p:nvGrpSpPr>
        <p:grpSpPr>
          <a:xfrm>
            <a:off x="152400" y="811419"/>
            <a:ext cx="8898555" cy="5970381"/>
            <a:chOff x="245445" y="906401"/>
            <a:chExt cx="8898555" cy="597038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E686C7D-62A7-6145-9688-2D54840EF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607" y="906401"/>
              <a:ext cx="8884393" cy="4944803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3A2B42E-184F-E54A-98CA-87613E0F4794}"/>
                </a:ext>
              </a:extLst>
            </p:cNvPr>
            <p:cNvSpPr/>
            <p:nvPr/>
          </p:nvSpPr>
          <p:spPr bwMode="auto">
            <a:xfrm>
              <a:off x="259608" y="1662457"/>
              <a:ext cx="8884392" cy="521432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3D06243-B44D-BA4B-A406-364C438BB4C1}"/>
                </a:ext>
              </a:extLst>
            </p:cNvPr>
            <p:cNvSpPr txBox="1"/>
            <p:nvPr/>
          </p:nvSpPr>
          <p:spPr>
            <a:xfrm>
              <a:off x="245445" y="1579533"/>
              <a:ext cx="2610435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Catalog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(each unique </a:t>
              </a: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type of component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or </a:t>
              </a: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component design or COTS item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+ properties/drawings/specification/</a:t>
              </a:r>
              <a:r>
                <a:rPr kumimoji="0" lang="is-I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..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91217B8-BD12-5B44-BF80-FA94BC3ACFF8}"/>
                </a:ext>
              </a:extLst>
            </p:cNvPr>
            <p:cNvSpPr txBox="1"/>
            <p:nvPr/>
          </p:nvSpPr>
          <p:spPr>
            <a:xfrm>
              <a:off x="2770195" y="1579533"/>
              <a:ext cx="3736672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Inventory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(each unique </a:t>
              </a: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instance of component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procured or fabricated) + properties/serial #/QR code/travelers/pictures/</a:t>
              </a:r>
              <a:r>
                <a:rPr kumimoji="0" lang="is-I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…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)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829123A-8040-0B44-A28F-028A25B3324E}"/>
                </a:ext>
              </a:extLst>
            </p:cNvPr>
            <p:cNvSpPr txBox="1"/>
            <p:nvPr/>
          </p:nvSpPr>
          <p:spPr>
            <a:xfrm>
              <a:off x="6495433" y="1579533"/>
              <a:ext cx="2497755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Machine Designs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(A group of catalog components to perform a particular function + inventory items to build it +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Properties/pictures/locations/</a:t>
              </a:r>
              <a:r>
                <a:rPr kumimoji="0" lang="is-I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…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)</a:t>
              </a:r>
            </a:p>
          </p:txBody>
        </p:sp>
        <p:pic>
          <p:nvPicPr>
            <p:cNvPr id="44" name="Picture 2" descr="ttps://cdb.aps.anl.gov/cdb/propertyValue/images/image.3676942313801822123.jpg.original">
              <a:extLst>
                <a:ext uri="{FF2B5EF4-FFF2-40B4-BE49-F238E27FC236}">
                  <a16:creationId xmlns:a16="http://schemas.microsoft.com/office/drawing/2014/main" id="{CAB44C5A-FBF6-7F45-A9C5-8D2AE4355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679" y="2753543"/>
              <a:ext cx="2269512" cy="1229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6B00D2A-F0CA-CC46-BD8F-CE9B197A10C0}"/>
                </a:ext>
              </a:extLst>
            </p:cNvPr>
            <p:cNvSpPr/>
            <p:nvPr/>
          </p:nvSpPr>
          <p:spPr bwMode="auto">
            <a:xfrm>
              <a:off x="3028461" y="3983951"/>
              <a:ext cx="3261360" cy="2165238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6F34EF2-E345-ED47-9600-E58890FF4302}"/>
                </a:ext>
              </a:extLst>
            </p:cNvPr>
            <p:cNvSpPr txBox="1"/>
            <p:nvPr/>
          </p:nvSpPr>
          <p:spPr>
            <a:xfrm>
              <a:off x="272439" y="4405573"/>
              <a:ext cx="294816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eTraveler Templates/Forms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(an electronic form designed to guide the user through a set of steps &lt;for specific component types&gt;)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CBE66C-33EE-024E-B5A8-4109FF708DE8}"/>
                </a:ext>
              </a:extLst>
            </p:cNvPr>
            <p:cNvSpPr txBox="1"/>
            <p:nvPr/>
          </p:nvSpPr>
          <p:spPr>
            <a:xfrm>
              <a:off x="3259041" y="4405573"/>
              <a:ext cx="2497755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eTraveler</a:t>
              </a:r>
              <a:r>
                <a:rPr kumimoji="0" lang="en-US" sz="1800" b="1" i="0" u="sng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 [Instances]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(A copy of a Traveler Template filled in for </a:t>
              </a:r>
              <a:r>
                <a:rPr kumimoji="0" lang="en-US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a particular instance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charset="0"/>
                </a:rPr>
                <a:t>of a part)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EFD9EAA-C4E9-184A-8D69-0C83CF20B67E}"/>
                </a:ext>
              </a:extLst>
            </p:cNvPr>
            <p:cNvSpPr txBox="1"/>
            <p:nvPr/>
          </p:nvSpPr>
          <p:spPr>
            <a:xfrm>
              <a:off x="332407" y="5659106"/>
              <a:ext cx="2259834" cy="2769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47484A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 charset="0"/>
                </a:rPr>
                <a:t>Hydro Test for Mask Type #2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306ED11-79F4-A44F-9640-866631A50058}"/>
                </a:ext>
              </a:extLst>
            </p:cNvPr>
            <p:cNvSpPr txBox="1"/>
            <p:nvPr/>
          </p:nvSpPr>
          <p:spPr>
            <a:xfrm>
              <a:off x="502913" y="5902036"/>
              <a:ext cx="2321570" cy="2769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47484A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 charset="0"/>
                </a:rPr>
                <a:t>Vacuum Test Type #2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C994C79-4224-9148-AA71-0D667D4F9F8D}"/>
                </a:ext>
              </a:extLst>
            </p:cNvPr>
            <p:cNvSpPr txBox="1"/>
            <p:nvPr/>
          </p:nvSpPr>
          <p:spPr>
            <a:xfrm>
              <a:off x="673418" y="6144966"/>
              <a:ext cx="2395717" cy="2769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47484A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 charset="0"/>
                </a:rPr>
                <a:t>ACL for Mask Type #2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56305F-763B-2342-836B-89D38E949026}"/>
                </a:ext>
              </a:extLst>
            </p:cNvPr>
            <p:cNvSpPr txBox="1"/>
            <p:nvPr/>
          </p:nvSpPr>
          <p:spPr>
            <a:xfrm>
              <a:off x="834960" y="6403859"/>
              <a:ext cx="2404679" cy="2769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47484A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 charset="0"/>
                </a:rPr>
                <a:t>Vacuum Certification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5548C70-FA6E-3F45-9BFD-0BB5B0E6C46B}"/>
                </a:ext>
              </a:extLst>
            </p:cNvPr>
            <p:cNvSpPr txBox="1"/>
            <p:nvPr/>
          </p:nvSpPr>
          <p:spPr>
            <a:xfrm>
              <a:off x="3203427" y="5476446"/>
              <a:ext cx="2771862" cy="461665"/>
            </a:xfrm>
            <a:prstGeom prst="rect">
              <a:avLst/>
            </a:prstGeom>
            <a:solidFill>
              <a:srgbClr val="ECAA00">
                <a:lumMod val="20000"/>
                <a:lumOff val="80000"/>
              </a:srgbClr>
            </a:solidFill>
            <a:ln>
              <a:solidFill>
                <a:srgbClr val="47484A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 charset="0"/>
                </a:rPr>
                <a:t>Hydro Test for Mask Type #2: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 charset="0"/>
                </a:rPr>
                <a:t>Qrid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 charset="0"/>
                </a:rPr>
                <a:t> = 000 001 679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381C80D-CC06-204A-91E7-C828465DFB6D}"/>
                </a:ext>
              </a:extLst>
            </p:cNvPr>
            <p:cNvSpPr txBox="1"/>
            <p:nvPr/>
          </p:nvSpPr>
          <p:spPr>
            <a:xfrm>
              <a:off x="3527481" y="5894539"/>
              <a:ext cx="2771862" cy="461665"/>
            </a:xfrm>
            <a:prstGeom prst="rect">
              <a:avLst/>
            </a:prstGeom>
            <a:solidFill>
              <a:srgbClr val="ECAA00">
                <a:lumMod val="20000"/>
                <a:lumOff val="80000"/>
              </a:srgbClr>
            </a:solidFill>
            <a:ln>
              <a:solidFill>
                <a:srgbClr val="47484A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 charset="0"/>
                </a:rPr>
                <a:t>Hydro Test for Mask Type #2: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 charset="0"/>
                </a:rPr>
                <a:t>Qrid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 charset="0"/>
                </a:rPr>
                <a:t> = 000 001 682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82BF4FF-021B-B342-B762-FE5774B834DE}"/>
                </a:ext>
              </a:extLst>
            </p:cNvPr>
            <p:cNvSpPr txBox="1"/>
            <p:nvPr/>
          </p:nvSpPr>
          <p:spPr>
            <a:xfrm>
              <a:off x="3841494" y="6317058"/>
              <a:ext cx="2771862" cy="461665"/>
            </a:xfrm>
            <a:prstGeom prst="rect">
              <a:avLst/>
            </a:prstGeom>
            <a:solidFill>
              <a:srgbClr val="ECAA00">
                <a:lumMod val="20000"/>
                <a:lumOff val="80000"/>
              </a:srgbClr>
            </a:solidFill>
            <a:ln>
              <a:solidFill>
                <a:srgbClr val="47484A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 charset="0"/>
                </a:rPr>
                <a:t>Hydro Test for Mask Type #2: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 charset="0"/>
                </a:rPr>
                <a:t>Qrid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 charset="0"/>
                </a:rPr>
                <a:t> = 000 001 683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083CC21-D7D7-BF44-B6D3-13FCBD5004D5}"/>
                </a:ext>
              </a:extLst>
            </p:cNvPr>
            <p:cNvCxnSpPr/>
            <p:nvPr/>
          </p:nvCxnSpPr>
          <p:spPr>
            <a:xfrm>
              <a:off x="259608" y="4234237"/>
              <a:ext cx="8884392" cy="0"/>
            </a:xfrm>
            <a:prstGeom prst="line">
              <a:avLst/>
            </a:prstGeom>
            <a:noFill/>
            <a:ln w="57150" cap="flat" cmpd="sng" algn="ctr">
              <a:solidFill>
                <a:srgbClr val="7AB800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B110681-116C-E043-9D4D-E54E131074F3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2592241" y="5797606"/>
              <a:ext cx="611186" cy="55669"/>
            </a:xfrm>
            <a:prstGeom prst="straightConnector1">
              <a:avLst/>
            </a:prstGeom>
            <a:noFill/>
            <a:ln w="10795" cap="flat" cmpd="sng" algn="ctr">
              <a:solidFill>
                <a:srgbClr val="47484A"/>
              </a:solidFill>
              <a:prstDash val="solid"/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7B00B6D-75BA-4C4E-BC63-70B939044D86}"/>
                </a:ext>
              </a:extLst>
            </p:cNvPr>
            <p:cNvCxnSpPr>
              <a:cxnSpLocks/>
              <a:stCxn id="48" idx="3"/>
              <a:endCxn id="53" idx="1"/>
            </p:cNvCxnSpPr>
            <p:nvPr/>
          </p:nvCxnSpPr>
          <p:spPr>
            <a:xfrm>
              <a:off x="2592241" y="5797606"/>
              <a:ext cx="935240" cy="327766"/>
            </a:xfrm>
            <a:prstGeom prst="straightConnector1">
              <a:avLst/>
            </a:prstGeom>
            <a:noFill/>
            <a:ln w="10795" cap="flat" cmpd="sng" algn="ctr">
              <a:solidFill>
                <a:srgbClr val="47484A"/>
              </a:solidFill>
              <a:prstDash val="solid"/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86DC1D8-C4C5-4A49-8AFF-C36F0D39F70B}"/>
                </a:ext>
              </a:extLst>
            </p:cNvPr>
            <p:cNvCxnSpPr>
              <a:cxnSpLocks/>
              <a:stCxn id="48" idx="3"/>
              <a:endCxn id="54" idx="1"/>
            </p:cNvCxnSpPr>
            <p:nvPr/>
          </p:nvCxnSpPr>
          <p:spPr>
            <a:xfrm>
              <a:off x="2592241" y="5797606"/>
              <a:ext cx="1249253" cy="750285"/>
            </a:xfrm>
            <a:prstGeom prst="straightConnector1">
              <a:avLst/>
            </a:prstGeom>
            <a:noFill/>
            <a:ln w="10795" cap="flat" cmpd="sng" algn="ctr">
              <a:solidFill>
                <a:srgbClr val="47484A"/>
              </a:solidFill>
              <a:prstDash val="solid"/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3B0F9BE-1A28-B444-BB7E-9393050DF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8378" y="4326186"/>
              <a:ext cx="2757190" cy="2441239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CC41380-650E-454F-8109-D3F25AEE1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022" y="2550338"/>
              <a:ext cx="2438052" cy="1621194"/>
            </a:xfrm>
            <a:prstGeom prst="rect">
              <a:avLst/>
            </a:prstGeom>
          </p:spPr>
        </p:pic>
        <p:sp>
          <p:nvSpPr>
            <p:cNvPr id="61" name="Up-Down Arrow 60">
              <a:extLst>
                <a:ext uri="{FF2B5EF4-FFF2-40B4-BE49-F238E27FC236}">
                  <a16:creationId xmlns:a16="http://schemas.microsoft.com/office/drawing/2014/main" id="{43DB97BC-D849-9F4C-9786-BB78E8BEA4B8}"/>
                </a:ext>
              </a:extLst>
            </p:cNvPr>
            <p:cNvSpPr/>
            <p:nvPr/>
          </p:nvSpPr>
          <p:spPr>
            <a:xfrm>
              <a:off x="1430443" y="4011110"/>
              <a:ext cx="116318" cy="485475"/>
            </a:xfrm>
            <a:prstGeom prst="upDownArrow">
              <a:avLst/>
            </a:prstGeom>
            <a:solidFill>
              <a:srgbClr val="7AB800"/>
            </a:solidFill>
            <a:ln w="9525" cap="flat" cmpd="sng" algn="ctr">
              <a:solidFill>
                <a:srgbClr val="7AB8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002C295-6542-B740-8F3E-738292C12170}"/>
                </a:ext>
              </a:extLst>
            </p:cNvPr>
            <p:cNvSpPr txBox="1"/>
            <p:nvPr/>
          </p:nvSpPr>
          <p:spPr>
            <a:xfrm>
              <a:off x="7902657" y="4848447"/>
              <a:ext cx="11855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D202C">
                      <a:lumMod val="75000"/>
                    </a:srgbClr>
                  </a:solidFill>
                  <a:effectLst/>
                  <a:uLnTx/>
                  <a:uFillTx/>
                  <a:latin typeface="Arial" charset="0"/>
                </a:rPr>
                <a:t>eTraveler</a:t>
              </a: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CD202C">
                      <a:lumMod val="75000"/>
                    </a:srgbClr>
                  </a:solidFill>
                  <a:effectLst/>
                  <a:uLnTx/>
                  <a:uFillTx/>
                  <a:latin typeface="Arial" charset="0"/>
                </a:rPr>
                <a:t> Example</a:t>
              </a:r>
            </a:p>
          </p:txBody>
        </p:sp>
        <p:pic>
          <p:nvPicPr>
            <p:cNvPr id="63" name="Picture 4" descr="ttp://voceanship.com/wp-content/uploads/2016/01/LA7.jpg">
              <a:extLst>
                <a:ext uri="{FF2B5EF4-FFF2-40B4-BE49-F238E27FC236}">
                  <a16:creationId xmlns:a16="http://schemas.microsoft.com/office/drawing/2014/main" id="{5F76AA36-B14C-3545-B6C9-7DE242BC4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7244" y="2536721"/>
              <a:ext cx="3042575" cy="1618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Up-Down Arrow 63">
              <a:extLst>
                <a:ext uri="{FF2B5EF4-FFF2-40B4-BE49-F238E27FC236}">
                  <a16:creationId xmlns:a16="http://schemas.microsoft.com/office/drawing/2014/main" id="{57DFB0C1-94E2-464C-BE39-7A4A3D93467F}"/>
                </a:ext>
              </a:extLst>
            </p:cNvPr>
            <p:cNvSpPr/>
            <p:nvPr/>
          </p:nvSpPr>
          <p:spPr>
            <a:xfrm>
              <a:off x="4440632" y="4011110"/>
              <a:ext cx="116318" cy="485475"/>
            </a:xfrm>
            <a:prstGeom prst="upDownArrow">
              <a:avLst/>
            </a:prstGeom>
            <a:solidFill>
              <a:srgbClr val="7AB800"/>
            </a:solidFill>
            <a:ln w="9525" cap="flat" cmpd="sng" algn="ctr">
              <a:solidFill>
                <a:srgbClr val="7AB8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4C4B56D-CDE7-9140-BF71-A5F5BB39A1AE}"/>
                </a:ext>
              </a:extLst>
            </p:cNvPr>
            <p:cNvSpPr/>
            <p:nvPr/>
          </p:nvSpPr>
          <p:spPr>
            <a:xfrm>
              <a:off x="6445230" y="4339570"/>
              <a:ext cx="1356772" cy="317187"/>
            </a:xfrm>
            <a:prstGeom prst="ellipse">
              <a:avLst/>
            </a:prstGeom>
            <a:noFill/>
            <a:ln w="25400" cap="flat" cmpd="sng" algn="ctr">
              <a:solidFill>
                <a:srgbClr val="CD202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788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30B90-E6BE-3A42-9742-4FF5EC4E8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System Integration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3D9810-8EF6-CC4F-A07D-C7C301FC73E0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77E79-C4AD-F645-B545-BC1DEF6FF26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72A163-79F8-BA49-85B1-899E3CFEA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9" y="845344"/>
            <a:ext cx="4678811" cy="3818427"/>
          </a:xfrm>
          <a:prstGeom prst="rect">
            <a:avLst/>
          </a:prstGeom>
        </p:spPr>
      </p:pic>
      <p:sp>
        <p:nvSpPr>
          <p:cNvPr id="71" name="Oval 70">
            <a:extLst>
              <a:ext uri="{FF2B5EF4-FFF2-40B4-BE49-F238E27FC236}">
                <a16:creationId xmlns:a16="http://schemas.microsoft.com/office/drawing/2014/main" id="{51F1A508-CDCD-7F47-B8FC-25A034B24E17}"/>
              </a:ext>
            </a:extLst>
          </p:cNvPr>
          <p:cNvSpPr/>
          <p:nvPr/>
        </p:nvSpPr>
        <p:spPr>
          <a:xfrm>
            <a:off x="1502999" y="2677476"/>
            <a:ext cx="1479148" cy="677693"/>
          </a:xfrm>
          <a:prstGeom prst="ellipse">
            <a:avLst/>
          </a:prstGeom>
          <a:noFill/>
          <a:ln w="25400" cap="flat" cmpd="sng" algn="ctr">
            <a:solidFill>
              <a:srgbClr val="CD202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A6E45D-9D95-3F47-87C2-9E8C6F732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368" y="1565033"/>
            <a:ext cx="4106285" cy="3996446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D3FB54E4-FFFC-7D43-848C-85052550A47D}"/>
              </a:ext>
            </a:extLst>
          </p:cNvPr>
          <p:cNvSpPr/>
          <p:nvPr/>
        </p:nvSpPr>
        <p:spPr bwMode="auto">
          <a:xfrm>
            <a:off x="4592977" y="3016322"/>
            <a:ext cx="457200" cy="1524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952C27A-2A28-7944-A892-C6CCB1D4A53E}"/>
              </a:ext>
            </a:extLst>
          </p:cNvPr>
          <p:cNvSpPr txBox="1"/>
          <p:nvPr/>
        </p:nvSpPr>
        <p:spPr>
          <a:xfrm>
            <a:off x="2730651" y="3225531"/>
            <a:ext cx="2799164" cy="584775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solidFill>
              <a:srgbClr val="47484A">
                <a:lumMod val="50000"/>
              </a:srgb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Catalog item link to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traveler ”Templates (Forms)”</a:t>
            </a:r>
          </a:p>
        </p:txBody>
      </p:sp>
    </p:spTree>
    <p:extLst>
      <p:ext uri="{BB962C8B-B14F-4D97-AF65-F5344CB8AC3E}">
        <p14:creationId xmlns:p14="http://schemas.microsoft.com/office/powerpoint/2010/main" val="3319606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30B90-E6BE-3A42-9742-4FF5EC4E8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System Integration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3D9810-8EF6-CC4F-A07D-C7C301FC73E0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77E79-C4AD-F645-B545-BC1DEF6FF26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8DB1AA-2FCB-F04B-B789-7583E3F5D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90395"/>
            <a:ext cx="4536625" cy="365760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64E603C-C108-2848-8BAF-9D8632200079}"/>
              </a:ext>
            </a:extLst>
          </p:cNvPr>
          <p:cNvSpPr/>
          <p:nvPr/>
        </p:nvSpPr>
        <p:spPr>
          <a:xfrm>
            <a:off x="2209800" y="2256738"/>
            <a:ext cx="2490114" cy="543356"/>
          </a:xfrm>
          <a:prstGeom prst="ellipse">
            <a:avLst/>
          </a:prstGeom>
          <a:noFill/>
          <a:ln w="25400" cap="flat" cmpd="sng" algn="ctr">
            <a:solidFill>
              <a:srgbClr val="CD202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A9B7F0-C600-D249-8046-AA89D027A438}"/>
              </a:ext>
            </a:extLst>
          </p:cNvPr>
          <p:cNvSpPr txBox="1"/>
          <p:nvPr/>
        </p:nvSpPr>
        <p:spPr>
          <a:xfrm>
            <a:off x="4925793" y="1561672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Inventory item</a:t>
            </a:r>
            <a:br>
              <a:rPr lang="en-US" sz="1800" kern="0" dirty="0">
                <a:solidFill>
                  <a:srgbClr val="C00000"/>
                </a:solidFill>
                <a:latin typeface="Arial" charset="0"/>
              </a:rPr>
            </a:br>
            <a:r>
              <a:rPr lang="en-US" sz="1800" kern="0" dirty="0">
                <a:solidFill>
                  <a:srgbClr val="C00000"/>
                </a:solidFill>
                <a:latin typeface="Arial" charset="0"/>
              </a:rPr>
              <a:t>link to traveler instance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DFE02B-0DA6-344A-8DB1-24F4C5B39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605" y="2256737"/>
            <a:ext cx="4029395" cy="3940393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525E19DF-62F5-6B46-AB78-8640115A894C}"/>
              </a:ext>
            </a:extLst>
          </p:cNvPr>
          <p:cNvSpPr/>
          <p:nvPr/>
        </p:nvSpPr>
        <p:spPr bwMode="auto">
          <a:xfrm>
            <a:off x="4697193" y="2509279"/>
            <a:ext cx="457200" cy="1524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009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7AFEF-2EA0-3240-A76A-C34CDE82E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A73CA-2CA4-6040-8A1C-8527C4FC8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Sinisa</a:t>
            </a:r>
            <a:r>
              <a:rPr lang="en-US" sz="2400" dirty="0"/>
              <a:t> </a:t>
            </a:r>
            <a:r>
              <a:rPr lang="en-US" sz="2400" dirty="0" err="1"/>
              <a:t>Veseli</a:t>
            </a:r>
            <a:r>
              <a:rPr lang="en-US" sz="2400" dirty="0"/>
              <a:t> for his contributions on CDB, especially original design, and initial implementation </a:t>
            </a:r>
          </a:p>
          <a:p>
            <a:r>
              <a:rPr lang="en-US" sz="2400" dirty="0"/>
              <a:t>Dong Liu from Osprey for his contributions on traveler enhancement</a:t>
            </a:r>
          </a:p>
          <a:p>
            <a:r>
              <a:rPr lang="en-US" sz="2400" dirty="0" err="1"/>
              <a:t>COSYlab</a:t>
            </a:r>
            <a:r>
              <a:rPr lang="en-US" sz="2400" dirty="0"/>
              <a:t> for their contributions on Cable tool survey</a:t>
            </a:r>
          </a:p>
          <a:p>
            <a:r>
              <a:rPr lang="en-US" sz="2400" dirty="0"/>
              <a:t>APS-U team, especially APS/APS-U Controls group for their feedback, requirement, suggestion, discussion, ...</a:t>
            </a:r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59145-E548-9944-84AD-2D45CCE40822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5A5D8-5DF3-984E-B674-4945736D61D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260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6AC82-3E04-6648-9B66-FAFF535D3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Database (CDB)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68FF6-2FF8-9D48-B5C4-A348E032F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Good introduction</a:t>
            </a:r>
          </a:p>
          <a:p>
            <a:pPr lvl="1"/>
            <a:r>
              <a:rPr lang="en-US" sz="2400" dirty="0"/>
              <a:t>"Database Applications for the APS-U”, Ned Arnold</a:t>
            </a:r>
          </a:p>
          <a:p>
            <a:pPr lvl="2"/>
            <a:r>
              <a:rPr lang="en-US" sz="2000" dirty="0"/>
              <a:t>June 2018 EPICS Collaboration Meeting at APS</a:t>
            </a:r>
          </a:p>
          <a:p>
            <a:pPr lvl="2"/>
            <a:r>
              <a:rPr lang="en-US" sz="2000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https://epics.anl.gov/meetings/2018-06/talks/06-15/AM/9.3-Database-Applications-for-APS-U.pdf</a:t>
            </a:r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600" dirty="0"/>
              <a:t>Basic questions</a:t>
            </a:r>
          </a:p>
          <a:p>
            <a:pPr lvl="1"/>
            <a:r>
              <a:rPr lang="en-US" sz="2200" dirty="0"/>
              <a:t>Do we have all the parts?</a:t>
            </a:r>
          </a:p>
          <a:p>
            <a:pPr lvl="1"/>
            <a:r>
              <a:rPr lang="en-US" sz="2200" dirty="0"/>
              <a:t>Where are they?</a:t>
            </a:r>
          </a:p>
          <a:p>
            <a:pPr lvl="1"/>
            <a:r>
              <a:rPr lang="en-US" sz="2200" dirty="0"/>
              <a:t>Are they ready?</a:t>
            </a:r>
          </a:p>
          <a:p>
            <a:pPr lvl="1"/>
            <a:r>
              <a:rPr lang="en-US" sz="2200" dirty="0"/>
              <a:t>Are you sure?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6818C-F121-FA48-A0E5-8829AAF45C99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87E11-C025-504C-950B-8B75635788F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7088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6AC82-3E04-6648-9B66-FAFF535D3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Database (CDB)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6818C-F121-FA48-A0E5-8829AAF45C99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87E11-C025-504C-950B-8B75635788F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3BF37A-5ECE-2944-AB0D-FFF915BDA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3DD8A3-4CCB-2D40-80A0-302551BFFE7A}"/>
              </a:ext>
            </a:extLst>
          </p:cNvPr>
          <p:cNvSpPr/>
          <p:nvPr/>
        </p:nvSpPr>
        <p:spPr>
          <a:xfrm>
            <a:off x="99060" y="1934933"/>
            <a:ext cx="8892540" cy="49230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F80DDF-6E14-8B42-98A8-7382D69EF9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" y="983109"/>
            <a:ext cx="8892540" cy="9872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FFDCF59-5316-2249-8CCB-82C0CBF8ADB0}"/>
              </a:ext>
            </a:extLst>
          </p:cNvPr>
          <p:cNvSpPr txBox="1">
            <a:spLocks/>
          </p:cNvSpPr>
          <p:nvPr/>
        </p:nvSpPr>
        <p:spPr bwMode="auto">
          <a:xfrm>
            <a:off x="266275" y="1430530"/>
            <a:ext cx="8393062" cy="50440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 b="1">
                <a:solidFill>
                  <a:srgbClr val="1F497D"/>
                </a:solidFill>
                <a:latin typeface="Trebuchet MS" charset="0"/>
                <a:ea typeface="ＭＳ Ｐゴシック" charset="0"/>
                <a:cs typeface="MS PGothic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charset="0"/>
                <a:ea typeface="ＭＳ Ｐゴシック" charset="0"/>
                <a:cs typeface="ＭＳ Ｐゴシック" charset="0"/>
              </a:rPr>
              <a:t>Vocabulary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94FD23-7E0D-0640-ADCE-8B5B85E3A752}"/>
              </a:ext>
            </a:extLst>
          </p:cNvPr>
          <p:cNvSpPr txBox="1"/>
          <p:nvPr/>
        </p:nvSpPr>
        <p:spPr>
          <a:xfrm>
            <a:off x="93045" y="1980129"/>
            <a:ext cx="261043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Catalog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(each unique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type of component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or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component design or COTS item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+ properties/drawings/specification/</a:t>
            </a: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4A3265-ED92-3641-9169-1D3CE938BC39}"/>
              </a:ext>
            </a:extLst>
          </p:cNvPr>
          <p:cNvSpPr txBox="1"/>
          <p:nvPr/>
        </p:nvSpPr>
        <p:spPr>
          <a:xfrm>
            <a:off x="2617795" y="1980129"/>
            <a:ext cx="373667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Inventory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(each unique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instance of component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procured or fabricated) + properties/serial #/QR code/travelers/pictures/</a:t>
            </a: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…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F0E4F1-76D5-2642-BE20-9443DB214B42}"/>
              </a:ext>
            </a:extLst>
          </p:cNvPr>
          <p:cNvSpPr txBox="1"/>
          <p:nvPr/>
        </p:nvSpPr>
        <p:spPr>
          <a:xfrm>
            <a:off x="6343033" y="1980129"/>
            <a:ext cx="249775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Machine Designs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(A group of catalog components to perform a particular function + inventory items to build it +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Properties/pictures/locations/</a:t>
            </a: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…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)</a:t>
            </a:r>
          </a:p>
        </p:txBody>
      </p:sp>
      <p:pic>
        <p:nvPicPr>
          <p:cNvPr id="14" name="Picture 2" descr="ttps://cdb.aps.anl.gov/cdb/propertyValue/images/image.3676942313801822123.jpg.original">
            <a:extLst>
              <a:ext uri="{FF2B5EF4-FFF2-40B4-BE49-F238E27FC236}">
                <a16:creationId xmlns:a16="http://schemas.microsoft.com/office/drawing/2014/main" id="{9C86CBD3-4392-074A-B4D0-B25130674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5119" y="3301587"/>
            <a:ext cx="2269512" cy="122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C263C3-A611-6544-AACA-A50CDB0518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47" y="2808813"/>
            <a:ext cx="2026124" cy="21510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A41E2B-9933-8C42-81A0-56C704F00A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745" y="4617000"/>
            <a:ext cx="1631599" cy="21754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E1367C-FFAA-B34D-B793-F528EA957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047" y="3353723"/>
            <a:ext cx="3189816" cy="3189816"/>
          </a:xfrm>
          <a:prstGeom prst="rect">
            <a:avLst/>
          </a:prstGeom>
        </p:spPr>
      </p:pic>
      <p:pic>
        <p:nvPicPr>
          <p:cNvPr id="18" name="Picture 4" descr="ttp://voceanship.com/wp-content/uploads/2016/01/LA7.jpg">
            <a:extLst>
              <a:ext uri="{FF2B5EF4-FFF2-40B4-BE49-F238E27FC236}">
                <a16:creationId xmlns:a16="http://schemas.microsoft.com/office/drawing/2014/main" id="{5FBAAF63-DB1C-6349-A0A5-D8CF8B8ED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4843" y="2998671"/>
            <a:ext cx="3042575" cy="161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2A6474-E882-B940-B930-E565B46124C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34" y="4783654"/>
            <a:ext cx="2624264" cy="150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87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0778-4064-D449-BC56-01B35F62A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Database (CDB)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0C48AF-9CCD-804A-9C09-48B4B0B10BF1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B799A-A98F-C446-B8C3-E9570AD1D3D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3616A7-64B7-B64A-93CF-F3EB80781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153" y="1952625"/>
            <a:ext cx="2816049" cy="4905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5F07FD-BBFE-D442-8599-FE34351EF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038" y="302387"/>
            <a:ext cx="2777962" cy="4655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375EEA-4BBE-3047-A656-C7659A206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038" y="4957762"/>
            <a:ext cx="2755345" cy="1900238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C0C342-7C10-5041-8783-867E71C29BF8}"/>
              </a:ext>
            </a:extLst>
          </p:cNvPr>
          <p:cNvSpPr txBox="1">
            <a:spLocks/>
          </p:cNvSpPr>
          <p:nvPr/>
        </p:nvSpPr>
        <p:spPr>
          <a:xfrm>
            <a:off x="457200" y="869837"/>
            <a:ext cx="6888736" cy="950144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Wingdings" charset="0"/>
              <a:buChar char="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40D6B-4B6A-DC48-B517-999927EFA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4267200" cy="4524375"/>
          </a:xfrm>
        </p:spPr>
        <p:txBody>
          <a:bodyPr/>
          <a:lstStyle/>
          <a:p>
            <a:r>
              <a:rPr lang="en-US" sz="2000" dirty="0"/>
              <a:t>A new release 3.5.0 on 10/31/2018</a:t>
            </a:r>
          </a:p>
          <a:p>
            <a:r>
              <a:rPr lang="en-US" sz="2000" dirty="0"/>
              <a:t>Extremely long change log</a:t>
            </a:r>
          </a:p>
          <a:p>
            <a:r>
              <a:rPr lang="en-US" sz="2000" dirty="0"/>
              <a:t>Many new features</a:t>
            </a:r>
          </a:p>
          <a:p>
            <a:pPr lvl="1"/>
            <a:r>
              <a:rPr lang="en-US" sz="1800" dirty="0"/>
              <a:t>Machine Design</a:t>
            </a:r>
          </a:p>
          <a:p>
            <a:pPr lvl="1"/>
            <a:r>
              <a:rPr lang="en-US" sz="1800" dirty="0"/>
              <a:t>Machine Design template</a:t>
            </a:r>
          </a:p>
          <a:p>
            <a:pPr lvl="1"/>
            <a:r>
              <a:rPr lang="en-US" sz="1800" dirty="0"/>
              <a:t>Catalog template</a:t>
            </a:r>
          </a:p>
          <a:p>
            <a:pPr lvl="1"/>
            <a:r>
              <a:rPr lang="en-US" sz="1800" dirty="0"/>
              <a:t>...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893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38219-2E44-B642-9CDC-FA79E24B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Database (CDB)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609F03-B0CD-1B47-B704-241CCCD401C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F7BAB-D93E-C347-B797-EFA6525AF2A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BEEDD11-5761-9E4A-8DE4-4190955FD6ED}"/>
              </a:ext>
            </a:extLst>
          </p:cNvPr>
          <p:cNvSpPr txBox="1">
            <a:spLocks/>
          </p:cNvSpPr>
          <p:nvPr/>
        </p:nvSpPr>
        <p:spPr>
          <a:xfrm>
            <a:off x="457200" y="869837"/>
            <a:ext cx="6888736" cy="827752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What’s New?: </a:t>
            </a:r>
            <a:r>
              <a:rPr lang="en-US" sz="2000" b="1" dirty="0">
                <a:solidFill>
                  <a:srgbClr val="47484A">
                    <a:lumMod val="95000"/>
                    <a:lumOff val="5000"/>
                  </a:srgbClr>
                </a:solidFill>
                <a:latin typeface="Arial"/>
              </a:rPr>
              <a:t>Machine Design Template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2F5ABB-7E39-3744-8314-937567D4C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7" y="2650964"/>
            <a:ext cx="9144000" cy="4207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28C2B0-882D-E343-B862-2191BDDBFF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6400"/>
            <a:ext cx="6885231" cy="914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39608-2BA4-DB4F-9F96-861716F017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296960"/>
            <a:ext cx="2177580" cy="290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38219-2E44-B642-9CDC-FA79E24B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Database (CDB)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609F03-B0CD-1B47-B704-241CCCD401C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F7BAB-D93E-C347-B797-EFA6525AF2A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BEEDD11-5761-9E4A-8DE4-4190955FD6ED}"/>
              </a:ext>
            </a:extLst>
          </p:cNvPr>
          <p:cNvSpPr txBox="1">
            <a:spLocks/>
          </p:cNvSpPr>
          <p:nvPr/>
        </p:nvSpPr>
        <p:spPr>
          <a:xfrm>
            <a:off x="457200" y="869837"/>
            <a:ext cx="6888736" cy="827752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What’s New?: </a:t>
            </a:r>
            <a:r>
              <a:rPr lang="en-US" sz="2000" b="1" dirty="0">
                <a:solidFill>
                  <a:srgbClr val="47484A">
                    <a:lumMod val="95000"/>
                    <a:lumOff val="5000"/>
                  </a:srgbClr>
                </a:solidFill>
                <a:latin typeface="Arial"/>
              </a:rPr>
              <a:t>Machine Design Template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E880E8-FCB7-A24A-8B49-6A14B5FCA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83713"/>
            <a:ext cx="4891529" cy="33644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249148-23AD-CB41-9A4D-0ED3CD8D2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181" y="2815055"/>
            <a:ext cx="5270755" cy="2873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5731AD-7783-7E47-9DFA-3D7930258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344" y="4125859"/>
            <a:ext cx="4035079" cy="26453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DC351C2-3917-F541-A7A3-7D6C2E451ECD}"/>
              </a:ext>
            </a:extLst>
          </p:cNvPr>
          <p:cNvSpPr/>
          <p:nvPr/>
        </p:nvSpPr>
        <p:spPr>
          <a:xfrm>
            <a:off x="5120129" y="3772842"/>
            <a:ext cx="837559" cy="238205"/>
          </a:xfrm>
          <a:prstGeom prst="ellipse">
            <a:avLst/>
          </a:prstGeom>
          <a:noFill/>
          <a:ln w="25400" cap="flat" cmpd="sng" algn="ctr">
            <a:solidFill>
              <a:srgbClr val="CD202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4A6829-3221-6240-8F81-2718D22F29CD}"/>
              </a:ext>
            </a:extLst>
          </p:cNvPr>
          <p:cNvSpPr/>
          <p:nvPr/>
        </p:nvSpPr>
        <p:spPr>
          <a:xfrm>
            <a:off x="6766565" y="6188035"/>
            <a:ext cx="837559" cy="238205"/>
          </a:xfrm>
          <a:prstGeom prst="ellipse">
            <a:avLst/>
          </a:prstGeom>
          <a:noFill/>
          <a:ln w="25400" cap="flat" cmpd="sng" algn="ctr">
            <a:solidFill>
              <a:srgbClr val="CD202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829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38219-2E44-B642-9CDC-FA79E24B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Database (CDB)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609F03-B0CD-1B47-B704-241CCCD401C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 2018 EPICS Collaboration Meeting - G. Shen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F7BAB-D93E-C347-B797-EFA6525AF2A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DAC2A227-9D21-0C42-807D-6A90AB6A8603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BEEDD11-5761-9E4A-8DE4-4190955FD6ED}"/>
              </a:ext>
            </a:extLst>
          </p:cNvPr>
          <p:cNvSpPr txBox="1">
            <a:spLocks/>
          </p:cNvSpPr>
          <p:nvPr/>
        </p:nvSpPr>
        <p:spPr>
          <a:xfrm>
            <a:off x="457200" y="869837"/>
            <a:ext cx="6888736" cy="827752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  <a:buClr>
                <a:srgbClr val="1F497D"/>
              </a:buClr>
              <a:buFont typeface="Wingdings" charset="0"/>
              <a:buChar char="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What’s New?: </a:t>
            </a:r>
            <a:r>
              <a:rPr lang="en-US" sz="2000" b="1" dirty="0">
                <a:solidFill>
                  <a:srgbClr val="47484A">
                    <a:lumMod val="95000"/>
                    <a:lumOff val="5000"/>
                  </a:srgbClr>
                </a:solidFill>
                <a:latin typeface="Arial"/>
              </a:rPr>
              <a:t>Machine Design with Template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E744C9-23E4-A54B-B7EF-75E6C5D5F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13649"/>
            <a:ext cx="3903378" cy="24201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71345CA-F0B6-3244-9BC2-1D7336A9B9AC}"/>
              </a:ext>
            </a:extLst>
          </p:cNvPr>
          <p:cNvSpPr/>
          <p:nvPr/>
        </p:nvSpPr>
        <p:spPr>
          <a:xfrm>
            <a:off x="1874599" y="1724380"/>
            <a:ext cx="2177849" cy="238205"/>
          </a:xfrm>
          <a:prstGeom prst="ellipse">
            <a:avLst/>
          </a:prstGeom>
          <a:noFill/>
          <a:ln w="25400" cap="flat" cmpd="sng" algn="ctr">
            <a:solidFill>
              <a:srgbClr val="CD202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05533C-ED1B-CD4A-812F-D92C3AD34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90" y="2095806"/>
            <a:ext cx="4014693" cy="2484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56CA1E-A554-114E-ABE4-02266C35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935" y="3050387"/>
            <a:ext cx="3381003" cy="21180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A8066B-1276-214A-9D2F-207AEF95E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192" y="3646089"/>
            <a:ext cx="4260705" cy="32071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E6EE9B-7F87-C842-8385-CFEA67F33B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197" y="6162817"/>
            <a:ext cx="4920906" cy="65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9530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MS PGothic"/>
      </a:majorFont>
      <a:minorFont>
        <a:latin typeface="Calibri"/>
        <a:ea typeface="ＭＳ Ｐゴシック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  <a:ea typeface="ＭＳ Ｐゴシック" charset="0"/>
            <a:cs typeface="MS P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  <a:ea typeface="ＭＳ Ｐゴシック" charset="0"/>
            <a:cs typeface="MS PGothic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29705</TotalTime>
  <Words>1215</Words>
  <Application>Microsoft Macintosh PowerPoint</Application>
  <PresentationFormat>On-screen Show (4:3)</PresentationFormat>
  <Paragraphs>185</Paragraphs>
  <Slides>24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DejaVu Sans</vt:lpstr>
      <vt:lpstr>ＭＳ Ｐゴシック</vt:lpstr>
      <vt:lpstr>ＭＳ Ｐゴシック</vt:lpstr>
      <vt:lpstr>Arial</vt:lpstr>
      <vt:lpstr>Calibri</vt:lpstr>
      <vt:lpstr>Lucida Grande</vt:lpstr>
      <vt:lpstr>Times New Roman</vt:lpstr>
      <vt:lpstr>Trebuchet MS</vt:lpstr>
      <vt:lpstr>Wingdings</vt:lpstr>
      <vt:lpstr>1_Office Theme</vt:lpstr>
      <vt:lpstr>3_presentation_4x3</vt:lpstr>
      <vt:lpstr>4_presentation_4x3</vt:lpstr>
      <vt:lpstr>Update of APS-U Database Application Activities</vt:lpstr>
      <vt:lpstr>Content</vt:lpstr>
      <vt:lpstr>Thanks</vt:lpstr>
      <vt:lpstr>Component Database (CDB)</vt:lpstr>
      <vt:lpstr>Component Database (CDB)</vt:lpstr>
      <vt:lpstr>Component Database (CDB)</vt:lpstr>
      <vt:lpstr>Component Database (CDB)</vt:lpstr>
      <vt:lpstr>Component Database (CDB)</vt:lpstr>
      <vt:lpstr>Component Database (CDB)</vt:lpstr>
      <vt:lpstr>Component Database (CDB)</vt:lpstr>
      <vt:lpstr>Component Database (CDB)</vt:lpstr>
      <vt:lpstr>Component Database (CDB)</vt:lpstr>
      <vt:lpstr>Component Database (CDB)</vt:lpstr>
      <vt:lpstr>Traveler System</vt:lpstr>
      <vt:lpstr>Traveler System</vt:lpstr>
      <vt:lpstr>Traveler System</vt:lpstr>
      <vt:lpstr>Traveler System</vt:lpstr>
      <vt:lpstr>Traveler System</vt:lpstr>
      <vt:lpstr>Traveler System</vt:lpstr>
      <vt:lpstr>Other Activities</vt:lpstr>
      <vt:lpstr>Backup</vt:lpstr>
      <vt:lpstr>System Integration</vt:lpstr>
      <vt:lpstr>System Integration</vt:lpstr>
      <vt:lpstr>System Integration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Betty Waterman</dc:creator>
  <cp:lastModifiedBy>Shen, Guobao</cp:lastModifiedBy>
  <cp:revision>1327</cp:revision>
  <cp:lastPrinted>1601-01-01T00:00:00Z</cp:lastPrinted>
  <dcterms:created xsi:type="dcterms:W3CDTF">2012-08-10T18:43:07Z</dcterms:created>
  <dcterms:modified xsi:type="dcterms:W3CDTF">2018-11-10T14:39:35Z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APSU-435-24</vt:lpwstr>
  </property>
  <property fmtid="{D5CDD505-2E9C-101B-9397-08002B2CF9AE}" pid="3" name="_dlc_DocIdItemGuid">
    <vt:lpwstr>4c7dfb71-9dd9-4e5d-a0e6-06c532a9f2f4</vt:lpwstr>
  </property>
  <property fmtid="{D5CDD505-2E9C-101B-9397-08002B2CF9AE}" pid="4" name="_dlc_DocIdUrl">
    <vt:lpwstr>https://apsshare.aps.anl.gov/apsu/reviews/spx0_201208/_layouts/DocIdRedir.aspx?ID=APSU-435-24, APSU-435-24</vt:lpwstr>
  </property>
</Properties>
</file>