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6" r:id="rId2"/>
    <p:sldId id="313" r:id="rId3"/>
    <p:sldId id="317" r:id="rId4"/>
    <p:sldId id="314" r:id="rId5"/>
    <p:sldId id="319" r:id="rId6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F17"/>
    <a:srgbClr val="7030A0"/>
    <a:srgbClr val="00FDFF"/>
    <a:srgbClr val="FF9300"/>
    <a:srgbClr val="FFC000"/>
    <a:srgbClr val="C1D100"/>
    <a:srgbClr val="43CD14"/>
    <a:srgbClr val="10BB3C"/>
    <a:srgbClr val="0000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0"/>
    <p:restoredTop sz="89531"/>
  </p:normalViewPr>
  <p:slideViewPr>
    <p:cSldViewPr>
      <p:cViewPr varScale="1">
        <p:scale>
          <a:sx n="105" d="100"/>
          <a:sy n="105" d="100"/>
        </p:scale>
        <p:origin x="146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0" d="100"/>
          <a:sy n="130" d="100"/>
        </p:scale>
        <p:origin x="4888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3B7D29-23D4-4A4C-B0F5-6A603A0C3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568B4-6576-0C4D-B386-1B8D4BAB80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104D-3012-1845-A779-17C9FC5929DA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0B41E-1AA5-564D-8927-C955786F99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8E423-079A-0344-897E-4B458B0632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4962-D793-974C-8F3C-0F6FF4D0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6179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10/25/12</a:t>
            </a:r>
          </a:p>
        </p:txBody>
      </p:sp>
      <p:sp>
        <p:nvSpPr>
          <p:cNvPr id="16179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501063"/>
            <a:ext cx="2970213" cy="6397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F805EEA-4043-8B49-A594-F50A61DEB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929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10/25/12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F805EEA-4043-8B49-A594-F50A61DEB0F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6006EFBF-97C5-4649-ACC8-0C0BF3576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58888"/>
            <a:ext cx="5029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F25E-49EE-C447-8E20-DC5D28D34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89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A227-9D21-0C42-807D-6A90AB6A8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A8AA-1137-2B4E-AEA5-26E038B8D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4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ED2A-801F-9441-9105-7BEE4B320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FBC8-4EE6-B746-A2A8-C423265DF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6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57225" y="6307138"/>
            <a:ext cx="5940425" cy="2301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900">
                <a:solidFill>
                  <a:srgbClr val="40404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89700"/>
            <a:ext cx="382588" cy="363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900" smtClean="0">
                <a:solidFill>
                  <a:srgbClr val="40404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166CF80-2760-154C-A706-02C8784DB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1F497D"/>
          </a:solidFill>
          <a:latin typeface="Trebuchet MS" charset="0"/>
          <a:ea typeface="ＭＳ Ｐゴシック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2FCAA-69FB-5E4B-9E92-08349CB6F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Trebuchet MS" charset="0"/>
              </a:rPr>
              <a:t>APS-U HLA Client Scripting Environment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C283F-B3C8-BD4F-B038-B9BEE199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4" y="4191000"/>
            <a:ext cx="8029576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r>
              <a:rPr lang="en-US" altLang="en-US" sz="2000" b="1" dirty="0">
                <a:solidFill>
                  <a:srgbClr val="202020"/>
                </a:solidFill>
                <a:latin typeface="Trebuchet MS" charset="0"/>
              </a:rPr>
              <a:t>Guobao Shen</a:t>
            </a:r>
            <a:r>
              <a:rPr lang="en-US" altLang="en-US" sz="2000" dirty="0">
                <a:solidFill>
                  <a:srgbClr val="202020"/>
                </a:solidFill>
                <a:latin typeface="Trebuchet MS" charset="0"/>
              </a:rPr>
              <a:t>, Tom </a:t>
            </a:r>
            <a:r>
              <a:rPr lang="en-US" altLang="en-US" sz="2000" dirty="0" err="1">
                <a:solidFill>
                  <a:srgbClr val="202020"/>
                </a:solidFill>
                <a:latin typeface="Trebuchet MS" charset="0"/>
              </a:rPr>
              <a:t>Fors</a:t>
            </a:r>
            <a:r>
              <a:rPr lang="en-US" altLang="en-US" sz="2000" dirty="0">
                <a:solidFill>
                  <a:srgbClr val="202020"/>
                </a:solidFill>
                <a:latin typeface="Trebuchet MS" charset="0"/>
              </a:rPr>
              <a:t>, Andrew Johnson, </a:t>
            </a:r>
            <a:r>
              <a:rPr lang="en-US" altLang="en-US" sz="2000" dirty="0" err="1">
                <a:solidFill>
                  <a:srgbClr val="202020"/>
                </a:solidFill>
                <a:latin typeface="Trebuchet MS" charset="0"/>
              </a:rPr>
              <a:t>Sinisa</a:t>
            </a:r>
            <a:r>
              <a:rPr lang="en-US" altLang="en-US" sz="2000" dirty="0">
                <a:solidFill>
                  <a:srgbClr val="202020"/>
                </a:solidFill>
                <a:latin typeface="Trebuchet MS" charset="0"/>
              </a:rPr>
              <a:t> </a:t>
            </a:r>
            <a:r>
              <a:rPr lang="en-US" altLang="en-US" sz="2000" dirty="0" err="1">
                <a:solidFill>
                  <a:srgbClr val="202020"/>
                </a:solidFill>
                <a:latin typeface="Trebuchet MS" charset="0"/>
              </a:rPr>
              <a:t>Veseli</a:t>
            </a:r>
            <a:r>
              <a:rPr lang="en-US" altLang="en-US" sz="2000" dirty="0">
                <a:solidFill>
                  <a:srgbClr val="202020"/>
                </a:solidFill>
                <a:latin typeface="Trebuchet MS" charset="0"/>
              </a:rPr>
              <a:t>, Ned Arnold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dirty="0">
                <a:latin typeface="Trebuchet MS" charset="0"/>
              </a:rPr>
              <a:t>Argonne National Laboratory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altLang="en-US" dirty="0">
              <a:solidFill>
                <a:srgbClr val="202020"/>
              </a:solidFill>
              <a:latin typeface="Trebuchet MS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dirty="0">
                <a:solidFill>
                  <a:srgbClr val="202020"/>
                </a:solidFill>
                <a:latin typeface="Trebuchet MS" charset="0"/>
              </a:rPr>
              <a:t>Nov 2018 EPICS Collaboration Meeting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dirty="0">
                <a:solidFill>
                  <a:srgbClr val="202020"/>
                </a:solidFill>
                <a:latin typeface="Trebuchet MS" charset="0"/>
              </a:rPr>
              <a:t>2018-11-15</a:t>
            </a:r>
          </a:p>
        </p:txBody>
      </p:sp>
    </p:spTree>
    <p:extLst>
      <p:ext uri="{BB962C8B-B14F-4D97-AF65-F5344CB8AC3E}">
        <p14:creationId xmlns:p14="http://schemas.microsoft.com/office/powerpoint/2010/main" val="279521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32E24-7FD7-4943-8E92-2A514645B54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B4CBD-F4E8-B344-A72D-2D09DAD779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AC2A227-9D21-0C42-807D-6A90AB6A860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D12C-C833-D34F-8982-65296307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47800" y="-838200"/>
            <a:ext cx="6477000" cy="8915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207FE-5818-FC44-A2CE-AD12B94A270A}"/>
              </a:ext>
            </a:extLst>
          </p:cNvPr>
          <p:cNvSpPr txBox="1"/>
          <p:nvPr/>
        </p:nvSpPr>
        <p:spPr>
          <a:xfrm>
            <a:off x="2971800" y="381000"/>
            <a:ext cx="25146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FC031-C783-2244-982F-E5682B23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7" y="152400"/>
            <a:ext cx="8228013" cy="1141412"/>
          </a:xfrm>
        </p:spPr>
        <p:txBody>
          <a:bodyPr/>
          <a:lstStyle/>
          <a:p>
            <a:r>
              <a:rPr lang="en-US" dirty="0"/>
              <a:t>APS-U Controls Software Infrastructure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CE9B86-DADC-1649-AD05-2FBEAAA7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7" y="534987"/>
            <a:ext cx="8228013" cy="4524375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4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ontent Placeholder 2">
            <a:extLst>
              <a:ext uri="{FF2B5EF4-FFF2-40B4-BE49-F238E27FC236}">
                <a16:creationId xmlns:a16="http://schemas.microsoft.com/office/drawing/2014/main" id="{E2FCF23A-4B94-F843-91A3-07A26DEF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8013" cy="4524375"/>
          </a:xfrm>
        </p:spPr>
        <p:txBody>
          <a:bodyPr/>
          <a:lstStyle/>
          <a:p>
            <a:r>
              <a:rPr lang="en-US" sz="2400" kern="1200" dirty="0">
                <a:solidFill>
                  <a:sysClr val="windowText" lastClr="000000"/>
                </a:solidFill>
                <a:latin typeface="Calibri Light" panose="020F0302020204030204"/>
              </a:rPr>
              <a:t>Current APS Status and APS-U Approach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55EC4A1-16C7-8D44-A9ED-84E7DC8C5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3603" y="2299474"/>
            <a:ext cx="0" cy="23789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5DCF87-BBA9-3A49-9D3B-460EBA63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APS/APSU Controls 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04CE0-4928-9346-B06E-F0E2DA86EE7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657225" y="6307138"/>
            <a:ext cx="5940425" cy="230187"/>
          </a:xfrm>
        </p:spPr>
        <p:txBody>
          <a:bodyPr/>
          <a:lstStyle/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226D-854E-9A41-BAA7-6ADFD926C3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AC2A227-9D21-0C42-807D-6A90AB6A860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5FEEBF1-197B-954E-9D0E-4B6F2DC081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9439" y="2065683"/>
            <a:ext cx="0" cy="46306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25BBFF6-58D7-CA43-8625-1966642DCD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8946" y="2160354"/>
            <a:ext cx="0" cy="38588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A33C433-32D5-C649-92C4-EA85D649E2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1583" y="2309350"/>
            <a:ext cx="1238" cy="23045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2DC8EF5-25C9-E141-9885-2CE03E1517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682" y="2519709"/>
            <a:ext cx="1871" cy="142967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8" name="TextBox 28">
            <a:extLst>
              <a:ext uri="{FF2B5EF4-FFF2-40B4-BE49-F238E27FC236}">
                <a16:creationId xmlns:a16="http://schemas.microsoft.com/office/drawing/2014/main" id="{44DB6E41-67D1-EC45-BE53-8295E8B4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7" y="2306786"/>
            <a:ext cx="56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Network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5508A5-1AC2-FD48-8DC9-00958550B9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02" y="2531839"/>
            <a:ext cx="7805163" cy="2186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0" name="Snip Single Corner Rectangle 129">
            <a:extLst>
              <a:ext uri="{FF2B5EF4-FFF2-40B4-BE49-F238E27FC236}">
                <a16:creationId xmlns:a16="http://schemas.microsoft.com/office/drawing/2014/main" id="{A46A3C76-7A0D-7947-99F6-8FABB4742C25}"/>
              </a:ext>
            </a:extLst>
          </p:cNvPr>
          <p:cNvSpPr/>
          <p:nvPr/>
        </p:nvSpPr>
        <p:spPr bwMode="auto">
          <a:xfrm>
            <a:off x="7487009" y="2144906"/>
            <a:ext cx="651926" cy="228024"/>
          </a:xfrm>
          <a:prstGeom prst="snip1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Others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B0CE6FF-D132-9E4F-9A45-E2ADDF986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552" y="3928830"/>
            <a:ext cx="7792613" cy="20553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2" name="Snip Single Corner Rectangle 131">
            <a:extLst>
              <a:ext uri="{FF2B5EF4-FFF2-40B4-BE49-F238E27FC236}">
                <a16:creationId xmlns:a16="http://schemas.microsoft.com/office/drawing/2014/main" id="{09705EBD-7ED9-BD4B-B73F-828EEE482A2B}"/>
              </a:ext>
            </a:extLst>
          </p:cNvPr>
          <p:cNvSpPr/>
          <p:nvPr/>
        </p:nvSpPr>
        <p:spPr bwMode="auto">
          <a:xfrm>
            <a:off x="4938794" y="1864160"/>
            <a:ext cx="1079166" cy="550012"/>
          </a:xfrm>
          <a:prstGeom prst="snip1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 anchorCtr="0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Extensions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MEDM,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alh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burt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StripTool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adt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…</a:t>
            </a:r>
          </a:p>
        </p:txBody>
      </p:sp>
      <p:sp>
        <p:nvSpPr>
          <p:cNvPr id="133" name="Rounded Rectangle 401">
            <a:extLst>
              <a:ext uri="{FF2B5EF4-FFF2-40B4-BE49-F238E27FC236}">
                <a16:creationId xmlns:a16="http://schemas.microsoft.com/office/drawing/2014/main" id="{4173101C-867C-B147-A79E-A250B4EF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08398"/>
            <a:ext cx="980408" cy="37285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MCR logbook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9850293-534C-7649-8C66-095DE887D2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53451" y="2532284"/>
            <a:ext cx="1092" cy="262506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5" name="Rounded Rectangle 401">
            <a:extLst>
              <a:ext uri="{FF2B5EF4-FFF2-40B4-BE49-F238E27FC236}">
                <a16:creationId xmlns:a16="http://schemas.microsoft.com/office/drawing/2014/main" id="{3339727D-6497-B64A-830F-4B42F547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98449"/>
            <a:ext cx="892668" cy="65824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PV Gateways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6" name="Rounded Rectangle 401">
            <a:extLst>
              <a:ext uri="{FF2B5EF4-FFF2-40B4-BE49-F238E27FC236}">
                <a16:creationId xmlns:a16="http://schemas.microsoft.com/office/drawing/2014/main" id="{7460DC0B-D3C3-F548-B21B-A38694D5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152" y="2846954"/>
            <a:ext cx="892668" cy="65824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PV Gateways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649B12A-DE60-314B-A155-3B83F0467F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7932" y="3966896"/>
            <a:ext cx="1437" cy="108047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5" name="Rectangle 119">
            <a:extLst>
              <a:ext uri="{FF2B5EF4-FFF2-40B4-BE49-F238E27FC236}">
                <a16:creationId xmlns:a16="http://schemas.microsoft.com/office/drawing/2014/main" id="{33EB577E-6D47-EB41-BA8D-0B30BC5E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61" y="5021608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CE9CC79-BA1E-DE4D-B323-5C7DE12476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3461" y="5264796"/>
            <a:ext cx="1578319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7" name="Rectangle 119">
            <a:extLst>
              <a:ext uri="{FF2B5EF4-FFF2-40B4-BE49-F238E27FC236}">
                <a16:creationId xmlns:a16="http://schemas.microsoft.com/office/drawing/2014/main" id="{B3CA2733-9623-714C-AFAB-279AC6A0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94" y="5150236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sp>
        <p:nvSpPr>
          <p:cNvPr id="168" name="Rectangle 119">
            <a:extLst>
              <a:ext uri="{FF2B5EF4-FFF2-40B4-BE49-F238E27FC236}">
                <a16:creationId xmlns:a16="http://schemas.microsoft.com/office/drawing/2014/main" id="{06864BCB-ECEA-5141-B180-7A611B27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27" y="5278864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sp>
        <p:nvSpPr>
          <p:cNvPr id="169" name="Rectangle 119">
            <a:extLst>
              <a:ext uri="{FF2B5EF4-FFF2-40B4-BE49-F238E27FC236}">
                <a16:creationId xmlns:a16="http://schemas.microsoft.com/office/drawing/2014/main" id="{7443DFF6-1DBE-834B-8027-C6F41ABB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60" y="5407492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4B6A53-0C00-2542-BFCB-74993E56BDA1}"/>
              </a:ext>
            </a:extLst>
          </p:cNvPr>
          <p:cNvGrpSpPr/>
          <p:nvPr/>
        </p:nvGrpSpPr>
        <p:grpSpPr>
          <a:xfrm>
            <a:off x="6096000" y="1600200"/>
            <a:ext cx="1497897" cy="928543"/>
            <a:chOff x="6096000" y="1600200"/>
            <a:chExt cx="1497897" cy="928543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81AC6B5-2F33-1F4C-8501-F15385013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27686" y="2093765"/>
              <a:ext cx="1" cy="43497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0" name="Rounded Rectangle 401">
              <a:extLst>
                <a:ext uri="{FF2B5EF4-FFF2-40B4-BE49-F238E27FC236}">
                  <a16:creationId xmlns:a16="http://schemas.microsoft.com/office/drawing/2014/main" id="{922E5BF2-C7BA-0B40-9203-AAD8BBBB0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600200"/>
              <a:ext cx="1497897" cy="471012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(PVA)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Waveform/Image Viewer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17C325-EC4E-D94E-8B7F-C838341943B5}"/>
              </a:ext>
            </a:extLst>
          </p:cNvPr>
          <p:cNvGrpSpPr/>
          <p:nvPr/>
        </p:nvGrpSpPr>
        <p:grpSpPr>
          <a:xfrm>
            <a:off x="8112865" y="2517793"/>
            <a:ext cx="954935" cy="3349607"/>
            <a:chOff x="8077200" y="2438400"/>
            <a:chExt cx="954935" cy="334960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CD6FF8D-8F01-0C4D-897D-A5E076769DE5}"/>
                </a:ext>
              </a:extLst>
            </p:cNvPr>
            <p:cNvSpPr/>
            <p:nvPr/>
          </p:nvSpPr>
          <p:spPr>
            <a:xfrm>
              <a:off x="8077200" y="2438400"/>
              <a:ext cx="954935" cy="3349607"/>
            </a:xfrm>
            <a:prstGeom prst="rect">
              <a:avLst/>
            </a:prstGeom>
            <a:solidFill>
              <a:srgbClr val="DF000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Snip Single Corner Rectangle 141">
              <a:extLst>
                <a:ext uri="{FF2B5EF4-FFF2-40B4-BE49-F238E27FC236}">
                  <a16:creationId xmlns:a16="http://schemas.microsoft.com/office/drawing/2014/main" id="{25719A6E-F238-C541-8854-95A17A87CEA4}"/>
                </a:ext>
              </a:extLst>
            </p:cNvPr>
            <p:cNvSpPr/>
            <p:nvPr/>
          </p:nvSpPr>
          <p:spPr bwMode="auto">
            <a:xfrm>
              <a:off x="8116990" y="2487941"/>
              <a:ext cx="879079" cy="340639"/>
            </a:xfrm>
            <a:prstGeom prst="snip1Rect">
              <a:avLst/>
            </a:prstGeom>
            <a:solidFill>
              <a:srgbClr val="DF0001"/>
            </a:solidFill>
            <a:ln w="9525" cap="flat" cmpd="sng" algn="ctr">
              <a:solidFill>
                <a:srgbClr val="70AD47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Display Manager</a:t>
              </a:r>
            </a:p>
          </p:txBody>
        </p:sp>
        <p:sp>
          <p:nvSpPr>
            <p:cNvPr id="143" name="Rounded Rectangle 401">
              <a:extLst>
                <a:ext uri="{FF2B5EF4-FFF2-40B4-BE49-F238E27FC236}">
                  <a16:creationId xmlns:a16="http://schemas.microsoft.com/office/drawing/2014/main" id="{9797DF5F-7510-C14D-932D-4E28F5D9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870" y="2857657"/>
              <a:ext cx="888343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EPICS 7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Historian Data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CE1B367-4262-194A-B063-FBC07FC22A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1490" y="2862872"/>
              <a:ext cx="0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E2E711-C640-8A41-BD6C-FD55CA0761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4788" y="3052318"/>
              <a:ext cx="889188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46" name="Rounded Rectangle 401">
              <a:extLst>
                <a:ext uri="{FF2B5EF4-FFF2-40B4-BE49-F238E27FC236}">
                  <a16:creationId xmlns:a16="http://schemas.microsoft.com/office/drawing/2014/main" id="{ADA99DD6-3288-6F40-81BF-DC30A72F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208" y="3298901"/>
              <a:ext cx="899760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EPICS 7 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Electronic logbook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DCD38B4-5EF0-134E-AE75-8291DB6078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81301" y="3306488"/>
              <a:ext cx="308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582227E-9A05-5F42-A5CC-F1C72D53B1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94126" y="3487895"/>
              <a:ext cx="898160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49" name="Rounded Rectangle 401">
              <a:extLst>
                <a:ext uri="{FF2B5EF4-FFF2-40B4-BE49-F238E27FC236}">
                  <a16:creationId xmlns:a16="http://schemas.microsoft.com/office/drawing/2014/main" id="{2B718137-D5F4-4A4F-9402-F5AF75E50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007" y="3746771"/>
              <a:ext cx="881051" cy="415821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Save/Set/Restore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9BDD20A-3F6F-E143-B16E-BA13630E2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84925" y="3927726"/>
              <a:ext cx="879486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51" name="Rounded Rectangle 401">
              <a:extLst>
                <a:ext uri="{FF2B5EF4-FFF2-40B4-BE49-F238E27FC236}">
                  <a16:creationId xmlns:a16="http://schemas.microsoft.com/office/drawing/2014/main" id="{B0C8CD2D-BC39-B741-815A-50DF07FE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354" y="4197882"/>
              <a:ext cx="887933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Alarm Service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B69AE8-A9AD-5A4B-B7B7-59745E408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6922" y="4205800"/>
              <a:ext cx="42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D5D7AE8-5CCC-6B49-BCC2-4E038281C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3270" y="4379167"/>
              <a:ext cx="88914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54" name="Rounded Rectangle 401">
              <a:extLst>
                <a:ext uri="{FF2B5EF4-FFF2-40B4-BE49-F238E27FC236}">
                  <a16:creationId xmlns:a16="http://schemas.microsoft.com/office/drawing/2014/main" id="{95D76986-9DC1-5E41-843C-79979DF5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6285" y="4661757"/>
              <a:ext cx="886002" cy="379613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    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Logging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68265CA-D9BC-1542-BDC8-E6D9951DC2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3808" y="4652046"/>
              <a:ext cx="140" cy="177715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3858A1B-236A-1A49-86EB-4AF71F7A4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6285" y="4810835"/>
              <a:ext cx="886002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924E8BB-D650-104A-88EB-7999B88B7DA4}"/>
                </a:ext>
              </a:extLst>
            </p:cNvPr>
            <p:cNvSpPr txBox="1"/>
            <p:nvPr/>
          </p:nvSpPr>
          <p:spPr>
            <a:xfrm>
              <a:off x="8099574" y="5188587"/>
              <a:ext cx="897490" cy="523220"/>
            </a:xfrm>
            <a:prstGeom prst="rect">
              <a:avLst/>
            </a:prstGeom>
            <a:solidFill>
              <a:srgbClr val="DF0001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Leverage from / collaborate with the EPICS Community</a:t>
              </a:r>
            </a:p>
          </p:txBody>
        </p:sp>
      </p:grpSp>
      <p:sp>
        <p:nvSpPr>
          <p:cNvPr id="172" name="Snip Single Corner Rectangle 171">
            <a:extLst>
              <a:ext uri="{FF2B5EF4-FFF2-40B4-BE49-F238E27FC236}">
                <a16:creationId xmlns:a16="http://schemas.microsoft.com/office/drawing/2014/main" id="{AE79632B-4F64-B14D-8F09-A6E36937C99E}"/>
              </a:ext>
            </a:extLst>
          </p:cNvPr>
          <p:cNvSpPr/>
          <p:nvPr/>
        </p:nvSpPr>
        <p:spPr bwMode="auto">
          <a:xfrm>
            <a:off x="1409939" y="1718846"/>
            <a:ext cx="3230869" cy="701215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t" anchorCtr="0">
            <a:normAutofit/>
          </a:bodyPr>
          <a:lstStyle/>
          <a:p>
            <a:pPr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56B09F9-2E7C-964E-B74C-75C9251552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88208" y="1705990"/>
            <a:ext cx="1" cy="533618"/>
          </a:xfrm>
          <a:prstGeom prst="line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dash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8372AFCB-BFB7-7342-847E-4C47AB17F8D8}"/>
              </a:ext>
            </a:extLst>
          </p:cNvPr>
          <p:cNvSpPr txBox="1"/>
          <p:nvPr/>
        </p:nvSpPr>
        <p:spPr>
          <a:xfrm>
            <a:off x="1468980" y="1600200"/>
            <a:ext cx="301942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Physics Applications, Beam Study &amp; MCR Tools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3B8F85F-5EA7-3B44-AA5D-00D033C12851}"/>
              </a:ext>
            </a:extLst>
          </p:cNvPr>
          <p:cNvSpPr txBox="1"/>
          <p:nvPr/>
        </p:nvSpPr>
        <p:spPr>
          <a:xfrm>
            <a:off x="1371600" y="1792069"/>
            <a:ext cx="159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PEM,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sddsexperiment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1000s of scripts, …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DB09363-4138-D345-9E2F-C8127ADD1334}"/>
              </a:ext>
            </a:extLst>
          </p:cNvPr>
          <p:cNvSpPr txBox="1"/>
          <p:nvPr/>
        </p:nvSpPr>
        <p:spPr>
          <a:xfrm>
            <a:off x="2888208" y="1730942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Save/Compare/Restore,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Archiving, Glitch logger,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MPS Dump Review, </a:t>
            </a:r>
            <a:r>
              <a:rPr lang="mr-IN" sz="1000" dirty="0">
                <a:solidFill>
                  <a:prstClr val="black"/>
                </a:solidFill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lang="en-US" sz="1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8900C30-BABE-3342-89D8-69D21D1DF50D}"/>
              </a:ext>
            </a:extLst>
          </p:cNvPr>
          <p:cNvGrpSpPr/>
          <p:nvPr/>
        </p:nvGrpSpPr>
        <p:grpSpPr>
          <a:xfrm>
            <a:off x="5410200" y="2551012"/>
            <a:ext cx="1257245" cy="1046225"/>
            <a:chOff x="2785353" y="2937126"/>
            <a:chExt cx="1280160" cy="985479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CE214BF-F359-3046-A9FF-1EB3319ECA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51781" y="2937126"/>
              <a:ext cx="1843" cy="273050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Rectangle 119">
              <a:extLst>
                <a:ext uri="{FF2B5EF4-FFF2-40B4-BE49-F238E27FC236}">
                  <a16:creationId xmlns:a16="http://schemas.microsoft.com/office/drawing/2014/main" id="{F85F5B17-A4A9-B14F-9A04-D63711314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353" y="3218916"/>
              <a:ext cx="1265734" cy="70368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t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EPICS IOC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Soft Records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(run control,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etc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)</a:t>
              </a: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72F2A2D-C5CF-564A-9313-13BCE85F05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85353" y="3466245"/>
              <a:ext cx="1280160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A33C6B-D704-1C4D-A488-C21F247A4C41}"/>
              </a:ext>
            </a:extLst>
          </p:cNvPr>
          <p:cNvGrpSpPr/>
          <p:nvPr/>
        </p:nvGrpSpPr>
        <p:grpSpPr>
          <a:xfrm>
            <a:off x="38597" y="3928830"/>
            <a:ext cx="1062623" cy="833238"/>
            <a:chOff x="38597" y="3928830"/>
            <a:chExt cx="1062623" cy="833238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227AE29-0522-B442-9505-9305C193B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00" y="3928830"/>
              <a:ext cx="0" cy="16878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Rounded Rectangle 401">
              <a:extLst>
                <a:ext uri="{FF2B5EF4-FFF2-40B4-BE49-F238E27FC236}">
                  <a16:creationId xmlns:a16="http://schemas.microsoft.com/office/drawing/2014/main" id="{1502B869-20FE-AF42-B6E4-55A33DA1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6" y="4103822"/>
              <a:ext cx="1054514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Virtual Technical System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A315F65-3222-4144-A8E1-3C9A772A79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97" y="4305465"/>
              <a:ext cx="10545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A7A8C6-8124-CB41-BFB5-F93EF84F898E}"/>
              </a:ext>
            </a:extLst>
          </p:cNvPr>
          <p:cNvGrpSpPr/>
          <p:nvPr/>
        </p:nvGrpSpPr>
        <p:grpSpPr>
          <a:xfrm>
            <a:off x="1447800" y="2540464"/>
            <a:ext cx="867582" cy="1261246"/>
            <a:chOff x="2719047" y="2942387"/>
            <a:chExt cx="956943" cy="1494341"/>
          </a:xfrm>
        </p:grpSpPr>
        <p:sp>
          <p:nvSpPr>
            <p:cNvPr id="186" name="Can 47">
              <a:extLst>
                <a:ext uri="{FF2B5EF4-FFF2-40B4-BE49-F238E27FC236}">
                  <a16:creationId xmlns:a16="http://schemas.microsoft.com/office/drawing/2014/main" id="{771F34A7-EC7C-6043-BE59-429C32DE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508" y="4015091"/>
              <a:ext cx="844689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E407640-1C84-9D46-B275-B4FCDF740F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4823" y="3750582"/>
              <a:ext cx="0" cy="3110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043C52-9DD2-A445-8BBE-3481CE30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8599" y="2942387"/>
              <a:ext cx="0" cy="20835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9" name="Rounded Rectangle 401">
              <a:extLst>
                <a:ext uri="{FF2B5EF4-FFF2-40B4-BE49-F238E27FC236}">
                  <a16:creationId xmlns:a16="http://schemas.microsoft.com/office/drawing/2014/main" id="{6D57176D-273C-B541-A849-8CED1E459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446" y="3159453"/>
              <a:ext cx="946544" cy="779897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Infrastructure Monitoring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0EF2DA1-2B25-6444-A46B-FC263B1388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19047" y="3398363"/>
              <a:ext cx="9209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2290E92-37E4-6C49-9C8A-641A37003494}"/>
              </a:ext>
            </a:extLst>
          </p:cNvPr>
          <p:cNvGrpSpPr/>
          <p:nvPr/>
        </p:nvGrpSpPr>
        <p:grpSpPr>
          <a:xfrm>
            <a:off x="3505200" y="2554659"/>
            <a:ext cx="840830" cy="1261246"/>
            <a:chOff x="1880847" y="2932862"/>
            <a:chExt cx="848829" cy="1494341"/>
          </a:xfrm>
        </p:grpSpPr>
        <p:sp>
          <p:nvSpPr>
            <p:cNvPr id="192" name="Can 47">
              <a:extLst>
                <a:ext uri="{FF2B5EF4-FFF2-40B4-BE49-F238E27FC236}">
                  <a16:creationId xmlns:a16="http://schemas.microsoft.com/office/drawing/2014/main" id="{B6F84202-AE2C-2F4E-B878-77F25846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935" y="4005566"/>
              <a:ext cx="796692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D5E5E9A-DCB6-0741-B86D-F7300B586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98523" y="3741057"/>
              <a:ext cx="0" cy="3110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B4A353A-364B-344E-A78F-59095BE59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2299" y="2932862"/>
              <a:ext cx="0" cy="20835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" name="Rounded Rectangle 401">
              <a:extLst>
                <a:ext uri="{FF2B5EF4-FFF2-40B4-BE49-F238E27FC236}">
                  <a16:creationId xmlns:a16="http://schemas.microsoft.com/office/drawing/2014/main" id="{FC600989-EA99-D44D-8414-2A58C5C11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246" y="3149928"/>
              <a:ext cx="838430" cy="779898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Cable Management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A2DACFA-EF18-2447-9C8D-25B042960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0847" y="3388838"/>
              <a:ext cx="838430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C2EAA79-1EE0-684C-B9F3-9E11220CFAAD}"/>
              </a:ext>
            </a:extLst>
          </p:cNvPr>
          <p:cNvGrpSpPr/>
          <p:nvPr/>
        </p:nvGrpSpPr>
        <p:grpSpPr>
          <a:xfrm>
            <a:off x="2362200" y="2553699"/>
            <a:ext cx="1057402" cy="1294364"/>
            <a:chOff x="2352867" y="2931724"/>
            <a:chExt cx="1079122" cy="1533579"/>
          </a:xfrm>
        </p:grpSpPr>
        <p:sp>
          <p:nvSpPr>
            <p:cNvPr id="205" name="Can 47">
              <a:extLst>
                <a:ext uri="{FF2B5EF4-FFF2-40B4-BE49-F238E27FC236}">
                  <a16:creationId xmlns:a16="http://schemas.microsoft.com/office/drawing/2014/main" id="{AF67B27D-8999-A745-96A8-5425ECBFD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632" y="4043666"/>
              <a:ext cx="886325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823FBD-A73B-0B4B-BCDF-E1379E5313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97224" y="2931724"/>
              <a:ext cx="0" cy="11887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" name="Rounded Rectangle 401">
              <a:extLst>
                <a:ext uri="{FF2B5EF4-FFF2-40B4-BE49-F238E27FC236}">
                  <a16:creationId xmlns:a16="http://schemas.microsoft.com/office/drawing/2014/main" id="{5FC76358-7E7E-464A-9FD4-F5E47018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867" y="3002818"/>
              <a:ext cx="920327" cy="377352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Traveler</a:t>
              </a:r>
            </a:p>
          </p:txBody>
        </p:sp>
        <p:sp>
          <p:nvSpPr>
            <p:cNvPr id="208" name="Rounded Rectangle 401">
              <a:extLst>
                <a:ext uri="{FF2B5EF4-FFF2-40B4-BE49-F238E27FC236}">
                  <a16:creationId xmlns:a16="http://schemas.microsoft.com/office/drawing/2014/main" id="{E40D5E65-D614-D143-B273-EE90FB29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662" y="3183793"/>
              <a:ext cx="920327" cy="80230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 EPICS 7    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Component Database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EB43938-E900-514E-A09F-7C190EE74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490" y="3440921"/>
              <a:ext cx="918499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C71E197-8EDB-3545-9BA0-4F4E0C794F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37944" y="3183793"/>
              <a:ext cx="1643" cy="236995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D3D6296-A3FF-1D41-9802-11709183B8DE}"/>
              </a:ext>
            </a:extLst>
          </p:cNvPr>
          <p:cNvGrpSpPr/>
          <p:nvPr/>
        </p:nvGrpSpPr>
        <p:grpSpPr>
          <a:xfrm>
            <a:off x="4393185" y="2532020"/>
            <a:ext cx="940814" cy="1116540"/>
            <a:chOff x="2729446" y="2951912"/>
            <a:chExt cx="920914" cy="1322891"/>
          </a:xfrm>
        </p:grpSpPr>
        <p:sp>
          <p:nvSpPr>
            <p:cNvPr id="212" name="Can 47">
              <a:extLst>
                <a:ext uri="{FF2B5EF4-FFF2-40B4-BE49-F238E27FC236}">
                  <a16:creationId xmlns:a16="http://schemas.microsoft.com/office/drawing/2014/main" id="{812AAFA4-505C-E14C-A56A-6D8AC869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272" y="3853166"/>
              <a:ext cx="766655" cy="421637"/>
            </a:xfrm>
            <a:prstGeom prst="can">
              <a:avLst>
                <a:gd name="adj" fmla="val 25000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57CE683-66F0-5644-BE5D-C37ECBBEDA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4823" y="3750582"/>
              <a:ext cx="0" cy="18288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81264E2-DD23-5B4D-B8B0-7924C60785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8599" y="2951912"/>
              <a:ext cx="0" cy="274320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" name="Rounded Rectangle 401">
              <a:extLst>
                <a:ext uri="{FF2B5EF4-FFF2-40B4-BE49-F238E27FC236}">
                  <a16:creationId xmlns:a16="http://schemas.microsoft.com/office/drawing/2014/main" id="{9B89BE0A-8193-4341-A47D-3C1113C3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446" y="3159453"/>
              <a:ext cx="920914" cy="582919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IRMIS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5F86C65-7114-314D-B1BC-A79398641A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29446" y="3398363"/>
              <a:ext cx="9209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E52AE10-71B6-5441-B17F-4A40F8683C2E}"/>
              </a:ext>
            </a:extLst>
          </p:cNvPr>
          <p:cNvSpPr/>
          <p:nvPr/>
        </p:nvSpPr>
        <p:spPr>
          <a:xfrm>
            <a:off x="1447800" y="4028839"/>
            <a:ext cx="3492685" cy="206087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85CA7C-71EA-6749-AA3D-FC61C3E4E30B}"/>
              </a:ext>
            </a:extLst>
          </p:cNvPr>
          <p:cNvGrpSpPr/>
          <p:nvPr/>
        </p:nvGrpSpPr>
        <p:grpSpPr>
          <a:xfrm>
            <a:off x="2966655" y="3938852"/>
            <a:ext cx="5018510" cy="1801957"/>
            <a:chOff x="2966655" y="3938852"/>
            <a:chExt cx="5018510" cy="1801957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5C18A05-28E3-984A-B726-85B64510C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3918" y="4411275"/>
              <a:ext cx="137393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43FB1F2-4262-0B41-8E87-0E7B1D5BF4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1128" y="4608507"/>
              <a:ext cx="0" cy="26339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119">
              <a:extLst>
                <a:ext uri="{FF2B5EF4-FFF2-40B4-BE49-F238E27FC236}">
                  <a16:creationId xmlns:a16="http://schemas.microsoft.com/office/drawing/2014/main" id="{0F58389F-A1AC-2E4C-A13F-AD182B71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273" y="4742869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E000511-F255-EC4D-8D6E-7A6470F4ED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79273" y="5101144"/>
              <a:ext cx="1407089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119">
              <a:extLst>
                <a:ext uri="{FF2B5EF4-FFF2-40B4-BE49-F238E27FC236}">
                  <a16:creationId xmlns:a16="http://schemas.microsoft.com/office/drawing/2014/main" id="{0574FDFC-C959-0D44-A1B1-FA798C21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8107" y="4871496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41" name="Rectangle 119">
              <a:extLst>
                <a:ext uri="{FF2B5EF4-FFF2-40B4-BE49-F238E27FC236}">
                  <a16:creationId xmlns:a16="http://schemas.microsoft.com/office/drawing/2014/main" id="{1984CA05-3271-7E47-83B4-A066E9ED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6940" y="5000124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3B2A143-FE4A-8B41-AC66-40437F985F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86086" y="3941851"/>
              <a:ext cx="1437" cy="23045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119">
              <a:extLst>
                <a:ext uri="{FF2B5EF4-FFF2-40B4-BE49-F238E27FC236}">
                  <a16:creationId xmlns:a16="http://schemas.microsoft.com/office/drawing/2014/main" id="{5FE3BA13-AB18-9D45-829D-6EB2DE33F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655" y="4087764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53DC70F-C45A-024B-8448-54E9D44233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6655" y="4330951"/>
              <a:ext cx="1578319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Rectangle 119">
              <a:extLst>
                <a:ext uri="{FF2B5EF4-FFF2-40B4-BE49-F238E27FC236}">
                  <a16:creationId xmlns:a16="http://schemas.microsoft.com/office/drawing/2014/main" id="{DF19689A-5F49-3A4E-910E-6C5B2B26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489" y="4216391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62" name="Rectangle 119">
              <a:extLst>
                <a:ext uri="{FF2B5EF4-FFF2-40B4-BE49-F238E27FC236}">
                  <a16:creationId xmlns:a16="http://schemas.microsoft.com/office/drawing/2014/main" id="{45D6EBBB-C4ED-7547-9A1D-02A7D2E2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322" y="4345019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63" name="Rectangle 119">
              <a:extLst>
                <a:ext uri="{FF2B5EF4-FFF2-40B4-BE49-F238E27FC236}">
                  <a16:creationId xmlns:a16="http://schemas.microsoft.com/office/drawing/2014/main" id="{90E7AE29-2959-FD41-9AB1-8E854FCA5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155" y="4473647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2A7EE22-7EB4-B14D-B7E4-F2649E86CC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3938852"/>
              <a:ext cx="0" cy="16921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C06CD3A5-EE35-BA41-AEE0-7ED817A4C33D}"/>
                </a:ext>
              </a:extLst>
            </p:cNvPr>
            <p:cNvGrpSpPr/>
            <p:nvPr/>
          </p:nvGrpSpPr>
          <p:grpSpPr>
            <a:xfrm>
              <a:off x="5084384" y="4168736"/>
              <a:ext cx="890248" cy="504213"/>
              <a:chOff x="7511859" y="4945412"/>
              <a:chExt cx="947985" cy="525127"/>
            </a:xfrm>
          </p:grpSpPr>
          <p:sp>
            <p:nvSpPr>
              <p:cNvPr id="220" name="Rounded Rectangle 401">
                <a:extLst>
                  <a:ext uri="{FF2B5EF4-FFF2-40B4-BE49-F238E27FC236}">
                    <a16:creationId xmlns:a16="http://schemas.microsoft.com/office/drawing/2014/main" id="{F207504C-BA48-6F46-8D15-464368691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1859" y="4945412"/>
                <a:ext cx="947985" cy="525127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Server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6EAD44E-0737-C84F-BA52-EF3512255B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33451" y="5169088"/>
                <a:ext cx="918499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464DFF1-9B34-344F-9F30-E878FBFBFF1A}"/>
                </a:ext>
              </a:extLst>
            </p:cNvPr>
            <p:cNvGrpSpPr/>
            <p:nvPr/>
          </p:nvGrpSpPr>
          <p:grpSpPr>
            <a:xfrm>
              <a:off x="6038229" y="4174323"/>
              <a:ext cx="876721" cy="493937"/>
              <a:chOff x="8516033" y="4952033"/>
              <a:chExt cx="933580" cy="592107"/>
            </a:xfrm>
          </p:grpSpPr>
          <p:sp>
            <p:nvSpPr>
              <p:cNvPr id="223" name="Rounded Rectangle 401">
                <a:extLst>
                  <a:ext uri="{FF2B5EF4-FFF2-40B4-BE49-F238E27FC236}">
                    <a16:creationId xmlns:a16="http://schemas.microsoft.com/office/drawing/2014/main" id="{82DC5D26-6663-3547-BCD3-C439437A8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033" y="4952033"/>
                <a:ext cx="933580" cy="592107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Data Management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732EED3E-32E9-A241-9A43-35646CC2C6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516034" y="5138466"/>
                <a:ext cx="918499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19B53CD-2188-5E47-9D78-F38E23F1C976}"/>
                </a:ext>
              </a:extLst>
            </p:cNvPr>
            <p:cNvGrpSpPr/>
            <p:nvPr/>
          </p:nvGrpSpPr>
          <p:grpSpPr>
            <a:xfrm>
              <a:off x="6998998" y="4174323"/>
              <a:ext cx="915806" cy="478131"/>
              <a:chOff x="9466862" y="4952033"/>
              <a:chExt cx="975200" cy="497963"/>
            </a:xfrm>
          </p:grpSpPr>
          <p:sp>
            <p:nvSpPr>
              <p:cNvPr id="226" name="Rounded Rectangle 401">
                <a:extLst>
                  <a:ext uri="{FF2B5EF4-FFF2-40B4-BE49-F238E27FC236}">
                    <a16:creationId xmlns:a16="http://schemas.microsoft.com/office/drawing/2014/main" id="{3A74C789-40B1-4543-ADE0-A5F2BE7D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862" y="4952033"/>
                <a:ext cx="973542" cy="497963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Processing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FD6BA906-ADF7-6445-88BF-32A90FCEC5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481942" y="5169088"/>
                <a:ext cx="960120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537D1D4-115A-E84D-B905-EA472466AE89}"/>
                </a:ext>
              </a:extLst>
            </p:cNvPr>
            <p:cNvGrpSpPr/>
            <p:nvPr/>
          </p:nvGrpSpPr>
          <p:grpSpPr>
            <a:xfrm>
              <a:off x="7012925" y="4733688"/>
              <a:ext cx="903036" cy="447912"/>
              <a:chOff x="10512198" y="4950013"/>
              <a:chExt cx="961602" cy="466491"/>
            </a:xfrm>
          </p:grpSpPr>
          <p:sp>
            <p:nvSpPr>
              <p:cNvPr id="229" name="Rounded Rectangle 401">
                <a:extLst>
                  <a:ext uri="{FF2B5EF4-FFF2-40B4-BE49-F238E27FC236}">
                    <a16:creationId xmlns:a16="http://schemas.microsoft.com/office/drawing/2014/main" id="{81FD8FB9-78A8-CB40-AA13-1DE56C98C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198" y="4950013"/>
                <a:ext cx="961601" cy="466491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sdds2pvObject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0329629-6F22-D44D-AE31-7837C80E2B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513680" y="5166101"/>
                <a:ext cx="960120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238A9BC-4E0B-8E4B-9FBD-DD1BABB72B36}"/>
                </a:ext>
              </a:extLst>
            </p:cNvPr>
            <p:cNvSpPr/>
            <p:nvPr/>
          </p:nvSpPr>
          <p:spPr>
            <a:xfrm>
              <a:off x="5029200" y="4111665"/>
              <a:ext cx="2955965" cy="1629144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3BD9FD-F986-F046-BAE2-D3FABB0841CB}"/>
              </a:ext>
            </a:extLst>
          </p:cNvPr>
          <p:cNvGrpSpPr/>
          <p:nvPr/>
        </p:nvGrpSpPr>
        <p:grpSpPr>
          <a:xfrm>
            <a:off x="6908615" y="2923154"/>
            <a:ext cx="1045068" cy="783092"/>
            <a:chOff x="6908615" y="2923154"/>
            <a:chExt cx="1045068" cy="783092"/>
          </a:xfrm>
        </p:grpSpPr>
        <p:sp>
          <p:nvSpPr>
            <p:cNvPr id="137" name="Rounded Rectangle 401">
              <a:extLst>
                <a:ext uri="{FF2B5EF4-FFF2-40B4-BE49-F238E27FC236}">
                  <a16:creationId xmlns:a16="http://schemas.microsoft.com/office/drawing/2014/main" id="{7341F107-82DD-7447-B66D-CB7E9DCC4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615" y="2923154"/>
              <a:ext cx="892668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PV Gateways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EPICS 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4" name="Rounded Rectangle 401">
              <a:extLst>
                <a:ext uri="{FF2B5EF4-FFF2-40B4-BE49-F238E27FC236}">
                  <a16:creationId xmlns:a16="http://schemas.microsoft.com/office/drawing/2014/main" id="{38FB4CA1-4258-F742-B020-E40F6FD0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015" y="3048000"/>
              <a:ext cx="892668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PV Gateways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EPICS 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91472A5-8B48-8B45-ABFE-E48B2B1C84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6297" y="2239608"/>
            <a:ext cx="3224511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E3EAED1-C9AB-DE4A-987C-CEE987595E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9974" y="2540707"/>
            <a:ext cx="0" cy="457200"/>
          </a:xfrm>
          <a:prstGeom prst="line">
            <a:avLst/>
          </a:prstGeom>
          <a:noFill/>
          <a:ln w="28575">
            <a:solidFill>
              <a:srgbClr val="006633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7" name="Rectangle 119">
            <a:extLst>
              <a:ext uri="{FF2B5EF4-FFF2-40B4-BE49-F238E27FC236}">
                <a16:creationId xmlns:a16="http://schemas.microsoft.com/office/drawing/2014/main" id="{E0B5C389-746C-3F44-89D5-EA1926CB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82" y="2840893"/>
            <a:ext cx="626667" cy="248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  <a:ea typeface="+mn-ea"/>
              </a:rPr>
              <a:t>PV List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CA878-3A5D-2440-A226-11789D345E1E}"/>
              </a:ext>
            </a:extLst>
          </p:cNvPr>
          <p:cNvGrpSpPr/>
          <p:nvPr/>
        </p:nvGrpSpPr>
        <p:grpSpPr>
          <a:xfrm>
            <a:off x="228600" y="2553699"/>
            <a:ext cx="1064557" cy="1294364"/>
            <a:chOff x="300303" y="2537614"/>
            <a:chExt cx="1064557" cy="1294364"/>
          </a:xfrm>
        </p:grpSpPr>
        <p:sp>
          <p:nvSpPr>
            <p:cNvPr id="198" name="Can 47">
              <a:extLst>
                <a:ext uri="{FF2B5EF4-FFF2-40B4-BE49-F238E27FC236}">
                  <a16:creationId xmlns:a16="http://schemas.microsoft.com/office/drawing/2014/main" id="{0BFFC954-491B-B74C-AD61-B8EB6763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476110"/>
              <a:ext cx="983860" cy="355868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42C06BD-03AE-9745-A74A-F74141C49E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4870" y="2537614"/>
              <a:ext cx="0" cy="1003298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" name="Rounded Rectangle 401">
              <a:extLst>
                <a:ext uri="{FF2B5EF4-FFF2-40B4-BE49-F238E27FC236}">
                  <a16:creationId xmlns:a16="http://schemas.microsoft.com/office/drawing/2014/main" id="{E222D32C-0F63-BF46-832D-6E74560A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03" y="2597618"/>
              <a:ext cx="900807" cy="318491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Naming Service</a:t>
              </a:r>
            </a:p>
          </p:txBody>
        </p:sp>
        <p:sp>
          <p:nvSpPr>
            <p:cNvPr id="201" name="Rounded Rectangle 401">
              <a:extLst>
                <a:ext uri="{FF2B5EF4-FFF2-40B4-BE49-F238E27FC236}">
                  <a16:creationId xmlns:a16="http://schemas.microsoft.com/office/drawing/2014/main" id="{21AC0578-53DC-8F49-9AF2-BF57D691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750364"/>
              <a:ext cx="900807" cy="677158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 EPICS 7    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Directory Service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1C53631-17B6-DF4B-ABB5-296727504F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8989" y="2967384"/>
              <a:ext cx="899018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BBCCDA7-696C-6543-AF2B-0C9FC98BC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2320" y="2750364"/>
              <a:ext cx="1608" cy="200027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555D085C-CA8F-0E43-8A11-68AA76D8A227}"/>
              </a:ext>
            </a:extLst>
          </p:cNvPr>
          <p:cNvSpPr txBox="1"/>
          <p:nvPr/>
        </p:nvSpPr>
        <p:spPr>
          <a:xfrm>
            <a:off x="1416297" y="2229370"/>
            <a:ext cx="3230870" cy="198662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SDDS-EPICS Toolkit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8EB7F18-A44B-0C46-A739-D1BF81FA9506}"/>
              </a:ext>
            </a:extLst>
          </p:cNvPr>
          <p:cNvSpPr txBox="1"/>
          <p:nvPr/>
        </p:nvSpPr>
        <p:spPr>
          <a:xfrm>
            <a:off x="1416297" y="2241292"/>
            <a:ext cx="3230870" cy="198662"/>
          </a:xfrm>
          <a:prstGeom prst="rect">
            <a:avLst/>
          </a:prstGeom>
          <a:solidFill>
            <a:srgbClr val="70AD47">
              <a:lumMod val="75000"/>
            </a:srgbClr>
          </a:solidFill>
        </p:spPr>
        <p:txBody>
          <a:bodyPr wrap="square" t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SDDS-EPICS 7 Toolkit</a:t>
            </a:r>
          </a:p>
        </p:txBody>
      </p:sp>
    </p:spTree>
    <p:extLst>
      <p:ext uri="{BB962C8B-B14F-4D97-AF65-F5344CB8AC3E}">
        <p14:creationId xmlns:p14="http://schemas.microsoft.com/office/powerpoint/2010/main" val="17041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F921-6498-1A4F-AA25-59D49921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Client Scripting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BD66-2AF2-4341-B0AC-0D20A18B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5437"/>
            <a:ext cx="8228013" cy="4524375"/>
          </a:xfrm>
        </p:spPr>
        <p:txBody>
          <a:bodyPr/>
          <a:lstStyle/>
          <a:p>
            <a:r>
              <a:rPr lang="en-US" dirty="0"/>
              <a:t>Python Based</a:t>
            </a:r>
          </a:p>
          <a:p>
            <a:pPr lvl="1"/>
            <a:r>
              <a:rPr lang="en-US" dirty="0"/>
              <a:t>Python3.6 and above</a:t>
            </a:r>
          </a:p>
          <a:p>
            <a:r>
              <a:rPr lang="en-US" dirty="0"/>
              <a:t>PyQt5</a:t>
            </a:r>
          </a:p>
          <a:p>
            <a:r>
              <a:rPr lang="en-US" dirty="0" err="1"/>
              <a:t>pvaPy</a:t>
            </a:r>
            <a:endParaRPr lang="en-US" dirty="0"/>
          </a:p>
          <a:p>
            <a:r>
              <a:rPr lang="en-US" dirty="0" err="1"/>
              <a:t>Conda</a:t>
            </a:r>
            <a:r>
              <a:rPr lang="en-US" dirty="0"/>
              <a:t> as the package and environment management system</a:t>
            </a:r>
          </a:p>
          <a:p>
            <a:pPr lvl="1"/>
            <a:r>
              <a:rPr lang="en-US" dirty="0"/>
              <a:t>Keep ROOT environment minimum</a:t>
            </a:r>
          </a:p>
          <a:p>
            <a:pPr lvl="1"/>
            <a:r>
              <a:rPr lang="en-US" dirty="0"/>
              <a:t>Application managed by its own </a:t>
            </a:r>
            <a:r>
              <a:rPr lang="en-US" dirty="0" err="1"/>
              <a:t>conda</a:t>
            </a:r>
            <a:r>
              <a:rPr lang="en-US" dirty="0"/>
              <a:t> environment </a:t>
            </a:r>
          </a:p>
          <a:p>
            <a:r>
              <a:rPr lang="en-US" dirty="0"/>
              <a:t>Directory structure design and version 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9416D-A36E-B943-854C-AFC0B025D3F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6E85-D610-0043-8EBE-7E52773B16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AC2A227-9D21-0C42-807D-6A90AB6A860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19E72-BE3D-CA40-B8E6-03F141265D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17845" y="3317625"/>
            <a:ext cx="2916555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55EC4A1-16C7-8D44-A9ED-84E7DC8C5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3603" y="2299474"/>
            <a:ext cx="0" cy="23789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15DCF87-BBA9-3A49-9D3B-460EBA63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228013" cy="1141412"/>
          </a:xfrm>
        </p:spPr>
        <p:txBody>
          <a:bodyPr/>
          <a:lstStyle/>
          <a:p>
            <a:r>
              <a:rPr lang="en-US" dirty="0"/>
              <a:t>HLA Client Scripting Environment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04CE0-4928-9346-B06E-F0E2DA86EE7C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657225" y="6307138"/>
            <a:ext cx="5940425" cy="230187"/>
          </a:xfrm>
        </p:spPr>
        <p:txBody>
          <a:bodyPr/>
          <a:lstStyle/>
          <a:p>
            <a:pPr>
              <a:defRPr/>
            </a:pPr>
            <a:r>
              <a:rPr lang="en-US"/>
              <a:t>Nov 2018 EPICS Collaboration Meeting, G. Shen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226D-854E-9A41-BAA7-6ADFD926C3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AC2A227-9D21-0C42-807D-6A90AB6A860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5FEEBF1-197B-954E-9D0E-4B6F2DC081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9439" y="2065683"/>
            <a:ext cx="0" cy="46306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25BBFF6-58D7-CA43-8625-1966642DCD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8946" y="2160354"/>
            <a:ext cx="0" cy="38588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A33C433-32D5-C649-92C4-EA85D649E2A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01583" y="2309350"/>
            <a:ext cx="1238" cy="230458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2DC8EF5-25C9-E141-9885-2CE03E1517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682" y="2519709"/>
            <a:ext cx="1871" cy="142967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8" name="TextBox 28">
            <a:extLst>
              <a:ext uri="{FF2B5EF4-FFF2-40B4-BE49-F238E27FC236}">
                <a16:creationId xmlns:a16="http://schemas.microsoft.com/office/drawing/2014/main" id="{44DB6E41-67D1-EC45-BE53-8295E8B4D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7" y="2306786"/>
            <a:ext cx="56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t>Network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45508A5-1AC2-FD48-8DC9-00958550B9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02" y="2531839"/>
            <a:ext cx="7805163" cy="21860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0" name="Snip Single Corner Rectangle 129">
            <a:extLst>
              <a:ext uri="{FF2B5EF4-FFF2-40B4-BE49-F238E27FC236}">
                <a16:creationId xmlns:a16="http://schemas.microsoft.com/office/drawing/2014/main" id="{A46A3C76-7A0D-7947-99F6-8FABB4742C25}"/>
              </a:ext>
            </a:extLst>
          </p:cNvPr>
          <p:cNvSpPr/>
          <p:nvPr/>
        </p:nvSpPr>
        <p:spPr bwMode="auto">
          <a:xfrm>
            <a:off x="7487009" y="2144906"/>
            <a:ext cx="651926" cy="228024"/>
          </a:xfrm>
          <a:prstGeom prst="snip1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Others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B0CE6FF-D132-9E4F-9A45-E2ADDF986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2552" y="3928830"/>
            <a:ext cx="7792613" cy="20553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2" name="Snip Single Corner Rectangle 131">
            <a:extLst>
              <a:ext uri="{FF2B5EF4-FFF2-40B4-BE49-F238E27FC236}">
                <a16:creationId xmlns:a16="http://schemas.microsoft.com/office/drawing/2014/main" id="{09705EBD-7ED9-BD4B-B73F-828EEE482A2B}"/>
              </a:ext>
            </a:extLst>
          </p:cNvPr>
          <p:cNvSpPr/>
          <p:nvPr/>
        </p:nvSpPr>
        <p:spPr bwMode="auto">
          <a:xfrm>
            <a:off x="4938794" y="1864160"/>
            <a:ext cx="1079166" cy="550012"/>
          </a:xfrm>
          <a:prstGeom prst="snip1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 anchorCtr="0">
            <a:normAutofit fontScale="8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Extensions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MEDM,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alh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burt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</a:t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StripTool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adt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, …</a:t>
            </a:r>
          </a:p>
        </p:txBody>
      </p:sp>
      <p:sp>
        <p:nvSpPr>
          <p:cNvPr id="133" name="Rounded Rectangle 401">
            <a:extLst>
              <a:ext uri="{FF2B5EF4-FFF2-40B4-BE49-F238E27FC236}">
                <a16:creationId xmlns:a16="http://schemas.microsoft.com/office/drawing/2014/main" id="{4173101C-867C-B147-A79E-A250B4EF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08398"/>
            <a:ext cx="980408" cy="37285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MCR logbook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9850293-534C-7649-8C66-095DE887D29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53451" y="2532284"/>
            <a:ext cx="1092" cy="262506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5" name="Rounded Rectangle 401">
            <a:extLst>
              <a:ext uri="{FF2B5EF4-FFF2-40B4-BE49-F238E27FC236}">
                <a16:creationId xmlns:a16="http://schemas.microsoft.com/office/drawing/2014/main" id="{3339727D-6497-B64A-830F-4B42F547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98449"/>
            <a:ext cx="892668" cy="65824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PV Gateways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6" name="Rounded Rectangle 401">
            <a:extLst>
              <a:ext uri="{FF2B5EF4-FFF2-40B4-BE49-F238E27FC236}">
                <a16:creationId xmlns:a16="http://schemas.microsoft.com/office/drawing/2014/main" id="{7460DC0B-D3C3-F548-B21B-A38694D5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152" y="2846954"/>
            <a:ext cx="892668" cy="65824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lIns="0" rIns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PV Gateways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649B12A-DE60-314B-A155-3B83F0467F1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7932" y="3966896"/>
            <a:ext cx="1437" cy="1080474"/>
          </a:xfrm>
          <a:prstGeom prst="line">
            <a:avLst/>
          </a:prstGeom>
          <a:noFill/>
          <a:ln w="38100" cap="flat" cmpd="sng" algn="ctr">
            <a:solidFill>
              <a:srgbClr val="4E8542"/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5" name="Rectangle 119">
            <a:extLst>
              <a:ext uri="{FF2B5EF4-FFF2-40B4-BE49-F238E27FC236}">
                <a16:creationId xmlns:a16="http://schemas.microsoft.com/office/drawing/2014/main" id="{33EB577E-6D47-EB41-BA8D-0B30BC5E5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461" y="5021608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CE9CC79-BA1E-DE4D-B323-5C7DE12476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3461" y="5264796"/>
            <a:ext cx="1578319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7" name="Rectangle 119">
            <a:extLst>
              <a:ext uri="{FF2B5EF4-FFF2-40B4-BE49-F238E27FC236}">
                <a16:creationId xmlns:a16="http://schemas.microsoft.com/office/drawing/2014/main" id="{B3CA2733-9623-714C-AFAB-279AC6A0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94" y="5150236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sp>
        <p:nvSpPr>
          <p:cNvPr id="168" name="Rectangle 119">
            <a:extLst>
              <a:ext uri="{FF2B5EF4-FFF2-40B4-BE49-F238E27FC236}">
                <a16:creationId xmlns:a16="http://schemas.microsoft.com/office/drawing/2014/main" id="{06864BCB-ECEA-5141-B180-7A611B27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27" y="5278864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sp>
        <p:nvSpPr>
          <p:cNvPr id="169" name="Rectangle 119">
            <a:extLst>
              <a:ext uri="{FF2B5EF4-FFF2-40B4-BE49-F238E27FC236}">
                <a16:creationId xmlns:a16="http://schemas.microsoft.com/office/drawing/2014/main" id="{7443DFF6-1DBE-834B-8027-C6F41ABB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960" y="5407492"/>
            <a:ext cx="1578319" cy="61230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EPICS 3 IOCs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Technical Systems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4B6A53-0C00-2542-BFCB-74993E56BDA1}"/>
              </a:ext>
            </a:extLst>
          </p:cNvPr>
          <p:cNvGrpSpPr/>
          <p:nvPr/>
        </p:nvGrpSpPr>
        <p:grpSpPr>
          <a:xfrm>
            <a:off x="6096000" y="1600200"/>
            <a:ext cx="1497897" cy="928543"/>
            <a:chOff x="6096000" y="1600200"/>
            <a:chExt cx="1497897" cy="928543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81AC6B5-2F33-1F4C-8501-F15385013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27686" y="2093765"/>
              <a:ext cx="1" cy="43497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0" name="Rounded Rectangle 401">
              <a:extLst>
                <a:ext uri="{FF2B5EF4-FFF2-40B4-BE49-F238E27FC236}">
                  <a16:creationId xmlns:a16="http://schemas.microsoft.com/office/drawing/2014/main" id="{922E5BF2-C7BA-0B40-9203-AAD8BBBB0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1600200"/>
              <a:ext cx="1497897" cy="471012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(PVA)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Waveform/Image Viewer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17C325-EC4E-D94E-8B7F-C838341943B5}"/>
              </a:ext>
            </a:extLst>
          </p:cNvPr>
          <p:cNvGrpSpPr/>
          <p:nvPr/>
        </p:nvGrpSpPr>
        <p:grpSpPr>
          <a:xfrm>
            <a:off x="8112865" y="2517793"/>
            <a:ext cx="954935" cy="3349607"/>
            <a:chOff x="8077200" y="2438400"/>
            <a:chExt cx="954935" cy="334960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CD6FF8D-8F01-0C4D-897D-A5E076769DE5}"/>
                </a:ext>
              </a:extLst>
            </p:cNvPr>
            <p:cNvSpPr/>
            <p:nvPr/>
          </p:nvSpPr>
          <p:spPr>
            <a:xfrm>
              <a:off x="8077200" y="2438400"/>
              <a:ext cx="954935" cy="3349607"/>
            </a:xfrm>
            <a:prstGeom prst="rect">
              <a:avLst/>
            </a:prstGeom>
            <a:solidFill>
              <a:srgbClr val="DF000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Snip Single Corner Rectangle 141">
              <a:extLst>
                <a:ext uri="{FF2B5EF4-FFF2-40B4-BE49-F238E27FC236}">
                  <a16:creationId xmlns:a16="http://schemas.microsoft.com/office/drawing/2014/main" id="{25719A6E-F238-C541-8854-95A17A87CEA4}"/>
                </a:ext>
              </a:extLst>
            </p:cNvPr>
            <p:cNvSpPr/>
            <p:nvPr/>
          </p:nvSpPr>
          <p:spPr bwMode="auto">
            <a:xfrm>
              <a:off x="8116990" y="2487941"/>
              <a:ext cx="879079" cy="340639"/>
            </a:xfrm>
            <a:prstGeom prst="snip1Rect">
              <a:avLst/>
            </a:prstGeom>
            <a:solidFill>
              <a:srgbClr val="DF0001"/>
            </a:solidFill>
            <a:ln w="9525" cap="flat" cmpd="sng" algn="ctr">
              <a:solidFill>
                <a:srgbClr val="70AD47">
                  <a:lumMod val="7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Display Manager</a:t>
              </a:r>
            </a:p>
          </p:txBody>
        </p:sp>
        <p:sp>
          <p:nvSpPr>
            <p:cNvPr id="143" name="Rounded Rectangle 401">
              <a:extLst>
                <a:ext uri="{FF2B5EF4-FFF2-40B4-BE49-F238E27FC236}">
                  <a16:creationId xmlns:a16="http://schemas.microsoft.com/office/drawing/2014/main" id="{9797DF5F-7510-C14D-932D-4E28F5D95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870" y="2857657"/>
              <a:ext cx="888343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EPICS 7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Historian Data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CE1B367-4262-194A-B063-FBC07FC22A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91490" y="2862872"/>
              <a:ext cx="0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E2E711-C640-8A41-BD6C-FD55CA0761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4788" y="3052318"/>
              <a:ext cx="889188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46" name="Rounded Rectangle 401">
              <a:extLst>
                <a:ext uri="{FF2B5EF4-FFF2-40B4-BE49-F238E27FC236}">
                  <a16:creationId xmlns:a16="http://schemas.microsoft.com/office/drawing/2014/main" id="{ADA99DD6-3288-6F40-81BF-DC30A72F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208" y="3298901"/>
              <a:ext cx="899760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EPICS 7 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Electronic logbook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DCD38B4-5EF0-134E-AE75-8291DB6078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81301" y="3306488"/>
              <a:ext cx="308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582227E-9A05-5F42-A5CC-F1C72D53B1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94126" y="3487895"/>
              <a:ext cx="898160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49" name="Rounded Rectangle 401">
              <a:extLst>
                <a:ext uri="{FF2B5EF4-FFF2-40B4-BE49-F238E27FC236}">
                  <a16:creationId xmlns:a16="http://schemas.microsoft.com/office/drawing/2014/main" id="{2B718137-D5F4-4A4F-9402-F5AF75E50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007" y="3746771"/>
              <a:ext cx="881051" cy="415821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Save/Set/Restore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9BDD20A-3F6F-E143-B16E-BA13630E2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84925" y="3927726"/>
              <a:ext cx="879486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51" name="Rounded Rectangle 401">
              <a:extLst>
                <a:ext uri="{FF2B5EF4-FFF2-40B4-BE49-F238E27FC236}">
                  <a16:creationId xmlns:a16="http://schemas.microsoft.com/office/drawing/2014/main" id="{B0C8CD2D-BC39-B741-815A-50DF07FE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4354" y="4197882"/>
              <a:ext cx="887933" cy="412138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Alarm Service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BB69AE8-A9AD-5A4B-B7B7-59745E408C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6922" y="4205800"/>
              <a:ext cx="42" cy="192942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D5D7AE8-5CCC-6B49-BCC2-4E038281C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3270" y="4379167"/>
              <a:ext cx="88914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54" name="Rounded Rectangle 401">
              <a:extLst>
                <a:ext uri="{FF2B5EF4-FFF2-40B4-BE49-F238E27FC236}">
                  <a16:creationId xmlns:a16="http://schemas.microsoft.com/office/drawing/2014/main" id="{95D76986-9DC1-5E41-843C-79979DF53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6285" y="4661757"/>
              <a:ext cx="886002" cy="379613"/>
            </a:xfrm>
            <a:prstGeom prst="roundRect">
              <a:avLst>
                <a:gd name="adj" fmla="val 16667"/>
              </a:avLst>
            </a:prstGeom>
            <a:solidFill>
              <a:srgbClr val="DF0001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  <p:txBody>
            <a:bodyPr lIns="0" rIns="0" anchor="ctr" anchorCtr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kern="0" dirty="0">
                  <a:solidFill>
                    <a:prstClr val="white"/>
                  </a:solidFill>
                  <a:latin typeface="Calibri"/>
                  <a:ea typeface="+mn-ea"/>
                </a:rPr>
                <a:t> EPICS 7          HTTP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Logging</a:t>
              </a:r>
              <a:endParaRPr lang="en-US" sz="700" kern="0" dirty="0">
                <a:solidFill>
                  <a:prstClr val="white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68265CA-D9BC-1542-BDC8-E6D9951DC2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533808" y="4652046"/>
              <a:ext cx="140" cy="177715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3858A1B-236A-1A49-86EB-4AF71F7A4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06285" y="4810835"/>
              <a:ext cx="886002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924E8BB-D650-104A-88EB-7999B88B7DA4}"/>
                </a:ext>
              </a:extLst>
            </p:cNvPr>
            <p:cNvSpPr txBox="1"/>
            <p:nvPr/>
          </p:nvSpPr>
          <p:spPr>
            <a:xfrm>
              <a:off x="8099574" y="5188587"/>
              <a:ext cx="897490" cy="523220"/>
            </a:xfrm>
            <a:prstGeom prst="rect">
              <a:avLst/>
            </a:prstGeom>
            <a:solidFill>
              <a:srgbClr val="DF0001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rtlCol="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Leverage from / collaborate with the EPICS Community</a:t>
              </a:r>
            </a:p>
          </p:txBody>
        </p:sp>
      </p:grpSp>
      <p:sp>
        <p:nvSpPr>
          <p:cNvPr id="172" name="Snip Single Corner Rectangle 171">
            <a:extLst>
              <a:ext uri="{FF2B5EF4-FFF2-40B4-BE49-F238E27FC236}">
                <a16:creationId xmlns:a16="http://schemas.microsoft.com/office/drawing/2014/main" id="{AE79632B-4F64-B14D-8F09-A6E36937C99E}"/>
              </a:ext>
            </a:extLst>
          </p:cNvPr>
          <p:cNvSpPr/>
          <p:nvPr/>
        </p:nvSpPr>
        <p:spPr bwMode="auto">
          <a:xfrm>
            <a:off x="1409939" y="1718846"/>
            <a:ext cx="3230869" cy="701215"/>
          </a:xfrm>
          <a:prstGeom prst="snip1Rect">
            <a:avLst/>
          </a:prstGeom>
          <a:solidFill>
            <a:schemeClr val="bg1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t" anchorCtr="0">
            <a:normAutofit/>
          </a:bodyPr>
          <a:lstStyle/>
          <a:p>
            <a:pPr algn="ctr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56B09F9-2E7C-964E-B74C-75C9251552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88208" y="1705990"/>
            <a:ext cx="1" cy="533618"/>
          </a:xfrm>
          <a:prstGeom prst="line">
            <a:avLst/>
          </a:prstGeom>
          <a:gradFill rotWithShape="1">
            <a:gsLst>
              <a:gs pos="0">
                <a:srgbClr val="4E8542">
                  <a:tint val="50000"/>
                  <a:satMod val="300000"/>
                </a:srgbClr>
              </a:gs>
              <a:gs pos="35000">
                <a:srgbClr val="4E8542">
                  <a:tint val="37000"/>
                  <a:satMod val="300000"/>
                </a:srgbClr>
              </a:gs>
              <a:gs pos="100000">
                <a:srgbClr val="4E854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dash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8372AFCB-BFB7-7342-847E-4C47AB17F8D8}"/>
              </a:ext>
            </a:extLst>
          </p:cNvPr>
          <p:cNvSpPr txBox="1"/>
          <p:nvPr/>
        </p:nvSpPr>
        <p:spPr>
          <a:xfrm>
            <a:off x="1468980" y="1600200"/>
            <a:ext cx="301942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Physics Applications, Beam Study &amp; MCR Tools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3B8F85F-5EA7-3B44-AA5D-00D033C12851}"/>
              </a:ext>
            </a:extLst>
          </p:cNvPr>
          <p:cNvSpPr txBox="1"/>
          <p:nvPr/>
        </p:nvSpPr>
        <p:spPr>
          <a:xfrm>
            <a:off x="1371600" y="1792069"/>
            <a:ext cx="159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PEM, </a:t>
            </a:r>
            <a:r>
              <a:rPr lang="en-US" sz="11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sddsexperiment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 panose="020F0502020204030204"/>
                <a:ea typeface="+mn-ea"/>
              </a:rPr>
              <a:t>1000s of scripts, …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DB09363-4138-D345-9E2F-C8127ADD1334}"/>
              </a:ext>
            </a:extLst>
          </p:cNvPr>
          <p:cNvSpPr txBox="1"/>
          <p:nvPr/>
        </p:nvSpPr>
        <p:spPr>
          <a:xfrm>
            <a:off x="2888208" y="1730942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Save/Compare/Restore,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Archiving, Glitch logger,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MPS Dump Review, </a:t>
            </a:r>
            <a:r>
              <a:rPr lang="mr-IN" sz="1000" dirty="0">
                <a:solidFill>
                  <a:prstClr val="black"/>
                </a:solidFill>
                <a:latin typeface="Calibri" panose="020F0502020204030204"/>
                <a:ea typeface="+mn-ea"/>
                <a:cs typeface="Mangal" panose="02040503050203030202" pitchFamily="18" charset="0"/>
              </a:rPr>
              <a:t>…</a:t>
            </a:r>
            <a:endParaRPr lang="en-US" sz="1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8900C30-BABE-3342-89D8-69D21D1DF50D}"/>
              </a:ext>
            </a:extLst>
          </p:cNvPr>
          <p:cNvGrpSpPr/>
          <p:nvPr/>
        </p:nvGrpSpPr>
        <p:grpSpPr>
          <a:xfrm>
            <a:off x="5410200" y="2551012"/>
            <a:ext cx="1257245" cy="1046225"/>
            <a:chOff x="2785353" y="2937126"/>
            <a:chExt cx="1280160" cy="985479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CE214BF-F359-3046-A9FF-1EB3319ECA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51781" y="2937126"/>
              <a:ext cx="1843" cy="273050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1" name="Rectangle 119">
              <a:extLst>
                <a:ext uri="{FF2B5EF4-FFF2-40B4-BE49-F238E27FC236}">
                  <a16:creationId xmlns:a16="http://schemas.microsoft.com/office/drawing/2014/main" id="{F85F5B17-A4A9-B14F-9A04-D63711314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353" y="3218916"/>
              <a:ext cx="1265734" cy="703689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tIns="0" bIns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EPICS IOC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Soft Records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(run control,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etc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)</a:t>
              </a: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272F2A2D-C5CF-564A-9313-13BCE85F05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85353" y="3466245"/>
              <a:ext cx="1280160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A33C6B-D704-1C4D-A488-C21F247A4C41}"/>
              </a:ext>
            </a:extLst>
          </p:cNvPr>
          <p:cNvGrpSpPr/>
          <p:nvPr/>
        </p:nvGrpSpPr>
        <p:grpSpPr>
          <a:xfrm>
            <a:off x="38597" y="3928830"/>
            <a:ext cx="1062623" cy="833238"/>
            <a:chOff x="38597" y="3928830"/>
            <a:chExt cx="1062623" cy="833238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227AE29-0522-B442-9505-9305C193B4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9600" y="3928830"/>
              <a:ext cx="0" cy="16878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3" name="Rounded Rectangle 401">
              <a:extLst>
                <a:ext uri="{FF2B5EF4-FFF2-40B4-BE49-F238E27FC236}">
                  <a16:creationId xmlns:a16="http://schemas.microsoft.com/office/drawing/2014/main" id="{1502B869-20FE-AF42-B6E4-55A33DA1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6" y="4103822"/>
              <a:ext cx="1054514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Virtual Technical System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A315F65-3222-4144-A8E1-3C9A772A79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97" y="4305465"/>
              <a:ext cx="10545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A7A8C6-8124-CB41-BFB5-F93EF84F898E}"/>
              </a:ext>
            </a:extLst>
          </p:cNvPr>
          <p:cNvGrpSpPr/>
          <p:nvPr/>
        </p:nvGrpSpPr>
        <p:grpSpPr>
          <a:xfrm>
            <a:off x="1447800" y="2540464"/>
            <a:ext cx="867582" cy="1261246"/>
            <a:chOff x="2719047" y="2942387"/>
            <a:chExt cx="956943" cy="1494341"/>
          </a:xfrm>
        </p:grpSpPr>
        <p:sp>
          <p:nvSpPr>
            <p:cNvPr id="186" name="Can 47">
              <a:extLst>
                <a:ext uri="{FF2B5EF4-FFF2-40B4-BE49-F238E27FC236}">
                  <a16:creationId xmlns:a16="http://schemas.microsoft.com/office/drawing/2014/main" id="{771F34A7-EC7C-6043-BE59-429C32DE3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508" y="4015091"/>
              <a:ext cx="844689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E407640-1C84-9D46-B275-B4FCDF740F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4823" y="3750582"/>
              <a:ext cx="0" cy="3110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043C52-9DD2-A445-8BBE-3481CE30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8599" y="2942387"/>
              <a:ext cx="0" cy="20835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9" name="Rounded Rectangle 401">
              <a:extLst>
                <a:ext uri="{FF2B5EF4-FFF2-40B4-BE49-F238E27FC236}">
                  <a16:creationId xmlns:a16="http://schemas.microsoft.com/office/drawing/2014/main" id="{6D57176D-273C-B541-A849-8CED1E459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446" y="3159453"/>
              <a:ext cx="946544" cy="779897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Infrastructure Monitoring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0EF2DA1-2B25-6444-A46B-FC263B1388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19047" y="3398363"/>
              <a:ext cx="9209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2290E92-37E4-6C49-9C8A-641A37003494}"/>
              </a:ext>
            </a:extLst>
          </p:cNvPr>
          <p:cNvGrpSpPr/>
          <p:nvPr/>
        </p:nvGrpSpPr>
        <p:grpSpPr>
          <a:xfrm>
            <a:off x="3505200" y="2554659"/>
            <a:ext cx="840830" cy="1261246"/>
            <a:chOff x="1880847" y="2932862"/>
            <a:chExt cx="848829" cy="1494341"/>
          </a:xfrm>
        </p:grpSpPr>
        <p:sp>
          <p:nvSpPr>
            <p:cNvPr id="192" name="Can 47">
              <a:extLst>
                <a:ext uri="{FF2B5EF4-FFF2-40B4-BE49-F238E27FC236}">
                  <a16:creationId xmlns:a16="http://schemas.microsoft.com/office/drawing/2014/main" id="{B6F84202-AE2C-2F4E-B878-77F25846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935" y="4005566"/>
              <a:ext cx="796692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D5E5E9A-DCB6-0741-B86D-F7300B586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98523" y="3741057"/>
              <a:ext cx="0" cy="3110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B4A353A-364B-344E-A78F-59095BE59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02299" y="2932862"/>
              <a:ext cx="0" cy="20835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" name="Rounded Rectangle 401">
              <a:extLst>
                <a:ext uri="{FF2B5EF4-FFF2-40B4-BE49-F238E27FC236}">
                  <a16:creationId xmlns:a16="http://schemas.microsoft.com/office/drawing/2014/main" id="{FC600989-EA99-D44D-8414-2A58C5C11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246" y="3149928"/>
              <a:ext cx="838430" cy="779898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Cable Management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A2DACFA-EF18-2447-9C8D-25B042960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80847" y="3388838"/>
              <a:ext cx="838430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C2EAA79-1EE0-684C-B9F3-9E11220CFAAD}"/>
              </a:ext>
            </a:extLst>
          </p:cNvPr>
          <p:cNvGrpSpPr/>
          <p:nvPr/>
        </p:nvGrpSpPr>
        <p:grpSpPr>
          <a:xfrm>
            <a:off x="2362200" y="2553699"/>
            <a:ext cx="1057402" cy="1294364"/>
            <a:chOff x="2352867" y="2931724"/>
            <a:chExt cx="1079122" cy="1533579"/>
          </a:xfrm>
        </p:grpSpPr>
        <p:sp>
          <p:nvSpPr>
            <p:cNvPr id="205" name="Can 47">
              <a:extLst>
                <a:ext uri="{FF2B5EF4-FFF2-40B4-BE49-F238E27FC236}">
                  <a16:creationId xmlns:a16="http://schemas.microsoft.com/office/drawing/2014/main" id="{AF67B27D-8999-A745-96A8-5425ECBFD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0632" y="4043666"/>
              <a:ext cx="886325" cy="421637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823FBD-A73B-0B4B-BCDF-E1379E5313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97224" y="2931724"/>
              <a:ext cx="0" cy="118872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" name="Rounded Rectangle 401">
              <a:extLst>
                <a:ext uri="{FF2B5EF4-FFF2-40B4-BE49-F238E27FC236}">
                  <a16:creationId xmlns:a16="http://schemas.microsoft.com/office/drawing/2014/main" id="{5FC76358-7E7E-464A-9FD4-F5E47018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867" y="3002818"/>
              <a:ext cx="920327" cy="377352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t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Traveler</a:t>
              </a:r>
            </a:p>
          </p:txBody>
        </p:sp>
        <p:sp>
          <p:nvSpPr>
            <p:cNvPr id="208" name="Rounded Rectangle 401">
              <a:extLst>
                <a:ext uri="{FF2B5EF4-FFF2-40B4-BE49-F238E27FC236}">
                  <a16:creationId xmlns:a16="http://schemas.microsoft.com/office/drawing/2014/main" id="{E40D5E65-D614-D143-B273-EE90FB299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662" y="3183793"/>
              <a:ext cx="920327" cy="80230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 EPICS 7    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Component Database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EB43938-E900-514E-A09F-7C190EE74A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490" y="3440921"/>
              <a:ext cx="918499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C71E197-8EDB-3545-9BA0-4F4E0C794F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37944" y="3183793"/>
              <a:ext cx="1643" cy="236995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D3D6296-A3FF-1D41-9802-11709183B8DE}"/>
              </a:ext>
            </a:extLst>
          </p:cNvPr>
          <p:cNvGrpSpPr/>
          <p:nvPr/>
        </p:nvGrpSpPr>
        <p:grpSpPr>
          <a:xfrm>
            <a:off x="4393185" y="2532020"/>
            <a:ext cx="940814" cy="1116540"/>
            <a:chOff x="2729446" y="2951912"/>
            <a:chExt cx="920914" cy="1322891"/>
          </a:xfrm>
        </p:grpSpPr>
        <p:sp>
          <p:nvSpPr>
            <p:cNvPr id="212" name="Can 47">
              <a:extLst>
                <a:ext uri="{FF2B5EF4-FFF2-40B4-BE49-F238E27FC236}">
                  <a16:creationId xmlns:a16="http://schemas.microsoft.com/office/drawing/2014/main" id="{812AAFA4-505C-E14C-A56A-6D8AC869E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272" y="3853166"/>
              <a:ext cx="766655" cy="421637"/>
            </a:xfrm>
            <a:prstGeom prst="can">
              <a:avLst>
                <a:gd name="adj" fmla="val 25000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57CE683-66F0-5644-BE5D-C37ECBBEDA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4823" y="3750582"/>
              <a:ext cx="0" cy="182880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081264E2-DD23-5B4D-B8B0-7924C60785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78599" y="2951912"/>
              <a:ext cx="0" cy="274320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" name="Rounded Rectangle 401">
              <a:extLst>
                <a:ext uri="{FF2B5EF4-FFF2-40B4-BE49-F238E27FC236}">
                  <a16:creationId xmlns:a16="http://schemas.microsoft.com/office/drawing/2014/main" id="{9B89BE0A-8193-4341-A47D-3C1113C39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9446" y="3159453"/>
              <a:ext cx="920914" cy="582919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rPr>
                <a:t>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IRMIS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5F86C65-7114-314D-B1BC-A79398641A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29446" y="3398363"/>
              <a:ext cx="92091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E52AE10-71B6-5441-B17F-4A40F8683C2E}"/>
              </a:ext>
            </a:extLst>
          </p:cNvPr>
          <p:cNvSpPr/>
          <p:nvPr/>
        </p:nvSpPr>
        <p:spPr>
          <a:xfrm>
            <a:off x="1447800" y="4028839"/>
            <a:ext cx="3492685" cy="2060872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85CA7C-71EA-6749-AA3D-FC61C3E4E30B}"/>
              </a:ext>
            </a:extLst>
          </p:cNvPr>
          <p:cNvGrpSpPr/>
          <p:nvPr/>
        </p:nvGrpSpPr>
        <p:grpSpPr>
          <a:xfrm>
            <a:off x="2966655" y="3938852"/>
            <a:ext cx="5018510" cy="1801957"/>
            <a:chOff x="2966655" y="3938852"/>
            <a:chExt cx="5018510" cy="1801957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5C18A05-28E3-984A-B726-85B64510CD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3918" y="4411275"/>
              <a:ext cx="1373934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2857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43FB1F2-4262-0B41-8E87-0E7B1D5BF4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1128" y="4608507"/>
              <a:ext cx="0" cy="263395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119">
              <a:extLst>
                <a:ext uri="{FF2B5EF4-FFF2-40B4-BE49-F238E27FC236}">
                  <a16:creationId xmlns:a16="http://schemas.microsoft.com/office/drawing/2014/main" id="{0F58389F-A1AC-2E4C-A13F-AD182B71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273" y="4742869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E000511-F255-EC4D-8D6E-7A6470F4ED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79273" y="5101144"/>
              <a:ext cx="1407089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Rectangle 119">
              <a:extLst>
                <a:ext uri="{FF2B5EF4-FFF2-40B4-BE49-F238E27FC236}">
                  <a16:creationId xmlns:a16="http://schemas.microsoft.com/office/drawing/2014/main" id="{0574FDFC-C959-0D44-A1B1-FA798C21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8107" y="4871496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41" name="Rectangle 119">
              <a:extLst>
                <a:ext uri="{FF2B5EF4-FFF2-40B4-BE49-F238E27FC236}">
                  <a16:creationId xmlns:a16="http://schemas.microsoft.com/office/drawing/2014/main" id="{1984CA05-3271-7E47-83B4-A066E9ED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6940" y="5000124"/>
              <a:ext cx="1407089" cy="553313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DAQ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3B2A143-FE4A-8B41-AC66-40437F985F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86086" y="3941851"/>
              <a:ext cx="1437" cy="23045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119">
              <a:extLst>
                <a:ext uri="{FF2B5EF4-FFF2-40B4-BE49-F238E27FC236}">
                  <a16:creationId xmlns:a16="http://schemas.microsoft.com/office/drawing/2014/main" id="{5FE3BA13-AB18-9D45-829D-6EB2DE33F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655" y="4087764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53DC70F-C45A-024B-8448-54E9D44233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6655" y="4330951"/>
              <a:ext cx="1578319" cy="0"/>
            </a:xfrm>
            <a:prstGeom prst="line">
              <a:avLst/>
            </a:prstGeom>
            <a:noFill/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Rectangle 119">
              <a:extLst>
                <a:ext uri="{FF2B5EF4-FFF2-40B4-BE49-F238E27FC236}">
                  <a16:creationId xmlns:a16="http://schemas.microsoft.com/office/drawing/2014/main" id="{DF19689A-5F49-3A4E-910E-6C5B2B26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489" y="4216391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62" name="Rectangle 119">
              <a:extLst>
                <a:ext uri="{FF2B5EF4-FFF2-40B4-BE49-F238E27FC236}">
                  <a16:creationId xmlns:a16="http://schemas.microsoft.com/office/drawing/2014/main" id="{45D6EBBB-C4ED-7547-9A1D-02A7D2E2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322" y="4345019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sp>
          <p:nvSpPr>
            <p:cNvPr id="163" name="Rectangle 119">
              <a:extLst>
                <a:ext uri="{FF2B5EF4-FFF2-40B4-BE49-F238E27FC236}">
                  <a16:creationId xmlns:a16="http://schemas.microsoft.com/office/drawing/2014/main" id="{90E7AE29-2959-FD41-9AB1-8E854FCA5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155" y="4473647"/>
              <a:ext cx="1578319" cy="543308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EPICS 7 IOCs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Technical Systems</a:t>
              </a: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72A7EE22-7EB4-B14D-B7E4-F2649E86CC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200" y="3938852"/>
              <a:ext cx="0" cy="169218"/>
            </a:xfrm>
            <a:prstGeom prst="line">
              <a:avLst/>
            </a:prstGeom>
            <a:noFill/>
            <a:ln w="38100" cap="flat" cmpd="sng" algn="ctr">
              <a:solidFill>
                <a:srgbClr val="4E8542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C06CD3A5-EE35-BA41-AEE0-7ED817A4C33D}"/>
                </a:ext>
              </a:extLst>
            </p:cNvPr>
            <p:cNvGrpSpPr/>
            <p:nvPr/>
          </p:nvGrpSpPr>
          <p:grpSpPr>
            <a:xfrm>
              <a:off x="5084384" y="4168736"/>
              <a:ext cx="890248" cy="504213"/>
              <a:chOff x="7511859" y="4945412"/>
              <a:chExt cx="947985" cy="525127"/>
            </a:xfrm>
          </p:grpSpPr>
          <p:sp>
            <p:nvSpPr>
              <p:cNvPr id="220" name="Rounded Rectangle 401">
                <a:extLst>
                  <a:ext uri="{FF2B5EF4-FFF2-40B4-BE49-F238E27FC236}">
                    <a16:creationId xmlns:a16="http://schemas.microsoft.com/office/drawing/2014/main" id="{F207504C-BA48-6F46-8D15-464368691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1859" y="4945412"/>
                <a:ext cx="947985" cy="525127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Server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6EAD44E-0737-C84F-BA52-EF3512255B6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33451" y="5169088"/>
                <a:ext cx="918499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464DFF1-9B34-344F-9F30-E878FBFBFF1A}"/>
                </a:ext>
              </a:extLst>
            </p:cNvPr>
            <p:cNvGrpSpPr/>
            <p:nvPr/>
          </p:nvGrpSpPr>
          <p:grpSpPr>
            <a:xfrm>
              <a:off x="6038229" y="4174323"/>
              <a:ext cx="876721" cy="493937"/>
              <a:chOff x="8516033" y="4952033"/>
              <a:chExt cx="933580" cy="592107"/>
            </a:xfrm>
          </p:grpSpPr>
          <p:sp>
            <p:nvSpPr>
              <p:cNvPr id="223" name="Rounded Rectangle 401">
                <a:extLst>
                  <a:ext uri="{FF2B5EF4-FFF2-40B4-BE49-F238E27FC236}">
                    <a16:creationId xmlns:a16="http://schemas.microsoft.com/office/drawing/2014/main" id="{82DC5D26-6663-3547-BCD3-C439437A8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6033" y="4952033"/>
                <a:ext cx="933580" cy="592107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Data Management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732EED3E-32E9-A241-9A43-35646CC2C63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516034" y="5138466"/>
                <a:ext cx="918499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E19B53CD-2188-5E47-9D78-F38E23F1C976}"/>
                </a:ext>
              </a:extLst>
            </p:cNvPr>
            <p:cNvGrpSpPr/>
            <p:nvPr/>
          </p:nvGrpSpPr>
          <p:grpSpPr>
            <a:xfrm>
              <a:off x="6998998" y="4174323"/>
              <a:ext cx="915806" cy="478131"/>
              <a:chOff x="9466862" y="4952033"/>
              <a:chExt cx="975200" cy="497963"/>
            </a:xfrm>
          </p:grpSpPr>
          <p:sp>
            <p:nvSpPr>
              <p:cNvPr id="226" name="Rounded Rectangle 401">
                <a:extLst>
                  <a:ext uri="{FF2B5EF4-FFF2-40B4-BE49-F238E27FC236}">
                    <a16:creationId xmlns:a16="http://schemas.microsoft.com/office/drawing/2014/main" id="{3A74C789-40B1-4543-ADE0-A5F2BE7D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6862" y="4952033"/>
                <a:ext cx="973542" cy="497963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DAQ Processing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FD6BA906-ADF7-6445-88BF-32A90FCEC5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481942" y="5169088"/>
                <a:ext cx="960120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537D1D4-115A-E84D-B905-EA472466AE89}"/>
                </a:ext>
              </a:extLst>
            </p:cNvPr>
            <p:cNvGrpSpPr/>
            <p:nvPr/>
          </p:nvGrpSpPr>
          <p:grpSpPr>
            <a:xfrm>
              <a:off x="7012925" y="4733688"/>
              <a:ext cx="903036" cy="447912"/>
              <a:chOff x="10512198" y="4950013"/>
              <a:chExt cx="961602" cy="466491"/>
            </a:xfrm>
          </p:grpSpPr>
          <p:sp>
            <p:nvSpPr>
              <p:cNvPr id="229" name="Rounded Rectangle 401">
                <a:extLst>
                  <a:ext uri="{FF2B5EF4-FFF2-40B4-BE49-F238E27FC236}">
                    <a16:creationId xmlns:a16="http://schemas.microsoft.com/office/drawing/2014/main" id="{81FD8FB9-78A8-CB40-AA13-1DE56C98C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198" y="4950013"/>
                <a:ext cx="961601" cy="466491"/>
              </a:xfrm>
              <a:prstGeom prst="roundRect">
                <a:avLst>
                  <a:gd name="adj" fmla="val 16667"/>
                </a:avLst>
              </a:prstGeom>
              <a:solidFill>
                <a:srgbClr val="70AD47">
                  <a:lumMod val="75000"/>
                </a:srgbClr>
              </a:soli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  <p:txBody>
              <a:bodyPr lIns="0" rIns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 EPICS 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sdds2pvObject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0329629-6F22-D44D-AE31-7837C80E2B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513680" y="5166101"/>
                <a:ext cx="960120" cy="0"/>
              </a:xfrm>
              <a:prstGeom prst="line">
                <a:avLst/>
              </a:prstGeom>
              <a:gradFill rotWithShape="1">
                <a:gsLst>
                  <a:gs pos="0">
                    <a:srgbClr val="4E8542">
                      <a:tint val="50000"/>
                      <a:satMod val="300000"/>
                    </a:srgbClr>
                  </a:gs>
                  <a:gs pos="35000">
                    <a:srgbClr val="4E8542">
                      <a:tint val="37000"/>
                      <a:satMod val="300000"/>
                    </a:srgbClr>
                  </a:gs>
                  <a:gs pos="100000">
                    <a:srgbClr val="4E854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E854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extLst/>
            </p:spPr>
          </p:cxnSp>
        </p:grp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238A9BC-4E0B-8E4B-9FBD-DD1BABB72B36}"/>
                </a:ext>
              </a:extLst>
            </p:cNvPr>
            <p:cNvSpPr/>
            <p:nvPr/>
          </p:nvSpPr>
          <p:spPr>
            <a:xfrm>
              <a:off x="5029200" y="4111665"/>
              <a:ext cx="2955965" cy="1629144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C3BD9FD-F986-F046-BAE2-D3FABB0841CB}"/>
              </a:ext>
            </a:extLst>
          </p:cNvPr>
          <p:cNvGrpSpPr/>
          <p:nvPr/>
        </p:nvGrpSpPr>
        <p:grpSpPr>
          <a:xfrm>
            <a:off x="6908615" y="2923154"/>
            <a:ext cx="1045068" cy="783092"/>
            <a:chOff x="6908615" y="2923154"/>
            <a:chExt cx="1045068" cy="783092"/>
          </a:xfrm>
        </p:grpSpPr>
        <p:sp>
          <p:nvSpPr>
            <p:cNvPr id="137" name="Rounded Rectangle 401">
              <a:extLst>
                <a:ext uri="{FF2B5EF4-FFF2-40B4-BE49-F238E27FC236}">
                  <a16:creationId xmlns:a16="http://schemas.microsoft.com/office/drawing/2014/main" id="{7341F107-82DD-7447-B66D-CB7E9DCC4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615" y="2923154"/>
              <a:ext cx="892668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PV Gateways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EPICS 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234" name="Rounded Rectangle 401">
              <a:extLst>
                <a:ext uri="{FF2B5EF4-FFF2-40B4-BE49-F238E27FC236}">
                  <a16:creationId xmlns:a16="http://schemas.microsoft.com/office/drawing/2014/main" id="{38FB4CA1-4258-F742-B020-E40F6FD0B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015" y="3048000"/>
              <a:ext cx="892668" cy="658246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PV Gateways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EPICS 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91472A5-8B48-8B45-ABFE-E48B2B1C84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16297" y="2239608"/>
            <a:ext cx="3224511" cy="0"/>
          </a:xfrm>
          <a:prstGeom prst="line">
            <a:avLst/>
          </a:prstGeom>
          <a:noFill/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E3EAED1-C9AB-DE4A-987C-CEE987595E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9974" y="2540707"/>
            <a:ext cx="0" cy="457200"/>
          </a:xfrm>
          <a:prstGeom prst="line">
            <a:avLst/>
          </a:prstGeom>
          <a:noFill/>
          <a:ln w="28575">
            <a:solidFill>
              <a:srgbClr val="006633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7" name="Rectangle 119">
            <a:extLst>
              <a:ext uri="{FF2B5EF4-FFF2-40B4-BE49-F238E27FC236}">
                <a16:creationId xmlns:a16="http://schemas.microsoft.com/office/drawing/2014/main" id="{E0B5C389-746C-3F44-89D5-EA1926CB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82" y="2840893"/>
            <a:ext cx="626667" cy="248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4E854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  <a:ea typeface="+mn-ea"/>
              </a:rPr>
              <a:t>PV List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1CA878-3A5D-2440-A226-11789D345E1E}"/>
              </a:ext>
            </a:extLst>
          </p:cNvPr>
          <p:cNvGrpSpPr/>
          <p:nvPr/>
        </p:nvGrpSpPr>
        <p:grpSpPr>
          <a:xfrm>
            <a:off x="228600" y="2553699"/>
            <a:ext cx="1064557" cy="1294364"/>
            <a:chOff x="300303" y="2537614"/>
            <a:chExt cx="1064557" cy="1294364"/>
          </a:xfrm>
        </p:grpSpPr>
        <p:sp>
          <p:nvSpPr>
            <p:cNvPr id="198" name="Can 47">
              <a:extLst>
                <a:ext uri="{FF2B5EF4-FFF2-40B4-BE49-F238E27FC236}">
                  <a16:creationId xmlns:a16="http://schemas.microsoft.com/office/drawing/2014/main" id="{0BFFC954-491B-B74C-AD61-B8EB6763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3476110"/>
              <a:ext cx="983860" cy="355868"/>
            </a:xfrm>
            <a:prstGeom prst="can">
              <a:avLst>
                <a:gd name="adj" fmla="val 25000"/>
              </a:avLst>
            </a:prstGeom>
            <a:solidFill>
              <a:srgbClr val="70AD47">
                <a:lumMod val="60000"/>
                <a:lumOff val="40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Database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42C06BD-03AE-9745-A74A-F74141C49E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4870" y="2537614"/>
              <a:ext cx="0" cy="1003298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0" name="Rounded Rectangle 401">
              <a:extLst>
                <a:ext uri="{FF2B5EF4-FFF2-40B4-BE49-F238E27FC236}">
                  <a16:creationId xmlns:a16="http://schemas.microsoft.com/office/drawing/2014/main" id="{E222D32C-0F63-BF46-832D-6E74560A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03" y="2597618"/>
              <a:ext cx="900807" cy="318491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Naming Service</a:t>
              </a:r>
            </a:p>
          </p:txBody>
        </p:sp>
        <p:sp>
          <p:nvSpPr>
            <p:cNvPr id="201" name="Rounded Rectangle 401">
              <a:extLst>
                <a:ext uri="{FF2B5EF4-FFF2-40B4-BE49-F238E27FC236}">
                  <a16:creationId xmlns:a16="http://schemas.microsoft.com/office/drawing/2014/main" id="{21AC0578-53DC-8F49-9AF2-BF57D691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2750364"/>
              <a:ext cx="900807" cy="677158"/>
            </a:xfrm>
            <a:prstGeom prst="roundRect">
              <a:avLst>
                <a:gd name="adj" fmla="val 16667"/>
              </a:avLst>
            </a:prstGeom>
            <a:solidFill>
              <a:srgbClr val="70AD47">
                <a:lumMod val="75000"/>
              </a:srgbClr>
            </a:soli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0" rIns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 EPICS 7    HTTP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</a:rPr>
                <a:t>Directory Service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1C53631-17B6-DF4B-ABB5-296727504F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8989" y="2967384"/>
              <a:ext cx="899018" cy="0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BBCCDA7-696C-6543-AF2B-0C9FC98BC8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2320" y="2750364"/>
              <a:ext cx="1608" cy="200027"/>
            </a:xfrm>
            <a:prstGeom prst="line">
              <a:avLst/>
            </a:prstGeom>
            <a:gradFill rotWithShape="1">
              <a:gsLst>
                <a:gs pos="0">
                  <a:srgbClr val="4E8542">
                    <a:tint val="50000"/>
                    <a:satMod val="300000"/>
                  </a:srgbClr>
                </a:gs>
                <a:gs pos="35000">
                  <a:srgbClr val="4E8542">
                    <a:tint val="37000"/>
                    <a:satMod val="300000"/>
                  </a:srgbClr>
                </a:gs>
                <a:gs pos="100000">
                  <a:srgbClr val="4E854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E854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</p:cxn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555D085C-CA8F-0E43-8A11-68AA76D8A227}"/>
              </a:ext>
            </a:extLst>
          </p:cNvPr>
          <p:cNvSpPr txBox="1"/>
          <p:nvPr/>
        </p:nvSpPr>
        <p:spPr>
          <a:xfrm>
            <a:off x="1416297" y="2229370"/>
            <a:ext cx="3230870" cy="198662"/>
          </a:xfrm>
          <a:prstGeom prst="rect">
            <a:avLst/>
          </a:prstGeom>
          <a:noFill/>
        </p:spPr>
        <p:txBody>
          <a:bodyPr wrap="square" t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SDDS-EPICS Toolkit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8EB7F18-A44B-0C46-A739-D1BF81FA9506}"/>
              </a:ext>
            </a:extLst>
          </p:cNvPr>
          <p:cNvSpPr txBox="1"/>
          <p:nvPr/>
        </p:nvSpPr>
        <p:spPr>
          <a:xfrm>
            <a:off x="1416297" y="2241292"/>
            <a:ext cx="3230870" cy="198662"/>
          </a:xfrm>
          <a:prstGeom prst="rect">
            <a:avLst/>
          </a:prstGeom>
          <a:solidFill>
            <a:srgbClr val="70AD47">
              <a:lumMod val="75000"/>
            </a:srgbClr>
          </a:solidFill>
        </p:spPr>
        <p:txBody>
          <a:bodyPr wrap="square" t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SDDS-EPICS 7 Toolkit</a:t>
            </a:r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470E02B0-69A9-AD48-B765-A39DD1E3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27" y="436096"/>
            <a:ext cx="2231800" cy="1542229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B208F938-3204-3646-8ADF-3C8BA4D7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44" y="1512191"/>
            <a:ext cx="2336045" cy="1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856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alibri" charset="0"/>
            <a:ea typeface="ＭＳ Ｐゴシック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30439</TotalTime>
  <Words>622</Words>
  <Application>Microsoft Macintosh PowerPoint</Application>
  <PresentationFormat>On-screen Show (4:3)</PresentationFormat>
  <Paragraphs>254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DejaVu Sans</vt:lpstr>
      <vt:lpstr>MS PGothic</vt:lpstr>
      <vt:lpstr>MS PGothic</vt:lpstr>
      <vt:lpstr>Arial</vt:lpstr>
      <vt:lpstr>Calibri</vt:lpstr>
      <vt:lpstr>Calibri Light</vt:lpstr>
      <vt:lpstr>Mangal</vt:lpstr>
      <vt:lpstr>Times New Roman</vt:lpstr>
      <vt:lpstr>Trebuchet MS</vt:lpstr>
      <vt:lpstr>Wingdings</vt:lpstr>
      <vt:lpstr>1_Office Theme</vt:lpstr>
      <vt:lpstr>APS-U HLA Client Scripting Environment</vt:lpstr>
      <vt:lpstr>APS-U Controls Software Infrastructure</vt:lpstr>
      <vt:lpstr>APS/APSU Controls Software</vt:lpstr>
      <vt:lpstr>HLA Client Scripting Environment</vt:lpstr>
      <vt:lpstr>HLA Client Scripting Environment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Shen, Guobao</cp:lastModifiedBy>
  <cp:revision>1082</cp:revision>
  <cp:lastPrinted>1601-01-01T00:00:00Z</cp:lastPrinted>
  <dcterms:created xsi:type="dcterms:W3CDTF">2012-08-10T18:43:07Z</dcterms:created>
  <dcterms:modified xsi:type="dcterms:W3CDTF">2018-11-14T03:09:17Z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APSU-435-24</vt:lpwstr>
  </property>
  <property fmtid="{D5CDD505-2E9C-101B-9397-08002B2CF9AE}" pid="3" name="_dlc_DocIdItemGuid">
    <vt:lpwstr>4c7dfb71-9dd9-4e5d-a0e6-06c532a9f2f4</vt:lpwstr>
  </property>
  <property fmtid="{D5CDD505-2E9C-101B-9397-08002B2CF9AE}" pid="4" name="_dlc_DocIdUrl">
    <vt:lpwstr>https://apsshare.aps.anl.gov/apsu/reviews/spx0_201208/_layouts/DocIdRedir.aspx?ID=APSU-435-24, APSU-435-24</vt:lpwstr>
  </property>
</Properties>
</file>