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6" r:id="rId2"/>
    <p:sldId id="288" r:id="rId3"/>
    <p:sldId id="289" r:id="rId4"/>
    <p:sldId id="290" r:id="rId5"/>
    <p:sldId id="291" r:id="rId6"/>
    <p:sldId id="293" r:id="rId7"/>
    <p:sldId id="295" r:id="rId8"/>
    <p:sldId id="294" r:id="rId9"/>
    <p:sldId id="280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swald Regular" panose="02000503000000000000" pitchFamily="2" charset="0"/>
      <p:regular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0CF"/>
    <a:srgbClr val="A91D37"/>
    <a:srgbClr val="000000"/>
    <a:srgbClr val="EFB531"/>
    <a:srgbClr val="0033C3"/>
    <a:srgbClr val="D3D3D3"/>
    <a:srgbClr val="B8B8B8"/>
    <a:srgbClr val="115593"/>
    <a:srgbClr val="156BB8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2" autoAdjust="0"/>
    <p:restoredTop sz="97467" autoAdjust="0"/>
  </p:normalViewPr>
  <p:slideViewPr>
    <p:cSldViewPr snapToGrid="0">
      <p:cViewPr varScale="1">
        <p:scale>
          <a:sx n="77" d="100"/>
          <a:sy n="77" d="100"/>
        </p:scale>
        <p:origin x="-37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14.11.2018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D84EAC81-8748-45A9-9E48-D8B6C99A5DB4}"/>
              </a:ext>
            </a:extLst>
          </p:cNvPr>
          <p:cNvSpPr txBox="1"/>
          <p:nvPr/>
        </p:nvSpPr>
        <p:spPr>
          <a:xfrm>
            <a:off x="5856799" y="4597651"/>
            <a:ext cx="5558712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The New EPICS Website: epics-controls.org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8" y="456623"/>
            <a:ext cx="928388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About a year ago, the new EPICS graphical identity and website were introduced at the Collaboration Meeting in Barcelona...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5" name="Picture 4" descr="A person that is standing in the dirt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847FA0-EED8-4166-8BF3-4B31C9753D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403132"/>
            <a:ext cx="6094260" cy="34290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214512" y="1773551"/>
            <a:ext cx="6096000" cy="3429001"/>
            <a:chOff x="0" y="0"/>
            <a:chExt cx="12192000" cy="685800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71DD0CA-754E-460C-A494-2285171FC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C19C3C3-D290-47BD-B518-A8DF0131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411" y="571246"/>
              <a:ext cx="2702691" cy="1070942"/>
            </a:xfrm>
            <a:prstGeom prst="rect">
              <a:avLst/>
            </a:prstGeom>
          </p:spPr>
        </p:pic>
      </p:grpSp>
      <p:pic>
        <p:nvPicPr>
          <p:cNvPr id="10" name="Grafi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9E70B2-6111-461A-94DD-0578A5E2346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32" y="2143971"/>
            <a:ext cx="6096000" cy="3429000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2D3262-9374-44FA-80A9-180BF201ACD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52" y="2514390"/>
            <a:ext cx="6096000" cy="3429000"/>
          </a:xfrm>
          <a:prstGeom prst="rect">
            <a:avLst/>
          </a:prstGeom>
        </p:spPr>
      </p:pic>
      <p:pic>
        <p:nvPicPr>
          <p:cNvPr id="12" name="Picture 11" descr="A screenshot of a computer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04012DD0-4962-45A1-80CE-D4F034A14A0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72" y="2884809"/>
            <a:ext cx="6096000" cy="3429000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generated with very high confidence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E35781-47EC-404F-A46D-4F6990BCE76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4" y="325522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89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After a long winter pause, a lot happened: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Hosting was moved to the Fritz-Haber-Institute</a:t>
            </a: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summer student at the ESS completed the Wordpress site</a:t>
            </a:r>
          </a:p>
          <a:p>
            <a:pPr marL="800100" lvl="1" indent="-342900" eaLnBrk="0" hangingPunct="0">
              <a:spcAft>
                <a:spcPts val="627"/>
              </a:spcAft>
              <a:buClr>
                <a:srgbClr val="C7DE37"/>
              </a:buClr>
              <a:buFont typeface="Source Sans Pro" panose="020B0503030403020204" pitchFamily="34" charset="0"/>
              <a:buChar char="–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User management for web contributor accounts</a:t>
            </a:r>
          </a:p>
          <a:p>
            <a:pPr marL="800100" lvl="1" indent="-342900" eaLnBrk="0" hangingPunct="0">
              <a:spcAft>
                <a:spcPts val="627"/>
              </a:spcAft>
              <a:buClr>
                <a:srgbClr val="C7DE37"/>
              </a:buClr>
              <a:buFont typeface="Source Sans Pro" panose="020B0503030403020204" pitchFamily="34" charset="0"/>
              <a:buChar char="–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Database for device support modules</a:t>
            </a:r>
          </a:p>
          <a:p>
            <a:pPr marL="800100" lvl="1" indent="-342900" eaLnBrk="0" hangingPunct="0">
              <a:spcAft>
                <a:spcPts val="627"/>
              </a:spcAft>
              <a:buClr>
                <a:srgbClr val="C7DE37"/>
              </a:buClr>
              <a:buFont typeface="Source Sans Pro" panose="020B0503030403020204" pitchFamily="34" charset="0"/>
              <a:buChar char="–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Download area for Base releases</a:t>
            </a:r>
          </a:p>
          <a:p>
            <a:pPr marL="800100" lvl="1" indent="-342900" eaLnBrk="0" hangingPunct="0">
              <a:spcAft>
                <a:spcPts val="627"/>
              </a:spcAft>
              <a:buClr>
                <a:srgbClr val="C7DE37"/>
              </a:buClr>
              <a:buFont typeface="Source Sans Pro" panose="020B0503030403020204" pitchFamily="34" charset="0"/>
              <a:buChar char="–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Workflow for review of articles and posts</a:t>
            </a:r>
          </a:p>
          <a:p>
            <a:pPr marL="800100" lvl="1" indent="-342900" eaLnBrk="0" hangingPunct="0">
              <a:spcAft>
                <a:spcPts val="627"/>
              </a:spcAft>
              <a:buClr>
                <a:srgbClr val="C7DE37"/>
              </a:buClr>
              <a:buFont typeface="Source Sans Pro" panose="020B0503030403020204" pitchFamily="34" charset="0"/>
              <a:buChar char="–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How-to-contribute website documentation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EPICS installations were added to the „Projects“ list (now &gt;20)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handful of perspective contributors have asked for accounts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new site was announced on September 1st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530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Still, a lot did not happen yet: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received only a very limited number of contributions</a:t>
            </a:r>
            <a:b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(low single-digit range)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Web Team is largely a subset of Core Developers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links still point to the old EPICS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site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Moved content has no redirections from the old EPICS site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Site structure is still not clear and clean enough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Existing web site documentation (how-to) does not cover enough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Issue tracker (on GitHub) has not been well adapted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Layout/rendering issues (low-level WordPress CSS) are not resolved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973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140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„Presentation to the Outside“ aspect works: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Received positive feedback on graphics and web site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Projects pages are impressive (showing diversity)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Got a few inquiries (industrial) through the contact form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Still needs a high level technical overview and „EPICS for Dummies“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„Site for EPICS Users“ aspect has not improved:</a:t>
            </a:r>
            <a:endParaRPr lang="de-DE" sz="3200" b="1" dirty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Misleading and outdated content is still misleading and outdated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Need to optimise usability (three clicks to download EPICS Base under „Resources and Documents“)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documentation is most needed and in a bad state</a:t>
            </a:r>
          </a:p>
          <a:p>
            <a:pPr marL="800100" lvl="1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819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299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Roadmap: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 pitchFamily="34" charset="0"/>
                <a:ea typeface="Source Sans Pro" pitchFamily="34" charset="0"/>
                <a:cs typeface="Source Sans Pro"/>
              </a:rPr>
              <a:t>The website team is small and often busy with other tasks. There are a number of ideas for additional features (e.g. offering binary distribution, improved Q&amp;A database) that are not backed by existing manpower.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 pitchFamily="34" charset="0"/>
              <a:ea typeface="Source Sans Pro" pitchFamily="34" charset="0"/>
              <a:cs typeface="Source Sans Pro"/>
            </a:endParaRP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 pitchFamily="34" charset="0"/>
                <a:ea typeface="Source Sans Pro" pitchFamily="34" charset="0"/>
                <a:cs typeface="Source Sans Pro"/>
              </a:rPr>
              <a:t>Hosting is secured and well maintained (courtesy of Heinz Junkes)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 pitchFamily="34" charset="0"/>
                <a:ea typeface="Source Sans Pro" pitchFamily="34" charset="0"/>
                <a:cs typeface="Source Sans Pro"/>
              </a:rPr>
              <a:t>There is limited but continuous support by the graphics designer (courtesy of ESS)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 pitchFamily="34" charset="0"/>
                <a:ea typeface="Source Sans Pro" pitchFamily="34" charset="0"/>
                <a:cs typeface="Source Sans Pro"/>
              </a:rPr>
              <a:t>For everything else (especially all EPICS content), we would like the community to get more involved</a:t>
            </a:r>
          </a:p>
        </p:txBody>
      </p:sp>
    </p:spTree>
    <p:extLst>
      <p:ext uri="{BB962C8B-B14F-4D97-AF65-F5344CB8AC3E}">
        <p14:creationId xmlns:p14="http://schemas.microsoft.com/office/powerpoint/2010/main" val="205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084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Help Wanted (WordPress part):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website engine needs to be maintained. These are mainly small tasks that may appear anytime as things are discovered and/or plugins are changing.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Currently open issues: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Fine-tune margins and spaces for different viewports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Small fixes for rendering of lists, blockquotes etc.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 print layout for some of the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pages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If you know (or you are) someone who could be helping out...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Contact: webmaster@epics-controls.org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546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084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Help Wanted (Content part):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Most of the remaining content of the old site needs to be moved to the new site.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(Re-)Create existing pages on the new site (allow switching redirects), while actualising and cleaning up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Review and consolidate PVA documentation (PVA user)</a:t>
            </a:r>
          </a:p>
          <a:p>
            <a:pPr marL="342900" indent="-342900" eaLnBrk="0" hangingPunct="0"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project listings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 have a review process in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place: you won‘t break the live site, other reviewers will help ensuring accuracy before </a:t>
            </a:r>
            <a:r>
              <a:rPr lang="de-DE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content is being published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Content updated by users is a good way for new users to help the community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</a:t>
            </a: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Aft>
                <a:spcPts val="627"/>
              </a:spcAft>
              <a:buClr>
                <a:srgbClr val="C7DE37"/>
              </a:buClr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Contact: contact@epics-controls.org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06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4807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 You for Your Attention</a:t>
            </a:r>
            <a:r>
              <a:rPr lang="de-DE" sz="3467" dirty="0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!</a:t>
            </a:r>
          </a:p>
          <a:p>
            <a:pPr>
              <a:lnSpc>
                <a:spcPct val="110000"/>
              </a:lnSpc>
            </a:pPr>
            <a:endParaRPr lang="de-DE" sz="3467" dirty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Credits:</a:t>
            </a:r>
          </a:p>
          <a:p>
            <a:pPr>
              <a:lnSpc>
                <a:spcPct val="110000"/>
              </a:lnSpc>
            </a:pP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Dirk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Nordt		graphics 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design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and outlook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Keijo Korhonen 		structure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content 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and site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setup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Azadeh Sarkheyli 	structure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, setup and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content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Heinz Junkes		hosting and technical support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Andrew Johnson,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Ralph Lange,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Timo Korhonen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	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	steering, advice and content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Henrik Carling		funding </a:t>
            </a:r>
            <a:r>
              <a:rPr lang="de-DE" sz="2000" dirty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and </a:t>
            </a: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resources</a:t>
            </a:r>
          </a:p>
          <a:p>
            <a:pPr>
              <a:lnSpc>
                <a:spcPct val="110000"/>
              </a:lnSpc>
            </a:pPr>
            <a:r>
              <a:rPr lang="de-DE" sz="2000" dirty="0" smtClean="0">
                <a:solidFill>
                  <a:srgbClr val="C0D0CF"/>
                </a:solidFill>
                <a:latin typeface="Source Sans Pro"/>
                <a:ea typeface="Milo-Medium"/>
                <a:cs typeface="Source Sans Pro"/>
              </a:rPr>
              <a:t>Annika Nordt		producer</a:t>
            </a:r>
            <a:endParaRPr lang="de-DE" sz="2000" dirty="0">
              <a:solidFill>
                <a:srgbClr val="C0D0C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xmlns="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504</Words>
  <Application>Microsoft Office PowerPoint</Application>
  <PresentationFormat>Custom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Oswald Regular</vt:lpstr>
      <vt:lpstr>Milo-Medium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EPICS Website</dc:title>
  <dc:creator>Ralph.Lange@iter.org</dc:creator>
  <cp:lastModifiedBy>Lange Ralph</cp:lastModifiedBy>
  <cp:revision>120</cp:revision>
  <dcterms:created xsi:type="dcterms:W3CDTF">2017-06-28T18:01:38Z</dcterms:created>
  <dcterms:modified xsi:type="dcterms:W3CDTF">2018-11-14T05:22:41Z</dcterms:modified>
</cp:coreProperties>
</file>