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805613" cy="99441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2D050"/>
    <a:srgbClr val="00CC66"/>
    <a:srgbClr val="004A5B"/>
    <a:srgbClr val="6C9EAE"/>
    <a:srgbClr val="006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69" autoAdjust="0"/>
  </p:normalViewPr>
  <p:slideViewPr>
    <p:cSldViewPr snapToGrid="0">
      <p:cViewPr varScale="1">
        <p:scale>
          <a:sx n="100" d="100"/>
          <a:sy n="100" d="100"/>
        </p:scale>
        <p:origin x="-51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-3202" y="-8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CEA6AE-1679-47D1-8F69-0CA09FA70F9C}" type="datetimeFigureOut">
              <a:rPr lang="fr-FR" altLang="fr-FR"/>
              <a:pPr/>
              <a:t>13/11/2018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163AFE-6F8F-4DB2-9BBD-7C622D77FFE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530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8D2CA-43F8-435E-8EA9-68B09092F6FC}" type="datetimeFigureOut">
              <a:rPr lang="fr-FR" smtClean="0"/>
              <a:t>13/11/2018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0941-504E-46E9-AEE4-82D8F93BEB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37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31286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000000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9552" y="4470235"/>
            <a:ext cx="83529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hangingPunct="0"/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Disclaimer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: The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views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and opinions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expressed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herein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do not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necessarily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reflect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fr-FR" sz="1100" i="1" dirty="0" err="1" smtClean="0">
                <a:solidFill>
                  <a:srgbClr val="000000"/>
                </a:solidFill>
                <a:latin typeface="Arial"/>
                <a:ea typeface="+mn-ea"/>
              </a:rPr>
              <a:t>those</a:t>
            </a:r>
            <a:r>
              <a:rPr lang="fr-FR" sz="1100" i="1" dirty="0" smtClean="0">
                <a:solidFill>
                  <a:srgbClr val="000000"/>
                </a:solidFill>
                <a:latin typeface="Arial"/>
                <a:ea typeface="+mn-ea"/>
              </a:rPr>
              <a:t> of the ITER Organization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5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457200"/>
            <a:ext cx="200025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457200"/>
            <a:ext cx="584835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0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89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79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514350"/>
            <a:ext cx="3924300" cy="405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514350"/>
            <a:ext cx="3924300" cy="405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41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339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49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151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0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514350"/>
            <a:ext cx="8001000" cy="394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57188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0" hangingPunct="0"/>
            <a:endParaRPr lang="en-GB" sz="2400">
              <a:solidFill>
                <a:srgbClr val="000000"/>
              </a:solidFill>
              <a:latin typeface="Century Gothic" pitchFamily="34" charset="0"/>
              <a:ea typeface="+mn-ea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699792" y="4741833"/>
            <a:ext cx="46085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0" rIns="36000" bIns="0" anchor="ctr"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>EPICS Collaboration Meeting, </a:t>
            </a:r>
            <a:r>
              <a:rPr lang="en-US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>12-16 November </a:t>
            </a:r>
            <a:r>
              <a:rPr lang="en-US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>2018, </a:t>
            </a:r>
            <a:r>
              <a:rPr lang="en-US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>AS</a:t>
            </a:r>
            <a:r>
              <a:rPr lang="en-US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>, </a:t>
            </a:r>
            <a:r>
              <a:rPr lang="en-US" sz="800" baseline="0" dirty="0" smtClean="0">
                <a:solidFill>
                  <a:srgbClr val="000000"/>
                </a:solidFill>
                <a:latin typeface="Arial"/>
                <a:ea typeface="+mn-ea"/>
              </a:rPr>
              <a:t>Melbourne</a:t>
            </a:r>
            <a:endParaRPr lang="en-GB" sz="8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algn="ctr" defTabSz="914400" eaLnBrk="0" hangingPunct="0">
              <a:spcBef>
                <a:spcPct val="50000"/>
              </a:spcBef>
            </a:pPr>
            <a:r>
              <a:rPr lang="en-GB" sz="800" dirty="0" smtClean="0">
                <a:solidFill>
                  <a:srgbClr val="000000"/>
                </a:solidFill>
                <a:latin typeface="Arial"/>
                <a:ea typeface="+mn-ea"/>
              </a:rPr>
              <a:t>© 2018, ITER Organization	</a:t>
            </a:r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458200" y="4788000"/>
            <a:ext cx="5857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sz="800" dirty="0">
                <a:solidFill>
                  <a:srgbClr val="000000"/>
                </a:solidFill>
                <a:latin typeface="Arial"/>
                <a:ea typeface="+mn-ea"/>
              </a:rPr>
              <a:t>Page </a:t>
            </a:r>
            <a:fld id="{47BA91C2-74BF-4480-8BF1-C44F20807924}" type="slidenum">
              <a:rPr lang="en-GB" sz="800" smtClean="0">
                <a:solidFill>
                  <a:srgbClr val="000000"/>
                </a:solidFill>
                <a:latin typeface="Arial"/>
                <a:ea typeface="+mn-ea"/>
              </a:rPr>
              <a:pPr defTabSz="914400" eaLnBrk="0" hangingPunct="0">
                <a:spcBef>
                  <a:spcPct val="50000"/>
                </a:spcBef>
              </a:pPr>
              <a:t>‹#›</a:t>
            </a:fld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308303" y="4788000"/>
            <a:ext cx="111672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800" dirty="0" smtClean="0">
                <a:solidFill>
                  <a:srgbClr val="000000"/>
                </a:solidFill>
                <a:latin typeface="Arial"/>
                <a:ea typeface="+mn-ea"/>
              </a:rPr>
              <a:t>IDM UID: XXXXXX</a:t>
            </a:r>
            <a:endParaRPr lang="en-GB" sz="800" dirty="0">
              <a:solidFill>
                <a:srgbClr val="000000"/>
              </a:solidFill>
              <a:latin typeface="Arial"/>
              <a:ea typeface="+mn-ea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4731514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8388424" y="4731514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7308304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2699792" y="4731990"/>
            <a:ext cx="0" cy="32400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752000"/>
            <a:ext cx="592767" cy="29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4953600"/>
            <a:ext cx="2016224" cy="97106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-1"/>
            <a:ext cx="8001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569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just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just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just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just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just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kuner/opcUaUnifiedAutom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alphlange/opcua" TargetMode="External"/><Relationship Id="rId2" Type="http://schemas.openxmlformats.org/officeDocument/2006/relationships/hyperlink" Target="https://bit.ly/opcua-srs-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457575"/>
            <a:ext cx="6400800" cy="704850"/>
          </a:xfrm>
        </p:spPr>
        <p:txBody>
          <a:bodyPr/>
          <a:lstStyle/>
          <a:p>
            <a:r>
              <a:rPr lang="en-US" dirty="0" smtClean="0"/>
              <a:t>Ralph Lange, ITER Organization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685800" y="1781175"/>
            <a:ext cx="7772400" cy="15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kern="0" dirty="0" smtClean="0"/>
              <a:t>OPC UA Device Support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sz="2400" i="1" kern="0" dirty="0" smtClean="0"/>
              <a:t>Overview and Status</a:t>
            </a:r>
            <a:endParaRPr lang="en-GB" sz="2400" i="1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8479"/>
            <a:ext cx="3060700" cy="111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4" y="610402"/>
            <a:ext cx="1885951" cy="99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2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OPC UA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Industrial protocol </a:t>
            </a:r>
            <a:r>
              <a:rPr lang="en-US" dirty="0" smtClean="0"/>
              <a:t>(2006) to </a:t>
            </a:r>
            <a:r>
              <a:rPr lang="en-US" dirty="0" smtClean="0"/>
              <a:t>interface SCADA to PLCs</a:t>
            </a:r>
          </a:p>
          <a:p>
            <a:pPr lvl="1"/>
            <a:r>
              <a:rPr lang="en-US" dirty="0" smtClean="0"/>
              <a:t>Covers live </a:t>
            </a:r>
            <a:r>
              <a:rPr lang="en-US" dirty="0" smtClean="0"/>
              <a:t>data, alarms</a:t>
            </a:r>
            <a:r>
              <a:rPr lang="en-US" dirty="0" smtClean="0"/>
              <a:t>, events, historical data</a:t>
            </a:r>
          </a:p>
          <a:p>
            <a:r>
              <a:rPr lang="en-US" dirty="0" smtClean="0"/>
              <a:t>Based on OPC Classic (</a:t>
            </a:r>
            <a:r>
              <a:rPr lang="en-US" dirty="0" smtClean="0"/>
              <a:t>Microsoft; 1996), it </a:t>
            </a:r>
            <a:r>
              <a:rPr lang="en-US" dirty="0" smtClean="0"/>
              <a:t>provides</a:t>
            </a:r>
          </a:p>
          <a:p>
            <a:pPr lvl="1"/>
            <a:r>
              <a:rPr lang="en-US" dirty="0" smtClean="0"/>
              <a:t>Functional </a:t>
            </a:r>
            <a:r>
              <a:rPr lang="en-US" dirty="0" smtClean="0"/>
              <a:t>equivalence to OPC Classic</a:t>
            </a:r>
            <a:endParaRPr lang="en-US" dirty="0" smtClean="0"/>
          </a:p>
          <a:p>
            <a:pPr lvl="1"/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Safety (authentication, encryption)</a:t>
            </a:r>
          </a:p>
          <a:p>
            <a:pPr lvl="1"/>
            <a:r>
              <a:rPr lang="en-US" dirty="0" smtClean="0"/>
              <a:t>Information modeling (user defined structures)</a:t>
            </a:r>
          </a:p>
          <a:p>
            <a:r>
              <a:rPr lang="en-US" dirty="0" smtClean="0"/>
              <a:t>OPC UA is gaining </a:t>
            </a:r>
            <a:r>
              <a:rPr lang="en-US" dirty="0" smtClean="0"/>
              <a:t>traction as </a:t>
            </a:r>
            <a:r>
              <a:rPr lang="en-US" dirty="0" smtClean="0"/>
              <a:t>universal </a:t>
            </a:r>
            <a:r>
              <a:rPr lang="en-US" dirty="0" smtClean="0"/>
              <a:t>integration </a:t>
            </a:r>
            <a:r>
              <a:rPr lang="en-US" dirty="0" smtClean="0"/>
              <a:t>tool</a:t>
            </a:r>
          </a:p>
          <a:p>
            <a:r>
              <a:rPr lang="en-US" dirty="0" smtClean="0"/>
              <a:t>Siemens S7-1500 series PLCs include an embedded OPC UA server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01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EPICS Device </a:t>
            </a:r>
            <a:r>
              <a:rPr lang="en-US" dirty="0"/>
              <a:t>S</a:t>
            </a:r>
            <a:r>
              <a:rPr lang="en-US" dirty="0" smtClean="0"/>
              <a:t>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7" y="514350"/>
            <a:ext cx="8256587" cy="3947610"/>
          </a:xfrm>
        </p:spPr>
        <p:txBody>
          <a:bodyPr/>
          <a:lstStyle/>
          <a:p>
            <a:pPr algn="l"/>
            <a:r>
              <a:rPr lang="en-US" dirty="0" smtClean="0"/>
              <a:t>Based on commercial C++ Client </a:t>
            </a:r>
            <a:r>
              <a:rPr lang="en-US" dirty="0" smtClean="0"/>
              <a:t>SDK</a:t>
            </a:r>
            <a:endParaRPr lang="en-US" dirty="0" smtClean="0"/>
          </a:p>
          <a:p>
            <a:pPr lvl="1" algn="l"/>
            <a:r>
              <a:rPr lang="en-US" dirty="0" smtClean="0"/>
              <a:t>Vendor: Unified Automation (~</a:t>
            </a:r>
            <a:r>
              <a:rPr lang="en-US" dirty="0" smtClean="0"/>
              <a:t>3.5k€ for sources and 1yr </a:t>
            </a:r>
            <a:r>
              <a:rPr lang="en-US" dirty="0" smtClean="0"/>
              <a:t>support)</a:t>
            </a:r>
            <a:endParaRPr lang="en-US" dirty="0" smtClean="0"/>
          </a:p>
          <a:p>
            <a:pPr lvl="1" algn="l"/>
            <a:r>
              <a:rPr lang="en-US" dirty="0" smtClean="0"/>
              <a:t>Binaries can be distributed royalty-free</a:t>
            </a:r>
          </a:p>
          <a:p>
            <a:pPr lvl="1" algn="l"/>
            <a:r>
              <a:rPr lang="en-US" dirty="0" smtClean="0"/>
              <a:t>Platform: Windows and Linux</a:t>
            </a:r>
          </a:p>
          <a:p>
            <a:pPr algn="l"/>
            <a:r>
              <a:rPr lang="en-US" dirty="0" smtClean="0"/>
              <a:t>Prototype by </a:t>
            </a:r>
            <a:r>
              <a:rPr lang="en-US" dirty="0"/>
              <a:t>Bernhard </a:t>
            </a:r>
            <a:r>
              <a:rPr lang="en-US" dirty="0" err="1"/>
              <a:t>Kuner</a:t>
            </a:r>
            <a:r>
              <a:rPr lang="en-US" dirty="0"/>
              <a:t> (HZB / BESSY II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github.com/bkuner/opcUaUnifiedAutomation</a:t>
            </a:r>
            <a:endParaRPr lang="en-US" dirty="0" smtClean="0"/>
          </a:p>
          <a:p>
            <a:pPr algn="l"/>
            <a:r>
              <a:rPr lang="en-US" dirty="0" smtClean="0"/>
              <a:t>ITER use cases tested by F4E (ITER) and TCS (India):</a:t>
            </a:r>
          </a:p>
          <a:p>
            <a:pPr lvl="1" algn="l"/>
            <a:r>
              <a:rPr lang="en-US" dirty="0" smtClean="0"/>
              <a:t>S7-1516/1518 </a:t>
            </a:r>
            <a:r>
              <a:rPr lang="en-US" dirty="0" smtClean="0"/>
              <a:t>embedded OPC UA server</a:t>
            </a:r>
          </a:p>
          <a:p>
            <a:pPr lvl="1" algn="l"/>
            <a:r>
              <a:rPr lang="en-US" dirty="0" smtClean="0"/>
              <a:t>WinCC-OA embedded OPC UA server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84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Roadmap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Requirements Specification v1.0 reviewed and agreed: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https://bit.ly/opcua-srs-10</a:t>
            </a:r>
            <a:endParaRPr lang="en-US" dirty="0" smtClean="0"/>
          </a:p>
          <a:p>
            <a:pPr algn="l"/>
            <a:r>
              <a:rPr lang="en-US" dirty="0" smtClean="0"/>
              <a:t>Design done (no formal </a:t>
            </a:r>
            <a:r>
              <a:rPr lang="en-US" dirty="0" smtClean="0"/>
              <a:t>doc </a:t>
            </a:r>
            <a:r>
              <a:rPr lang="en-US" dirty="0" smtClean="0"/>
              <a:t>yet)</a:t>
            </a:r>
          </a:p>
          <a:p>
            <a:pPr algn="l"/>
            <a:r>
              <a:rPr lang="en-US" dirty="0"/>
              <a:t>I</a:t>
            </a:r>
            <a:r>
              <a:rPr lang="en-US" dirty="0" smtClean="0"/>
              <a:t>mplementation is in “usable pre-release” state</a:t>
            </a:r>
          </a:p>
          <a:p>
            <a:pPr lvl="1" algn="l"/>
            <a:r>
              <a:rPr lang="en-US" dirty="0" smtClean="0"/>
              <a:t>no arrays, no user-defined structures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Feature-complete </a:t>
            </a:r>
            <a:r>
              <a:rPr lang="en-US" dirty="0" smtClean="0"/>
              <a:t>implementation by end of 2018</a:t>
            </a:r>
          </a:p>
          <a:p>
            <a:pPr algn="l"/>
            <a:r>
              <a:rPr lang="en-US" dirty="0" smtClean="0"/>
              <a:t>Under EPICS license, upstream repository on </a:t>
            </a:r>
            <a:r>
              <a:rPr lang="en-US" dirty="0"/>
              <a:t>GitHub:</a:t>
            </a:r>
            <a:br>
              <a:rPr lang="en-US" dirty="0"/>
            </a:b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github.com/ralphlange/opcua</a:t>
            </a:r>
            <a:endParaRPr lang="en-US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806784"/>
      </p:ext>
    </p:extLst>
  </p:cSld>
  <p:clrMapOvr>
    <a:masterClrMapping/>
  </p:clrMapOvr>
</p:sld>
</file>

<file path=ppt/theme/theme1.xml><?xml version="1.0" encoding="utf-8"?>
<a:theme xmlns:a="http://schemas.openxmlformats.org/drawingml/2006/main" name="Essential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 and CODAC Core System - Status Update</Template>
  <TotalTime>61</TotalTime>
  <Words>134</Words>
  <Application>Microsoft Office PowerPoint</Application>
  <PresentationFormat>On-screen Show (16:9)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PowerPoint Presentation</vt:lpstr>
      <vt:lpstr>OPC UA Background</vt:lpstr>
      <vt:lpstr>EPICS Device Support</vt:lpstr>
      <vt:lpstr>Status and Roadmap 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Lange Ralph</dc:creator>
  <cp:lastModifiedBy>Lange Ralph</cp:lastModifiedBy>
  <cp:revision>10</cp:revision>
  <cp:lastPrinted>2017-02-17T16:29:57Z</cp:lastPrinted>
  <dcterms:created xsi:type="dcterms:W3CDTF">2018-06-14T02:36:48Z</dcterms:created>
  <dcterms:modified xsi:type="dcterms:W3CDTF">2018-11-13T03:47:04Z</dcterms:modified>
</cp:coreProperties>
</file>