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</p:sldMasterIdLst>
  <p:notesMasterIdLst>
    <p:notesMasterId r:id="rId29"/>
  </p:notesMasterIdLst>
  <p:handoutMasterIdLst>
    <p:handoutMasterId r:id="rId30"/>
  </p:handoutMasterIdLst>
  <p:sldIdLst>
    <p:sldId id="257" r:id="rId2"/>
    <p:sldId id="258" r:id="rId3"/>
    <p:sldId id="377" r:id="rId4"/>
    <p:sldId id="369" r:id="rId5"/>
    <p:sldId id="362" r:id="rId6"/>
    <p:sldId id="363" r:id="rId7"/>
    <p:sldId id="365" r:id="rId8"/>
    <p:sldId id="366" r:id="rId9"/>
    <p:sldId id="367" r:id="rId10"/>
    <p:sldId id="368" r:id="rId11"/>
    <p:sldId id="310" r:id="rId12"/>
    <p:sldId id="336" r:id="rId13"/>
    <p:sldId id="337" r:id="rId14"/>
    <p:sldId id="338" r:id="rId15"/>
    <p:sldId id="378" r:id="rId16"/>
    <p:sldId id="370" r:id="rId17"/>
    <p:sldId id="371" r:id="rId18"/>
    <p:sldId id="372" r:id="rId19"/>
    <p:sldId id="383" r:id="rId20"/>
    <p:sldId id="374" r:id="rId21"/>
    <p:sldId id="382" r:id="rId22"/>
    <p:sldId id="376" r:id="rId23"/>
    <p:sldId id="384" r:id="rId24"/>
    <p:sldId id="379" r:id="rId25"/>
    <p:sldId id="380" r:id="rId26"/>
    <p:sldId id="381" r:id="rId27"/>
    <p:sldId id="361" r:id="rId28"/>
  </p:sldIdLst>
  <p:sldSz cx="9144000" cy="5143500" type="screen16x9"/>
  <p:notesSz cx="6805613" cy="99441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2D050"/>
    <a:srgbClr val="00CC66"/>
    <a:srgbClr val="004A5B"/>
    <a:srgbClr val="6C9EAE"/>
    <a:srgbClr val="006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5" autoAdjust="0"/>
    <p:restoredTop sz="94669" autoAdjust="0"/>
  </p:normalViewPr>
  <p:slideViewPr>
    <p:cSldViewPr snapToGrid="0">
      <p:cViewPr varScale="1">
        <p:scale>
          <a:sx n="100" d="100"/>
          <a:sy n="100" d="100"/>
        </p:scale>
        <p:origin x="-516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-3202" y="-82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8CEA6AE-1679-47D1-8F69-0CA09FA70F9C}" type="datetimeFigureOut">
              <a:rPr lang="fr-FR" altLang="fr-FR"/>
              <a:pPr/>
              <a:t>13/11/2018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F163AFE-6F8F-4DB2-9BBD-7C622D77FFE0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5307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8D2CA-43F8-435E-8EA9-68B09092F6FC}" type="datetimeFigureOut">
              <a:rPr lang="fr-FR" smtClean="0"/>
              <a:t>13/11/2018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F0941-504E-46E9-AEE4-82D8F93BEBC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373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31286"/>
          </a:xfrm>
        </p:spPr>
        <p:txBody>
          <a:bodyPr/>
          <a:lstStyle>
            <a:lvl1pPr marL="0" indent="0" algn="ctr">
              <a:buFontTx/>
              <a:buNone/>
              <a:defRPr sz="2000" baseline="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0" y="357188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hangingPunct="0"/>
            <a:endParaRPr lang="en-GB" sz="2400">
              <a:solidFill>
                <a:srgbClr val="000000"/>
              </a:solidFill>
              <a:latin typeface="Century Gothic" pitchFamily="34" charset="0"/>
              <a:ea typeface="+mn-ea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39552" y="4470235"/>
            <a:ext cx="83529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hangingPunct="0"/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Disclaimer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: The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views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and opinions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expressed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herein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do not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necessarily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reflect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those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of the ITER Organization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456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457200"/>
            <a:ext cx="200025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457200"/>
            <a:ext cx="584835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80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892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790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514350"/>
            <a:ext cx="3924300" cy="405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514350"/>
            <a:ext cx="3924300" cy="4057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410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11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391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8498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1519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60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514350"/>
            <a:ext cx="8001000" cy="394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357188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hangingPunct="0"/>
            <a:endParaRPr lang="en-GB" sz="2400">
              <a:solidFill>
                <a:srgbClr val="000000"/>
              </a:solidFill>
              <a:latin typeface="Century Gothic" pitchFamily="34" charset="0"/>
              <a:ea typeface="+mn-ea"/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99792" y="4741833"/>
            <a:ext cx="46085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0" rIns="36000" bIns="0" anchor="ctr">
            <a:spAutoFit/>
          </a:bodyPr>
          <a:lstStyle/>
          <a:p>
            <a:pPr algn="ctr" defTabSz="914400" eaLnBrk="0" hangingPunct="0">
              <a:spcBef>
                <a:spcPct val="50000"/>
              </a:spcBef>
            </a:pPr>
            <a:r>
              <a:rPr lang="en-US" sz="800" baseline="0" dirty="0" smtClean="0">
                <a:solidFill>
                  <a:srgbClr val="000000"/>
                </a:solidFill>
                <a:latin typeface="Arial"/>
                <a:ea typeface="+mn-ea"/>
              </a:rPr>
              <a:t>EPICS Collaboration Meeting, 12-16 November 2018, AS, Melbourne</a:t>
            </a:r>
            <a:endParaRPr lang="en-GB" sz="800" dirty="0" smtClean="0">
              <a:solidFill>
                <a:srgbClr val="000000"/>
              </a:solidFill>
              <a:latin typeface="Arial"/>
              <a:ea typeface="+mn-ea"/>
            </a:endParaRPr>
          </a:p>
          <a:p>
            <a:pPr algn="ctr" defTabSz="914400" eaLnBrk="0" hangingPunct="0">
              <a:spcBef>
                <a:spcPct val="50000"/>
              </a:spcBef>
            </a:pPr>
            <a:r>
              <a:rPr lang="en-GB" sz="800" dirty="0" smtClean="0">
                <a:solidFill>
                  <a:srgbClr val="000000"/>
                </a:solidFill>
                <a:latin typeface="Arial"/>
                <a:ea typeface="+mn-ea"/>
              </a:rPr>
              <a:t>© 2018, ITER Organization	</a:t>
            </a:r>
            <a:endParaRPr lang="en-GB" sz="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458200" y="4788000"/>
            <a:ext cx="5857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914400" eaLnBrk="0" hangingPunct="0">
              <a:spcBef>
                <a:spcPct val="50000"/>
              </a:spcBef>
            </a:pPr>
            <a:r>
              <a:rPr lang="en-GB" sz="800" dirty="0">
                <a:solidFill>
                  <a:srgbClr val="000000"/>
                </a:solidFill>
                <a:latin typeface="Arial"/>
                <a:ea typeface="+mn-ea"/>
              </a:rPr>
              <a:t>Page </a:t>
            </a:r>
            <a:fld id="{47BA91C2-74BF-4480-8BF1-C44F20807924}" type="slidenum">
              <a:rPr lang="en-GB" sz="800" smtClean="0">
                <a:solidFill>
                  <a:srgbClr val="000000"/>
                </a:solidFill>
                <a:latin typeface="Arial"/>
                <a:ea typeface="+mn-ea"/>
              </a:rPr>
              <a:pPr defTabSz="914400" eaLnBrk="0" hangingPunct="0">
                <a:spcBef>
                  <a:spcPct val="50000"/>
                </a:spcBef>
              </a:pPr>
              <a:t>‹#›</a:t>
            </a:fld>
            <a:endParaRPr lang="en-GB" sz="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308303" y="4788000"/>
            <a:ext cx="111672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914400" eaLnBrk="0" hangingPunct="0">
              <a:spcBef>
                <a:spcPct val="50000"/>
              </a:spcBef>
            </a:pPr>
            <a:r>
              <a:rPr lang="en-US" sz="800" dirty="0" smtClean="0">
                <a:solidFill>
                  <a:srgbClr val="000000"/>
                </a:solidFill>
                <a:latin typeface="Arial"/>
                <a:ea typeface="+mn-ea"/>
              </a:rPr>
              <a:t>IDM UID</a:t>
            </a:r>
            <a:r>
              <a:rPr lang="en-US" sz="800" smtClean="0">
                <a:solidFill>
                  <a:srgbClr val="000000"/>
                </a:solidFill>
                <a:latin typeface="Arial"/>
                <a:ea typeface="+mn-ea"/>
              </a:rPr>
              <a:t>: XXXXXX</a:t>
            </a:r>
            <a:endParaRPr lang="en-GB" sz="800" dirty="0">
              <a:solidFill>
                <a:srgbClr val="000000"/>
              </a:solidFill>
              <a:latin typeface="Arial"/>
              <a:ea typeface="+mn-ea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4731514"/>
            <a:ext cx="9144000" cy="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8388424" y="4731514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7308304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699792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52000"/>
            <a:ext cx="592767" cy="29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4953600"/>
            <a:ext cx="2016224" cy="97106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73088" y="-1"/>
            <a:ext cx="8001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04569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87338" indent="-287338" algn="just" defTabSz="795338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57238" indent="-279400" algn="just" defTabSz="795338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36650" indent="-188913" algn="just" defTabSz="795338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11300" indent="-184150" algn="just" defTabSz="795338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85950" indent="-184150" algn="just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431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03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575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147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Relationship Id="rId9" Type="http://schemas.openxmlformats.org/officeDocument/2006/relationships/image" Target="../media/image6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12" Type="http://schemas.openxmlformats.org/officeDocument/2006/relationships/image" Target="../media/image25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image" Target="../media/image23.png"/><Relationship Id="rId3" Type="http://schemas.openxmlformats.org/officeDocument/2006/relationships/hyperlink" Target="https://user.iter.org/?uid=4F9M4T" TargetMode="External"/><Relationship Id="rId7" Type="http://schemas.openxmlformats.org/officeDocument/2006/relationships/image" Target="../media/image31.jpeg"/><Relationship Id="rId12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hyperlink" Target="mailto:codac-support@iter.org" TargetMode="External"/><Relationship Id="rId15" Type="http://schemas.openxmlformats.org/officeDocument/2006/relationships/image" Target="../media/image25.png"/><Relationship Id="rId10" Type="http://schemas.openxmlformats.org/officeDocument/2006/relationships/image" Target="../media/image34.jpeg"/><Relationship Id="rId4" Type="http://schemas.openxmlformats.org/officeDocument/2006/relationships/hyperlink" Target="https://portal.iter.org/support/learning/SitePages/CODAC%20Core%20System%20Training.aspx" TargetMode="External"/><Relationship Id="rId9" Type="http://schemas.openxmlformats.org/officeDocument/2006/relationships/image" Target="../media/image33.jpe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17605" r="13376" b="4848"/>
          <a:stretch/>
        </p:blipFill>
        <p:spPr>
          <a:xfrm>
            <a:off x="0" y="0"/>
            <a:ext cx="9144000" cy="51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2000"/>
          </a:xfrm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ctr"/>
            <a:r>
              <a:rPr lang="en-US" sz="3200" dirty="0" smtClean="0"/>
              <a:t>ITER &amp; CODAC Core System Status Update</a:t>
            </a:r>
            <a:endParaRPr lang="en-GB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7516" y="695325"/>
            <a:ext cx="3856484" cy="1085850"/>
          </a:xfrm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r"/>
            <a:r>
              <a:rPr lang="en-US" dirty="0" smtClean="0"/>
              <a:t>Ralph Lange</a:t>
            </a:r>
            <a:br>
              <a:rPr lang="en-US" dirty="0" smtClean="0"/>
            </a:br>
            <a:r>
              <a:rPr lang="en-US" sz="1800" dirty="0" smtClean="0"/>
              <a:t>Control System Division</a:t>
            </a:r>
            <a:br>
              <a:rPr lang="en-US" sz="1800" dirty="0" smtClean="0"/>
            </a:br>
            <a:r>
              <a:rPr lang="en-US" sz="1800" dirty="0" smtClean="0"/>
              <a:t>ITER Organization</a:t>
            </a:r>
            <a:endParaRPr lang="en-GB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1042988" y="4478400"/>
            <a:ext cx="7058025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 eaLnBrk="0" hangingPunct="0"/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Disclaimer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: The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views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and opinions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expressed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herein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do not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necessarily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reflect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those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of the ITER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Organization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2988" y="4470525"/>
            <a:ext cx="7058025" cy="261610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 eaLnBrk="0" hangingPunct="0"/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Disclaimer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: The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views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and opinions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expressed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herein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do not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necessarily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reflect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those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 of the ITER </a:t>
            </a:r>
            <a:r>
              <a:rPr lang="fr-FR" sz="1100" i="1" dirty="0" err="1" smtClean="0">
                <a:solidFill>
                  <a:srgbClr val="000000"/>
                </a:solidFill>
                <a:latin typeface="Arial"/>
                <a:ea typeface="+mn-ea"/>
              </a:rPr>
              <a:t>Organization</a:t>
            </a:r>
            <a:r>
              <a:rPr lang="fr-FR" sz="1100" i="1" dirty="0" smtClean="0">
                <a:solidFill>
                  <a:srgbClr val="000000"/>
                </a:solidFill>
                <a:latin typeface="Arial"/>
                <a:ea typeface="+mn-e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GB" sz="2000" dirty="0"/>
              <a:t>Plant System operator </a:t>
            </a:r>
            <a:r>
              <a:rPr lang="en-GB" sz="2000" dirty="0" smtClean="0"/>
              <a:t>workstation: 3 screens, 1 keyboard/mouse</a:t>
            </a:r>
          </a:p>
          <a:p>
            <a:pPr marL="542925" lvl="1" indent="-277813" algn="l"/>
            <a:r>
              <a:rPr lang="en-GB" sz="1600" dirty="0" smtClean="0"/>
              <a:t>Ultra high definition resolution</a:t>
            </a:r>
            <a:br>
              <a:rPr lang="en-GB" sz="1600" dirty="0" smtClean="0"/>
            </a:b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3840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x 2160 </a:t>
            </a:r>
            <a:r>
              <a:rPr lang="en-GB" sz="1600" dirty="0" smtClean="0"/>
              <a:t>(4K)</a:t>
            </a:r>
            <a:r>
              <a:rPr lang="en-GB" sz="1600" dirty="0"/>
              <a:t> at 60Hz </a:t>
            </a:r>
            <a:endParaRPr lang="en-GB" sz="1600" dirty="0" smtClean="0"/>
          </a:p>
          <a:p>
            <a:pPr marL="542925" lvl="1" indent="-277813" algn="l"/>
            <a:r>
              <a:rPr lang="en-GB" sz="1600" dirty="0"/>
              <a:t>24 </a:t>
            </a:r>
            <a:r>
              <a:rPr lang="en-GB" sz="1600" dirty="0" smtClean="0"/>
              <a:t>inches</a:t>
            </a:r>
          </a:p>
          <a:p>
            <a:pPr marL="542925" lvl="1" indent="-277813" algn="l"/>
            <a:r>
              <a:rPr lang="en-GB" sz="1600" dirty="0" smtClean="0"/>
              <a:t>Aspect </a:t>
            </a:r>
            <a:r>
              <a:rPr lang="en-GB" sz="1600" dirty="0"/>
              <a:t>ratio of 16:9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8492" y="2053932"/>
            <a:ext cx="8042490" cy="2678928"/>
            <a:chOff x="578492" y="3573016"/>
            <a:chExt cx="8042490" cy="267892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492" y="3573016"/>
              <a:ext cx="2680830" cy="186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322" y="3573016"/>
              <a:ext cx="2680830" cy="186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3573016"/>
              <a:ext cx="2680830" cy="186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 descr="See original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6" t="18927" r="4611" b="10972"/>
            <a:stretch/>
          </p:blipFill>
          <p:spPr bwMode="auto">
            <a:xfrm>
              <a:off x="3436205" y="5432723"/>
              <a:ext cx="2327064" cy="819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2" descr="See original ima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9039" y="5590280"/>
              <a:ext cx="595107" cy="50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C:\Users\utzeln\Downloads\a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507" y="3625711"/>
              <a:ext cx="2523866" cy="142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6797" y="3610165"/>
              <a:ext cx="2584219" cy="14539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6687" y="3654633"/>
              <a:ext cx="2567759" cy="138629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573088" y="-7200"/>
            <a:ext cx="8001000" cy="428625"/>
          </a:xfrm>
        </p:spPr>
        <p:txBody>
          <a:bodyPr/>
          <a:lstStyle/>
          <a:p>
            <a:r>
              <a:rPr lang="en-US" dirty="0" smtClean="0"/>
              <a:t>Human Machine Interface Standardization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220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1"/>
          <a:stretch/>
        </p:blipFill>
        <p:spPr>
          <a:xfrm>
            <a:off x="2771800" y="981151"/>
            <a:ext cx="6327912" cy="338931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CODAC Operation Applications</a:t>
            </a:r>
            <a:endParaRPr lang="en-GB" dirty="0"/>
          </a:p>
        </p:txBody>
      </p:sp>
      <p:sp>
        <p:nvSpPr>
          <p:cNvPr id="13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>CODAC Operation Applications are ITER dedicated software packages deployed on dedicated central servers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2843808" y="1182271"/>
            <a:ext cx="3992838" cy="1146931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41538" y="1030636"/>
            <a:ext cx="2048622" cy="288032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43808" y="2646711"/>
            <a:ext cx="3992838" cy="1296144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 bwMode="auto">
          <a:xfrm>
            <a:off x="394143" y="2169613"/>
            <a:ext cx="2602275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452438" indent="-271463">
              <a:buFont typeface="+mj-lt"/>
              <a:buAutoNum type="arabicPeriod" startAt="2"/>
            </a:pPr>
            <a:r>
              <a:rPr lang="en-US" sz="1800" b="1" kern="0" dirty="0" smtClean="0">
                <a:solidFill>
                  <a:schemeClr val="tx1"/>
                </a:solidFill>
              </a:rPr>
              <a:t>Execution</a:t>
            </a:r>
          </a:p>
          <a:p>
            <a:pPr marL="444500" indent="0">
              <a:buNone/>
            </a:pPr>
            <a:r>
              <a:rPr lang="en-US" sz="1600" kern="0" dirty="0" smtClean="0">
                <a:solidFill>
                  <a:schemeClr val="tx1"/>
                </a:solidFill>
              </a:rPr>
              <a:t>Control (PCS)</a:t>
            </a:r>
            <a:br>
              <a:rPr lang="en-US" sz="1600" kern="0" dirty="0" smtClean="0">
                <a:solidFill>
                  <a:schemeClr val="tx1"/>
                </a:solidFill>
              </a:rPr>
            </a:br>
            <a:r>
              <a:rPr lang="en-US" sz="1600" kern="0" dirty="0" smtClean="0">
                <a:solidFill>
                  <a:schemeClr val="tx1"/>
                </a:solidFill>
              </a:rPr>
              <a:t>Supervision (SUP)</a:t>
            </a:r>
          </a:p>
          <a:p>
            <a:pPr marL="457200" indent="-276225">
              <a:buFontTx/>
              <a:buAutoNum type="arabicPeriod" startAt="2"/>
            </a:pPr>
            <a:endParaRPr lang="en-US" sz="1800" kern="0" dirty="0" smtClean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 bwMode="auto">
          <a:xfrm>
            <a:off x="392164" y="1203538"/>
            <a:ext cx="2811684" cy="96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180975" indent="0">
              <a:buFontTx/>
              <a:buAutoNum type="arabicPeriod"/>
            </a:pPr>
            <a:r>
              <a:rPr lang="en-US" sz="1800" b="1" kern="0" dirty="0" smtClean="0">
                <a:solidFill>
                  <a:schemeClr val="tx1"/>
                </a:solidFill>
              </a:rPr>
              <a:t> Preparation </a:t>
            </a:r>
          </a:p>
          <a:p>
            <a:pPr marL="444500" indent="0">
              <a:buNone/>
            </a:pPr>
            <a:r>
              <a:rPr lang="en-US" sz="1600" kern="0" dirty="0" smtClean="0">
                <a:solidFill>
                  <a:schemeClr val="tx1"/>
                </a:solidFill>
              </a:rPr>
              <a:t>Scheduling (PSPS)</a:t>
            </a:r>
            <a:br>
              <a:rPr lang="en-US" sz="1600" kern="0" dirty="0" smtClean="0">
                <a:solidFill>
                  <a:schemeClr val="tx1"/>
                </a:solidFill>
              </a:rPr>
            </a:br>
            <a:r>
              <a:rPr lang="en-US" sz="1600" kern="0" dirty="0" smtClean="0">
                <a:solidFill>
                  <a:schemeClr val="tx1"/>
                </a:solidFill>
              </a:rPr>
              <a:t>Gateway (ORG)</a:t>
            </a:r>
          </a:p>
        </p:txBody>
      </p:sp>
      <p:sp>
        <p:nvSpPr>
          <p:cNvPr id="11" name="Text Placeholder 1"/>
          <p:cNvSpPr txBox="1">
            <a:spLocks/>
          </p:cNvSpPr>
          <p:nvPr/>
        </p:nvSpPr>
        <p:spPr bwMode="auto">
          <a:xfrm>
            <a:off x="394336" y="3114763"/>
            <a:ext cx="2365708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452438" indent="-271463">
              <a:buFont typeface="+mj-lt"/>
              <a:buAutoNum type="arabicPeriod" startAt="3"/>
            </a:pPr>
            <a:r>
              <a:rPr lang="en-US" sz="1800" b="1" kern="0" dirty="0" smtClean="0">
                <a:solidFill>
                  <a:schemeClr val="tx1"/>
                </a:solidFill>
              </a:rPr>
              <a:t>Analysis</a:t>
            </a:r>
          </a:p>
          <a:p>
            <a:pPr marL="444500" indent="0">
              <a:buNone/>
            </a:pPr>
            <a:r>
              <a:rPr lang="en-US" sz="1600" kern="0" dirty="0" smtClean="0">
                <a:solidFill>
                  <a:schemeClr val="tx1"/>
                </a:solidFill>
              </a:rPr>
              <a:t>Data handling</a:t>
            </a:r>
            <a:br>
              <a:rPr lang="en-US" sz="1600" kern="0" dirty="0" smtClean="0">
                <a:solidFill>
                  <a:schemeClr val="tx1"/>
                </a:solidFill>
              </a:rPr>
            </a:br>
            <a:r>
              <a:rPr lang="en-US" sz="1600" kern="0" dirty="0" smtClean="0">
                <a:solidFill>
                  <a:schemeClr val="tx1"/>
                </a:solidFill>
              </a:rPr>
              <a:t>Data access</a:t>
            </a:r>
          </a:p>
        </p:txBody>
      </p:sp>
      <p:sp>
        <p:nvSpPr>
          <p:cNvPr id="12" name="Text Placeholder 1"/>
          <p:cNvSpPr txBox="1">
            <a:spLocks/>
          </p:cNvSpPr>
          <p:nvPr/>
        </p:nvSpPr>
        <p:spPr bwMode="auto">
          <a:xfrm>
            <a:off x="3781106" y="4169719"/>
            <a:ext cx="1254808" cy="26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accent2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180975" indent="0">
              <a:buNone/>
            </a:pPr>
            <a:r>
              <a:rPr lang="en-US" sz="800" kern="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eXternal</a:t>
            </a:r>
            <a:r>
              <a:rPr lang="en-US" sz="800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 to POZ</a:t>
            </a:r>
          </a:p>
        </p:txBody>
      </p:sp>
    </p:spTree>
    <p:extLst>
      <p:ext uri="{BB962C8B-B14F-4D97-AF65-F5344CB8AC3E}">
        <p14:creationId xmlns:p14="http://schemas.microsoft.com/office/powerpoint/2010/main" val="299498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7122"/>
            <a:ext cx="8154375" cy="432048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03000" y="438748"/>
            <a:ext cx="7173456" cy="2898509"/>
            <a:chOff x="1503000" y="555526"/>
            <a:chExt cx="7173456" cy="2898509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5939349" y="2931882"/>
              <a:ext cx="676487" cy="5221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ICH/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ECH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6660232" y="2985701"/>
              <a:ext cx="1512168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Cooling water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2" name="Rounded Rectangular Callout 21"/>
            <p:cNvSpPr/>
            <p:nvPr/>
          </p:nvSpPr>
          <p:spPr bwMode="auto">
            <a:xfrm>
              <a:off x="7020272" y="555526"/>
              <a:ext cx="1656184" cy="306324"/>
            </a:xfrm>
            <a:prstGeom prst="wedgeRoundRectCallout">
              <a:avLst>
                <a:gd name="adj1" fmla="val -25520"/>
                <a:gd name="adj2" fmla="val 215225"/>
                <a:gd name="adj3" fmla="val 16667"/>
              </a:avLst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Control building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3" name="Rounded Rectangular Callout 22"/>
            <p:cNvSpPr/>
            <p:nvPr/>
          </p:nvSpPr>
          <p:spPr bwMode="auto">
            <a:xfrm>
              <a:off x="7020272" y="1923678"/>
              <a:ext cx="1512168" cy="576064"/>
            </a:xfrm>
            <a:prstGeom prst="wedgeRoundRectCallout">
              <a:avLst>
                <a:gd name="adj1" fmla="val -82596"/>
                <a:gd name="adj2" fmla="val -76203"/>
                <a:gd name="adj3" fmla="val 16667"/>
              </a:avLst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Backup control building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1503000" y="2499742"/>
              <a:ext cx="1080120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Electrical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3059832" y="2094175"/>
              <a:ext cx="1872208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Coil</a:t>
              </a:r>
              <a:r>
                <a:rPr kumimoji="0" lang="en-US" sz="14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 power supplies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5137666" y="2044930"/>
              <a:ext cx="1071736" cy="544298"/>
            </a:xfrm>
            <a:prstGeom prst="roundRect">
              <a:avLst/>
            </a:prstGeom>
            <a:solidFill>
              <a:srgbClr val="FF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Tokamak complex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3492469" y="2985701"/>
              <a:ext cx="1080120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Cryoplant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4255553" y="1203598"/>
              <a:ext cx="1352974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Neutral beam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5654746" y="1370377"/>
              <a:ext cx="989465" cy="33355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rPr>
                <a:t>Hot cell</a:t>
              </a:r>
              <a:endParaRPr kumimoji="0" lang="en-GB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1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"/>
          <a:stretch/>
        </p:blipFill>
        <p:spPr>
          <a:xfrm>
            <a:off x="684000" y="406800"/>
            <a:ext cx="8154375" cy="4284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2" y="414000"/>
            <a:ext cx="8080058" cy="4284536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 bwMode="auto">
          <a:xfrm>
            <a:off x="7271792" y="404940"/>
            <a:ext cx="1872208" cy="995139"/>
          </a:xfrm>
          <a:prstGeom prst="roundRect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Redundant dual star configuration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All cables end up in B71 and B24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0" y="674004"/>
            <a:ext cx="3463305" cy="2192178"/>
          </a:xfrm>
          <a:prstGeom prst="roundRect">
            <a:avLst/>
          </a:prstGeom>
          <a:solidFill>
            <a:srgbClr val="4F81BD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Bill of Material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173 cubicles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175 passive network panels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300 km multi-core single mode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170 km multi-pair copper cables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t>Connecting thousands of plant system I&amp;C client cubicles via network panels located in 28 buildings</a:t>
            </a:r>
          </a:p>
        </p:txBody>
      </p:sp>
    </p:spTree>
    <p:extLst>
      <p:ext uri="{BB962C8B-B14F-4D97-AF65-F5344CB8AC3E}">
        <p14:creationId xmlns:p14="http://schemas.microsoft.com/office/powerpoint/2010/main" val="233785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GB" dirty="0"/>
          </a:p>
        </p:txBody>
      </p:sp>
      <p:sp>
        <p:nvSpPr>
          <p:cNvPr id="48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800" dirty="0" smtClean="0"/>
              <a:t>ITER 2016 baseline approved by ITER Council in November 2016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 smtClean="0"/>
              <a:t>Underpinned with detailed resource loading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 smtClean="0"/>
              <a:t>Staged approach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grpSp>
        <p:nvGrpSpPr>
          <p:cNvPr id="7" name="Group 6"/>
          <p:cNvGrpSpPr/>
          <p:nvPr/>
        </p:nvGrpSpPr>
        <p:grpSpPr>
          <a:xfrm>
            <a:off x="33440" y="1612106"/>
            <a:ext cx="9131658" cy="2481928"/>
            <a:chOff x="83019" y="1385966"/>
            <a:chExt cx="9131658" cy="248192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07505" y="2889200"/>
              <a:ext cx="8856983" cy="0"/>
            </a:xfrm>
            <a:prstGeom prst="line">
              <a:avLst/>
            </a:prstGeom>
            <a:ln w="15875"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83019" y="2139702"/>
              <a:ext cx="97026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First Plasma </a:t>
              </a:r>
              <a:r>
                <a:rPr lang="en-US" sz="1000" b="1" dirty="0" smtClean="0"/>
                <a:t>(FP)</a:t>
              </a:r>
            </a:p>
            <a:p>
              <a:r>
                <a:rPr lang="en-US" sz="1000" b="1" dirty="0" smtClean="0"/>
                <a:t>Dec. 2025</a:t>
              </a:r>
              <a:endParaRPr lang="en-GB" sz="1000" b="1" dirty="0"/>
            </a:p>
          </p:txBody>
        </p:sp>
        <p:sp>
          <p:nvSpPr>
            <p:cNvPr id="10" name="5-Point Star 9"/>
            <p:cNvSpPr/>
            <p:nvPr/>
          </p:nvSpPr>
          <p:spPr bwMode="auto">
            <a:xfrm>
              <a:off x="288032" y="2713180"/>
              <a:ext cx="251520" cy="257744"/>
            </a:xfrm>
            <a:prstGeom prst="star5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1" name="5-Point Star 10"/>
            <p:cNvSpPr/>
            <p:nvPr/>
          </p:nvSpPr>
          <p:spPr bwMode="auto">
            <a:xfrm>
              <a:off x="1092374" y="2736708"/>
              <a:ext cx="251520" cy="257744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9592" y="1980446"/>
              <a:ext cx="936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FP Finished and Start of Assembly II </a:t>
              </a:r>
            </a:p>
            <a:p>
              <a:r>
                <a:rPr lang="en-US" sz="1000" b="1" dirty="0" smtClean="0"/>
                <a:t>Jun. 2026</a:t>
              </a:r>
              <a:endParaRPr lang="en-GB" sz="1000" b="1" dirty="0"/>
            </a:p>
          </p:txBody>
        </p:sp>
        <p:sp>
          <p:nvSpPr>
            <p:cNvPr id="13" name="Diamond 12"/>
            <p:cNvSpPr/>
            <p:nvPr/>
          </p:nvSpPr>
          <p:spPr>
            <a:xfrm>
              <a:off x="2267744" y="2740592"/>
              <a:ext cx="144016" cy="288032"/>
            </a:xfrm>
            <a:prstGeom prst="diamond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7704" y="2124462"/>
              <a:ext cx="97026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End of Assembly II</a:t>
              </a:r>
            </a:p>
            <a:p>
              <a:r>
                <a:rPr lang="en-US" sz="1000" b="1" dirty="0" smtClean="0"/>
                <a:t>Jun. 2028</a:t>
              </a:r>
              <a:endParaRPr lang="en-GB" sz="1000" b="1" dirty="0"/>
            </a:p>
          </p:txBody>
        </p:sp>
        <p:sp>
          <p:nvSpPr>
            <p:cNvPr id="15" name="5-Point Star 14"/>
            <p:cNvSpPr/>
            <p:nvPr/>
          </p:nvSpPr>
          <p:spPr bwMode="auto">
            <a:xfrm>
              <a:off x="3065959" y="2727183"/>
              <a:ext cx="251520" cy="257744"/>
            </a:xfrm>
            <a:prstGeom prst="star5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59910" y="1692414"/>
              <a:ext cx="9702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Start of </a:t>
              </a:r>
              <a:r>
                <a:rPr lang="en-US" sz="1000" dirty="0"/>
                <a:t>Pre-Fusion Power </a:t>
              </a:r>
              <a:r>
                <a:rPr lang="en-US" sz="1000" dirty="0" smtClean="0"/>
                <a:t>Operation-I  </a:t>
              </a:r>
              <a:r>
                <a:rPr lang="en-US" sz="1000" b="1" dirty="0"/>
                <a:t>(</a:t>
              </a:r>
              <a:r>
                <a:rPr lang="en-US" sz="1000" b="1" dirty="0" smtClean="0"/>
                <a:t>SP)</a:t>
              </a:r>
            </a:p>
            <a:p>
              <a:r>
                <a:rPr lang="en-US" sz="1000" b="1" dirty="0" smtClean="0"/>
                <a:t>Dec. 2028</a:t>
              </a:r>
              <a:endParaRPr lang="en-GB" sz="1000" b="1" dirty="0"/>
            </a:p>
          </p:txBody>
        </p:sp>
        <p:sp>
          <p:nvSpPr>
            <p:cNvPr id="17" name="5-Point Star 16"/>
            <p:cNvSpPr/>
            <p:nvPr/>
          </p:nvSpPr>
          <p:spPr bwMode="auto">
            <a:xfrm>
              <a:off x="3948886" y="2736708"/>
              <a:ext cx="251520" cy="257744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30179" y="1548398"/>
              <a:ext cx="97026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End of Pre-Fusion Power Operation-I and Start of Assembly III</a:t>
              </a:r>
            </a:p>
            <a:p>
              <a:r>
                <a:rPr lang="en-US" sz="1000" b="1" dirty="0" smtClean="0"/>
                <a:t>Jun. 2030</a:t>
              </a:r>
              <a:endParaRPr lang="en-GB" sz="1000" b="1" dirty="0"/>
            </a:p>
          </p:txBody>
        </p:sp>
        <p:sp>
          <p:nvSpPr>
            <p:cNvPr id="19" name="Diamond 18"/>
            <p:cNvSpPr/>
            <p:nvPr/>
          </p:nvSpPr>
          <p:spPr>
            <a:xfrm>
              <a:off x="4971856" y="2740592"/>
              <a:ext cx="144016" cy="288032"/>
            </a:xfrm>
            <a:prstGeom prst="diamond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44008" y="2146528"/>
              <a:ext cx="97026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End of Assembly III</a:t>
              </a:r>
            </a:p>
            <a:p>
              <a:r>
                <a:rPr lang="en-US" sz="1000" b="1" dirty="0" smtClean="0"/>
                <a:t>Sep. 2031</a:t>
              </a:r>
              <a:endParaRPr lang="en-GB" sz="1000" b="1" dirty="0"/>
            </a:p>
          </p:txBody>
        </p:sp>
        <p:sp>
          <p:nvSpPr>
            <p:cNvPr id="21" name="5-Point Star 20"/>
            <p:cNvSpPr/>
            <p:nvPr/>
          </p:nvSpPr>
          <p:spPr bwMode="auto">
            <a:xfrm>
              <a:off x="5796136" y="2716401"/>
              <a:ext cx="251520" cy="257744"/>
            </a:xfrm>
            <a:prstGeom prst="star5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73939" y="1836430"/>
              <a:ext cx="9702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/>
                <a:t>Pre-Fusion Power </a:t>
              </a:r>
              <a:r>
                <a:rPr lang="en-US" sz="1000" dirty="0" smtClean="0"/>
                <a:t>Operation-II </a:t>
              </a:r>
              <a:r>
                <a:rPr lang="en-US" sz="1000" b="1" dirty="0" smtClean="0"/>
                <a:t>(TP)</a:t>
              </a:r>
            </a:p>
            <a:p>
              <a:r>
                <a:rPr lang="en-US" sz="1000" b="1" dirty="0" smtClean="0"/>
                <a:t>Jun. 2032</a:t>
              </a:r>
              <a:endParaRPr lang="en-GB" sz="1000" b="1" dirty="0"/>
            </a:p>
          </p:txBody>
        </p:sp>
        <p:sp>
          <p:nvSpPr>
            <p:cNvPr id="23" name="5-Point Star 22"/>
            <p:cNvSpPr/>
            <p:nvPr/>
          </p:nvSpPr>
          <p:spPr bwMode="auto">
            <a:xfrm>
              <a:off x="6789514" y="2721572"/>
              <a:ext cx="251520" cy="257744"/>
            </a:xfrm>
            <a:prstGeom prst="star5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20288" y="1385966"/>
              <a:ext cx="118997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End of </a:t>
              </a:r>
              <a:r>
                <a:rPr lang="en-US" sz="1000" dirty="0"/>
                <a:t>Pre-Fusion Power </a:t>
              </a:r>
              <a:r>
                <a:rPr lang="en-US" sz="1000" dirty="0" smtClean="0"/>
                <a:t>Operation-II  and </a:t>
              </a:r>
              <a:r>
                <a:rPr lang="en-US" sz="1000" dirty="0"/>
                <a:t>S</a:t>
              </a:r>
              <a:r>
                <a:rPr lang="en-US" sz="1000" dirty="0" smtClean="0"/>
                <a:t>tart of Pre- </a:t>
              </a:r>
              <a:r>
                <a:rPr lang="en-US" sz="1000" dirty="0"/>
                <a:t>N</a:t>
              </a:r>
              <a:r>
                <a:rPr lang="en-US" sz="1000" dirty="0" smtClean="0"/>
                <a:t>uclear </a:t>
              </a:r>
              <a:r>
                <a:rPr lang="en-US" sz="1000" dirty="0"/>
                <a:t>S</a:t>
              </a:r>
              <a:r>
                <a:rPr lang="en-US" sz="1000" dirty="0" smtClean="0"/>
                <a:t>hutdown for Assembly IV</a:t>
              </a:r>
            </a:p>
            <a:p>
              <a:r>
                <a:rPr lang="en-US" sz="1000" b="1" dirty="0" smtClean="0"/>
                <a:t>Mar. 2034</a:t>
              </a:r>
              <a:endParaRPr lang="en-GB" sz="1000" b="1" dirty="0"/>
            </a:p>
          </p:txBody>
        </p:sp>
        <p:sp>
          <p:nvSpPr>
            <p:cNvPr id="25" name="Diamond 24"/>
            <p:cNvSpPr/>
            <p:nvPr/>
          </p:nvSpPr>
          <p:spPr>
            <a:xfrm>
              <a:off x="7704471" y="2741862"/>
              <a:ext cx="144016" cy="288032"/>
            </a:xfrm>
            <a:prstGeom prst="diamond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418155" y="1692414"/>
              <a:ext cx="9702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End of Pre-Nuclear Shutdown for Assembly IV</a:t>
              </a:r>
            </a:p>
            <a:p>
              <a:r>
                <a:rPr lang="en-US" sz="1000" b="1" dirty="0" smtClean="0"/>
                <a:t>Mar. 2035</a:t>
              </a:r>
              <a:endParaRPr lang="en-GB" sz="10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44408" y="1838752"/>
              <a:ext cx="9702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/>
              </a:lvl1pPr>
            </a:lstStyle>
            <a:p>
              <a:r>
                <a:rPr lang="en-US" sz="1000" dirty="0" smtClean="0"/>
                <a:t>Fusion Power Operation</a:t>
              </a:r>
            </a:p>
            <a:p>
              <a:r>
                <a:rPr lang="en-US" sz="1000" b="1" dirty="0" smtClean="0"/>
                <a:t>(DT)</a:t>
              </a:r>
            </a:p>
            <a:p>
              <a:r>
                <a:rPr lang="en-US" sz="1000" b="1" dirty="0" smtClean="0"/>
                <a:t>Dec. 2035</a:t>
              </a:r>
              <a:endParaRPr lang="en-GB" sz="10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13792" y="3160008"/>
              <a:ext cx="807740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Engineering Operation (SC Magnets)</a:t>
              </a:r>
            </a:p>
            <a:p>
              <a:r>
                <a:rPr lang="en-US" sz="800" dirty="0"/>
                <a:t>(</a:t>
              </a:r>
              <a:r>
                <a:rPr lang="en-US" sz="800" dirty="0" smtClean="0"/>
                <a:t>6 Months)</a:t>
              </a:r>
              <a:endParaRPr lang="en-GB" sz="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26592" y="3160008"/>
              <a:ext cx="1113159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Assembly II</a:t>
              </a:r>
            </a:p>
            <a:p>
              <a:r>
                <a:rPr lang="en-US" sz="800" dirty="0" smtClean="0"/>
                <a:t>(24 Months)</a:t>
              </a:r>
            </a:p>
            <a:p>
              <a:endParaRPr lang="en-GB" sz="800" dirty="0"/>
            </a:p>
          </p:txBody>
        </p:sp>
        <p:cxnSp>
          <p:nvCxnSpPr>
            <p:cNvPr id="30" name="Straight Connector 19"/>
            <p:cNvCxnSpPr>
              <a:cxnSpLocks noChangeShapeType="1"/>
            </p:cNvCxnSpPr>
            <p:nvPr/>
          </p:nvCxnSpPr>
          <p:spPr bwMode="auto">
            <a:xfrm>
              <a:off x="413792" y="2911584"/>
              <a:ext cx="0" cy="2484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Connector 19"/>
            <p:cNvCxnSpPr>
              <a:cxnSpLocks noChangeShapeType="1"/>
            </p:cNvCxnSpPr>
            <p:nvPr/>
          </p:nvCxnSpPr>
          <p:spPr bwMode="auto">
            <a:xfrm>
              <a:off x="1224605" y="2958270"/>
              <a:ext cx="0" cy="2058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Connector 19"/>
            <p:cNvCxnSpPr>
              <a:cxnSpLocks noChangeShapeType="1"/>
            </p:cNvCxnSpPr>
            <p:nvPr/>
          </p:nvCxnSpPr>
          <p:spPr bwMode="auto">
            <a:xfrm>
              <a:off x="2339752" y="3026161"/>
              <a:ext cx="0" cy="1338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TextBox 32"/>
            <p:cNvSpPr txBox="1"/>
            <p:nvPr/>
          </p:nvSpPr>
          <p:spPr>
            <a:xfrm>
              <a:off x="2339751" y="3160008"/>
              <a:ext cx="851967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Integrated Comm. II (6 Months)</a:t>
              </a:r>
              <a:endParaRPr lang="en-GB" sz="800" dirty="0"/>
            </a:p>
          </p:txBody>
        </p:sp>
        <p:cxnSp>
          <p:nvCxnSpPr>
            <p:cNvPr id="34" name="Straight Connector 19"/>
            <p:cNvCxnSpPr>
              <a:cxnSpLocks noChangeShapeType="1"/>
            </p:cNvCxnSpPr>
            <p:nvPr/>
          </p:nvCxnSpPr>
          <p:spPr bwMode="auto">
            <a:xfrm>
              <a:off x="3209430" y="2928529"/>
              <a:ext cx="0" cy="2314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traight Connector 19"/>
            <p:cNvCxnSpPr>
              <a:cxnSpLocks noChangeShapeType="1"/>
            </p:cNvCxnSpPr>
            <p:nvPr/>
          </p:nvCxnSpPr>
          <p:spPr bwMode="auto">
            <a:xfrm>
              <a:off x="4077821" y="2921110"/>
              <a:ext cx="0" cy="2388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TextBox 35"/>
            <p:cNvSpPr txBox="1"/>
            <p:nvPr/>
          </p:nvSpPr>
          <p:spPr>
            <a:xfrm>
              <a:off x="3191719" y="3164081"/>
              <a:ext cx="882927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Pre-Fusion Power Operation-I (18 Months)</a:t>
              </a:r>
              <a:endParaRPr lang="en-GB" sz="800" dirty="0"/>
            </a:p>
          </p:txBody>
        </p:sp>
        <p:cxnSp>
          <p:nvCxnSpPr>
            <p:cNvPr id="37" name="Straight Connector 19"/>
            <p:cNvCxnSpPr>
              <a:cxnSpLocks noChangeShapeType="1"/>
            </p:cNvCxnSpPr>
            <p:nvPr/>
          </p:nvCxnSpPr>
          <p:spPr bwMode="auto">
            <a:xfrm>
              <a:off x="5043864" y="2984927"/>
              <a:ext cx="0" cy="1750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Straight Connector 19"/>
            <p:cNvCxnSpPr>
              <a:cxnSpLocks noChangeShapeType="1"/>
            </p:cNvCxnSpPr>
            <p:nvPr/>
          </p:nvCxnSpPr>
          <p:spPr bwMode="auto">
            <a:xfrm>
              <a:off x="5921896" y="2915828"/>
              <a:ext cx="0" cy="244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Connector 19"/>
            <p:cNvCxnSpPr>
              <a:cxnSpLocks noChangeShapeType="1"/>
            </p:cNvCxnSpPr>
            <p:nvPr/>
          </p:nvCxnSpPr>
          <p:spPr bwMode="auto">
            <a:xfrm>
              <a:off x="6918970" y="2928529"/>
              <a:ext cx="0" cy="2314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TextBox 39"/>
            <p:cNvSpPr txBox="1"/>
            <p:nvPr/>
          </p:nvSpPr>
          <p:spPr>
            <a:xfrm>
              <a:off x="5928708" y="3158548"/>
              <a:ext cx="990262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Pre-Fusion Power </a:t>
              </a:r>
              <a:r>
                <a:rPr lang="en-US" sz="800" dirty="0" smtClean="0"/>
                <a:t>Operation-II (21 Months)</a:t>
              </a:r>
            </a:p>
            <a:p>
              <a:endParaRPr lang="en-GB" sz="800" dirty="0"/>
            </a:p>
          </p:txBody>
        </p:sp>
        <p:cxnSp>
          <p:nvCxnSpPr>
            <p:cNvPr id="41" name="Straight Connector 19"/>
            <p:cNvCxnSpPr>
              <a:cxnSpLocks noChangeShapeType="1"/>
            </p:cNvCxnSpPr>
            <p:nvPr/>
          </p:nvCxnSpPr>
          <p:spPr bwMode="auto">
            <a:xfrm>
              <a:off x="7780299" y="3008725"/>
              <a:ext cx="0" cy="1553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Straight Connector 19"/>
            <p:cNvCxnSpPr>
              <a:cxnSpLocks noChangeShapeType="1"/>
            </p:cNvCxnSpPr>
            <p:nvPr/>
          </p:nvCxnSpPr>
          <p:spPr bwMode="auto">
            <a:xfrm>
              <a:off x="8641626" y="2976141"/>
              <a:ext cx="0" cy="1879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TextBox 42"/>
            <p:cNvSpPr txBox="1"/>
            <p:nvPr/>
          </p:nvSpPr>
          <p:spPr>
            <a:xfrm>
              <a:off x="6913499" y="3162792"/>
              <a:ext cx="866800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Assembly IV (12 Months)</a:t>
              </a:r>
              <a:endParaRPr lang="en-GB" sz="8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780299" y="3164081"/>
              <a:ext cx="861327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Integrated Comm. IV (9 Months)</a:t>
              </a:r>
              <a:endParaRPr lang="en-GB" sz="8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43865" y="3158548"/>
              <a:ext cx="880686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Integrated Comm. III (9 Months)</a:t>
              </a:r>
              <a:endParaRPr lang="en-GB" sz="8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074647" y="3158548"/>
              <a:ext cx="969218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Assembly III (15 Months)</a:t>
              </a:r>
              <a:endParaRPr lang="en-GB" sz="800" dirty="0"/>
            </a:p>
          </p:txBody>
        </p:sp>
        <p:sp>
          <p:nvSpPr>
            <p:cNvPr id="47" name="6-Point Star 46"/>
            <p:cNvSpPr/>
            <p:nvPr/>
          </p:nvSpPr>
          <p:spPr bwMode="auto">
            <a:xfrm>
              <a:off x="8489540" y="2695260"/>
              <a:ext cx="304171" cy="349008"/>
            </a:xfrm>
            <a:prstGeom prst="star6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50" name="Rectangle 2"/>
          <p:cNvSpPr txBox="1">
            <a:spLocks noChangeAspect="1" noChangeArrowheads="1"/>
          </p:cNvSpPr>
          <p:nvPr/>
        </p:nvSpPr>
        <p:spPr bwMode="auto">
          <a:xfrm>
            <a:off x="706898" y="3980334"/>
            <a:ext cx="8458200" cy="56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1400" b="0" kern="0" dirty="0" smtClean="0">
                <a:solidFill>
                  <a:schemeClr val="tx1"/>
                </a:solidFill>
              </a:rPr>
              <a:t>           add 46                                              add 29                                               add 18</a:t>
            </a:r>
          </a:p>
          <a:p>
            <a:pPr algn="l"/>
            <a:r>
              <a:rPr lang="en-US" sz="1400" b="0" kern="0" dirty="0">
                <a:solidFill>
                  <a:schemeClr val="tx1"/>
                </a:solidFill>
              </a:rPr>
              <a:t> </a:t>
            </a:r>
            <a:r>
              <a:rPr lang="en-US" sz="1400" b="0" kern="0" dirty="0" smtClean="0">
                <a:solidFill>
                  <a:schemeClr val="tx1"/>
                </a:solidFill>
              </a:rPr>
              <a:t>          plant system I&amp;C                              plant system I&amp;C                              plant system I&amp;C</a:t>
            </a:r>
          </a:p>
        </p:txBody>
      </p:sp>
    </p:spTree>
    <p:extLst>
      <p:ext uri="{BB962C8B-B14F-4D97-AF65-F5344CB8AC3E}">
        <p14:creationId xmlns:p14="http://schemas.microsoft.com/office/powerpoint/2010/main" val="347555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with no building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Challenge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419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455579"/>
            <a:ext cx="8362950" cy="46683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25" y="4717256"/>
            <a:ext cx="9134475" cy="483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000" dirty="0" smtClean="0">
                <a:latin typeface="+mn-lt"/>
              </a:rPr>
              <a:t>Dependency on plant system I&amp;C installation and site acceptance test</a:t>
            </a:r>
            <a:endParaRPr lang="en-GB" sz="2000" dirty="0" err="1" smtClean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6" y="4176711"/>
            <a:ext cx="9144000" cy="9858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endParaRPr lang="en-US" sz="2000" dirty="0" smtClean="0">
              <a:latin typeface="+mn-lt"/>
            </a:endParaRPr>
          </a:p>
          <a:p>
            <a:pPr algn="ctr"/>
            <a:r>
              <a:rPr lang="en-US" sz="2000" dirty="0" smtClean="0">
                <a:latin typeface="+mn-lt"/>
              </a:rPr>
              <a:t>Dependency on buildings availability</a:t>
            </a:r>
            <a:endParaRPr lang="en-GB" sz="2000" dirty="0" err="1" smtClean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25" y="3219449"/>
            <a:ext cx="8867775" cy="1914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endParaRPr lang="en-US" sz="2000" dirty="0">
              <a:latin typeface="+mn-lt"/>
            </a:endParaRPr>
          </a:p>
          <a:p>
            <a:pPr algn="ctr"/>
            <a:endParaRPr lang="en-US" sz="2000" dirty="0" smtClean="0">
              <a:latin typeface="+mn-lt"/>
            </a:endParaRPr>
          </a:p>
          <a:p>
            <a:pPr algn="ctr"/>
            <a:r>
              <a:rPr lang="en-US" sz="2000" dirty="0" smtClean="0">
                <a:latin typeface="+mn-lt"/>
              </a:rPr>
              <a:t>Deliveries to project (plant system I&amp;C and site)</a:t>
            </a:r>
            <a:endParaRPr lang="en-GB" sz="2000" dirty="0" err="1" smtClean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25" y="1581687"/>
            <a:ext cx="8867775" cy="35618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endParaRPr lang="en-US" sz="2000" dirty="0" smtClean="0">
              <a:latin typeface="+mn-lt"/>
            </a:endParaRPr>
          </a:p>
          <a:p>
            <a:pPr algn="ctr"/>
            <a:endParaRPr lang="en-US" sz="2000" dirty="0">
              <a:latin typeface="+mn-lt"/>
            </a:endParaRPr>
          </a:p>
          <a:p>
            <a:pPr algn="ctr"/>
            <a:endParaRPr lang="en-US" sz="2000" dirty="0" smtClean="0">
              <a:latin typeface="+mn-lt"/>
            </a:endParaRPr>
          </a:p>
          <a:p>
            <a:pPr algn="ctr"/>
            <a:endParaRPr lang="en-US" sz="2000" dirty="0">
              <a:latin typeface="+mn-lt"/>
            </a:endParaRPr>
          </a:p>
          <a:p>
            <a:pPr algn="ctr"/>
            <a:endParaRPr lang="en-US" sz="2000" dirty="0" smtClean="0">
              <a:latin typeface="+mn-lt"/>
            </a:endParaRPr>
          </a:p>
          <a:p>
            <a:pPr algn="ctr"/>
            <a:r>
              <a:rPr lang="en-US" sz="2000" dirty="0" smtClean="0">
                <a:latin typeface="+mn-lt"/>
              </a:rPr>
              <a:t>Design of central control systems almost complete</a:t>
            </a:r>
            <a:endParaRPr lang="en-GB" sz="2000" dirty="0" err="1" smtClean="0">
              <a:latin typeface="+mn-lt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73088" y="-43200"/>
            <a:ext cx="80010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 smtClean="0"/>
              <a:t>Schedule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06975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6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455579"/>
            <a:ext cx="8362950" cy="466833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4648200" y="3219451"/>
            <a:ext cx="1181100" cy="419100"/>
          </a:xfrm>
          <a:prstGeom prst="ellipse">
            <a:avLst/>
          </a:prstGeom>
          <a:noFill/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80417" y="2983481"/>
            <a:ext cx="2706358" cy="449832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Control building (B71)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73088" y="-43200"/>
            <a:ext cx="80010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 smtClean="0"/>
              <a:t>Schedule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55554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 bwMode="auto">
          <a:xfrm>
            <a:off x="395536" y="839763"/>
            <a:ext cx="8280920" cy="15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795338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2000" b="1" u="sng" kern="0" dirty="0" smtClean="0"/>
              <a:t>Requirements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The central infrastructure and services must be available soon</a:t>
            </a:r>
            <a:endParaRPr lang="en-US" sz="1600" kern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Human Machine Interfaces must be provided for plant system I&amp;C integration</a:t>
            </a:r>
            <a:endParaRPr lang="en-US" sz="1600" kern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Migration of all plant systems I&amp;C control to B71 must be achieved within 18 months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395536" y="2534993"/>
            <a:ext cx="8280920" cy="1722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defTabSz="795338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2000" b="1" u="sng" kern="0" dirty="0" smtClean="0"/>
              <a:t>Implementation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Create temporary local autonomous </a:t>
            </a:r>
            <a:r>
              <a:rPr lang="en-US" sz="1600" kern="0" dirty="0" smtClean="0"/>
              <a:t>control room “islands</a:t>
            </a:r>
            <a:r>
              <a:rPr lang="en-US" sz="1600" kern="0" dirty="0" smtClean="0"/>
              <a:t>” </a:t>
            </a:r>
            <a:r>
              <a:rPr lang="en-US" sz="1600" kern="0" dirty="0" smtClean="0"/>
              <a:t>(TCR) in </a:t>
            </a:r>
            <a:r>
              <a:rPr lang="en-US" sz="1600" kern="0" dirty="0" smtClean="0"/>
              <a:t>strategic </a:t>
            </a:r>
            <a:r>
              <a:rPr lang="en-US" sz="1600" kern="0" dirty="0" smtClean="0"/>
              <a:t>buildings, providing central </a:t>
            </a:r>
            <a:r>
              <a:rPr lang="en-US" sz="1600" kern="0" dirty="0" smtClean="0"/>
              <a:t>services and Human Machine Interfaces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Connect islands with temporary cables to provide inter building connectivity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kern="0" dirty="0" smtClean="0"/>
              <a:t>Create Temporary </a:t>
            </a:r>
            <a:r>
              <a:rPr lang="en-US" sz="1600" kern="0" dirty="0"/>
              <a:t>Main Control Room (T-MCR) </a:t>
            </a:r>
            <a:r>
              <a:rPr lang="en-US" sz="1600" kern="0" dirty="0" smtClean="0"/>
              <a:t>in </a:t>
            </a:r>
            <a:r>
              <a:rPr lang="en-US" sz="1600" kern="0" dirty="0"/>
              <a:t>HQ building for central supervision and initial operation</a:t>
            </a:r>
            <a:endParaRPr lang="en-US" sz="2000" i="1" kern="0" dirty="0">
              <a:solidFill>
                <a:srgbClr val="FF000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kern="0" dirty="0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572400" y="-72000"/>
            <a:ext cx="80010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 smtClean="0"/>
              <a:t>Mitigation: </a:t>
            </a:r>
            <a:r>
              <a:rPr lang="en-US" kern="0" dirty="0" smtClean="0"/>
              <a:t>Temporary Control Rooms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64644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63993" y="627534"/>
            <a:ext cx="8784976" cy="4104456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r>
              <a:rPr lang="en-US" sz="1800" kern="0" dirty="0"/>
              <a:t>Human Machine Interface</a:t>
            </a:r>
          </a:p>
          <a:p>
            <a:r>
              <a:rPr lang="en-US" sz="1800" kern="0" dirty="0"/>
              <a:t>Data handling including archiving, storage and access</a:t>
            </a:r>
          </a:p>
          <a:p>
            <a:r>
              <a:rPr lang="en-US" sz="1800" kern="0" dirty="0"/>
              <a:t>Inter plant communication</a:t>
            </a:r>
          </a:p>
          <a:p>
            <a:r>
              <a:rPr lang="en-US" sz="1800" kern="0" dirty="0"/>
              <a:t>Role based access control</a:t>
            </a:r>
          </a:p>
          <a:p>
            <a:r>
              <a:rPr lang="en-US" sz="1800" kern="0" dirty="0"/>
              <a:t>Alarm </a:t>
            </a:r>
            <a:r>
              <a:rPr lang="en-US" sz="1800" kern="0" dirty="0" smtClean="0"/>
              <a:t>handling including SMS/email notification</a:t>
            </a:r>
            <a:endParaRPr lang="en-US" sz="1800" kern="0" dirty="0"/>
          </a:p>
          <a:p>
            <a:r>
              <a:rPr lang="en-US" sz="1800" kern="0" dirty="0"/>
              <a:t>Time synchronization</a:t>
            </a:r>
          </a:p>
          <a:p>
            <a:r>
              <a:rPr lang="en-US" sz="1800" kern="0" dirty="0"/>
              <a:t>Electronic logbook</a:t>
            </a:r>
          </a:p>
          <a:p>
            <a:r>
              <a:rPr lang="en-US" sz="1800" kern="0" dirty="0"/>
              <a:t>Access to central software repository and issue tracking (configuration control)</a:t>
            </a:r>
          </a:p>
          <a:p>
            <a:r>
              <a:rPr lang="en-US" sz="1800" kern="0" dirty="0"/>
              <a:t>Development stations for software updates (fast turn-around)</a:t>
            </a:r>
          </a:p>
          <a:p>
            <a:r>
              <a:rPr lang="en-US" sz="1800" kern="0" dirty="0"/>
              <a:t>Central supervision and monitoring</a:t>
            </a:r>
          </a:p>
          <a:p>
            <a:r>
              <a:rPr lang="en-US" sz="1800" kern="0" dirty="0"/>
              <a:t>Archive data access from office</a:t>
            </a:r>
          </a:p>
          <a:p>
            <a:pPr marL="33338" lvl="3" indent="0">
              <a:buNone/>
            </a:pPr>
            <a:endParaRPr lang="en-US" sz="2000" kern="0" dirty="0" smtClean="0"/>
          </a:p>
          <a:p>
            <a:pPr marL="33338" lvl="3" indent="0">
              <a:buNone/>
            </a:pPr>
            <a:endParaRPr lang="en-US" sz="2000" kern="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8524875" cy="41151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-29" charset="0"/>
              </a:defRPr>
            </a:lvl9pPr>
          </a:lstStyle>
          <a:p>
            <a:pPr algn="r"/>
            <a:r>
              <a:rPr lang="en-US" sz="2800" kern="0" dirty="0" smtClean="0">
                <a:solidFill>
                  <a:srgbClr val="002060"/>
                </a:solidFill>
              </a:rPr>
              <a:t> </a:t>
            </a:r>
            <a:r>
              <a:rPr lang="en-US" sz="2800" kern="0" dirty="0" smtClean="0">
                <a:solidFill>
                  <a:schemeClr val="tx1"/>
                </a:solidFill>
              </a:rPr>
              <a:t>TCR </a:t>
            </a:r>
            <a:r>
              <a:rPr lang="en-US" sz="2800" kern="0" dirty="0"/>
              <a:t>– </a:t>
            </a:r>
            <a:r>
              <a:rPr lang="en-US" sz="2800" kern="0" dirty="0" smtClean="0">
                <a:solidFill>
                  <a:schemeClr val="tx1"/>
                </a:solidFill>
              </a:rPr>
              <a:t>Functions</a:t>
            </a:r>
            <a:endParaRPr lang="en-GB" sz="28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51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i="1" dirty="0" smtClean="0"/>
              <a:t>Update:</a:t>
            </a:r>
            <a:r>
              <a:rPr lang="en-US" dirty="0" smtClean="0"/>
              <a:t> </a:t>
            </a:r>
            <a:r>
              <a:rPr lang="en-US" b="1" dirty="0" smtClean="0"/>
              <a:t>Overview </a:t>
            </a:r>
            <a:r>
              <a:rPr lang="en-US" b="1" dirty="0" smtClean="0"/>
              <a:t>and Status</a:t>
            </a:r>
          </a:p>
          <a:p>
            <a:pPr lvl="1"/>
            <a:r>
              <a:rPr lang="en-US" dirty="0" smtClean="0"/>
              <a:t>Architecture, Networks, Infrastructure</a:t>
            </a:r>
          </a:p>
          <a:p>
            <a:pPr lvl="1"/>
            <a:r>
              <a:rPr lang="en-US" dirty="0" smtClean="0"/>
              <a:t>Standardization: </a:t>
            </a:r>
            <a:r>
              <a:rPr lang="en-US" dirty="0"/>
              <a:t>Specification, Hardware, Software, </a:t>
            </a:r>
            <a:r>
              <a:rPr lang="en-US" dirty="0" smtClean="0"/>
              <a:t>Support</a:t>
            </a:r>
          </a:p>
          <a:p>
            <a:pPr lvl="1"/>
            <a:r>
              <a:rPr lang="en-US" dirty="0" smtClean="0"/>
              <a:t>Central Systems and Applications</a:t>
            </a:r>
          </a:p>
          <a:p>
            <a:r>
              <a:rPr lang="en-US" sz="2000" i="1" dirty="0" smtClean="0"/>
              <a:t>Challenge 1:</a:t>
            </a:r>
            <a:r>
              <a:rPr lang="en-US" dirty="0" smtClean="0"/>
              <a:t> </a:t>
            </a:r>
            <a:r>
              <a:rPr lang="en-US" b="1" dirty="0" smtClean="0"/>
              <a:t>Control </a:t>
            </a:r>
            <a:r>
              <a:rPr lang="en-US" b="1" dirty="0" smtClean="0"/>
              <a:t>with no Building</a:t>
            </a:r>
          </a:p>
          <a:p>
            <a:pPr lvl="1"/>
            <a:r>
              <a:rPr lang="en-US" dirty="0" smtClean="0"/>
              <a:t>Integration Schedule</a:t>
            </a:r>
          </a:p>
          <a:p>
            <a:pPr lvl="1"/>
            <a:r>
              <a:rPr lang="en-US" dirty="0" smtClean="0"/>
              <a:t>Mitigation of Controls Building Delay</a:t>
            </a:r>
          </a:p>
          <a:p>
            <a:r>
              <a:rPr lang="en-US" sz="2000" i="1" dirty="0" smtClean="0"/>
              <a:t>Challenge 2:</a:t>
            </a:r>
            <a:r>
              <a:rPr lang="en-US" dirty="0" smtClean="0"/>
              <a:t> </a:t>
            </a:r>
            <a:r>
              <a:rPr lang="en-US" b="1" dirty="0" smtClean="0"/>
              <a:t>Scale</a:t>
            </a:r>
            <a:endParaRPr lang="en-US" b="1" dirty="0" smtClean="0"/>
          </a:p>
          <a:p>
            <a:pPr lvl="1"/>
            <a:r>
              <a:rPr lang="en-US" dirty="0" smtClean="0"/>
              <a:t>Example: Nuclear Safety</a:t>
            </a:r>
          </a:p>
          <a:p>
            <a:pPr lvl="1"/>
            <a:r>
              <a:rPr lang="en-US" dirty="0" smtClean="0"/>
              <a:t>Example: Cubicles (19</a:t>
            </a:r>
            <a:r>
              <a:rPr lang="en-US" dirty="0"/>
              <a:t>” </a:t>
            </a:r>
            <a:r>
              <a:rPr lang="en-US" dirty="0" smtClean="0"/>
              <a:t>racks), Buildings, </a:t>
            </a:r>
            <a:r>
              <a:rPr lang="en-US" dirty="0" err="1" smtClean="0"/>
              <a:t>Cryo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6040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3403560" cy="36331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23527" y="1828800"/>
            <a:ext cx="5044669" cy="1248437"/>
            <a:chOff x="323527" y="1828800"/>
            <a:chExt cx="5044669" cy="12484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028" y="1979773"/>
              <a:ext cx="1488168" cy="1097464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 bwMode="auto">
            <a:xfrm>
              <a:off x="1455596" y="2265471"/>
              <a:ext cx="1429117" cy="521272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23527" y="1828800"/>
              <a:ext cx="775929" cy="860455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2749" y="655844"/>
            <a:ext cx="4873675" cy="1216496"/>
            <a:chOff x="472749" y="655844"/>
            <a:chExt cx="4873675" cy="121649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8256" y="655844"/>
              <a:ext cx="1488168" cy="1216496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 bwMode="auto">
            <a:xfrm>
              <a:off x="472749" y="764704"/>
              <a:ext cx="1654182" cy="943449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649685" y="1087251"/>
            <a:ext cx="333965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400" dirty="0" smtClean="0">
                <a:latin typeface="+mn-lt"/>
              </a:rPr>
              <a:t>Install central servers in existing CODAC network cubicles</a:t>
            </a:r>
          </a:p>
          <a:p>
            <a:pPr marL="457200" indent="-457200">
              <a:buFont typeface="+mj-lt"/>
              <a:buAutoNum type="arabicPeriod"/>
            </a:pPr>
            <a:endParaRPr lang="en-US" sz="9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>
                <a:latin typeface="+mn-lt"/>
              </a:rPr>
              <a:t>Standard HMI stations in suitable room</a:t>
            </a:r>
          </a:p>
          <a:p>
            <a:pPr marL="457200" indent="-457200">
              <a:buFont typeface="+mj-lt"/>
              <a:buAutoNum type="arabicPeriod"/>
            </a:pPr>
            <a:endParaRPr lang="en-US" sz="9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>
                <a:latin typeface="+mn-lt"/>
              </a:rPr>
              <a:t>Add Interlock and Safety when applicable (local test tools)</a:t>
            </a:r>
          </a:p>
          <a:p>
            <a:pPr marL="457200" indent="-457200">
              <a:buFont typeface="+mj-lt"/>
              <a:buAutoNum type="arabicPeriod"/>
            </a:pPr>
            <a:endParaRPr lang="en-US" sz="9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400" dirty="0" smtClean="0">
                <a:latin typeface="+mn-lt"/>
              </a:rPr>
              <a:t>Cover all Plant Systems for First Plasma (before Control Building availability) by eleven Temporary Control Rooms</a:t>
            </a:r>
            <a:endParaRPr lang="en-GB" sz="1400" dirty="0">
              <a:latin typeface="+mn-lt"/>
            </a:endParaRP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572400" y="-62475"/>
            <a:ext cx="80010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 smtClean="0"/>
              <a:t>TCR </a:t>
            </a:r>
            <a:r>
              <a:rPr lang="en-US" kern="0" dirty="0"/>
              <a:t>– </a:t>
            </a:r>
            <a:r>
              <a:rPr lang="en-US" kern="0" dirty="0" smtClean="0"/>
              <a:t>Implementation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27711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193"/>
            <a:ext cx="9144000" cy="48448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400"/>
            <a:ext cx="9144000" cy="4850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400"/>
            <a:ext cx="9144000" cy="4850646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-1" y="-66675"/>
            <a:ext cx="8334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r>
              <a:rPr lang="en-US" sz="2800" b="1" dirty="0" smtClean="0">
                <a:latin typeface="+mn-lt"/>
              </a:rPr>
              <a:t>TCR </a:t>
            </a:r>
            <a:r>
              <a:rPr lang="en-US" sz="2800" b="1" kern="0" dirty="0" smtClean="0"/>
              <a:t>– </a:t>
            </a:r>
            <a:r>
              <a:rPr lang="en-US" sz="2800" b="1" dirty="0" smtClean="0">
                <a:latin typeface="+mn-lt"/>
              </a:rPr>
              <a:t>Schedule</a:t>
            </a:r>
            <a:endParaRPr lang="en-GB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030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45640" y="567295"/>
            <a:ext cx="7780847" cy="966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287338" indent="-287338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just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 smtClean="0"/>
              <a:t>First Temporary Control Room in Building 36 (electrical) </a:t>
            </a:r>
            <a:r>
              <a:rPr lang="en-US" sz="1600" kern="0" dirty="0" smtClean="0"/>
              <a:t>was powered up in May</a:t>
            </a:r>
            <a:endParaRPr lang="en-US" sz="1600" kern="0" dirty="0" smtClean="0"/>
          </a:p>
          <a:p>
            <a:r>
              <a:rPr lang="en-US" sz="1600" kern="0" dirty="0" smtClean="0"/>
              <a:t>I&amp;C Integration and Commissioning </a:t>
            </a:r>
            <a:r>
              <a:rPr lang="en-US" sz="1600" kern="0" dirty="0" smtClean="0"/>
              <a:t>of 400kV system done in July/August</a:t>
            </a:r>
          </a:p>
          <a:p>
            <a:r>
              <a:rPr lang="en-US" sz="1600" kern="0" dirty="0"/>
              <a:t>I&amp;C Integration and Commissioning of </a:t>
            </a:r>
            <a:r>
              <a:rPr lang="en-US" sz="1600" kern="0" dirty="0" smtClean="0"/>
              <a:t>22kV </a:t>
            </a:r>
            <a:r>
              <a:rPr lang="en-US" sz="1600" kern="0" dirty="0"/>
              <a:t>system </a:t>
            </a:r>
            <a:r>
              <a:rPr lang="en-US" sz="1600" kern="0" dirty="0" smtClean="0"/>
              <a:t>currently ONGOING</a:t>
            </a:r>
            <a:endParaRPr lang="en-US" sz="1600" kern="0" dirty="0"/>
          </a:p>
          <a:p>
            <a:endParaRPr lang="en-US" sz="1600" kern="0" dirty="0" smtClean="0"/>
          </a:p>
          <a:p>
            <a:endParaRPr lang="en-US" sz="1600" kern="0" dirty="0" smtClean="0"/>
          </a:p>
          <a:p>
            <a:pPr marL="0" indent="0">
              <a:buNone/>
            </a:pPr>
            <a:endParaRPr lang="en-US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" y="1853803"/>
            <a:ext cx="2924175" cy="2193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6990" y="2376490"/>
            <a:ext cx="3162297" cy="2371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3000" y="2486024"/>
            <a:ext cx="1981199" cy="14858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4846" y="2601515"/>
            <a:ext cx="2905125" cy="2178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745" y="1533525"/>
            <a:ext cx="4602486" cy="3451865"/>
          </a:xfrm>
          <a:prstGeom prst="rect">
            <a:avLst/>
          </a:prstGeom>
        </p:spPr>
      </p:pic>
      <p:sp>
        <p:nvSpPr>
          <p:cNvPr id="10" name="Title 5"/>
          <p:cNvSpPr txBox="1">
            <a:spLocks/>
          </p:cNvSpPr>
          <p:nvPr/>
        </p:nvSpPr>
        <p:spPr>
          <a:xfrm>
            <a:off x="572400" y="-80963"/>
            <a:ext cx="80010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 smtClean="0"/>
              <a:t>TCR – </a:t>
            </a:r>
            <a:r>
              <a:rPr lang="en-US" kern="0" dirty="0" smtClean="0"/>
              <a:t>Status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90524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6307" y="9018"/>
            <a:ext cx="4608512" cy="7889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5496" y="4299942"/>
            <a:ext cx="4608512" cy="7889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567" y="0"/>
            <a:ext cx="488094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2697" y="3966907"/>
            <a:ext cx="1368153" cy="1026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4822" y="3966907"/>
            <a:ext cx="1368156" cy="10261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7332"/>
            <a:ext cx="2046099" cy="1368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2" y="3795886"/>
            <a:ext cx="1824210" cy="13681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923678"/>
            <a:ext cx="2059597" cy="15446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923678"/>
            <a:ext cx="2059597" cy="1544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1575" y="327597"/>
            <a:ext cx="1362121" cy="10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0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Challenge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499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97" y="2653975"/>
            <a:ext cx="2050340" cy="13994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88521" y="4090806"/>
            <a:ext cx="1874809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latin typeface="+mn-lt"/>
              </a:rPr>
              <a:t>24.1 m/s</a:t>
            </a:r>
            <a:r>
              <a:rPr lang="en-GB" sz="1000" baseline="30000" dirty="0" smtClean="0">
                <a:latin typeface="+mn-lt"/>
              </a:rPr>
              <a:t>2</a:t>
            </a:r>
            <a:r>
              <a:rPr lang="en-GB" sz="1000" dirty="0" smtClean="0">
                <a:latin typeface="+mn-lt"/>
              </a:rPr>
              <a:t> at the shaking table</a:t>
            </a:r>
            <a:endParaRPr lang="en-GB" sz="1000" dirty="0">
              <a:latin typeface="+mn-lt"/>
            </a:endParaRPr>
          </a:p>
          <a:p>
            <a:pPr algn="ctr"/>
            <a:r>
              <a:rPr lang="en-GB" sz="1000" dirty="0" smtClean="0">
                <a:latin typeface="+mn-lt"/>
              </a:rPr>
              <a:t>101 </a:t>
            </a:r>
            <a:r>
              <a:rPr lang="en-GB" sz="1000" dirty="0">
                <a:latin typeface="+mn-lt"/>
              </a:rPr>
              <a:t>m/s</a:t>
            </a:r>
            <a:r>
              <a:rPr lang="en-GB" sz="1000" baseline="30000" dirty="0">
                <a:latin typeface="+mn-lt"/>
              </a:rPr>
              <a:t>2</a:t>
            </a:r>
            <a:r>
              <a:rPr lang="en-GB" sz="1000" dirty="0">
                <a:latin typeface="+mn-lt"/>
              </a:rPr>
              <a:t> </a:t>
            </a:r>
            <a:r>
              <a:rPr lang="en-GB" sz="1000" dirty="0" smtClean="0">
                <a:latin typeface="+mn-lt"/>
              </a:rPr>
              <a:t>in heaviest sampler</a:t>
            </a:r>
            <a:endParaRPr lang="en-GB" sz="1000" dirty="0">
              <a:latin typeface="+mn-lt"/>
            </a:endParaRPr>
          </a:p>
        </p:txBody>
      </p:sp>
      <p:pic>
        <p:nvPicPr>
          <p:cNvPr id="7" name="Picture 3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449"/>
          <a:stretch/>
        </p:blipFill>
        <p:spPr bwMode="auto">
          <a:xfrm>
            <a:off x="7132737" y="2744411"/>
            <a:ext cx="1984842" cy="194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</a:t>
            </a:r>
            <a:r>
              <a:rPr lang="en-US" dirty="0" smtClean="0"/>
              <a:t>Nuclear Safety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88" y="514350"/>
            <a:ext cx="4350604" cy="3947610"/>
          </a:xfrm>
        </p:spPr>
        <p:txBody>
          <a:bodyPr/>
          <a:lstStyle/>
          <a:p>
            <a:pPr algn="l"/>
            <a:r>
              <a:rPr lang="en-US" sz="1800" dirty="0" smtClean="0"/>
              <a:t>Confinement </a:t>
            </a:r>
            <a:r>
              <a:rPr lang="en-US" sz="1800" dirty="0"/>
              <a:t>of radioactive material</a:t>
            </a:r>
          </a:p>
          <a:p>
            <a:pPr algn="l"/>
            <a:r>
              <a:rPr lang="en-US" sz="1800" dirty="0"/>
              <a:t>Protection from exposure to ionizing </a:t>
            </a:r>
            <a:r>
              <a:rPr lang="en-US" sz="1800" dirty="0" smtClean="0"/>
              <a:t>radiation</a:t>
            </a:r>
            <a:br>
              <a:rPr lang="en-US" sz="1800" dirty="0" smtClean="0"/>
            </a:br>
            <a:endParaRPr lang="en-US" sz="1800" dirty="0"/>
          </a:p>
          <a:p>
            <a:pPr algn="l"/>
            <a:r>
              <a:rPr lang="en-US" sz="1800" dirty="0" smtClean="0"/>
              <a:t>Two separate signal chains</a:t>
            </a:r>
          </a:p>
          <a:p>
            <a:pPr algn="l"/>
            <a:r>
              <a:rPr lang="en-US" sz="1800" dirty="0" smtClean="0"/>
              <a:t>Extensive qualification of components</a:t>
            </a:r>
            <a:br>
              <a:rPr lang="en-US" sz="1800" dirty="0" smtClean="0"/>
            </a:br>
            <a:endParaRPr lang="en-US" sz="1800" dirty="0"/>
          </a:p>
          <a:p>
            <a:pPr marL="0" indent="0" algn="l">
              <a:buNone/>
            </a:pPr>
            <a:r>
              <a:rPr lang="en-US" sz="1800" dirty="0" smtClean="0"/>
              <a:t>Cost per signal:</a:t>
            </a:r>
          </a:p>
          <a:p>
            <a:pPr algn="l"/>
            <a:r>
              <a:rPr lang="en-US" sz="1400" dirty="0"/>
              <a:t>F</a:t>
            </a:r>
            <a:r>
              <a:rPr lang="en-US" sz="1400" dirty="0" smtClean="0"/>
              <a:t>ission reactor: ~3,000 € (proprietary </a:t>
            </a:r>
            <a:r>
              <a:rPr lang="en-US" sz="1400" dirty="0" err="1" smtClean="0"/>
              <a:t>hw</a:t>
            </a:r>
            <a:r>
              <a:rPr lang="en-US" sz="1400" dirty="0" smtClean="0"/>
              <a:t>)</a:t>
            </a:r>
          </a:p>
          <a:p>
            <a:pPr algn="l"/>
            <a:r>
              <a:rPr lang="en-US" sz="1400" dirty="0" smtClean="0"/>
              <a:t>ITER: ~</a:t>
            </a:r>
            <a:r>
              <a:rPr lang="en-US" sz="1400" dirty="0"/>
              <a:t>1,500 € </a:t>
            </a:r>
            <a:r>
              <a:rPr lang="en-US" sz="1400" dirty="0" smtClean="0"/>
              <a:t>(</a:t>
            </a:r>
            <a:r>
              <a:rPr lang="en-US" sz="1400" dirty="0"/>
              <a:t>commercial </a:t>
            </a:r>
            <a:r>
              <a:rPr lang="en-US" sz="1400" dirty="0" err="1"/>
              <a:t>hw</a:t>
            </a:r>
            <a:r>
              <a:rPr lang="en-US" sz="1400" dirty="0"/>
              <a:t>)</a:t>
            </a:r>
            <a:endParaRPr lang="en-US" sz="1400" dirty="0" smtClean="0"/>
          </a:p>
          <a:p>
            <a:pPr marL="0" indent="0" algn="l">
              <a:buNone/>
            </a:pPr>
            <a:r>
              <a:rPr lang="en-US" sz="1800" dirty="0" smtClean="0"/>
              <a:t>Number of signals:</a:t>
            </a:r>
          </a:p>
          <a:p>
            <a:pPr algn="l"/>
            <a:r>
              <a:rPr lang="en-US" sz="1400" dirty="0"/>
              <a:t>Fission reactor: </a:t>
            </a:r>
            <a:r>
              <a:rPr lang="en-US" sz="1400" dirty="0" smtClean="0"/>
              <a:t>200-400</a:t>
            </a:r>
            <a:endParaRPr lang="en-US" sz="1400" dirty="0"/>
          </a:p>
          <a:p>
            <a:pPr algn="l"/>
            <a:r>
              <a:rPr lang="en-US" sz="1400" dirty="0"/>
              <a:t>ITER: </a:t>
            </a:r>
            <a:r>
              <a:rPr lang="en-US" sz="1400" dirty="0" smtClean="0"/>
              <a:t>40,000</a:t>
            </a:r>
          </a:p>
          <a:p>
            <a:pPr marL="0" indent="0" algn="l">
              <a:buNone/>
            </a:pPr>
            <a:endParaRPr lang="en-US" sz="1800" dirty="0"/>
          </a:p>
          <a:p>
            <a:pPr algn="l"/>
            <a:endParaRPr lang="en-US" dirty="0" smtClean="0"/>
          </a:p>
          <a:p>
            <a:pPr marL="0" indent="0" algn="l">
              <a:buNone/>
            </a:pPr>
            <a:endParaRPr lang="en-GB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4"/>
          <a:stretch/>
        </p:blipFill>
        <p:spPr bwMode="auto">
          <a:xfrm>
            <a:off x="5827007" y="451651"/>
            <a:ext cx="3218639" cy="22927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75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Cubicles, Buildings, </a:t>
            </a:r>
            <a:r>
              <a:rPr lang="en-US" dirty="0" err="1" smtClean="0"/>
              <a:t>Cryo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2000" dirty="0" smtClean="0"/>
              <a:t>ITER </a:t>
            </a:r>
            <a:r>
              <a:rPr lang="en-US" sz="2000" dirty="0" smtClean="0"/>
              <a:t>will </a:t>
            </a:r>
            <a:r>
              <a:rPr lang="en-US" sz="2000" dirty="0" smtClean="0"/>
              <a:t>use about </a:t>
            </a:r>
            <a:r>
              <a:rPr lang="en-US" sz="2000" dirty="0" smtClean="0"/>
              <a:t>3,500 </a:t>
            </a:r>
            <a:r>
              <a:rPr lang="en-US" sz="2000" dirty="0" smtClean="0"/>
              <a:t>cubicles (19” racks), each </a:t>
            </a:r>
            <a:r>
              <a:rPr lang="en-US" sz="2000" dirty="0" smtClean="0"/>
              <a:t>with a </a:t>
            </a:r>
            <a:r>
              <a:rPr lang="en-US" sz="2000" dirty="0" smtClean="0"/>
              <a:t>small PLC for </a:t>
            </a:r>
            <a:r>
              <a:rPr lang="en-US" sz="2000" dirty="0" smtClean="0"/>
              <a:t>monitoring the cubicle </a:t>
            </a:r>
            <a:r>
              <a:rPr lang="en-US" sz="2000" dirty="0" smtClean="0"/>
              <a:t>status</a:t>
            </a:r>
          </a:p>
          <a:p>
            <a:pPr lvl="1" algn="l"/>
            <a:r>
              <a:rPr lang="en-US" sz="1800" dirty="0" smtClean="0"/>
              <a:t>Assuming an </a:t>
            </a:r>
            <a:r>
              <a:rPr lang="en-US" sz="1800" dirty="0" smtClean="0"/>
              <a:t>EPICS database of 20 records per cubicle, that’s 70,000 records just for cubicle </a:t>
            </a:r>
            <a:r>
              <a:rPr lang="en-US" sz="1800" dirty="0" smtClean="0"/>
              <a:t>monitoring (doors, temp, fan)</a:t>
            </a:r>
            <a:endParaRPr lang="en-US" sz="1800" dirty="0" smtClean="0"/>
          </a:p>
          <a:p>
            <a:pPr algn="l"/>
            <a:endParaRPr lang="en-US" dirty="0"/>
          </a:p>
          <a:p>
            <a:pPr algn="l"/>
            <a:r>
              <a:rPr lang="en-US" sz="2000" dirty="0" smtClean="0"/>
              <a:t>The building </a:t>
            </a:r>
            <a:r>
              <a:rPr lang="en-US" sz="2000" dirty="0" smtClean="0"/>
              <a:t>automation integrator </a:t>
            </a:r>
            <a:r>
              <a:rPr lang="en-US" sz="2000" dirty="0" smtClean="0"/>
              <a:t>plans to install </a:t>
            </a:r>
            <a:r>
              <a:rPr lang="en-US" sz="2000" dirty="0" smtClean="0"/>
              <a:t>large </a:t>
            </a:r>
            <a:r>
              <a:rPr lang="en-US" sz="2000" dirty="0" smtClean="0"/>
              <a:t>PLCs </a:t>
            </a:r>
            <a:r>
              <a:rPr lang="en-US" sz="2000" dirty="0" smtClean="0"/>
              <a:t>(Siemens S7-1518</a:t>
            </a:r>
            <a:r>
              <a:rPr lang="en-US" sz="2000" dirty="0" smtClean="0"/>
              <a:t>) with </a:t>
            </a:r>
            <a:r>
              <a:rPr lang="en-US" sz="2000" dirty="0"/>
              <a:t>~</a:t>
            </a:r>
            <a:r>
              <a:rPr lang="en-US" sz="2000" dirty="0" smtClean="0"/>
              <a:t>40,000 </a:t>
            </a:r>
            <a:r>
              <a:rPr lang="en-US" sz="2000" dirty="0" smtClean="0"/>
              <a:t>signals per </a:t>
            </a:r>
            <a:r>
              <a:rPr lang="en-US" sz="2000" dirty="0" smtClean="0"/>
              <a:t>PLC (building)</a:t>
            </a:r>
            <a:endParaRPr lang="en-US" sz="2000" dirty="0" smtClean="0"/>
          </a:p>
          <a:p>
            <a:pPr algn="l"/>
            <a:endParaRPr lang="en-US" dirty="0"/>
          </a:p>
          <a:p>
            <a:pPr algn="l"/>
            <a:r>
              <a:rPr lang="en-US" sz="2000" dirty="0" smtClean="0"/>
              <a:t>The </a:t>
            </a:r>
            <a:r>
              <a:rPr lang="en-US" sz="2000" dirty="0" err="1" smtClean="0"/>
              <a:t>Cryo</a:t>
            </a:r>
            <a:r>
              <a:rPr lang="en-US" sz="2000" dirty="0" smtClean="0"/>
              <a:t> system </a:t>
            </a:r>
            <a:r>
              <a:rPr lang="en-US" sz="2000" dirty="0" smtClean="0"/>
              <a:t>contractor </a:t>
            </a:r>
            <a:r>
              <a:rPr lang="en-US" sz="2000" dirty="0" smtClean="0"/>
              <a:t>was testing a single IOC loading an EPICS database of 120,000 records</a:t>
            </a:r>
          </a:p>
        </p:txBody>
      </p:sp>
    </p:spTree>
    <p:extLst>
      <p:ext uri="{BB962C8B-B14F-4D97-AF65-F5344CB8AC3E}">
        <p14:creationId xmlns:p14="http://schemas.microsoft.com/office/powerpoint/2010/main" val="22110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 b="1084"/>
          <a:stretch/>
        </p:blipFill>
        <p:spPr>
          <a:xfrm>
            <a:off x="0" y="0"/>
            <a:ext cx="9144000" cy="51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019" y="2368322"/>
            <a:ext cx="4369682" cy="698727"/>
          </a:xfrm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Thank you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ps. Check out the drone flight videos!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and Status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243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16" y="3356000"/>
            <a:ext cx="3340634" cy="13684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</a:t>
            </a:r>
            <a:r>
              <a:rPr lang="en-US" dirty="0" smtClean="0"/>
              <a:t>Level </a:t>
            </a:r>
            <a:r>
              <a:rPr lang="en-US" dirty="0"/>
              <a:t>R</a:t>
            </a:r>
            <a:r>
              <a:rPr lang="en-US" dirty="0" smtClean="0"/>
              <a:t>equirements</a:t>
            </a:r>
            <a:endParaRPr lang="en-GB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0197" y="640066"/>
            <a:ext cx="7920880" cy="273630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tx1"/>
            </a:solidFill>
          </a:ln>
        </p:spPr>
        <p:txBody>
          <a:bodyPr/>
          <a:lstStyle>
            <a:lvl1pPr marL="287338" indent="-287338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800" b="1" kern="0" dirty="0" smtClean="0"/>
              <a:t>The ITER control system </a:t>
            </a:r>
          </a:p>
          <a:p>
            <a:pPr marL="0" indent="0" algn="ctr">
              <a:buNone/>
            </a:pPr>
            <a:r>
              <a:rPr lang="en-US" sz="2800" kern="0" dirty="0" smtClean="0">
                <a:solidFill>
                  <a:schemeClr val="bg1">
                    <a:lumMod val="50000"/>
                  </a:schemeClr>
                </a:solidFill>
              </a:rPr>
              <a:t>performs the </a:t>
            </a:r>
          </a:p>
          <a:p>
            <a:pPr marL="0" indent="0" algn="ctr">
              <a:buNone/>
            </a:pPr>
            <a:r>
              <a:rPr lang="en-US" sz="2800" b="1" kern="0" dirty="0" smtClean="0"/>
              <a:t>functional integration of the ITER plant </a:t>
            </a:r>
          </a:p>
          <a:p>
            <a:pPr marL="0" indent="0" algn="ctr">
              <a:buNone/>
            </a:pPr>
            <a:r>
              <a:rPr lang="en-US" sz="2800" kern="0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</a:p>
          <a:p>
            <a:pPr marL="0" indent="0" algn="ctr">
              <a:buNone/>
            </a:pPr>
            <a:r>
              <a:rPr lang="en-US" sz="2800" b="1" kern="0" dirty="0" smtClean="0"/>
              <a:t>enables integrated and automated operation</a:t>
            </a:r>
          </a:p>
        </p:txBody>
      </p:sp>
    </p:spTree>
    <p:extLst>
      <p:ext uri="{BB962C8B-B14F-4D97-AF65-F5344CB8AC3E}">
        <p14:creationId xmlns:p14="http://schemas.microsoft.com/office/powerpoint/2010/main" val="251489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1" y="447520"/>
            <a:ext cx="5990823" cy="42601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1" y="447520"/>
            <a:ext cx="5990823" cy="42601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1" y="447520"/>
            <a:ext cx="5990823" cy="42601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1" y="447520"/>
            <a:ext cx="6007465" cy="42601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21" y="447521"/>
            <a:ext cx="6001917" cy="4254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482400"/>
            <a:ext cx="5977509" cy="4226243"/>
          </a:xfrm>
          <a:prstGeom prst="rect">
            <a:avLst/>
          </a:prstGeom>
        </p:spPr>
      </p:pic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573088" y="-1"/>
            <a:ext cx="8001000" cy="428625"/>
          </a:xfrm>
        </p:spPr>
        <p:txBody>
          <a:bodyPr/>
          <a:lstStyle/>
          <a:p>
            <a:r>
              <a:rPr lang="en-US" dirty="0" smtClean="0"/>
              <a:t>Architecture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06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51114" y="3893846"/>
            <a:ext cx="7576457" cy="1018396"/>
          </a:xfrm>
          <a:prstGeom prst="rect">
            <a:avLst/>
          </a:prstGeom>
          <a:solidFill>
            <a:schemeClr val="bg1"/>
          </a:solidFill>
        </p:spPr>
        <p:txBody>
          <a:bodyPr wrap="square"/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b="1" dirty="0" smtClean="0">
                <a:latin typeface="+mn-lt"/>
              </a:rPr>
              <a:t>Breakdown </a:t>
            </a:r>
            <a:r>
              <a:rPr lang="en-US" sz="1400" b="1" dirty="0">
                <a:latin typeface="+mn-lt"/>
              </a:rPr>
              <a:t>in 18 </a:t>
            </a:r>
            <a:r>
              <a:rPr lang="en-US" sz="1400" b="1" dirty="0">
                <a:solidFill>
                  <a:srgbClr val="C00000"/>
                </a:solidFill>
                <a:latin typeface="+mn-lt"/>
              </a:rPr>
              <a:t>ITER control </a:t>
            </a:r>
            <a:r>
              <a:rPr lang="en-US" sz="1400" b="1" dirty="0" smtClean="0">
                <a:solidFill>
                  <a:srgbClr val="C00000"/>
                </a:solidFill>
                <a:latin typeface="+mn-lt"/>
              </a:rPr>
              <a:t>groups</a:t>
            </a:r>
            <a:r>
              <a:rPr lang="en-US" sz="1400" b="1" dirty="0" smtClean="0"/>
              <a:t> </a:t>
            </a:r>
            <a:r>
              <a:rPr lang="en-US" sz="1400" b="1" dirty="0"/>
              <a:t>(CBS level 1</a:t>
            </a:r>
            <a:r>
              <a:rPr lang="en-US" sz="1400" b="1" dirty="0" smtClean="0"/>
              <a:t>) </a:t>
            </a:r>
            <a:r>
              <a:rPr lang="en-US" sz="1400" b="1" dirty="0" smtClean="0">
                <a:latin typeface="+mn-lt"/>
              </a:rPr>
              <a:t>covering 28 PBS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b="1" dirty="0">
                <a:latin typeface="+mn-lt"/>
              </a:rPr>
              <a:t>An ITER control group contains many </a:t>
            </a:r>
            <a:r>
              <a:rPr lang="en-US" sz="1400" b="1" dirty="0">
                <a:solidFill>
                  <a:srgbClr val="C00000"/>
                </a:solidFill>
                <a:latin typeface="+mn-lt"/>
              </a:rPr>
              <a:t>Plant System </a:t>
            </a:r>
            <a:r>
              <a:rPr lang="en-US" sz="1400" b="1" dirty="0" smtClean="0">
                <a:solidFill>
                  <a:srgbClr val="C00000"/>
                </a:solidFill>
                <a:latin typeface="+mn-lt"/>
              </a:rPr>
              <a:t>I&amp;C</a:t>
            </a:r>
            <a:r>
              <a:rPr lang="en-US" sz="1400" b="1" dirty="0" smtClean="0">
                <a:latin typeface="+mn-lt"/>
              </a:rPr>
              <a:t>, total no. 171 (CBS </a:t>
            </a:r>
            <a:r>
              <a:rPr lang="en-US" sz="1400" b="1" dirty="0">
                <a:latin typeface="+mn-lt"/>
              </a:rPr>
              <a:t>level 2)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b="1" dirty="0">
                <a:latin typeface="+mn-lt"/>
              </a:rPr>
              <a:t>A Plant System I&amp;C is a deliverable from a </a:t>
            </a:r>
            <a:r>
              <a:rPr lang="en-US" sz="1400" b="1" dirty="0">
                <a:solidFill>
                  <a:srgbClr val="C00000"/>
                </a:solidFill>
                <a:latin typeface="+mn-lt"/>
              </a:rPr>
              <a:t>procurement arrangement (IN-KIND)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b="1" dirty="0">
                <a:latin typeface="+mn-lt"/>
              </a:rPr>
              <a:t>A procurement arrangement delivers a part, one or many Plant System </a:t>
            </a:r>
            <a:r>
              <a:rPr lang="en-US" sz="1400" b="1" dirty="0" smtClean="0">
                <a:latin typeface="+mn-lt"/>
              </a:rPr>
              <a:t>I&amp;C</a:t>
            </a:r>
          </a:p>
          <a:p>
            <a:pPr>
              <a:defRPr/>
            </a:pPr>
            <a:endParaRPr lang="en-US" sz="1400" b="1" dirty="0">
              <a:latin typeface="+mn-lt"/>
            </a:endParaRPr>
          </a:p>
          <a:p>
            <a:pPr>
              <a:defRPr/>
            </a:pPr>
            <a:endParaRPr lang="en-US" sz="1800" dirty="0">
              <a:latin typeface="+mn-lt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18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0" y="482400"/>
            <a:ext cx="5977509" cy="422624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3286125" y="2038350"/>
            <a:ext cx="981075" cy="371475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410554"/>
            <a:ext cx="6815423" cy="34832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7646894" y="870704"/>
            <a:ext cx="16850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CBS 1</a:t>
            </a:r>
          </a:p>
          <a:p>
            <a:endParaRPr lang="en-US" sz="1600" b="1" dirty="0" smtClean="0">
              <a:latin typeface="+mn-lt"/>
            </a:endParaRPr>
          </a:p>
          <a:p>
            <a:endParaRPr lang="en-US" sz="1600" b="1" dirty="0">
              <a:latin typeface="+mn-lt"/>
            </a:endParaRPr>
          </a:p>
          <a:p>
            <a:endParaRPr lang="en-US" sz="1600" b="1" dirty="0">
              <a:latin typeface="+mn-lt"/>
            </a:endParaRPr>
          </a:p>
          <a:p>
            <a:r>
              <a:rPr lang="en-US" sz="800" b="1" dirty="0" smtClean="0">
                <a:latin typeface="+mn-lt"/>
              </a:rPr>
              <a:t>CBS = Control Breakdown Structure</a:t>
            </a:r>
            <a:endParaRPr lang="en-GB" sz="800" b="1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410400"/>
            <a:ext cx="6815423" cy="34832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7676632" y="2719579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CBS 2</a:t>
            </a:r>
            <a:endParaRPr lang="en-GB" sz="1600" b="1" dirty="0"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410400"/>
            <a:ext cx="6815423" cy="34832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00" y="410400"/>
            <a:ext cx="6815423" cy="3483292"/>
          </a:xfrm>
          <a:prstGeom prst="rect">
            <a:avLst/>
          </a:prstGeom>
        </p:spPr>
      </p:pic>
      <p:sp>
        <p:nvSpPr>
          <p:cNvPr id="15" name="Title 4"/>
          <p:cNvSpPr>
            <a:spLocks noGrp="1"/>
          </p:cNvSpPr>
          <p:nvPr>
            <p:ph type="title"/>
          </p:nvPr>
        </p:nvSpPr>
        <p:spPr>
          <a:xfrm>
            <a:off x="573088" y="-1"/>
            <a:ext cx="8001000" cy="428625"/>
          </a:xfrm>
        </p:spPr>
        <p:txBody>
          <a:bodyPr/>
          <a:lstStyle/>
          <a:p>
            <a:r>
              <a:rPr lang="en-US" dirty="0" smtClean="0"/>
              <a:t>Architecture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960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215" y="2438400"/>
            <a:ext cx="3812785" cy="226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Content Placeholder 6"/>
          <p:cNvSpPr>
            <a:spLocks noGrp="1"/>
          </p:cNvSpPr>
          <p:nvPr>
            <p:ph idx="1"/>
          </p:nvPr>
        </p:nvSpPr>
        <p:spPr>
          <a:xfrm>
            <a:off x="573088" y="514350"/>
            <a:ext cx="6294437" cy="394761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sz="1800" dirty="0" smtClean="0"/>
              <a:t>Documentation – Plant Control Design Handbook (PCDH)</a:t>
            </a:r>
          </a:p>
          <a:p>
            <a:pPr lvl="1" algn="l">
              <a:spcBef>
                <a:spcPts val="0"/>
              </a:spcBef>
            </a:pPr>
            <a:r>
              <a:rPr lang="en-US" sz="1400" dirty="0" smtClean="0"/>
              <a:t>Specifications, guidelines, catalogues</a:t>
            </a:r>
          </a:p>
          <a:p>
            <a:pPr marL="477838" lvl="1" indent="0" algn="l">
              <a:spcBef>
                <a:spcPts val="0"/>
              </a:spcBef>
              <a:buNone/>
            </a:pPr>
            <a:endParaRPr lang="en-US" sz="1400" dirty="0" smtClean="0"/>
          </a:p>
          <a:p>
            <a:pPr algn="l">
              <a:spcBef>
                <a:spcPts val="0"/>
              </a:spcBef>
            </a:pPr>
            <a:r>
              <a:rPr lang="en-US" sz="1800" dirty="0" smtClean="0"/>
              <a:t>Hardware </a:t>
            </a:r>
          </a:p>
          <a:p>
            <a:pPr lvl="1" algn="l">
              <a:spcBef>
                <a:spcPts val="0"/>
              </a:spcBef>
            </a:pPr>
            <a:r>
              <a:rPr lang="en-US" sz="1400" dirty="0" smtClean="0"/>
              <a:t>cubicles, controllers, input/output, network interfaces</a:t>
            </a:r>
          </a:p>
          <a:p>
            <a:pPr marL="477838" lvl="1" indent="0" algn="l">
              <a:spcBef>
                <a:spcPts val="0"/>
              </a:spcBef>
              <a:buNone/>
            </a:pPr>
            <a:endParaRPr lang="en-US" sz="1400" dirty="0" smtClean="0"/>
          </a:p>
          <a:p>
            <a:pPr algn="l">
              <a:spcBef>
                <a:spcPts val="0"/>
              </a:spcBef>
            </a:pPr>
            <a:r>
              <a:rPr lang="en-US" sz="1800" dirty="0" smtClean="0"/>
              <a:t>Software (common open source framework)</a:t>
            </a:r>
          </a:p>
          <a:p>
            <a:pPr lvl="1" algn="l">
              <a:spcBef>
                <a:spcPts val="0"/>
              </a:spcBef>
            </a:pPr>
            <a:r>
              <a:rPr lang="en-US" sz="1400" dirty="0" smtClean="0"/>
              <a:t>CODAC Core System</a:t>
            </a:r>
          </a:p>
          <a:p>
            <a:pPr marL="477838" lvl="1" indent="0" algn="l">
              <a:spcBef>
                <a:spcPts val="0"/>
              </a:spcBef>
              <a:buNone/>
            </a:pPr>
            <a:endParaRPr lang="en-US" sz="1400" dirty="0" smtClean="0"/>
          </a:p>
          <a:p>
            <a:pPr algn="l">
              <a:spcBef>
                <a:spcPts val="0"/>
              </a:spcBef>
            </a:pPr>
            <a:r>
              <a:rPr lang="en-US" sz="1800" dirty="0" smtClean="0"/>
              <a:t>Instrumentation &amp; Control Integration Kit</a:t>
            </a:r>
          </a:p>
          <a:p>
            <a:pPr lvl="1" algn="l">
              <a:spcBef>
                <a:spcPts val="0"/>
              </a:spcBef>
            </a:pPr>
            <a:r>
              <a:rPr lang="en-US" sz="1400" dirty="0" smtClean="0"/>
              <a:t>Distributed for free to all plant system I&amp;C  </a:t>
            </a:r>
          </a:p>
          <a:p>
            <a:pPr marL="0" indent="0" algn="l">
              <a:spcBef>
                <a:spcPts val="0"/>
              </a:spcBef>
              <a:buNone/>
            </a:pPr>
            <a:endParaRPr lang="en-US" sz="1800" dirty="0"/>
          </a:p>
        </p:txBody>
      </p:sp>
      <p:grpSp>
        <p:nvGrpSpPr>
          <p:cNvPr id="4" name="Group 3"/>
          <p:cNvGrpSpPr/>
          <p:nvPr/>
        </p:nvGrpSpPr>
        <p:grpSpPr>
          <a:xfrm>
            <a:off x="6423334" y="447103"/>
            <a:ext cx="2570366" cy="1880194"/>
            <a:chOff x="651184" y="2802157"/>
            <a:chExt cx="2570366" cy="1880194"/>
          </a:xfrm>
        </p:grpSpPr>
        <p:pic>
          <p:nvPicPr>
            <p:cNvPr id="24" name="Picture 3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184" y="3260229"/>
              <a:ext cx="844610" cy="1340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794" y="3808256"/>
              <a:ext cx="1413439" cy="874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8" r="3531" b="4749"/>
            <a:stretch/>
          </p:blipFill>
          <p:spPr bwMode="auto">
            <a:xfrm>
              <a:off x="1591182" y="2802157"/>
              <a:ext cx="1630368" cy="91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185" b="34578"/>
            <a:stretch/>
          </p:blipFill>
          <p:spPr>
            <a:xfrm>
              <a:off x="1068895" y="3804337"/>
              <a:ext cx="836106" cy="26116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08" t="40449" r="15706" b="40150"/>
            <a:stretch/>
          </p:blipFill>
          <p:spPr>
            <a:xfrm>
              <a:off x="2017762" y="4168861"/>
              <a:ext cx="891471" cy="18444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295" y="3407042"/>
              <a:ext cx="1045655" cy="25232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30636" y="3546377"/>
            <a:ext cx="2714252" cy="1054372"/>
            <a:chOff x="830636" y="3546377"/>
            <a:chExt cx="2714252" cy="105437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36" y="3832540"/>
              <a:ext cx="1064840" cy="34651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7374" y="3546377"/>
              <a:ext cx="521688" cy="521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2" name="Content Placeholder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476" y="3962428"/>
              <a:ext cx="760412" cy="30661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050" y="4179050"/>
              <a:ext cx="885012" cy="421699"/>
            </a:xfrm>
            <a:prstGeom prst="rect">
              <a:avLst/>
            </a:prstGeom>
          </p:spPr>
        </p:pic>
      </p:grp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302" y="1176031"/>
            <a:ext cx="3277045" cy="252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le 4"/>
          <p:cNvSpPr>
            <a:spLocks noGrp="1"/>
          </p:cNvSpPr>
          <p:nvPr>
            <p:ph type="title"/>
          </p:nvPr>
        </p:nvSpPr>
        <p:spPr>
          <a:xfrm>
            <a:off x="573088" y="-1"/>
            <a:ext cx="8001000" cy="428625"/>
          </a:xfrm>
        </p:spPr>
        <p:txBody>
          <a:bodyPr/>
          <a:lstStyle/>
          <a:p>
            <a:r>
              <a:rPr lang="en-US" dirty="0" smtClean="0"/>
              <a:t>Standardization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28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51519" y="483518"/>
            <a:ext cx="5117923" cy="3888432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kern="0" dirty="0" smtClean="0">
                <a:solidFill>
                  <a:srgbClr val="000000"/>
                </a:solidFill>
              </a:rPr>
              <a:t>The base software for ITER Control System released once or twice per year and providing common services like: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kern="0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600" kern="0" dirty="0" smtClean="0">
                <a:solidFill>
                  <a:srgbClr val="000000"/>
                </a:solidFill>
              </a:rPr>
              <a:t>Communication</a:t>
            </a:r>
          </a:p>
          <a:p>
            <a:pPr>
              <a:spcBef>
                <a:spcPts val="0"/>
              </a:spcBef>
            </a:pPr>
            <a:r>
              <a:rPr lang="en-US" sz="1600" kern="0" dirty="0" smtClean="0">
                <a:solidFill>
                  <a:srgbClr val="000000"/>
                </a:solidFill>
              </a:rPr>
              <a:t>Configuration</a:t>
            </a:r>
          </a:p>
          <a:p>
            <a:pPr>
              <a:spcBef>
                <a:spcPts val="0"/>
              </a:spcBef>
            </a:pPr>
            <a:r>
              <a:rPr lang="en-US" sz="1600" kern="0" dirty="0" smtClean="0">
                <a:solidFill>
                  <a:srgbClr val="000000"/>
                </a:solidFill>
              </a:rPr>
              <a:t>Human Machine Interface</a:t>
            </a:r>
          </a:p>
          <a:p>
            <a:pPr>
              <a:spcBef>
                <a:spcPts val="0"/>
              </a:spcBef>
            </a:pPr>
            <a:r>
              <a:rPr lang="en-US" sz="1600" kern="0" dirty="0" smtClean="0">
                <a:solidFill>
                  <a:srgbClr val="000000"/>
                </a:solidFill>
              </a:rPr>
              <a:t>Archiving</a:t>
            </a:r>
          </a:p>
          <a:p>
            <a:pPr>
              <a:spcBef>
                <a:spcPts val="0"/>
              </a:spcBef>
            </a:pPr>
            <a:r>
              <a:rPr lang="en-US" sz="1600" kern="0" dirty="0" smtClean="0">
                <a:solidFill>
                  <a:srgbClr val="000000"/>
                </a:solidFill>
              </a:rPr>
              <a:t>Alarming</a:t>
            </a:r>
          </a:p>
          <a:p>
            <a:pPr>
              <a:spcBef>
                <a:spcPts val="0"/>
              </a:spcBef>
            </a:pPr>
            <a:r>
              <a:rPr lang="en-US" sz="1600" kern="0" dirty="0" smtClean="0">
                <a:solidFill>
                  <a:srgbClr val="000000"/>
                </a:solidFill>
              </a:rPr>
              <a:t>Input/output device drivers</a:t>
            </a:r>
          </a:p>
          <a:p>
            <a:pPr>
              <a:spcBef>
                <a:spcPts val="0"/>
              </a:spcBef>
            </a:pPr>
            <a:r>
              <a:rPr lang="en-US" sz="1600" kern="0" dirty="0" smtClean="0">
                <a:solidFill>
                  <a:srgbClr val="000000"/>
                </a:solidFill>
              </a:rPr>
              <a:t>….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81671"/>
            <a:ext cx="3471391" cy="1081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77" y="1852551"/>
            <a:ext cx="4397615" cy="288718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30636" y="3546377"/>
            <a:ext cx="2714252" cy="1054372"/>
            <a:chOff x="830636" y="3546377"/>
            <a:chExt cx="2714252" cy="10543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36" y="3832540"/>
              <a:ext cx="1064840" cy="34651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7374" y="3546377"/>
              <a:ext cx="521688" cy="521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1" name="Content Placeholder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476" y="3962428"/>
              <a:ext cx="760412" cy="3066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050" y="4179050"/>
              <a:ext cx="885012" cy="421699"/>
            </a:xfrm>
            <a:prstGeom prst="rect">
              <a:avLst/>
            </a:prstGeom>
          </p:spPr>
        </p:pic>
      </p:grpSp>
      <p:sp>
        <p:nvSpPr>
          <p:cNvPr id="17" name="Title 4"/>
          <p:cNvSpPr txBox="1">
            <a:spLocks/>
          </p:cNvSpPr>
          <p:nvPr/>
        </p:nvSpPr>
        <p:spPr>
          <a:xfrm>
            <a:off x="573088" y="-50400"/>
            <a:ext cx="80010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 smtClean="0"/>
              <a:t>CODAC Core System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25604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C:\Users\dimaiof\Documents\tmp\CODAC_users_map_hi_r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13365"/>
            <a:ext cx="4344756" cy="301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51520" y="483518"/>
            <a:ext cx="4680520" cy="2972201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kern="0" dirty="0" smtClean="0">
                <a:solidFill>
                  <a:srgbClr val="000000"/>
                </a:solidFill>
              </a:rPr>
              <a:t>Distributed to all plant system suppliers</a:t>
            </a:r>
          </a:p>
          <a:p>
            <a:pPr>
              <a:spcBef>
                <a:spcPts val="0"/>
              </a:spcBef>
            </a:pPr>
            <a:r>
              <a:rPr lang="en-US" sz="1600" kern="0" dirty="0" smtClean="0">
                <a:solidFill>
                  <a:srgbClr val="000000"/>
                </a:solidFill>
              </a:rPr>
              <a:t>154 instances at 63 organizations</a:t>
            </a:r>
          </a:p>
          <a:p>
            <a:pPr>
              <a:spcBef>
                <a:spcPts val="0"/>
              </a:spcBef>
            </a:pPr>
            <a:endParaRPr lang="en-US" sz="1600" kern="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kern="0" dirty="0" smtClean="0">
                <a:solidFill>
                  <a:srgbClr val="000000"/>
                </a:solidFill>
              </a:rPr>
              <a:t>Maintained and upgraded throughout ITER lifetime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kern="0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kern="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600" kern="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kern="0" dirty="0" smtClean="0">
                <a:solidFill>
                  <a:srgbClr val="000000"/>
                </a:solidFill>
              </a:rPr>
              <a:t>Supported by</a:t>
            </a:r>
          </a:p>
          <a:p>
            <a:pPr>
              <a:spcBef>
                <a:spcPts val="0"/>
              </a:spcBef>
            </a:pPr>
            <a:r>
              <a:rPr lang="en-US" sz="1400" kern="0" dirty="0" smtClean="0">
                <a:solidFill>
                  <a:srgbClr val="000000"/>
                </a:solidFill>
                <a:hlinkClick r:id="rId3"/>
              </a:rPr>
              <a:t>CCS Hands-On workshop </a:t>
            </a:r>
            <a:r>
              <a:rPr lang="en-US" sz="1400" kern="0" dirty="0" smtClean="0">
                <a:solidFill>
                  <a:srgbClr val="000000"/>
                </a:solidFill>
              </a:rPr>
              <a:t>at IO and DA premises</a:t>
            </a:r>
          </a:p>
          <a:p>
            <a:pPr>
              <a:spcBef>
                <a:spcPts val="0"/>
              </a:spcBef>
            </a:pPr>
            <a:r>
              <a:rPr lang="en-US" sz="1400" kern="0" dirty="0" smtClean="0">
                <a:solidFill>
                  <a:srgbClr val="000000"/>
                </a:solidFill>
                <a:hlinkClick r:id="rId4"/>
              </a:rPr>
              <a:t>CCS Training </a:t>
            </a:r>
            <a:r>
              <a:rPr lang="en-US" sz="1400" kern="0" dirty="0" smtClean="0">
                <a:solidFill>
                  <a:srgbClr val="000000"/>
                </a:solidFill>
              </a:rPr>
              <a:t>in IO On-Line Learning Center </a:t>
            </a:r>
          </a:p>
          <a:p>
            <a:pPr>
              <a:spcBef>
                <a:spcPts val="0"/>
              </a:spcBef>
            </a:pPr>
            <a:r>
              <a:rPr lang="en-US" sz="1400" kern="0" dirty="0" smtClean="0">
                <a:solidFill>
                  <a:srgbClr val="000000"/>
                </a:solidFill>
              </a:rPr>
              <a:t>Help-desk : </a:t>
            </a:r>
            <a:r>
              <a:rPr lang="en-US" sz="1400" kern="0" dirty="0" smtClean="0">
                <a:solidFill>
                  <a:srgbClr val="000000"/>
                </a:solidFill>
                <a:hlinkClick r:id="rId5"/>
              </a:rPr>
              <a:t>codac-support@iter.org</a:t>
            </a:r>
            <a:endParaRPr lang="en-GB" sz="1400" kern="0" dirty="0">
              <a:solidFill>
                <a:srgbClr val="00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" y="3599558"/>
            <a:ext cx="2135017" cy="154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80" y="3599558"/>
            <a:ext cx="2323983" cy="150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756693" y="21959"/>
            <a:ext cx="2057349" cy="2247780"/>
            <a:chOff x="4173538" y="1401960"/>
            <a:chExt cx="4541837" cy="4859140"/>
          </a:xfrm>
        </p:grpSpPr>
        <p:pic>
          <p:nvPicPr>
            <p:cNvPr id="14" name="Picture 2" descr="C:\Documents and Settings\makijap\My Documents\My Pictures\Microsoft Clip Organizer\j0424780.wm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84168" y="3861048"/>
              <a:ext cx="1752600" cy="1746250"/>
            </a:xfrm>
            <a:prstGeom prst="rect">
              <a:avLst/>
            </a:prstGeom>
          </p:spPr>
        </p:pic>
        <p:pic>
          <p:nvPicPr>
            <p:cNvPr id="15" name="Picture 6" descr="C:\Documents and Settings\makijap\Local Settings\Temporary Internet Files\Content.IE5\2KXYJT45\MPj04021490000[1]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4714875"/>
              <a:ext cx="714375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5" y="5715000"/>
              <a:ext cx="1357313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 descr="C:\Documents and Settings\makijap\Local Settings\Temporary Internet Files\Content.IE5\2KXYJT45\MPj04021490000[1]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0" y="1643063"/>
              <a:ext cx="71437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6" descr="C:\Documents and Settings\makijap\Local Settings\Temporary Internet Files\Content.IE5\2KXYJT45\MPj04021490000[1]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0" y="2286000"/>
              <a:ext cx="714375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188" y="1785938"/>
              <a:ext cx="1357312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188" y="2428875"/>
              <a:ext cx="1357312" cy="54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ounded Rectangle 20"/>
            <p:cNvSpPr/>
            <p:nvPr/>
          </p:nvSpPr>
          <p:spPr bwMode="auto">
            <a:xfrm>
              <a:off x="4573589" y="3933057"/>
              <a:ext cx="1294555" cy="1872208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isometricOffAxis1Right"/>
              <a:lightRig rig="harsh" dir="t">
                <a:rot lat="0" lon="0" rev="3000000"/>
              </a:lightRig>
            </a:scene3d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txBody>
            <a:bodyPr/>
            <a:lstStyle/>
            <a:p>
              <a:pPr>
                <a:defRPr/>
              </a:pPr>
              <a:r>
                <a:rPr lang="en-US" sz="700" dirty="0">
                  <a:latin typeface="+mn-lt"/>
                </a:rPr>
                <a:t>IO’s RedHat Network</a:t>
              </a:r>
              <a:br>
                <a:rPr lang="en-US" sz="700" dirty="0">
                  <a:latin typeface="+mn-lt"/>
                </a:rPr>
              </a:br>
              <a:r>
                <a:rPr lang="en-US" sz="700" dirty="0">
                  <a:latin typeface="+mn-lt"/>
                </a:rPr>
                <a:t>Satellite</a:t>
              </a:r>
            </a:p>
            <a:p>
              <a:pPr>
                <a:defRPr/>
              </a:pPr>
              <a:r>
                <a:rPr lang="en-US" sz="700" dirty="0">
                  <a:latin typeface="+mn-lt"/>
                </a:rPr>
                <a:t>Server</a:t>
              </a:r>
              <a:endParaRPr lang="en-GB" sz="700" dirty="0">
                <a:latin typeface="+mn-lt"/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5513" y="1762125"/>
              <a:ext cx="1166812" cy="1166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30"/>
            <p:cNvSpPr>
              <a:spLocks noChangeArrowheads="1"/>
            </p:cNvSpPr>
            <p:nvPr/>
          </p:nvSpPr>
          <p:spPr bwMode="auto">
            <a:xfrm>
              <a:off x="4173538" y="1401960"/>
              <a:ext cx="1313295" cy="236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dirty="0">
                  <a:latin typeface="+mn-lt"/>
                </a:rPr>
                <a:t>Development &amp; Tests</a:t>
              </a:r>
            </a:p>
          </p:txBody>
        </p:sp>
        <p:cxnSp>
          <p:nvCxnSpPr>
            <p:cNvPr id="24" name="Straight Arrow Connector 23"/>
            <p:cNvCxnSpPr>
              <a:stCxn id="21" idx="0"/>
            </p:cNvCxnSpPr>
            <p:nvPr/>
          </p:nvCxnSpPr>
          <p:spPr bwMode="auto">
            <a:xfrm flipH="1" flipV="1">
              <a:off x="5133975" y="2781302"/>
              <a:ext cx="86892" cy="1151755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25" name="Rectangle 41"/>
            <p:cNvSpPr>
              <a:spLocks noChangeArrowheads="1"/>
            </p:cNvSpPr>
            <p:nvPr/>
          </p:nvSpPr>
          <p:spPr bwMode="auto">
            <a:xfrm>
              <a:off x="4427537" y="2873895"/>
              <a:ext cx="1584324" cy="371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800" dirty="0">
                  <a:latin typeface="+mn-lt"/>
                </a:rPr>
                <a:t>Published </a:t>
              </a:r>
            </a:p>
            <a:p>
              <a:r>
                <a:rPr lang="en-US" sz="800" dirty="0">
                  <a:latin typeface="+mn-lt"/>
                </a:rPr>
                <a:t>Versions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 flipH="1">
              <a:off x="5724525" y="2927350"/>
              <a:ext cx="919163" cy="1006475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 bwMode="auto">
            <a:xfrm flipH="1">
              <a:off x="5795963" y="2857500"/>
              <a:ext cx="1633537" cy="1357313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Cloud"/>
            <p:cNvSpPr>
              <a:spLocks noChangeAspect="1" noEditPoints="1" noChangeArrowheads="1"/>
            </p:cNvSpPr>
            <p:nvPr/>
          </p:nvSpPr>
          <p:spPr bwMode="auto">
            <a:xfrm>
              <a:off x="6357938" y="4214813"/>
              <a:ext cx="968375" cy="649287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accent3">
                <a:lumMod val="6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GB">
                <a:latin typeface="Century Gothic" pitchFamily="1" charset="0"/>
              </a:endParaRPr>
            </a:p>
          </p:txBody>
        </p:sp>
        <p:sp>
          <p:nvSpPr>
            <p:cNvPr id="29" name="Rectangle 48"/>
            <p:cNvSpPr>
              <a:spLocks noChangeArrowheads="1"/>
            </p:cNvSpPr>
            <p:nvPr/>
          </p:nvSpPr>
          <p:spPr bwMode="auto">
            <a:xfrm>
              <a:off x="6303625" y="4269178"/>
              <a:ext cx="601074" cy="236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dirty="0">
                  <a:latin typeface="+mn-lt"/>
                </a:rPr>
                <a:t>Internet</a:t>
              </a:r>
              <a:endParaRPr lang="en-GB" sz="800" dirty="0">
                <a:solidFill>
                  <a:srgbClr val="000000"/>
                </a:solidFill>
                <a:latin typeface="+mn-lt"/>
                <a:cs typeface="Arial" pitchFamily="34" charset="0"/>
              </a:endParaRPr>
            </a:p>
          </p:txBody>
        </p:sp>
        <p:cxnSp>
          <p:nvCxnSpPr>
            <p:cNvPr id="30" name="Straight Arrow Connector 29"/>
            <p:cNvCxnSpPr>
              <a:stCxn id="28" idx="0"/>
            </p:cNvCxnSpPr>
            <p:nvPr/>
          </p:nvCxnSpPr>
          <p:spPr bwMode="auto">
            <a:xfrm flipH="1">
              <a:off x="5795963" y="4540250"/>
              <a:ext cx="565150" cy="68263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 bwMode="auto">
            <a:xfrm rot="10800000">
              <a:off x="7429500" y="4500563"/>
              <a:ext cx="857250" cy="214312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 bwMode="auto">
            <a:xfrm rot="16200000" flipV="1">
              <a:off x="6429376" y="5286375"/>
              <a:ext cx="857250" cy="142875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1863103" y="1586179"/>
            <a:ext cx="2714252" cy="1054372"/>
            <a:chOff x="830636" y="3546377"/>
            <a:chExt cx="2714252" cy="105437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36" y="3832540"/>
              <a:ext cx="1064840" cy="34651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7374" y="3546377"/>
              <a:ext cx="521688" cy="521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6" name="Content Placeholder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476" y="3962428"/>
              <a:ext cx="760412" cy="30661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050" y="4179050"/>
              <a:ext cx="885012" cy="421699"/>
            </a:xfrm>
            <a:prstGeom prst="rect">
              <a:avLst/>
            </a:prstGeom>
          </p:spPr>
        </p:pic>
      </p:grpSp>
      <p:sp>
        <p:nvSpPr>
          <p:cNvPr id="38" name="Title 4"/>
          <p:cNvSpPr txBox="1">
            <a:spLocks/>
          </p:cNvSpPr>
          <p:nvPr/>
        </p:nvSpPr>
        <p:spPr>
          <a:xfrm>
            <a:off x="573088" y="-50400"/>
            <a:ext cx="80010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defTabSz="914400"/>
            <a:r>
              <a:rPr lang="en-US" kern="0" dirty="0" smtClean="0"/>
              <a:t>CODAC Core System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79587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TER_Scientific_and_General_Presentation_16/9_N4CUXK_v1_5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200" dirty="0" err="1" smtClean="0">
            <a:latin typeface="+mn-lt"/>
          </a:defRPr>
        </a:defPPr>
      </a:lstStyle>
    </a:tx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12914</TotalTime>
  <Words>1052</Words>
  <Application>Microsoft Office PowerPoint</Application>
  <PresentationFormat>On-screen Show (16:9)</PresentationFormat>
  <Paragraphs>229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ITER_Scientific_and_General_Presentation_16/9_N4CUXK_v1_5</vt:lpstr>
      <vt:lpstr>ITER &amp; CODAC Core System Status Update</vt:lpstr>
      <vt:lpstr>Outline</vt:lpstr>
      <vt:lpstr>Overview and Status</vt:lpstr>
      <vt:lpstr>High Level Requirements</vt:lpstr>
      <vt:lpstr>Architecture</vt:lpstr>
      <vt:lpstr>Architecture</vt:lpstr>
      <vt:lpstr>Standardization</vt:lpstr>
      <vt:lpstr>PowerPoint Presentation</vt:lpstr>
      <vt:lpstr>PowerPoint Presentation</vt:lpstr>
      <vt:lpstr>Human Machine Interface Standardization</vt:lpstr>
      <vt:lpstr>CODAC Operation Applications</vt:lpstr>
      <vt:lpstr>Infrastructure</vt:lpstr>
      <vt:lpstr>Infrastructure</vt:lpstr>
      <vt:lpstr>Schedule</vt:lpstr>
      <vt:lpstr>Control with no building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Scale</vt:lpstr>
      <vt:lpstr>Examples: Nuclear Safety</vt:lpstr>
      <vt:lpstr>Examples: Cubicles, Buildings, Cryo</vt:lpstr>
      <vt:lpstr>Thank you ps. Check out the drone flight videos!</vt:lpstr>
    </vt:vector>
  </TitlesOfParts>
  <Company>Urban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ITER and CODAC Core System - Status Update</dc:title>
  <dc:creator>Ralph.Lange@iter.org;Anders.Wallander@iter.org</dc:creator>
  <cp:lastModifiedBy>Lange Ralph</cp:lastModifiedBy>
  <cp:revision>246</cp:revision>
  <cp:lastPrinted>2017-02-17T16:29:57Z</cp:lastPrinted>
  <dcterms:created xsi:type="dcterms:W3CDTF">2014-11-05T12:34:09Z</dcterms:created>
  <dcterms:modified xsi:type="dcterms:W3CDTF">2018-11-13T01:34:37Z</dcterms:modified>
</cp:coreProperties>
</file>