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  <p:sldMasterId id="2147483668" r:id="rId2"/>
    <p:sldMasterId id="2147483674" r:id="rId3"/>
    <p:sldMasterId id="2147483648" r:id="rId4"/>
    <p:sldMasterId id="2147483684" r:id="rId5"/>
    <p:sldMasterId id="2147483697" r:id="rId6"/>
  </p:sldMasterIdLst>
  <p:notesMasterIdLst>
    <p:notesMasterId r:id="rId36"/>
  </p:notesMasterIdLst>
  <p:handoutMasterIdLst>
    <p:handoutMasterId r:id="rId37"/>
  </p:handoutMasterIdLst>
  <p:sldIdLst>
    <p:sldId id="355" r:id="rId7"/>
    <p:sldId id="396" r:id="rId8"/>
    <p:sldId id="434" r:id="rId9"/>
    <p:sldId id="436" r:id="rId10"/>
    <p:sldId id="457" r:id="rId11"/>
    <p:sldId id="437" r:id="rId12"/>
    <p:sldId id="438" r:id="rId13"/>
    <p:sldId id="468" r:id="rId14"/>
    <p:sldId id="458" r:id="rId15"/>
    <p:sldId id="460" r:id="rId16"/>
    <p:sldId id="441" r:id="rId17"/>
    <p:sldId id="461" r:id="rId18"/>
    <p:sldId id="469" r:id="rId19"/>
    <p:sldId id="471" r:id="rId20"/>
    <p:sldId id="472" r:id="rId21"/>
    <p:sldId id="473" r:id="rId22"/>
    <p:sldId id="474" r:id="rId23"/>
    <p:sldId id="475" r:id="rId24"/>
    <p:sldId id="479" r:id="rId25"/>
    <p:sldId id="480" r:id="rId26"/>
    <p:sldId id="463" r:id="rId27"/>
    <p:sldId id="462" r:id="rId28"/>
    <p:sldId id="465" r:id="rId29"/>
    <p:sldId id="467" r:id="rId30"/>
    <p:sldId id="466" r:id="rId31"/>
    <p:sldId id="476" r:id="rId32"/>
    <p:sldId id="478" r:id="rId33"/>
    <p:sldId id="455" r:id="rId34"/>
    <p:sldId id="433" r:id="rId35"/>
  </p:sldIdLst>
  <p:sldSz cx="9144000" cy="6858000" type="screen4x3"/>
  <p:notesSz cx="9944100" cy="6805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98C6EA"/>
    <a:srgbClr val="00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 autoAdjust="0"/>
    <p:restoredTop sz="88283" autoAdjust="0"/>
  </p:normalViewPr>
  <p:slideViewPr>
    <p:cSldViewPr snapToGrid="0">
      <p:cViewPr varScale="1">
        <p:scale>
          <a:sx n="112" d="100"/>
          <a:sy n="112" d="100"/>
        </p:scale>
        <p:origin x="12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5" d="100"/>
          <a:sy n="135" d="100"/>
        </p:scale>
        <p:origin x="-1518" y="-9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9110" cy="340281"/>
          </a:xfrm>
          <a:prstGeom prst="rect">
            <a:avLst/>
          </a:prstGeom>
        </p:spPr>
        <p:txBody>
          <a:bodyPr vert="horz" lIns="91570" tIns="45785" rIns="91570" bIns="4578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32692" y="0"/>
            <a:ext cx="4309110" cy="340281"/>
          </a:xfrm>
          <a:prstGeom prst="rect">
            <a:avLst/>
          </a:prstGeom>
        </p:spPr>
        <p:txBody>
          <a:bodyPr vert="horz" lIns="91570" tIns="45785" rIns="91570" bIns="4578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28/08/2018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6464151"/>
            <a:ext cx="4309110" cy="340281"/>
          </a:xfrm>
          <a:prstGeom prst="rect">
            <a:avLst/>
          </a:prstGeom>
        </p:spPr>
        <p:txBody>
          <a:bodyPr vert="horz" lIns="91570" tIns="45785" rIns="91570" bIns="4578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32692" y="6464151"/>
            <a:ext cx="4309110" cy="340281"/>
          </a:xfrm>
          <a:prstGeom prst="rect">
            <a:avLst/>
          </a:prstGeom>
        </p:spPr>
        <p:txBody>
          <a:bodyPr vert="horz" lIns="91570" tIns="45785" rIns="91570" bIns="4578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9110" cy="340281"/>
          </a:xfrm>
          <a:prstGeom prst="rect">
            <a:avLst/>
          </a:prstGeom>
        </p:spPr>
        <p:txBody>
          <a:bodyPr vert="horz" lIns="91570" tIns="45785" rIns="91570" bIns="4578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32692" y="0"/>
            <a:ext cx="4309110" cy="340281"/>
          </a:xfrm>
          <a:prstGeom prst="rect">
            <a:avLst/>
          </a:prstGeom>
        </p:spPr>
        <p:txBody>
          <a:bodyPr vert="horz" lIns="91570" tIns="45785" rIns="91570" bIns="4578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28/08/2018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403600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0" tIns="45785" rIns="91570" bIns="45785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4411" y="3232667"/>
            <a:ext cx="7955280" cy="3062526"/>
          </a:xfrm>
          <a:prstGeom prst="rect">
            <a:avLst/>
          </a:prstGeom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6464151"/>
            <a:ext cx="4309110" cy="340281"/>
          </a:xfrm>
          <a:prstGeom prst="rect">
            <a:avLst/>
          </a:prstGeom>
        </p:spPr>
        <p:txBody>
          <a:bodyPr vert="horz" lIns="91570" tIns="45785" rIns="91570" bIns="4578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32692" y="6464151"/>
            <a:ext cx="4309110" cy="340281"/>
          </a:xfrm>
          <a:prstGeom prst="rect">
            <a:avLst/>
          </a:prstGeom>
        </p:spPr>
        <p:txBody>
          <a:bodyPr vert="horz" lIns="91570" tIns="45785" rIns="91570" bIns="4578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49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you are working with neutrons; Generation of Neutrons; Reactors; Accelerators; Radionuclide sources; etc.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26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 smtClean="0"/>
              <a:t>Referent</a:t>
            </a:r>
            <a:br>
              <a:rPr lang="de-DE" noProof="0" dirty="0" smtClean="0"/>
            </a:br>
            <a:r>
              <a:rPr lang="de-DE" noProof="0" dirty="0" smtClean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smtClean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smtClean="0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476500"/>
            <a:ext cx="9144000" cy="4381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91640"/>
            <a:ext cx="9144000" cy="516636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5798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smtClean="0"/>
              <a:t>Präsentationsmuster</a:t>
            </a:r>
            <a:br>
              <a:rPr lang="de-DE" noProof="0" dirty="0" smtClean="0"/>
            </a:br>
            <a:r>
              <a:rPr lang="de-DE" noProof="0" dirty="0" smtClean="0"/>
              <a:t/>
            </a:r>
            <a:br>
              <a:rPr lang="de-DE" noProof="0" dirty="0" smtClean="0"/>
            </a:br>
            <a:r>
              <a:rPr lang="de-DE" noProof="0" dirty="0" smtClean="0"/>
              <a:t>kann auch als </a:t>
            </a:r>
            <a:r>
              <a:rPr lang="de-DE" noProof="0" dirty="0" err="1" smtClean="0"/>
              <a:t>Kapiteltrenner</a:t>
            </a:r>
            <a:r>
              <a:rPr lang="de-DE" noProof="0" dirty="0" smtClean="0"/>
              <a:t> verwendet werden</a:t>
            </a:r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smtClean="0"/>
              <a:t>Präsentationsmuster</a:t>
            </a:r>
            <a:br>
              <a:rPr lang="de-DE" noProof="0" dirty="0" smtClean="0"/>
            </a:br>
            <a:r>
              <a:rPr lang="de-DE" noProof="0" dirty="0" smtClean="0"/>
              <a:t/>
            </a:r>
            <a:br>
              <a:rPr lang="de-DE" noProof="0" dirty="0" smtClean="0"/>
            </a:br>
            <a:r>
              <a:rPr lang="de-DE" noProof="0" dirty="0" smtClean="0"/>
              <a:t>kann auch als </a:t>
            </a:r>
            <a:r>
              <a:rPr lang="de-DE" noProof="0" dirty="0" err="1" smtClean="0"/>
              <a:t>Kapiteltrenner</a:t>
            </a:r>
            <a:r>
              <a:rPr lang="de-DE" noProof="0" dirty="0" smtClean="0"/>
              <a:t> verwendet werden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30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smtClean="0"/>
              <a:t>Titel der Präsentation durch Klicken bearbeiten</a:t>
            </a:r>
            <a:endParaRPr lang="de-DE" noProof="0" dirty="0"/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 smtClean="0"/>
              <a:t>Referent</a:t>
            </a:r>
            <a:br>
              <a:rPr lang="de-DE" noProof="0" dirty="0" smtClean="0"/>
            </a:br>
            <a:r>
              <a:rPr lang="de-DE" noProof="0" dirty="0" smtClean="0"/>
              <a:t>Ort, Datum (Schreibweise: 00. Januar 2015)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 smtClean="0"/>
              <a:t>Referent</a:t>
            </a:r>
            <a:br>
              <a:rPr lang="de-DE" noProof="0" dirty="0" smtClean="0"/>
            </a:br>
            <a:r>
              <a:rPr lang="de-DE" noProof="0" dirty="0" smtClean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 smtClean="0"/>
              <a:t>Referent</a:t>
            </a:r>
            <a:br>
              <a:rPr lang="de-DE" noProof="0" dirty="0" smtClean="0"/>
            </a:br>
            <a:r>
              <a:rPr lang="de-DE" noProof="0" dirty="0" smtClean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762188"/>
            <a:ext cx="8508999" cy="46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 smtClean="0"/>
              <a:t>Inhalt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311162" y="6473313"/>
            <a:ext cx="7026616" cy="365125"/>
          </a:xfrm>
        </p:spPr>
        <p:txBody>
          <a:bodyPr/>
          <a:lstStyle/>
          <a:p>
            <a:r>
              <a:rPr lang="de-DE" dirty="0" smtClean="0"/>
              <a:t>Dr. Thomas Bücherl (TUM) | ZTWB Radiochemie München (RCM) | ITMNR-8</a:t>
            </a:r>
            <a:endParaRPr lang="en-US" dirty="0" smtClean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499360"/>
            <a:ext cx="8508999" cy="39624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 smtClean="0"/>
              <a:t>Inhalt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sz="1600" noProof="0" dirty="0" smtClean="0"/>
              <a:t>Dritte Ebene</a:t>
            </a:r>
            <a:endParaRPr lang="de-DE" noProof="0" dirty="0" smtClean="0"/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 smtClean="0"/>
              <a:t>Inhalt durch Klicken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 baseline="0"/>
            </a:lvl3pPr>
          </a:lstStyle>
          <a:p>
            <a:pPr lvl="0"/>
            <a:r>
              <a:rPr lang="de-DE" noProof="0" dirty="0" smtClean="0"/>
              <a:t>Inhalt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sz="1600" noProof="0" dirty="0" smtClean="0"/>
              <a:t>Dritte Ebene</a:t>
            </a:r>
            <a:endParaRPr lang="de-DE" noProof="0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 smtClean="0"/>
              <a:t>Inhalt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sz="1600" noProof="0" dirty="0" smtClean="0"/>
              <a:t>Dritte Ebene</a:t>
            </a:r>
            <a:endParaRPr lang="de-DE" noProof="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6290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 smtClean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smtClean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sz="1600" dirty="0" smtClean="0"/>
              <a:t>Dritte Ebene</a:t>
            </a:r>
            <a:endParaRPr lang="de-DE" dirty="0" smtClean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477139"/>
            <a:ext cx="9144000" cy="4380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 smtClean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smtClean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 baseline="0"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sz="1600" dirty="0" smtClean="0"/>
              <a:t>Dritte Ebene</a:t>
            </a:r>
            <a:endParaRPr lang="de-DE" dirty="0" smtClean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 smtClean="0"/>
              <a:t>Titel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7829538" cy="3846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Dr. Thomas Bücherl (TUM) | 12. Informationsveranstaltung NGA | ITMNR-8</a:t>
            </a:r>
            <a:endParaRPr lang="en-US" dirty="0" smtClean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7713330" y="6563283"/>
            <a:ext cx="1115376" cy="193002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itchFamily="34" charset="0"/>
              </a:rPr>
              <a:pPr algn="r">
                <a:lnSpc>
                  <a:spcPct val="114000"/>
                </a:lnSpc>
              </a:pPr>
              <a:t>‹Nr.›</a:t>
            </a:fld>
            <a:endParaRPr lang="de-DE" sz="1200" dirty="0" smtClean="0">
              <a:latin typeface="+mn-lt"/>
              <a:cs typeface="Arial" pitchFamily="34" charset="0"/>
            </a:endParaRPr>
          </a:p>
        </p:txBody>
      </p:sp>
      <p:pic>
        <p:nvPicPr>
          <p:cNvPr id="5" name="Bild 4" descr="Fahnen_HG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42532" y="0"/>
            <a:ext cx="9185031" cy="6858000"/>
          </a:xfrm>
          <a:prstGeom prst="rect">
            <a:avLst/>
          </a:prstGeom>
        </p:spPr>
      </p:pic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627" y="324650"/>
            <a:ext cx="599722" cy="320400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0401" y="314325"/>
            <a:ext cx="7699650" cy="348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  <a:tabLst/>
            </a:pPr>
            <a:r>
              <a:rPr lang="de-DE" sz="800" dirty="0" smtClean="0">
                <a:solidFill>
                  <a:schemeClr val="tx2"/>
                </a:solidFill>
                <a:latin typeface="+mn-lt"/>
              </a:rPr>
              <a:t>Lehrstuhl für Musterverfahren</a:t>
            </a:r>
          </a:p>
          <a:p>
            <a:pPr>
              <a:lnSpc>
                <a:spcPct val="94000"/>
              </a:lnSpc>
              <a:tabLst/>
            </a:pPr>
            <a:r>
              <a:rPr lang="de-DE" sz="800" dirty="0" smtClean="0">
                <a:solidFill>
                  <a:schemeClr val="tx2"/>
                </a:solidFill>
                <a:latin typeface="+mn-lt"/>
              </a:rPr>
              <a:t>Fakultät für Mustertechnik</a:t>
            </a:r>
          </a:p>
          <a:p>
            <a:pPr>
              <a:lnSpc>
                <a:spcPct val="94000"/>
              </a:lnSpc>
              <a:tabLst/>
            </a:pPr>
            <a:r>
              <a:rPr lang="de-DE" sz="800" dirty="0" smtClean="0">
                <a:solidFill>
                  <a:schemeClr val="tx2"/>
                </a:solidFill>
                <a:latin typeface="+mn-lt"/>
              </a:rPr>
              <a:t>Technische Universität</a:t>
            </a:r>
            <a:r>
              <a:rPr lang="de-DE" sz="800" baseline="0" dirty="0" smtClean="0">
                <a:solidFill>
                  <a:schemeClr val="tx2"/>
                </a:solidFill>
                <a:latin typeface="+mn-lt"/>
              </a:rPr>
              <a:t> München</a:t>
            </a:r>
            <a:endParaRPr lang="de-DE" sz="800" dirty="0" smtClean="0">
              <a:solidFill>
                <a:schemeClr val="tx2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7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1" y="6473313"/>
            <a:ext cx="707177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Dr. Thomas Bücherl (TUM) | 12. Informationsveranstaltung NGA| Auftragsnummer: 3614R01653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4" r:id="rId2"/>
    <p:sldLayoutId id="2147483704" r:id="rId3"/>
    <p:sldLayoutId id="2147483657" r:id="rId4"/>
    <p:sldLayoutId id="2147483711" r:id="rId5"/>
    <p:sldLayoutId id="2147483703" r:id="rId6"/>
    <p:sldLayoutId id="2147483653" r:id="rId7"/>
    <p:sldLayoutId id="214748365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hidden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 smtClean="0"/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22628" y="324650"/>
            <a:ext cx="599723" cy="320400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22627" y="324650"/>
            <a:ext cx="599722" cy="320400"/>
          </a:xfrm>
          <a:prstGeom prst="rect">
            <a:avLst/>
          </a:prstGeom>
        </p:spPr>
      </p:pic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Dr. rer. nat. Erika Mustermann (TUM) | kann beliebig erweitert werden | Infos mit Strich trennen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hyperlink" Target="280-l.exe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mlz-garching.de/user-office" TargetMode="External"/><Relationship Id="rId2" Type="http://schemas.openxmlformats.org/officeDocument/2006/relationships/hyperlink" Target="mailto:thomas.buecherl@tum.de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319090" y="2625701"/>
            <a:ext cx="8508999" cy="1678880"/>
          </a:xfrm>
        </p:spPr>
        <p:txBody>
          <a:bodyPr/>
          <a:lstStyle/>
          <a:p>
            <a:r>
              <a:rPr lang="de-DE" dirty="0" smtClean="0"/>
              <a:t>Dr. Thomas Bücherl</a:t>
            </a:r>
            <a:endParaRPr lang="de-DE" dirty="0"/>
          </a:p>
          <a:p>
            <a:r>
              <a:rPr lang="de-DE" dirty="0"/>
              <a:t>Technische Universität München</a:t>
            </a:r>
          </a:p>
          <a:p>
            <a:r>
              <a:rPr lang="de-DE" dirty="0" smtClean="0"/>
              <a:t>ZTWB Radiochemie München (RCM)</a:t>
            </a:r>
            <a:endParaRPr lang="de-DE" dirty="0"/>
          </a:p>
          <a:p>
            <a:r>
              <a:rPr lang="de-DE" dirty="0" smtClean="0"/>
              <a:t>Sydney, </a:t>
            </a:r>
            <a:r>
              <a:rPr lang="de-DE" dirty="0"/>
              <a:t>September </a:t>
            </a:r>
            <a:r>
              <a:rPr lang="de-DE" dirty="0" smtClean="0"/>
              <a:t>5, 2018</a:t>
            </a:r>
            <a:endParaRPr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1231106"/>
          </a:xfrm>
        </p:spPr>
        <p:txBody>
          <a:bodyPr/>
          <a:lstStyle/>
          <a:p>
            <a:r>
              <a:rPr lang="en-US" b="1" dirty="0"/>
              <a:t>Fission Neutron Tomography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of </a:t>
            </a:r>
            <a:r>
              <a:rPr lang="en-US" b="1" dirty="0"/>
              <a:t>a 280-L Waste </a:t>
            </a:r>
            <a:r>
              <a:rPr lang="en-US" b="1" dirty="0" smtClean="0"/>
              <a:t>Package</a:t>
            </a:r>
            <a:br>
              <a:rPr lang="en-US" b="1" dirty="0" smtClean="0"/>
            </a:br>
            <a:r>
              <a:rPr lang="en-US" sz="2000" b="1" dirty="0" smtClean="0"/>
              <a:t>- A feasibility study</a:t>
            </a:r>
            <a:endParaRPr lang="de-DE" sz="2000" dirty="0"/>
          </a:p>
        </p:txBody>
      </p:sp>
      <p:pic>
        <p:nvPicPr>
          <p:cNvPr id="5" name="Bild 4" descr="TUM_Glockenturm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41" y="3051360"/>
            <a:ext cx="3893609" cy="3397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201064" y="931653"/>
            <a:ext cx="4625944" cy="54266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1" y="1765536"/>
            <a:ext cx="3804335" cy="4494837"/>
          </a:xfrm>
        </p:spPr>
        <p:txBody>
          <a:bodyPr/>
          <a:lstStyle/>
          <a:p>
            <a:r>
              <a:rPr lang="en-US" b="1" dirty="0" smtClean="0"/>
              <a:t>Emission measurements (ECT)</a:t>
            </a:r>
          </a:p>
          <a:p>
            <a:endParaRPr lang="en-US" dirty="0"/>
          </a:p>
          <a:p>
            <a:r>
              <a:rPr lang="en-US" dirty="0" smtClean="0"/>
              <a:t>Objects:</a:t>
            </a:r>
          </a:p>
          <a:p>
            <a:pPr marL="534988" indent="-268288">
              <a:buFont typeface="Arial" panose="020B0604020202020204" pitchFamily="34" charset="0"/>
              <a:buChar char="•"/>
            </a:pPr>
            <a:r>
              <a:rPr lang="en-US" dirty="0" err="1" smtClean="0"/>
              <a:t>AmBe</a:t>
            </a:r>
            <a:r>
              <a:rPr lang="en-US" dirty="0" smtClean="0"/>
              <a:t>-sources</a:t>
            </a:r>
          </a:p>
          <a:p>
            <a:pPr marL="801688" lvl="1" indent="-266700">
              <a:buFont typeface="Symbol" panose="05050102010706020507" pitchFamily="18" charset="2"/>
              <a:buChar char="-"/>
            </a:pPr>
            <a:r>
              <a:rPr lang="en-US" dirty="0" smtClean="0"/>
              <a:t>  37 </a:t>
            </a:r>
            <a:r>
              <a:rPr lang="en-US" dirty="0" err="1" smtClean="0"/>
              <a:t>GBq</a:t>
            </a:r>
            <a:r>
              <a:rPr lang="en-US" dirty="0" smtClean="0"/>
              <a:t> (1 Ci) and 2.2·10</a:t>
            </a:r>
            <a:r>
              <a:rPr lang="en-US" baseline="30000" dirty="0" smtClean="0"/>
              <a:t>5 </a:t>
            </a:r>
            <a:r>
              <a:rPr lang="en-US" dirty="0" smtClean="0"/>
              <a:t>n/s </a:t>
            </a:r>
          </a:p>
          <a:p>
            <a:pPr marL="801688" lvl="1" indent="-266700">
              <a:buFont typeface="Symbol" panose="05050102010706020507" pitchFamily="18" charset="2"/>
              <a:buChar char="-"/>
            </a:pPr>
            <a:r>
              <a:rPr lang="en-US" dirty="0" smtClean="0"/>
              <a:t>370 </a:t>
            </a:r>
            <a:r>
              <a:rPr lang="en-US" dirty="0" err="1" smtClean="0"/>
              <a:t>GBq</a:t>
            </a:r>
            <a:r>
              <a:rPr lang="en-US" dirty="0"/>
              <a:t> (</a:t>
            </a:r>
            <a:r>
              <a:rPr lang="en-US" dirty="0" smtClean="0"/>
              <a:t>10 </a:t>
            </a:r>
            <a:r>
              <a:rPr lang="en-US" dirty="0"/>
              <a:t>Ci) and 2.2·10</a:t>
            </a:r>
            <a:r>
              <a:rPr lang="en-US" baseline="30000" dirty="0"/>
              <a:t>6 </a:t>
            </a:r>
            <a:r>
              <a:rPr lang="en-US" dirty="0" smtClean="0"/>
              <a:t>n/s</a:t>
            </a:r>
          </a:p>
          <a:p>
            <a:pPr marL="801688" lvl="1" indent="-266700">
              <a:buFont typeface="Symbol" panose="05050102010706020507" pitchFamily="18" charset="2"/>
              <a:buChar char="-"/>
            </a:pPr>
            <a:endParaRPr lang="en-US" dirty="0"/>
          </a:p>
          <a:p>
            <a:pPr marL="0" lvl="1" indent="0">
              <a:buNone/>
            </a:pPr>
            <a:r>
              <a:rPr lang="en-US" dirty="0" smtClean="0"/>
              <a:t> Measurements</a:t>
            </a:r>
          </a:p>
          <a:p>
            <a:pPr marL="534988" lvl="1" indent="-268288"/>
            <a:r>
              <a:rPr lang="en-US" dirty="0" smtClean="0"/>
              <a:t>source(s) in PE-cylinder in drum</a:t>
            </a:r>
          </a:p>
          <a:p>
            <a:pPr marL="534988" lvl="1" indent="-268288"/>
            <a:r>
              <a:rPr lang="en-US" dirty="0"/>
              <a:t>source(s</a:t>
            </a:r>
            <a:r>
              <a:rPr lang="en-US" dirty="0" smtClean="0"/>
              <a:t>) in drum (outside PE cylinder)</a:t>
            </a:r>
          </a:p>
          <a:p>
            <a:pPr marL="534988" lvl="1" indent="-268288"/>
            <a:r>
              <a:rPr lang="en-US" dirty="0" smtClean="0"/>
              <a:t>10 Ci source in front of detector</a:t>
            </a:r>
          </a:p>
          <a:p>
            <a:pPr marL="534988" lvl="1" indent="-268288"/>
            <a:endParaRPr lang="en-US" dirty="0"/>
          </a:p>
          <a:p>
            <a:pPr marL="896938" lvl="1" indent="-896938">
              <a:buNone/>
            </a:pPr>
            <a:r>
              <a:rPr lang="en-US" dirty="0" smtClean="0"/>
              <a:t>Remark: 	Measurements performed with different converter screens (thermal and fast neutron types)</a:t>
            </a:r>
            <a:endParaRPr lang="en-US" dirty="0"/>
          </a:p>
          <a:p>
            <a:pPr marL="534988" lvl="1" indent="-268288"/>
            <a:endParaRPr lang="en-US" dirty="0" smtClean="0"/>
          </a:p>
          <a:p>
            <a:pPr marL="266700" lvl="1" indent="0">
              <a:buNone/>
            </a:pPr>
            <a:endParaRPr lang="en-US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Measurements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20" y="994334"/>
            <a:ext cx="4557188" cy="5364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45409" r="46646" b="35346"/>
          <a:stretch/>
        </p:blipFill>
        <p:spPr>
          <a:xfrm>
            <a:off x="6951304" y="4210620"/>
            <a:ext cx="1069675" cy="131984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951304" y="5628853"/>
            <a:ext cx="1613140" cy="6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smtClean="0">
                <a:latin typeface="+mn-lt"/>
              </a:rPr>
              <a:t>Photograph </a:t>
            </a:r>
            <a:r>
              <a:rPr lang="de-DE" sz="1200" dirty="0" err="1" smtClean="0">
                <a:latin typeface="+mn-lt"/>
              </a:rPr>
              <a:t>of</a:t>
            </a:r>
            <a:r>
              <a:rPr lang="de-DE" sz="1200" dirty="0" smtClean="0">
                <a:latin typeface="+mn-lt"/>
              </a:rPr>
              <a:t> a </a:t>
            </a:r>
            <a:r>
              <a:rPr lang="de-DE" sz="1200" dirty="0" err="1" smtClean="0">
                <a:latin typeface="+mn-lt"/>
              </a:rPr>
              <a:t>radionuclide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based</a:t>
            </a:r>
            <a:r>
              <a:rPr lang="de-DE" sz="1200" dirty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neutron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source</a:t>
            </a:r>
            <a:r>
              <a:rPr lang="de-DE" sz="1200" dirty="0" smtClean="0">
                <a:latin typeface="+mn-lt"/>
              </a:rPr>
              <a:t> (</a:t>
            </a:r>
            <a:r>
              <a:rPr lang="de-DE" sz="1200" dirty="0" err="1" smtClean="0">
                <a:latin typeface="+mn-lt"/>
              </a:rPr>
              <a:t>AmBe</a:t>
            </a:r>
            <a:r>
              <a:rPr lang="de-DE" sz="1200" dirty="0" smtClean="0">
                <a:latin typeface="+mn-lt"/>
              </a:rPr>
              <a:t>)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5615796" y="1404703"/>
            <a:ext cx="3045125" cy="2373667"/>
            <a:chOff x="5615796" y="1404703"/>
            <a:chExt cx="3045125" cy="2373667"/>
          </a:xfrm>
        </p:grpSpPr>
        <p:sp>
          <p:nvSpPr>
            <p:cNvPr id="8" name="Rechteck 7"/>
            <p:cNvSpPr/>
            <p:nvPr/>
          </p:nvSpPr>
          <p:spPr>
            <a:xfrm>
              <a:off x="5615796" y="1404703"/>
              <a:ext cx="3045125" cy="2373667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 smtClean="0"/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358" y="1511536"/>
              <a:ext cx="288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4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evaluation</a:t>
            </a:r>
            <a:r>
              <a:rPr lang="de-DE" dirty="0" smtClean="0"/>
              <a:t> -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20" name="Inhaltsplatzhalter 1"/>
          <p:cNvSpPr>
            <a:spLocks noGrp="1"/>
          </p:cNvSpPr>
          <p:nvPr>
            <p:ph idx="1"/>
          </p:nvPr>
        </p:nvSpPr>
        <p:spPr>
          <a:xfrm>
            <a:off x="319090" y="1762188"/>
            <a:ext cx="8508999" cy="46995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raw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filtering </a:t>
            </a:r>
            <a:r>
              <a:rPr lang="en-US" baseline="30000" dirty="0" smtClean="0"/>
              <a:t>[2]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normalization </a:t>
            </a:r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corrected for dark image and open beam image</a:t>
            </a:r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limit to interval [0;1]</a:t>
            </a:r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multiply data by a factor of 20000 to store as *.</a:t>
            </a:r>
            <a:r>
              <a:rPr lang="en-US" dirty="0" err="1" smtClean="0"/>
              <a:t>tif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cropping (</a:t>
            </a:r>
            <a:r>
              <a:rPr lang="en-US" dirty="0"/>
              <a:t>150 pixels </a:t>
            </a:r>
            <a:r>
              <a:rPr lang="en-US" dirty="0" smtClean="0"/>
              <a:t>on all sides of)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tilt-correction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stitching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shift-correction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reconstruction (FBP)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19090" y="5976793"/>
            <a:ext cx="5096702" cy="4210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725" indent="-85725">
              <a:lnSpc>
                <a:spcPct val="114000"/>
              </a:lnSpc>
            </a:pPr>
            <a:r>
              <a:rPr lang="de-DE" sz="800" baseline="30000" dirty="0" smtClean="0">
                <a:latin typeface="+mn-lt"/>
              </a:rPr>
              <a:t>[</a:t>
            </a:r>
            <a:r>
              <a:rPr lang="de-DE" sz="800" baseline="30000" dirty="0">
                <a:latin typeface="+mn-lt"/>
              </a:rPr>
              <a:t>2</a:t>
            </a:r>
            <a:r>
              <a:rPr lang="de-DE" sz="800" baseline="30000" dirty="0" smtClean="0">
                <a:latin typeface="+mn-lt"/>
              </a:rPr>
              <a:t>] </a:t>
            </a:r>
            <a:r>
              <a:rPr lang="en-US" sz="800" dirty="0">
                <a:latin typeface="+mn-lt"/>
              </a:rPr>
              <a:t>K. </a:t>
            </a:r>
            <a:r>
              <a:rPr lang="en-US" sz="800" dirty="0" err="1">
                <a:latin typeface="+mn-lt"/>
              </a:rPr>
              <a:t>Osterloh</a:t>
            </a:r>
            <a:r>
              <a:rPr lang="en-US" sz="800" dirty="0">
                <a:latin typeface="+mn-lt"/>
              </a:rPr>
              <a:t>, T. Bücherl, U. </a:t>
            </a:r>
            <a:r>
              <a:rPr lang="en-US" sz="800" dirty="0" err="1">
                <a:latin typeface="+mn-lt"/>
              </a:rPr>
              <a:t>Zscherpel</a:t>
            </a:r>
            <a:r>
              <a:rPr lang="en-US" sz="800" dirty="0">
                <a:latin typeface="+mn-lt"/>
              </a:rPr>
              <a:t> und U. </a:t>
            </a:r>
            <a:r>
              <a:rPr lang="en-US" sz="800" dirty="0" err="1">
                <a:latin typeface="+mn-lt"/>
              </a:rPr>
              <a:t>Ewert</a:t>
            </a:r>
            <a:r>
              <a:rPr lang="en-US" sz="800" dirty="0">
                <a:latin typeface="+mn-lt"/>
              </a:rPr>
              <a:t>, Image recovery by removing stochastic artefacts identified as local asymmetries, Journal of Instrumentation, 7(04):C04018, 2012, DOI: </a:t>
            </a:r>
            <a:r>
              <a:rPr lang="en-US" sz="800" dirty="0" smtClean="0">
                <a:latin typeface="+mn-lt"/>
              </a:rPr>
              <a:t>10.1088/1748-0221/7/04/C0401</a:t>
            </a:r>
            <a:r>
              <a:rPr lang="de-DE" sz="800" dirty="0">
                <a:latin typeface="+mn-lt"/>
              </a:rPr>
              <a:t>		</a:t>
            </a:r>
            <a:r>
              <a:rPr lang="de-DE" sz="800" dirty="0" smtClean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642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49411" y="2118016"/>
            <a:ext cx="2880000" cy="288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74214" y="2118016"/>
            <a:ext cx="2880000" cy="288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9018" y="2118016"/>
            <a:ext cx="2880000" cy="288000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112753" y="1665701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Raw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after </a:t>
            </a:r>
            <a:r>
              <a:rPr lang="de-DE" dirty="0" err="1" smtClean="0"/>
              <a:t>filtering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199018" y="5366332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„Dynamic“ </a:t>
            </a:r>
            <a:r>
              <a:rPr lang="de-DE" dirty="0" err="1" smtClean="0"/>
              <a:t>range</a:t>
            </a:r>
            <a:r>
              <a:rPr lang="de-DE" dirty="0" smtClean="0"/>
              <a:t>: 1000 </a:t>
            </a:r>
            <a:r>
              <a:rPr lang="de-DE" dirty="0" err="1" smtClean="0"/>
              <a:t>to</a:t>
            </a:r>
            <a:r>
              <a:rPr lang="de-DE" dirty="0" smtClean="0"/>
              <a:t> 1660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93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Transmission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178584" y="1685605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Data </a:t>
            </a:r>
            <a:r>
              <a:rPr lang="de-DE" dirty="0" err="1" smtClean="0"/>
              <a:t>ready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reconstruction</a:t>
            </a:r>
            <a:endParaRPr lang="de-DE" dirty="0"/>
          </a:p>
        </p:txBody>
      </p:sp>
      <p:pic>
        <p:nvPicPr>
          <p:cNvPr id="2" name="Grafik 1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2"/>
          <a:stretch/>
        </p:blipFill>
        <p:spPr>
          <a:xfrm>
            <a:off x="605438" y="2230967"/>
            <a:ext cx="7936301" cy="2879999"/>
          </a:xfrm>
          <a:prstGeom prst="rect">
            <a:avLst/>
          </a:prstGeom>
        </p:spPr>
      </p:pic>
      <p:sp>
        <p:nvSpPr>
          <p:cNvPr id="12" name="Inhaltsplatzhalter 1"/>
          <p:cNvSpPr>
            <a:spLocks noGrp="1"/>
          </p:cNvSpPr>
          <p:nvPr>
            <p:ph idx="1"/>
          </p:nvPr>
        </p:nvSpPr>
        <p:spPr>
          <a:xfrm>
            <a:off x="605438" y="5366330"/>
            <a:ext cx="7936301" cy="930953"/>
          </a:xfrm>
        </p:spPr>
        <p:txBody>
          <a:bodyPr/>
          <a:lstStyle/>
          <a:p>
            <a:pPr marL="449263" indent="-449263"/>
            <a:r>
              <a:rPr lang="en-US" dirty="0" smtClean="0"/>
              <a:t>Some “interesting” observations:</a:t>
            </a:r>
          </a:p>
          <a:p>
            <a:pPr marL="715963" indent="-449263">
              <a:buFont typeface="Arial" panose="020B0604020202020204" pitchFamily="34" charset="0"/>
              <a:buChar char="•"/>
            </a:pPr>
            <a:r>
              <a:rPr lang="en-US" dirty="0" smtClean="0"/>
              <a:t>Some “moving” objects </a:t>
            </a:r>
          </a:p>
          <a:p>
            <a:pPr marL="715963" indent="-449263">
              <a:buFont typeface="Arial" panose="020B0604020202020204" pitchFamily="34" charset="0"/>
              <a:buChar char="•"/>
            </a:pPr>
            <a:r>
              <a:rPr lang="en-US" dirty="0" smtClean="0"/>
              <a:t>Stitching not really satisfying!</a:t>
            </a:r>
          </a:p>
        </p:txBody>
      </p:sp>
    </p:spTree>
    <p:extLst>
      <p:ext uri="{BB962C8B-B14F-4D97-AF65-F5344CB8AC3E}">
        <p14:creationId xmlns:p14="http://schemas.microsoft.com/office/powerpoint/2010/main" val="40192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Transmission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178584" y="1685605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Stitching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99"/>
          <a:stretch/>
        </p:blipFill>
        <p:spPr>
          <a:xfrm>
            <a:off x="405333" y="2043285"/>
            <a:ext cx="8333333" cy="27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6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Transmission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178584" y="1685605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Stitching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99"/>
          <a:stretch/>
        </p:blipFill>
        <p:spPr>
          <a:xfrm>
            <a:off x="1248108" y="1854936"/>
            <a:ext cx="6600360" cy="216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"/>
          <a:stretch/>
        </p:blipFill>
        <p:spPr>
          <a:xfrm>
            <a:off x="1556932" y="4185689"/>
            <a:ext cx="6138540" cy="2128847"/>
          </a:xfrm>
          <a:prstGeom prst="rect">
            <a:avLst/>
          </a:prstGeom>
        </p:spPr>
      </p:pic>
      <p:sp>
        <p:nvSpPr>
          <p:cNvPr id="9" name="Inhaltsplatzhalter 1"/>
          <p:cNvSpPr txBox="1">
            <a:spLocks/>
          </p:cNvSpPr>
          <p:nvPr/>
        </p:nvSpPr>
        <p:spPr>
          <a:xfrm>
            <a:off x="7479101" y="5936658"/>
            <a:ext cx="1475117" cy="3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327.54°</a:t>
            </a:r>
          </a:p>
          <a:p>
            <a:r>
              <a:rPr lang="en-US" sz="1200" dirty="0" smtClean="0"/>
              <a:t>Overlap of 143 pixels</a:t>
            </a:r>
            <a:endParaRPr lang="en-US" sz="1200" dirty="0"/>
          </a:p>
        </p:txBody>
      </p:sp>
      <p:sp>
        <p:nvSpPr>
          <p:cNvPr id="10" name="Inhaltsplatzhalter 1"/>
          <p:cNvSpPr txBox="1">
            <a:spLocks/>
          </p:cNvSpPr>
          <p:nvPr/>
        </p:nvSpPr>
        <p:spPr>
          <a:xfrm>
            <a:off x="7479101" y="3592904"/>
            <a:ext cx="1475117" cy="30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327.54 </a:t>
            </a:r>
            <a:r>
              <a:rPr lang="en-US" sz="1200" dirty="0" smtClean="0"/>
              <a:t>°</a:t>
            </a:r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22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Transmission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178584" y="1685605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Stitching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65"/>
          <a:stretch/>
        </p:blipFill>
        <p:spPr>
          <a:xfrm>
            <a:off x="1418628" y="1854936"/>
            <a:ext cx="6138555" cy="210458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b="1442"/>
          <a:stretch/>
        </p:blipFill>
        <p:spPr>
          <a:xfrm>
            <a:off x="1578634" y="4185689"/>
            <a:ext cx="6116838" cy="2128847"/>
          </a:xfrm>
          <a:prstGeom prst="rect">
            <a:avLst/>
          </a:prstGeom>
        </p:spPr>
      </p:pic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7479101" y="5936658"/>
            <a:ext cx="1475117" cy="377877"/>
          </a:xfrm>
        </p:spPr>
        <p:txBody>
          <a:bodyPr/>
          <a:lstStyle/>
          <a:p>
            <a:r>
              <a:rPr lang="en-US" sz="1200" dirty="0"/>
              <a:t>327.54°</a:t>
            </a:r>
          </a:p>
          <a:p>
            <a:r>
              <a:rPr lang="en-US" sz="1200" dirty="0" smtClean="0"/>
              <a:t>Overlap of 143 pixels</a:t>
            </a:r>
          </a:p>
        </p:txBody>
      </p:sp>
      <p:sp>
        <p:nvSpPr>
          <p:cNvPr id="9" name="Inhaltsplatzhalter 1"/>
          <p:cNvSpPr txBox="1">
            <a:spLocks/>
          </p:cNvSpPr>
          <p:nvPr/>
        </p:nvSpPr>
        <p:spPr>
          <a:xfrm>
            <a:off x="7479101" y="3592903"/>
            <a:ext cx="1475117" cy="36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52.52°</a:t>
            </a:r>
          </a:p>
          <a:p>
            <a:r>
              <a:rPr lang="en-US" sz="1200" dirty="0" smtClean="0"/>
              <a:t>Overlap of 143 pixels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79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Transmission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178584" y="1685605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Stitching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65"/>
          <a:stretch/>
        </p:blipFill>
        <p:spPr>
          <a:xfrm>
            <a:off x="1418628" y="1854936"/>
            <a:ext cx="6138555" cy="210458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"/>
          <a:stretch/>
        </p:blipFill>
        <p:spPr>
          <a:xfrm>
            <a:off x="1539065" y="4185690"/>
            <a:ext cx="5919944" cy="2077088"/>
          </a:xfrm>
          <a:prstGeom prst="rect">
            <a:avLst/>
          </a:prstGeom>
        </p:spPr>
      </p:pic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7479101" y="5936658"/>
            <a:ext cx="1475117" cy="377877"/>
          </a:xfrm>
        </p:spPr>
        <p:txBody>
          <a:bodyPr/>
          <a:lstStyle/>
          <a:p>
            <a:r>
              <a:rPr lang="en-US" sz="1200" dirty="0"/>
              <a:t>52.52 </a:t>
            </a:r>
            <a:r>
              <a:rPr lang="en-US" sz="1200" dirty="0" smtClean="0"/>
              <a:t>°</a:t>
            </a:r>
            <a:endParaRPr lang="en-US" sz="1200" dirty="0"/>
          </a:p>
          <a:p>
            <a:r>
              <a:rPr lang="en-US" sz="1200" dirty="0" smtClean="0"/>
              <a:t>Overlap of 189 pixels</a:t>
            </a:r>
          </a:p>
        </p:txBody>
      </p:sp>
      <p:sp>
        <p:nvSpPr>
          <p:cNvPr id="9" name="Inhaltsplatzhalter 1"/>
          <p:cNvSpPr txBox="1">
            <a:spLocks/>
          </p:cNvSpPr>
          <p:nvPr/>
        </p:nvSpPr>
        <p:spPr>
          <a:xfrm>
            <a:off x="7479101" y="3592903"/>
            <a:ext cx="1475117" cy="36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52.52°</a:t>
            </a:r>
          </a:p>
          <a:p>
            <a:r>
              <a:rPr lang="en-US" sz="1200" dirty="0" smtClean="0"/>
              <a:t>Overlap of 143 pixels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88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Transmission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65"/>
          <a:stretch/>
        </p:blipFill>
        <p:spPr>
          <a:xfrm>
            <a:off x="1418628" y="1854936"/>
            <a:ext cx="6138555" cy="210458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"/>
          <a:stretch/>
        </p:blipFill>
        <p:spPr>
          <a:xfrm>
            <a:off x="1539065" y="4185690"/>
            <a:ext cx="5919944" cy="2077088"/>
          </a:xfrm>
          <a:prstGeom prst="rect">
            <a:avLst/>
          </a:prstGeom>
        </p:spPr>
      </p:pic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7479101" y="5936658"/>
            <a:ext cx="1475117" cy="377877"/>
          </a:xfrm>
        </p:spPr>
        <p:txBody>
          <a:bodyPr/>
          <a:lstStyle/>
          <a:p>
            <a:r>
              <a:rPr lang="en-US" sz="1200" dirty="0"/>
              <a:t>52.52 </a:t>
            </a:r>
            <a:r>
              <a:rPr lang="en-US" sz="1200" dirty="0" smtClean="0"/>
              <a:t>°</a:t>
            </a:r>
            <a:endParaRPr lang="en-US" sz="1200" dirty="0"/>
          </a:p>
          <a:p>
            <a:r>
              <a:rPr lang="en-US" sz="1200" dirty="0" smtClean="0"/>
              <a:t>Overlap of 189 pixels</a:t>
            </a:r>
          </a:p>
        </p:txBody>
      </p:sp>
      <p:sp>
        <p:nvSpPr>
          <p:cNvPr id="9" name="Inhaltsplatzhalter 1"/>
          <p:cNvSpPr txBox="1">
            <a:spLocks/>
          </p:cNvSpPr>
          <p:nvPr/>
        </p:nvSpPr>
        <p:spPr>
          <a:xfrm>
            <a:off x="7479101" y="3592903"/>
            <a:ext cx="1475117" cy="36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52.52°</a:t>
            </a:r>
          </a:p>
          <a:p>
            <a:r>
              <a:rPr lang="en-US" sz="1200" dirty="0" smtClean="0"/>
              <a:t>Overlap of 143 pixels</a:t>
            </a:r>
            <a:endParaRPr lang="en-US" sz="1200" dirty="0"/>
          </a:p>
        </p:txBody>
      </p:sp>
      <p:sp>
        <p:nvSpPr>
          <p:cNvPr id="17" name="Rechteck 16"/>
          <p:cNvSpPr/>
          <p:nvPr/>
        </p:nvSpPr>
        <p:spPr>
          <a:xfrm>
            <a:off x="2266784" y="3880127"/>
            <a:ext cx="450636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Stitching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process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remains</a:t>
            </a:r>
            <a:r>
              <a:rPr lang="de-DE" dirty="0" smtClean="0">
                <a:solidFill>
                  <a:srgbClr val="FF0000"/>
                </a:solidFill>
              </a:rPr>
              <a:t> a </a:t>
            </a:r>
            <a:r>
              <a:rPr lang="de-DE" dirty="0" err="1" smtClean="0">
                <a:solidFill>
                  <a:srgbClr val="FF0000"/>
                </a:solidFill>
              </a:rPr>
              <a:t>big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challange</a:t>
            </a:r>
            <a:r>
              <a:rPr lang="de-DE" dirty="0" smtClean="0">
                <a:solidFill>
                  <a:srgbClr val="FF0000"/>
                </a:solidFill>
              </a:rPr>
              <a:t>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Inhaltsplatzhalter 1"/>
          <p:cNvSpPr txBox="1">
            <a:spLocks/>
          </p:cNvSpPr>
          <p:nvPr/>
        </p:nvSpPr>
        <p:spPr>
          <a:xfrm>
            <a:off x="7479100" y="4637952"/>
            <a:ext cx="1475117" cy="62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Difference of ~ 7 mm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mit Pfeil 10"/>
          <p:cNvCxnSpPr>
            <a:stCxn id="10" idx="0"/>
          </p:cNvCxnSpPr>
          <p:nvPr/>
        </p:nvCxnSpPr>
        <p:spPr>
          <a:xfrm flipV="1">
            <a:off x="8216659" y="3959524"/>
            <a:ext cx="133711" cy="6784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8149803" y="5300590"/>
            <a:ext cx="220658" cy="8250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8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Transmission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2" y="1711440"/>
            <a:ext cx="2350035" cy="236273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11" y="1705089"/>
            <a:ext cx="2337332" cy="237544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88" y="1711440"/>
            <a:ext cx="2337332" cy="236273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255991" y="3888750"/>
            <a:ext cx="3893572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Due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beam </a:t>
            </a:r>
            <a:r>
              <a:rPr lang="de-DE" dirty="0" err="1" smtClean="0">
                <a:solidFill>
                  <a:srgbClr val="FF0000"/>
                </a:solidFill>
              </a:rPr>
              <a:t>divergence</a:t>
            </a:r>
            <a:r>
              <a:rPr lang="de-DE" dirty="0" smtClean="0">
                <a:solidFill>
                  <a:srgbClr val="FF0000"/>
                </a:solidFill>
              </a:rPr>
              <a:t>, </a:t>
            </a:r>
            <a:r>
              <a:rPr lang="de-DE" dirty="0" err="1" smtClean="0">
                <a:solidFill>
                  <a:srgbClr val="FF0000"/>
                </a:solidFill>
              </a:rPr>
              <a:t>scattering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effects</a:t>
            </a:r>
            <a:r>
              <a:rPr lang="de-DE" dirty="0" smtClean="0">
                <a:solidFill>
                  <a:srgbClr val="FF0000"/>
                </a:solidFill>
              </a:rPr>
              <a:t> etc. </a:t>
            </a:r>
            <a:r>
              <a:rPr lang="de-DE" dirty="0" err="1" smtClean="0">
                <a:solidFill>
                  <a:srgbClr val="FF0000"/>
                </a:solidFill>
              </a:rPr>
              <a:t>reconstruction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does</a:t>
            </a:r>
            <a:r>
              <a:rPr lang="de-DE" dirty="0" smtClean="0">
                <a:solidFill>
                  <a:srgbClr val="FF0000"/>
                </a:solidFill>
              </a:rPr>
              <a:t> not </a:t>
            </a:r>
            <a:r>
              <a:rPr lang="de-DE" dirty="0" err="1" smtClean="0">
                <a:solidFill>
                  <a:srgbClr val="FF0000"/>
                </a:solidFill>
              </a:rPr>
              <a:t>result</a:t>
            </a:r>
            <a:r>
              <a:rPr lang="de-DE" dirty="0" smtClean="0">
                <a:solidFill>
                  <a:srgbClr val="FF0000"/>
                </a:solidFill>
              </a:rPr>
              <a:t> in an </a:t>
            </a:r>
            <a:r>
              <a:rPr lang="de-DE" dirty="0" err="1" smtClean="0">
                <a:solidFill>
                  <a:srgbClr val="FF0000"/>
                </a:solidFill>
              </a:rPr>
              <a:t>acceptable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image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quality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NECTAR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</a:t>
            </a:r>
            <a:r>
              <a:rPr lang="en-US" dirty="0" smtClean="0"/>
              <a:t>sample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Measurements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Transmission measurements</a:t>
            </a:r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sz="1400" dirty="0" smtClean="0"/>
              <a:t>Data evaluation</a:t>
            </a:r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sz="1400" dirty="0" smtClean="0"/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Emission measurements</a:t>
            </a:r>
            <a:endParaRPr lang="en-US" dirty="0"/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Data evaluation</a:t>
            </a:r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sz="1400" dirty="0"/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Summary</a:t>
            </a:r>
            <a:endParaRPr lang="en-US" dirty="0"/>
          </a:p>
          <a:p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15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>
                <a:latin typeface="Symbol" panose="05050102010706020507" pitchFamily="18" charset="2"/>
              </a:rPr>
              <a:t>g</a:t>
            </a:r>
            <a:r>
              <a:rPr lang="de-DE" dirty="0" smtClean="0"/>
              <a:t>-transmission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9" r="32243" b="13016"/>
          <a:stretch/>
        </p:blipFill>
        <p:spPr>
          <a:xfrm>
            <a:off x="5651563" y="1706574"/>
            <a:ext cx="3175445" cy="46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6"/>
          <a:stretch/>
        </p:blipFill>
        <p:spPr>
          <a:xfrm>
            <a:off x="311162" y="1492927"/>
            <a:ext cx="3240000" cy="3711462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175397" y="3993482"/>
            <a:ext cx="631981" cy="1280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l="22028" t="6333" r="22531" b="4647"/>
          <a:stretch/>
        </p:blipFill>
        <p:spPr>
          <a:xfrm>
            <a:off x="3192489" y="4010574"/>
            <a:ext cx="2418239" cy="2376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19090" y="5248398"/>
            <a:ext cx="2663392" cy="491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400" dirty="0" smtClean="0">
                <a:latin typeface="+mn-lt"/>
              </a:rPr>
              <a:t>Integrated </a:t>
            </a:r>
            <a:r>
              <a:rPr lang="de-DE" sz="1400" dirty="0" err="1" smtClean="0">
                <a:latin typeface="+mn-lt"/>
              </a:rPr>
              <a:t>Tomgraphy</a:t>
            </a:r>
            <a:r>
              <a:rPr lang="de-DE" sz="1400" dirty="0" smtClean="0">
                <a:latin typeface="+mn-lt"/>
              </a:rPr>
              <a:t> System (ITS) @ RCM</a:t>
            </a:r>
            <a:endParaRPr lang="de-DE" sz="1400" dirty="0" smtClean="0">
              <a:latin typeface="+mn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490105" y="6129324"/>
            <a:ext cx="261290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smtClean="0">
                <a:solidFill>
                  <a:schemeClr val="bg1"/>
                </a:solidFill>
                <a:latin typeface="+mn-lt"/>
              </a:rPr>
              <a:t>3D</a:t>
            </a:r>
            <a:endParaRPr lang="de-DE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32306" y="6120778"/>
            <a:ext cx="261290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smtClean="0">
                <a:solidFill>
                  <a:schemeClr val="bg1"/>
                </a:solidFill>
                <a:latin typeface="+mn-lt"/>
              </a:rPr>
              <a:t>2D</a:t>
            </a:r>
            <a:endParaRPr lang="de-DE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875803" y="3674195"/>
            <a:ext cx="3395572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de-DE" dirty="0" smtClean="0">
                <a:solidFill>
                  <a:srgbClr val="FF0000"/>
                </a:solidFill>
              </a:rPr>
              <a:t>-transmission </a:t>
            </a:r>
            <a:r>
              <a:rPr lang="de-DE" dirty="0" err="1" smtClean="0">
                <a:solidFill>
                  <a:srgbClr val="FF0000"/>
                </a:solidFill>
              </a:rPr>
              <a:t>tomography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is</a:t>
            </a:r>
            <a:r>
              <a:rPr lang="de-DE" dirty="0" smtClean="0">
                <a:solidFill>
                  <a:srgbClr val="FF0000"/>
                </a:solidFill>
              </a:rPr>
              <a:t> still </a:t>
            </a:r>
            <a:r>
              <a:rPr lang="de-DE" dirty="0" err="1" smtClean="0">
                <a:solidFill>
                  <a:srgbClr val="FF0000"/>
                </a:solidFill>
              </a:rPr>
              <a:t>superior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fission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neutron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transmission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tomography</a:t>
            </a:r>
            <a:r>
              <a:rPr lang="de-DE" dirty="0" smtClean="0">
                <a:solidFill>
                  <a:srgbClr val="FF0000"/>
                </a:solidFill>
              </a:rPr>
              <a:t>!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4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evaluation</a:t>
            </a:r>
            <a:r>
              <a:rPr lang="de-DE" dirty="0" smtClean="0"/>
              <a:t> - </a:t>
            </a:r>
            <a:r>
              <a:rPr lang="de-DE" dirty="0" err="1" smtClean="0"/>
              <a:t>emission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20" name="Inhaltsplatzhalter 1"/>
          <p:cNvSpPr>
            <a:spLocks noGrp="1"/>
          </p:cNvSpPr>
          <p:nvPr>
            <p:ph idx="1"/>
          </p:nvPr>
        </p:nvSpPr>
        <p:spPr>
          <a:xfrm>
            <a:off x="319090" y="1762188"/>
            <a:ext cx="8508999" cy="46995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raw data (2048 pixels x 2048 pixels)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binning (5 pixels)</a:t>
            </a:r>
            <a:endParaRPr lang="en-US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shift-correction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reconstruction with </a:t>
            </a:r>
          </a:p>
          <a:p>
            <a:pPr marL="630238" lvl="1" indent="-285750">
              <a:buFontTx/>
              <a:buChar char="-"/>
            </a:pPr>
            <a:r>
              <a:rPr lang="en-US" dirty="0" smtClean="0"/>
              <a:t>FBP and</a:t>
            </a:r>
          </a:p>
          <a:p>
            <a:pPr marL="630238" lvl="1" indent="-285750">
              <a:buFontTx/>
              <a:buChar char="-"/>
            </a:pPr>
            <a:r>
              <a:rPr lang="en-US" dirty="0" smtClean="0"/>
              <a:t>Maximum likelihood maximum </a:t>
            </a:r>
            <a:r>
              <a:rPr lang="en-US" dirty="0"/>
              <a:t>estimator</a:t>
            </a:r>
            <a:r>
              <a:rPr lang="en-US" baseline="30000" dirty="0"/>
              <a:t>[3]</a:t>
            </a:r>
            <a:r>
              <a:rPr lang="en-US" dirty="0" smtClean="0"/>
              <a:t> (MLEM</a:t>
            </a:r>
            <a:r>
              <a:rPr lang="en-US" dirty="0"/>
              <a:t>)</a:t>
            </a:r>
            <a:endParaRPr lang="en-US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319090" y="6046460"/>
            <a:ext cx="3062465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725" indent="-85725">
              <a:lnSpc>
                <a:spcPct val="114000"/>
              </a:lnSpc>
            </a:pPr>
            <a:r>
              <a:rPr lang="de-DE" sz="800" baseline="30000" dirty="0" smtClean="0">
                <a:latin typeface="+mn-lt"/>
              </a:rPr>
              <a:t>[</a:t>
            </a:r>
            <a:r>
              <a:rPr lang="de-DE" sz="800" baseline="30000" dirty="0">
                <a:latin typeface="+mn-lt"/>
              </a:rPr>
              <a:t>3</a:t>
            </a:r>
            <a:r>
              <a:rPr lang="de-DE" sz="800" baseline="30000" dirty="0" smtClean="0">
                <a:latin typeface="+mn-lt"/>
              </a:rPr>
              <a:t>] </a:t>
            </a:r>
            <a:r>
              <a:rPr lang="en-US" sz="800" dirty="0">
                <a:latin typeface="+mn-lt"/>
              </a:rPr>
              <a:t>http://campar.in.tum.de/twiki/pub/Main/MoritzBlume/EMPET.pdf</a:t>
            </a:r>
            <a:r>
              <a:rPr lang="de-DE" sz="800" dirty="0">
                <a:latin typeface="+mn-lt"/>
              </a:rPr>
              <a:t>		</a:t>
            </a:r>
            <a:r>
              <a:rPr lang="de-DE" sz="800" dirty="0" smtClean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080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</a:t>
            </a:r>
            <a:r>
              <a:rPr lang="de-DE" dirty="0" err="1" smtClean="0"/>
              <a:t>emission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311162" y="1665701"/>
            <a:ext cx="77200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images</a:t>
            </a:r>
            <a:r>
              <a:rPr lang="de-DE" dirty="0" smtClean="0"/>
              <a:t>,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drum (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de-DE" dirty="0" err="1" smtClean="0">
                <a:sym typeface="Wingdings" panose="05000000000000000000" pitchFamily="2" charset="2"/>
              </a:rPr>
              <a:t>Sources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weak</a:t>
            </a:r>
            <a:r>
              <a:rPr lang="de-DE" dirty="0" smtClean="0">
                <a:sym typeface="Wingdings" panose="05000000000000000000" pitchFamily="2" charset="2"/>
              </a:rPr>
              <a:t>!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endParaRPr lang="de-DE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ð"/>
            </a:pPr>
            <a:endParaRPr lang="de-DE" dirty="0" smtClean="0">
              <a:sym typeface="Wingdings" panose="05000000000000000000" pitchFamily="2" charset="2"/>
            </a:endParaRPr>
          </a:p>
          <a:p>
            <a:pPr marL="1974850" lvl="1" indent="-1974850"/>
            <a:r>
              <a:rPr lang="de-DE" dirty="0" err="1" smtClean="0">
                <a:sym typeface="Wingdings" panose="05000000000000000000" pitchFamily="2" charset="2"/>
              </a:rPr>
              <a:t>Rough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estimation</a:t>
            </a:r>
            <a:r>
              <a:rPr lang="de-DE" dirty="0" smtClean="0">
                <a:sym typeface="Wingdings" panose="05000000000000000000" pitchFamily="2" charset="2"/>
              </a:rPr>
              <a:t>: 	</a:t>
            </a:r>
          </a:p>
          <a:p>
            <a:pPr marL="2260600" lvl="1" indent="-285750">
              <a:buFont typeface="Symbol" panose="05050102010706020507" pitchFamily="18" charset="2"/>
              <a:buChar char="-"/>
            </a:pPr>
            <a:r>
              <a:rPr lang="de-DE" dirty="0" err="1" smtClean="0">
                <a:sym typeface="Wingdings" panose="05000000000000000000" pitchFamily="2" charset="2"/>
              </a:rPr>
              <a:t>minimum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distance</a:t>
            </a:r>
            <a:r>
              <a:rPr lang="de-DE" dirty="0" smtClean="0">
                <a:sym typeface="Wingdings" panose="05000000000000000000" pitchFamily="2" charset="2"/>
              </a:rPr>
              <a:t> sample – </a:t>
            </a:r>
            <a:r>
              <a:rPr lang="de-DE" dirty="0" err="1" smtClean="0">
                <a:sym typeface="Wingdings" panose="05000000000000000000" pitchFamily="2" charset="2"/>
              </a:rPr>
              <a:t>converter</a:t>
            </a:r>
            <a:r>
              <a:rPr lang="de-DE" dirty="0" smtClean="0">
                <a:sym typeface="Wingdings" panose="05000000000000000000" pitchFamily="2" charset="2"/>
              </a:rPr>
              <a:t>: 30 cm</a:t>
            </a:r>
          </a:p>
          <a:p>
            <a:pPr marL="2260600" lvl="1" indent="-285750">
              <a:buFont typeface="Symbol" panose="05050102010706020507" pitchFamily="18" charset="2"/>
              <a:buChar char="-"/>
            </a:pPr>
            <a:r>
              <a:rPr lang="de-DE" dirty="0" err="1" smtClean="0">
                <a:sym typeface="Wingdings" panose="05000000000000000000" pitchFamily="2" charset="2"/>
              </a:rPr>
              <a:t>no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attenuation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assumed</a:t>
            </a:r>
            <a:endParaRPr lang="de-DE" dirty="0" smtClean="0">
              <a:sym typeface="Wingdings" panose="05000000000000000000" pitchFamily="2" charset="2"/>
            </a:endParaRPr>
          </a:p>
          <a:p>
            <a:pPr marL="2260600" lvl="1" indent="-285750">
              <a:buFont typeface="Symbol" panose="05050102010706020507" pitchFamily="18" charset="2"/>
              <a:buChar char="-"/>
            </a:pPr>
            <a:r>
              <a:rPr lang="de-DE" dirty="0" err="1" smtClean="0">
                <a:sym typeface="Wingdings" panose="05000000000000000000" pitchFamily="2" charset="2"/>
              </a:rPr>
              <a:t>source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strength</a:t>
            </a:r>
            <a:r>
              <a:rPr lang="de-DE" dirty="0" smtClean="0">
                <a:sym typeface="Wingdings" panose="05000000000000000000" pitchFamily="2" charset="2"/>
              </a:rPr>
              <a:t>: 2.2∙</a:t>
            </a:r>
            <a:r>
              <a:rPr lang="de-DE" smtClean="0">
                <a:sym typeface="Wingdings" panose="05000000000000000000" pitchFamily="2" charset="2"/>
              </a:rPr>
              <a:t>10</a:t>
            </a:r>
            <a:r>
              <a:rPr lang="de-DE" baseline="30000" smtClean="0">
                <a:sym typeface="Wingdings" panose="05000000000000000000" pitchFamily="2" charset="2"/>
              </a:rPr>
              <a:t>6</a:t>
            </a:r>
            <a:r>
              <a:rPr lang="de-DE" smtClean="0">
                <a:sym typeface="Wingdings" panose="05000000000000000000" pitchFamily="2" charset="2"/>
              </a:rPr>
              <a:t> s</a:t>
            </a:r>
            <a:r>
              <a:rPr lang="de-DE" baseline="30000" smtClean="0">
                <a:sym typeface="Wingdings" panose="05000000000000000000" pitchFamily="2" charset="2"/>
              </a:rPr>
              <a:t>-1</a:t>
            </a:r>
            <a:endParaRPr lang="de-DE" dirty="0" smtClean="0">
              <a:sym typeface="Wingdings" panose="05000000000000000000" pitchFamily="2" charset="2"/>
            </a:endParaRPr>
          </a:p>
          <a:p>
            <a:pPr marL="1974850" lvl="1" indent="-1974850"/>
            <a:endParaRPr lang="de-DE" dirty="0">
              <a:sym typeface="Wingdings" panose="05000000000000000000" pitchFamily="2" charset="2"/>
            </a:endParaRPr>
          </a:p>
          <a:p>
            <a:pPr marL="2509838" lvl="1" indent="-2509838">
              <a:tabLst>
                <a:tab pos="2873375" algn="l"/>
              </a:tabLst>
            </a:pPr>
            <a:r>
              <a:rPr lang="de-DE" dirty="0" smtClean="0">
                <a:sym typeface="Wingdings" panose="05000000000000000000" pitchFamily="2" charset="2"/>
              </a:rPr>
              <a:t>	 	</a:t>
            </a:r>
            <a:r>
              <a:rPr lang="de-DE" dirty="0" err="1" smtClean="0">
                <a:sym typeface="Wingdings" panose="05000000000000000000" pitchFamily="2" charset="2"/>
              </a:rPr>
              <a:t>about</a:t>
            </a:r>
            <a:r>
              <a:rPr lang="de-DE" dirty="0" smtClean="0">
                <a:sym typeface="Wingdings" panose="05000000000000000000" pitchFamily="2" charset="2"/>
              </a:rPr>
              <a:t> 900 n/cm</a:t>
            </a:r>
            <a:r>
              <a:rPr lang="de-DE" baseline="30000" dirty="0" smtClean="0">
                <a:sym typeface="Wingdings" panose="05000000000000000000" pitchFamily="2" charset="2"/>
              </a:rPr>
              <a:t>2</a:t>
            </a:r>
            <a:endParaRPr lang="de-DE" dirty="0" smtClean="0">
              <a:sym typeface="Wingdings" panose="05000000000000000000" pitchFamily="2" charset="2"/>
            </a:endParaRPr>
          </a:p>
          <a:p>
            <a:pPr marL="2509838" lvl="1" indent="-2509838">
              <a:tabLst>
                <a:tab pos="2873375" algn="l"/>
              </a:tabLst>
            </a:pPr>
            <a:r>
              <a:rPr lang="de-DE" dirty="0" smtClean="0">
                <a:sym typeface="Wingdings" panose="05000000000000000000" pitchFamily="2" charset="2"/>
              </a:rPr>
              <a:t>	  	</a:t>
            </a:r>
            <a:r>
              <a:rPr lang="de-DE" dirty="0" err="1" smtClean="0">
                <a:sym typeface="Wingdings" panose="05000000000000000000" pitchFamily="2" charset="2"/>
              </a:rPr>
              <a:t>about</a:t>
            </a:r>
            <a:r>
              <a:rPr lang="de-DE" dirty="0" smtClean="0">
                <a:sym typeface="Wingdings" panose="05000000000000000000" pitchFamily="2" charset="2"/>
              </a:rPr>
              <a:t> 0,2 n/</a:t>
            </a:r>
            <a:r>
              <a:rPr lang="de-DE" dirty="0" err="1" smtClean="0">
                <a:sym typeface="Wingdings" panose="05000000000000000000" pitchFamily="2" charset="2"/>
              </a:rPr>
              <a:t>pixel</a:t>
            </a:r>
            <a:endParaRPr lang="de-DE" dirty="0" smtClean="0">
              <a:sym typeface="Wingdings" panose="05000000000000000000" pitchFamily="2" charset="2"/>
            </a:endParaRPr>
          </a:p>
          <a:p>
            <a:pPr marL="2509838" lvl="1" indent="-2509838">
              <a:tabLst>
                <a:tab pos="2873375" algn="l"/>
              </a:tabLst>
            </a:pPr>
            <a:endParaRPr lang="de-DE" dirty="0">
              <a:sym typeface="Wingdings" panose="05000000000000000000" pitchFamily="2" charset="2"/>
            </a:endParaRPr>
          </a:p>
          <a:p>
            <a:pPr marL="2509838" lvl="1" indent="-2509838">
              <a:tabLst>
                <a:tab pos="2873375" algn="l"/>
              </a:tabLst>
            </a:pPr>
            <a:r>
              <a:rPr lang="de-DE" dirty="0" smtClean="0">
                <a:sym typeface="Wingdings" panose="05000000000000000000" pitchFamily="2" charset="2"/>
              </a:rPr>
              <a:t>	 	</a:t>
            </a:r>
            <a:r>
              <a:rPr lang="de-DE" dirty="0" err="1" smtClean="0">
                <a:sym typeface="Wingdings" panose="05000000000000000000" pitchFamily="2" charset="2"/>
              </a:rPr>
              <a:t>measuring</a:t>
            </a:r>
            <a:r>
              <a:rPr lang="de-DE" dirty="0" smtClean="0">
                <a:sym typeface="Wingdings" panose="05000000000000000000" pitchFamily="2" charset="2"/>
              </a:rPr>
              <a:t> time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much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more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than</a:t>
            </a:r>
            <a:r>
              <a:rPr lang="de-DE" dirty="0" smtClean="0">
                <a:sym typeface="Wingdings" panose="05000000000000000000" pitchFamily="2" charset="2"/>
              </a:rPr>
              <a:t> 1 </a:t>
            </a:r>
            <a:r>
              <a:rPr lang="de-DE" dirty="0" err="1" smtClean="0">
                <a:sym typeface="Wingdings" panose="05000000000000000000" pitchFamily="2" charset="2"/>
              </a:rPr>
              <a:t>hour</a:t>
            </a:r>
            <a:r>
              <a:rPr lang="de-DE" dirty="0" smtClean="0">
                <a:sym typeface="Wingdings" panose="05000000000000000000" pitchFamily="2" charset="2"/>
              </a:rPr>
              <a:t> per 	</a:t>
            </a:r>
            <a:r>
              <a:rPr lang="de-DE" dirty="0" err="1" smtClean="0">
                <a:sym typeface="Wingdings" panose="05000000000000000000" pitchFamily="2" charset="2"/>
              </a:rPr>
              <a:t>projection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required</a:t>
            </a:r>
            <a:r>
              <a:rPr lang="de-DE" dirty="0" smtClean="0">
                <a:sym typeface="Wingdings" panose="05000000000000000000" pitchFamily="2" charset="2"/>
              </a:rPr>
              <a:t>!</a:t>
            </a:r>
            <a:endParaRPr lang="de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085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</a:t>
            </a:r>
            <a:r>
              <a:rPr lang="de-DE" dirty="0" err="1" smtClean="0"/>
              <a:t>emission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311163" y="1665701"/>
            <a:ext cx="4949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smtClean="0">
                <a:sym typeface="Wingdings" panose="05000000000000000000" pitchFamily="2" charset="2"/>
              </a:rPr>
              <a:t>„Strong“ </a:t>
            </a:r>
            <a:r>
              <a:rPr lang="de-DE" dirty="0" err="1" smtClean="0">
                <a:sym typeface="Wingdings" panose="05000000000000000000" pitchFamily="2" charset="2"/>
              </a:rPr>
              <a:t>source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close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detector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dirty="0" smtClean="0">
              <a:sym typeface="Wingdings" panose="05000000000000000000" pitchFamily="2" charset="2"/>
            </a:endParaRPr>
          </a:p>
          <a:p>
            <a:pPr marL="742950" lvl="2" indent="-285750">
              <a:buFont typeface="Symbol" panose="05050102010706020507" pitchFamily="18" charset="2"/>
              <a:buChar char="-"/>
            </a:pPr>
            <a:r>
              <a:rPr lang="de-DE" dirty="0" err="1" smtClean="0">
                <a:sym typeface="Wingdings" panose="05000000000000000000" pitchFamily="2" charset="2"/>
              </a:rPr>
              <a:t>distance</a:t>
            </a:r>
            <a:r>
              <a:rPr lang="de-DE" dirty="0" smtClean="0">
                <a:sym typeface="Wingdings" panose="05000000000000000000" pitchFamily="2" charset="2"/>
              </a:rPr>
              <a:t>: 3 cm</a:t>
            </a:r>
          </a:p>
          <a:p>
            <a:pPr marL="742950" lvl="2" indent="-285750">
              <a:buFont typeface="Symbol" panose="05050102010706020507" pitchFamily="18" charset="2"/>
              <a:buChar char="-"/>
            </a:pPr>
            <a:r>
              <a:rPr lang="de-DE" dirty="0" err="1" smtClean="0">
                <a:sym typeface="Wingdings" panose="05000000000000000000" pitchFamily="2" charset="2"/>
              </a:rPr>
              <a:t>converter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fast </a:t>
            </a:r>
            <a:r>
              <a:rPr lang="de-DE" dirty="0" err="1" smtClean="0">
                <a:sym typeface="Wingdings" panose="05000000000000000000" pitchFamily="2" charset="2"/>
              </a:rPr>
              <a:t>neutrons</a:t>
            </a:r>
            <a:endParaRPr lang="de-DE" dirty="0" smtClean="0">
              <a:sym typeface="Wingdings" panose="05000000000000000000" pitchFamily="2" charset="2"/>
            </a:endParaRPr>
          </a:p>
          <a:p>
            <a:pPr marL="742950" lvl="2" indent="-285750">
              <a:buFont typeface="Symbol" panose="05050102010706020507" pitchFamily="18" charset="2"/>
              <a:buChar char="-"/>
            </a:pPr>
            <a:r>
              <a:rPr lang="de-DE" dirty="0" err="1" smtClean="0"/>
              <a:t>measuring</a:t>
            </a:r>
            <a:r>
              <a:rPr lang="de-DE" dirty="0" smtClean="0"/>
              <a:t> </a:t>
            </a:r>
            <a:r>
              <a:rPr lang="de-DE" dirty="0"/>
              <a:t>time per </a:t>
            </a:r>
            <a:r>
              <a:rPr lang="de-DE" dirty="0" err="1"/>
              <a:t>image</a:t>
            </a:r>
            <a:r>
              <a:rPr lang="de-DE" dirty="0"/>
              <a:t>: 3500 </a:t>
            </a:r>
            <a:r>
              <a:rPr lang="de-DE" dirty="0" smtClean="0"/>
              <a:t>s per </a:t>
            </a:r>
            <a:r>
              <a:rPr lang="de-DE" dirty="0" err="1" smtClean="0"/>
              <a:t>projection</a:t>
            </a:r>
            <a:endParaRPr lang="de-DE" dirty="0" smtClean="0"/>
          </a:p>
          <a:p>
            <a:pPr marL="742950" lvl="2" indent="-285750">
              <a:buFont typeface="Symbol" panose="05050102010706020507" pitchFamily="18" charset="2"/>
              <a:buChar char="-"/>
            </a:pPr>
            <a:r>
              <a:rPr lang="de-DE" dirty="0" smtClean="0"/>
              <a:t>golden </a:t>
            </a:r>
            <a:r>
              <a:rPr lang="de-DE" dirty="0" err="1" smtClean="0"/>
              <a:t>ratio</a:t>
            </a:r>
            <a:r>
              <a:rPr lang="de-DE" dirty="0" smtClean="0"/>
              <a:t> </a:t>
            </a:r>
            <a:r>
              <a:rPr lang="en-US" dirty="0"/>
              <a:t>(in total </a:t>
            </a:r>
            <a:r>
              <a:rPr lang="en-US" dirty="0" smtClean="0"/>
              <a:t>207 </a:t>
            </a:r>
            <a:r>
              <a:rPr lang="en-US" dirty="0"/>
              <a:t>angular positions)</a:t>
            </a:r>
          </a:p>
          <a:p>
            <a:pPr marL="742950" lvl="2" indent="-285750">
              <a:buFont typeface="Symbol" panose="05050102010706020507" pitchFamily="18" charset="2"/>
              <a:buChar char="-"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35" y="2095970"/>
            <a:ext cx="32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4" t="32589" r="48922" b="42486"/>
          <a:stretch/>
        </p:blipFill>
        <p:spPr>
          <a:xfrm>
            <a:off x="5262743" y="2095970"/>
            <a:ext cx="3428411" cy="4320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</a:t>
            </a:r>
            <a:r>
              <a:rPr lang="de-DE" dirty="0" err="1" smtClean="0"/>
              <a:t>emission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4" y="2095970"/>
            <a:ext cx="2882807" cy="2880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06840" y="5094867"/>
            <a:ext cx="2650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„Dynamic“ </a:t>
            </a:r>
            <a:r>
              <a:rPr lang="de-DE" sz="1400" dirty="0" err="1" smtClean="0"/>
              <a:t>range</a:t>
            </a:r>
            <a:r>
              <a:rPr lang="de-DE" sz="1400" dirty="0" smtClean="0"/>
              <a:t>: 1662 </a:t>
            </a:r>
            <a:r>
              <a:rPr lang="de-DE" sz="1400" dirty="0" err="1" smtClean="0"/>
              <a:t>to</a:t>
            </a:r>
            <a:r>
              <a:rPr lang="de-DE" sz="1400" dirty="0" smtClean="0"/>
              <a:t> 1926</a:t>
            </a:r>
          </a:p>
        </p:txBody>
      </p:sp>
    </p:spTree>
    <p:extLst>
      <p:ext uri="{BB962C8B-B14F-4D97-AF65-F5344CB8AC3E}">
        <p14:creationId xmlns:p14="http://schemas.microsoft.com/office/powerpoint/2010/main" val="25056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</a:t>
            </a:r>
            <a:r>
              <a:rPr lang="de-DE" dirty="0" err="1" smtClean="0"/>
              <a:t>emission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" y="1723492"/>
            <a:ext cx="8238095" cy="3447619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54541" y="5333279"/>
            <a:ext cx="3556742" cy="518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MLEM-</a:t>
            </a:r>
            <a:r>
              <a:rPr lang="de-DE" sz="1400" dirty="0" err="1" smtClean="0"/>
              <a:t>reconstruction</a:t>
            </a:r>
            <a:r>
              <a:rPr lang="de-DE" sz="1400" dirty="0" smtClean="0"/>
              <a:t> after 30 </a:t>
            </a:r>
            <a:r>
              <a:rPr lang="de-DE" sz="1400" dirty="0" err="1" smtClean="0"/>
              <a:t>iterations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smoothing</a:t>
            </a:r>
            <a:r>
              <a:rPr lang="de-DE" sz="1400" dirty="0" smtClean="0"/>
              <a:t> </a:t>
            </a:r>
            <a:r>
              <a:rPr lang="de-DE" sz="1400" dirty="0" err="1" smtClean="0"/>
              <a:t>filter</a:t>
            </a:r>
            <a:r>
              <a:rPr lang="de-DE" sz="1400" dirty="0" smtClean="0"/>
              <a:t> </a:t>
            </a:r>
            <a:r>
              <a:rPr lang="de-DE" sz="1400" dirty="0" err="1" smtClean="0"/>
              <a:t>applied</a:t>
            </a:r>
            <a:r>
              <a:rPr lang="de-DE" sz="1400" dirty="0" smtClean="0"/>
              <a:t> </a:t>
            </a:r>
          </a:p>
        </p:txBody>
      </p:sp>
      <p:sp>
        <p:nvSpPr>
          <p:cNvPr id="13" name="Rechteck 12"/>
          <p:cNvSpPr/>
          <p:nvPr/>
        </p:nvSpPr>
        <p:spPr>
          <a:xfrm>
            <a:off x="4868390" y="5333278"/>
            <a:ext cx="35567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FBP-</a:t>
            </a:r>
            <a:r>
              <a:rPr lang="de-DE" sz="1400" dirty="0" err="1" smtClean="0"/>
              <a:t>reconstruction</a:t>
            </a:r>
            <a:r>
              <a:rPr lang="de-DE" sz="1400" dirty="0" smtClean="0"/>
              <a:t> </a:t>
            </a:r>
            <a:r>
              <a:rPr lang="de-DE" sz="1400" dirty="0" err="1" smtClean="0"/>
              <a:t>using</a:t>
            </a:r>
            <a:r>
              <a:rPr lang="de-DE" sz="1400" dirty="0" smtClean="0"/>
              <a:t> </a:t>
            </a:r>
            <a:r>
              <a:rPr lang="de-DE" sz="1400" dirty="0" err="1" smtClean="0"/>
              <a:t>ramp</a:t>
            </a:r>
            <a:r>
              <a:rPr lang="de-DE" sz="1400" dirty="0" smtClean="0"/>
              <a:t>-filter</a:t>
            </a:r>
          </a:p>
        </p:txBody>
      </p:sp>
    </p:spTree>
    <p:extLst>
      <p:ext uri="{BB962C8B-B14F-4D97-AF65-F5344CB8AC3E}">
        <p14:creationId xmlns:p14="http://schemas.microsoft.com/office/powerpoint/2010/main" val="13462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0" y="1762189"/>
            <a:ext cx="8508999" cy="3986678"/>
          </a:xfrm>
        </p:spPr>
        <p:txBody>
          <a:bodyPr/>
          <a:lstStyle/>
          <a:p>
            <a:r>
              <a:rPr lang="en-US" b="1" dirty="0" smtClean="0"/>
              <a:t>Is fission neutron tomography on large volume samples possible?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Yes, but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challenges </a:t>
            </a:r>
            <a:r>
              <a:rPr lang="en-US" dirty="0"/>
              <a:t>arise from </a:t>
            </a:r>
            <a:endParaRPr lang="en-US" dirty="0" smtClean="0"/>
          </a:p>
          <a:p>
            <a:pPr marL="801688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image </a:t>
            </a:r>
            <a:r>
              <a:rPr lang="en-US" dirty="0"/>
              <a:t>processing (especially stitching) and </a:t>
            </a:r>
            <a:endParaRPr lang="en-US" dirty="0" smtClean="0"/>
          </a:p>
          <a:p>
            <a:pPr marL="801688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“</a:t>
            </a:r>
            <a:r>
              <a:rPr lang="en-US" dirty="0"/>
              <a:t>moving” objects </a:t>
            </a:r>
            <a:endParaRPr lang="en-US" dirty="0" smtClean="0"/>
          </a:p>
          <a:p>
            <a:pPr marL="646113" lvl="2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lvl="2" indent="0">
              <a:buNone/>
            </a:pPr>
            <a:r>
              <a:rPr lang="en-US" i="1" dirty="0" smtClean="0"/>
              <a:t>Further investigations required </a:t>
            </a:r>
            <a:r>
              <a:rPr lang="en-US" i="1" dirty="0">
                <a:sym typeface="Wingdings" panose="05000000000000000000" pitchFamily="2" charset="2"/>
              </a:rPr>
              <a:t> next R&amp;D topics!</a:t>
            </a: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applicability</a:t>
            </a:r>
            <a:r>
              <a:rPr lang="en-US" dirty="0" smtClean="0"/>
              <a:t> depends </a:t>
            </a:r>
            <a:r>
              <a:rPr lang="en-US" dirty="0"/>
              <a:t>strongly on the matrix composition (material, density, thickness)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neutron flux available at NECTAR is on the lower limit for these investigations</a:t>
            </a:r>
          </a:p>
          <a:p>
            <a:pPr marL="355600" indent="-355600"/>
            <a:r>
              <a:rPr lang="en-US" dirty="0" smtClean="0"/>
              <a:t>	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smtClean="0"/>
              <a:t>Summary </a:t>
            </a:r>
            <a:r>
              <a:rPr lang="de-DE" dirty="0" err="1" smtClean="0"/>
              <a:t>and</a:t>
            </a:r>
            <a:r>
              <a:rPr lang="de-DE" dirty="0" smtClean="0"/>
              <a:t> Outlook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40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0" y="1762189"/>
            <a:ext cx="8508999" cy="3986678"/>
          </a:xfrm>
        </p:spPr>
        <p:txBody>
          <a:bodyPr/>
          <a:lstStyle/>
          <a:p>
            <a:r>
              <a:rPr lang="en-US" b="1" dirty="0" smtClean="0"/>
              <a:t>Is neutron emission tomography on large volume samples possible?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Yes, </a:t>
            </a:r>
            <a:r>
              <a:rPr lang="en-US" dirty="0" smtClean="0"/>
              <a:t>but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0">
              <a:buNone/>
            </a:pPr>
            <a:r>
              <a:rPr lang="en-US" dirty="0" smtClean="0"/>
              <a:t>-	it strongly depends on their neutron emission rates </a:t>
            </a:r>
          </a:p>
          <a:p>
            <a:endParaRPr lang="en-US" dirty="0"/>
          </a:p>
          <a:p>
            <a:pPr marL="361950" indent="-361950"/>
            <a:r>
              <a:rPr lang="en-US" dirty="0">
                <a:sym typeface="Wingdings" panose="05000000000000000000" pitchFamily="2" charset="2"/>
              </a:rPr>
              <a:t></a:t>
            </a:r>
            <a:r>
              <a:rPr lang="en-US" dirty="0"/>
              <a:t> </a:t>
            </a:r>
            <a:r>
              <a:rPr lang="en-US" dirty="0" smtClean="0"/>
              <a:t>	Emission </a:t>
            </a:r>
            <a:r>
              <a:rPr lang="en-US" dirty="0"/>
              <a:t>neutron tomography </a:t>
            </a:r>
            <a:r>
              <a:rPr lang="en-US" dirty="0" smtClean="0"/>
              <a:t>at NECTAR was </a:t>
            </a:r>
            <a:r>
              <a:rPr lang="en-US" dirty="0"/>
              <a:t>demonstrated, but is only applicable in praxis on large samples (like real waste packages) for extremely high neutron emission rates.</a:t>
            </a:r>
          </a:p>
          <a:p>
            <a:endParaRPr lang="en-US" dirty="0" smtClean="0"/>
          </a:p>
          <a:p>
            <a:pPr marL="361950" indent="-361950">
              <a:buFont typeface="Wingdings" panose="05000000000000000000" pitchFamily="2" charset="2"/>
              <a:buChar char="ð"/>
            </a:pPr>
            <a:r>
              <a:rPr lang="en-US" dirty="0" smtClean="0"/>
              <a:t>SANDRA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55600" indent="-355600"/>
            <a:r>
              <a:rPr lang="en-US" dirty="0" smtClean="0"/>
              <a:t>	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and</a:t>
            </a:r>
            <a:r>
              <a:rPr lang="de-DE" dirty="0"/>
              <a:t> Outlook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11" y="4097313"/>
            <a:ext cx="4271303" cy="2376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579011" y="4097313"/>
            <a:ext cx="1595510" cy="276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13" y="4186095"/>
            <a:ext cx="2697228" cy="216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15761" y="5375402"/>
            <a:ext cx="1001881" cy="103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b="1" dirty="0"/>
              <a:t>S</a:t>
            </a:r>
            <a:r>
              <a:rPr lang="en-US" sz="1000" dirty="0"/>
              <a:t>pecial </a:t>
            </a:r>
            <a:r>
              <a:rPr lang="en-US" sz="1000" b="1" dirty="0"/>
              <a:t>A</a:t>
            </a:r>
            <a:r>
              <a:rPr lang="en-US" sz="1000" dirty="0"/>
              <a:t>rrangement for </a:t>
            </a:r>
            <a:r>
              <a:rPr lang="en-US" sz="1000" b="1" dirty="0"/>
              <a:t>N</a:t>
            </a:r>
            <a:r>
              <a:rPr lang="en-US" sz="1000" dirty="0"/>
              <a:t>eutron </a:t>
            </a:r>
            <a:r>
              <a:rPr lang="en-US" sz="1000" b="1" dirty="0" smtClean="0"/>
              <a:t>D</a:t>
            </a:r>
            <a:r>
              <a:rPr lang="en-US" sz="1000" dirty="0" smtClean="0"/>
              <a:t>etection </a:t>
            </a:r>
            <a:r>
              <a:rPr lang="en-US" sz="1000" dirty="0"/>
              <a:t>in </a:t>
            </a:r>
            <a:r>
              <a:rPr lang="en-US" sz="1000" b="1" dirty="0"/>
              <a:t>Ra</a:t>
            </a:r>
            <a:r>
              <a:rPr lang="en-US" sz="1000" dirty="0"/>
              <a:t>dioactive Waste </a:t>
            </a:r>
            <a:r>
              <a:rPr lang="en-US" sz="1000" dirty="0" smtClean="0"/>
              <a:t>packages</a:t>
            </a:r>
            <a:endParaRPr lang="de-DE" sz="16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23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0" y="1762189"/>
            <a:ext cx="8508999" cy="39866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get into contact with me (</a:t>
            </a:r>
            <a:r>
              <a:rPr lang="en-US" dirty="0" smtClean="0">
                <a:hlinkClick r:id="rId2"/>
              </a:rPr>
              <a:t>thomas.buecherl@tum.de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discuss feasibility of planned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submit a proposal (see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mlz-garching.de/user-office</a:t>
            </a:r>
            <a:r>
              <a:rPr lang="en-US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accepted, contact me for arranging beam time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NEW: </a:t>
            </a:r>
            <a:r>
              <a:rPr lang="en-US" dirty="0" smtClean="0">
                <a:solidFill>
                  <a:srgbClr val="FF0000"/>
                </a:solidFill>
              </a:rPr>
              <a:t>Thermal neutrons available at NECTAR, too!</a:t>
            </a:r>
          </a:p>
          <a:p>
            <a:r>
              <a:rPr lang="en-US" dirty="0" smtClean="0"/>
              <a:t>	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beam time at NECTAR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44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317500" y="5286465"/>
            <a:ext cx="8508999" cy="1274125"/>
          </a:xfrm>
        </p:spPr>
        <p:txBody>
          <a:bodyPr/>
          <a:lstStyle/>
          <a:p>
            <a:r>
              <a:rPr lang="de-DE" dirty="0" err="1" smtClean="0"/>
              <a:t>Acknowledgment</a:t>
            </a:r>
            <a:r>
              <a:rPr lang="de-DE" dirty="0" smtClean="0"/>
              <a:t>:</a:t>
            </a:r>
          </a:p>
          <a:p>
            <a:pPr marL="182563" indent="-182563"/>
            <a:r>
              <a:rPr lang="de-DE" dirty="0" smtClean="0"/>
              <a:t>	Dr. Christoph </a:t>
            </a:r>
            <a:r>
              <a:rPr lang="de-DE" dirty="0" err="1" smtClean="0"/>
              <a:t>Lierse</a:t>
            </a:r>
            <a:r>
              <a:rPr lang="de-DE" dirty="0" smtClean="0"/>
              <a:t> von </a:t>
            </a:r>
            <a:r>
              <a:rPr lang="de-DE" dirty="0" err="1" smtClean="0"/>
              <a:t>Gostomski</a:t>
            </a:r>
            <a:endParaRPr lang="de-DE" dirty="0" smtClean="0"/>
          </a:p>
          <a:p>
            <a:pPr marL="182563" indent="-182563"/>
            <a:r>
              <a:rPr lang="de-DE" dirty="0" smtClean="0"/>
              <a:t>	Thomas Baldauf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73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Radioactive waste has many origins</a:t>
            </a:r>
          </a:p>
          <a:p>
            <a:endParaRPr lang="en-US" dirty="0" smtClean="0"/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dirty="0" smtClean="0"/>
              <a:t>nuclear </a:t>
            </a:r>
            <a:r>
              <a:rPr lang="en-US" dirty="0"/>
              <a:t>power plants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dirty="0" smtClean="0"/>
              <a:t>nuclear </a:t>
            </a:r>
            <a:r>
              <a:rPr lang="en-US" dirty="0"/>
              <a:t>medicine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</a:t>
            </a:r>
            <a:r>
              <a:rPr lang="en-US" dirty="0"/>
              <a:t>institutes</a:t>
            </a:r>
          </a:p>
          <a:p>
            <a:pPr marL="896938" indent="-285750">
              <a:buFont typeface="Symbol" panose="05050102010706020507" pitchFamily="18" charset="2"/>
              <a:buChar char="-"/>
            </a:pPr>
            <a:r>
              <a:rPr lang="en-US" dirty="0" smtClean="0"/>
              <a:t>research reactors</a:t>
            </a:r>
            <a:endParaRPr lang="en-US" dirty="0"/>
          </a:p>
          <a:p>
            <a:pPr marL="896938" indent="-285750">
              <a:buFont typeface="Symbol" panose="05050102010706020507" pitchFamily="18" charset="2"/>
              <a:buChar char="-"/>
            </a:pPr>
            <a:r>
              <a:rPr lang="en-US" dirty="0" smtClean="0"/>
              <a:t>accelerators</a:t>
            </a:r>
            <a:endParaRPr lang="en-US" dirty="0"/>
          </a:p>
          <a:p>
            <a:pPr marL="896938" indent="-285750">
              <a:buFont typeface="Symbol" panose="05050102010706020507" pitchFamily="18" charset="2"/>
              <a:buChar char="-"/>
            </a:pPr>
            <a:r>
              <a:rPr lang="en-US" dirty="0" smtClean="0"/>
              <a:t>radionuclide sources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dirty="0" smtClean="0"/>
              <a:t>...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Radioactive material has isotope specific half-lives	</a:t>
            </a:r>
          </a:p>
          <a:p>
            <a:endParaRPr lang="en-US" dirty="0" smtClean="0"/>
          </a:p>
          <a:p>
            <a:pPr marL="534988" lvl="1" indent="-285750"/>
            <a:r>
              <a:rPr lang="en-US" u="sng" dirty="0" smtClean="0"/>
              <a:t>intermediate </a:t>
            </a:r>
            <a:r>
              <a:rPr lang="en-US" u="sng" dirty="0"/>
              <a:t>disposal</a:t>
            </a:r>
            <a:r>
              <a:rPr lang="en-US" dirty="0"/>
              <a:t>: </a:t>
            </a:r>
            <a:r>
              <a:rPr lang="en-US" dirty="0" smtClean="0"/>
              <a:t>wait for free release or storage in ..</a:t>
            </a:r>
            <a:endParaRPr lang="en-US" dirty="0"/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final disposal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endParaRPr lang="en-US" u="sng" dirty="0"/>
          </a:p>
          <a:p>
            <a:r>
              <a:rPr lang="en-US" dirty="0">
                <a:sym typeface="Wingdings" panose="05000000000000000000" pitchFamily="2" charset="2"/>
              </a:rPr>
              <a:t></a:t>
            </a:r>
            <a:r>
              <a:rPr lang="en-US" dirty="0"/>
              <a:t> </a:t>
            </a:r>
            <a:r>
              <a:rPr lang="en-US" dirty="0" smtClean="0"/>
              <a:t>Non-destructive characterization of waste packages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89" y="2161351"/>
            <a:ext cx="2700000" cy="3600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055789" y="5813133"/>
            <a:ext cx="2700000" cy="418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err="1" smtClean="0">
                <a:latin typeface="+mn-lt"/>
              </a:rPr>
              <a:t>Some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of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the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waste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packages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to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be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characterized</a:t>
            </a:r>
            <a:endParaRPr lang="de-DE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99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0" y="1762188"/>
            <a:ext cx="4839506" cy="1511558"/>
          </a:xfrm>
        </p:spPr>
        <p:txBody>
          <a:bodyPr/>
          <a:lstStyle/>
          <a:p>
            <a:r>
              <a:rPr lang="en-US" dirty="0" smtClean="0"/>
              <a:t>At ITMNR-9 (Beijing, China) results of a </a:t>
            </a:r>
            <a:r>
              <a:rPr lang="en-US" dirty="0"/>
              <a:t>feasibility study on reactor based </a:t>
            </a:r>
            <a:r>
              <a:rPr lang="en-US" b="1" dirty="0" smtClean="0"/>
              <a:t>fission neutron </a:t>
            </a:r>
            <a:r>
              <a:rPr lang="en-US" b="1" dirty="0"/>
              <a:t>radiography</a:t>
            </a:r>
            <a:r>
              <a:rPr lang="en-US" dirty="0"/>
              <a:t> of 200-l waste </a:t>
            </a:r>
            <a:r>
              <a:rPr lang="en-US" dirty="0" smtClean="0"/>
              <a:t>packages was presented </a:t>
            </a:r>
            <a:r>
              <a:rPr lang="en-US" baseline="30000" dirty="0" smtClean="0"/>
              <a:t>[1]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>
                <a:sym typeface="Wingdings" panose="05000000000000000000" pitchFamily="2" charset="2"/>
              </a:rPr>
              <a:t></a:t>
            </a:r>
            <a:r>
              <a:rPr lang="en-US" dirty="0" smtClean="0"/>
              <a:t> Extend study to </a:t>
            </a:r>
            <a:r>
              <a:rPr lang="en-US" b="1" dirty="0" smtClean="0"/>
              <a:t>fission neutron tomography</a:t>
            </a:r>
            <a:endParaRPr lang="en-US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003797" y="6122689"/>
            <a:ext cx="620170" cy="2105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smtClean="0">
                <a:solidFill>
                  <a:schemeClr val="bg1"/>
                </a:solidFill>
                <a:latin typeface="+mn-lt"/>
              </a:rPr>
              <a:t>NECTAR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30306" y="6097563"/>
            <a:ext cx="5096702" cy="4210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725" indent="-85725">
              <a:lnSpc>
                <a:spcPct val="114000"/>
              </a:lnSpc>
            </a:pPr>
            <a:r>
              <a:rPr lang="de-DE" sz="800" baseline="30000" dirty="0" smtClean="0">
                <a:latin typeface="+mn-lt"/>
              </a:rPr>
              <a:t>[</a:t>
            </a:r>
            <a:r>
              <a:rPr lang="de-DE" sz="800" baseline="30000" dirty="0">
                <a:latin typeface="+mn-lt"/>
              </a:rPr>
              <a:t>1] </a:t>
            </a:r>
            <a:r>
              <a:rPr lang="de-DE" sz="800" dirty="0" smtClean="0">
                <a:latin typeface="+mn-lt"/>
              </a:rPr>
              <a:t>T</a:t>
            </a:r>
            <a:r>
              <a:rPr lang="de-DE" sz="800" dirty="0">
                <a:latin typeface="+mn-lt"/>
              </a:rPr>
              <a:t>. Bücherl, O. </a:t>
            </a:r>
            <a:r>
              <a:rPr lang="de-DE" sz="800" dirty="0" err="1">
                <a:latin typeface="+mn-lt"/>
              </a:rPr>
              <a:t>Kalthoff</a:t>
            </a:r>
            <a:r>
              <a:rPr lang="de-DE" sz="800" dirty="0">
                <a:latin typeface="+mn-lt"/>
              </a:rPr>
              <a:t>, </a:t>
            </a:r>
            <a:r>
              <a:rPr lang="de-DE" sz="800" dirty="0" err="1">
                <a:latin typeface="+mn-lt"/>
              </a:rPr>
              <a:t>Ch</a:t>
            </a:r>
            <a:r>
              <a:rPr lang="de-DE" sz="800" dirty="0">
                <a:latin typeface="+mn-lt"/>
              </a:rPr>
              <a:t>. </a:t>
            </a:r>
            <a:r>
              <a:rPr lang="de-DE" sz="800" dirty="0" err="1">
                <a:latin typeface="+mn-lt"/>
              </a:rPr>
              <a:t>Lierse</a:t>
            </a:r>
            <a:r>
              <a:rPr lang="de-DE" sz="800" dirty="0">
                <a:latin typeface="+mn-lt"/>
              </a:rPr>
              <a:t> von </a:t>
            </a:r>
            <a:r>
              <a:rPr lang="de-DE" sz="800" dirty="0" err="1">
                <a:latin typeface="+mn-lt"/>
              </a:rPr>
              <a:t>Gostomski</a:t>
            </a:r>
            <a:r>
              <a:rPr lang="de-DE" sz="800" dirty="0">
                <a:latin typeface="+mn-lt"/>
              </a:rPr>
              <a:t>, A </a:t>
            </a:r>
            <a:r>
              <a:rPr lang="de-DE" sz="800" dirty="0" err="1">
                <a:latin typeface="+mn-lt"/>
              </a:rPr>
              <a:t>feasibility</a:t>
            </a:r>
            <a:r>
              <a:rPr lang="de-DE" sz="800" dirty="0">
                <a:latin typeface="+mn-lt"/>
              </a:rPr>
              <a:t> </a:t>
            </a:r>
            <a:r>
              <a:rPr lang="de-DE" sz="800" dirty="0" err="1">
                <a:latin typeface="+mn-lt"/>
              </a:rPr>
              <a:t>study</a:t>
            </a:r>
            <a:r>
              <a:rPr lang="de-DE" sz="800" dirty="0">
                <a:latin typeface="+mn-lt"/>
              </a:rPr>
              <a:t> on </a:t>
            </a:r>
            <a:r>
              <a:rPr lang="de-DE" sz="800" dirty="0" err="1">
                <a:latin typeface="+mn-lt"/>
              </a:rPr>
              <a:t>reactor</a:t>
            </a:r>
            <a:r>
              <a:rPr lang="de-DE" sz="800" dirty="0">
                <a:latin typeface="+mn-lt"/>
              </a:rPr>
              <a:t> </a:t>
            </a:r>
            <a:r>
              <a:rPr lang="de-DE" sz="800" dirty="0" err="1">
                <a:latin typeface="+mn-lt"/>
              </a:rPr>
              <a:t>based</a:t>
            </a:r>
            <a:r>
              <a:rPr lang="de-DE" sz="800" dirty="0">
                <a:latin typeface="+mn-lt"/>
              </a:rPr>
              <a:t> </a:t>
            </a:r>
            <a:r>
              <a:rPr lang="de-DE" sz="800" dirty="0" err="1">
                <a:latin typeface="+mn-lt"/>
              </a:rPr>
              <a:t>fission</a:t>
            </a:r>
            <a:r>
              <a:rPr lang="de-DE" sz="800" dirty="0">
                <a:latin typeface="+mn-lt"/>
              </a:rPr>
              <a:t> </a:t>
            </a:r>
            <a:r>
              <a:rPr lang="de-DE" sz="800" dirty="0" err="1">
                <a:latin typeface="+mn-lt"/>
              </a:rPr>
              <a:t>neutron</a:t>
            </a:r>
            <a:r>
              <a:rPr lang="de-DE" sz="800" dirty="0">
                <a:latin typeface="+mn-lt"/>
              </a:rPr>
              <a:t> </a:t>
            </a:r>
            <a:r>
              <a:rPr lang="de-DE" sz="800" dirty="0" err="1">
                <a:latin typeface="+mn-lt"/>
              </a:rPr>
              <a:t>radiography</a:t>
            </a:r>
            <a:r>
              <a:rPr lang="de-DE" sz="800" dirty="0">
                <a:latin typeface="+mn-lt"/>
              </a:rPr>
              <a:t> </a:t>
            </a:r>
            <a:r>
              <a:rPr lang="de-DE" sz="800" dirty="0" err="1">
                <a:latin typeface="+mn-lt"/>
              </a:rPr>
              <a:t>of</a:t>
            </a:r>
            <a:r>
              <a:rPr lang="de-DE" sz="800" dirty="0">
                <a:latin typeface="+mn-lt"/>
              </a:rPr>
              <a:t> 200-l </a:t>
            </a:r>
            <a:r>
              <a:rPr lang="de-DE" sz="800" dirty="0" err="1">
                <a:latin typeface="+mn-lt"/>
              </a:rPr>
              <a:t>waste</a:t>
            </a:r>
            <a:r>
              <a:rPr lang="de-DE" sz="800" dirty="0">
                <a:latin typeface="+mn-lt"/>
              </a:rPr>
              <a:t> </a:t>
            </a:r>
            <a:r>
              <a:rPr lang="de-DE" sz="800" dirty="0" err="1">
                <a:latin typeface="+mn-lt"/>
              </a:rPr>
              <a:t>packages</a:t>
            </a:r>
            <a:r>
              <a:rPr lang="de-DE" sz="800" dirty="0">
                <a:latin typeface="+mn-lt"/>
              </a:rPr>
              <a:t>, </a:t>
            </a:r>
            <a:r>
              <a:rPr lang="de-DE" sz="800" dirty="0" err="1">
                <a:latin typeface="+mn-lt"/>
              </a:rPr>
              <a:t>Physics</a:t>
            </a:r>
            <a:r>
              <a:rPr lang="de-DE" sz="800" dirty="0">
                <a:latin typeface="+mn-lt"/>
              </a:rPr>
              <a:t> </a:t>
            </a:r>
            <a:r>
              <a:rPr lang="de-DE" sz="800" dirty="0" err="1">
                <a:latin typeface="+mn-lt"/>
              </a:rPr>
              <a:t>Procedia</a:t>
            </a:r>
            <a:r>
              <a:rPr lang="de-DE" sz="800" dirty="0">
                <a:latin typeface="+mn-lt"/>
              </a:rPr>
              <a:t> (2017) pp. 64-72 </a:t>
            </a:r>
            <a:r>
              <a:rPr lang="de-DE" sz="800" dirty="0" smtClean="0">
                <a:latin typeface="+mn-lt"/>
              </a:rPr>
              <a:t>DOI: </a:t>
            </a:r>
            <a:r>
              <a:rPr lang="de-DE" sz="800" dirty="0">
                <a:latin typeface="+mn-lt"/>
              </a:rPr>
              <a:t>10.1016/j.phpro.2017.06.008.		</a:t>
            </a:r>
            <a:r>
              <a:rPr lang="de-DE" sz="800" dirty="0" smtClean="0">
                <a:latin typeface="+mn-lt"/>
              </a:rPr>
              <a:t>	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7008" y="2143329"/>
            <a:ext cx="4800000" cy="3600000"/>
          </a:xfrm>
          <a:prstGeom prst="rect">
            <a:avLst/>
          </a:prstGeom>
        </p:spPr>
      </p:pic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189369" y="3261684"/>
            <a:ext cx="3745618" cy="2618331"/>
            <a:chOff x="1126067" y="1557865"/>
            <a:chExt cx="7060424" cy="4935505"/>
          </a:xfrm>
        </p:grpSpPr>
        <p:sp>
          <p:nvSpPr>
            <p:cNvPr id="20" name="Rechteck 19"/>
            <p:cNvSpPr/>
            <p:nvPr/>
          </p:nvSpPr>
          <p:spPr>
            <a:xfrm>
              <a:off x="1652967" y="5933578"/>
              <a:ext cx="2400791" cy="493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l">
                <a:buNone/>
              </a:pPr>
              <a:r>
                <a:rPr lang="de-DE" sz="1100" dirty="0" err="1" smtClean="0">
                  <a:latin typeface="+mn-lt"/>
                  <a:cs typeface="Arial" pitchFamily="34" charset="0"/>
                </a:rPr>
                <a:t>fission</a:t>
              </a:r>
              <a:r>
                <a:rPr lang="de-DE" sz="1100" dirty="0" smtClean="0">
                  <a:latin typeface="+mn-lt"/>
                  <a:cs typeface="Arial" pitchFamily="34" charset="0"/>
                </a:rPr>
                <a:t> </a:t>
              </a:r>
              <a:r>
                <a:rPr lang="de-DE" sz="1100" dirty="0" err="1" smtClean="0">
                  <a:latin typeface="+mn-lt"/>
                  <a:cs typeface="Arial" pitchFamily="34" charset="0"/>
                </a:rPr>
                <a:t>neutrons</a:t>
              </a:r>
              <a:endParaRPr lang="en-US" sz="1100" dirty="0">
                <a:latin typeface="+mn-lt"/>
                <a:cs typeface="Arial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150567" y="6000240"/>
              <a:ext cx="2804680" cy="493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10000"/>
                    </a:schemeClr>
                  </a:solidFill>
                  <a:latin typeface="+mn-lt"/>
                  <a:sym typeface="Symbol" panose="05050102010706020507" pitchFamily="18" charset="2"/>
                </a:rPr>
                <a:t>-radiography (</a:t>
              </a:r>
              <a:r>
                <a:rPr lang="en-US" sz="1100" baseline="30000" dirty="0" smtClean="0">
                  <a:solidFill>
                    <a:schemeClr val="accent1">
                      <a:lumMod val="10000"/>
                    </a:schemeClr>
                  </a:solidFill>
                  <a:latin typeface="+mn-lt"/>
                  <a:sym typeface="Symbol" panose="05050102010706020507" pitchFamily="18" charset="2"/>
                </a:rPr>
                <a:t>60</a:t>
              </a:r>
              <a:r>
                <a:rPr lang="en-US" sz="1100" dirty="0" smtClean="0">
                  <a:solidFill>
                    <a:schemeClr val="accent1">
                      <a:lumMod val="10000"/>
                    </a:schemeClr>
                  </a:solidFill>
                  <a:latin typeface="+mn-lt"/>
                  <a:sym typeface="Symbol" panose="05050102010706020507" pitchFamily="18" charset="2"/>
                </a:rPr>
                <a:t>Co)</a:t>
              </a:r>
              <a:endParaRPr lang="en-US" sz="1100" dirty="0">
                <a:solidFill>
                  <a:schemeClr val="accent1">
                    <a:lumMod val="10000"/>
                  </a:schemeClr>
                </a:solidFill>
                <a:latin typeface="+mn-lt"/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1" t="6617" r="13570" b="2248"/>
            <a:stretch/>
          </p:blipFill>
          <p:spPr>
            <a:xfrm flipH="1">
              <a:off x="5139259" y="1557865"/>
              <a:ext cx="3047232" cy="4320000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60" t="-3588" r="3874" b="-2075"/>
            <a:stretch/>
          </p:blipFill>
          <p:spPr>
            <a:xfrm>
              <a:off x="1126067" y="2590798"/>
              <a:ext cx="3102038" cy="2592000"/>
            </a:xfrm>
            <a:prstGeom prst="rect">
              <a:avLst/>
            </a:prstGeom>
          </p:spPr>
        </p:pic>
        <p:cxnSp>
          <p:nvCxnSpPr>
            <p:cNvPr id="24" name="Gerader Verbinder 23"/>
            <p:cNvCxnSpPr/>
            <p:nvPr/>
          </p:nvCxnSpPr>
          <p:spPr>
            <a:xfrm>
              <a:off x="1405467" y="2675466"/>
              <a:ext cx="65520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>
              <a:off x="1398593" y="5130800"/>
              <a:ext cx="65520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18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0" y="1762188"/>
            <a:ext cx="4839506" cy="2740801"/>
          </a:xfrm>
        </p:spPr>
        <p:txBody>
          <a:bodyPr/>
          <a:lstStyle/>
          <a:p>
            <a:r>
              <a:rPr lang="en-US" dirty="0" smtClean="0"/>
              <a:t>Radioactive waste may contain neutron emitters.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en-US" dirty="0" smtClean="0"/>
              <a:t>Estimation of detection limits for neutron sources located </a:t>
            </a:r>
            <a:r>
              <a:rPr lang="en-US" b="1" dirty="0" smtClean="0"/>
              <a:t>inside</a:t>
            </a:r>
            <a:r>
              <a:rPr lang="en-US" dirty="0" smtClean="0"/>
              <a:t> waste packages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en-US" dirty="0" err="1" smtClean="0"/>
              <a:t>Feasability</a:t>
            </a:r>
            <a:r>
              <a:rPr lang="en-US" dirty="0" smtClean="0"/>
              <a:t> study on </a:t>
            </a:r>
            <a:r>
              <a:rPr lang="en-US" b="1" dirty="0" smtClean="0"/>
              <a:t>neutron emission tomography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003797" y="6122689"/>
            <a:ext cx="620170" cy="2105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smtClean="0">
                <a:solidFill>
                  <a:schemeClr val="bg1"/>
                </a:solidFill>
                <a:latin typeface="+mn-lt"/>
              </a:rPr>
              <a:t>NECTAR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7008" y="2143329"/>
            <a:ext cx="4800000" cy="36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45409" r="46646" b="35346"/>
          <a:stretch/>
        </p:blipFill>
        <p:spPr>
          <a:xfrm>
            <a:off x="655608" y="4306254"/>
            <a:ext cx="1069675" cy="131984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55609" y="5687905"/>
            <a:ext cx="1613140" cy="6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smtClean="0">
                <a:latin typeface="+mn-lt"/>
              </a:rPr>
              <a:t>Photograph </a:t>
            </a:r>
            <a:r>
              <a:rPr lang="de-DE" sz="1200" dirty="0" err="1" smtClean="0">
                <a:latin typeface="+mn-lt"/>
              </a:rPr>
              <a:t>of</a:t>
            </a:r>
            <a:r>
              <a:rPr lang="de-DE" sz="1200" dirty="0" smtClean="0">
                <a:latin typeface="+mn-lt"/>
              </a:rPr>
              <a:t> a </a:t>
            </a:r>
            <a:r>
              <a:rPr lang="de-DE" sz="1200" dirty="0" err="1" smtClean="0">
                <a:latin typeface="+mn-lt"/>
              </a:rPr>
              <a:t>radionuclide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based</a:t>
            </a:r>
            <a:r>
              <a:rPr lang="de-DE" sz="1200" dirty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neutron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source</a:t>
            </a:r>
            <a:r>
              <a:rPr lang="de-DE" sz="1200" dirty="0" smtClean="0">
                <a:latin typeface="+mn-lt"/>
              </a:rPr>
              <a:t> (</a:t>
            </a:r>
            <a:r>
              <a:rPr lang="de-DE" sz="1200" dirty="0" err="1" smtClean="0">
                <a:latin typeface="+mn-lt"/>
              </a:rPr>
              <a:t>AmBe</a:t>
            </a:r>
            <a:r>
              <a:rPr lang="de-DE" sz="1200" dirty="0" smtClean="0">
                <a:latin typeface="+mn-lt"/>
              </a:rPr>
              <a:t>)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874818" y="5708255"/>
            <a:ext cx="1397541" cy="6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smtClean="0">
                <a:latin typeface="+mn-lt"/>
              </a:rPr>
              <a:t>200-l drum on </a:t>
            </a:r>
            <a:r>
              <a:rPr lang="de-DE" sz="1200" dirty="0" err="1" smtClean="0">
                <a:latin typeface="+mn-lt"/>
              </a:rPr>
              <a:t>the</a:t>
            </a:r>
            <a:r>
              <a:rPr lang="de-DE" sz="1200" dirty="0" smtClean="0">
                <a:latin typeface="+mn-lt"/>
              </a:rPr>
              <a:t> sample </a:t>
            </a:r>
            <a:r>
              <a:rPr lang="de-DE" sz="1200" dirty="0" err="1" smtClean="0">
                <a:latin typeface="+mn-lt"/>
              </a:rPr>
              <a:t>manipulator</a:t>
            </a:r>
            <a:r>
              <a:rPr lang="de-DE" sz="1200" dirty="0" smtClean="0">
                <a:latin typeface="+mn-lt"/>
              </a:rPr>
              <a:t> at NECTAR</a:t>
            </a:r>
          </a:p>
        </p:txBody>
      </p:sp>
    </p:spTree>
    <p:extLst>
      <p:ext uri="{BB962C8B-B14F-4D97-AF65-F5344CB8AC3E}">
        <p14:creationId xmlns:p14="http://schemas.microsoft.com/office/powerpoint/2010/main" val="3918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3589" y="1711386"/>
            <a:ext cx="4256089" cy="4711125"/>
          </a:xfrm>
        </p:spPr>
        <p:txBody>
          <a:bodyPr/>
          <a:lstStyle/>
          <a:p>
            <a:r>
              <a:rPr lang="en-US" b="1" dirty="0" smtClean="0"/>
              <a:t>Fission neutron spectrum</a:t>
            </a:r>
          </a:p>
          <a:p>
            <a:pPr marL="271463" indent="-271463"/>
            <a:r>
              <a:rPr lang="en-US" dirty="0" smtClean="0"/>
              <a:t>	</a:t>
            </a:r>
            <a:r>
              <a:rPr lang="en-US" dirty="0" err="1" smtClean="0"/>
              <a:t>E</a:t>
            </a:r>
            <a:r>
              <a:rPr lang="en-US" baseline="-25000" dirty="0" err="1" smtClean="0"/>
              <a:t>mean</a:t>
            </a:r>
            <a:r>
              <a:rPr lang="en-US" dirty="0" smtClean="0"/>
              <a:t>= 1.8 MeV</a:t>
            </a:r>
          </a:p>
          <a:p>
            <a:pPr marL="271463" indent="-271463"/>
            <a:r>
              <a:rPr lang="en-US" dirty="0" smtClean="0">
                <a:sym typeface="Symbol" panose="05050102010706020507" pitchFamily="18" charset="2"/>
              </a:rPr>
              <a:t>	</a:t>
            </a:r>
            <a:r>
              <a:rPr lang="en-US" baseline="-25000" dirty="0" smtClean="0"/>
              <a:t>min</a:t>
            </a:r>
            <a:r>
              <a:rPr lang="en-US" dirty="0" smtClean="0"/>
              <a:t> = 8.7E+05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marL="271463" indent="-271463"/>
            <a:r>
              <a:rPr lang="en-US" dirty="0" smtClean="0">
                <a:sym typeface="Symbol" panose="05050102010706020507" pitchFamily="18" charset="2"/>
              </a:rPr>
              <a:t>	</a:t>
            </a:r>
            <a:r>
              <a:rPr lang="en-US" baseline="-25000" dirty="0" smtClean="0"/>
              <a:t>max</a:t>
            </a:r>
            <a:r>
              <a:rPr lang="en-US" dirty="0" smtClean="0"/>
              <a:t> = 4.7E+07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marL="271463" indent="-271463"/>
            <a:r>
              <a:rPr lang="en-US" dirty="0" smtClean="0"/>
              <a:t>	(L/D) ~ 135 up to 233 </a:t>
            </a:r>
          </a:p>
          <a:p>
            <a:endParaRPr lang="en-US" dirty="0" smtClean="0"/>
          </a:p>
          <a:p>
            <a:r>
              <a:rPr lang="en-US" dirty="0" smtClean="0"/>
              <a:t>Sample space (max)</a:t>
            </a:r>
          </a:p>
          <a:p>
            <a:pPr marL="271463" indent="-271463"/>
            <a:r>
              <a:rPr lang="en-US" dirty="0" smtClean="0"/>
              <a:t>	approx. 80 cm x 80 cm x 80 cm</a:t>
            </a:r>
          </a:p>
          <a:p>
            <a:pPr marL="271463" indent="-271463"/>
            <a:r>
              <a:rPr lang="en-US" dirty="0" smtClean="0"/>
              <a:t>	approx. 800 kg</a:t>
            </a:r>
          </a:p>
          <a:p>
            <a:endParaRPr lang="en-US" dirty="0" smtClean="0"/>
          </a:p>
          <a:p>
            <a:r>
              <a:rPr lang="en-US" dirty="0" smtClean="0"/>
              <a:t>Detection system</a:t>
            </a:r>
          </a:p>
          <a:p>
            <a:pPr marL="271463" indent="-271463"/>
            <a:r>
              <a:rPr lang="en-US" dirty="0" smtClean="0"/>
              <a:t>	different converters </a:t>
            </a:r>
          </a:p>
          <a:p>
            <a:pPr marL="271463" indent="-271463"/>
            <a:r>
              <a:rPr lang="en-US" dirty="0" smtClean="0"/>
              <a:t>	CCD-camera (e.g. </a:t>
            </a:r>
            <a:r>
              <a:rPr lang="en-US" dirty="0" err="1" smtClean="0"/>
              <a:t>Andor</a:t>
            </a:r>
            <a:r>
              <a:rPr lang="en-US" dirty="0" smtClean="0"/>
              <a:t> </a:t>
            </a:r>
            <a:r>
              <a:rPr lang="en-US" dirty="0" err="1"/>
              <a:t>iKon</a:t>
            </a:r>
            <a:r>
              <a:rPr lang="en-US" dirty="0"/>
              <a:t>-L 936)</a:t>
            </a:r>
            <a:endParaRPr lang="en-US" dirty="0" smtClean="0"/>
          </a:p>
          <a:p>
            <a:pPr marL="271463" indent="-271463"/>
            <a:r>
              <a:rPr lang="en-US" dirty="0" smtClean="0"/>
              <a:t>	FOV </a:t>
            </a:r>
            <a:r>
              <a:rPr lang="en-US" dirty="0" smtClean="0">
                <a:sym typeface="Symbol" panose="05050102010706020507" pitchFamily="18" charset="2"/>
              </a:rPr>
              <a:t></a:t>
            </a:r>
            <a:r>
              <a:rPr lang="en-US" dirty="0" smtClean="0"/>
              <a:t> 30 cm x 30 cm</a:t>
            </a:r>
          </a:p>
          <a:p>
            <a:pPr marL="271463" indent="-271463"/>
            <a:endParaRPr lang="en-US" dirty="0"/>
          </a:p>
          <a:p>
            <a:pPr marL="271463" indent="-271463"/>
            <a:r>
              <a:rPr lang="en-US" b="1" dirty="0" smtClean="0">
                <a:solidFill>
                  <a:srgbClr val="FF0000"/>
                </a:solidFill>
              </a:rPr>
              <a:t>NEW: </a:t>
            </a:r>
            <a:r>
              <a:rPr lang="en-US" dirty="0" smtClean="0">
                <a:solidFill>
                  <a:srgbClr val="FF0000"/>
                </a:solidFill>
              </a:rPr>
              <a:t>Thermal spectrum available, too!</a:t>
            </a:r>
          </a:p>
          <a:p>
            <a:pPr marL="271463" indent="-271463"/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	</a:t>
            </a:r>
            <a:r>
              <a:rPr lang="en-US" dirty="0" smtClean="0"/>
              <a:t>Presentation of Samantha Zimnik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NECTAR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8" y="1711386"/>
            <a:ext cx="3118899" cy="234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8" y="4142642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1" y="1765536"/>
            <a:ext cx="8508998" cy="277548"/>
          </a:xfrm>
        </p:spPr>
        <p:txBody>
          <a:bodyPr/>
          <a:lstStyle/>
          <a:p>
            <a:r>
              <a:rPr lang="en-US" b="1" dirty="0" smtClean="0"/>
              <a:t>Preparation of the sample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smtClean="0"/>
              <a:t>Test sample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19090" y="5196058"/>
            <a:ext cx="1101264" cy="2105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err="1" smtClean="0">
                <a:latin typeface="+mn-lt"/>
              </a:rPr>
              <a:t>insert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pellets</a:t>
            </a:r>
            <a:r>
              <a:rPr lang="de-DE" sz="1200" dirty="0" smtClean="0">
                <a:latin typeface="+mn-lt"/>
              </a:rPr>
              <a:t> ….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0" y="2179817"/>
            <a:ext cx="2160000" cy="288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42" y="2899817"/>
            <a:ext cx="2880000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08" y="3966565"/>
            <a:ext cx="2880000" cy="21600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708142" y="5196058"/>
            <a:ext cx="2354812" cy="2105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smtClean="0">
                <a:latin typeface="+mn-lt"/>
              </a:rPr>
              <a:t>… </a:t>
            </a:r>
            <a:r>
              <a:rPr lang="de-DE" sz="1200" dirty="0" err="1" smtClean="0">
                <a:latin typeface="+mn-lt"/>
              </a:rPr>
              <a:t>and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some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scrap</a:t>
            </a:r>
            <a:r>
              <a:rPr lang="de-DE" sz="1200" dirty="0" smtClean="0">
                <a:latin typeface="+mn-lt"/>
              </a:rPr>
              <a:t> in a 200-l drum</a:t>
            </a:r>
          </a:p>
        </p:txBody>
      </p:sp>
    </p:spTree>
    <p:extLst>
      <p:ext uri="{BB962C8B-B14F-4D97-AF65-F5344CB8AC3E}">
        <p14:creationId xmlns:p14="http://schemas.microsoft.com/office/powerpoint/2010/main" val="5025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1" y="1765536"/>
            <a:ext cx="3666313" cy="3625974"/>
          </a:xfrm>
        </p:spPr>
        <p:txBody>
          <a:bodyPr/>
          <a:lstStyle/>
          <a:p>
            <a:r>
              <a:rPr lang="en-US" b="1" dirty="0" smtClean="0"/>
              <a:t>Preparation of the sample (cont.)</a:t>
            </a:r>
          </a:p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/>
              <a:t>The equipped 200-l drum is then placed in a 280-l drum.</a:t>
            </a:r>
          </a:p>
          <a:p>
            <a:endParaRPr lang="en-US" dirty="0" smtClean="0"/>
          </a:p>
          <a:p>
            <a:r>
              <a:rPr lang="en-US" dirty="0" smtClean="0"/>
              <a:t>Data: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431925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total weight: 	about 500 kg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431925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diameter:	71.0 cm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431925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height :	100.3 </a:t>
            </a:r>
            <a:r>
              <a:rPr lang="en-US" dirty="0">
                <a:sym typeface="Wingdings" panose="05000000000000000000" pitchFamily="2" charset="2"/>
              </a:rPr>
              <a:t>cm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431925" algn="l"/>
              </a:tabLst>
            </a:pPr>
            <a:endParaRPr lang="en-US" dirty="0"/>
          </a:p>
          <a:p>
            <a:endParaRPr lang="en-US" dirty="0" smtClean="0">
              <a:solidFill>
                <a:srgbClr val="00B0F0"/>
              </a:solidFill>
            </a:endParaRPr>
          </a:p>
          <a:p>
            <a:endParaRPr lang="en-US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smtClean="0"/>
              <a:t>Test sample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23" y="1765536"/>
            <a:ext cx="3240000" cy="432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80082" y="5454016"/>
            <a:ext cx="1397541" cy="6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 smtClean="0">
                <a:latin typeface="+mn-lt"/>
              </a:rPr>
              <a:t>280-l drum on </a:t>
            </a:r>
            <a:r>
              <a:rPr lang="de-DE" sz="1200" dirty="0" err="1" smtClean="0">
                <a:latin typeface="+mn-lt"/>
              </a:rPr>
              <a:t>the</a:t>
            </a:r>
            <a:r>
              <a:rPr lang="de-DE" sz="1200" dirty="0" smtClean="0">
                <a:latin typeface="+mn-lt"/>
              </a:rPr>
              <a:t> sample </a:t>
            </a:r>
            <a:r>
              <a:rPr lang="de-DE" sz="1200" dirty="0" err="1" smtClean="0">
                <a:latin typeface="+mn-lt"/>
              </a:rPr>
              <a:t>manipulator</a:t>
            </a:r>
            <a:r>
              <a:rPr lang="de-DE" sz="1200" dirty="0" smtClean="0">
                <a:latin typeface="+mn-lt"/>
              </a:rPr>
              <a:t> at NECTAR</a:t>
            </a:r>
          </a:p>
        </p:txBody>
      </p:sp>
    </p:spTree>
    <p:extLst>
      <p:ext uri="{BB962C8B-B14F-4D97-AF65-F5344CB8AC3E}">
        <p14:creationId xmlns:p14="http://schemas.microsoft.com/office/powerpoint/2010/main" val="18937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9091" y="1765536"/>
            <a:ext cx="8508998" cy="3625974"/>
          </a:xfrm>
        </p:spPr>
        <p:txBody>
          <a:bodyPr/>
          <a:lstStyle/>
          <a:p>
            <a:r>
              <a:rPr lang="en-US" b="1" dirty="0" smtClean="0"/>
              <a:t>Transmission measurements (TCT)</a:t>
            </a:r>
          </a:p>
          <a:p>
            <a:endParaRPr lang="en-US" dirty="0"/>
          </a:p>
          <a:p>
            <a:r>
              <a:rPr lang="en-US" dirty="0" smtClean="0"/>
              <a:t>Object:	280-l drum </a:t>
            </a:r>
          </a:p>
          <a:p>
            <a:endParaRPr lang="en-US" dirty="0" smtClean="0"/>
          </a:p>
          <a:p>
            <a:pPr marL="534988" indent="-268288">
              <a:buFont typeface="Arial" panose="020B0604020202020204" pitchFamily="34" charset="0"/>
              <a:buChar char="•"/>
              <a:tabLst>
                <a:tab pos="2155825" algn="l"/>
              </a:tabLst>
            </a:pPr>
            <a:r>
              <a:rPr lang="en-US" dirty="0" smtClean="0"/>
              <a:t>max. FOV:	291 mm x 288 mm (w x h)</a:t>
            </a:r>
          </a:p>
          <a:p>
            <a:pPr marL="534988" indent="-268288">
              <a:buFont typeface="Arial" panose="020B0604020202020204" pitchFamily="34" charset="0"/>
              <a:buChar char="•"/>
              <a:tabLst>
                <a:tab pos="2155825" algn="l"/>
              </a:tabLst>
            </a:pPr>
            <a:r>
              <a:rPr lang="en-US" dirty="0" smtClean="0"/>
              <a:t>scanning: 	3 images/projection with distance of 230 mm each 			(70 mm, 300 mm, 530 mm)</a:t>
            </a:r>
          </a:p>
          <a:p>
            <a:pPr marL="534988" indent="-268288">
              <a:buFont typeface="Arial" panose="020B0604020202020204" pitchFamily="34" charset="0"/>
              <a:buChar char="•"/>
              <a:tabLst>
                <a:tab pos="2155825" algn="l"/>
              </a:tabLst>
            </a:pPr>
            <a:r>
              <a:rPr lang="en-US" dirty="0" smtClean="0"/>
              <a:t>scan-direction: 	forward-rotation-backward (minimization of measuring time)</a:t>
            </a:r>
          </a:p>
          <a:p>
            <a:pPr marL="534988" indent="-268288">
              <a:buFont typeface="Arial" panose="020B0604020202020204" pitchFamily="34" charset="0"/>
              <a:buChar char="•"/>
              <a:tabLst>
                <a:tab pos="2155825" algn="l"/>
              </a:tabLst>
            </a:pPr>
            <a:r>
              <a:rPr lang="en-US" dirty="0" smtClean="0"/>
              <a:t>measuring </a:t>
            </a:r>
            <a:r>
              <a:rPr lang="en-US" dirty="0"/>
              <a:t>time: </a:t>
            </a:r>
            <a:r>
              <a:rPr lang="en-US" dirty="0" smtClean="0"/>
              <a:t>	60 </a:t>
            </a:r>
            <a:r>
              <a:rPr lang="en-US" dirty="0"/>
              <a:t>s per </a:t>
            </a:r>
            <a:r>
              <a:rPr lang="en-US" dirty="0" smtClean="0"/>
              <a:t>position</a:t>
            </a:r>
            <a:endParaRPr lang="en-US" dirty="0"/>
          </a:p>
          <a:p>
            <a:pPr marL="534988" indent="-268288">
              <a:buFont typeface="Arial" panose="020B0604020202020204" pitchFamily="34" charset="0"/>
              <a:buChar char="•"/>
              <a:tabLst>
                <a:tab pos="2155825" algn="l"/>
              </a:tabLst>
            </a:pPr>
            <a:r>
              <a:rPr lang="en-US" dirty="0" smtClean="0"/>
              <a:t>measuring mode:	golden ratio (in total 491 angular positions over 360°)</a:t>
            </a:r>
          </a:p>
          <a:p>
            <a:pPr marL="534988" indent="-268288">
              <a:tabLst>
                <a:tab pos="2155825" algn="l"/>
              </a:tabLst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Dr. Thomas Bücherl (TUM) | ZTWB Radiochemie München (</a:t>
            </a:r>
            <a:r>
              <a:rPr lang="de-DE" dirty="0"/>
              <a:t>RCM) | </a:t>
            </a:r>
            <a:r>
              <a:rPr lang="de-DE" dirty="0" smtClean="0"/>
              <a:t>WCNR-11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err="1" smtClean="0"/>
              <a:t>Measurements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80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0104_TUM_Praesentation_p_v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Kapiteltrenner blau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Kapiteltrenner schwarz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TUM_Praesentation_p_v1</Template>
  <TotalTime>0</TotalTime>
  <Words>1347</Words>
  <Application>Microsoft Office PowerPoint</Application>
  <PresentationFormat>Bildschirmpräsentation (4:3)</PresentationFormat>
  <Paragraphs>304</Paragraphs>
  <Slides>29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29</vt:i4>
      </vt:variant>
    </vt:vector>
  </HeadingPairs>
  <TitlesOfParts>
    <vt:vector size="40" baseType="lpstr">
      <vt:lpstr>Arial</vt:lpstr>
      <vt:lpstr>Calibri</vt:lpstr>
      <vt:lpstr>Courier New</vt:lpstr>
      <vt:lpstr>Symbol</vt:lpstr>
      <vt:lpstr>Wingdings</vt:lpstr>
      <vt:lpstr>160104_TUM_Praesentation_p_v1</vt:lpstr>
      <vt:lpstr>Titel 2</vt:lpstr>
      <vt:lpstr>Titel 3</vt:lpstr>
      <vt:lpstr>Inhalt</vt:lpstr>
      <vt:lpstr>Kapiteltrenner blau</vt:lpstr>
      <vt:lpstr>Kapiteltrenner schwarz</vt:lpstr>
      <vt:lpstr>Fission Neutron Tomography  of a 280-L Waste Package - A feasibility study</vt:lpstr>
      <vt:lpstr>Content</vt:lpstr>
      <vt:lpstr>Motivation</vt:lpstr>
      <vt:lpstr>Motivation</vt:lpstr>
      <vt:lpstr>Motivation</vt:lpstr>
      <vt:lpstr>NECTAR</vt:lpstr>
      <vt:lpstr>Test sample</vt:lpstr>
      <vt:lpstr>Test sample</vt:lpstr>
      <vt:lpstr>Measurements</vt:lpstr>
      <vt:lpstr>Measurements</vt:lpstr>
      <vt:lpstr>Data evaluation - transmission measurements</vt:lpstr>
      <vt:lpstr>Results – transmission measurements</vt:lpstr>
      <vt:lpstr>Results – Transmission measurements</vt:lpstr>
      <vt:lpstr>Results – Transmission measurements</vt:lpstr>
      <vt:lpstr>Results – Transmission measurements</vt:lpstr>
      <vt:lpstr>Results – Transmission measurements</vt:lpstr>
      <vt:lpstr>Results – Transmission measurements</vt:lpstr>
      <vt:lpstr>Results – Transmission measurements</vt:lpstr>
      <vt:lpstr>Results – Transmission measurements</vt:lpstr>
      <vt:lpstr>Comparison with g-transmission measurements</vt:lpstr>
      <vt:lpstr>Data evaluation - emission measurements</vt:lpstr>
      <vt:lpstr>Results – emission measurements</vt:lpstr>
      <vt:lpstr>Results – emission measurements</vt:lpstr>
      <vt:lpstr>Results – emission measurements</vt:lpstr>
      <vt:lpstr>Results – emission measurements</vt:lpstr>
      <vt:lpstr>Summary and Outlook</vt:lpstr>
      <vt:lpstr>Summary and Outlook</vt:lpstr>
      <vt:lpstr>How to get beam time at NECTAR</vt:lpstr>
      <vt:lpstr>PowerPoint-Präsentation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Bücherl Thomas</dc:creator>
  <cp:lastModifiedBy>Bücherl Thomas</cp:lastModifiedBy>
  <cp:revision>130</cp:revision>
  <cp:lastPrinted>2018-08-24T06:39:41Z</cp:lastPrinted>
  <dcterms:created xsi:type="dcterms:W3CDTF">2016-03-09T11:28:33Z</dcterms:created>
  <dcterms:modified xsi:type="dcterms:W3CDTF">2018-08-28T13:56:02Z</dcterms:modified>
</cp:coreProperties>
</file>