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1"/>
  </p:notesMasterIdLst>
  <p:sldIdLst>
    <p:sldId id="257" r:id="rId2"/>
    <p:sldId id="260" r:id="rId3"/>
    <p:sldId id="302" r:id="rId4"/>
    <p:sldId id="317" r:id="rId5"/>
    <p:sldId id="297" r:id="rId6"/>
    <p:sldId id="362" r:id="rId7"/>
    <p:sldId id="303" r:id="rId8"/>
    <p:sldId id="335" r:id="rId9"/>
    <p:sldId id="354" r:id="rId10"/>
    <p:sldId id="357" r:id="rId11"/>
    <p:sldId id="360" r:id="rId12"/>
    <p:sldId id="319" r:id="rId13"/>
    <p:sldId id="310" r:id="rId14"/>
    <p:sldId id="358" r:id="rId15"/>
    <p:sldId id="315" r:id="rId16"/>
    <p:sldId id="311" r:id="rId17"/>
    <p:sldId id="337" r:id="rId18"/>
    <p:sldId id="322" r:id="rId19"/>
    <p:sldId id="353" r:id="rId20"/>
    <p:sldId id="312" r:id="rId21"/>
    <p:sldId id="320" r:id="rId22"/>
    <p:sldId id="334" r:id="rId23"/>
    <p:sldId id="348" r:id="rId24"/>
    <p:sldId id="325" r:id="rId25"/>
    <p:sldId id="349" r:id="rId26"/>
    <p:sldId id="344" r:id="rId27"/>
    <p:sldId id="352" r:id="rId28"/>
    <p:sldId id="361" r:id="rId29"/>
    <p:sldId id="33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4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96" autoAdjust="0"/>
    <p:restoredTop sz="94660"/>
  </p:normalViewPr>
  <p:slideViewPr>
    <p:cSldViewPr snapToGrid="0">
      <p:cViewPr varScale="1">
        <p:scale>
          <a:sx n="84" d="100"/>
          <a:sy n="84" d="100"/>
        </p:scale>
        <p:origin x="63" y="1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CFDA65-1EEE-48F0-A6FE-600C59A502E8}" type="datetimeFigureOut">
              <a:rPr lang="en-AU" smtClean="0"/>
              <a:t>3/09/2018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44C80-A9B6-493F-8E8D-B403A1DA17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0172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23AA2-DEE1-4EA2-B7C3-8E6D0708A798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3564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Identify contents of the mummy? Identify the species? Investigate mummification process? Compare the </a:t>
            </a:r>
            <a:r>
              <a:rPr lang="en-AU" dirty="0" err="1"/>
              <a:t>technqiues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23AA2-DEE1-4EA2-B7C3-8E6D0708A798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8046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3013"/>
            <a:ext cx="5946775" cy="3346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23AA2-DEE1-4EA2-B7C3-8E6D0708A798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7392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Ginsburg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23AA2-DEE1-4EA2-B7C3-8E6D0708A798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1991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1904" y="181429"/>
            <a:ext cx="11710747" cy="6504214"/>
          </a:xfrm>
          <a:prstGeom prst="rect">
            <a:avLst/>
          </a:prstGeom>
          <a:solidFill>
            <a:srgbClr val="E6E4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720000" y="2754276"/>
            <a:ext cx="6175828" cy="275580"/>
          </a:xfrm>
          <a:prstGeom prst="rect">
            <a:avLst/>
          </a:prstGeom>
          <a:ln>
            <a:noFill/>
          </a:ln>
        </p:spPr>
        <p:txBody>
          <a:bodyPr anchor="t" anchorCtr="0"/>
          <a:lstStyle>
            <a:lvl1pPr marL="0" indent="0" algn="l">
              <a:buNone/>
              <a:defRPr sz="1100" b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noProof="0" dirty="0"/>
              <a:t>DATE: 3 October 2014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720000" y="1484784"/>
            <a:ext cx="8544000" cy="648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2133600"/>
            <a:ext cx="8542867" cy="503238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Click to ADD SUBTITLE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117" y="181429"/>
            <a:ext cx="2037600" cy="7627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63"/>
          <a:stretch/>
        </p:blipFill>
        <p:spPr>
          <a:xfrm>
            <a:off x="241904" y="3067670"/>
            <a:ext cx="11710747" cy="361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61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0000" y="6381329"/>
            <a:ext cx="5376597" cy="365125"/>
          </a:xfrm>
        </p:spPr>
        <p:txBody>
          <a:bodyPr/>
          <a:lstStyle>
            <a:lvl1pPr algn="l">
              <a:defRPr sz="1050"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</p:spPr>
        <p:txBody>
          <a:bodyPr/>
          <a:lstStyle/>
          <a:p>
            <a:fld id="{BA78AB63-D585-4E4A-B4D2-2D96E661E26D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75151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Click to ADD SUBTITLE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720000" y="1620000"/>
            <a:ext cx="10752000" cy="4525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57367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3392" y="6309321"/>
            <a:ext cx="5472608" cy="365125"/>
          </a:xfrm>
        </p:spPr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09321"/>
            <a:ext cx="2844800" cy="365125"/>
          </a:xfrm>
        </p:spPr>
        <p:txBody>
          <a:bodyPr/>
          <a:lstStyle/>
          <a:p>
            <a:fld id="{BA78AB63-D585-4E4A-B4D2-2D96E661E26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1759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001277" y="5715016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4183729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8AB63-D585-4E4A-B4D2-2D96E661E26D}" type="slidenum">
              <a:rPr lang="en-AU" smtClean="0"/>
              <a:t>‹#›</a:t>
            </a:fld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6E457C2C-EB9C-485C-87B1-9BB926D675DA}" type="datetimeFigureOut">
              <a:rPr lang="en-AU" smtClean="0"/>
              <a:t>3/09/2018</a:t>
            </a:fld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720000" y="1620000"/>
            <a:ext cx="8507963" cy="4490720"/>
          </a:xfrm>
        </p:spPr>
        <p:txBody>
          <a:bodyPr>
            <a:noAutofit/>
          </a:bodyPr>
          <a:lstStyle>
            <a:lvl7pPr>
              <a:buNone/>
              <a:defRPr/>
            </a:lvl7pPr>
            <a:lvl8pPr>
              <a:buNone/>
              <a:defRPr/>
            </a:lvl8pPr>
          </a:lstStyle>
          <a:p>
            <a:r>
              <a:rPr lang="en-US" b="1" dirty="0">
                <a:solidFill>
                  <a:srgbClr val="6D0020"/>
                </a:solidFill>
              </a:rPr>
              <a:t>HEADER INFO</a:t>
            </a:r>
          </a:p>
          <a:p>
            <a:r>
              <a:rPr lang="en-US" dirty="0" err="1">
                <a:latin typeface="Georgia"/>
                <a:cs typeface="Georgia"/>
              </a:rPr>
              <a:t>Consectetur</a:t>
            </a:r>
            <a:r>
              <a:rPr lang="en-US" dirty="0">
                <a:latin typeface="Georgia"/>
                <a:cs typeface="Georgia"/>
              </a:rPr>
              <a:t>  met </a:t>
            </a:r>
            <a:r>
              <a:rPr lang="en-US" dirty="0" err="1">
                <a:latin typeface="Georgia"/>
                <a:cs typeface="Georgia"/>
              </a:rPr>
              <a:t>adipiscing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elit</a:t>
            </a:r>
            <a:r>
              <a:rPr lang="en-US" dirty="0">
                <a:latin typeface="Georgia"/>
                <a:cs typeface="Georgia"/>
              </a:rPr>
              <a:t>. </a:t>
            </a:r>
            <a:r>
              <a:rPr lang="en-US" dirty="0" err="1">
                <a:latin typeface="Georgia"/>
                <a:cs typeface="Georgia"/>
              </a:rPr>
              <a:t>Aenean</a:t>
            </a:r>
            <a:r>
              <a:rPr lang="en-US" dirty="0">
                <a:latin typeface="Georgia"/>
                <a:cs typeface="Georgia"/>
              </a:rPr>
              <a:t> ac </a:t>
            </a:r>
            <a:r>
              <a:rPr lang="en-US" dirty="0" err="1">
                <a:latin typeface="Georgia"/>
                <a:cs typeface="Georgia"/>
              </a:rPr>
              <a:t>elit</a:t>
            </a:r>
            <a:r>
              <a:rPr lang="en-US" dirty="0">
                <a:latin typeface="Georgia"/>
                <a:cs typeface="Georgia"/>
              </a:rPr>
              <a:t> a </a:t>
            </a:r>
            <a:r>
              <a:rPr lang="en-US" dirty="0" err="1">
                <a:latin typeface="Georgia"/>
                <a:cs typeface="Georgia"/>
              </a:rPr>
              <a:t>felis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pharetra</a:t>
            </a:r>
            <a:r>
              <a:rPr lang="en-US" dirty="0">
                <a:latin typeface="Georgia"/>
                <a:cs typeface="Georgia"/>
              </a:rPr>
              <a:t> </a:t>
            </a:r>
            <a:br>
              <a:rPr lang="en-US" dirty="0">
                <a:latin typeface="Georgia"/>
                <a:cs typeface="Georgia"/>
              </a:rPr>
            </a:br>
            <a:r>
              <a:rPr lang="en-US" dirty="0" err="1">
                <a:latin typeface="Georgia"/>
                <a:cs typeface="Georgia"/>
              </a:rPr>
              <a:t>vel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Fringilla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elit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Duis</a:t>
            </a:r>
            <a:r>
              <a:rPr lang="en-US" dirty="0">
                <a:latin typeface="Georgia"/>
                <a:cs typeface="Georgia"/>
              </a:rPr>
              <a:t> dui </a:t>
            </a:r>
            <a:r>
              <a:rPr lang="en-US" dirty="0" err="1">
                <a:latin typeface="Georgia"/>
                <a:cs typeface="Georgia"/>
              </a:rPr>
              <a:t>arcu</a:t>
            </a:r>
            <a:r>
              <a:rPr lang="en-US" dirty="0">
                <a:latin typeface="Georgia"/>
                <a:cs typeface="Georgia"/>
              </a:rPr>
              <a:t>, </a:t>
            </a:r>
            <a:r>
              <a:rPr lang="en-US" dirty="0" err="1">
                <a:latin typeface="Georgia"/>
                <a:cs typeface="Georgia"/>
              </a:rPr>
              <a:t>amet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scelerisque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nec</a:t>
            </a:r>
            <a:r>
              <a:rPr lang="en-US" dirty="0">
                <a:latin typeface="Georgia"/>
                <a:cs typeface="Georgia"/>
              </a:rPr>
              <a:t> dictum </a:t>
            </a:r>
            <a:br>
              <a:rPr lang="en-US" dirty="0">
                <a:latin typeface="Georgia"/>
                <a:cs typeface="Georgia"/>
              </a:rPr>
            </a:br>
            <a:r>
              <a:rPr lang="en-US" dirty="0">
                <a:latin typeface="Georgia"/>
                <a:cs typeface="Georgia"/>
              </a:rPr>
              <a:t>ac </a:t>
            </a:r>
            <a:r>
              <a:rPr lang="en-US" dirty="0" err="1">
                <a:latin typeface="Georgia"/>
                <a:cs typeface="Georgia"/>
              </a:rPr>
              <a:t>conse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eu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elit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Donec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tincid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unt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enim</a:t>
            </a:r>
            <a:r>
              <a:rPr lang="en-US" dirty="0">
                <a:latin typeface="Georgia"/>
                <a:cs typeface="Georgia"/>
              </a:rPr>
              <a:t> sit </a:t>
            </a:r>
            <a:r>
              <a:rPr lang="en-US" dirty="0" err="1">
                <a:latin typeface="Georgia"/>
                <a:cs typeface="Georgia"/>
              </a:rPr>
              <a:t>amet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consequat</a:t>
            </a:r>
            <a:r>
              <a:rPr lang="en-US" dirty="0">
                <a:latin typeface="Georgia"/>
                <a:cs typeface="Georgia"/>
              </a:rPr>
              <a:t>.</a:t>
            </a:r>
          </a:p>
          <a:p>
            <a:pPr>
              <a:buFont typeface="Arial"/>
              <a:buChar char="•"/>
            </a:pPr>
            <a:endParaRPr lang="en-US" dirty="0">
              <a:latin typeface="Georgia"/>
              <a:cs typeface="Georgia"/>
            </a:endParaRPr>
          </a:p>
          <a:p>
            <a:pPr>
              <a:buFont typeface="Arial"/>
              <a:buChar char="•"/>
            </a:pPr>
            <a:r>
              <a:rPr lang="en-US" dirty="0" err="1">
                <a:latin typeface="Georgia"/>
                <a:cs typeface="Georgia"/>
              </a:rPr>
              <a:t>Lorum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ipsum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dolore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melior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nonne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tutte</a:t>
            </a:r>
            <a:r>
              <a:rPr lang="en-US" dirty="0">
                <a:latin typeface="Georgia"/>
                <a:cs typeface="Georgia"/>
              </a:rPr>
              <a:t> san </a:t>
            </a:r>
            <a:r>
              <a:rPr lang="en-US" dirty="0" err="1">
                <a:latin typeface="Georgia"/>
                <a:cs typeface="Georgia"/>
              </a:rPr>
              <a:t>toro</a:t>
            </a:r>
            <a:r>
              <a:rPr lang="en-US" dirty="0">
                <a:latin typeface="Georgia"/>
                <a:cs typeface="Georgia"/>
              </a:rPr>
              <a:t> velum</a:t>
            </a:r>
          </a:p>
          <a:p>
            <a:pPr marL="342900" lvl="7" indent="0"/>
            <a:r>
              <a:rPr lang="en-US" dirty="0" err="1">
                <a:latin typeface="Georgia"/>
                <a:cs typeface="Georgia"/>
              </a:rPr>
              <a:t>Lorum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ipsum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dolore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melior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nonne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tutte</a:t>
            </a:r>
            <a:r>
              <a:rPr lang="en-US" dirty="0">
                <a:latin typeface="Georgia"/>
                <a:cs typeface="Georgia"/>
              </a:rPr>
              <a:t> san </a:t>
            </a:r>
            <a:r>
              <a:rPr lang="en-US" dirty="0" err="1">
                <a:latin typeface="Georgia"/>
                <a:cs typeface="Georgia"/>
              </a:rPr>
              <a:t>toro</a:t>
            </a:r>
            <a:endParaRPr lang="en-US" dirty="0">
              <a:latin typeface="Georgia"/>
              <a:cs typeface="Georgia"/>
            </a:endParaRPr>
          </a:p>
          <a:p>
            <a:pPr marL="342900" lvl="7" indent="0"/>
            <a:endParaRPr lang="en-US" dirty="0">
              <a:latin typeface="Georgia"/>
              <a:cs typeface="Georgia"/>
            </a:endParaRPr>
          </a:p>
          <a:p>
            <a:pPr>
              <a:buFont typeface="Arial"/>
              <a:buChar char="•"/>
            </a:pPr>
            <a:r>
              <a:rPr lang="en-US" dirty="0" err="1">
                <a:latin typeface="Georgia"/>
                <a:cs typeface="Georgia"/>
              </a:rPr>
              <a:t>Lorum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ipsum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dolore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melior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nonne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tutte</a:t>
            </a:r>
            <a:r>
              <a:rPr lang="en-US" dirty="0">
                <a:latin typeface="Georgia"/>
                <a:cs typeface="Georgia"/>
              </a:rPr>
              <a:t> san </a:t>
            </a:r>
            <a:r>
              <a:rPr lang="en-US" dirty="0" err="1">
                <a:latin typeface="Georgia"/>
                <a:cs typeface="Georgia"/>
              </a:rPr>
              <a:t>toro</a:t>
            </a:r>
            <a:r>
              <a:rPr lang="en-US" dirty="0">
                <a:latin typeface="Georgia"/>
                <a:cs typeface="Georgia"/>
              </a:rPr>
              <a:t> velum</a:t>
            </a:r>
          </a:p>
          <a:p>
            <a:pPr marL="342900" lvl="6" indent="0"/>
            <a:r>
              <a:rPr lang="en-US" dirty="0" err="1">
                <a:latin typeface="Georgia"/>
                <a:cs typeface="Georgia"/>
              </a:rPr>
              <a:t>Lorum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ipsum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dolore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melior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nonne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tutte</a:t>
            </a:r>
            <a:r>
              <a:rPr lang="en-US" dirty="0">
                <a:latin typeface="Georgia"/>
                <a:cs typeface="Georgia"/>
              </a:rPr>
              <a:t> san </a:t>
            </a:r>
            <a:r>
              <a:rPr lang="en-US" dirty="0" err="1">
                <a:latin typeface="Georgia"/>
                <a:cs typeface="Georgia"/>
              </a:rPr>
              <a:t>toro</a:t>
            </a:r>
            <a:endParaRPr lang="en-US" dirty="0">
              <a:latin typeface="Georgia"/>
              <a:cs typeface="Georgia"/>
            </a:endParaRPr>
          </a:p>
          <a:p>
            <a:endParaRPr lang="en-US" dirty="0">
              <a:latin typeface="Georgia"/>
              <a:cs typeface="Georgia"/>
            </a:endParaRPr>
          </a:p>
          <a:p>
            <a:endParaRPr lang="en-US" dirty="0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458276" cy="434305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9821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1904" y="181429"/>
            <a:ext cx="11710747" cy="6504214"/>
          </a:xfrm>
          <a:prstGeom prst="rect">
            <a:avLst/>
          </a:prstGeom>
          <a:solidFill>
            <a:srgbClr val="E6E4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720000" y="2754276"/>
            <a:ext cx="6175828" cy="275580"/>
          </a:xfrm>
          <a:prstGeom prst="rect">
            <a:avLst/>
          </a:prstGeom>
          <a:ln>
            <a:noFill/>
          </a:ln>
        </p:spPr>
        <p:txBody>
          <a:bodyPr anchor="t" anchorCtr="0"/>
          <a:lstStyle>
            <a:lvl1pPr marL="0" indent="0" algn="l">
              <a:buNone/>
              <a:defRPr sz="1100" b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noProof="0" dirty="0"/>
              <a:t>DATE: 3 October 2014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720000" y="1484784"/>
            <a:ext cx="8544000" cy="648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2133600"/>
            <a:ext cx="8542867" cy="503238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Click to ADD SUBTITLE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117" y="181429"/>
            <a:ext cx="2037600" cy="7627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1904" y="3062172"/>
            <a:ext cx="4722971" cy="36330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Placeholder 9" descr="Section_Image.jp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15468" r="100" b="1049"/>
          <a:stretch/>
        </p:blipFill>
        <p:spPr>
          <a:xfrm>
            <a:off x="4964875" y="3062172"/>
            <a:ext cx="6987287" cy="363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959" y="3448840"/>
            <a:ext cx="1943987" cy="32399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46796" y="5910035"/>
            <a:ext cx="3591442" cy="65567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rmAutofit fontScale="77500" lnSpcReduction="20000"/>
          </a:bodyPr>
          <a:lstStyle/>
          <a:p>
            <a:r>
              <a:rPr lang="en-AU" sz="1200" dirty="0">
                <a:solidFill>
                  <a:schemeClr val="bg1"/>
                </a:solidFill>
                <a:latin typeface="Arial"/>
                <a:cs typeface="Arial"/>
              </a:rPr>
              <a:t>Note to user: Replace this image with your own.</a:t>
            </a:r>
          </a:p>
          <a:p>
            <a:pPr marL="266700" indent="-266700">
              <a:buFont typeface="Wingdings" panose="05000000000000000000" pitchFamily="2" charset="2"/>
              <a:buChar char="§"/>
            </a:pPr>
            <a:r>
              <a:rPr lang="en-AU" sz="1200" dirty="0">
                <a:solidFill>
                  <a:schemeClr val="bg1"/>
                </a:solidFill>
                <a:latin typeface="Arial"/>
                <a:cs typeface="Arial"/>
              </a:rPr>
              <a:t>Right click on this Placeholder box</a:t>
            </a:r>
          </a:p>
          <a:p>
            <a:pPr marL="266700" lvl="2" indent="-266700">
              <a:buFont typeface="Wingdings" panose="05000000000000000000" pitchFamily="2" charset="2"/>
              <a:buChar char="§"/>
            </a:pPr>
            <a:r>
              <a:rPr lang="en-AU" sz="1200" dirty="0">
                <a:solidFill>
                  <a:schemeClr val="bg1"/>
                </a:solidFill>
                <a:latin typeface="Arial"/>
                <a:cs typeface="Arial"/>
              </a:rPr>
              <a:t>Replace image</a:t>
            </a:r>
          </a:p>
          <a:p>
            <a:pPr marL="266700" lvl="2" indent="-266700">
              <a:buFont typeface="Wingdings" panose="05000000000000000000" pitchFamily="2" charset="2"/>
              <a:buChar char="§"/>
            </a:pPr>
            <a:r>
              <a:rPr lang="en-AU" sz="1200" dirty="0">
                <a:solidFill>
                  <a:schemeClr val="bg1"/>
                </a:solidFill>
                <a:latin typeface="Arial"/>
                <a:cs typeface="Arial"/>
              </a:rPr>
              <a:t>Select image and click ‘Resize image to fit in placeholder’)</a:t>
            </a:r>
          </a:p>
        </p:txBody>
      </p:sp>
    </p:spTree>
    <p:extLst>
      <p:ext uri="{BB962C8B-B14F-4D97-AF65-F5344CB8AC3E}">
        <p14:creationId xmlns:p14="http://schemas.microsoft.com/office/powerpoint/2010/main" val="1298248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1428" y="181429"/>
            <a:ext cx="11703337" cy="6504214"/>
          </a:xfrm>
          <a:prstGeom prst="rect">
            <a:avLst/>
          </a:prstGeom>
          <a:solidFill>
            <a:srgbClr val="E6E4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noProof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117" y="181429"/>
            <a:ext cx="2037600" cy="762730"/>
          </a:xfrm>
          <a:prstGeom prst="rect">
            <a:avLst/>
          </a:prstGeom>
        </p:spPr>
      </p:pic>
      <p:pic>
        <p:nvPicPr>
          <p:cNvPr id="9" name="Picture Placeholder 9" descr="Section_Imag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15597" r="462" b="1605"/>
          <a:stretch/>
        </p:blipFill>
        <p:spPr>
          <a:xfrm>
            <a:off x="251429" y="1257301"/>
            <a:ext cx="11706850" cy="5419724"/>
          </a:xfrm>
          <a:prstGeom prst="rect">
            <a:avLst/>
          </a:prstGeom>
          <a:ln>
            <a:noFill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20000" y="2863019"/>
            <a:ext cx="8045752" cy="60831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3485114"/>
            <a:ext cx="6407150" cy="503238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Click to ADD SUBTITLE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2605" y="5842000"/>
            <a:ext cx="3591442" cy="65567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rmAutofit fontScale="77500" lnSpcReduction="20000"/>
          </a:bodyPr>
          <a:lstStyle/>
          <a:p>
            <a:r>
              <a:rPr lang="en-AU" sz="1200" dirty="0">
                <a:solidFill>
                  <a:schemeClr val="bg1"/>
                </a:solidFill>
                <a:latin typeface="Arial"/>
                <a:cs typeface="Arial"/>
              </a:rPr>
              <a:t>Note to user: Replace this image with your own.</a:t>
            </a:r>
          </a:p>
          <a:p>
            <a:pPr marL="266700" indent="-266700">
              <a:buFont typeface="Wingdings" panose="05000000000000000000" pitchFamily="2" charset="2"/>
              <a:buChar char="§"/>
            </a:pPr>
            <a:r>
              <a:rPr lang="en-AU" sz="1200" dirty="0">
                <a:solidFill>
                  <a:schemeClr val="bg1"/>
                </a:solidFill>
                <a:latin typeface="Arial"/>
                <a:cs typeface="Arial"/>
              </a:rPr>
              <a:t>Right click on this Placeholder box</a:t>
            </a:r>
          </a:p>
          <a:p>
            <a:pPr marL="266700" lvl="2" indent="-266700">
              <a:buFont typeface="Wingdings" panose="05000000000000000000" pitchFamily="2" charset="2"/>
              <a:buChar char="§"/>
            </a:pPr>
            <a:r>
              <a:rPr lang="en-AU" sz="1200" dirty="0">
                <a:solidFill>
                  <a:schemeClr val="bg1"/>
                </a:solidFill>
                <a:latin typeface="Arial"/>
                <a:cs typeface="Arial"/>
              </a:rPr>
              <a:t>Replace image</a:t>
            </a:r>
          </a:p>
          <a:p>
            <a:pPr marL="266700" lvl="2" indent="-266700">
              <a:buFont typeface="Wingdings" panose="05000000000000000000" pitchFamily="2" charset="2"/>
              <a:buChar char="§"/>
            </a:pPr>
            <a:r>
              <a:rPr lang="en-AU" sz="1200" dirty="0">
                <a:solidFill>
                  <a:schemeClr val="bg1"/>
                </a:solidFill>
                <a:latin typeface="Arial"/>
                <a:cs typeface="Arial"/>
              </a:rPr>
              <a:t>Select image and click ‘Resize image to fit in placeholder’)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457" y="3502203"/>
            <a:ext cx="3174822" cy="31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35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41904" y="181429"/>
            <a:ext cx="11710800" cy="6504214"/>
          </a:xfrm>
          <a:prstGeom prst="rect">
            <a:avLst/>
          </a:prstGeom>
          <a:solidFill>
            <a:srgbClr val="E6E4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noProof="0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608410" y="6183276"/>
            <a:ext cx="5772668" cy="275580"/>
          </a:xfrm>
          <a:prstGeom prst="rect">
            <a:avLst/>
          </a:prstGeom>
          <a:ln>
            <a:noFill/>
          </a:ln>
        </p:spPr>
        <p:txBody>
          <a:bodyPr anchor="t" anchorCtr="0"/>
          <a:lstStyle>
            <a:lvl1pPr marL="0" indent="0" algn="l">
              <a:buNone/>
              <a:defRPr sz="1100" b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noProof="0" dirty="0"/>
              <a:t>DATE: 3 October 2014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 hasCustomPrompt="1"/>
          </p:nvPr>
        </p:nvSpPr>
        <p:spPr>
          <a:xfrm>
            <a:off x="5639120" y="2708920"/>
            <a:ext cx="5665556" cy="64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AU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 hasCustomPrompt="1"/>
          </p:nvPr>
        </p:nvSpPr>
        <p:spPr>
          <a:xfrm>
            <a:off x="5638360" y="3357564"/>
            <a:ext cx="5666316" cy="503237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Click to add subtitle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369" y="181429"/>
            <a:ext cx="2037600" cy="762730"/>
          </a:xfrm>
          <a:prstGeom prst="rect">
            <a:avLst/>
          </a:prstGeom>
        </p:spPr>
      </p:pic>
      <p:pic>
        <p:nvPicPr>
          <p:cNvPr id="9" name="Picture 8" descr="MAC21_190.5x254_PowerPoint_Images_Cov v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" y="0"/>
            <a:ext cx="4383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86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0000" y="1620000"/>
            <a:ext cx="10800001" cy="452596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 dirty="0"/>
              <a:t>Content no bullets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0000" y="6381329"/>
            <a:ext cx="5304664" cy="365125"/>
          </a:xfrm>
        </p:spPr>
        <p:txBody>
          <a:bodyPr/>
          <a:lstStyle>
            <a:lvl1pPr algn="l">
              <a:defRPr sz="1050"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</p:spPr>
        <p:txBody>
          <a:bodyPr/>
          <a:lstStyle>
            <a:lvl1pPr>
              <a:defRPr sz="1050"/>
            </a:lvl1pPr>
          </a:lstStyle>
          <a:p>
            <a:fld id="{BA78AB63-D585-4E4A-B4D2-2D96E661E26D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75914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535445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720000" y="1620000"/>
            <a:ext cx="10776675" cy="45243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3392" y="6381329"/>
            <a:ext cx="5376597" cy="365125"/>
          </a:xfrm>
        </p:spPr>
        <p:txBody>
          <a:bodyPr/>
          <a:lstStyle>
            <a:lvl1pPr algn="l">
              <a:defRPr sz="1050"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759075" cy="365125"/>
          </a:xfrm>
        </p:spPr>
        <p:txBody>
          <a:bodyPr/>
          <a:lstStyle/>
          <a:p>
            <a:fld id="{BA78AB63-D585-4E4A-B4D2-2D96E661E26D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38668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368985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 lIns="0" tIns="0" rIns="0" bIns="0"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0000" y="1620000"/>
            <a:ext cx="5220000" cy="4525963"/>
          </a:xfrm>
        </p:spPr>
        <p:txBody>
          <a:bodyPr lIns="0" tIns="0" rIns="0" bIns="0" numCol="1" spcCol="144000"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 dirty="0"/>
              <a:t>Two Column content no bullets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0000" y="6381329"/>
            <a:ext cx="5376597" cy="365125"/>
          </a:xfrm>
        </p:spPr>
        <p:txBody>
          <a:bodyPr/>
          <a:lstStyle>
            <a:lvl1pPr algn="l">
              <a:defRPr sz="1050"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</p:spPr>
        <p:txBody>
          <a:bodyPr/>
          <a:lstStyle/>
          <a:p>
            <a:fld id="{BA78AB63-D585-4E4A-B4D2-2D96E661E26D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25430"/>
          </a:xfrm>
        </p:spPr>
        <p:txBody>
          <a:bodyPr lIns="0" tIns="0" rIns="0" bIns="0"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Click to ADD SUBTITLE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248400" y="1620000"/>
            <a:ext cx="5220000" cy="4525963"/>
          </a:xfrm>
        </p:spPr>
        <p:txBody>
          <a:bodyPr lIns="0" tIns="0" rIns="0" bIns="0" numCol="1" spcCol="144000"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 dirty="0"/>
              <a:t>Two Column content no bullets</a:t>
            </a:r>
          </a:p>
        </p:txBody>
      </p:sp>
    </p:spTree>
    <p:extLst>
      <p:ext uri="{BB962C8B-B14F-4D97-AF65-F5344CB8AC3E}">
        <p14:creationId xmlns:p14="http://schemas.microsoft.com/office/powerpoint/2010/main" val="31974244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0000" y="6381329"/>
            <a:ext cx="5376597" cy="365125"/>
          </a:xfrm>
        </p:spPr>
        <p:txBody>
          <a:bodyPr/>
          <a:lstStyle>
            <a:lvl1pPr algn="l">
              <a:defRPr sz="1050"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</p:spPr>
        <p:txBody>
          <a:bodyPr/>
          <a:lstStyle>
            <a:lvl1pPr>
              <a:defRPr sz="1050"/>
            </a:lvl1pPr>
          </a:lstStyle>
          <a:p>
            <a:fld id="{BA78AB63-D585-4E4A-B4D2-2D96E661E26D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4383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Click to ADD SUBTITLE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720000" y="1620000"/>
            <a:ext cx="5220000" cy="452913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6362400" y="1620000"/>
            <a:ext cx="5220000" cy="452913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95165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0000" y="6381329"/>
            <a:ext cx="5376597" cy="365125"/>
          </a:xfrm>
        </p:spPr>
        <p:txBody>
          <a:bodyPr/>
          <a:lstStyle>
            <a:lvl1pPr algn="l">
              <a:defRPr sz="1050"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</p:spPr>
        <p:txBody>
          <a:bodyPr/>
          <a:lstStyle/>
          <a:p>
            <a:fld id="{BA78AB63-D585-4E4A-B4D2-2D96E661E26D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4383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848460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274638"/>
            <a:ext cx="8458276" cy="648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620000"/>
            <a:ext cx="10800001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540067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51875" y="6309321"/>
            <a:ext cx="284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8AB63-D585-4E4A-B4D2-2D96E661E26D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174" y="217272"/>
            <a:ext cx="2037600" cy="762730"/>
          </a:xfrm>
          <a:prstGeom prst="rect">
            <a:avLst/>
          </a:prstGeom>
        </p:spPr>
      </p:pic>
      <p:pic>
        <p:nvPicPr>
          <p:cNvPr id="1026" name="Picture 2"/>
          <p:cNvPicPr preferRelativeResize="0"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368000"/>
            <a:ext cx="10800000" cy="12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430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spcBef>
          <a:spcPct val="20000"/>
        </a:spcBef>
        <a:buFont typeface="Georgia" panose="02040502050405020303" pitchFamily="18" charset="0"/>
        <a:buChar char="―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Georgia" panose="02040502050405020303" pitchFamily="18" charset="0"/>
        <a:buChar char="―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microsoft.com/office/2007/relationships/hdphoto" Target="../media/hdphoto2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6.png"/><Relationship Id="rId5" Type="http://schemas.microsoft.com/office/2007/relationships/hdphoto" Target="../media/hdphoto3.wdp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9.jpeg"/><Relationship Id="rId7" Type="http://schemas.openxmlformats.org/officeDocument/2006/relationships/image" Target="../media/image13.sv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gif"/><Relationship Id="rId7" Type="http://schemas.openxmlformats.org/officeDocument/2006/relationships/image" Target="../media/image32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10" Type="http://schemas.openxmlformats.org/officeDocument/2006/relationships/image" Target="../media/image13.svg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jpg"/><Relationship Id="rId3" Type="http://schemas.openxmlformats.org/officeDocument/2006/relationships/hyperlink" Target="https://www.brooklynmuseum.org/opencollection/objects/4197" TargetMode="External"/><Relationship Id="rId7" Type="http://schemas.openxmlformats.org/officeDocument/2006/relationships/hyperlink" Target="http://www.britishmuseum.org/research/collection_online/collection_object_details.aspx?objectId=117351&amp;partId=1&amp;searchText=cat+mummy&amp;page=1" TargetMode="External"/><Relationship Id="rId12" Type="http://schemas.openxmlformats.org/officeDocument/2006/relationships/image" Target="../media/image20.jpg"/><Relationship Id="rId2" Type="http://schemas.openxmlformats.org/officeDocument/2006/relationships/hyperlink" Target="https://www.brooklynmuseum.org/opencollection/objects/118492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britishmuseum.org/research/collection_online/collection_object_details.aspx?objectId=117617&amp;partId=1&amp;searchText=cat+mummy&amp;page=1" TargetMode="External"/><Relationship Id="rId11" Type="http://schemas.openxmlformats.org/officeDocument/2006/relationships/image" Target="../media/image19.jpg"/><Relationship Id="rId5" Type="http://schemas.openxmlformats.org/officeDocument/2006/relationships/hyperlink" Target="https://www.brooklynmuseum.org/opencollection/objects/17360" TargetMode="External"/><Relationship Id="rId10" Type="http://schemas.openxmlformats.org/officeDocument/2006/relationships/image" Target="../media/image18.jpg"/><Relationship Id="rId4" Type="http://schemas.openxmlformats.org/officeDocument/2006/relationships/hyperlink" Target="https://www.brooklynmuseum.org/opencollection/objects/179037" TargetMode="External"/><Relationship Id="rId9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sydney.edu.au/museums/collections_search/?record=ecatalogue.39908" TargetMode="External"/><Relationship Id="rId3" Type="http://schemas.openxmlformats.org/officeDocument/2006/relationships/hyperlink" Target="https://www.brooklynmuseum.org/opencollection/objects/17360" TargetMode="External"/><Relationship Id="rId7" Type="http://schemas.openxmlformats.org/officeDocument/2006/relationships/hyperlink" Target="https://www.brooklynmuseum.org/opencollection/objects/179037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art.thewalters.org/detail/38882/cat-mummy-2/" TargetMode="External"/><Relationship Id="rId5" Type="http://schemas.openxmlformats.org/officeDocument/2006/relationships/hyperlink" Target="http://art.thewalters.org/detail/21582/cat-mummy/" TargetMode="External"/><Relationship Id="rId4" Type="http://schemas.openxmlformats.org/officeDocument/2006/relationships/hyperlink" Target="http://sydney.edu.au/museums/collections_search/?record=ecatalogue.36918" TargetMode="External"/><Relationship Id="rId9" Type="http://schemas.openxmlformats.org/officeDocument/2006/relationships/hyperlink" Target="http://sydney.edu.au/museums/collections_search/?record=ecatalogue.4124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B5D3EF-4973-4611-881E-57A340A449FB}"/>
              </a:ext>
            </a:extLst>
          </p:cNvPr>
          <p:cNvSpPr/>
          <p:nvPr/>
        </p:nvSpPr>
        <p:spPr>
          <a:xfrm>
            <a:off x="237744" y="2830892"/>
            <a:ext cx="11716512" cy="696466"/>
          </a:xfrm>
          <a:prstGeom prst="rect">
            <a:avLst/>
          </a:prstGeom>
          <a:solidFill>
            <a:srgbClr val="E6E4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i="1" dirty="0">
                <a:solidFill>
                  <a:schemeClr val="tx1"/>
                </a:solidFill>
              </a:rPr>
              <a:t>Collaborators: Dr </a:t>
            </a:r>
            <a:r>
              <a:rPr lang="en-AU" sz="1600" i="1" dirty="0" err="1">
                <a:solidFill>
                  <a:schemeClr val="tx1"/>
                </a:solidFill>
              </a:rPr>
              <a:t>Jospeh</a:t>
            </a:r>
            <a:r>
              <a:rPr lang="en-AU" sz="1600" i="1" dirty="0">
                <a:solidFill>
                  <a:schemeClr val="tx1"/>
                </a:solidFill>
              </a:rPr>
              <a:t> </a:t>
            </a:r>
            <a:r>
              <a:rPr lang="en-AU" sz="1600" i="1" dirty="0" err="1">
                <a:solidFill>
                  <a:schemeClr val="tx1"/>
                </a:solidFill>
              </a:rPr>
              <a:t>Bevitt</a:t>
            </a:r>
            <a:r>
              <a:rPr lang="en-AU" sz="1600" i="1" dirty="0">
                <a:solidFill>
                  <a:schemeClr val="tx1"/>
                </a:solidFill>
              </a:rPr>
              <a:t>, Dr Yann </a:t>
            </a:r>
            <a:r>
              <a:rPr lang="en-AU" sz="1600" i="1" dirty="0" err="1">
                <a:solidFill>
                  <a:schemeClr val="tx1"/>
                </a:solidFill>
              </a:rPr>
              <a:t>Tristant</a:t>
            </a:r>
            <a:r>
              <a:rPr lang="en-AU" sz="1600" i="1" dirty="0">
                <a:solidFill>
                  <a:schemeClr val="tx1"/>
                </a:solidFill>
              </a:rPr>
              <a:t>, Dr </a:t>
            </a:r>
            <a:r>
              <a:rPr lang="en-AU" sz="1600" i="1" dirty="0" err="1">
                <a:solidFill>
                  <a:schemeClr val="tx1"/>
                </a:solidFill>
              </a:rPr>
              <a:t>Ronika</a:t>
            </a:r>
            <a:r>
              <a:rPr lang="en-AU" sz="1600" i="1" dirty="0">
                <a:solidFill>
                  <a:schemeClr val="tx1"/>
                </a:solidFill>
              </a:rPr>
              <a:t> K. Power, Mr Anthony </a:t>
            </a:r>
            <a:r>
              <a:rPr lang="en-AU" sz="1600" i="1" dirty="0" err="1">
                <a:solidFill>
                  <a:schemeClr val="tx1"/>
                </a:solidFill>
              </a:rPr>
              <a:t>Lanati</a:t>
            </a:r>
            <a:r>
              <a:rPr lang="en-AU" sz="1600" i="1" dirty="0">
                <a:solidFill>
                  <a:schemeClr val="tx1"/>
                </a:solidFill>
              </a:rPr>
              <a:t>, </a:t>
            </a:r>
          </a:p>
          <a:p>
            <a:pPr algn="ctr"/>
            <a:r>
              <a:rPr lang="en-AU" sz="1600" i="1" dirty="0">
                <a:solidFill>
                  <a:schemeClr val="tx1"/>
                </a:solidFill>
              </a:rPr>
              <a:t>Dr Christopher J. Davey, Dr John S. Magnussen, and Prof Simon M. Clark</a:t>
            </a:r>
            <a:endParaRPr lang="en-AU" sz="1600" i="1" baseline="30000" dirty="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9DB7BC-3B1D-4BCB-93B6-9B4FF442CC2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78296" y="2542897"/>
            <a:ext cx="11675960" cy="351811"/>
          </a:xfrm>
          <a:solidFill>
            <a:srgbClr val="E6E4DC"/>
          </a:solidFill>
        </p:spPr>
        <p:txBody>
          <a:bodyPr>
            <a:normAutofit/>
          </a:bodyPr>
          <a:lstStyle/>
          <a:p>
            <a:pPr algn="ctr"/>
            <a:r>
              <a:rPr lang="en-AU" sz="1400" dirty="0"/>
              <a:t>WCNR11 Sydney, Australia | September 4th, 2018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8F961D0-4544-44B4-8A85-D28EAEF14C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25133" y="1392801"/>
            <a:ext cx="8542867" cy="1078271"/>
          </a:xfrm>
        </p:spPr>
        <p:txBody>
          <a:bodyPr>
            <a:normAutofit/>
          </a:bodyPr>
          <a:lstStyle/>
          <a:p>
            <a:pPr algn="ctr"/>
            <a:r>
              <a:rPr lang="en-AU" sz="2000" b="1" dirty="0">
                <a:solidFill>
                  <a:srgbClr val="C00000"/>
                </a:solidFill>
              </a:rPr>
              <a:t>Investigating an unprovenanced Mummified votive offering using neutron and X-ray CT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06127BC-6A31-4DD9-AEB7-74A872D0AC20}"/>
              </a:ext>
            </a:extLst>
          </p:cNvPr>
          <p:cNvSpPr txBox="1">
            <a:spLocks/>
          </p:cNvSpPr>
          <p:nvPr/>
        </p:nvSpPr>
        <p:spPr>
          <a:xfrm>
            <a:off x="1755572" y="2100010"/>
            <a:ext cx="8680856" cy="3518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3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0" indent="0" algn="l" defTabSz="4572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800" kern="1200" baseline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0" indent="0" algn="l" defTabSz="4572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800" b="1" kern="1200" cap="all">
                <a:solidFill>
                  <a:srgbClr val="6D0020"/>
                </a:solidFill>
                <a:latin typeface="Arial"/>
                <a:ea typeface="+mn-ea"/>
                <a:cs typeface="Arial"/>
              </a:defRPr>
            </a:lvl3pPr>
            <a:lvl4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sz="1800" b="0" kern="1200" cap="none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sz="18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1600" b="1" i="1" dirty="0"/>
              <a:t>Carla Raymond BA BSc </a:t>
            </a:r>
            <a:r>
              <a:rPr lang="en-AU" sz="1600" b="1" i="1" dirty="0" err="1"/>
              <a:t>MRes</a:t>
            </a:r>
            <a:endParaRPr lang="en-AU" sz="1600" b="1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CA4D8D-A78F-49ED-91AB-B9041D1C22E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81" y="5538778"/>
            <a:ext cx="2099945" cy="10985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AFA4BA-0746-4119-AF53-46ECB80645D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5"/>
          <a:stretch/>
        </p:blipFill>
        <p:spPr bwMode="auto">
          <a:xfrm>
            <a:off x="9419670" y="5715942"/>
            <a:ext cx="2391410" cy="7969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EF4D87-15C9-4203-99A5-F007566A1DC4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97800" y="4303127"/>
            <a:ext cx="1835150" cy="8496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A picture containing object, thing&#10;&#10;Description generated with high confidence">
            <a:extLst>
              <a:ext uri="{FF2B5EF4-FFF2-40B4-BE49-F238E27FC236}">
                <a16:creationId xmlns:a16="http://schemas.microsoft.com/office/drawing/2014/main" id="{6393F108-35E8-4039-B244-0DD32FEF54B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02" y="4387900"/>
            <a:ext cx="2150745" cy="68008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9BD9769-55E6-4F53-8F04-32FB229AF1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3781" y="220672"/>
            <a:ext cx="3373515" cy="701336"/>
          </a:xfrm>
          <a:prstGeom prst="rect">
            <a:avLst/>
          </a:prstGeom>
        </p:spPr>
      </p:pic>
      <p:pic>
        <p:nvPicPr>
          <p:cNvPr id="19" name="Picture 18" descr="A picture containing indoor, table, sitting, floor&#10;&#10;Description generated with very high confidence">
            <a:extLst>
              <a:ext uri="{FF2B5EF4-FFF2-40B4-BE49-F238E27FC236}">
                <a16:creationId xmlns:a16="http://schemas.microsoft.com/office/drawing/2014/main" id="{2EB04904-3F6A-48A7-A596-947615D0E8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998" y="3636994"/>
            <a:ext cx="3891708" cy="291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99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1559F-B321-48EC-9869-45F675D03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X-ray CT scans</a:t>
            </a:r>
          </a:p>
        </p:txBody>
      </p:sp>
      <p:pic>
        <p:nvPicPr>
          <p:cNvPr id="9" name="Content Placeholder 11">
            <a:extLst>
              <a:ext uri="{FF2B5EF4-FFF2-40B4-BE49-F238E27FC236}">
                <a16:creationId xmlns:a16="http://schemas.microsoft.com/office/drawing/2014/main" id="{F5DE9F89-5A51-4BAE-A6B4-3B9CF786EE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4"/>
          <a:stretch/>
        </p:blipFill>
        <p:spPr>
          <a:xfrm>
            <a:off x="1005590" y="1384634"/>
            <a:ext cx="3323571" cy="49405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C30728-1E4F-4295-B2C7-32BA2441FA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9" b="25027"/>
          <a:stretch/>
        </p:blipFill>
        <p:spPr>
          <a:xfrm>
            <a:off x="7750652" y="1954481"/>
            <a:ext cx="3435758" cy="42556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33C1F3-19F2-436E-A9C9-A652632E3E39}"/>
              </a:ext>
            </a:extLst>
          </p:cNvPr>
          <p:cNvSpPr txBox="1"/>
          <p:nvPr/>
        </p:nvSpPr>
        <p:spPr>
          <a:xfrm>
            <a:off x="1113937" y="6281227"/>
            <a:ext cx="3106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dirty="0" err="1"/>
              <a:t>Newtom</a:t>
            </a:r>
            <a:r>
              <a:rPr lang="en-AU" sz="1400" dirty="0"/>
              <a:t> 5G Cone beam CT Scanner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4337E8-FB9E-4864-8453-63B7D0E21DC7}"/>
              </a:ext>
            </a:extLst>
          </p:cNvPr>
          <p:cNvSpPr txBox="1"/>
          <p:nvPr/>
        </p:nvSpPr>
        <p:spPr>
          <a:xfrm>
            <a:off x="7815707" y="1384634"/>
            <a:ext cx="3305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dirty="0"/>
              <a:t>General Electric HD750 </a:t>
            </a:r>
          </a:p>
          <a:p>
            <a:pPr algn="ctr"/>
            <a:r>
              <a:rPr lang="en-AU" sz="1400" dirty="0"/>
              <a:t>Multi-detector Dual Energy CT Scanner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0B6D62-385B-4AD2-81ED-C0D64990FA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9" t="3476" r="865" b="2734"/>
          <a:stretch/>
        </p:blipFill>
        <p:spPr>
          <a:xfrm>
            <a:off x="3079202" y="2821371"/>
            <a:ext cx="5982502" cy="254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nimal&#10;&#10;Description generated with high confidence">
            <a:extLst>
              <a:ext uri="{FF2B5EF4-FFF2-40B4-BE49-F238E27FC236}">
                <a16:creationId xmlns:a16="http://schemas.microsoft.com/office/drawing/2014/main" id="{B4BE3543-E598-406B-A94C-6459430746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t="5775" r="6682" b="8126"/>
          <a:stretch/>
        </p:blipFill>
        <p:spPr>
          <a:xfrm>
            <a:off x="9938703" y="2034060"/>
            <a:ext cx="1562937" cy="3769437"/>
          </a:xfrm>
          <a:prstGeom prst="rect">
            <a:avLst/>
          </a:prstGeom>
        </p:spPr>
      </p:pic>
      <p:pic>
        <p:nvPicPr>
          <p:cNvPr id="6" name="Picture 5" descr="A picture containing invertebrate, animal&#10;&#10;Description generated with high confidence">
            <a:extLst>
              <a:ext uri="{FF2B5EF4-FFF2-40B4-BE49-F238E27FC236}">
                <a16:creationId xmlns:a16="http://schemas.microsoft.com/office/drawing/2014/main" id="{E2A60DC8-DD78-4EDD-B3E2-9CE35F8F2C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" t="7402" r="11590" b="5966"/>
          <a:stretch/>
        </p:blipFill>
        <p:spPr>
          <a:xfrm>
            <a:off x="7930045" y="1750761"/>
            <a:ext cx="1966041" cy="4336036"/>
          </a:xfrm>
          <a:prstGeom prst="rect">
            <a:avLst/>
          </a:prstGeom>
        </p:spPr>
      </p:pic>
      <p:pic>
        <p:nvPicPr>
          <p:cNvPr id="7" name="Picture 6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382E10F6-DEB5-41F7-8DD7-C30425D2A9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2" t="5765" r="9081" b="5801"/>
          <a:stretch/>
        </p:blipFill>
        <p:spPr>
          <a:xfrm>
            <a:off x="5822225" y="1569891"/>
            <a:ext cx="2065203" cy="4697777"/>
          </a:xfrm>
          <a:prstGeom prst="rect">
            <a:avLst/>
          </a:prstGeom>
        </p:spPr>
      </p:pic>
      <p:pic>
        <p:nvPicPr>
          <p:cNvPr id="8" name="Picture 7" descr="A picture containing animal&#10;&#10;Description generated with high confidence">
            <a:extLst>
              <a:ext uri="{FF2B5EF4-FFF2-40B4-BE49-F238E27FC236}">
                <a16:creationId xmlns:a16="http://schemas.microsoft.com/office/drawing/2014/main" id="{1B4B0FA4-7F27-4E86-A7FC-96A3FCF37C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2" t="8635" r="7796" b="5215"/>
          <a:stretch/>
        </p:blipFill>
        <p:spPr>
          <a:xfrm>
            <a:off x="3552550" y="1388259"/>
            <a:ext cx="2227058" cy="50610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B50DF3-4CDC-4CBA-A5D2-0887DF44EE3D}"/>
              </a:ext>
            </a:extLst>
          </p:cNvPr>
          <p:cNvSpPr txBox="1"/>
          <p:nvPr/>
        </p:nvSpPr>
        <p:spPr>
          <a:xfrm>
            <a:off x="4004116" y="6299287"/>
            <a:ext cx="7309945" cy="33088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en-AU" sz="1600" dirty="0"/>
              <a:t>2D slices through the mummy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F40E438-3EC5-4431-8C74-604B2F407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937" y="274638"/>
            <a:ext cx="8763339" cy="648000"/>
          </a:xfrm>
        </p:spPr>
        <p:txBody>
          <a:bodyPr/>
          <a:lstStyle/>
          <a:p>
            <a:r>
              <a:rPr lang="en-AU" dirty="0"/>
              <a:t>Results</a:t>
            </a:r>
          </a:p>
        </p:txBody>
      </p:sp>
      <p:pic>
        <p:nvPicPr>
          <p:cNvPr id="16" name="X-ray spin">
            <a:hlinkClick r:id="" action="ppaction://media"/>
            <a:extLst>
              <a:ext uri="{FF2B5EF4-FFF2-40B4-BE49-F238E27FC236}">
                <a16:creationId xmlns:a16="http://schemas.microsoft.com/office/drawing/2014/main" id="{46E24D7C-81E3-4994-8E85-A2FE2502F43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30879" t="344" r="32213"/>
          <a:stretch/>
        </p:blipFill>
        <p:spPr>
          <a:xfrm>
            <a:off x="479657" y="720897"/>
            <a:ext cx="3030276" cy="6137103"/>
          </a:xfrm>
        </p:spPr>
      </p:pic>
    </p:spTree>
    <p:extLst>
      <p:ext uri="{BB962C8B-B14F-4D97-AF65-F5344CB8AC3E}">
        <p14:creationId xmlns:p14="http://schemas.microsoft.com/office/powerpoint/2010/main" val="406625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A8DF8-4AD8-4B17-9224-39E7C1F65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Results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8E8947-40C5-4AC7-B4BF-3A2F0C5843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X-ray CT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D6E7624-4F24-4D61-A1A8-F38598C7C58F}"/>
              </a:ext>
            </a:extLst>
          </p:cNvPr>
          <p:cNvGrpSpPr/>
          <p:nvPr/>
        </p:nvGrpSpPr>
        <p:grpSpPr>
          <a:xfrm>
            <a:off x="829831" y="1673782"/>
            <a:ext cx="6896554" cy="4275498"/>
            <a:chOff x="0" y="0"/>
            <a:chExt cx="3063039" cy="1824749"/>
          </a:xfrm>
        </p:grpSpPr>
        <p:pic>
          <p:nvPicPr>
            <p:cNvPr id="6" name="Picture 5" descr="A picture containing indoor&#10;&#10;Description generated with very high confidence">
              <a:extLst>
                <a:ext uri="{FF2B5EF4-FFF2-40B4-BE49-F238E27FC236}">
                  <a16:creationId xmlns:a16="http://schemas.microsoft.com/office/drawing/2014/main" id="{AE332FAF-765B-4809-AE15-F19A00CA9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509520" cy="1824749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D478A34-A23B-474A-B6A5-83DEB23CE6A3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 flipV="1">
              <a:off x="1995069" y="624230"/>
              <a:ext cx="1067970" cy="124883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C8831E6-8F1A-459E-A95A-DE5189C7085B}"/>
              </a:ext>
            </a:extLst>
          </p:cNvPr>
          <p:cNvSpPr txBox="1"/>
          <p:nvPr/>
        </p:nvSpPr>
        <p:spPr>
          <a:xfrm>
            <a:off x="0" y="6003308"/>
            <a:ext cx="7309945" cy="33088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en-AU" sz="1600" dirty="0"/>
              <a:t>Small highly absorbent object near the paws</a:t>
            </a:r>
          </a:p>
        </p:txBody>
      </p:sp>
      <p:pic>
        <p:nvPicPr>
          <p:cNvPr id="9" name="Picture 8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0746E1EA-1416-41B8-BFAF-C5A9D7999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384" y="2312185"/>
            <a:ext cx="2719407" cy="223362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72272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0E1954-BC98-4A09-99EB-09CB577C9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Results </a:t>
            </a:r>
          </a:p>
        </p:txBody>
      </p:sp>
      <p:pic>
        <p:nvPicPr>
          <p:cNvPr id="7" name="Content Placeholder 9" descr="A picture containing animal&#10;&#10;Description generated with high confidence">
            <a:extLst>
              <a:ext uri="{FF2B5EF4-FFF2-40B4-BE49-F238E27FC236}">
                <a16:creationId xmlns:a16="http://schemas.microsoft.com/office/drawing/2014/main" id="{7A30BECD-D4D3-4908-BCC6-3CBC247530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" b="3606"/>
          <a:stretch/>
        </p:blipFill>
        <p:spPr>
          <a:xfrm>
            <a:off x="2820221" y="274638"/>
            <a:ext cx="3119058" cy="6451195"/>
          </a:xfrm>
          <a:prstGeom prst="rect">
            <a:avLst/>
          </a:prstGeom>
        </p:spPr>
      </p:pic>
      <p:pic>
        <p:nvPicPr>
          <p:cNvPr id="11" name="Picture 10" descr="A close up of a tree&#10;&#10;Description generated with high confidence">
            <a:extLst>
              <a:ext uri="{FF2B5EF4-FFF2-40B4-BE49-F238E27FC236}">
                <a16:creationId xmlns:a16="http://schemas.microsoft.com/office/drawing/2014/main" id="{E6521171-2962-4EAA-8E7E-615D6868F4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r="5134"/>
          <a:stretch/>
        </p:blipFill>
        <p:spPr>
          <a:xfrm rot="5400000">
            <a:off x="4478181" y="2027444"/>
            <a:ext cx="6456377" cy="29507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0FCC3E-8F3B-460E-BAE2-5D77B5324B17}"/>
              </a:ext>
            </a:extLst>
          </p:cNvPr>
          <p:cNvSpPr txBox="1"/>
          <p:nvPr/>
        </p:nvSpPr>
        <p:spPr>
          <a:xfrm>
            <a:off x="209809" y="1501361"/>
            <a:ext cx="2515043" cy="293039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en-AU" sz="1600" dirty="0"/>
              <a:t>3D reconstruction of the X-ray data. </a:t>
            </a:r>
          </a:p>
        </p:txBody>
      </p:sp>
    </p:spTree>
    <p:extLst>
      <p:ext uri="{BB962C8B-B14F-4D97-AF65-F5344CB8AC3E}">
        <p14:creationId xmlns:p14="http://schemas.microsoft.com/office/powerpoint/2010/main" val="3576227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10B82-96FE-424C-A945-3FC7E492D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Neutron tomography</a:t>
            </a:r>
          </a:p>
        </p:txBody>
      </p:sp>
      <p:pic>
        <p:nvPicPr>
          <p:cNvPr id="4" name="Content Placeholder 5" descr="A picture containing LEGO, toy&#10;&#10;Description generated with very high confidence">
            <a:extLst>
              <a:ext uri="{FF2B5EF4-FFF2-40B4-BE49-F238E27FC236}">
                <a16:creationId xmlns:a16="http://schemas.microsoft.com/office/drawing/2014/main" id="{4060D040-F43F-4F56-A2EE-869D74C659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6" t="5229" b="29200"/>
          <a:stretch/>
        </p:blipFill>
        <p:spPr>
          <a:xfrm>
            <a:off x="6728603" y="1754529"/>
            <a:ext cx="5068530" cy="5105392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B6A665-8FB4-4639-BF41-D51D71AEF6F1}"/>
              </a:ext>
            </a:extLst>
          </p:cNvPr>
          <p:cNvSpPr/>
          <p:nvPr/>
        </p:nvSpPr>
        <p:spPr>
          <a:xfrm>
            <a:off x="9041117" y="5717801"/>
            <a:ext cx="26901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dirty="0">
                <a:ea typeface="DengXian" panose="02010600030101010101" pitchFamily="2" charset="-122"/>
                <a:cs typeface="Times New Roman" panose="02020603050405020304" pitchFamily="18" charset="0"/>
              </a:rPr>
              <a:t>Adapted from </a:t>
            </a:r>
            <a:r>
              <a:rPr lang="en-AU" sz="1400" dirty="0" err="1">
                <a:ea typeface="DengXian" panose="02010600030101010101" pitchFamily="2" charset="-122"/>
                <a:cs typeface="Times New Roman" panose="02020603050405020304" pitchFamily="18" charset="0"/>
              </a:rPr>
              <a:t>Garbe</a:t>
            </a:r>
            <a:r>
              <a:rPr lang="en-AU" sz="1400" dirty="0">
                <a:ea typeface="DengXian" panose="02010600030101010101" pitchFamily="2" charset="-122"/>
                <a:cs typeface="Times New Roman" panose="02020603050405020304" pitchFamily="18" charset="0"/>
              </a:rPr>
              <a:t> et al 2015.</a:t>
            </a:r>
            <a:endParaRPr lang="en-AU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AFDE14-7F3D-40D1-999E-74A18A539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220" y="1448642"/>
            <a:ext cx="3840195" cy="2770683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8A00E07-6D48-45EB-9BAF-804FE7EA39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25" y="1448642"/>
            <a:ext cx="2894195" cy="514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96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F6C68-F834-4918-9944-60914DD14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Results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ADD9D89-08BC-409E-9F04-B8983D867757}"/>
              </a:ext>
            </a:extLst>
          </p:cNvPr>
          <p:cNvGrpSpPr/>
          <p:nvPr/>
        </p:nvGrpSpPr>
        <p:grpSpPr>
          <a:xfrm>
            <a:off x="2611462" y="638336"/>
            <a:ext cx="7044009" cy="5900038"/>
            <a:chOff x="-130155" y="2697"/>
            <a:chExt cx="5148402" cy="414409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9F3DEF5-6CDF-4211-9334-B1A581FC1D22}"/>
                </a:ext>
              </a:extLst>
            </p:cNvPr>
            <p:cNvGrpSpPr/>
            <p:nvPr/>
          </p:nvGrpSpPr>
          <p:grpSpPr>
            <a:xfrm>
              <a:off x="1677713" y="5556"/>
              <a:ext cx="3340534" cy="4141240"/>
              <a:chOff x="2172332" y="81"/>
              <a:chExt cx="3343164" cy="4143539"/>
            </a:xfrm>
          </p:grpSpPr>
          <p:pic>
            <p:nvPicPr>
              <p:cNvPr id="20" name="Picture 19" descr="A close up of a rock&#10;&#10;Description generated with very high confidence">
                <a:extLst>
                  <a:ext uri="{FF2B5EF4-FFF2-40B4-BE49-F238E27FC236}">
                    <a16:creationId xmlns:a16="http://schemas.microsoft.com/office/drawing/2014/main" id="{E1E3B761-AEA2-43F4-9A94-F5FC612B96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80" r="11807"/>
              <a:stretch/>
            </p:blipFill>
            <p:spPr>
              <a:xfrm>
                <a:off x="3916249" y="81"/>
                <a:ext cx="1599247" cy="4143539"/>
              </a:xfrm>
              <a:prstGeom prst="rect">
                <a:avLst/>
              </a:prstGeom>
            </p:spPr>
          </p:pic>
          <p:pic>
            <p:nvPicPr>
              <p:cNvPr id="21" name="Picture 20" descr="A picture containing indoor, clothing, floor, table&#10;&#10;Description generated with very high confidence">
                <a:extLst>
                  <a:ext uri="{FF2B5EF4-FFF2-40B4-BE49-F238E27FC236}">
                    <a16:creationId xmlns:a16="http://schemas.microsoft.com/office/drawing/2014/main" id="{461BDAAC-DE73-41C7-B7B5-9A2FF074FA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99" t="418" r="29976" b="1039"/>
              <a:stretch/>
            </p:blipFill>
            <p:spPr bwMode="auto">
              <a:xfrm>
                <a:off x="2172332" y="81"/>
                <a:ext cx="1659196" cy="4135506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13" name="Picture 12" descr="C:\Users\Carla\AppData\Local\Microsoft\Windows\INetCache\Content.Word\Anterior_compare.tif">
              <a:extLst>
                <a:ext uri="{FF2B5EF4-FFF2-40B4-BE49-F238E27FC236}">
                  <a16:creationId xmlns:a16="http://schemas.microsoft.com/office/drawing/2014/main" id="{E455AE76-8C9E-4D08-8614-DB031468F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50" t="3246" r="19710" b="5312"/>
            <a:stretch/>
          </p:blipFill>
          <p:spPr bwMode="auto">
            <a:xfrm>
              <a:off x="-130155" y="2697"/>
              <a:ext cx="1724659" cy="41389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86B0AF0-43D1-4051-B6EB-93167570EE55}"/>
              </a:ext>
            </a:extLst>
          </p:cNvPr>
          <p:cNvSpPr txBox="1"/>
          <p:nvPr/>
        </p:nvSpPr>
        <p:spPr>
          <a:xfrm>
            <a:off x="425104" y="6109628"/>
            <a:ext cx="2186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X-ray CT reconstruction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CB52E0-C8A1-4003-AD73-E2AC91BF88F6}"/>
              </a:ext>
            </a:extLst>
          </p:cNvPr>
          <p:cNvSpPr txBox="1"/>
          <p:nvPr/>
        </p:nvSpPr>
        <p:spPr>
          <a:xfrm>
            <a:off x="9655471" y="6113124"/>
            <a:ext cx="2279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/>
              <a:t>Neutron CT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2339516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NT spin">
            <a:hlinkClick r:id="" action="ppaction://media"/>
            <a:extLst>
              <a:ext uri="{FF2B5EF4-FFF2-40B4-BE49-F238E27FC236}">
                <a16:creationId xmlns:a16="http://schemas.microsoft.com/office/drawing/2014/main" id="{D2B20819-278D-4912-88B2-13B0ACCF9F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0765" t="1110" r="33073"/>
          <a:stretch/>
        </p:blipFill>
        <p:spPr>
          <a:xfrm>
            <a:off x="2133600" y="284915"/>
            <a:ext cx="3145327" cy="645145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4BFBE2-1129-4B80-96FF-307DA5889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18" y="284915"/>
            <a:ext cx="8458276" cy="648000"/>
          </a:xfrm>
        </p:spPr>
        <p:txBody>
          <a:bodyPr/>
          <a:lstStyle/>
          <a:p>
            <a:r>
              <a:rPr lang="en-AU" dirty="0"/>
              <a:t>Results</a:t>
            </a:r>
          </a:p>
        </p:txBody>
      </p:sp>
      <p:pic>
        <p:nvPicPr>
          <p:cNvPr id="5" name="Content Placeholder 9" descr="A close up of an animal&#10;&#10;Description generated with high confidence">
            <a:extLst>
              <a:ext uri="{FF2B5EF4-FFF2-40B4-BE49-F238E27FC236}">
                <a16:creationId xmlns:a16="http://schemas.microsoft.com/office/drawing/2014/main" id="{D657AA78-45A4-4265-A976-CDCA238CBB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2" t="3216" r="37701" b="15"/>
          <a:stretch/>
        </p:blipFill>
        <p:spPr>
          <a:xfrm>
            <a:off x="5426557" y="121628"/>
            <a:ext cx="2744414" cy="66147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EBBF79-0A1E-4CE8-AD1B-6083F69D44CF}"/>
              </a:ext>
            </a:extLst>
          </p:cNvPr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116"/>
          <a:stretch/>
        </p:blipFill>
        <p:spPr>
          <a:xfrm>
            <a:off x="8561056" y="1404143"/>
            <a:ext cx="3188984" cy="533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9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E65C2-59AF-4B63-96E1-CE8F9164A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Results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A3E237-E769-4843-8119-6CFCB49F2C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Comparing data</a:t>
            </a:r>
          </a:p>
        </p:txBody>
      </p:sp>
      <p:pic>
        <p:nvPicPr>
          <p:cNvPr id="5" name="Content Placeholder 9" descr="A close up of an animal&#10;&#10;Description generated with high confidence">
            <a:extLst>
              <a:ext uri="{FF2B5EF4-FFF2-40B4-BE49-F238E27FC236}">
                <a16:creationId xmlns:a16="http://schemas.microsoft.com/office/drawing/2014/main" id="{3B4F8C71-5E36-4AEA-BD24-3D1759B4E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2" t="3216" r="37701" b="15"/>
          <a:stretch/>
        </p:blipFill>
        <p:spPr>
          <a:xfrm>
            <a:off x="5990794" y="274638"/>
            <a:ext cx="2681445" cy="6462970"/>
          </a:xfrm>
          <a:prstGeom prst="rect">
            <a:avLst/>
          </a:prstGeom>
        </p:spPr>
      </p:pic>
      <p:pic>
        <p:nvPicPr>
          <p:cNvPr id="6" name="Picture 5" descr="A picture containing invertebrate, animal&#10;&#10;Description generated with high confidence">
            <a:extLst>
              <a:ext uri="{FF2B5EF4-FFF2-40B4-BE49-F238E27FC236}">
                <a16:creationId xmlns:a16="http://schemas.microsoft.com/office/drawing/2014/main" id="{A3BEB3B3-75C6-4301-9242-630248446F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" t="7402" r="11590" b="5966"/>
          <a:stretch/>
        </p:blipFill>
        <p:spPr>
          <a:xfrm flipH="1">
            <a:off x="2975687" y="274638"/>
            <a:ext cx="2930516" cy="64631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E1445C-C3E8-48EC-B62A-F1EF1D716B54}"/>
              </a:ext>
            </a:extLst>
          </p:cNvPr>
          <p:cNvSpPr txBox="1"/>
          <p:nvPr/>
        </p:nvSpPr>
        <p:spPr>
          <a:xfrm>
            <a:off x="323305" y="6113124"/>
            <a:ext cx="2671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X-ray CT reconstruction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F84FC5-857D-40CE-AA1A-09FD45271DE9}"/>
              </a:ext>
            </a:extLst>
          </p:cNvPr>
          <p:cNvSpPr txBox="1"/>
          <p:nvPr/>
        </p:nvSpPr>
        <p:spPr>
          <a:xfrm>
            <a:off x="8624279" y="6113124"/>
            <a:ext cx="2950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Neutron CT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3676102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967B3-3F14-417B-817A-EC5918439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Results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EC2169-4F2C-4604-92CF-6B0080ABB2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Combining data</a:t>
            </a:r>
          </a:p>
        </p:txBody>
      </p:sp>
      <p:pic>
        <p:nvPicPr>
          <p:cNvPr id="5" name="Content Placeholder 4" descr="C:\Users\Carla\AppData\Local\Microsoft\Windows\INetCache\Content.Word\xray_NT combine 2.jpg">
            <a:extLst>
              <a:ext uri="{FF2B5EF4-FFF2-40B4-BE49-F238E27FC236}">
                <a16:creationId xmlns:a16="http://schemas.microsoft.com/office/drawing/2014/main" id="{3F39F304-749E-4C21-9AD2-39AE3A53E6A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925" y="274638"/>
            <a:ext cx="2879716" cy="6433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Combined_NT_XRAY">
            <a:hlinkClick r:id="" action="ppaction://media"/>
            <a:extLst>
              <a:ext uri="{FF2B5EF4-FFF2-40B4-BE49-F238E27FC236}">
                <a16:creationId xmlns:a16="http://schemas.microsoft.com/office/drawing/2014/main" id="{9682278A-E989-4638-AB3F-A44035C0D5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9546" t="2084" r="26847" b="7007"/>
          <a:stretch/>
        </p:blipFill>
        <p:spPr>
          <a:xfrm>
            <a:off x="2770910" y="421029"/>
            <a:ext cx="3990110" cy="623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7DC70-E7A6-4232-B366-B8E7D6A13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1AE0B-98F2-48C9-8647-F91A8C854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620002"/>
            <a:ext cx="10305288" cy="4525963"/>
          </a:xfrm>
        </p:spPr>
        <p:txBody>
          <a:bodyPr>
            <a:normAutofit/>
          </a:bodyPr>
          <a:lstStyle/>
          <a:p>
            <a:pPr marL="342900" indent="-342900">
              <a:buBlip>
                <a:blip r:embed="rId2"/>
              </a:buBlip>
            </a:pPr>
            <a:endParaRPr lang="en-AU" sz="2400" dirty="0"/>
          </a:p>
          <a:p>
            <a:pPr marL="342900" indent="-342900">
              <a:buBlip>
                <a:blip r:embed="rId2"/>
              </a:buBlip>
            </a:pPr>
            <a:r>
              <a:rPr lang="en-AU" sz="2400" dirty="0"/>
              <a:t>How can this data help us better understand mummification techniques?</a:t>
            </a:r>
          </a:p>
          <a:p>
            <a:pPr marL="342900" indent="-342900">
              <a:buBlip>
                <a:blip r:embed="rId2"/>
              </a:buBlip>
            </a:pPr>
            <a:endParaRPr lang="en-AU" sz="2400" dirty="0"/>
          </a:p>
          <a:p>
            <a:pPr marL="342900" indent="-342900">
              <a:buBlip>
                <a:blip r:embed="rId2"/>
              </a:buBlip>
            </a:pPr>
            <a:endParaRPr lang="en-AU" sz="2400" dirty="0"/>
          </a:p>
          <a:p>
            <a:pPr marL="342900" indent="-342900">
              <a:buBlip>
                <a:blip r:embed="rId2"/>
              </a:buBlip>
            </a:pPr>
            <a:r>
              <a:rPr lang="en-AU" sz="2400" dirty="0"/>
              <a:t>What can we learn from the remains?</a:t>
            </a:r>
          </a:p>
          <a:p>
            <a:pPr marL="342900" indent="-342900">
              <a:buBlip>
                <a:blip r:embed="rId2"/>
              </a:buBlip>
            </a:pPr>
            <a:endParaRPr lang="en-AU" sz="2400" dirty="0"/>
          </a:p>
          <a:p>
            <a:pPr marL="342900" indent="-342900">
              <a:buBlip>
                <a:blip r:embed="rId2"/>
              </a:buBlip>
            </a:pPr>
            <a:endParaRPr lang="en-AU" sz="2400" dirty="0"/>
          </a:p>
          <a:p>
            <a:pPr marL="342900" indent="-342900">
              <a:buBlip>
                <a:blip r:embed="rId2"/>
              </a:buBlip>
            </a:pPr>
            <a:r>
              <a:rPr lang="en-AU" sz="2400" dirty="0"/>
              <a:t>What are the benefits of using both techniques?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86E080-F315-4CF4-932D-709E7002BC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What do these findings mean?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F9D961-8403-47AD-90D5-9CBA8B16B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8788" y="3102525"/>
            <a:ext cx="2797411" cy="348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54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265C3-CC1C-4ED6-8C18-D8E90CBF4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97515-E256-4B96-B159-8823ECEDF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71" y="1440181"/>
            <a:ext cx="9086849" cy="4160520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AU" sz="2400" dirty="0"/>
              <a:t>Animal mummies and challenges of studying them</a:t>
            </a:r>
          </a:p>
          <a:p>
            <a:pPr>
              <a:buBlip>
                <a:blip r:embed="rId2"/>
              </a:buBlip>
            </a:pPr>
            <a:endParaRPr lang="en-AU" sz="2400" dirty="0"/>
          </a:p>
          <a:p>
            <a:pPr>
              <a:buBlip>
                <a:blip r:embed="rId2"/>
              </a:buBlip>
            </a:pPr>
            <a:r>
              <a:rPr lang="en-AU" sz="2400" dirty="0"/>
              <a:t>X-ray CT Study </a:t>
            </a:r>
          </a:p>
          <a:p>
            <a:pPr>
              <a:buBlip>
                <a:blip r:embed="rId2"/>
              </a:buBlip>
            </a:pPr>
            <a:endParaRPr lang="en-AU" sz="2400" dirty="0"/>
          </a:p>
          <a:p>
            <a:pPr>
              <a:buBlip>
                <a:blip r:embed="rId2"/>
              </a:buBlip>
            </a:pPr>
            <a:r>
              <a:rPr lang="en-AU" sz="2400" dirty="0"/>
              <a:t>Neutron tomography Study</a:t>
            </a:r>
          </a:p>
          <a:p>
            <a:pPr marL="0" indent="0">
              <a:buNone/>
            </a:pPr>
            <a:endParaRPr lang="en-AU" sz="2400" dirty="0"/>
          </a:p>
          <a:p>
            <a:pPr>
              <a:buBlip>
                <a:blip r:embed="rId2"/>
              </a:buBlip>
            </a:pPr>
            <a:r>
              <a:rPr lang="en-AU" sz="2400" dirty="0"/>
              <a:t>Discussion </a:t>
            </a:r>
          </a:p>
          <a:p>
            <a:pPr>
              <a:buBlip>
                <a:blip r:embed="rId2"/>
              </a:buBlip>
            </a:pPr>
            <a:endParaRPr lang="en-AU" sz="2400" dirty="0"/>
          </a:p>
          <a:p>
            <a:pPr>
              <a:buBlip>
                <a:blip r:embed="rId2"/>
              </a:buBlip>
            </a:pPr>
            <a:r>
              <a:rPr lang="en-AU" sz="2400" dirty="0"/>
              <a:t>Conclusions</a:t>
            </a:r>
          </a:p>
          <a:p>
            <a:pPr>
              <a:buBlip>
                <a:blip r:embed="rId2"/>
              </a:buBlip>
            </a:pPr>
            <a:endParaRPr lang="en-AU" sz="2400" dirty="0"/>
          </a:p>
          <a:p>
            <a:pPr marL="0" indent="0">
              <a:buNone/>
            </a:pPr>
            <a:endParaRPr lang="en-AU" sz="2400" dirty="0"/>
          </a:p>
          <a:p>
            <a:pPr>
              <a:buBlip>
                <a:blip r:embed="rId2"/>
              </a:buBlip>
            </a:pPr>
            <a:endParaRPr lang="en-AU" sz="2400" dirty="0"/>
          </a:p>
          <a:p>
            <a:pPr>
              <a:buBlip>
                <a:blip r:embed="rId2"/>
              </a:buBlip>
            </a:pPr>
            <a:endParaRPr lang="en-AU" sz="2400" dirty="0"/>
          </a:p>
        </p:txBody>
      </p:sp>
      <p:pic>
        <p:nvPicPr>
          <p:cNvPr id="9" name="Picture 8" descr="A picture containing indoor, table, sitting, floor&#10;&#10;Description generated with very high confidence">
            <a:extLst>
              <a:ext uri="{FF2B5EF4-FFF2-40B4-BE49-F238E27FC236}">
                <a16:creationId xmlns:a16="http://schemas.microsoft.com/office/drawing/2014/main" id="{C6895AEF-04D3-4FA8-AE8C-B14605DF9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543" y="2650513"/>
            <a:ext cx="4958443" cy="371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8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4A0827-FA91-4B90-82C6-4683B6B45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Discussion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7E7747-4ED6-417F-B748-C32AEC8584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Mummification technique?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97C537-1E82-42BF-BE17-2351B4E3685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2"/>
          <a:stretch/>
        </p:blipFill>
        <p:spPr>
          <a:xfrm>
            <a:off x="2206620" y="2229701"/>
            <a:ext cx="3639623" cy="328140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330F6AB5-5922-44FE-B975-5E8BABAA5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9040" y="4222650"/>
            <a:ext cx="1183844" cy="399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Right paw</a:t>
            </a:r>
            <a:endParaRPr lang="en-AU" sz="14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6DF60E-2551-4A2F-A4FF-5DF8C81D05F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8383" y="123183"/>
            <a:ext cx="2660601" cy="65621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24F3B4-B8E5-45A5-B7B4-379E042B15A6}"/>
              </a:ext>
            </a:extLst>
          </p:cNvPr>
          <p:cNvSpPr/>
          <p:nvPr/>
        </p:nvSpPr>
        <p:spPr>
          <a:xfrm>
            <a:off x="7598351" y="3251651"/>
            <a:ext cx="1297858" cy="89670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D57680-819C-439A-B475-0304926E4106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5846243" y="3727565"/>
            <a:ext cx="1752108" cy="14283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413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CCEF7-8638-4AF2-9972-72E12091C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Discussion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06CD78-44F7-45E2-8839-770C24A1B9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Speciation + age at death?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06050-719E-4492-85DD-A9135B0320FE}"/>
              </a:ext>
            </a:extLst>
          </p:cNvPr>
          <p:cNvGrpSpPr/>
          <p:nvPr/>
        </p:nvGrpSpPr>
        <p:grpSpPr>
          <a:xfrm>
            <a:off x="4212311" y="274638"/>
            <a:ext cx="4585053" cy="6263621"/>
            <a:chOff x="22167" y="-477238"/>
            <a:chExt cx="3455504" cy="46870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DD58164-B203-48A3-817E-95D41DFC0F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9" r="31941" b="13"/>
            <a:stretch/>
          </p:blipFill>
          <p:spPr bwMode="auto">
            <a:xfrm>
              <a:off x="22167" y="-477238"/>
              <a:ext cx="3455504" cy="468707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ECA81E0-4D9F-446B-9148-398CE9668D0C}"/>
                </a:ext>
              </a:extLst>
            </p:cNvPr>
            <p:cNvGrpSpPr/>
            <p:nvPr/>
          </p:nvGrpSpPr>
          <p:grpSpPr>
            <a:xfrm>
              <a:off x="183701" y="3883986"/>
              <a:ext cx="513808" cy="128926"/>
              <a:chOff x="42708" y="-26853"/>
              <a:chExt cx="513808" cy="128926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03A56A76-8EEC-47A8-8985-1C3D07C640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08" y="43585"/>
                <a:ext cx="511681" cy="1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3308489E-C362-48E9-96A9-EB0B972415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08" y="-26853"/>
                <a:ext cx="0" cy="12892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2FB268B7-ADA1-41B6-8C12-781083F253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6516" y="-13353"/>
                <a:ext cx="0" cy="11542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 Box 17">
              <a:extLst>
                <a:ext uri="{FF2B5EF4-FFF2-40B4-BE49-F238E27FC236}">
                  <a16:creationId xmlns:a16="http://schemas.microsoft.com/office/drawing/2014/main" id="{BE194E30-50E2-4B08-8003-3B057CD9C057}"/>
                </a:ext>
              </a:extLst>
            </p:cNvPr>
            <p:cNvSpPr txBox="1"/>
            <p:nvPr/>
          </p:nvSpPr>
          <p:spPr>
            <a:xfrm>
              <a:off x="303475" y="3794507"/>
              <a:ext cx="412750" cy="17895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AU" sz="9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1 cm</a:t>
              </a:r>
              <a:endParaRPr lang="en-AU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AU" sz="1100" dirty="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AU" sz="9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1 cm</a:t>
              </a:r>
              <a:endParaRPr lang="en-AU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6188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9D41B-3A64-4D0D-A824-02B33246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Discussion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BEF737-4ADA-40E8-8D3E-5594B0C046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Speciation?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C3C191-F5FE-4FED-9707-05CD5CBC0D7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464025"/>
            <a:ext cx="6834539" cy="51208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3CAE19-5871-497F-AF65-395DDBE561CB}"/>
              </a:ext>
            </a:extLst>
          </p:cNvPr>
          <p:cNvSpPr/>
          <p:nvPr/>
        </p:nvSpPr>
        <p:spPr>
          <a:xfrm>
            <a:off x="7031114" y="5743628"/>
            <a:ext cx="49537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200" dirty="0">
                <a:solidFill>
                  <a:srgbClr val="000000"/>
                </a:solidFill>
                <a:latin typeface="+mj-lt"/>
              </a:rPr>
              <a:t>a) Neutron and b) X-ray data showing location of calcaneus (red arrow). c) Shapes of calcaneus in adult cats (Van </a:t>
            </a:r>
            <a:r>
              <a:rPr lang="en-AU" sz="1200" dirty="0" err="1">
                <a:solidFill>
                  <a:srgbClr val="000000"/>
                </a:solidFill>
                <a:latin typeface="+mj-lt"/>
              </a:rPr>
              <a:t>Neer</a:t>
            </a:r>
            <a:r>
              <a:rPr lang="en-AU" sz="1200" dirty="0">
                <a:solidFill>
                  <a:srgbClr val="000000"/>
                </a:solidFill>
                <a:latin typeface="+mj-lt"/>
              </a:rPr>
              <a:t> et al., 2014); d) Calcaneus extracted manually from X-ray CT data using VG Studio. </a:t>
            </a:r>
            <a:endParaRPr lang="en-AU" sz="1200" dirty="0">
              <a:latin typeface="+mj-lt"/>
            </a:endParaRPr>
          </a:p>
        </p:txBody>
      </p:sp>
      <p:pic>
        <p:nvPicPr>
          <p:cNvPr id="8" name="Calcaneous">
            <a:hlinkClick r:id="" action="ppaction://media"/>
            <a:extLst>
              <a:ext uri="{FF2B5EF4-FFF2-40B4-BE49-F238E27FC236}">
                <a16:creationId xmlns:a16="http://schemas.microsoft.com/office/drawing/2014/main" id="{7D97B068-C584-428B-A2C4-9062ACE4D44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1683" t="11670" r="28136" b="13180"/>
          <a:stretch/>
        </p:blipFill>
        <p:spPr>
          <a:xfrm>
            <a:off x="8111475" y="1466705"/>
            <a:ext cx="2909815" cy="4081975"/>
          </a:xfrm>
        </p:spPr>
      </p:pic>
    </p:spTree>
    <p:extLst>
      <p:ext uri="{BB962C8B-B14F-4D97-AF65-F5344CB8AC3E}">
        <p14:creationId xmlns:p14="http://schemas.microsoft.com/office/powerpoint/2010/main" val="415003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D61FA-20AB-4EFD-BF64-23F3FAAAD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Radiocarbon dating</a:t>
            </a:r>
          </a:p>
        </p:txBody>
      </p:sp>
      <p:pic>
        <p:nvPicPr>
          <p:cNvPr id="11" name="Picture 10" descr="A tray of food on a table&#10;&#10;Description generated with high confidence">
            <a:extLst>
              <a:ext uri="{FF2B5EF4-FFF2-40B4-BE49-F238E27FC236}">
                <a16:creationId xmlns:a16="http://schemas.microsoft.com/office/drawing/2014/main" id="{527844F9-0F2F-45C5-9176-6491F932CB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5" t="12215" r="25033" b="13251"/>
          <a:stretch/>
        </p:blipFill>
        <p:spPr>
          <a:xfrm>
            <a:off x="623581" y="993606"/>
            <a:ext cx="2151083" cy="5647980"/>
          </a:xfrm>
          <a:prstGeom prst="rect">
            <a:avLst/>
          </a:prstGeom>
        </p:spPr>
      </p:pic>
      <p:pic>
        <p:nvPicPr>
          <p:cNvPr id="6" name="Content Placeholder 5" descr="A picture containing cake, sitting, indoor, table&#10;&#10;Description generated with very high confidence">
            <a:extLst>
              <a:ext uri="{FF2B5EF4-FFF2-40B4-BE49-F238E27FC236}">
                <a16:creationId xmlns:a16="http://schemas.microsoft.com/office/drawing/2014/main" id="{58129B9B-CEE8-484B-963E-005E8F074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613" y="1836600"/>
            <a:ext cx="5504938" cy="3095247"/>
          </a:xfrm>
          <a:ln w="28575">
            <a:solidFill>
              <a:srgbClr val="4DCD3F"/>
            </a:solidFill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6BFC514-608B-492D-A439-1D4F37437D83}"/>
              </a:ext>
            </a:extLst>
          </p:cNvPr>
          <p:cNvCxnSpPr>
            <a:cxnSpLocks/>
          </p:cNvCxnSpPr>
          <p:nvPr/>
        </p:nvCxnSpPr>
        <p:spPr>
          <a:xfrm flipV="1">
            <a:off x="4100339" y="4331071"/>
            <a:ext cx="554674" cy="15810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6329D29-E3D5-4090-AAD8-F40E4BC1AE1F}"/>
              </a:ext>
            </a:extLst>
          </p:cNvPr>
          <p:cNvSpPr txBox="1"/>
          <p:nvPr/>
        </p:nvSpPr>
        <p:spPr>
          <a:xfrm>
            <a:off x="4228106" y="557994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Fur sample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2DC7407-68C5-4FEE-B891-5410E803C62A}"/>
              </a:ext>
            </a:extLst>
          </p:cNvPr>
          <p:cNvCxnSpPr>
            <a:cxnSpLocks/>
          </p:cNvCxnSpPr>
          <p:nvPr/>
        </p:nvCxnSpPr>
        <p:spPr>
          <a:xfrm flipH="1">
            <a:off x="7155669" y="1836600"/>
            <a:ext cx="1921366" cy="12674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911E67B-8728-4E17-AF0A-F25B082AD124}"/>
              </a:ext>
            </a:extLst>
          </p:cNvPr>
          <p:cNvSpPr txBox="1"/>
          <p:nvPr/>
        </p:nvSpPr>
        <p:spPr>
          <a:xfrm>
            <a:off x="9178277" y="1671163"/>
            <a:ext cx="16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Textile sample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916FB4-A315-4081-9F06-ED92E42AB6BB}"/>
              </a:ext>
            </a:extLst>
          </p:cNvPr>
          <p:cNvSpPr/>
          <p:nvPr/>
        </p:nvSpPr>
        <p:spPr>
          <a:xfrm>
            <a:off x="283276" y="5223675"/>
            <a:ext cx="2831691" cy="1376847"/>
          </a:xfrm>
          <a:prstGeom prst="rect">
            <a:avLst/>
          </a:prstGeom>
          <a:noFill/>
          <a:ln w="38100">
            <a:solidFill>
              <a:srgbClr val="4DCD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7" name="Content Placeholder 8">
            <a:extLst>
              <a:ext uri="{FF2B5EF4-FFF2-40B4-BE49-F238E27FC236}">
                <a16:creationId xmlns:a16="http://schemas.microsoft.com/office/drawing/2014/main" id="{9AD01F87-5458-4883-A606-72E23FA7FD75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" t="1032" r="46614" b="707"/>
          <a:stretch/>
        </p:blipFill>
        <p:spPr bwMode="auto">
          <a:xfrm flipH="1">
            <a:off x="8877780" y="3310694"/>
            <a:ext cx="2247662" cy="32859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5323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3D506-AC4B-4379-BA6C-A4AC797A7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Radiocarbon Dating</a:t>
            </a:r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89204D7A-9700-49DB-8E3C-2007A0CC05EC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33"/>
          <a:stretch/>
        </p:blipFill>
        <p:spPr bwMode="auto">
          <a:xfrm flipH="1">
            <a:off x="670905" y="1222763"/>
            <a:ext cx="3412454" cy="49232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1DA05E7-FC6F-48E6-9555-4F53D190E3E2}"/>
              </a:ext>
            </a:extLst>
          </p:cNvPr>
          <p:cNvCxnSpPr>
            <a:cxnSpLocks/>
          </p:cNvCxnSpPr>
          <p:nvPr/>
        </p:nvCxnSpPr>
        <p:spPr>
          <a:xfrm flipH="1" flipV="1">
            <a:off x="3011557" y="5257800"/>
            <a:ext cx="1192695" cy="65270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AD3C008-8BB1-4191-884A-DC017BE7AA00}"/>
              </a:ext>
            </a:extLst>
          </p:cNvPr>
          <p:cNvCxnSpPr>
            <a:cxnSpLocks/>
          </p:cNvCxnSpPr>
          <p:nvPr/>
        </p:nvCxnSpPr>
        <p:spPr>
          <a:xfrm flipV="1">
            <a:off x="720001" y="5490360"/>
            <a:ext cx="723455" cy="84029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115A55D-9132-4E12-BC5E-92C946F82CB3}"/>
              </a:ext>
            </a:extLst>
          </p:cNvPr>
          <p:cNvSpPr txBox="1"/>
          <p:nvPr/>
        </p:nvSpPr>
        <p:spPr>
          <a:xfrm>
            <a:off x="4132455" y="5797766"/>
            <a:ext cx="1908788" cy="914400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r>
              <a:rPr lang="en-AU" dirty="0"/>
              <a:t>~350-200 BCE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B14266-2146-4C75-B302-998AA42D6336}"/>
              </a:ext>
            </a:extLst>
          </p:cNvPr>
          <p:cNvSpPr txBox="1"/>
          <p:nvPr/>
        </p:nvSpPr>
        <p:spPr>
          <a:xfrm>
            <a:off x="670905" y="6145965"/>
            <a:ext cx="1513772" cy="914400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r>
              <a:rPr lang="en-AU" dirty="0"/>
              <a:t>~900-800 BCE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A24662DC-6834-4254-B8A3-1E487CDDA1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81145" y="2184013"/>
            <a:ext cx="6654995" cy="293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8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FBDD8-A6F3-4F0E-A259-0CAEFA8DD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Discussion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68EBF1-909F-4B26-86A5-7AAD7154C9A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7932" y="486550"/>
            <a:ext cx="2533932" cy="62697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close up of a tree&#10;&#10;Description generated with high confidence">
            <a:extLst>
              <a:ext uri="{FF2B5EF4-FFF2-40B4-BE49-F238E27FC236}">
                <a16:creationId xmlns:a16="http://schemas.microsoft.com/office/drawing/2014/main" id="{70AFDA0A-5C29-4860-A6CF-8B52F7D037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r="5134"/>
          <a:stretch/>
        </p:blipFill>
        <p:spPr>
          <a:xfrm rot="5400000">
            <a:off x="4082455" y="2181825"/>
            <a:ext cx="6244465" cy="285391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A443E8-C3BD-45E2-85EC-D8AD23789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>
            <a:off x="8625099" y="2251488"/>
            <a:ext cx="3522406" cy="23550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820916-F021-487D-9EF0-6E3759F3BFAF}"/>
              </a:ext>
            </a:extLst>
          </p:cNvPr>
          <p:cNvSpPr/>
          <p:nvPr/>
        </p:nvSpPr>
        <p:spPr>
          <a:xfrm>
            <a:off x="8823264" y="5190203"/>
            <a:ext cx="31260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400" dirty="0">
                <a:solidFill>
                  <a:srgbClr val="000000"/>
                </a:solidFill>
                <a:latin typeface="+mj-lt"/>
              </a:rPr>
              <a:t>X-ray CT data showing peri-mortem fractured femurs of a mummified cat (</a:t>
            </a:r>
            <a:r>
              <a:rPr lang="en-AU" sz="1400" dirty="0" err="1">
                <a:solidFill>
                  <a:srgbClr val="000000"/>
                </a:solidFill>
                <a:latin typeface="+mj-lt"/>
              </a:rPr>
              <a:t>Petaros</a:t>
            </a:r>
            <a:r>
              <a:rPr lang="en-A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AU" sz="1400" i="1" dirty="0">
                <a:solidFill>
                  <a:srgbClr val="000000"/>
                </a:solidFill>
                <a:latin typeface="+mj-lt"/>
              </a:rPr>
              <a:t>et al.</a:t>
            </a:r>
            <a:r>
              <a:rPr lang="en-AU" sz="1400" dirty="0">
                <a:solidFill>
                  <a:srgbClr val="000000"/>
                </a:solidFill>
                <a:latin typeface="+mj-lt"/>
              </a:rPr>
              <a:t>, 2015).</a:t>
            </a:r>
            <a:endParaRPr lang="en-AU" sz="1400" dirty="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82031-2373-4C72-BBD5-E8E6DF722B9A}"/>
              </a:ext>
            </a:extLst>
          </p:cNvPr>
          <p:cNvSpPr/>
          <p:nvPr/>
        </p:nvSpPr>
        <p:spPr>
          <a:xfrm>
            <a:off x="586074" y="2712327"/>
            <a:ext cx="24259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dirty="0">
                <a:solidFill>
                  <a:srgbClr val="000000"/>
                </a:solidFill>
                <a:latin typeface="+mj-lt"/>
              </a:rPr>
              <a:t>Signs of reuse?</a:t>
            </a:r>
          </a:p>
          <a:p>
            <a:pPr algn="ctr"/>
            <a:endParaRPr lang="en-AU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AU" dirty="0">
                <a:solidFill>
                  <a:srgbClr val="000000"/>
                </a:solidFill>
                <a:latin typeface="+mj-lt"/>
              </a:rPr>
              <a:t>Was this always a partial skeleton? Were the remains broken up from the original?</a:t>
            </a:r>
          </a:p>
        </p:txBody>
      </p:sp>
    </p:spTree>
    <p:extLst>
      <p:ext uri="{BB962C8B-B14F-4D97-AF65-F5344CB8AC3E}">
        <p14:creationId xmlns:p14="http://schemas.microsoft.com/office/powerpoint/2010/main" val="39461358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C326D-1355-4E0B-9C13-0AA5DB5E8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Discussion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88388D-036F-43B0-BEC4-C469281606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Recycled votive offering hypothesis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12B338-2BE0-4412-906C-7DF7D65AA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2765673"/>
            <a:ext cx="7767541" cy="2445743"/>
          </a:xfrm>
          <a:prstGeom prst="rect">
            <a:avLst/>
          </a:prstGeom>
        </p:spPr>
      </p:pic>
      <p:pic>
        <p:nvPicPr>
          <p:cNvPr id="5" name="Picture 4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CF3F6C5D-D628-46EF-AE05-06D05B8D26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7" r="18955"/>
          <a:stretch/>
        </p:blipFill>
        <p:spPr>
          <a:xfrm>
            <a:off x="9325841" y="2486591"/>
            <a:ext cx="1738745" cy="23437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F81903-9F99-441B-8E56-F0566ADA1FFD}"/>
              </a:ext>
            </a:extLst>
          </p:cNvPr>
          <p:cNvSpPr txBox="1"/>
          <p:nvPr/>
        </p:nvSpPr>
        <p:spPr>
          <a:xfrm>
            <a:off x="9551447" y="4874008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1856-7 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22DBDE-C44C-4B50-987B-E8B1FAAE8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7541" y="3532908"/>
            <a:ext cx="650162" cy="65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13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505B8-5045-4DF3-974B-0B83074C9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B1B1C-9BA0-4849-99D6-F4152FD91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Blip>
                <a:blip r:embed="rId2"/>
              </a:buBlip>
            </a:pPr>
            <a:r>
              <a:rPr lang="en-AU" sz="2400" dirty="0"/>
              <a:t>Species and age – Juvenile </a:t>
            </a:r>
            <a:r>
              <a:rPr lang="en-AU" sz="2400" i="1" dirty="0" err="1"/>
              <a:t>Felis</a:t>
            </a:r>
            <a:r>
              <a:rPr lang="en-AU" sz="2400" i="1" dirty="0"/>
              <a:t> </a:t>
            </a:r>
            <a:r>
              <a:rPr lang="en-AU" sz="2400" i="1" dirty="0" err="1"/>
              <a:t>silvestris</a:t>
            </a:r>
            <a:endParaRPr lang="en-AU" sz="2400" i="1" dirty="0"/>
          </a:p>
          <a:p>
            <a:pPr marL="342900" indent="-342900">
              <a:buBlip>
                <a:blip r:embed="rId2"/>
              </a:buBlip>
            </a:pPr>
            <a:endParaRPr lang="en-AU" sz="2400" dirty="0"/>
          </a:p>
          <a:p>
            <a:pPr marL="342900" indent="-342900">
              <a:buBlip>
                <a:blip r:embed="rId2"/>
              </a:buBlip>
            </a:pPr>
            <a:r>
              <a:rPr lang="en-AU" sz="2400" dirty="0"/>
              <a:t>Mummification techniques – various densities and tightness of wrapping</a:t>
            </a:r>
          </a:p>
          <a:p>
            <a:pPr marL="342900" indent="-342900">
              <a:buBlip>
                <a:blip r:embed="rId2"/>
              </a:buBlip>
            </a:pPr>
            <a:endParaRPr lang="en-AU" sz="2400" dirty="0"/>
          </a:p>
          <a:p>
            <a:pPr marL="342900" indent="-342900">
              <a:buBlip>
                <a:blip r:embed="rId2"/>
              </a:buBlip>
            </a:pPr>
            <a:r>
              <a:rPr lang="en-AU" sz="2400" dirty="0"/>
              <a:t>C14 age – 500 year difference </a:t>
            </a:r>
            <a:r>
              <a:rPr lang="en-AU" sz="2400" dirty="0">
                <a:sym typeface="Wingdings" panose="05000000000000000000" pitchFamily="2" charset="2"/>
              </a:rPr>
              <a:t> recycling </a:t>
            </a:r>
            <a:r>
              <a:rPr lang="en-AU" sz="2400">
                <a:sym typeface="Wingdings" panose="05000000000000000000" pitchFamily="2" charset="2"/>
              </a:rPr>
              <a:t>of votive offerings?</a:t>
            </a:r>
            <a:endParaRPr lang="en-AU" sz="2400" dirty="0">
              <a:sym typeface="Wingdings" panose="05000000000000000000" pitchFamily="2" charset="2"/>
            </a:endParaRPr>
          </a:p>
          <a:p>
            <a:pPr marL="342900" indent="-342900">
              <a:buBlip>
                <a:blip r:embed="rId2"/>
              </a:buBlip>
            </a:pPr>
            <a:endParaRPr lang="en-AU" sz="2400" dirty="0">
              <a:sym typeface="Wingdings" panose="05000000000000000000" pitchFamily="2" charset="2"/>
            </a:endParaRPr>
          </a:p>
          <a:p>
            <a:pPr marL="342900" indent="-342900">
              <a:buBlip>
                <a:blip r:embed="rId2"/>
              </a:buBlip>
            </a:pPr>
            <a:r>
              <a:rPr lang="en-AU" sz="2400" dirty="0">
                <a:sym typeface="Wingdings" panose="05000000000000000000" pitchFamily="2" charset="2"/>
              </a:rPr>
              <a:t>Using a combination of techniques</a:t>
            </a:r>
            <a:endParaRPr lang="en-AU" sz="2400" dirty="0"/>
          </a:p>
          <a:p>
            <a:endParaRPr lang="en-AU" sz="2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5303269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0350B-4403-4C21-AFCA-C3BB9E6F8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Acknowledgements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35E06-9DFF-46EF-B505-AE8CF8741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0011" y="2630973"/>
            <a:ext cx="2026915" cy="7524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dirty="0">
                <a:latin typeface="+mj-lt"/>
              </a:rPr>
              <a:t>Dr Joseph </a:t>
            </a:r>
            <a:r>
              <a:rPr lang="en-AU" dirty="0" err="1">
                <a:latin typeface="+mj-lt"/>
              </a:rPr>
              <a:t>Bevitt</a:t>
            </a:r>
            <a:endParaRPr lang="en-AU" dirty="0">
              <a:latin typeface="+mj-lt"/>
            </a:endParaRPr>
          </a:p>
          <a:p>
            <a:pPr marL="0" indent="0" algn="ctr">
              <a:buNone/>
            </a:pPr>
            <a:endParaRPr lang="en-AU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99058-6F1A-4A29-BC21-04FEDCA84B9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794" y="4075841"/>
            <a:ext cx="1637313" cy="8565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E2B702-0BE5-4A48-9D05-660C3D432AF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5"/>
          <a:stretch/>
        </p:blipFill>
        <p:spPr bwMode="auto">
          <a:xfrm>
            <a:off x="8981061" y="4193429"/>
            <a:ext cx="1864566" cy="6213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FF8754-B68A-4FEB-85E2-D101EB2CD99C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96479" y="1555200"/>
            <a:ext cx="1853002" cy="91440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picture containing object, thing&#10;&#10;Description generated with high confidence">
            <a:extLst>
              <a:ext uri="{FF2B5EF4-FFF2-40B4-BE49-F238E27FC236}">
                <a16:creationId xmlns:a16="http://schemas.microsoft.com/office/drawing/2014/main" id="{F9A81A02-F94C-4324-8BFE-1AC8709656A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21" y="4193429"/>
            <a:ext cx="1701020" cy="53025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F20ADB2-89E2-4692-8167-AE66C20B1E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63718" y="1561697"/>
            <a:ext cx="3619500" cy="75247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4A498D-7135-4DC9-9DED-9C55DEF63EBB}"/>
              </a:ext>
            </a:extLst>
          </p:cNvPr>
          <p:cNvSpPr txBox="1">
            <a:spLocks/>
          </p:cNvSpPr>
          <p:nvPr/>
        </p:nvSpPr>
        <p:spPr>
          <a:xfrm>
            <a:off x="4852658" y="2536655"/>
            <a:ext cx="2486675" cy="7524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―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―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dirty="0">
                <a:latin typeface="+mj-lt"/>
              </a:rPr>
              <a:t>Dr Christopher J Davey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AU" dirty="0">
                <a:latin typeface="+mj-lt"/>
              </a:rPr>
              <a:t>Dr David Saunders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8E186F2-3BF4-4875-9603-CC8ABD9573CD}"/>
              </a:ext>
            </a:extLst>
          </p:cNvPr>
          <p:cNvSpPr txBox="1">
            <a:spLocks/>
          </p:cNvSpPr>
          <p:nvPr/>
        </p:nvSpPr>
        <p:spPr>
          <a:xfrm>
            <a:off x="822002" y="5082651"/>
            <a:ext cx="2486675" cy="7524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―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―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dirty="0">
                <a:latin typeface="+mj-lt"/>
              </a:rPr>
              <a:t>Dr John Magnussen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AU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C78B1C-DEF8-42A9-A229-BFE139F42BC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703" t="14319" r="9341" b="17573"/>
          <a:stretch/>
        </p:blipFill>
        <p:spPr>
          <a:xfrm>
            <a:off x="822003" y="1571236"/>
            <a:ext cx="2760239" cy="91440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2694D7F-607C-42C9-AA1F-22F0CF962304}"/>
              </a:ext>
            </a:extLst>
          </p:cNvPr>
          <p:cNvSpPr txBox="1">
            <a:spLocks/>
          </p:cNvSpPr>
          <p:nvPr/>
        </p:nvSpPr>
        <p:spPr>
          <a:xfrm>
            <a:off x="822002" y="2536655"/>
            <a:ext cx="2760239" cy="117764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―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―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dirty="0">
                <a:latin typeface="+mj-lt"/>
              </a:rPr>
              <a:t>Prof Simon Clark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AU" dirty="0">
                <a:latin typeface="+mj-lt"/>
              </a:rPr>
              <a:t>Dr Yann </a:t>
            </a:r>
            <a:r>
              <a:rPr lang="en-AU" dirty="0" err="1">
                <a:latin typeface="+mj-lt"/>
              </a:rPr>
              <a:t>Tristant</a:t>
            </a:r>
            <a:endParaRPr lang="en-AU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AU" dirty="0">
                <a:latin typeface="+mj-lt"/>
              </a:rPr>
              <a:t>Dr </a:t>
            </a:r>
            <a:r>
              <a:rPr lang="en-AU" dirty="0" err="1">
                <a:latin typeface="+mj-lt"/>
              </a:rPr>
              <a:t>Ronika</a:t>
            </a:r>
            <a:r>
              <a:rPr lang="en-AU" dirty="0">
                <a:latin typeface="+mj-lt"/>
              </a:rPr>
              <a:t> K Power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AU" dirty="0">
              <a:latin typeface="+mj-lt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2A0B989-7196-4120-8E2B-26470A538976}"/>
              </a:ext>
            </a:extLst>
          </p:cNvPr>
          <p:cNvSpPr txBox="1">
            <a:spLocks/>
          </p:cNvSpPr>
          <p:nvPr/>
        </p:nvSpPr>
        <p:spPr>
          <a:xfrm>
            <a:off x="4852658" y="5197147"/>
            <a:ext cx="2486675" cy="7524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―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―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dirty="0">
                <a:latin typeface="+mj-lt"/>
              </a:rPr>
              <a:t>Dr Timothy D Murphy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B92A830-571F-48A5-B191-9F5FC51FED89}"/>
              </a:ext>
            </a:extLst>
          </p:cNvPr>
          <p:cNvSpPr txBox="1">
            <a:spLocks/>
          </p:cNvSpPr>
          <p:nvPr/>
        </p:nvSpPr>
        <p:spPr>
          <a:xfrm>
            <a:off x="8670006" y="5197147"/>
            <a:ext cx="2486675" cy="7524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―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―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dirty="0">
                <a:latin typeface="+mj-lt"/>
              </a:rPr>
              <a:t>Dr Anton </a:t>
            </a:r>
            <a:r>
              <a:rPr lang="en-AU" dirty="0" err="1">
                <a:latin typeface="+mj-lt"/>
              </a:rPr>
              <a:t>Maksimenko</a:t>
            </a:r>
            <a:endParaRPr lang="en-A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0641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175CC7C-94A1-4949-A188-73CFCBC64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741" y="2219274"/>
            <a:ext cx="5665556" cy="648000"/>
          </a:xfrm>
        </p:spPr>
        <p:txBody>
          <a:bodyPr>
            <a:normAutofit/>
          </a:bodyPr>
          <a:lstStyle/>
          <a:p>
            <a:pPr algn="ctr"/>
            <a:r>
              <a:rPr lang="en-AU" sz="3600" dirty="0"/>
              <a:t>Thanks for listening!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3334286-87FE-40CD-A72C-438BCB1D12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37981" y="3748895"/>
            <a:ext cx="5666316" cy="503237"/>
          </a:xfrm>
        </p:spPr>
        <p:txBody>
          <a:bodyPr>
            <a:normAutofit/>
          </a:bodyPr>
          <a:lstStyle/>
          <a:p>
            <a:pPr algn="ctr"/>
            <a:r>
              <a:rPr lang="en-AU" sz="1800" dirty="0"/>
              <a:t>Any questions?</a:t>
            </a:r>
          </a:p>
        </p:txBody>
      </p:sp>
      <p:pic>
        <p:nvPicPr>
          <p:cNvPr id="9" name="Picture 8" descr="A picture containing indoor, table, sitting, floor&#10;&#10;Description generated with very high confidence">
            <a:extLst>
              <a:ext uri="{FF2B5EF4-FFF2-40B4-BE49-F238E27FC236}">
                <a16:creationId xmlns:a16="http://schemas.microsoft.com/office/drawing/2014/main" id="{0B9EDDD5-1BD0-43FF-A7BE-A009D3F85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76" y="1181708"/>
            <a:ext cx="4936565" cy="3702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9640D8-969F-437D-BD20-C020E6E2B9C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396" y="5564949"/>
            <a:ext cx="1637313" cy="8565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FB53FC-AD4B-4D1F-8E94-290F4FA3996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5"/>
          <a:stretch/>
        </p:blipFill>
        <p:spPr bwMode="auto">
          <a:xfrm>
            <a:off x="9913563" y="5682538"/>
            <a:ext cx="1864566" cy="6213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7F14CF-82E1-4A4D-A005-A3613FD0DFBE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7016" y="5661990"/>
            <a:ext cx="1430854" cy="6624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A picture containing object, thing&#10;&#10;Description generated with high confidence">
            <a:extLst>
              <a:ext uri="{FF2B5EF4-FFF2-40B4-BE49-F238E27FC236}">
                <a16:creationId xmlns:a16="http://schemas.microsoft.com/office/drawing/2014/main" id="{741CEE6B-460D-4A3D-88F3-A31B8215077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402" y="5728086"/>
            <a:ext cx="1676921" cy="5302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8CE66C-E566-4CA1-AFB4-D7BC889AE6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929" y="2947875"/>
            <a:ext cx="720419" cy="72041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4AC8B400-473D-4BE0-A27E-0F2A41CC12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03813" y="4507894"/>
            <a:ext cx="361950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E5AFB-841C-4271-9C93-FC4C353EA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Votive animal mummies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A7A78D-2BE1-4AC4-B59D-CAFD7ACC4D0C}"/>
              </a:ext>
            </a:extLst>
          </p:cNvPr>
          <p:cNvSpPr/>
          <p:nvPr/>
        </p:nvSpPr>
        <p:spPr>
          <a:xfrm>
            <a:off x="0" y="6232445"/>
            <a:ext cx="12192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100" dirty="0"/>
              <a:t> </a:t>
            </a:r>
            <a:r>
              <a:rPr lang="en-AU" sz="1100" b="1" i="1" dirty="0"/>
              <a:t>a)</a:t>
            </a:r>
            <a:r>
              <a:rPr lang="en-AU" sz="1100" i="1" dirty="0"/>
              <a:t> </a:t>
            </a:r>
            <a:r>
              <a:rPr lang="en-AU" sz="1100" u="sng" dirty="0">
                <a:hlinkClick r:id="rId2"/>
              </a:rPr>
              <a:t>37.1991Ea-c</a:t>
            </a:r>
            <a:r>
              <a:rPr lang="en-AU" sz="1100" dirty="0"/>
              <a:t> </a:t>
            </a:r>
            <a:r>
              <a:rPr lang="en-AU" sz="1100" i="1" dirty="0"/>
              <a:t>Third Intermediate period, Unprovenanced (760 – 390 BC); </a:t>
            </a:r>
            <a:r>
              <a:rPr lang="en-AU" sz="1100" b="1" i="1" dirty="0"/>
              <a:t> b)</a:t>
            </a:r>
            <a:r>
              <a:rPr lang="en-AU" sz="1100" i="1" dirty="0"/>
              <a:t> </a:t>
            </a:r>
            <a:r>
              <a:rPr lang="en-AU" sz="1100" u="sng" dirty="0">
                <a:hlinkClick r:id="rId3"/>
              </a:rPr>
              <a:t>37.1988E</a:t>
            </a:r>
            <a:r>
              <a:rPr lang="en-AU" sz="1100" dirty="0"/>
              <a:t> </a:t>
            </a:r>
            <a:r>
              <a:rPr lang="en-AU" sz="1100" i="1" dirty="0"/>
              <a:t>Third Intermediate period (750 – 400 BC), Unprovenanced;</a:t>
            </a:r>
            <a:r>
              <a:rPr lang="en-AU" sz="1100" b="1" i="1" dirty="0"/>
              <a:t> c)</a:t>
            </a:r>
            <a:r>
              <a:rPr lang="en-AU" sz="1100" i="1" dirty="0"/>
              <a:t> </a:t>
            </a:r>
            <a:r>
              <a:rPr lang="en-AU" sz="1100" u="sng" dirty="0">
                <a:hlinkClick r:id="rId4"/>
              </a:rPr>
              <a:t>X1179.3</a:t>
            </a:r>
            <a:r>
              <a:rPr lang="en-AU" sz="1100" dirty="0"/>
              <a:t> </a:t>
            </a:r>
            <a:r>
              <a:rPr lang="en-AU" sz="1100" i="1" dirty="0"/>
              <a:t>Late Period (664 – 308 BC) Unprovenanced;</a:t>
            </a:r>
            <a:r>
              <a:rPr lang="en-AU" sz="1100" b="1" i="1" dirty="0"/>
              <a:t> d) </a:t>
            </a:r>
            <a:r>
              <a:rPr lang="en-AU" sz="1100" u="sng" dirty="0">
                <a:hlinkClick r:id="rId5"/>
              </a:rPr>
              <a:t>05.307</a:t>
            </a:r>
            <a:r>
              <a:rPr lang="en-AU" sz="1100" dirty="0"/>
              <a:t> </a:t>
            </a:r>
            <a:r>
              <a:rPr lang="en-AU" sz="1100" i="1" dirty="0"/>
              <a:t>Graeco-Roman Period, Unprovenanced (305 BC – 395 AD); </a:t>
            </a:r>
            <a:r>
              <a:rPr lang="en-AU" sz="1100" b="1" i="1" dirty="0"/>
              <a:t>e)</a:t>
            </a:r>
            <a:r>
              <a:rPr lang="en-AU" sz="1100" i="1" dirty="0"/>
              <a:t> </a:t>
            </a:r>
            <a:r>
              <a:rPr lang="en-AU" sz="1100" u="sng" dirty="0">
                <a:hlinkClick r:id="rId6"/>
              </a:rPr>
              <a:t>EA37348</a:t>
            </a:r>
            <a:r>
              <a:rPr lang="en-AU" sz="1100" i="1" dirty="0"/>
              <a:t> Roman period, Abydos; </a:t>
            </a:r>
            <a:r>
              <a:rPr lang="en-AU" sz="1100" b="1" i="1" dirty="0"/>
              <a:t>f)</a:t>
            </a:r>
            <a:r>
              <a:rPr lang="en-AU" sz="1100" i="1" dirty="0"/>
              <a:t> </a:t>
            </a:r>
            <a:r>
              <a:rPr lang="en-AU" sz="1100" u="sng" dirty="0">
                <a:hlinkClick r:id="rId7"/>
              </a:rPr>
              <a:t>EA6753</a:t>
            </a:r>
            <a:r>
              <a:rPr lang="en-AU" sz="1100" i="1" dirty="0"/>
              <a:t> Roman </a:t>
            </a:r>
            <a:r>
              <a:rPr lang="en-AU" sz="1100" dirty="0"/>
              <a:t>period</a:t>
            </a:r>
            <a:r>
              <a:rPr lang="en-AU" sz="1100" i="1" dirty="0"/>
              <a:t> (post 30BC), Thebes. </a:t>
            </a:r>
            <a:br>
              <a:rPr lang="en-AU" sz="1100" i="1" dirty="0"/>
            </a:br>
            <a:r>
              <a:rPr lang="en-AU" sz="1100" dirty="0"/>
              <a:t>(Images from Brooklyn Museum, Manchester Museum and British Museum collections).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3CD5896-D9FF-4849-8931-FF2E2AC1F5CD}"/>
              </a:ext>
            </a:extLst>
          </p:cNvPr>
          <p:cNvGrpSpPr/>
          <p:nvPr/>
        </p:nvGrpSpPr>
        <p:grpSpPr>
          <a:xfrm>
            <a:off x="710856" y="1419234"/>
            <a:ext cx="10907755" cy="4819679"/>
            <a:chOff x="710856" y="1419234"/>
            <a:chExt cx="10907755" cy="481967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6CB41FB-C131-435D-8D3F-565431FE7333}"/>
                </a:ext>
              </a:extLst>
            </p:cNvPr>
            <p:cNvGrpSpPr/>
            <p:nvPr/>
          </p:nvGrpSpPr>
          <p:grpSpPr>
            <a:xfrm>
              <a:off x="710856" y="1419234"/>
              <a:ext cx="10907755" cy="4819679"/>
              <a:chOff x="720000" y="1382658"/>
              <a:chExt cx="10907755" cy="4819679"/>
            </a:xfrm>
          </p:grpSpPr>
          <p:pic>
            <p:nvPicPr>
              <p:cNvPr id="5" name="Picture 4" descr="A picture containing cat, sitting&#10;&#10;Description generated with very high confidence">
                <a:extLst>
                  <a:ext uri="{FF2B5EF4-FFF2-40B4-BE49-F238E27FC236}">
                    <a16:creationId xmlns:a16="http://schemas.microsoft.com/office/drawing/2014/main" id="{21128426-3C4F-4284-BC90-D27404ECC2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584" t="5399" r="25222"/>
              <a:stretch/>
            </p:blipFill>
            <p:spPr>
              <a:xfrm>
                <a:off x="9764702" y="1382658"/>
                <a:ext cx="1758672" cy="4819679"/>
              </a:xfrm>
              <a:prstGeom prst="rect">
                <a:avLst/>
              </a:prstGeom>
            </p:spPr>
          </p:pic>
          <p:pic>
            <p:nvPicPr>
              <p:cNvPr id="7" name="Picture 6" descr="A picture containing sky, outdoor&#10;&#10;Description generated with very high confidence">
                <a:extLst>
                  <a:ext uri="{FF2B5EF4-FFF2-40B4-BE49-F238E27FC236}">
                    <a16:creationId xmlns:a16="http://schemas.microsoft.com/office/drawing/2014/main" id="{59CAF32B-4C24-4754-87F2-4ED32B11C6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89950" y="1382658"/>
                <a:ext cx="1471098" cy="4781069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0EF37AA-9F1A-4CAE-98C7-A1B6150992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779" t="10423" r="30302" b="10701"/>
              <a:stretch/>
            </p:blipFill>
            <p:spPr>
              <a:xfrm>
                <a:off x="6003093" y="1413685"/>
                <a:ext cx="1668284" cy="4752225"/>
              </a:xfrm>
              <a:prstGeom prst="rect">
                <a:avLst/>
              </a:prstGeom>
            </p:spPr>
          </p:pic>
          <p:pic>
            <p:nvPicPr>
              <p:cNvPr id="11" name="Picture 10" descr="A picture containing indoor, wall&#10;&#10;Description generated with high confidence">
                <a:extLst>
                  <a:ext uri="{FF2B5EF4-FFF2-40B4-BE49-F238E27FC236}">
                    <a16:creationId xmlns:a16="http://schemas.microsoft.com/office/drawing/2014/main" id="{0B0C2DD2-BFDE-4AF8-869E-E7DCFE9E5A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15" t="24292" r="4900" b="19799"/>
              <a:stretch/>
            </p:blipFill>
            <p:spPr>
              <a:xfrm rot="16200000">
                <a:off x="2404245" y="2874146"/>
                <a:ext cx="4730076" cy="1809155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8C22342-D7F4-475B-A447-2CE7B04420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084" r="32164"/>
              <a:stretch/>
            </p:blipFill>
            <p:spPr>
              <a:xfrm>
                <a:off x="2393329" y="1413685"/>
                <a:ext cx="1189063" cy="470398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015D0B1-D643-431A-913D-30F8037C5F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889" b="19694"/>
              <a:stretch/>
            </p:blipFill>
            <p:spPr>
              <a:xfrm rot="5400000">
                <a:off x="-943586" y="3077271"/>
                <a:ext cx="4703984" cy="1376811"/>
              </a:xfrm>
              <a:prstGeom prst="rect">
                <a:avLst/>
              </a:prstGeom>
            </p:spPr>
          </p:pic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62EF7CF6-3782-4F3B-AA00-84AB7864259D}"/>
                  </a:ext>
                </a:extLst>
              </p:cNvPr>
              <p:cNvCxnSpPr/>
              <p:nvPr/>
            </p:nvCxnSpPr>
            <p:spPr>
              <a:xfrm>
                <a:off x="720000" y="1395396"/>
                <a:ext cx="10803374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0FC60E3-5744-4D75-B1EC-29627645A355}"/>
                  </a:ext>
                </a:extLst>
              </p:cNvPr>
              <p:cNvCxnSpPr/>
              <p:nvPr/>
            </p:nvCxnSpPr>
            <p:spPr>
              <a:xfrm>
                <a:off x="824381" y="6165761"/>
                <a:ext cx="10803374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25B78C6-B22B-4B1F-8CAF-72887FD6204A}"/>
                </a:ext>
              </a:extLst>
            </p:cNvPr>
            <p:cNvSpPr txBox="1"/>
            <p:nvPr/>
          </p:nvSpPr>
          <p:spPr>
            <a:xfrm>
              <a:off x="710856" y="5797099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dirty="0"/>
                <a:t>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4372854-62F0-409D-92FE-10350EDE8CAB}"/>
                </a:ext>
              </a:extLst>
            </p:cNvPr>
            <p:cNvSpPr txBox="1"/>
            <p:nvPr/>
          </p:nvSpPr>
          <p:spPr>
            <a:xfrm>
              <a:off x="2369981" y="5797099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C23B0F5-E14A-4E45-8FBD-4F910B3AB2E2}"/>
                </a:ext>
              </a:extLst>
            </p:cNvPr>
            <p:cNvSpPr txBox="1"/>
            <p:nvPr/>
          </p:nvSpPr>
          <p:spPr>
            <a:xfrm>
              <a:off x="3869765" y="5797099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dirty="0"/>
                <a:t>c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689518A-7D07-45C8-A6B7-9F2D33A8F415}"/>
                </a:ext>
              </a:extLst>
            </p:cNvPr>
            <p:cNvSpPr txBox="1"/>
            <p:nvPr/>
          </p:nvSpPr>
          <p:spPr>
            <a:xfrm>
              <a:off x="5993949" y="5797099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dirty="0"/>
                <a:t>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C1787A0-DA90-47FB-8857-E531FB971507}"/>
                </a:ext>
              </a:extLst>
            </p:cNvPr>
            <p:cNvSpPr txBox="1"/>
            <p:nvPr/>
          </p:nvSpPr>
          <p:spPr>
            <a:xfrm>
              <a:off x="7980806" y="5797099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dirty="0"/>
                <a:t>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6B309A0-A935-47CD-A493-5BFF9C76B1A2}"/>
                </a:ext>
              </a:extLst>
            </p:cNvPr>
            <p:cNvSpPr txBox="1"/>
            <p:nvPr/>
          </p:nvSpPr>
          <p:spPr>
            <a:xfrm>
              <a:off x="9755558" y="5797099"/>
              <a:ext cx="2423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dirty="0">
                  <a:solidFill>
                    <a:schemeClr val="bg1"/>
                  </a:solidFill>
                </a:rPr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9914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4FE2E-F493-4FE0-8BB2-5720FC5E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Archaeometry and 3D Imaging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B659998-AA75-407E-A534-3BEA19A798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36" y="1004086"/>
            <a:ext cx="2831136" cy="3636067"/>
          </a:xfrm>
          <a:prstGeom prst="rect">
            <a:avLst/>
          </a:prstGeom>
        </p:spPr>
      </p:pic>
      <p:sp>
        <p:nvSpPr>
          <p:cNvPr id="12" name="Text Box 58">
            <a:extLst>
              <a:ext uri="{FF2B5EF4-FFF2-40B4-BE49-F238E27FC236}">
                <a16:creationId xmlns:a16="http://schemas.microsoft.com/office/drawing/2014/main" id="{FAAC9E6C-97A8-4F66-8895-8491E57AEF82}"/>
              </a:ext>
            </a:extLst>
          </p:cNvPr>
          <p:cNvSpPr txBox="1"/>
          <p:nvPr/>
        </p:nvSpPr>
        <p:spPr>
          <a:xfrm>
            <a:off x="6877882" y="6358964"/>
            <a:ext cx="1282606" cy="334330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sz="1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(Cornelius et al., 2012)</a:t>
            </a:r>
          </a:p>
        </p:txBody>
      </p:sp>
      <p:sp>
        <p:nvSpPr>
          <p:cNvPr id="9" name="Text Box 58">
            <a:extLst>
              <a:ext uri="{FF2B5EF4-FFF2-40B4-BE49-F238E27FC236}">
                <a16:creationId xmlns:a16="http://schemas.microsoft.com/office/drawing/2014/main" id="{D8FCA713-B4EA-4542-8DF3-CAEFD063A39E}"/>
              </a:ext>
            </a:extLst>
          </p:cNvPr>
          <p:cNvSpPr txBox="1"/>
          <p:nvPr/>
        </p:nvSpPr>
        <p:spPr>
          <a:xfrm>
            <a:off x="543936" y="4640153"/>
            <a:ext cx="712141" cy="358773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sz="1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(Brier, 2001)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C322F7A-B177-4750-B6B3-6C73D432DD42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 rotWithShape="1">
          <a:blip r:embed="rId4"/>
          <a:srcRect t="1474"/>
          <a:stretch/>
        </p:blipFill>
        <p:spPr>
          <a:xfrm rot="16200000">
            <a:off x="3661700" y="3585023"/>
            <a:ext cx="2675950" cy="375641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DE89F39-B79A-41E0-9FB5-7D51588BE594}"/>
              </a:ext>
            </a:extLst>
          </p:cNvPr>
          <p:cNvGrpSpPr/>
          <p:nvPr/>
        </p:nvGrpSpPr>
        <p:grpSpPr>
          <a:xfrm>
            <a:off x="5543195" y="1162008"/>
            <a:ext cx="6262481" cy="3549001"/>
            <a:chOff x="5493518" y="2709502"/>
            <a:chExt cx="6262481" cy="354900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54FD13A-1B6E-43D5-9457-F5AC96857AB1}"/>
                </a:ext>
              </a:extLst>
            </p:cNvPr>
            <p:cNvGrpSpPr/>
            <p:nvPr/>
          </p:nvGrpSpPr>
          <p:grpSpPr>
            <a:xfrm>
              <a:off x="5493518" y="2709502"/>
              <a:ext cx="6262481" cy="2960928"/>
              <a:chOff x="2520675" y="1409560"/>
              <a:chExt cx="8098313" cy="3663415"/>
            </a:xfrm>
          </p:grpSpPr>
          <p:pic>
            <p:nvPicPr>
              <p:cNvPr id="16" name="Content Placeholder 4">
                <a:extLst>
                  <a:ext uri="{FF2B5EF4-FFF2-40B4-BE49-F238E27FC236}">
                    <a16:creationId xmlns:a16="http://schemas.microsoft.com/office/drawing/2014/main" id="{C99F9571-98EA-485E-BB7A-79CC9D58AB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47828"/>
              <a:stretch/>
            </p:blipFill>
            <p:spPr>
              <a:xfrm>
                <a:off x="2520675" y="1453746"/>
                <a:ext cx="5527027" cy="3619229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2358979-607A-4150-A457-D775883D0C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489" t="51111" r="47019"/>
              <a:stretch/>
            </p:blipFill>
            <p:spPr>
              <a:xfrm>
                <a:off x="7604424" y="1409560"/>
                <a:ext cx="3014564" cy="3663414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EDED1D-2602-4A3A-8680-16865C35BC36}"/>
                </a:ext>
              </a:extLst>
            </p:cNvPr>
            <p:cNvSpPr txBox="1"/>
            <p:nvPr/>
          </p:nvSpPr>
          <p:spPr>
            <a:xfrm>
              <a:off x="6828205" y="5740916"/>
              <a:ext cx="4927794" cy="517587"/>
            </a:xfrm>
            <a:prstGeom prst="rect">
              <a:avLst/>
            </a:prstGeom>
          </p:spPr>
          <p:txBody>
            <a:bodyPr wrap="square" rtlCol="0">
              <a:noAutofit/>
            </a:bodyPr>
            <a:lstStyle/>
            <a:p>
              <a:pPr algn="ctr"/>
              <a:r>
                <a:rPr lang="en-AU" sz="1100" dirty="0"/>
                <a:t>a) X-ray radiograph of Buddha statue. b) Photograph of Buddha statue. </a:t>
              </a:r>
            </a:p>
            <a:p>
              <a:pPr algn="ctr"/>
              <a:r>
                <a:rPr lang="en-AU" sz="1100" dirty="0"/>
                <a:t>c) Neutron tomograph of Buddha statue (Lehmann et al., 2010).</a:t>
              </a:r>
            </a:p>
            <a:p>
              <a:pPr algn="ctr"/>
              <a:endParaRPr lang="en-AU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47061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AC699360-4E03-4CDF-9FE5-831ED0DD9F22}"/>
              </a:ext>
            </a:extLst>
          </p:cNvPr>
          <p:cNvSpPr txBox="1">
            <a:spLocks/>
          </p:cNvSpPr>
          <p:nvPr/>
        </p:nvSpPr>
        <p:spPr>
          <a:xfrm>
            <a:off x="8759951" y="1384634"/>
            <a:ext cx="2840353" cy="5238195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3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0" indent="0" algn="l" defTabSz="4572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800" kern="1200" baseline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0" indent="0" algn="l" defTabSz="4572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800" b="1" kern="1200" cap="all">
                <a:solidFill>
                  <a:srgbClr val="6D0020"/>
                </a:solidFill>
                <a:latin typeface="Arial"/>
                <a:ea typeface="+mn-ea"/>
                <a:cs typeface="Arial"/>
              </a:defRPr>
            </a:lvl3pPr>
            <a:lvl4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sz="1800" b="0" kern="1200" cap="none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sz="18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dirty="0"/>
          </a:p>
          <a:p>
            <a:endParaRPr lang="en-AU" dirty="0"/>
          </a:p>
          <a:p>
            <a:r>
              <a:rPr lang="en-AU" dirty="0"/>
              <a:t>IA.2402</a:t>
            </a:r>
          </a:p>
          <a:p>
            <a:r>
              <a:rPr lang="en-AU" sz="1400" i="1" dirty="0"/>
              <a:t>Australian Institute of Archaeology collection, Melbourne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F13115-A5FF-451E-B163-AD64D8DDF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253" y="6050918"/>
            <a:ext cx="1188835" cy="54771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A1DF6EF-68B4-4E84-8945-0911B57152D6}"/>
              </a:ext>
            </a:extLst>
          </p:cNvPr>
          <p:cNvGrpSpPr/>
          <p:nvPr/>
        </p:nvGrpSpPr>
        <p:grpSpPr>
          <a:xfrm>
            <a:off x="591695" y="1100221"/>
            <a:ext cx="7772586" cy="5498411"/>
            <a:chOff x="700496" y="215483"/>
            <a:chExt cx="9045591" cy="639047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49CA311-F686-48C7-B1FD-DC86D4C4D0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23" t="3581" r="21456" b="4602"/>
            <a:stretch/>
          </p:blipFill>
          <p:spPr>
            <a:xfrm>
              <a:off x="3365770" y="215483"/>
              <a:ext cx="2001758" cy="63904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75DCEAF-C37C-44DE-88BF-400C874296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25" t="4507" r="20984" b="5654"/>
            <a:stretch/>
          </p:blipFill>
          <p:spPr>
            <a:xfrm>
              <a:off x="5285978" y="215483"/>
              <a:ext cx="1951733" cy="638433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96B3E20-A68C-4A24-AEDF-778579B44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02167" y="291096"/>
              <a:ext cx="2743920" cy="627580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E223394-FD92-423A-82C5-F1B2B70958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100" t="2856" r="16972" b="1734"/>
            <a:stretch/>
          </p:blipFill>
          <p:spPr>
            <a:xfrm>
              <a:off x="700496" y="220091"/>
              <a:ext cx="2838231" cy="6346812"/>
            </a:xfrm>
            <a:prstGeom prst="rect">
              <a:avLst/>
            </a:prstGeom>
          </p:spPr>
        </p:pic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9AC8F228-2743-4AC8-B772-940C53A88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274638"/>
            <a:ext cx="8458276" cy="648000"/>
          </a:xfrm>
        </p:spPr>
        <p:txBody>
          <a:bodyPr/>
          <a:lstStyle/>
          <a:p>
            <a:r>
              <a:rPr lang="en-AU" dirty="0"/>
              <a:t>Votive animal mummies</a:t>
            </a:r>
          </a:p>
        </p:txBody>
      </p:sp>
    </p:spTree>
    <p:extLst>
      <p:ext uri="{BB962C8B-B14F-4D97-AF65-F5344CB8AC3E}">
        <p14:creationId xmlns:p14="http://schemas.microsoft.com/office/powerpoint/2010/main" val="648718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97515-E256-4B96-B159-8823ECEDF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D3EB65-DC52-4431-A6AB-40B2847E166D}"/>
              </a:ext>
            </a:extLst>
          </p:cNvPr>
          <p:cNvSpPr txBox="1">
            <a:spLocks/>
          </p:cNvSpPr>
          <p:nvPr/>
        </p:nvSpPr>
        <p:spPr>
          <a:xfrm>
            <a:off x="720001" y="274638"/>
            <a:ext cx="8458276" cy="648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/>
              <a:t>Votive animal mummies</a:t>
            </a:r>
          </a:p>
        </p:txBody>
      </p:sp>
      <p:pic>
        <p:nvPicPr>
          <p:cNvPr id="5" name="Content Placeholder 12" descr="A picture containing different, indoor, type, photo&#10;&#10;Description generated with high confidence">
            <a:extLst>
              <a:ext uri="{FF2B5EF4-FFF2-40B4-BE49-F238E27FC236}">
                <a16:creationId xmlns:a16="http://schemas.microsoft.com/office/drawing/2014/main" id="{FB984DA5-8338-4560-8857-DB1189649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36" y="1410259"/>
            <a:ext cx="11752392" cy="40278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204BDA-23DC-4AB6-927D-AEABED933D1C}"/>
              </a:ext>
            </a:extLst>
          </p:cNvPr>
          <p:cNvSpPr/>
          <p:nvPr/>
        </p:nvSpPr>
        <p:spPr>
          <a:xfrm>
            <a:off x="5839818" y="1469772"/>
            <a:ext cx="1593188" cy="39156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38FFA0-B8FA-439E-BABA-A4369A7B2565}"/>
              </a:ext>
            </a:extLst>
          </p:cNvPr>
          <p:cNvSpPr/>
          <p:nvPr/>
        </p:nvSpPr>
        <p:spPr>
          <a:xfrm>
            <a:off x="2034200" y="5463731"/>
            <a:ext cx="8044663" cy="890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sz="1200" b="1" i="1" dirty="0"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a)</a:t>
            </a:r>
            <a:r>
              <a:rPr lang="en-AU" sz="1200" dirty="0"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A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  <a:hlinkClick r:id="rId3"/>
              </a:rPr>
              <a:t>05.307</a:t>
            </a:r>
            <a:r>
              <a:rPr lang="en-AU" sz="1200" dirty="0"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305 BC to 395 AD; </a:t>
            </a:r>
            <a:r>
              <a:rPr lang="en-AU" sz="1200" b="1" i="1" dirty="0"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b)</a:t>
            </a:r>
            <a:r>
              <a:rPr lang="en-AU" sz="1200" dirty="0"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A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  <a:hlinkClick r:id="rId4"/>
              </a:rPr>
              <a:t>NMR.30</a:t>
            </a:r>
            <a:r>
              <a:rPr lang="en-AU" sz="1200" dirty="0"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525 to 30 BC; </a:t>
            </a:r>
            <a:r>
              <a:rPr lang="en-AU" sz="1200" b="1" i="1" dirty="0"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c)</a:t>
            </a:r>
            <a:r>
              <a:rPr lang="en-AU" sz="1200" dirty="0"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A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  <a:hlinkClick r:id="rId5"/>
              </a:rPr>
              <a:t>79.3</a:t>
            </a:r>
            <a:r>
              <a:rPr lang="en-AU" sz="1200" dirty="0"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300 to 200 BC; </a:t>
            </a:r>
            <a:r>
              <a:rPr lang="en-AU" sz="1200" b="1" i="1" dirty="0"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d)</a:t>
            </a:r>
            <a:r>
              <a:rPr lang="en-AU" sz="1200" dirty="0"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A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  <a:hlinkClick r:id="rId6"/>
              </a:rPr>
              <a:t>79.2</a:t>
            </a:r>
            <a:r>
              <a:rPr lang="en-AU" sz="1200" dirty="0"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400 to 200 BC; </a:t>
            </a:r>
            <a:r>
              <a:rPr lang="en-AU" sz="1200" b="1" i="1" dirty="0"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e)</a:t>
            </a:r>
            <a:r>
              <a:rPr lang="en-AU" sz="1200" b="1" dirty="0"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IA.2402 unknown </a:t>
            </a:r>
            <a:r>
              <a:rPr lang="en-AU" sz="1200" dirty="0"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date;  </a:t>
            </a:r>
            <a:r>
              <a:rPr lang="en-AU" sz="1200" b="1" i="1" dirty="0"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f)</a:t>
            </a:r>
            <a:r>
              <a:rPr lang="en-AU" sz="1200" dirty="0"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A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  <a:hlinkClick r:id="rId7"/>
              </a:rPr>
              <a:t>X1179.3</a:t>
            </a:r>
            <a:r>
              <a:rPr lang="en-AU" sz="1200" dirty="0"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664 – 308 BC; </a:t>
            </a:r>
            <a:r>
              <a:rPr lang="en-AU" sz="1200" b="1" i="1" dirty="0"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g)</a:t>
            </a:r>
            <a:r>
              <a:rPr lang="en-AU" sz="1200" dirty="0"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A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  <a:hlinkClick r:id="rId8"/>
              </a:rPr>
              <a:t>NM84.2</a:t>
            </a:r>
            <a:r>
              <a:rPr lang="en-AU" sz="1200" dirty="0"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525 BC to c.300 AD; </a:t>
            </a:r>
            <a:r>
              <a:rPr lang="en-AU" sz="1200" b="1" i="1" dirty="0"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h)</a:t>
            </a:r>
            <a:r>
              <a:rPr lang="en-AU" sz="1200" dirty="0"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A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  <a:hlinkClick r:id="rId9"/>
              </a:rPr>
              <a:t>NM62.586</a:t>
            </a:r>
            <a:r>
              <a:rPr lang="en-AU" sz="1200" dirty="0"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525 BC to c.300 AD. </a:t>
            </a:r>
            <a:br>
              <a:rPr lang="en-AU" sz="1200" dirty="0"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</a:br>
            <a:r>
              <a:rPr lang="en-AU" sz="1200" dirty="0"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(Images from various museum collections).</a:t>
            </a:r>
          </a:p>
        </p:txBody>
      </p:sp>
    </p:spTree>
    <p:extLst>
      <p:ext uri="{BB962C8B-B14F-4D97-AF65-F5344CB8AC3E}">
        <p14:creationId xmlns:p14="http://schemas.microsoft.com/office/powerpoint/2010/main" val="3242041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0761E-CDE2-41AB-A429-B983044FC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266087"/>
            <a:ext cx="8458276" cy="648000"/>
          </a:xfrm>
        </p:spPr>
        <p:txBody>
          <a:bodyPr/>
          <a:lstStyle/>
          <a:p>
            <a:r>
              <a:rPr lang="en-AU" dirty="0"/>
              <a:t>Ancient Egypt and animal mummies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68B2C8-E690-433C-93C6-0A5D408FECA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1" y="1986632"/>
            <a:ext cx="10628657" cy="333147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56079E9-D870-4824-AFF9-19E2C60AF7A8}"/>
              </a:ext>
            </a:extLst>
          </p:cNvPr>
          <p:cNvGrpSpPr/>
          <p:nvPr/>
        </p:nvGrpSpPr>
        <p:grpSpPr>
          <a:xfrm>
            <a:off x="5494812" y="3328735"/>
            <a:ext cx="3249542" cy="2868880"/>
            <a:chOff x="5494812" y="3328735"/>
            <a:chExt cx="3249542" cy="28688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1407431-494B-434C-AC96-9EC68F20F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9373" y="3328735"/>
              <a:ext cx="720419" cy="720419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680497A-5D76-41E7-9F33-2B8DAA9AA222}"/>
                </a:ext>
              </a:extLst>
            </p:cNvPr>
            <p:cNvCxnSpPr>
              <a:cxnSpLocks/>
              <a:endCxn id="5" idx="2"/>
            </p:cNvCxnSpPr>
            <p:nvPr/>
          </p:nvCxnSpPr>
          <p:spPr>
            <a:xfrm flipV="1">
              <a:off x="7119583" y="4049154"/>
              <a:ext cx="0" cy="18212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ontent Placeholder 7">
              <a:extLst>
                <a:ext uri="{FF2B5EF4-FFF2-40B4-BE49-F238E27FC236}">
                  <a16:creationId xmlns:a16="http://schemas.microsoft.com/office/drawing/2014/main" id="{C9435183-00D1-4F61-9970-E17B116B2DA1}"/>
                </a:ext>
              </a:extLst>
            </p:cNvPr>
            <p:cNvSpPr txBox="1">
              <a:spLocks/>
            </p:cNvSpPr>
            <p:nvPr/>
          </p:nvSpPr>
          <p:spPr>
            <a:xfrm>
              <a:off x="5494812" y="5870448"/>
              <a:ext cx="3249542" cy="32716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spcAft>
                  <a:spcPts val="300"/>
                </a:spcAft>
                <a:buFont typeface="Arial"/>
                <a:buNone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1pPr>
              <a:lvl2pPr marL="0" indent="0" algn="l" defTabSz="457200" rtl="0" eaLnBrk="1" latinLnBrk="0" hangingPunct="1">
                <a:spcBef>
                  <a:spcPts val="0"/>
                </a:spcBef>
                <a:spcAft>
                  <a:spcPts val="300"/>
                </a:spcAft>
                <a:buFontTx/>
                <a:buNone/>
                <a:defRPr sz="1800" kern="1200" baseline="0">
                  <a:solidFill>
                    <a:schemeClr val="tx1"/>
                  </a:solidFill>
                  <a:latin typeface="Georgia"/>
                  <a:ea typeface="+mn-ea"/>
                  <a:cs typeface="Georgia"/>
                </a:defRPr>
              </a:lvl2pPr>
              <a:lvl3pPr marL="0" indent="0" algn="l" defTabSz="457200" rtl="0" eaLnBrk="1" latinLnBrk="0" hangingPunct="1">
                <a:spcBef>
                  <a:spcPts val="0"/>
                </a:spcBef>
                <a:spcAft>
                  <a:spcPts val="300"/>
                </a:spcAft>
                <a:buFontTx/>
                <a:buNone/>
                <a:defRPr sz="1800" b="1" kern="1200" cap="all">
                  <a:solidFill>
                    <a:srgbClr val="6D0020"/>
                  </a:solidFill>
                  <a:latin typeface="Arial"/>
                  <a:ea typeface="+mn-ea"/>
                  <a:cs typeface="Arial"/>
                </a:defRPr>
              </a:lvl3pPr>
              <a:lvl4pPr marL="0" indent="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Tx/>
                <a:buNone/>
                <a:defRPr sz="1800" b="0" kern="1200" cap="none">
                  <a:solidFill>
                    <a:schemeClr val="tx1"/>
                  </a:solidFill>
                  <a:latin typeface="Georgia"/>
                  <a:ea typeface="+mn-ea"/>
                  <a:cs typeface="Georgia"/>
                </a:defRPr>
              </a:lvl4pPr>
              <a:lvl5pPr marL="0" indent="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Tx/>
                <a:buNone/>
                <a:defRPr sz="1800" kern="1200">
                  <a:solidFill>
                    <a:schemeClr val="tx1"/>
                  </a:solidFill>
                  <a:latin typeface="Georgia"/>
                  <a:ea typeface="+mn-ea"/>
                  <a:cs typeface="Georgi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1400" dirty="0"/>
                <a:t>Hypothesis for age of IA.2402</a:t>
              </a:r>
              <a:endParaRPr lang="en-AU" sz="11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4260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5C57D-4756-4920-BA82-AE89C0D50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Key objectives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D060E5-71A8-4CD2-8A1C-2DBA1E470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130" y="1577340"/>
            <a:ext cx="5795100" cy="4823141"/>
          </a:xfrm>
        </p:spPr>
        <p:txBody>
          <a:bodyPr>
            <a:normAutofit/>
          </a:bodyPr>
          <a:lstStyle/>
          <a:p>
            <a:pPr marL="342900" indent="-342900">
              <a:buBlip>
                <a:blip r:embed="rId2"/>
              </a:buBlip>
            </a:pPr>
            <a:r>
              <a:rPr lang="en-AU" sz="2400" dirty="0"/>
              <a:t>Is there anything inside the wrappings?</a:t>
            </a:r>
          </a:p>
          <a:p>
            <a:pPr marL="342900" indent="-342900">
              <a:buBlip>
                <a:blip r:embed="rId2"/>
              </a:buBlip>
            </a:pPr>
            <a:endParaRPr lang="en-AU" sz="2400" dirty="0"/>
          </a:p>
          <a:p>
            <a:pPr marL="342900" indent="-342900">
              <a:buBlip>
                <a:blip r:embed="rId2"/>
              </a:buBlip>
            </a:pPr>
            <a:endParaRPr lang="en-AU" sz="2400" dirty="0"/>
          </a:p>
          <a:p>
            <a:pPr marL="342900" indent="-342900">
              <a:buBlip>
                <a:blip r:embed="rId2"/>
              </a:buBlip>
            </a:pPr>
            <a:r>
              <a:rPr lang="en-AU" sz="2400" dirty="0"/>
              <a:t>Is it authentic or fake?</a:t>
            </a:r>
          </a:p>
          <a:p>
            <a:pPr marL="342900" indent="-342900">
              <a:buBlip>
                <a:blip r:embed="rId2"/>
              </a:buBlip>
            </a:pPr>
            <a:endParaRPr lang="en-AU" sz="2400" dirty="0"/>
          </a:p>
          <a:p>
            <a:pPr marL="342900" indent="-342900">
              <a:buBlip>
                <a:blip r:embed="rId2"/>
              </a:buBlip>
            </a:pPr>
            <a:endParaRPr lang="en-AU" sz="2400" dirty="0"/>
          </a:p>
          <a:p>
            <a:pPr marL="342900" indent="-342900">
              <a:buBlip>
                <a:blip r:embed="rId2"/>
              </a:buBlip>
            </a:pPr>
            <a:r>
              <a:rPr lang="en-AU" sz="2400" dirty="0"/>
              <a:t>How old are the remains?</a:t>
            </a:r>
          </a:p>
          <a:p>
            <a:pPr marL="342900" indent="-342900">
              <a:buBlip>
                <a:blip r:embed="rId2"/>
              </a:buBlip>
            </a:pPr>
            <a:endParaRPr lang="en-AU" sz="2400" dirty="0"/>
          </a:p>
          <a:p>
            <a:pPr marL="342900" indent="-342900">
              <a:buBlip>
                <a:blip r:embed="rId2"/>
              </a:buBlip>
            </a:pPr>
            <a:endParaRPr lang="en-AU" sz="2400" dirty="0"/>
          </a:p>
          <a:p>
            <a:pPr marL="342900" indent="-342900">
              <a:buBlip>
                <a:blip r:embed="rId2"/>
              </a:buBlip>
            </a:pPr>
            <a:r>
              <a:rPr lang="en-AU" sz="2400" dirty="0"/>
              <a:t>Can we better understand mummification from this example?</a:t>
            </a:r>
          </a:p>
          <a:p>
            <a:pPr marL="342900" indent="-342900">
              <a:buBlip>
                <a:blip r:embed="rId2"/>
              </a:buBlip>
            </a:pPr>
            <a:endParaRPr lang="en-AU" sz="24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D317A16-1C03-44F4-B87C-9F8511BB28D2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891" y="1437726"/>
            <a:ext cx="5210770" cy="514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67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927F9-133F-49EB-9C3C-7FDAFAF94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Overview of project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F51DA41-5F8E-4217-BB1A-DC7335A4259F}"/>
              </a:ext>
            </a:extLst>
          </p:cNvPr>
          <p:cNvSpPr txBox="1">
            <a:spLocks/>
          </p:cNvSpPr>
          <p:nvPr/>
        </p:nvSpPr>
        <p:spPr>
          <a:xfrm>
            <a:off x="1601910" y="2066528"/>
            <a:ext cx="4397629" cy="2098741"/>
          </a:xfrm>
          <a:prstGeom prst="rect">
            <a:avLst/>
          </a:prstGeom>
          <a:ln w="19050" cap="flat" cmpd="sng" algn="ctr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00075" indent="-257175" algn="l" defTabSz="6858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―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00113" indent="-214313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0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―"/>
              <a:defRPr sz="10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200000"/>
              </a:lnSpc>
              <a:buNone/>
            </a:pPr>
            <a:r>
              <a:rPr lang="en-AU" sz="2000" b="1" dirty="0"/>
              <a:t>Imaging techniques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AU" sz="2000" dirty="0"/>
              <a:t>X-ray Computed Tomography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AU" sz="2000" dirty="0"/>
              <a:t>Neutron CT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2E77EA-FE95-47C5-87ED-2FEA13F028E6}"/>
              </a:ext>
            </a:extLst>
          </p:cNvPr>
          <p:cNvSpPr/>
          <p:nvPr/>
        </p:nvSpPr>
        <p:spPr>
          <a:xfrm>
            <a:off x="1267456" y="4391600"/>
            <a:ext cx="4732084" cy="1381853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200000"/>
              </a:lnSpc>
              <a:spcAft>
                <a:spcPts val="1200"/>
              </a:spcAft>
            </a:pPr>
            <a:r>
              <a:rPr lang="en-AU" sz="2000" b="1" dirty="0"/>
              <a:t>Radiocarbon dating</a:t>
            </a:r>
          </a:p>
          <a:p>
            <a:pPr algn="ctr">
              <a:lnSpc>
                <a:spcPct val="200000"/>
              </a:lnSpc>
              <a:spcAft>
                <a:spcPts val="1200"/>
              </a:spcAft>
            </a:pPr>
            <a:r>
              <a:rPr lang="en-AU" sz="2000" dirty="0"/>
              <a:t>Accelerator mass spectrometry </a:t>
            </a:r>
            <a:r>
              <a:rPr lang="en-AU" sz="2000" i="1" dirty="0"/>
              <a:t>(AMS)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454A40-1F01-4C04-92AB-D0B85CA3D036}"/>
              </a:ext>
            </a:extLst>
          </p:cNvPr>
          <p:cNvSpPr/>
          <p:nvPr/>
        </p:nvSpPr>
        <p:spPr>
          <a:xfrm>
            <a:off x="6192462" y="2343630"/>
            <a:ext cx="4732082" cy="3074624"/>
          </a:xfrm>
          <a:prstGeom prst="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AU" sz="2000" b="1" dirty="0"/>
              <a:t>Pigment study</a:t>
            </a:r>
          </a:p>
          <a:p>
            <a:pPr algn="ctr">
              <a:lnSpc>
                <a:spcPct val="200000"/>
              </a:lnSpc>
            </a:pPr>
            <a:r>
              <a:rPr lang="en-AU" sz="2000" dirty="0"/>
              <a:t>Scanning Electron Microscope (</a:t>
            </a:r>
            <a:r>
              <a:rPr lang="en-AU" sz="2000" i="1" dirty="0"/>
              <a:t>SEM</a:t>
            </a:r>
            <a:r>
              <a:rPr lang="en-AU" sz="2000" dirty="0"/>
              <a:t>)</a:t>
            </a:r>
          </a:p>
          <a:p>
            <a:pPr algn="ctr">
              <a:lnSpc>
                <a:spcPct val="200000"/>
              </a:lnSpc>
            </a:pPr>
            <a:r>
              <a:rPr lang="en-AU" sz="2000" dirty="0"/>
              <a:t>Elemental analysis (</a:t>
            </a:r>
            <a:r>
              <a:rPr lang="en-AU" sz="2000" i="1" dirty="0"/>
              <a:t>EBSD</a:t>
            </a:r>
            <a:r>
              <a:rPr lang="en-AU" sz="2000" dirty="0"/>
              <a:t>)</a:t>
            </a:r>
          </a:p>
          <a:p>
            <a:pPr algn="ctr">
              <a:lnSpc>
                <a:spcPct val="200000"/>
              </a:lnSpc>
            </a:pPr>
            <a:r>
              <a:rPr lang="en-AU" sz="2000" dirty="0"/>
              <a:t>Raman Spectroscopy </a:t>
            </a:r>
          </a:p>
          <a:p>
            <a:pPr algn="ctr">
              <a:lnSpc>
                <a:spcPct val="200000"/>
              </a:lnSpc>
            </a:pPr>
            <a:r>
              <a:rPr lang="en-AU" sz="2000" dirty="0"/>
              <a:t>X-ray Diffraction (</a:t>
            </a:r>
            <a:r>
              <a:rPr lang="en-AU" sz="2000" i="1" dirty="0"/>
              <a:t>XRD</a:t>
            </a:r>
            <a:r>
              <a:rPr lang="en-AU" sz="2000" dirty="0"/>
              <a:t>)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878B541-8B60-469C-ABE0-1B5EAD121AF7}"/>
              </a:ext>
            </a:extLst>
          </p:cNvPr>
          <p:cNvSpPr txBox="1">
            <a:spLocks/>
          </p:cNvSpPr>
          <p:nvPr/>
        </p:nvSpPr>
        <p:spPr>
          <a:xfrm>
            <a:off x="1601910" y="2066528"/>
            <a:ext cx="4397629" cy="2098741"/>
          </a:xfrm>
          <a:prstGeom prst="rect">
            <a:avLst/>
          </a:prstGeom>
          <a:ln w="57150" cap="flat" cmpd="sng" algn="ctr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00075" indent="-257175" algn="l" defTabSz="6858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―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00113" indent="-214313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0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―"/>
              <a:defRPr sz="10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200000"/>
              </a:lnSpc>
              <a:buNone/>
            </a:pPr>
            <a:r>
              <a:rPr lang="en-AU" sz="2000" b="1" dirty="0"/>
              <a:t>Imaging techniques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AU" sz="2000" dirty="0"/>
              <a:t>X-ray Computed Tomography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AU" sz="2000" dirty="0"/>
              <a:t>Neutron CT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528C89-6CB9-4EFC-9D12-5CDF41B39E6C}"/>
              </a:ext>
            </a:extLst>
          </p:cNvPr>
          <p:cNvSpPr/>
          <p:nvPr/>
        </p:nvSpPr>
        <p:spPr>
          <a:xfrm>
            <a:off x="1267456" y="4391600"/>
            <a:ext cx="4732084" cy="1381853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200000"/>
              </a:lnSpc>
              <a:spcAft>
                <a:spcPts val="1200"/>
              </a:spcAft>
            </a:pPr>
            <a:r>
              <a:rPr lang="en-AU" sz="2000" b="1" dirty="0"/>
              <a:t>Radiocarbon dating</a:t>
            </a:r>
          </a:p>
          <a:p>
            <a:pPr algn="ctr">
              <a:lnSpc>
                <a:spcPct val="200000"/>
              </a:lnSpc>
              <a:spcAft>
                <a:spcPts val="1200"/>
              </a:spcAft>
            </a:pPr>
            <a:r>
              <a:rPr lang="en-AU" sz="2000" dirty="0"/>
              <a:t>Accelerator mass spectrometry </a:t>
            </a:r>
            <a:r>
              <a:rPr lang="en-AU" sz="2000" i="1" dirty="0"/>
              <a:t>(AMS)</a:t>
            </a:r>
          </a:p>
        </p:txBody>
      </p:sp>
    </p:spTree>
    <p:extLst>
      <p:ext uri="{BB962C8B-B14F-4D97-AF65-F5344CB8AC3E}">
        <p14:creationId xmlns:p14="http://schemas.microsoft.com/office/powerpoint/2010/main" val="94323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MAC UNI BASIC_Round 1 Draft for feedback">
  <a:themeElements>
    <a:clrScheme name="MQU Colours">
      <a:dk1>
        <a:sysClr val="windowText" lastClr="000000"/>
      </a:dk1>
      <a:lt1>
        <a:sysClr val="window" lastClr="FFFFFF"/>
      </a:lt1>
      <a:dk2>
        <a:srgbClr val="D6D2C4"/>
      </a:dk2>
      <a:lt2>
        <a:srgbClr val="E6E4DC"/>
      </a:lt2>
      <a:accent1>
        <a:srgbClr val="A6192E"/>
      </a:accent1>
      <a:accent2>
        <a:srgbClr val="76232F"/>
      </a:accent2>
      <a:accent3>
        <a:srgbClr val="D6001C"/>
      </a:accent3>
      <a:accent4>
        <a:srgbClr val="C6007E"/>
      </a:accent4>
      <a:accent5>
        <a:srgbClr val="80225F"/>
      </a:accent5>
      <a:accent6>
        <a:srgbClr val="373A36"/>
      </a:accent6>
      <a:hlink>
        <a:srgbClr val="A6192E"/>
      </a:hlink>
      <a:folHlink>
        <a:srgbClr val="954F72"/>
      </a:folHlink>
    </a:clrScheme>
    <a:fontScheme name="MQ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7 MU Widescreen Templates v6" id="{8FD68928-20F0-40FC-B7A3-36F9C6F475B2}" vid="{C4B169D2-345F-4689-ABD4-08FC98E159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MU 16x9 Template _2016</Template>
  <TotalTime>0</TotalTime>
  <Words>715</Words>
  <Application>Microsoft Office PowerPoint</Application>
  <PresentationFormat>Widescreen</PresentationFormat>
  <Paragraphs>151</Paragraphs>
  <Slides>29</Slides>
  <Notes>4</Notes>
  <HiddenSlides>2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DengXian</vt:lpstr>
      <vt:lpstr>Arial</vt:lpstr>
      <vt:lpstr>Calibri</vt:lpstr>
      <vt:lpstr>Courier New</vt:lpstr>
      <vt:lpstr>Georgia</vt:lpstr>
      <vt:lpstr>Times New Roman</vt:lpstr>
      <vt:lpstr>Wingdings</vt:lpstr>
      <vt:lpstr>MAC UNI BASIC_Round 1 Draft for feedback</vt:lpstr>
      <vt:lpstr>PowerPoint Presentation</vt:lpstr>
      <vt:lpstr>Overview</vt:lpstr>
      <vt:lpstr>Votive animal mummies </vt:lpstr>
      <vt:lpstr>Archaeometry and 3D Imaging</vt:lpstr>
      <vt:lpstr>Votive animal mummies</vt:lpstr>
      <vt:lpstr>PowerPoint Presentation</vt:lpstr>
      <vt:lpstr>Ancient Egypt and animal mummies</vt:lpstr>
      <vt:lpstr>Key objectives </vt:lpstr>
      <vt:lpstr>Overview of project</vt:lpstr>
      <vt:lpstr>X-ray CT scans</vt:lpstr>
      <vt:lpstr>Results</vt:lpstr>
      <vt:lpstr>Results</vt:lpstr>
      <vt:lpstr>Results </vt:lpstr>
      <vt:lpstr>Neutron tomography</vt:lpstr>
      <vt:lpstr>Results</vt:lpstr>
      <vt:lpstr>Results</vt:lpstr>
      <vt:lpstr>Results</vt:lpstr>
      <vt:lpstr>Results</vt:lpstr>
      <vt:lpstr>Discussion</vt:lpstr>
      <vt:lpstr>Discussion</vt:lpstr>
      <vt:lpstr>Discussion</vt:lpstr>
      <vt:lpstr>Discussion</vt:lpstr>
      <vt:lpstr>Radiocarbon dating</vt:lpstr>
      <vt:lpstr>Radiocarbon Dating</vt:lpstr>
      <vt:lpstr>Discussion</vt:lpstr>
      <vt:lpstr>Discussion </vt:lpstr>
      <vt:lpstr>Conclusions</vt:lpstr>
      <vt:lpstr>Acknowledgements </vt:lpstr>
      <vt:lpstr>Thanks for listening!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Recycled Blessings?</dc:title>
  <dc:creator>Carla Raymond</dc:creator>
  <cp:lastModifiedBy>Carla Raymond</cp:lastModifiedBy>
  <cp:revision>41</cp:revision>
  <dcterms:created xsi:type="dcterms:W3CDTF">2018-08-30T09:22:35Z</dcterms:created>
  <dcterms:modified xsi:type="dcterms:W3CDTF">2018-09-03T10:45:04Z</dcterms:modified>
</cp:coreProperties>
</file>