
<file path=[Content_Types].xml><?xml version="1.0" encoding="utf-8"?>
<Types xmlns="http://schemas.openxmlformats.org/package/2006/content-types">
  <Default Extension="xml" ContentType="application/xml"/>
  <Default Extension="wmf" ContentType="image/x-wmf"/>
  <Default Extension="jpeg" ContentType="image/jpeg"/>
  <Default Extension="mpg" ContentType="video/unknown"/>
  <Default Extension="emf" ContentType="image/x-emf"/>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037" r:id="rId2"/>
    <p:sldMasterId id="2147483651" r:id="rId3"/>
    <p:sldMasterId id="2147484001" r:id="rId4"/>
    <p:sldMasterId id="2147484039" r:id="rId5"/>
    <p:sldMasterId id="2147484041" r:id="rId6"/>
    <p:sldMasterId id="2147484043" r:id="rId7"/>
    <p:sldMasterId id="2147484045" r:id="rId8"/>
    <p:sldMasterId id="2147484059" r:id="rId9"/>
    <p:sldMasterId id="2147484069" r:id="rId10"/>
    <p:sldMasterId id="2147484079" r:id="rId11"/>
    <p:sldMasterId id="2147484091" r:id="rId12"/>
  </p:sldMasterIdLst>
  <p:notesMasterIdLst>
    <p:notesMasterId r:id="rId51"/>
  </p:notesMasterIdLst>
  <p:sldIdLst>
    <p:sldId id="300" r:id="rId13"/>
    <p:sldId id="629" r:id="rId14"/>
    <p:sldId id="597" r:id="rId15"/>
    <p:sldId id="625" r:id="rId16"/>
    <p:sldId id="626" r:id="rId17"/>
    <p:sldId id="627" r:id="rId18"/>
    <p:sldId id="598" r:id="rId19"/>
    <p:sldId id="599" r:id="rId20"/>
    <p:sldId id="603" r:id="rId21"/>
    <p:sldId id="642" r:id="rId22"/>
    <p:sldId id="643" r:id="rId23"/>
    <p:sldId id="644" r:id="rId24"/>
    <p:sldId id="645" r:id="rId25"/>
    <p:sldId id="646" r:id="rId26"/>
    <p:sldId id="628" r:id="rId27"/>
    <p:sldId id="606" r:id="rId28"/>
    <p:sldId id="608" r:id="rId29"/>
    <p:sldId id="609" r:id="rId30"/>
    <p:sldId id="610" r:id="rId31"/>
    <p:sldId id="611" r:id="rId32"/>
    <p:sldId id="612" r:id="rId33"/>
    <p:sldId id="613" r:id="rId34"/>
    <p:sldId id="614" r:id="rId35"/>
    <p:sldId id="623" r:id="rId36"/>
    <p:sldId id="630" r:id="rId37"/>
    <p:sldId id="631" r:id="rId38"/>
    <p:sldId id="632" r:id="rId39"/>
    <p:sldId id="633" r:id="rId40"/>
    <p:sldId id="634" r:id="rId41"/>
    <p:sldId id="635" r:id="rId42"/>
    <p:sldId id="636" r:id="rId43"/>
    <p:sldId id="637" r:id="rId44"/>
    <p:sldId id="638" r:id="rId45"/>
    <p:sldId id="639" r:id="rId46"/>
    <p:sldId id="640" r:id="rId47"/>
    <p:sldId id="641" r:id="rId48"/>
    <p:sldId id="423" r:id="rId49"/>
    <p:sldId id="624" r:id="rId50"/>
  </p:sldIdLst>
  <p:sldSz cx="9906000" cy="6858000" type="A4"/>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Default Section" id="{26854D9E-294C-CC48-80D1-C274A387BB80}">
          <p14:sldIdLst>
            <p14:sldId id="300"/>
            <p14:sldId id="629"/>
            <p14:sldId id="597"/>
            <p14:sldId id="625"/>
            <p14:sldId id="626"/>
            <p14:sldId id="627"/>
            <p14:sldId id="598"/>
            <p14:sldId id="599"/>
            <p14:sldId id="603"/>
            <p14:sldId id="642"/>
            <p14:sldId id="643"/>
            <p14:sldId id="644"/>
            <p14:sldId id="645"/>
            <p14:sldId id="646"/>
            <p14:sldId id="628"/>
            <p14:sldId id="606"/>
            <p14:sldId id="608"/>
            <p14:sldId id="609"/>
            <p14:sldId id="610"/>
            <p14:sldId id="611"/>
            <p14:sldId id="612"/>
            <p14:sldId id="613"/>
            <p14:sldId id="614"/>
            <p14:sldId id="623"/>
            <p14:sldId id="630"/>
            <p14:sldId id="631"/>
            <p14:sldId id="632"/>
            <p14:sldId id="633"/>
            <p14:sldId id="634"/>
            <p14:sldId id="635"/>
            <p14:sldId id="636"/>
            <p14:sldId id="637"/>
            <p14:sldId id="638"/>
            <p14:sldId id="639"/>
            <p14:sldId id="640"/>
            <p14:sldId id="641"/>
          </p14:sldIdLst>
        </p14:section>
        <p14:section name="Untitled Section" id="{418E629A-A7D6-5742-9B4C-4DD401EFD342}">
          <p14:sldIdLst>
            <p14:sldId id="423"/>
            <p14:sldId id="62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0112A"/>
    <a:srgbClr val="5C75E8"/>
    <a:srgbClr val="447825"/>
    <a:srgbClr val="64AF34"/>
    <a:srgbClr val="005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86452" autoAdjust="0"/>
  </p:normalViewPr>
  <p:slideViewPr>
    <p:cSldViewPr snapToObjects="1">
      <p:cViewPr varScale="1">
        <p:scale>
          <a:sx n="81" d="100"/>
          <a:sy n="81" d="100"/>
        </p:scale>
        <p:origin x="-1152" y="-12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50" Type="http://schemas.openxmlformats.org/officeDocument/2006/relationships/slide" Target="slides/slide38.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oleObject" Target="file:///C:\Dingo\carbon%20fibre\result\porosi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78937007874"/>
          <c:y val="0.0509259259259259"/>
          <c:w val="0.745071084864392"/>
          <c:h val="0.808318022747157"/>
        </c:manualLayout>
      </c:layout>
      <c:scatterChart>
        <c:scatterStyle val="lineMarker"/>
        <c:varyColors val="0"/>
        <c:ser>
          <c:idx val="0"/>
          <c:order val="0"/>
          <c:tx>
            <c:v>Deformed Samples</c:v>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Results!$C$27:$C$30</c:f>
              <c:numCache>
                <c:formatCode>General</c:formatCode>
                <c:ptCount val="4"/>
                <c:pt idx="0">
                  <c:v>950.0</c:v>
                </c:pt>
                <c:pt idx="1">
                  <c:v>850.0</c:v>
                </c:pt>
                <c:pt idx="2">
                  <c:v>750.0</c:v>
                </c:pt>
                <c:pt idx="3">
                  <c:v>650.0</c:v>
                </c:pt>
              </c:numCache>
            </c:numRef>
          </c:xVal>
          <c:yVal>
            <c:numRef>
              <c:f>Results!$D$27:$D$30</c:f>
              <c:numCache>
                <c:formatCode>General</c:formatCode>
                <c:ptCount val="4"/>
                <c:pt idx="0">
                  <c:v>0.043</c:v>
                </c:pt>
                <c:pt idx="1">
                  <c:v>0.03654</c:v>
                </c:pt>
                <c:pt idx="2">
                  <c:v>0.0884339999999996</c:v>
                </c:pt>
                <c:pt idx="3">
                  <c:v>0.750171000000001</c:v>
                </c:pt>
              </c:numCache>
            </c:numRef>
          </c:yVal>
          <c:smooth val="0"/>
          <c:extLst xmlns:c16r2="http://schemas.microsoft.com/office/drawing/2015/06/chart">
            <c:ext xmlns:c16="http://schemas.microsoft.com/office/drawing/2014/chart" uri="{C3380CC4-5D6E-409C-BE32-E72D297353CC}">
              <c16:uniqueId val="{00000000-D2D9-4C17-A3BB-8400C574BCE4}"/>
            </c:ext>
          </c:extLst>
        </c:ser>
        <c:ser>
          <c:idx val="1"/>
          <c:order val="1"/>
          <c:spPr>
            <a:ln w="22225" cap="rnd">
              <a:solidFill>
                <a:schemeClr val="accent2"/>
              </a:solidFill>
            </a:ln>
            <a:effectLst>
              <a:glow rad="139700">
                <a:schemeClr val="accent2">
                  <a:satMod val="175000"/>
                  <a:alpha val="14000"/>
                </a:schemeClr>
              </a:glow>
            </a:effectLst>
          </c:spPr>
          <c:marker>
            <c:symbol val="circle"/>
            <c:size val="3"/>
            <c:spPr>
              <a:solidFill>
                <a:schemeClr val="accent2">
                  <a:lumMod val="60000"/>
                  <a:lumOff val="40000"/>
                </a:schemeClr>
              </a:solidFill>
              <a:ln>
                <a:noFill/>
              </a:ln>
              <a:effectLst>
                <a:glow rad="63500">
                  <a:schemeClr val="accent2">
                    <a:satMod val="175000"/>
                    <a:alpha val="25000"/>
                  </a:schemeClr>
                </a:glow>
              </a:effectLst>
            </c:spPr>
          </c:marker>
          <c:xVal>
            <c:numRef>
              <c:f>Results!$C$27:$C$30</c:f>
              <c:numCache>
                <c:formatCode>General</c:formatCode>
                <c:ptCount val="4"/>
                <c:pt idx="0">
                  <c:v>950.0</c:v>
                </c:pt>
                <c:pt idx="1">
                  <c:v>850.0</c:v>
                </c:pt>
                <c:pt idx="2">
                  <c:v>750.0</c:v>
                </c:pt>
                <c:pt idx="3">
                  <c:v>650.0</c:v>
                </c:pt>
              </c:numCache>
            </c:numRef>
          </c:xVal>
          <c:yVal>
            <c:numRef>
              <c:f>Results!$F$27:$F$30</c:f>
              <c:numCache>
                <c:formatCode>General</c:formatCode>
                <c:ptCount val="4"/>
                <c:pt idx="0">
                  <c:v>0.0045</c:v>
                </c:pt>
                <c:pt idx="1">
                  <c:v>0.0196</c:v>
                </c:pt>
                <c:pt idx="2">
                  <c:v>0.031</c:v>
                </c:pt>
                <c:pt idx="3">
                  <c:v>0.3238</c:v>
                </c:pt>
              </c:numCache>
            </c:numRef>
          </c:yVal>
          <c:smooth val="0"/>
          <c:extLst xmlns:c16r2="http://schemas.microsoft.com/office/drawing/2015/06/chart">
            <c:ext xmlns:c16="http://schemas.microsoft.com/office/drawing/2014/chart" uri="{C3380CC4-5D6E-409C-BE32-E72D297353CC}">
              <c16:uniqueId val="{00000001-D2D9-4C17-A3BB-8400C574BCE4}"/>
            </c:ext>
          </c:extLst>
        </c:ser>
        <c:dLbls>
          <c:showLegendKey val="0"/>
          <c:showVal val="0"/>
          <c:showCatName val="0"/>
          <c:showSerName val="0"/>
          <c:showPercent val="0"/>
          <c:showBubbleSize val="0"/>
        </c:dLbls>
        <c:axId val="2078464776"/>
        <c:axId val="2078446088"/>
      </c:scatterChart>
      <c:valAx>
        <c:axId val="2078464776"/>
        <c:scaling>
          <c:orientation val="minMax"/>
          <c:min val="600.0"/>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r>
                  <a:rPr lang="en-AU" sz="1200">
                    <a:latin typeface="Times New Roman" panose="02020603050405020304" pitchFamily="18" charset="0"/>
                    <a:cs typeface="Times New Roman" panose="02020603050405020304" pitchFamily="18" charset="0"/>
                  </a:rPr>
                  <a:t>HGT temperature (°C)</a:t>
                </a:r>
              </a:p>
            </c:rich>
          </c:tx>
          <c:layout/>
          <c:overlay val="0"/>
          <c:spPr>
            <a:noFill/>
            <a:ln>
              <a:noFill/>
            </a:ln>
            <a:effectLst/>
          </c:sp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0"/>
          <a:lstStyle/>
          <a:p>
            <a:pPr>
              <a:defRPr sz="10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en-US"/>
          </a:p>
        </c:txPr>
        <c:crossAx val="2078446088"/>
        <c:crosses val="autoZero"/>
        <c:crossBetween val="midCat"/>
      </c:valAx>
      <c:valAx>
        <c:axId val="2078446088"/>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AU" sz="1200">
                    <a:latin typeface="Times New Roman" panose="02020603050405020304" pitchFamily="18" charset="0"/>
                    <a:cs typeface="Times New Roman" panose="02020603050405020304" pitchFamily="18" charset="0"/>
                  </a:rPr>
                  <a:t>Porosity level (mm</a:t>
                </a:r>
                <a:r>
                  <a:rPr lang="en-AU" sz="1200" baseline="30000">
                    <a:latin typeface="Times New Roman" panose="02020603050405020304" pitchFamily="18" charset="0"/>
                    <a:cs typeface="Times New Roman" panose="02020603050405020304" pitchFamily="18" charset="0"/>
                  </a:rPr>
                  <a:t>3</a:t>
                </a:r>
                <a:r>
                  <a:rPr lang="en-AU" sz="1200">
                    <a:latin typeface="Times New Roman" panose="02020603050405020304" pitchFamily="18" charset="0"/>
                    <a:cs typeface="Times New Roman" panose="02020603050405020304" pitchFamily="18" charset="0"/>
                  </a:rPr>
                  <a:t>)</a:t>
                </a:r>
              </a:p>
            </c:rich>
          </c:tx>
          <c:layout>
            <c:manualLayout>
              <c:xMode val="edge"/>
              <c:yMode val="edge"/>
              <c:x val="0.0122362204724409"/>
              <c:y val="0.222839384660251"/>
            </c:manualLayout>
          </c:layout>
          <c:overlay val="0"/>
          <c:spPr>
            <a:noFill/>
            <a:ln>
              <a:noFill/>
            </a:ln>
            <a:effectLst/>
          </c:sp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0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en-US"/>
          </a:p>
        </c:txPr>
        <c:crossAx val="2078464776"/>
        <c:crosses val="autoZero"/>
        <c:crossBetween val="midCat"/>
      </c:valAx>
      <c:spPr>
        <a:noFill/>
        <a:ln>
          <a:noFill/>
        </a:ln>
        <a:effectLst/>
      </c:spPr>
    </c:plotArea>
    <c:legend>
      <c:legendPos val="t"/>
      <c:layout>
        <c:manualLayout>
          <c:xMode val="edge"/>
          <c:yMode val="edge"/>
          <c:x val="0.405465879265092"/>
          <c:y val="0.0648148148148148"/>
          <c:w val="0.44740157480315"/>
          <c:h val="0.15219962088072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EAC18-430C-4DD8-A34E-6F2AA0C1E5F1}" type="datetimeFigureOut">
              <a:rPr lang="en-AU" smtClean="0"/>
              <a:t>16/08/18</a:t>
            </a:fld>
            <a:endParaRPr lang="en-AU"/>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0D0177-576C-4B1F-8B8E-B981B37E4154}" type="slidenum">
              <a:rPr lang="en-AU" smtClean="0"/>
              <a:t>‹#›</a:t>
            </a:fld>
            <a:endParaRPr lang="en-AU"/>
          </a:p>
        </p:txBody>
      </p:sp>
    </p:spTree>
    <p:extLst>
      <p:ext uri="{BB962C8B-B14F-4D97-AF65-F5344CB8AC3E}">
        <p14:creationId xmlns:p14="http://schemas.microsoft.com/office/powerpoint/2010/main" val="186605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D0177-576C-4B1F-8B8E-B981B37E4154}" type="slidenum">
              <a:rPr lang="en-AU" smtClean="0"/>
              <a:t>12</a:t>
            </a:fld>
            <a:endParaRPr lang="en-AU"/>
          </a:p>
        </p:txBody>
      </p:sp>
    </p:spTree>
    <p:extLst>
      <p:ext uri="{BB962C8B-B14F-4D97-AF65-F5344CB8AC3E}">
        <p14:creationId xmlns:p14="http://schemas.microsoft.com/office/powerpoint/2010/main" val="114808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393869" algn="l"/>
                <a:tab pos="787737" algn="l"/>
                <a:tab pos="1181606" algn="l"/>
                <a:tab pos="1575474" algn="l"/>
                <a:tab pos="1969343" algn="l"/>
                <a:tab pos="2363211" algn="l"/>
                <a:tab pos="2757079" algn="l"/>
              </a:tabLst>
              <a:defRPr>
                <a:solidFill>
                  <a:schemeClr val="tx1"/>
                </a:solidFill>
                <a:latin typeface="Arial" charset="0"/>
                <a:ea typeface="ＭＳ Ｐゴシック" charset="0"/>
                <a:cs typeface="Droid Sans Fallback" charset="0"/>
              </a:defRPr>
            </a:lvl1pPr>
            <a:lvl2pPr eaLnBrk="0">
              <a:tabLst>
                <a:tab pos="393869" algn="l"/>
                <a:tab pos="787737" algn="l"/>
                <a:tab pos="1181606" algn="l"/>
                <a:tab pos="1575474" algn="l"/>
                <a:tab pos="1969343" algn="l"/>
                <a:tab pos="2363211" algn="l"/>
                <a:tab pos="2757079" algn="l"/>
              </a:tabLst>
              <a:defRPr>
                <a:solidFill>
                  <a:schemeClr val="tx1"/>
                </a:solidFill>
                <a:latin typeface="Arial" charset="0"/>
                <a:ea typeface="Droid Sans Fallback" charset="0"/>
                <a:cs typeface="Droid Sans Fallback" charset="0"/>
              </a:defRPr>
            </a:lvl2pPr>
            <a:lvl3pPr eaLnBrk="0">
              <a:tabLst>
                <a:tab pos="393869" algn="l"/>
                <a:tab pos="787737" algn="l"/>
                <a:tab pos="1181606" algn="l"/>
                <a:tab pos="1575474" algn="l"/>
                <a:tab pos="1969343" algn="l"/>
                <a:tab pos="2363211" algn="l"/>
                <a:tab pos="2757079" algn="l"/>
              </a:tabLst>
              <a:defRPr>
                <a:solidFill>
                  <a:schemeClr val="tx1"/>
                </a:solidFill>
                <a:latin typeface="Arial" charset="0"/>
                <a:ea typeface="Droid Sans Fallback" charset="0"/>
                <a:cs typeface="Droid Sans Fallback" charset="0"/>
              </a:defRPr>
            </a:lvl3pPr>
            <a:lvl4pPr eaLnBrk="0">
              <a:tabLst>
                <a:tab pos="393869" algn="l"/>
                <a:tab pos="787737" algn="l"/>
                <a:tab pos="1181606" algn="l"/>
                <a:tab pos="1575474" algn="l"/>
                <a:tab pos="1969343" algn="l"/>
                <a:tab pos="2363211" algn="l"/>
                <a:tab pos="2757079" algn="l"/>
              </a:tabLst>
              <a:defRPr>
                <a:solidFill>
                  <a:schemeClr val="tx1"/>
                </a:solidFill>
                <a:latin typeface="Arial" charset="0"/>
                <a:ea typeface="Droid Sans Fallback" charset="0"/>
                <a:cs typeface="Droid Sans Fallback" charset="0"/>
              </a:defRPr>
            </a:lvl4pPr>
            <a:lvl5pPr eaLnBrk="0">
              <a:tabLst>
                <a:tab pos="393869" algn="l"/>
                <a:tab pos="787737" algn="l"/>
                <a:tab pos="1181606" algn="l"/>
                <a:tab pos="1575474" algn="l"/>
                <a:tab pos="1969343" algn="l"/>
                <a:tab pos="2363211" algn="l"/>
                <a:tab pos="2757079" algn="l"/>
              </a:tabLst>
              <a:defRPr>
                <a:solidFill>
                  <a:schemeClr val="tx1"/>
                </a:solidFill>
                <a:latin typeface="Arial" charset="0"/>
                <a:ea typeface="Droid Sans Fallback" charset="0"/>
                <a:cs typeface="Droid Sans Fallback" charset="0"/>
              </a:defRPr>
            </a:lvl5pPr>
            <a:lvl6pPr marL="2204550" indent="-200414" defTabSz="393869" eaLnBrk="0" fontAlgn="base" hangingPunct="0">
              <a:lnSpc>
                <a:spcPct val="94000"/>
              </a:lnSpc>
              <a:spcBef>
                <a:spcPct val="0"/>
              </a:spcBef>
              <a:spcAft>
                <a:spcPct val="0"/>
              </a:spcAft>
              <a:buClr>
                <a:srgbClr val="000000"/>
              </a:buClr>
              <a:buSzPct val="100000"/>
              <a:buFont typeface="Times New Roman" charset="0"/>
              <a:tabLst>
                <a:tab pos="393869" algn="l"/>
                <a:tab pos="787737" algn="l"/>
                <a:tab pos="1181606" algn="l"/>
                <a:tab pos="1575474" algn="l"/>
                <a:tab pos="1969343" algn="l"/>
                <a:tab pos="2363211" algn="l"/>
                <a:tab pos="2757079" algn="l"/>
              </a:tabLst>
              <a:defRPr>
                <a:solidFill>
                  <a:schemeClr val="tx1"/>
                </a:solidFill>
                <a:latin typeface="Arial" charset="0"/>
                <a:ea typeface="Droid Sans Fallback" charset="0"/>
                <a:cs typeface="Droid Sans Fallback" charset="0"/>
              </a:defRPr>
            </a:lvl6pPr>
            <a:lvl7pPr marL="2605377" indent="-200414" defTabSz="393869" eaLnBrk="0" fontAlgn="base" hangingPunct="0">
              <a:lnSpc>
                <a:spcPct val="94000"/>
              </a:lnSpc>
              <a:spcBef>
                <a:spcPct val="0"/>
              </a:spcBef>
              <a:spcAft>
                <a:spcPct val="0"/>
              </a:spcAft>
              <a:buClr>
                <a:srgbClr val="000000"/>
              </a:buClr>
              <a:buSzPct val="100000"/>
              <a:buFont typeface="Times New Roman" charset="0"/>
              <a:tabLst>
                <a:tab pos="393869" algn="l"/>
                <a:tab pos="787737" algn="l"/>
                <a:tab pos="1181606" algn="l"/>
                <a:tab pos="1575474" algn="l"/>
                <a:tab pos="1969343" algn="l"/>
                <a:tab pos="2363211" algn="l"/>
                <a:tab pos="2757079" algn="l"/>
              </a:tabLst>
              <a:defRPr>
                <a:solidFill>
                  <a:schemeClr val="tx1"/>
                </a:solidFill>
                <a:latin typeface="Arial" charset="0"/>
                <a:ea typeface="Droid Sans Fallback" charset="0"/>
                <a:cs typeface="Droid Sans Fallback" charset="0"/>
              </a:defRPr>
            </a:lvl7pPr>
            <a:lvl8pPr marL="3006204" indent="-200414" defTabSz="393869" eaLnBrk="0" fontAlgn="base" hangingPunct="0">
              <a:lnSpc>
                <a:spcPct val="94000"/>
              </a:lnSpc>
              <a:spcBef>
                <a:spcPct val="0"/>
              </a:spcBef>
              <a:spcAft>
                <a:spcPct val="0"/>
              </a:spcAft>
              <a:buClr>
                <a:srgbClr val="000000"/>
              </a:buClr>
              <a:buSzPct val="100000"/>
              <a:buFont typeface="Times New Roman" charset="0"/>
              <a:tabLst>
                <a:tab pos="393869" algn="l"/>
                <a:tab pos="787737" algn="l"/>
                <a:tab pos="1181606" algn="l"/>
                <a:tab pos="1575474" algn="l"/>
                <a:tab pos="1969343" algn="l"/>
                <a:tab pos="2363211" algn="l"/>
                <a:tab pos="2757079" algn="l"/>
              </a:tabLst>
              <a:defRPr>
                <a:solidFill>
                  <a:schemeClr val="tx1"/>
                </a:solidFill>
                <a:latin typeface="Arial" charset="0"/>
                <a:ea typeface="Droid Sans Fallback" charset="0"/>
                <a:cs typeface="Droid Sans Fallback" charset="0"/>
              </a:defRPr>
            </a:lvl8pPr>
            <a:lvl9pPr marL="3407032" indent="-200414" defTabSz="393869" eaLnBrk="0" fontAlgn="base" hangingPunct="0">
              <a:lnSpc>
                <a:spcPct val="94000"/>
              </a:lnSpc>
              <a:spcBef>
                <a:spcPct val="0"/>
              </a:spcBef>
              <a:spcAft>
                <a:spcPct val="0"/>
              </a:spcAft>
              <a:buClr>
                <a:srgbClr val="000000"/>
              </a:buClr>
              <a:buSzPct val="100000"/>
              <a:buFont typeface="Times New Roman" charset="0"/>
              <a:tabLst>
                <a:tab pos="393869" algn="l"/>
                <a:tab pos="787737" algn="l"/>
                <a:tab pos="1181606" algn="l"/>
                <a:tab pos="1575474" algn="l"/>
                <a:tab pos="1969343" algn="l"/>
                <a:tab pos="2363211" algn="l"/>
                <a:tab pos="2757079" algn="l"/>
              </a:tabLst>
              <a:defRPr>
                <a:solidFill>
                  <a:schemeClr val="tx1"/>
                </a:solidFill>
                <a:latin typeface="Arial" charset="0"/>
                <a:ea typeface="Droid Sans Fallback" charset="0"/>
                <a:cs typeface="Droid Sans Fallback" charset="0"/>
              </a:defRPr>
            </a:lvl9pPr>
          </a:lstStyle>
          <a:p>
            <a:pPr eaLnBrk="1"/>
            <a:fld id="{24F8852E-30AB-A647-A3E2-93E4D4D99683}" type="slidenum">
              <a:rPr lang="en-AU">
                <a:solidFill>
                  <a:srgbClr val="000000"/>
                </a:solidFill>
                <a:latin typeface="Times New Roman" charset="0"/>
                <a:cs typeface="DejaVu Sans" charset="0"/>
              </a:rPr>
              <a:pPr eaLnBrk="1"/>
              <a:t>16</a:t>
            </a:fld>
            <a:endParaRPr lang="en-AU">
              <a:solidFill>
                <a:srgbClr val="000000"/>
              </a:solidFill>
              <a:latin typeface="Times New Roman" charset="0"/>
              <a:cs typeface="DejaVu Sans" charset="0"/>
            </a:endParaRPr>
          </a:p>
        </p:txBody>
      </p:sp>
      <p:sp>
        <p:nvSpPr>
          <p:cNvPr id="15363" name="Rectangle 1"/>
          <p:cNvSpPr>
            <a:spLocks noGrp="1" noRot="1" noChangeAspect="1" noChangeArrowheads="1" noTextEdit="1"/>
          </p:cNvSpPr>
          <p:nvPr>
            <p:ph type="sldImg"/>
          </p:nvPr>
        </p:nvSpPr>
        <p:spPr>
          <a:xfrm>
            <a:off x="802164" y="695134"/>
            <a:ext cx="5253672"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AU">
              <a:latin typeface="Calibri"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B90DDC-5A36-E448-8D6F-8212526871C5}" type="slidenum">
              <a:rPr lang="en-AU" sz="1200"/>
              <a:pPr eaLnBrk="1" hangingPunct="1"/>
              <a:t>33</a:t>
            </a:fld>
            <a:endParaRPr lang="en-AU"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7277">
              <a:defRPr/>
            </a:pPr>
            <a:r>
              <a:rPr lang="en-AU" sz="800" dirty="0">
                <a:latin typeface="Arial" panose="020B0604020202020204" pitchFamily="34" charset="0"/>
                <a:cs typeface="Arial" panose="020B0604020202020204" pitchFamily="34" charset="0"/>
              </a:rPr>
              <a:t>ANSTO and Sydney looks forward to the Board’s decision so we can make the 2018 meeting a truly memorable and highly successful event which will create a long-lasting legacy for ISNR.</a:t>
            </a:r>
          </a:p>
          <a:p>
            <a:pPr defTabSz="437277">
              <a:defRPr/>
            </a:pPr>
            <a:endParaRPr lang="en-AU" sz="800" dirty="0">
              <a:latin typeface="Arial" panose="020B0604020202020204" pitchFamily="34" charset="0"/>
              <a:cs typeface="Arial" panose="020B0604020202020204" pitchFamily="34" charset="0"/>
            </a:endParaRPr>
          </a:p>
          <a:p>
            <a:r>
              <a:rPr lang="en-AU" sz="8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DB28B98C-F7DA-422E-B31D-46B11F70FB31}" type="slidenum">
              <a:rPr lang="en-AU" smtClean="0"/>
              <a:t>38</a:t>
            </a:fld>
            <a:endParaRPr lang="en-AU"/>
          </a:p>
        </p:txBody>
      </p:sp>
    </p:spTree>
    <p:extLst>
      <p:ext uri="{BB962C8B-B14F-4D97-AF65-F5344CB8AC3E}">
        <p14:creationId xmlns:p14="http://schemas.microsoft.com/office/powerpoint/2010/main" val="430582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ANSTO-Logo_Stacked_CMYK.eps"/>
          <p:cNvPicPr>
            <a:picLocks noChangeAspect="1"/>
          </p:cNvPicPr>
          <p:nvPr userDrawn="1"/>
        </p:nvPicPr>
        <p:blipFill>
          <a:blip r:embed="rId2">
            <a:extLst>
              <a:ext uri="{28A0092B-C50C-407E-A947-70E740481C1C}">
                <a14:useLocalDpi xmlns:a14="http://schemas.microsoft.com/office/drawing/2010/main" val="0"/>
              </a:ext>
            </a:extLst>
          </a:blip>
          <a:srcRect t="68575"/>
          <a:stretch>
            <a:fillRect/>
          </a:stretch>
        </p:blipFill>
        <p:spPr bwMode="auto">
          <a:xfrm>
            <a:off x="3586163" y="1974850"/>
            <a:ext cx="28067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624807"/>
            <a:ext cx="8686800" cy="1676401"/>
          </a:xfrm>
          <a:prstGeom prst="rect">
            <a:avLst/>
          </a:prstGeom>
        </p:spPr>
        <p:txBody>
          <a:bodyPr/>
          <a:lstStyle>
            <a:lvl1pPr>
              <a:defRPr sz="4800" b="1" spc="-150">
                <a:solidFill>
                  <a:schemeClr val="bg1"/>
                </a:solidFill>
                <a:latin typeface="Arial"/>
                <a:cs typeface="Arial"/>
              </a:defRPr>
            </a:lvl1pPr>
          </a:lstStyle>
          <a:p>
            <a:r>
              <a:rPr lang="en-AU" dirty="0" smtClean="0"/>
              <a:t>Click to edit Master title style</a:t>
            </a:r>
            <a:endParaRPr lang="en-US" dirty="0"/>
          </a:p>
        </p:txBody>
      </p:sp>
      <p:sp>
        <p:nvSpPr>
          <p:cNvPr id="3" name="Subtitle 2"/>
          <p:cNvSpPr>
            <a:spLocks noGrp="1"/>
          </p:cNvSpPr>
          <p:nvPr>
            <p:ph type="subTitle" idx="1"/>
          </p:nvPr>
        </p:nvSpPr>
        <p:spPr>
          <a:xfrm>
            <a:off x="1485900" y="5301208"/>
            <a:ext cx="7124700" cy="784448"/>
          </a:xfrm>
          <a:prstGeom prst="rect">
            <a:avLst/>
          </a:prstGeom>
        </p:spPr>
        <p:txBody>
          <a:bodyPr/>
          <a:lstStyle>
            <a:lvl1pPr marL="0" indent="0" algn="ctr">
              <a:buNone/>
              <a:defRPr sz="2800">
                <a:solidFill>
                  <a:schemeClr val="tx2">
                    <a:lumMod val="20000"/>
                    <a:lumOff val="8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accent1">
                    <a:lumMod val="20000"/>
                    <a:lumOff val="8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DCE6F2"/>
                </a:solidFill>
                <a:ea typeface="ＭＳ Ｐゴシック" charset="-128"/>
              </a:defRPr>
            </a:lvl1pPr>
          </a:lstStyle>
          <a:p>
            <a:pPr>
              <a:defRPr/>
            </a:pPr>
            <a:fld id="{C24E0989-A8F2-4261-ADD9-990C30D21EE8}" type="slidenum">
              <a:rPr lang="en-US"/>
              <a:pPr>
                <a:defRPr/>
              </a:pPr>
              <a:t>‹#›</a:t>
            </a:fld>
            <a:endParaRPr lang="en-US"/>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DCE6F2"/>
                </a:solidFill>
                <a:ea typeface="ＭＳ Ｐゴシック" charset="-128"/>
              </a:defRPr>
            </a:lvl1pPr>
          </a:lstStyle>
          <a:p>
            <a:pPr>
              <a:defRPr/>
            </a:pPr>
            <a:fld id="{F746657E-A0FA-4D8F-B65E-42B61A0E041D}" type="datetimeFigureOut">
              <a:rPr lang="en-US"/>
              <a:pPr>
                <a:defRPr/>
              </a:pPr>
              <a:t>16/08/18</a:t>
            </a:fld>
            <a:endParaRPr lang="en-US"/>
          </a:p>
        </p:txBody>
      </p:sp>
    </p:spTree>
    <p:extLst>
      <p:ext uri="{BB962C8B-B14F-4D97-AF65-F5344CB8AC3E}">
        <p14:creationId xmlns:p14="http://schemas.microsoft.com/office/powerpoint/2010/main" val="23772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34100" y="1988840"/>
            <a:ext cx="3314700"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685800" y="1988840"/>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319EA9B0-2545-489F-9D26-46E27DA798D5}" type="slidenum">
              <a:rPr lang="en-US"/>
              <a:pPr>
                <a:defRPr/>
              </a:pPr>
              <a:t>‹#›</a:t>
            </a:fld>
            <a:endParaRPr lang="en-US"/>
          </a:p>
        </p:txBody>
      </p:sp>
    </p:spTree>
    <p:extLst>
      <p:ext uri="{BB962C8B-B14F-4D97-AF65-F5344CB8AC3E}">
        <p14:creationId xmlns:p14="http://schemas.microsoft.com/office/powerpoint/2010/main" val="369875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Left Text-Righ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95800" y="1988840"/>
            <a:ext cx="4953000" cy="391785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Picture Placeholder 6"/>
          <p:cNvSpPr>
            <a:spLocks noGrp="1"/>
          </p:cNvSpPr>
          <p:nvPr>
            <p:ph type="pic" sz="quarter" idx="12"/>
          </p:nvPr>
        </p:nvSpPr>
        <p:spPr>
          <a:xfrm>
            <a:off x="685800" y="1988841"/>
            <a:ext cx="3314700" cy="3917850"/>
          </a:xfrm>
        </p:spPr>
        <p:txBody>
          <a:bodyPr rtlCol="0">
            <a:normAutofit/>
          </a:bodyPr>
          <a:lstStyle/>
          <a:p>
            <a:pPr lvl="0"/>
            <a:endParaRPr lang="en-US" noProof="0" smtClean="0"/>
          </a:p>
        </p:txBody>
      </p:sp>
      <p:sp>
        <p:nvSpPr>
          <p:cNvPr id="11"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3"/>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4"/>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EC907249-A7FE-432D-B6C1-D9EE599A05F4}" type="slidenum">
              <a:rPr lang="en-US"/>
              <a:pPr>
                <a:defRPr/>
              </a:pPr>
              <a:t>‹#›</a:t>
            </a:fld>
            <a:endParaRPr lang="en-US"/>
          </a:p>
        </p:txBody>
      </p:sp>
    </p:spTree>
    <p:extLst>
      <p:ext uri="{BB962C8B-B14F-4D97-AF65-F5344CB8AC3E}">
        <p14:creationId xmlns:p14="http://schemas.microsoft.com/office/powerpoint/2010/main" val="210120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988840"/>
            <a:ext cx="3276600" cy="3167608"/>
          </a:xfrm>
        </p:spPr>
        <p:txBody>
          <a:bodyPr rtlCol="0">
            <a:normAutofit/>
          </a:bodyPr>
          <a:lstStyle/>
          <a:p>
            <a:pPr lvl="0"/>
            <a:endParaRPr lang="en-US" noProof="0" smtClean="0"/>
          </a:p>
        </p:txBody>
      </p:sp>
      <p:sp>
        <p:nvSpPr>
          <p:cNvPr id="5" name="Picture Placeholder 3"/>
          <p:cNvSpPr>
            <a:spLocks noGrp="1"/>
          </p:cNvSpPr>
          <p:nvPr>
            <p:ph type="pic" sz="quarter" idx="11"/>
          </p:nvPr>
        </p:nvSpPr>
        <p:spPr>
          <a:xfrm>
            <a:off x="3276600" y="1988840"/>
            <a:ext cx="3332666" cy="3167608"/>
          </a:xfrm>
        </p:spPr>
        <p:txBody>
          <a:bodyPr rtlCol="0">
            <a:normAutofit/>
          </a:bodyPr>
          <a:lstStyle/>
          <a:p>
            <a:pPr lvl="0"/>
            <a:endParaRPr lang="en-US" noProof="0" smtClean="0"/>
          </a:p>
        </p:txBody>
      </p:sp>
      <p:sp>
        <p:nvSpPr>
          <p:cNvPr id="8" name="Text Placeholder 7"/>
          <p:cNvSpPr>
            <a:spLocks noGrp="1"/>
          </p:cNvSpPr>
          <p:nvPr>
            <p:ph type="body" sz="quarter" idx="13"/>
          </p:nvPr>
        </p:nvSpPr>
        <p:spPr>
          <a:xfrm>
            <a:off x="152400" y="5228456"/>
            <a:ext cx="2971800"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9" name="Text Placeholder 7"/>
          <p:cNvSpPr>
            <a:spLocks noGrp="1"/>
          </p:cNvSpPr>
          <p:nvPr>
            <p:ph type="body" sz="quarter" idx="14"/>
          </p:nvPr>
        </p:nvSpPr>
        <p:spPr>
          <a:xfrm>
            <a:off x="3408866" y="5228456"/>
            <a:ext cx="30681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1" name="Picture Placeholder 3"/>
          <p:cNvSpPr>
            <a:spLocks noGrp="1"/>
          </p:cNvSpPr>
          <p:nvPr>
            <p:ph type="pic" sz="quarter" idx="15"/>
          </p:nvPr>
        </p:nvSpPr>
        <p:spPr>
          <a:xfrm>
            <a:off x="6609266" y="1988840"/>
            <a:ext cx="3296734" cy="3167608"/>
          </a:xfrm>
        </p:spPr>
        <p:txBody>
          <a:bodyPr rtlCol="0">
            <a:normAutofit/>
          </a:bodyPr>
          <a:lstStyle/>
          <a:p>
            <a:pPr lvl="0"/>
            <a:endParaRPr lang="en-US" noProof="0" smtClean="0"/>
          </a:p>
        </p:txBody>
      </p:sp>
      <p:sp>
        <p:nvSpPr>
          <p:cNvPr id="12" name="Text Placeholder 7"/>
          <p:cNvSpPr>
            <a:spLocks noGrp="1"/>
          </p:cNvSpPr>
          <p:nvPr>
            <p:ph type="body" sz="quarter" idx="16"/>
          </p:nvPr>
        </p:nvSpPr>
        <p:spPr>
          <a:xfrm>
            <a:off x="6761666" y="5228456"/>
            <a:ext cx="29919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7"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10" name="Footer Placeholder 4"/>
          <p:cNvSpPr>
            <a:spLocks noGrp="1"/>
          </p:cNvSpPr>
          <p:nvPr>
            <p:ph type="ftr" sz="quarter" idx="17"/>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13" name="Slide Number Placeholder 5"/>
          <p:cNvSpPr>
            <a:spLocks noGrp="1"/>
          </p:cNvSpPr>
          <p:nvPr>
            <p:ph type="sldNum" sz="quarter" idx="18"/>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EA45C2F8-47A7-4793-B7B0-56DE854020A8}" type="slidenum">
              <a:rPr lang="en-US"/>
              <a:pPr>
                <a:defRPr/>
              </a:pPr>
              <a:t>‹#›</a:t>
            </a:fld>
            <a:endParaRPr lang="en-US"/>
          </a:p>
        </p:txBody>
      </p:sp>
    </p:spTree>
    <p:extLst>
      <p:ext uri="{BB962C8B-B14F-4D97-AF65-F5344CB8AC3E}">
        <p14:creationId xmlns:p14="http://schemas.microsoft.com/office/powerpoint/2010/main" val="427733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988840"/>
            <a:ext cx="4953000" cy="3311624"/>
          </a:xfrm>
        </p:spPr>
        <p:txBody>
          <a:bodyPr rtlCol="0">
            <a:normAutofit/>
          </a:bodyPr>
          <a:lstStyle/>
          <a:p>
            <a:pPr lvl="0"/>
            <a:endParaRPr lang="en-US" noProof="0" smtClean="0"/>
          </a:p>
        </p:txBody>
      </p:sp>
      <p:sp>
        <p:nvSpPr>
          <p:cNvPr id="8" name="Picture Placeholder 3"/>
          <p:cNvSpPr>
            <a:spLocks noGrp="1"/>
          </p:cNvSpPr>
          <p:nvPr>
            <p:ph type="pic" sz="quarter" idx="11"/>
          </p:nvPr>
        </p:nvSpPr>
        <p:spPr>
          <a:xfrm>
            <a:off x="4953000" y="1988840"/>
            <a:ext cx="4953000" cy="3311624"/>
          </a:xfrm>
        </p:spPr>
        <p:txBody>
          <a:bodyPr rtlCol="0">
            <a:normAutofit/>
          </a:bodyPr>
          <a:lstStyle/>
          <a:p>
            <a:pPr lvl="0"/>
            <a:endParaRPr lang="en-US" noProof="0" smtClean="0"/>
          </a:p>
        </p:txBody>
      </p:sp>
      <p:sp>
        <p:nvSpPr>
          <p:cNvPr id="10" name="Text Placeholder 9"/>
          <p:cNvSpPr>
            <a:spLocks noGrp="1"/>
          </p:cNvSpPr>
          <p:nvPr>
            <p:ph type="body" sz="quarter" idx="12"/>
          </p:nvPr>
        </p:nvSpPr>
        <p:spPr>
          <a:xfrm>
            <a:off x="152400" y="5372472"/>
            <a:ext cx="46482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1" name="Text Placeholder 9"/>
          <p:cNvSpPr>
            <a:spLocks noGrp="1"/>
          </p:cNvSpPr>
          <p:nvPr>
            <p:ph type="body" sz="quarter" idx="13"/>
          </p:nvPr>
        </p:nvSpPr>
        <p:spPr>
          <a:xfrm>
            <a:off x="5029200" y="5372472"/>
            <a:ext cx="47244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5"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4"/>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5"/>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B4C2FC6D-9511-4025-B1CC-E3281C5C6DF4}" type="slidenum">
              <a:rPr lang="en-US"/>
              <a:pPr>
                <a:defRPr/>
              </a:pPr>
              <a:t>‹#›</a:t>
            </a:fld>
            <a:endParaRPr lang="en-US"/>
          </a:p>
        </p:txBody>
      </p:sp>
    </p:spTree>
    <p:extLst>
      <p:ext uri="{BB962C8B-B14F-4D97-AF65-F5344CB8AC3E}">
        <p14:creationId xmlns:p14="http://schemas.microsoft.com/office/powerpoint/2010/main" val="1343276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72817"/>
            <a:ext cx="4375150" cy="3972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5162550" y="1772816"/>
            <a:ext cx="4375150" cy="39722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A5B55BCC-861D-40F3-BFE3-A095A1B79517}" type="slidenum">
              <a:rPr lang="en-US"/>
              <a:pPr>
                <a:defRPr/>
              </a:pPr>
              <a:t>‹#›</a:t>
            </a:fld>
            <a:endParaRPr lang="en-US"/>
          </a:p>
        </p:txBody>
      </p:sp>
    </p:spTree>
    <p:extLst>
      <p:ext uri="{BB962C8B-B14F-4D97-AF65-F5344CB8AC3E}">
        <p14:creationId xmlns:p14="http://schemas.microsoft.com/office/powerpoint/2010/main" val="184699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916832"/>
            <a:ext cx="437687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457200" y="2556594"/>
            <a:ext cx="437687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5160831" y="1916832"/>
            <a:ext cx="437859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6" name="Content Placeholder 5"/>
          <p:cNvSpPr>
            <a:spLocks noGrp="1"/>
          </p:cNvSpPr>
          <p:nvPr>
            <p:ph sz="quarter" idx="4"/>
          </p:nvPr>
        </p:nvSpPr>
        <p:spPr>
          <a:xfrm>
            <a:off x="5160831" y="2556594"/>
            <a:ext cx="437859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2"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8"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4FBB2167-464D-459F-9B7E-9FEB2D299433}" type="slidenum">
              <a:rPr lang="en-US"/>
              <a:pPr>
                <a:defRPr/>
              </a:pPr>
              <a:t>‹#›</a:t>
            </a:fld>
            <a:endParaRPr lang="en-US"/>
          </a:p>
        </p:txBody>
      </p:sp>
    </p:spTree>
    <p:extLst>
      <p:ext uri="{BB962C8B-B14F-4D97-AF65-F5344CB8AC3E}">
        <p14:creationId xmlns:p14="http://schemas.microsoft.com/office/powerpoint/2010/main" val="1791100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3148582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712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27104"/>
            <a:ext cx="8089900" cy="566738"/>
          </a:xfrm>
        </p:spPr>
        <p:txBody>
          <a:bodyPr anchor="b"/>
          <a:lstStyle>
            <a:lvl1pPr algn="l">
              <a:defRPr sz="2000" b="1">
                <a:solidFill>
                  <a:srgbClr val="005A9B"/>
                </a:solidFill>
              </a:defRPr>
            </a:lvl1pPr>
          </a:lstStyle>
          <a:p>
            <a:r>
              <a:rPr lang="en-AU" dirty="0" smtClean="0"/>
              <a:t>Click to edit Master title style</a:t>
            </a:r>
            <a:endParaRPr lang="en-US" dirty="0"/>
          </a:p>
        </p:txBody>
      </p:sp>
      <p:sp>
        <p:nvSpPr>
          <p:cNvPr id="3" name="Picture Placeholder 2"/>
          <p:cNvSpPr>
            <a:spLocks noGrp="1"/>
          </p:cNvSpPr>
          <p:nvPr>
            <p:ph type="pic" idx="1"/>
          </p:nvPr>
        </p:nvSpPr>
        <p:spPr>
          <a:xfrm>
            <a:off x="914400" y="980728"/>
            <a:ext cx="8089900" cy="39463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914400" y="5493842"/>
            <a:ext cx="8089900" cy="6573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5"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F1EF40DA-C90E-4DFE-ABD8-F5B6710DF124}" type="slidenum">
              <a:rPr lang="en-US"/>
              <a:pPr>
                <a:defRPr/>
              </a:pPr>
              <a:t>‹#›</a:t>
            </a:fld>
            <a:endParaRPr lang="en-US"/>
          </a:p>
        </p:txBody>
      </p:sp>
    </p:spTree>
    <p:extLst>
      <p:ext uri="{BB962C8B-B14F-4D97-AF65-F5344CB8AC3E}">
        <p14:creationId xmlns:p14="http://schemas.microsoft.com/office/powerpoint/2010/main" val="409739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4"/>
          <p:cNvSpPr txBox="1">
            <a:spLocks/>
          </p:cNvSpPr>
          <p:nvPr userDrawn="1"/>
        </p:nvSpPr>
        <p:spPr bwMode="auto">
          <a:xfrm>
            <a:off x="0" y="980728"/>
            <a:ext cx="9906000" cy="519370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sz="40000" b="1" spc="-150" dirty="0" smtClean="0">
                <a:solidFill>
                  <a:srgbClr val="005A9B"/>
                </a:solidFill>
                <a:latin typeface="Arial Black"/>
                <a:cs typeface="Arial Black"/>
              </a:rPr>
              <a:t>?</a:t>
            </a:r>
            <a:endParaRPr lang="en-US" sz="40000" b="1" spc="-150" dirty="0">
              <a:solidFill>
                <a:srgbClr val="005A9B"/>
              </a:solidFill>
              <a:latin typeface="Arial Black"/>
              <a:cs typeface="Arial Black"/>
            </a:endParaRPr>
          </a:p>
        </p:txBody>
      </p:sp>
      <p:sp>
        <p:nvSpPr>
          <p:cNvPr id="3" name="Rectangle 2"/>
          <p:cNvSpPr/>
          <p:nvPr userDrawn="1"/>
        </p:nvSpPr>
        <p:spPr>
          <a:xfrm>
            <a:off x="6969125" y="6021388"/>
            <a:ext cx="2936875" cy="8366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9401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cxnSp>
        <p:nvCxnSpPr>
          <p:cNvPr id="3" name="Straight Connector 2"/>
          <p:cNvCxnSpPr/>
          <p:nvPr userDrawn="1"/>
        </p:nvCxnSpPr>
        <p:spPr>
          <a:xfrm>
            <a:off x="1065213" y="4003675"/>
            <a:ext cx="7759700"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1065213" y="5013325"/>
            <a:ext cx="7759700"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2" descr="ANSTO-Logo_Stacked_CMYK.eps"/>
          <p:cNvPicPr>
            <a:picLocks noChangeAspect="1"/>
          </p:cNvPicPr>
          <p:nvPr userDrawn="1"/>
        </p:nvPicPr>
        <p:blipFill>
          <a:blip r:embed="rId2">
            <a:extLst>
              <a:ext uri="{28A0092B-C50C-407E-A947-70E740481C1C}">
                <a14:useLocalDpi xmlns:a14="http://schemas.microsoft.com/office/drawing/2010/main" val="0"/>
              </a:ext>
            </a:extLst>
          </a:blip>
          <a:srcRect t="68575"/>
          <a:stretch>
            <a:fillRect/>
          </a:stretch>
        </p:blipFill>
        <p:spPr bwMode="auto">
          <a:xfrm>
            <a:off x="3586163" y="1974850"/>
            <a:ext cx="28067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p:cNvSpPr>
            <a:spLocks noGrp="1"/>
          </p:cNvSpPr>
          <p:nvPr>
            <p:ph type="title"/>
          </p:nvPr>
        </p:nvSpPr>
        <p:spPr bwMode="auto">
          <a:xfrm>
            <a:off x="0" y="3942184"/>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AU" smtClean="0"/>
              <a:t>Click to edit Master title style</a:t>
            </a:r>
            <a:endParaRPr lang="en-US" dirty="0"/>
          </a:p>
        </p:txBody>
      </p:sp>
    </p:spTree>
    <p:extLst>
      <p:ext uri="{BB962C8B-B14F-4D97-AF65-F5344CB8AC3E}">
        <p14:creationId xmlns:p14="http://schemas.microsoft.com/office/powerpoint/2010/main" val="3068888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844824"/>
            <a:ext cx="9163050" cy="1470025"/>
          </a:xfrm>
          <a:prstGeom prst="rect">
            <a:avLst/>
          </a:prstGeom>
        </p:spPr>
        <p:txBody>
          <a:bodyPr/>
          <a:lstStyle/>
          <a:p>
            <a:r>
              <a:rPr lang="en-AU" dirty="0" smtClean="0"/>
              <a:t>Click to edit Master title style</a:t>
            </a:r>
            <a:endParaRPr lang="en-US" dirty="0"/>
          </a:p>
        </p:txBody>
      </p:sp>
      <p:sp>
        <p:nvSpPr>
          <p:cNvPr id="3" name="Subtitle 2"/>
          <p:cNvSpPr>
            <a:spLocks noGrp="1"/>
          </p:cNvSpPr>
          <p:nvPr>
            <p:ph type="subTitle" idx="1"/>
          </p:nvPr>
        </p:nvSpPr>
        <p:spPr>
          <a:xfrm>
            <a:off x="1123950" y="3600598"/>
            <a:ext cx="767715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BDA62259-498E-4B12-88A8-B0453087E428}" type="slidenum">
              <a:rPr lang="en-US"/>
              <a:pPr>
                <a:defRPr/>
              </a:pPr>
              <a:t>‹#›</a:t>
            </a:fld>
            <a:endParaRPr lang="en-US"/>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635770F2-1291-4B80-99C1-C5FBB4611C61}" type="datetimeFigureOut">
              <a:rPr lang="en-US"/>
              <a:pPr>
                <a:defRPr/>
              </a:pPr>
              <a:t>16/08/18</a:t>
            </a:fld>
            <a:endParaRPr lang="en-US"/>
          </a:p>
        </p:txBody>
      </p:sp>
    </p:spTree>
    <p:extLst>
      <p:ext uri="{BB962C8B-B14F-4D97-AF65-F5344CB8AC3E}">
        <p14:creationId xmlns:p14="http://schemas.microsoft.com/office/powerpoint/2010/main" val="179539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idx="1"/>
          </p:nvPr>
        </p:nvSpPr>
        <p:spPr>
          <a:xfrm>
            <a:off x="908050" y="1466454"/>
            <a:ext cx="8007350" cy="384584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686C89B7-0C91-464B-B4FF-9B4CD60D7C42}" type="slidenum">
              <a:rPr lang="en-US"/>
              <a:pPr>
                <a:defRPr/>
              </a:pPr>
              <a:t>‹#›</a:t>
            </a:fld>
            <a:endParaRPr lang="en-US"/>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C3C6AD25-97D2-48AF-9501-33D758886904}" type="datetimeFigureOut">
              <a:rPr lang="en-US"/>
              <a:pPr>
                <a:defRPr/>
              </a:pPr>
              <a:t>16/08/18</a:t>
            </a:fld>
            <a:endParaRPr lang="en-US"/>
          </a:p>
        </p:txBody>
      </p:sp>
    </p:spTree>
    <p:extLst>
      <p:ext uri="{BB962C8B-B14F-4D97-AF65-F5344CB8AC3E}">
        <p14:creationId xmlns:p14="http://schemas.microsoft.com/office/powerpoint/2010/main" val="2479092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4" name="Picture Placeholder 3"/>
          <p:cNvSpPr>
            <a:spLocks noGrp="1"/>
          </p:cNvSpPr>
          <p:nvPr>
            <p:ph type="pic" sz="quarter" idx="10"/>
          </p:nvPr>
        </p:nvSpPr>
        <p:spPr>
          <a:xfrm>
            <a:off x="6134100" y="1466453"/>
            <a:ext cx="3314700"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685800" y="1466453"/>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2"/>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6CF8964D-3B75-4299-9DD0-FFFD4DDBA6C3}" type="slidenum">
              <a:rPr lang="en-US"/>
              <a:pPr>
                <a:defRPr/>
              </a:pPr>
              <a:t>‹#›</a:t>
            </a:fld>
            <a:endParaRPr lang="en-US"/>
          </a:p>
        </p:txBody>
      </p:sp>
      <p:sp>
        <p:nvSpPr>
          <p:cNvPr id="8" name="Date Placeholder 3"/>
          <p:cNvSpPr>
            <a:spLocks noGrp="1"/>
          </p:cNvSpPr>
          <p:nvPr>
            <p:ph type="dt" sz="half" idx="14"/>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6DA84611-079F-4F0F-8FAA-277771051495}" type="datetimeFigureOut">
              <a:rPr lang="en-US"/>
              <a:pPr>
                <a:defRPr/>
              </a:pPr>
              <a:t>16/08/18</a:t>
            </a:fld>
            <a:endParaRPr lang="en-US"/>
          </a:p>
        </p:txBody>
      </p:sp>
    </p:spTree>
    <p:extLst>
      <p:ext uri="{BB962C8B-B14F-4D97-AF65-F5344CB8AC3E}">
        <p14:creationId xmlns:p14="http://schemas.microsoft.com/office/powerpoint/2010/main" val="512723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s-Left Text-Righ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95800" y="1466453"/>
            <a:ext cx="4953000" cy="391785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7" name="Picture Placeholder 6"/>
          <p:cNvSpPr>
            <a:spLocks noGrp="1"/>
          </p:cNvSpPr>
          <p:nvPr>
            <p:ph type="pic" sz="quarter" idx="12"/>
          </p:nvPr>
        </p:nvSpPr>
        <p:spPr>
          <a:xfrm>
            <a:off x="685800" y="1466454"/>
            <a:ext cx="3314700" cy="3917850"/>
          </a:xfrm>
        </p:spPr>
        <p:txBody>
          <a:bodyPr rtlCol="0">
            <a:normAutofit/>
          </a:bodyPr>
          <a:lstStyle/>
          <a:p>
            <a:pPr lvl="0"/>
            <a:endParaRPr lang="en-US" noProof="0" smtClean="0"/>
          </a:p>
        </p:txBody>
      </p:sp>
      <p:sp>
        <p:nvSpPr>
          <p:cNvPr id="5" name="Footer Placeholder 4"/>
          <p:cNvSpPr>
            <a:spLocks noGrp="1"/>
          </p:cNvSpPr>
          <p:nvPr>
            <p:ph type="ftr" sz="quarter" idx="13"/>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4"/>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B3D678AA-D663-4081-B57D-E964DFEC8716}" type="slidenum">
              <a:rPr lang="en-US"/>
              <a:pPr>
                <a:defRPr/>
              </a:pPr>
              <a:t>‹#›</a:t>
            </a:fld>
            <a:endParaRPr lang="en-US"/>
          </a:p>
        </p:txBody>
      </p:sp>
      <p:sp>
        <p:nvSpPr>
          <p:cNvPr id="8" name="Date Placeholder 3"/>
          <p:cNvSpPr>
            <a:spLocks noGrp="1"/>
          </p:cNvSpPr>
          <p:nvPr>
            <p:ph type="dt" sz="half" idx="15"/>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E18EC6E7-D957-4B9D-8860-BC9E3EA52788}" type="datetimeFigureOut">
              <a:rPr lang="en-US"/>
              <a:pPr>
                <a:defRPr/>
              </a:pPr>
              <a:t>16/08/18</a:t>
            </a:fld>
            <a:endParaRPr lang="en-US"/>
          </a:p>
        </p:txBody>
      </p:sp>
    </p:spTree>
    <p:extLst>
      <p:ext uri="{BB962C8B-B14F-4D97-AF65-F5344CB8AC3E}">
        <p14:creationId xmlns:p14="http://schemas.microsoft.com/office/powerpoint/2010/main" val="2004650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4" name="Picture Placeholder 3"/>
          <p:cNvSpPr>
            <a:spLocks noGrp="1"/>
          </p:cNvSpPr>
          <p:nvPr>
            <p:ph type="pic" sz="quarter" idx="10"/>
          </p:nvPr>
        </p:nvSpPr>
        <p:spPr>
          <a:xfrm>
            <a:off x="0" y="1496616"/>
            <a:ext cx="3276600" cy="3167608"/>
          </a:xfrm>
        </p:spPr>
        <p:txBody>
          <a:bodyPr rtlCol="0">
            <a:normAutofit/>
          </a:bodyPr>
          <a:lstStyle/>
          <a:p>
            <a:pPr lvl="0"/>
            <a:endParaRPr lang="en-US" noProof="0" smtClean="0"/>
          </a:p>
        </p:txBody>
      </p:sp>
      <p:sp>
        <p:nvSpPr>
          <p:cNvPr id="5" name="Picture Placeholder 3"/>
          <p:cNvSpPr>
            <a:spLocks noGrp="1"/>
          </p:cNvSpPr>
          <p:nvPr>
            <p:ph type="pic" sz="quarter" idx="11"/>
          </p:nvPr>
        </p:nvSpPr>
        <p:spPr>
          <a:xfrm>
            <a:off x="3276600" y="1496616"/>
            <a:ext cx="3332666" cy="3167608"/>
          </a:xfrm>
        </p:spPr>
        <p:txBody>
          <a:bodyPr rtlCol="0">
            <a:normAutofit/>
          </a:bodyPr>
          <a:lstStyle/>
          <a:p>
            <a:pPr lvl="0"/>
            <a:endParaRPr lang="en-US" noProof="0" smtClean="0"/>
          </a:p>
        </p:txBody>
      </p:sp>
      <p:sp>
        <p:nvSpPr>
          <p:cNvPr id="8" name="Text Placeholder 7"/>
          <p:cNvSpPr>
            <a:spLocks noGrp="1"/>
          </p:cNvSpPr>
          <p:nvPr>
            <p:ph type="body" sz="quarter" idx="13"/>
          </p:nvPr>
        </p:nvSpPr>
        <p:spPr>
          <a:xfrm>
            <a:off x="152400" y="4736232"/>
            <a:ext cx="2971800"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9" name="Text Placeholder 7"/>
          <p:cNvSpPr>
            <a:spLocks noGrp="1"/>
          </p:cNvSpPr>
          <p:nvPr>
            <p:ph type="body" sz="quarter" idx="14"/>
          </p:nvPr>
        </p:nvSpPr>
        <p:spPr>
          <a:xfrm>
            <a:off x="3408866" y="4736232"/>
            <a:ext cx="30681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1" name="Picture Placeholder 3"/>
          <p:cNvSpPr>
            <a:spLocks noGrp="1"/>
          </p:cNvSpPr>
          <p:nvPr>
            <p:ph type="pic" sz="quarter" idx="15"/>
          </p:nvPr>
        </p:nvSpPr>
        <p:spPr>
          <a:xfrm>
            <a:off x="6609266" y="1496616"/>
            <a:ext cx="3296734" cy="3167608"/>
          </a:xfrm>
        </p:spPr>
        <p:txBody>
          <a:bodyPr rtlCol="0">
            <a:normAutofit/>
          </a:bodyPr>
          <a:lstStyle/>
          <a:p>
            <a:pPr lvl="0"/>
            <a:endParaRPr lang="en-US" noProof="0" smtClean="0"/>
          </a:p>
        </p:txBody>
      </p:sp>
      <p:sp>
        <p:nvSpPr>
          <p:cNvPr id="12" name="Text Placeholder 7"/>
          <p:cNvSpPr>
            <a:spLocks noGrp="1"/>
          </p:cNvSpPr>
          <p:nvPr>
            <p:ph type="body" sz="quarter" idx="16"/>
          </p:nvPr>
        </p:nvSpPr>
        <p:spPr>
          <a:xfrm>
            <a:off x="6761666" y="4736232"/>
            <a:ext cx="29919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0" name="Footer Placeholder 4"/>
          <p:cNvSpPr>
            <a:spLocks noGrp="1"/>
          </p:cNvSpPr>
          <p:nvPr>
            <p:ph type="ftr" sz="quarter" idx="17"/>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13" name="Slide Number Placeholder 5"/>
          <p:cNvSpPr>
            <a:spLocks noGrp="1"/>
          </p:cNvSpPr>
          <p:nvPr>
            <p:ph type="sldNum" sz="quarter" idx="18"/>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470D8D50-601A-4873-86F7-313508AAB420}" type="slidenum">
              <a:rPr lang="en-US"/>
              <a:pPr>
                <a:defRPr/>
              </a:pPr>
              <a:t>‹#›</a:t>
            </a:fld>
            <a:endParaRPr lang="en-US"/>
          </a:p>
        </p:txBody>
      </p:sp>
      <p:sp>
        <p:nvSpPr>
          <p:cNvPr id="14" name="Date Placeholder 3"/>
          <p:cNvSpPr>
            <a:spLocks noGrp="1"/>
          </p:cNvSpPr>
          <p:nvPr>
            <p:ph type="dt" sz="half" idx="19"/>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4F8571EB-8496-42F1-BDDA-4761B7449F2A}" type="datetimeFigureOut">
              <a:rPr lang="en-US"/>
              <a:pPr>
                <a:defRPr/>
              </a:pPr>
              <a:t>16/08/18</a:t>
            </a:fld>
            <a:endParaRPr lang="en-US"/>
          </a:p>
        </p:txBody>
      </p:sp>
    </p:spTree>
    <p:extLst>
      <p:ext uri="{BB962C8B-B14F-4D97-AF65-F5344CB8AC3E}">
        <p14:creationId xmlns:p14="http://schemas.microsoft.com/office/powerpoint/2010/main" val="1730095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ics">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4" name="Picture Placeholder 3"/>
          <p:cNvSpPr>
            <a:spLocks noGrp="1"/>
          </p:cNvSpPr>
          <p:nvPr>
            <p:ph type="pic" sz="quarter" idx="10"/>
          </p:nvPr>
        </p:nvSpPr>
        <p:spPr>
          <a:xfrm>
            <a:off x="0" y="1496616"/>
            <a:ext cx="4953000" cy="3311624"/>
          </a:xfrm>
        </p:spPr>
        <p:txBody>
          <a:bodyPr rtlCol="0">
            <a:normAutofit/>
          </a:bodyPr>
          <a:lstStyle/>
          <a:p>
            <a:pPr lvl="0"/>
            <a:endParaRPr lang="en-US" noProof="0" smtClean="0"/>
          </a:p>
        </p:txBody>
      </p:sp>
      <p:sp>
        <p:nvSpPr>
          <p:cNvPr id="8" name="Picture Placeholder 3"/>
          <p:cNvSpPr>
            <a:spLocks noGrp="1"/>
          </p:cNvSpPr>
          <p:nvPr>
            <p:ph type="pic" sz="quarter" idx="11"/>
          </p:nvPr>
        </p:nvSpPr>
        <p:spPr>
          <a:xfrm>
            <a:off x="4953000" y="1496616"/>
            <a:ext cx="4953000" cy="3311624"/>
          </a:xfrm>
        </p:spPr>
        <p:txBody>
          <a:bodyPr rtlCol="0">
            <a:normAutofit/>
          </a:bodyPr>
          <a:lstStyle/>
          <a:p>
            <a:pPr lvl="0"/>
            <a:endParaRPr lang="en-US" noProof="0" smtClean="0"/>
          </a:p>
        </p:txBody>
      </p:sp>
      <p:sp>
        <p:nvSpPr>
          <p:cNvPr id="10" name="Text Placeholder 9"/>
          <p:cNvSpPr>
            <a:spLocks noGrp="1"/>
          </p:cNvSpPr>
          <p:nvPr>
            <p:ph type="body" sz="quarter" idx="12"/>
          </p:nvPr>
        </p:nvSpPr>
        <p:spPr>
          <a:xfrm>
            <a:off x="152400" y="4880248"/>
            <a:ext cx="46482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1" name="Text Placeholder 9"/>
          <p:cNvSpPr>
            <a:spLocks noGrp="1"/>
          </p:cNvSpPr>
          <p:nvPr>
            <p:ph type="body" sz="quarter" idx="13"/>
          </p:nvPr>
        </p:nvSpPr>
        <p:spPr>
          <a:xfrm>
            <a:off x="5029200" y="4880248"/>
            <a:ext cx="47244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7" name="Footer Placeholder 4"/>
          <p:cNvSpPr>
            <a:spLocks noGrp="1"/>
          </p:cNvSpPr>
          <p:nvPr>
            <p:ph type="ftr" sz="quarter" idx="14"/>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5"/>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7FF62871-5FD0-4F4B-B20C-35E211EDDB16}" type="slidenum">
              <a:rPr lang="en-US"/>
              <a:pPr>
                <a:defRPr/>
              </a:pPr>
              <a:t>‹#›</a:t>
            </a:fld>
            <a:endParaRPr lang="en-US"/>
          </a:p>
        </p:txBody>
      </p:sp>
      <p:sp>
        <p:nvSpPr>
          <p:cNvPr id="12" name="Date Placeholder 3"/>
          <p:cNvSpPr>
            <a:spLocks noGrp="1"/>
          </p:cNvSpPr>
          <p:nvPr>
            <p:ph type="dt" sz="half" idx="16"/>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4B993B1C-B69F-435E-ABF8-0FB59E3DA29F}" type="datetimeFigureOut">
              <a:rPr lang="en-US"/>
              <a:pPr>
                <a:defRPr/>
              </a:pPr>
              <a:t>16/08/18</a:t>
            </a:fld>
            <a:endParaRPr lang="en-US"/>
          </a:p>
        </p:txBody>
      </p:sp>
    </p:spTree>
    <p:extLst>
      <p:ext uri="{BB962C8B-B14F-4D97-AF65-F5344CB8AC3E}">
        <p14:creationId xmlns:p14="http://schemas.microsoft.com/office/powerpoint/2010/main" val="418188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268017"/>
            <a:ext cx="4375150" cy="3972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5162550" y="1268016"/>
            <a:ext cx="4375150" cy="39722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D70E8079-9163-44C3-8994-83A4FA02B5C6}" type="slidenum">
              <a:rPr lang="en-US"/>
              <a:pPr>
                <a:defRPr/>
              </a:pPr>
              <a:t>‹#›</a:t>
            </a:fld>
            <a:endParaRPr lang="en-US"/>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563B2FEC-C98C-400D-9363-31F8D7A81A75}" type="datetimeFigureOut">
              <a:rPr lang="en-US"/>
              <a:pPr>
                <a:defRPr/>
              </a:pPr>
              <a:t>16/08/18</a:t>
            </a:fld>
            <a:endParaRPr lang="en-US"/>
          </a:p>
        </p:txBody>
      </p:sp>
    </p:spTree>
    <p:extLst>
      <p:ext uri="{BB962C8B-B14F-4D97-AF65-F5344CB8AC3E}">
        <p14:creationId xmlns:p14="http://schemas.microsoft.com/office/powerpoint/2010/main" val="385441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lvl1pPr>
              <a:defRPr/>
            </a:lvl1pPr>
          </a:lstStyle>
          <a:p>
            <a:r>
              <a:rPr lang="en-AU" dirty="0" smtClean="0"/>
              <a:t>Click to edit Master title style</a:t>
            </a:r>
            <a:endParaRPr lang="en-US" dirty="0"/>
          </a:p>
        </p:txBody>
      </p:sp>
      <p:sp>
        <p:nvSpPr>
          <p:cNvPr id="3" name="Text Placeholder 2"/>
          <p:cNvSpPr>
            <a:spLocks noGrp="1"/>
          </p:cNvSpPr>
          <p:nvPr>
            <p:ph type="body" idx="1"/>
          </p:nvPr>
        </p:nvSpPr>
        <p:spPr>
          <a:xfrm>
            <a:off x="457200" y="1401366"/>
            <a:ext cx="437687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457200" y="2041128"/>
            <a:ext cx="437687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5160831" y="1401366"/>
            <a:ext cx="437859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6" name="Content Placeholder 5"/>
          <p:cNvSpPr>
            <a:spLocks noGrp="1"/>
          </p:cNvSpPr>
          <p:nvPr>
            <p:ph sz="quarter" idx="4"/>
          </p:nvPr>
        </p:nvSpPr>
        <p:spPr>
          <a:xfrm>
            <a:off x="5160831" y="2041128"/>
            <a:ext cx="437859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8"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86D94D3A-DB11-4A67-8C1A-B32B918FB43F}" type="slidenum">
              <a:rPr lang="en-US"/>
              <a:pPr>
                <a:defRPr/>
              </a:pPr>
              <a:t>‹#›</a:t>
            </a:fld>
            <a:endParaRPr lang="en-US"/>
          </a:p>
        </p:txBody>
      </p:sp>
      <p:sp>
        <p:nvSpPr>
          <p:cNvPr id="9"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570C6986-46A4-4EC8-A903-032F92205E3F}" type="datetimeFigureOut">
              <a:rPr lang="en-US"/>
              <a:pPr>
                <a:defRPr/>
              </a:pPr>
              <a:t>16/08/18</a:t>
            </a:fld>
            <a:endParaRPr lang="en-US"/>
          </a:p>
        </p:txBody>
      </p:sp>
    </p:spTree>
    <p:extLst>
      <p:ext uri="{BB962C8B-B14F-4D97-AF65-F5344CB8AC3E}">
        <p14:creationId xmlns:p14="http://schemas.microsoft.com/office/powerpoint/2010/main" val="243308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Tree>
    <p:extLst>
      <p:ext uri="{BB962C8B-B14F-4D97-AF65-F5344CB8AC3E}">
        <p14:creationId xmlns:p14="http://schemas.microsoft.com/office/powerpoint/2010/main" val="4236285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159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4" descr="OPAL-Bld-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619250"/>
            <a:ext cx="990600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NSTO-Logo_Stacked_CMYK.eps"/>
          <p:cNvPicPr>
            <a:picLocks noChangeAspect="1"/>
          </p:cNvPicPr>
          <p:nvPr userDrawn="1"/>
        </p:nvPicPr>
        <p:blipFill>
          <a:blip r:embed="rId3">
            <a:extLst>
              <a:ext uri="{28A0092B-C50C-407E-A947-70E740481C1C}">
                <a14:useLocalDpi xmlns:a14="http://schemas.microsoft.com/office/drawing/2010/main" val="0"/>
              </a:ext>
            </a:extLst>
          </a:blip>
          <a:srcRect t="68575"/>
          <a:stretch>
            <a:fillRect/>
          </a:stretch>
        </p:blipFill>
        <p:spPr bwMode="auto">
          <a:xfrm>
            <a:off x="3586163" y="1327150"/>
            <a:ext cx="28067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62064"/>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900198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423048"/>
            <a:ext cx="8089900" cy="566738"/>
          </a:xfrm>
          <a:prstGeom prst="rect">
            <a:avLst/>
          </a:prstGeom>
        </p:spPr>
        <p:txBody>
          <a:bodyPr anchor="b"/>
          <a:lstStyle>
            <a:lvl1pPr algn="l">
              <a:defRPr sz="2000" b="1">
                <a:solidFill>
                  <a:srgbClr val="005A9B"/>
                </a:solidFill>
              </a:defRPr>
            </a:lvl1pPr>
          </a:lstStyle>
          <a:p>
            <a:r>
              <a:rPr lang="en-AU" dirty="0" smtClean="0"/>
              <a:t>Click to edit Master title style</a:t>
            </a:r>
            <a:endParaRPr lang="en-US" dirty="0"/>
          </a:p>
        </p:txBody>
      </p:sp>
      <p:sp>
        <p:nvSpPr>
          <p:cNvPr id="3" name="Picture Placeholder 2"/>
          <p:cNvSpPr>
            <a:spLocks noGrp="1"/>
          </p:cNvSpPr>
          <p:nvPr>
            <p:ph type="pic" idx="1"/>
          </p:nvPr>
        </p:nvSpPr>
        <p:spPr>
          <a:xfrm>
            <a:off x="914400" y="476672"/>
            <a:ext cx="8089900" cy="39463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914400" y="4989786"/>
            <a:ext cx="8089900" cy="6573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005A9B"/>
                </a:solidFill>
                <a:ea typeface="ＭＳ Ｐゴシック" charset="-128"/>
              </a:defRPr>
            </a:lvl1pPr>
          </a:lstStyle>
          <a:p>
            <a:pPr>
              <a:defRPr/>
            </a:pPr>
            <a:fld id="{0E01BA24-F306-472C-ADED-B2EC07E18D8F}" type="slidenum">
              <a:rPr lang="en-US"/>
              <a:pPr>
                <a:defRPr/>
              </a:pPr>
              <a:t>‹#›</a:t>
            </a:fld>
            <a:endParaRPr lang="en-US"/>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5A9B"/>
                </a:solidFill>
                <a:ea typeface="ＭＳ Ｐゴシック" charset="-128"/>
              </a:defRPr>
            </a:lvl1pPr>
          </a:lstStyle>
          <a:p>
            <a:pPr>
              <a:defRPr/>
            </a:pPr>
            <a:fld id="{27AE8DDE-4BD2-4817-A664-94DC6CDAA92F}" type="datetimeFigureOut">
              <a:rPr lang="en-US"/>
              <a:pPr>
                <a:defRPr/>
              </a:pPr>
              <a:t>16/08/18</a:t>
            </a:fld>
            <a:endParaRPr lang="en-US"/>
          </a:p>
        </p:txBody>
      </p:sp>
    </p:spTree>
    <p:extLst>
      <p:ext uri="{BB962C8B-B14F-4D97-AF65-F5344CB8AC3E}">
        <p14:creationId xmlns:p14="http://schemas.microsoft.com/office/powerpoint/2010/main" val="1346416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535039"/>
            <a:ext cx="8420100" cy="1470025"/>
          </a:xfrm>
        </p:spPr>
        <p:txBody>
          <a:bodyPr/>
          <a:lstStyle/>
          <a:p>
            <a:r>
              <a:rPr lang="en-AU" smtClean="0"/>
              <a:t>Click to edit Master title style</a:t>
            </a:r>
            <a:endParaRPr lang="en-US"/>
          </a:p>
        </p:txBody>
      </p:sp>
    </p:spTree>
    <p:extLst>
      <p:ext uri="{BB962C8B-B14F-4D97-AF65-F5344CB8AC3E}">
        <p14:creationId xmlns:p14="http://schemas.microsoft.com/office/powerpoint/2010/main" val="2086851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42950" y="2535039"/>
            <a:ext cx="8420100" cy="1470025"/>
          </a:xfrm>
        </p:spPr>
        <p:txBody>
          <a:bodyPr/>
          <a:lstStyle/>
          <a:p>
            <a:r>
              <a:rPr lang="en-AU" smtClean="0"/>
              <a:t>Click to edit Master title style</a:t>
            </a:r>
            <a:endParaRPr lang="en-US"/>
          </a:p>
        </p:txBody>
      </p:sp>
    </p:spTree>
    <p:extLst>
      <p:ext uri="{BB962C8B-B14F-4D97-AF65-F5344CB8AC3E}">
        <p14:creationId xmlns:p14="http://schemas.microsoft.com/office/powerpoint/2010/main" val="1371584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42950" y="2535039"/>
            <a:ext cx="8420100" cy="1470025"/>
          </a:xfrm>
        </p:spPr>
        <p:txBody>
          <a:bodyPr/>
          <a:lstStyle/>
          <a:p>
            <a:r>
              <a:rPr lang="en-AU" smtClean="0"/>
              <a:t>Click to edit Master title style</a:t>
            </a:r>
            <a:endParaRPr lang="en-US"/>
          </a:p>
        </p:txBody>
      </p:sp>
    </p:spTree>
    <p:extLst>
      <p:ext uri="{BB962C8B-B14F-4D97-AF65-F5344CB8AC3E}">
        <p14:creationId xmlns:p14="http://schemas.microsoft.com/office/powerpoint/2010/main" val="4091201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42950" y="2535039"/>
            <a:ext cx="8420100" cy="1470025"/>
          </a:xfrm>
        </p:spPr>
        <p:txBody>
          <a:bodyPr/>
          <a:lstStyle/>
          <a:p>
            <a:r>
              <a:rPr lang="en-AU" smtClean="0"/>
              <a:t>Click to edit Master title style</a:t>
            </a:r>
            <a:endParaRPr lang="en-US"/>
          </a:p>
        </p:txBody>
      </p:sp>
    </p:spTree>
    <p:extLst>
      <p:ext uri="{BB962C8B-B14F-4D97-AF65-F5344CB8AC3E}">
        <p14:creationId xmlns:p14="http://schemas.microsoft.com/office/powerpoint/2010/main" val="3540687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908050" y="2103438"/>
            <a:ext cx="8007350" cy="384584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89314D78-D462-402A-91AD-385502EAB540}" type="slidenum">
              <a:rPr lang="en-US"/>
              <a:pPr>
                <a:defRPr/>
              </a:pPr>
              <a:t>‹#›</a:t>
            </a:fld>
            <a:endParaRPr lang="en-US"/>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7F7F7F"/>
                </a:solidFill>
                <a:ea typeface="ＭＳ Ｐゴシック" charset="-128"/>
              </a:defRPr>
            </a:lvl1pPr>
          </a:lstStyle>
          <a:p>
            <a:pPr>
              <a:defRPr/>
            </a:pPr>
            <a:fld id="{C9585D23-C3D7-42DA-9F3D-FDF6FAE4F98E}" type="datetimeFigureOut">
              <a:rPr lang="en-US"/>
              <a:pPr>
                <a:defRPr/>
              </a:pPr>
              <a:t>16/08/18</a:t>
            </a:fld>
            <a:endParaRPr lang="en-US"/>
          </a:p>
        </p:txBody>
      </p:sp>
    </p:spTree>
    <p:extLst>
      <p:ext uri="{BB962C8B-B14F-4D97-AF65-F5344CB8AC3E}">
        <p14:creationId xmlns:p14="http://schemas.microsoft.com/office/powerpoint/2010/main" val="3862547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34100" y="2103437"/>
            <a:ext cx="3314700"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685800" y="2103437"/>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2144713" y="6356350"/>
            <a:ext cx="568801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B33D7ADB-7992-4E7A-A907-CA7244117E22}" type="slidenum">
              <a:rPr lang="en-US"/>
              <a:pPr>
                <a:defRPr/>
              </a:pPr>
              <a:t>‹#›</a:t>
            </a:fld>
            <a:endParaRPr lang="en-US"/>
          </a:p>
        </p:txBody>
      </p:sp>
      <p:sp>
        <p:nvSpPr>
          <p:cNvPr id="8" name="Date Placeholder 3"/>
          <p:cNvSpPr>
            <a:spLocks noGrp="1"/>
          </p:cNvSpPr>
          <p:nvPr>
            <p:ph type="dt" sz="half" idx="14"/>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7F7F7F"/>
                </a:solidFill>
                <a:ea typeface="ＭＳ Ｐゴシック" charset="-128"/>
              </a:defRPr>
            </a:lvl1pPr>
          </a:lstStyle>
          <a:p>
            <a:pPr>
              <a:defRPr/>
            </a:pPr>
            <a:fld id="{7AFC1007-1777-4A0E-800D-F73BFEDCC9E9}" type="datetimeFigureOut">
              <a:rPr lang="en-US"/>
              <a:pPr>
                <a:defRPr/>
              </a:pPr>
              <a:t>16/08/18</a:t>
            </a:fld>
            <a:endParaRPr lang="en-US"/>
          </a:p>
        </p:txBody>
      </p:sp>
    </p:spTree>
    <p:extLst>
      <p:ext uri="{BB962C8B-B14F-4D97-AF65-F5344CB8AC3E}">
        <p14:creationId xmlns:p14="http://schemas.microsoft.com/office/powerpoint/2010/main" val="849988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Left Text-Righ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95800" y="2103437"/>
            <a:ext cx="4953000" cy="391785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Picture Placeholder 6"/>
          <p:cNvSpPr>
            <a:spLocks noGrp="1"/>
          </p:cNvSpPr>
          <p:nvPr>
            <p:ph type="pic" sz="quarter" idx="12"/>
          </p:nvPr>
        </p:nvSpPr>
        <p:spPr>
          <a:xfrm>
            <a:off x="685800" y="2103438"/>
            <a:ext cx="3314700" cy="3917850"/>
          </a:xfrm>
        </p:spPr>
        <p:txBody>
          <a:bodyPr rtlCol="0">
            <a:normAutofit/>
          </a:bodyPr>
          <a:lstStyle/>
          <a:p>
            <a:pPr lvl="0"/>
            <a:endParaRPr lang="en-US" noProof="0" smtClean="0"/>
          </a:p>
        </p:txBody>
      </p:sp>
      <p:sp>
        <p:nvSpPr>
          <p:cNvPr id="9"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3"/>
          </p:nvPr>
        </p:nvSpPr>
        <p:spPr>
          <a:xfrm>
            <a:off x="2144713" y="6356350"/>
            <a:ext cx="568801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4"/>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EA7F1AB6-5043-441B-A5C0-13D67E47806F}" type="slidenum">
              <a:rPr lang="en-US"/>
              <a:pPr>
                <a:defRPr/>
              </a:pPr>
              <a:t>‹#›</a:t>
            </a:fld>
            <a:endParaRPr lang="en-US"/>
          </a:p>
        </p:txBody>
      </p:sp>
      <p:sp>
        <p:nvSpPr>
          <p:cNvPr id="8" name="Date Placeholder 3"/>
          <p:cNvSpPr>
            <a:spLocks noGrp="1"/>
          </p:cNvSpPr>
          <p:nvPr>
            <p:ph type="dt" sz="half" idx="15"/>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7F7F7F"/>
                </a:solidFill>
                <a:ea typeface="ＭＳ Ｐゴシック" charset="-128"/>
              </a:defRPr>
            </a:lvl1pPr>
          </a:lstStyle>
          <a:p>
            <a:pPr>
              <a:defRPr/>
            </a:pPr>
            <a:fld id="{DAB79C0B-21C8-4D4B-A233-08790AB4F5F9}" type="datetimeFigureOut">
              <a:rPr lang="en-US"/>
              <a:pPr>
                <a:defRPr/>
              </a:pPr>
              <a:t>16/08/18</a:t>
            </a:fld>
            <a:endParaRPr lang="en-US"/>
          </a:p>
        </p:txBody>
      </p:sp>
    </p:spTree>
    <p:extLst>
      <p:ext uri="{BB962C8B-B14F-4D97-AF65-F5344CB8AC3E}">
        <p14:creationId xmlns:p14="http://schemas.microsoft.com/office/powerpoint/2010/main" val="52489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133600"/>
            <a:ext cx="3276600" cy="3167608"/>
          </a:xfrm>
        </p:spPr>
        <p:txBody>
          <a:bodyPr rtlCol="0">
            <a:normAutofit/>
          </a:bodyPr>
          <a:lstStyle/>
          <a:p>
            <a:pPr lvl="0"/>
            <a:endParaRPr lang="en-US" noProof="0" smtClean="0"/>
          </a:p>
        </p:txBody>
      </p:sp>
      <p:sp>
        <p:nvSpPr>
          <p:cNvPr id="5" name="Picture Placeholder 3"/>
          <p:cNvSpPr>
            <a:spLocks noGrp="1"/>
          </p:cNvSpPr>
          <p:nvPr>
            <p:ph type="pic" sz="quarter" idx="11"/>
          </p:nvPr>
        </p:nvSpPr>
        <p:spPr>
          <a:xfrm>
            <a:off x="3276600" y="2133600"/>
            <a:ext cx="3332666" cy="3167608"/>
          </a:xfrm>
        </p:spPr>
        <p:txBody>
          <a:bodyPr rtlCol="0">
            <a:normAutofit/>
          </a:bodyPr>
          <a:lstStyle/>
          <a:p>
            <a:pPr lvl="0"/>
            <a:endParaRPr lang="en-US" noProof="0" smtClean="0"/>
          </a:p>
        </p:txBody>
      </p:sp>
      <p:sp>
        <p:nvSpPr>
          <p:cNvPr id="8" name="Text Placeholder 7"/>
          <p:cNvSpPr>
            <a:spLocks noGrp="1"/>
          </p:cNvSpPr>
          <p:nvPr>
            <p:ph type="body" sz="quarter" idx="13"/>
          </p:nvPr>
        </p:nvSpPr>
        <p:spPr>
          <a:xfrm>
            <a:off x="152400" y="5373216"/>
            <a:ext cx="2971800"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9" name="Text Placeholder 7"/>
          <p:cNvSpPr>
            <a:spLocks noGrp="1"/>
          </p:cNvSpPr>
          <p:nvPr>
            <p:ph type="body" sz="quarter" idx="14"/>
          </p:nvPr>
        </p:nvSpPr>
        <p:spPr>
          <a:xfrm>
            <a:off x="3408866" y="5373216"/>
            <a:ext cx="30681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1" name="Picture Placeholder 3"/>
          <p:cNvSpPr>
            <a:spLocks noGrp="1"/>
          </p:cNvSpPr>
          <p:nvPr>
            <p:ph type="pic" sz="quarter" idx="15"/>
          </p:nvPr>
        </p:nvSpPr>
        <p:spPr>
          <a:xfrm>
            <a:off x="6609266" y="2133600"/>
            <a:ext cx="3296734" cy="3167608"/>
          </a:xfrm>
        </p:spPr>
        <p:txBody>
          <a:bodyPr rtlCol="0">
            <a:normAutofit/>
          </a:bodyPr>
          <a:lstStyle/>
          <a:p>
            <a:pPr lvl="0"/>
            <a:endParaRPr lang="en-US" noProof="0" smtClean="0"/>
          </a:p>
        </p:txBody>
      </p:sp>
      <p:sp>
        <p:nvSpPr>
          <p:cNvPr id="12" name="Text Placeholder 7"/>
          <p:cNvSpPr>
            <a:spLocks noGrp="1"/>
          </p:cNvSpPr>
          <p:nvPr>
            <p:ph type="body" sz="quarter" idx="16"/>
          </p:nvPr>
        </p:nvSpPr>
        <p:spPr>
          <a:xfrm>
            <a:off x="6761666" y="5373216"/>
            <a:ext cx="29919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5"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10" name="Footer Placeholder 4"/>
          <p:cNvSpPr>
            <a:spLocks noGrp="1"/>
          </p:cNvSpPr>
          <p:nvPr>
            <p:ph type="ftr" sz="quarter" idx="17"/>
          </p:nvPr>
        </p:nvSpPr>
        <p:spPr>
          <a:xfrm>
            <a:off x="2144713" y="6356350"/>
            <a:ext cx="568801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13" name="Slide Number Placeholder 5"/>
          <p:cNvSpPr>
            <a:spLocks noGrp="1"/>
          </p:cNvSpPr>
          <p:nvPr>
            <p:ph type="sldNum" sz="quarter" idx="18"/>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E6BD4C54-A8A8-408F-8608-916D217B40E7}" type="slidenum">
              <a:rPr lang="en-US"/>
              <a:pPr>
                <a:defRPr/>
              </a:pPr>
              <a:t>‹#›</a:t>
            </a:fld>
            <a:endParaRPr lang="en-US"/>
          </a:p>
        </p:txBody>
      </p:sp>
      <p:sp>
        <p:nvSpPr>
          <p:cNvPr id="14" name="Date Placeholder 3"/>
          <p:cNvSpPr>
            <a:spLocks noGrp="1"/>
          </p:cNvSpPr>
          <p:nvPr>
            <p:ph type="dt" sz="half" idx="19"/>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7F7F7F"/>
                </a:solidFill>
                <a:ea typeface="ＭＳ Ｐゴシック" charset="-128"/>
              </a:defRPr>
            </a:lvl1pPr>
          </a:lstStyle>
          <a:p>
            <a:pPr>
              <a:defRPr/>
            </a:pPr>
            <a:fld id="{068DC3F1-26DD-4D2D-BF6D-80CE9CC88FC1}" type="datetimeFigureOut">
              <a:rPr lang="en-US"/>
              <a:pPr>
                <a:defRPr/>
              </a:pPr>
              <a:t>16/08/18</a:t>
            </a:fld>
            <a:endParaRPr lang="en-US"/>
          </a:p>
        </p:txBody>
      </p:sp>
    </p:spTree>
    <p:extLst>
      <p:ext uri="{BB962C8B-B14F-4D97-AF65-F5344CB8AC3E}">
        <p14:creationId xmlns:p14="http://schemas.microsoft.com/office/powerpoint/2010/main" val="1342162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133600"/>
            <a:ext cx="4953000" cy="3311624"/>
          </a:xfrm>
        </p:spPr>
        <p:txBody>
          <a:bodyPr rtlCol="0">
            <a:normAutofit/>
          </a:bodyPr>
          <a:lstStyle/>
          <a:p>
            <a:pPr lvl="0"/>
            <a:endParaRPr lang="en-US" noProof="0" smtClean="0"/>
          </a:p>
        </p:txBody>
      </p:sp>
      <p:sp>
        <p:nvSpPr>
          <p:cNvPr id="8" name="Picture Placeholder 3"/>
          <p:cNvSpPr>
            <a:spLocks noGrp="1"/>
          </p:cNvSpPr>
          <p:nvPr>
            <p:ph type="pic" sz="quarter" idx="11"/>
          </p:nvPr>
        </p:nvSpPr>
        <p:spPr>
          <a:xfrm>
            <a:off x="4953000" y="2133600"/>
            <a:ext cx="4953000" cy="3311624"/>
          </a:xfrm>
        </p:spPr>
        <p:txBody>
          <a:bodyPr rtlCol="0">
            <a:normAutofit/>
          </a:bodyPr>
          <a:lstStyle/>
          <a:p>
            <a:pPr lvl="0"/>
            <a:endParaRPr lang="en-US" noProof="0" smtClean="0"/>
          </a:p>
        </p:txBody>
      </p:sp>
      <p:sp>
        <p:nvSpPr>
          <p:cNvPr id="10" name="Text Placeholder 9"/>
          <p:cNvSpPr>
            <a:spLocks noGrp="1"/>
          </p:cNvSpPr>
          <p:nvPr>
            <p:ph type="body" sz="quarter" idx="12"/>
          </p:nvPr>
        </p:nvSpPr>
        <p:spPr>
          <a:xfrm>
            <a:off x="152400" y="5517232"/>
            <a:ext cx="46482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1" name="Text Placeholder 9"/>
          <p:cNvSpPr>
            <a:spLocks noGrp="1"/>
          </p:cNvSpPr>
          <p:nvPr>
            <p:ph type="body" sz="quarter" idx="13"/>
          </p:nvPr>
        </p:nvSpPr>
        <p:spPr>
          <a:xfrm>
            <a:off x="5029200" y="5517232"/>
            <a:ext cx="47244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3"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4"/>
          </p:nvPr>
        </p:nvSpPr>
        <p:spPr>
          <a:xfrm>
            <a:off x="2144713" y="6356350"/>
            <a:ext cx="568801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5"/>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67D73400-0D1B-4BE4-91A6-159C6C7DC718}" type="slidenum">
              <a:rPr lang="en-US"/>
              <a:pPr>
                <a:defRPr/>
              </a:pPr>
              <a:t>‹#›</a:t>
            </a:fld>
            <a:endParaRPr lang="en-US"/>
          </a:p>
        </p:txBody>
      </p:sp>
      <p:sp>
        <p:nvSpPr>
          <p:cNvPr id="12" name="Date Placeholder 3"/>
          <p:cNvSpPr>
            <a:spLocks noGrp="1"/>
          </p:cNvSpPr>
          <p:nvPr>
            <p:ph type="dt" sz="half" idx="16"/>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7F7F7F"/>
                </a:solidFill>
                <a:ea typeface="ＭＳ Ｐゴシック" charset="-128"/>
              </a:defRPr>
            </a:lvl1pPr>
          </a:lstStyle>
          <a:p>
            <a:pPr>
              <a:defRPr/>
            </a:pPr>
            <a:fld id="{A42C3AA9-A81E-42B1-A1A2-1F4965216C36}" type="datetimeFigureOut">
              <a:rPr lang="en-US"/>
              <a:pPr>
                <a:defRPr/>
              </a:pPr>
              <a:t>16/08/18</a:t>
            </a:fld>
            <a:endParaRPr lang="en-US"/>
          </a:p>
        </p:txBody>
      </p:sp>
    </p:spTree>
    <p:extLst>
      <p:ext uri="{BB962C8B-B14F-4D97-AF65-F5344CB8AC3E}">
        <p14:creationId xmlns:p14="http://schemas.microsoft.com/office/powerpoint/2010/main" val="1619287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4" descr="ReceptionImag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044700"/>
            <a:ext cx="9906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NSTO-Logo_Stacked_CMYK.eps"/>
          <p:cNvPicPr>
            <a:picLocks noChangeAspect="1"/>
          </p:cNvPicPr>
          <p:nvPr userDrawn="1"/>
        </p:nvPicPr>
        <p:blipFill>
          <a:blip r:embed="rId3">
            <a:extLst>
              <a:ext uri="{28A0092B-C50C-407E-A947-70E740481C1C}">
                <a14:useLocalDpi xmlns:a14="http://schemas.microsoft.com/office/drawing/2010/main" val="0"/>
              </a:ext>
            </a:extLst>
          </a:blip>
          <a:srcRect t="68575"/>
          <a:stretch>
            <a:fillRect/>
          </a:stretch>
        </p:blipFill>
        <p:spPr bwMode="auto">
          <a:xfrm>
            <a:off x="3586163" y="822325"/>
            <a:ext cx="28067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04864"/>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2403822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05001"/>
            <a:ext cx="4375150" cy="3972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5162550" y="1905000"/>
            <a:ext cx="4375150" cy="39722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8"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F8EA3935-A3AA-4E3A-BA7B-97CFF17B4F1E}" type="slidenum">
              <a:rPr lang="en-US"/>
              <a:pPr>
                <a:defRPr/>
              </a:pPr>
              <a:t>‹#›</a:t>
            </a:fld>
            <a:endParaRPr lang="en-US"/>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7F7F7F"/>
                </a:solidFill>
                <a:ea typeface="ＭＳ Ｐゴシック" charset="-128"/>
              </a:defRPr>
            </a:lvl1pPr>
          </a:lstStyle>
          <a:p>
            <a:pPr>
              <a:defRPr/>
            </a:pPr>
            <a:fld id="{837D545A-0584-4981-94EA-C6C5E9946C34}" type="datetimeFigureOut">
              <a:rPr lang="en-US"/>
              <a:pPr>
                <a:defRPr/>
              </a:pPr>
              <a:t>16/08/18</a:t>
            </a:fld>
            <a:endParaRPr lang="en-US"/>
          </a:p>
        </p:txBody>
      </p:sp>
    </p:spTree>
    <p:extLst>
      <p:ext uri="{BB962C8B-B14F-4D97-AF65-F5344CB8AC3E}">
        <p14:creationId xmlns:p14="http://schemas.microsoft.com/office/powerpoint/2010/main" val="828128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038350"/>
            <a:ext cx="437687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457200" y="2678112"/>
            <a:ext cx="437687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5160831" y="2038350"/>
            <a:ext cx="437859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6" name="Content Placeholder 5"/>
          <p:cNvSpPr>
            <a:spLocks noGrp="1"/>
          </p:cNvSpPr>
          <p:nvPr>
            <p:ph sz="quarter" idx="4"/>
          </p:nvPr>
        </p:nvSpPr>
        <p:spPr>
          <a:xfrm>
            <a:off x="5160831" y="2678112"/>
            <a:ext cx="437859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8"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D66704A7-0E9E-458C-BAF2-85A096C3DA50}" type="slidenum">
              <a:rPr lang="en-US"/>
              <a:pPr>
                <a:defRPr/>
              </a:pPr>
              <a:t>‹#›</a:t>
            </a:fld>
            <a:endParaRPr lang="en-US"/>
          </a:p>
        </p:txBody>
      </p:sp>
      <p:sp>
        <p:nvSpPr>
          <p:cNvPr id="9"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7F7F7F"/>
                </a:solidFill>
                <a:ea typeface="ＭＳ Ｐゴシック" charset="-128"/>
              </a:defRPr>
            </a:lvl1pPr>
          </a:lstStyle>
          <a:p>
            <a:pPr>
              <a:defRPr/>
            </a:pPr>
            <a:fld id="{407D7F85-9BD8-49EA-819F-D3BDFA4EC505}" type="datetimeFigureOut">
              <a:rPr lang="en-US"/>
              <a:pPr>
                <a:defRPr/>
              </a:pPr>
              <a:t>16/08/18</a:t>
            </a:fld>
            <a:endParaRPr lang="en-US"/>
          </a:p>
        </p:txBody>
      </p:sp>
    </p:spTree>
    <p:extLst>
      <p:ext uri="{BB962C8B-B14F-4D97-AF65-F5344CB8AC3E}">
        <p14:creationId xmlns:p14="http://schemas.microsoft.com/office/powerpoint/2010/main" val="364668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1238979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91A71A16-88A6-C94B-AA08-FDD93B60FECB}" type="datetimeFigureOut">
              <a:rPr lang="en-US" smtClean="0"/>
              <a:t>16/08/18</a:t>
            </a:fld>
            <a:endParaRPr lang="en-US"/>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48A01C88-7297-F84B-885D-1D2F582CC089}" type="slidenum">
              <a:rPr lang="en-US" smtClean="0"/>
              <a:t>‹#›</a:t>
            </a:fld>
            <a:endParaRPr lang="en-US"/>
          </a:p>
        </p:txBody>
      </p:sp>
    </p:spTree>
    <p:extLst>
      <p:ext uri="{BB962C8B-B14F-4D97-AF65-F5344CB8AC3E}">
        <p14:creationId xmlns:p14="http://schemas.microsoft.com/office/powerpoint/2010/main" val="3069184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050" y="2103438"/>
            <a:ext cx="8007350" cy="3845842"/>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22245CC3-C8CB-47B2-9ECE-8117173188D2}" type="slidenum">
              <a:rPr lang="en-US"/>
              <a:pPr>
                <a:defRPr/>
              </a:pPr>
              <a:t>‹#›</a:t>
            </a:fld>
            <a:endParaRPr lang="en-US"/>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6725EEF7-1FC6-45E3-9DF6-796BEC770E10}" type="datetimeFigureOut">
              <a:rPr lang="en-US"/>
              <a:pPr>
                <a:defRPr/>
              </a:pPr>
              <a:t>16/08/18</a:t>
            </a:fld>
            <a:endParaRPr lang="en-US"/>
          </a:p>
        </p:txBody>
      </p:sp>
    </p:spTree>
    <p:extLst>
      <p:ext uri="{BB962C8B-B14F-4D97-AF65-F5344CB8AC3E}">
        <p14:creationId xmlns:p14="http://schemas.microsoft.com/office/powerpoint/2010/main" val="126128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34100" y="2103437"/>
            <a:ext cx="3314700"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685800" y="2103437"/>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2"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7B225EFA-B9E5-4495-AB91-FDA93C338E51}" type="slidenum">
              <a:rPr lang="en-US"/>
              <a:pPr>
                <a:defRPr/>
              </a:pPr>
              <a:t>‹#›</a:t>
            </a:fld>
            <a:endParaRPr lang="en-US"/>
          </a:p>
        </p:txBody>
      </p:sp>
      <p:sp>
        <p:nvSpPr>
          <p:cNvPr id="8" name="Date Placeholder 3"/>
          <p:cNvSpPr>
            <a:spLocks noGrp="1"/>
          </p:cNvSpPr>
          <p:nvPr>
            <p:ph type="dt" sz="half" idx="14"/>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8AF0DF94-AA64-4565-BF2C-C1A436B59AA8}" type="datetimeFigureOut">
              <a:rPr lang="en-US"/>
              <a:pPr>
                <a:defRPr/>
              </a:pPr>
              <a:t>16/08/18</a:t>
            </a:fld>
            <a:endParaRPr lang="en-US"/>
          </a:p>
        </p:txBody>
      </p:sp>
    </p:spTree>
    <p:extLst>
      <p:ext uri="{BB962C8B-B14F-4D97-AF65-F5344CB8AC3E}">
        <p14:creationId xmlns:p14="http://schemas.microsoft.com/office/powerpoint/2010/main" val="1690190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Left Text-Righ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95800" y="2103437"/>
            <a:ext cx="4953000" cy="391785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Picture Placeholder 6"/>
          <p:cNvSpPr>
            <a:spLocks noGrp="1"/>
          </p:cNvSpPr>
          <p:nvPr>
            <p:ph type="pic" sz="quarter" idx="12"/>
          </p:nvPr>
        </p:nvSpPr>
        <p:spPr>
          <a:xfrm>
            <a:off x="685800" y="2103438"/>
            <a:ext cx="3314700" cy="3917850"/>
          </a:xfrm>
        </p:spPr>
        <p:txBody>
          <a:bodyPr rtlCol="0">
            <a:normAutofit/>
          </a:bodyPr>
          <a:lstStyle/>
          <a:p>
            <a:pPr lvl="0"/>
            <a:endParaRPr lang="en-US" noProof="0" smtClean="0"/>
          </a:p>
        </p:txBody>
      </p:sp>
      <p:sp>
        <p:nvSpPr>
          <p:cNvPr id="12"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3"/>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4"/>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C94785EB-AB0C-4C51-9EFB-E8E8EAC3121F}" type="slidenum">
              <a:rPr lang="en-US"/>
              <a:pPr>
                <a:defRPr/>
              </a:pPr>
              <a:t>‹#›</a:t>
            </a:fld>
            <a:endParaRPr lang="en-US"/>
          </a:p>
        </p:txBody>
      </p:sp>
      <p:sp>
        <p:nvSpPr>
          <p:cNvPr id="8" name="Date Placeholder 3"/>
          <p:cNvSpPr>
            <a:spLocks noGrp="1"/>
          </p:cNvSpPr>
          <p:nvPr>
            <p:ph type="dt" sz="half" idx="15"/>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ACD61B29-D8CF-4D9E-812B-05B30866F4AB}" type="datetimeFigureOut">
              <a:rPr lang="en-US"/>
              <a:pPr>
                <a:defRPr/>
              </a:pPr>
              <a:t>16/08/18</a:t>
            </a:fld>
            <a:endParaRPr lang="en-US"/>
          </a:p>
        </p:txBody>
      </p:sp>
    </p:spTree>
    <p:extLst>
      <p:ext uri="{BB962C8B-B14F-4D97-AF65-F5344CB8AC3E}">
        <p14:creationId xmlns:p14="http://schemas.microsoft.com/office/powerpoint/2010/main" val="1953191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133600"/>
            <a:ext cx="3276600" cy="3167608"/>
          </a:xfrm>
        </p:spPr>
        <p:txBody>
          <a:bodyPr rtlCol="0">
            <a:normAutofit/>
          </a:bodyPr>
          <a:lstStyle/>
          <a:p>
            <a:pPr lvl="0"/>
            <a:endParaRPr lang="en-US" noProof="0" smtClean="0"/>
          </a:p>
        </p:txBody>
      </p:sp>
      <p:sp>
        <p:nvSpPr>
          <p:cNvPr id="5" name="Picture Placeholder 3"/>
          <p:cNvSpPr>
            <a:spLocks noGrp="1"/>
          </p:cNvSpPr>
          <p:nvPr>
            <p:ph type="pic" sz="quarter" idx="11"/>
          </p:nvPr>
        </p:nvSpPr>
        <p:spPr>
          <a:xfrm>
            <a:off x="3276600" y="2133600"/>
            <a:ext cx="3332666" cy="3167608"/>
          </a:xfrm>
        </p:spPr>
        <p:txBody>
          <a:bodyPr rtlCol="0">
            <a:normAutofit/>
          </a:bodyPr>
          <a:lstStyle/>
          <a:p>
            <a:pPr lvl="0"/>
            <a:endParaRPr lang="en-US" noProof="0" smtClean="0"/>
          </a:p>
        </p:txBody>
      </p:sp>
      <p:sp>
        <p:nvSpPr>
          <p:cNvPr id="8" name="Text Placeholder 7"/>
          <p:cNvSpPr>
            <a:spLocks noGrp="1"/>
          </p:cNvSpPr>
          <p:nvPr>
            <p:ph type="body" sz="quarter" idx="13"/>
          </p:nvPr>
        </p:nvSpPr>
        <p:spPr>
          <a:xfrm>
            <a:off x="152400" y="5373216"/>
            <a:ext cx="2971800"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9" name="Text Placeholder 7"/>
          <p:cNvSpPr>
            <a:spLocks noGrp="1"/>
          </p:cNvSpPr>
          <p:nvPr>
            <p:ph type="body" sz="quarter" idx="14"/>
          </p:nvPr>
        </p:nvSpPr>
        <p:spPr>
          <a:xfrm>
            <a:off x="3408866" y="5373216"/>
            <a:ext cx="30681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1" name="Picture Placeholder 3"/>
          <p:cNvSpPr>
            <a:spLocks noGrp="1"/>
          </p:cNvSpPr>
          <p:nvPr>
            <p:ph type="pic" sz="quarter" idx="15"/>
          </p:nvPr>
        </p:nvSpPr>
        <p:spPr>
          <a:xfrm>
            <a:off x="6609266" y="2133600"/>
            <a:ext cx="3296734" cy="3167608"/>
          </a:xfrm>
        </p:spPr>
        <p:txBody>
          <a:bodyPr rtlCol="0">
            <a:normAutofit/>
          </a:bodyPr>
          <a:lstStyle/>
          <a:p>
            <a:pPr lvl="0"/>
            <a:endParaRPr lang="en-US" noProof="0" smtClean="0"/>
          </a:p>
        </p:txBody>
      </p:sp>
      <p:sp>
        <p:nvSpPr>
          <p:cNvPr id="12" name="Text Placeholder 7"/>
          <p:cNvSpPr>
            <a:spLocks noGrp="1"/>
          </p:cNvSpPr>
          <p:nvPr>
            <p:ph type="body" sz="quarter" idx="16"/>
          </p:nvPr>
        </p:nvSpPr>
        <p:spPr>
          <a:xfrm>
            <a:off x="6761666" y="5373216"/>
            <a:ext cx="29919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5"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10" name="Footer Placeholder 4"/>
          <p:cNvSpPr>
            <a:spLocks noGrp="1"/>
          </p:cNvSpPr>
          <p:nvPr>
            <p:ph type="ftr" sz="quarter" idx="17"/>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13" name="Slide Number Placeholder 5"/>
          <p:cNvSpPr>
            <a:spLocks noGrp="1"/>
          </p:cNvSpPr>
          <p:nvPr>
            <p:ph type="sldNum" sz="quarter" idx="18"/>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7F7A919D-6E8A-401E-AA24-83CB60CBA594}" type="slidenum">
              <a:rPr lang="en-US"/>
              <a:pPr>
                <a:defRPr/>
              </a:pPr>
              <a:t>‹#›</a:t>
            </a:fld>
            <a:endParaRPr lang="en-US"/>
          </a:p>
        </p:txBody>
      </p:sp>
      <p:sp>
        <p:nvSpPr>
          <p:cNvPr id="14" name="Date Placeholder 3"/>
          <p:cNvSpPr>
            <a:spLocks noGrp="1"/>
          </p:cNvSpPr>
          <p:nvPr>
            <p:ph type="dt" sz="half" idx="19"/>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04122E25-8706-488F-B99A-21E2A29D891A}" type="datetimeFigureOut">
              <a:rPr lang="en-US"/>
              <a:pPr>
                <a:defRPr/>
              </a:pPr>
              <a:t>16/08/18</a:t>
            </a:fld>
            <a:endParaRPr lang="en-US"/>
          </a:p>
        </p:txBody>
      </p:sp>
    </p:spTree>
    <p:extLst>
      <p:ext uri="{BB962C8B-B14F-4D97-AF65-F5344CB8AC3E}">
        <p14:creationId xmlns:p14="http://schemas.microsoft.com/office/powerpoint/2010/main" val="1977767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133600"/>
            <a:ext cx="4953000" cy="3311624"/>
          </a:xfrm>
        </p:spPr>
        <p:txBody>
          <a:bodyPr rtlCol="0">
            <a:normAutofit/>
          </a:bodyPr>
          <a:lstStyle/>
          <a:p>
            <a:pPr lvl="0"/>
            <a:endParaRPr lang="en-US" noProof="0" smtClean="0"/>
          </a:p>
        </p:txBody>
      </p:sp>
      <p:sp>
        <p:nvSpPr>
          <p:cNvPr id="8" name="Picture Placeholder 3"/>
          <p:cNvSpPr>
            <a:spLocks noGrp="1"/>
          </p:cNvSpPr>
          <p:nvPr>
            <p:ph type="pic" sz="quarter" idx="11"/>
          </p:nvPr>
        </p:nvSpPr>
        <p:spPr>
          <a:xfrm>
            <a:off x="4953000" y="2133600"/>
            <a:ext cx="4953000" cy="3311624"/>
          </a:xfrm>
        </p:spPr>
        <p:txBody>
          <a:bodyPr rtlCol="0">
            <a:normAutofit/>
          </a:bodyPr>
          <a:lstStyle/>
          <a:p>
            <a:pPr lvl="0"/>
            <a:endParaRPr lang="en-US" noProof="0" smtClean="0"/>
          </a:p>
        </p:txBody>
      </p:sp>
      <p:sp>
        <p:nvSpPr>
          <p:cNvPr id="10" name="Text Placeholder 9"/>
          <p:cNvSpPr>
            <a:spLocks noGrp="1"/>
          </p:cNvSpPr>
          <p:nvPr>
            <p:ph type="body" sz="quarter" idx="12"/>
          </p:nvPr>
        </p:nvSpPr>
        <p:spPr>
          <a:xfrm>
            <a:off x="152400" y="5517232"/>
            <a:ext cx="46482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1" name="Text Placeholder 9"/>
          <p:cNvSpPr>
            <a:spLocks noGrp="1"/>
          </p:cNvSpPr>
          <p:nvPr>
            <p:ph type="body" sz="quarter" idx="13"/>
          </p:nvPr>
        </p:nvSpPr>
        <p:spPr>
          <a:xfrm>
            <a:off x="5029200" y="5517232"/>
            <a:ext cx="47244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6"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4"/>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5"/>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2E3E86C5-1F4F-4280-B77B-EC8E49EDCB31}" type="slidenum">
              <a:rPr lang="en-US"/>
              <a:pPr>
                <a:defRPr/>
              </a:pPr>
              <a:t>‹#›</a:t>
            </a:fld>
            <a:endParaRPr lang="en-US"/>
          </a:p>
        </p:txBody>
      </p:sp>
      <p:sp>
        <p:nvSpPr>
          <p:cNvPr id="12" name="Date Placeholder 3"/>
          <p:cNvSpPr>
            <a:spLocks noGrp="1"/>
          </p:cNvSpPr>
          <p:nvPr>
            <p:ph type="dt" sz="half" idx="16"/>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11D27E9F-C2BC-404F-9846-674B2FEFB61D}" type="datetimeFigureOut">
              <a:rPr lang="en-US"/>
              <a:pPr>
                <a:defRPr/>
              </a:pPr>
              <a:t>16/08/18</a:t>
            </a:fld>
            <a:endParaRPr lang="en-US"/>
          </a:p>
        </p:txBody>
      </p:sp>
    </p:spTree>
    <p:extLst>
      <p:ext uri="{BB962C8B-B14F-4D97-AF65-F5344CB8AC3E}">
        <p14:creationId xmlns:p14="http://schemas.microsoft.com/office/powerpoint/2010/main" val="68968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3952946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3192009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050" y="1682478"/>
            <a:ext cx="6421214" cy="384584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Title 1"/>
          <p:cNvSpPr>
            <a:spLocks noGrp="1"/>
          </p:cNvSpPr>
          <p:nvPr>
            <p:ph type="title"/>
          </p:nvPr>
        </p:nvSpPr>
        <p:spPr>
          <a:xfrm>
            <a:off x="0" y="154260"/>
            <a:ext cx="7977336" cy="1143000"/>
          </a:xfrm>
        </p:spPr>
        <p:txBody>
          <a:bodyPr/>
          <a:lstStyle/>
          <a:p>
            <a:r>
              <a:rPr lang="en-AU" smtClean="0"/>
              <a:t>Click to edit Master title style</a:t>
            </a:r>
            <a:endParaRPr lang="en-US"/>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2E57183A-8CE6-435F-AC9C-8BA15FDB3415}" type="slidenum">
              <a:rPr lang="en-US"/>
              <a:pPr>
                <a:defRPr/>
              </a:pPr>
              <a:t>‹#›</a:t>
            </a:fld>
            <a:endParaRPr lang="en-US"/>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F76B8D7B-6483-4F8D-94ED-FDF528BEAD76}" type="datetimeFigureOut">
              <a:rPr lang="en-US"/>
              <a:pPr>
                <a:defRPr/>
              </a:pPr>
              <a:t>16/08/18</a:t>
            </a:fld>
            <a:endParaRPr lang="en-US"/>
          </a:p>
        </p:txBody>
      </p:sp>
    </p:spTree>
    <p:extLst>
      <p:ext uri="{BB962C8B-B14F-4D97-AF65-F5344CB8AC3E}">
        <p14:creationId xmlns:p14="http://schemas.microsoft.com/office/powerpoint/2010/main" val="2730619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34100" y="1700808"/>
            <a:ext cx="3314700"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685800" y="1700808"/>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2" name="Title 1"/>
          <p:cNvSpPr>
            <a:spLocks noGrp="1"/>
          </p:cNvSpPr>
          <p:nvPr>
            <p:ph type="title"/>
          </p:nvPr>
        </p:nvSpPr>
        <p:spPr>
          <a:xfrm>
            <a:off x="0" y="154260"/>
            <a:ext cx="7977336"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1E9A3DD8-CC23-41EC-A2F3-64B1985A5A92}" type="slidenum">
              <a:rPr lang="en-US"/>
              <a:pPr>
                <a:defRPr/>
              </a:pPr>
              <a:t>‹#›</a:t>
            </a:fld>
            <a:endParaRPr lang="en-US"/>
          </a:p>
        </p:txBody>
      </p:sp>
      <p:sp>
        <p:nvSpPr>
          <p:cNvPr id="8" name="Date Placeholder 3"/>
          <p:cNvSpPr>
            <a:spLocks noGrp="1"/>
          </p:cNvSpPr>
          <p:nvPr>
            <p:ph type="dt" sz="half" idx="14"/>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683E1FED-4D0B-466C-B1F9-0AD0AAEE95D1}" type="datetimeFigureOut">
              <a:rPr lang="en-US"/>
              <a:pPr>
                <a:defRPr/>
              </a:pPr>
              <a:t>16/08/18</a:t>
            </a:fld>
            <a:endParaRPr lang="en-US"/>
          </a:p>
        </p:txBody>
      </p:sp>
    </p:spTree>
    <p:extLst>
      <p:ext uri="{BB962C8B-B14F-4D97-AF65-F5344CB8AC3E}">
        <p14:creationId xmlns:p14="http://schemas.microsoft.com/office/powerpoint/2010/main" val="2341995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rot="21439901">
            <a:off x="422407" y="404665"/>
            <a:ext cx="5113260" cy="2928920"/>
          </a:xfrm>
        </p:spPr>
        <p:txBody>
          <a:bodyPr rtlCol="0">
            <a:normAutofit/>
          </a:bodyPr>
          <a:lstStyle/>
          <a:p>
            <a:pPr lvl="0"/>
            <a:endParaRPr lang="en-US" noProof="0" smtClean="0"/>
          </a:p>
        </p:txBody>
      </p:sp>
      <p:sp>
        <p:nvSpPr>
          <p:cNvPr id="15" name="Picture Placeholder 3"/>
          <p:cNvSpPr>
            <a:spLocks noGrp="1"/>
          </p:cNvSpPr>
          <p:nvPr>
            <p:ph type="pic" sz="quarter" idx="11"/>
          </p:nvPr>
        </p:nvSpPr>
        <p:spPr>
          <a:xfrm rot="21445501">
            <a:off x="2028300" y="3632887"/>
            <a:ext cx="5113260" cy="2928920"/>
          </a:xfrm>
        </p:spPr>
        <p:txBody>
          <a:bodyPr rtlCol="0">
            <a:normAutofit/>
          </a:bodyPr>
          <a:lstStyle/>
          <a:p>
            <a:pPr lvl="0"/>
            <a:endParaRPr lang="en-US" noProof="0" smtClean="0"/>
          </a:p>
        </p:txBody>
      </p:sp>
      <p:sp>
        <p:nvSpPr>
          <p:cNvPr id="16" name="Picture Placeholder 3"/>
          <p:cNvSpPr>
            <a:spLocks noGrp="1"/>
          </p:cNvSpPr>
          <p:nvPr>
            <p:ph type="pic" sz="quarter" idx="12"/>
          </p:nvPr>
        </p:nvSpPr>
        <p:spPr>
          <a:xfrm rot="227792">
            <a:off x="4352891" y="1742196"/>
            <a:ext cx="5113260" cy="2928920"/>
          </a:xfrm>
        </p:spPr>
        <p:txBody>
          <a:bodyPr rtlCol="0">
            <a:normAutofit/>
          </a:bodyPr>
          <a:lstStyle/>
          <a:p>
            <a:pPr lvl="0"/>
            <a:endParaRPr lang="en-US" noProof="0" smtClean="0"/>
          </a:p>
        </p:txBody>
      </p:sp>
    </p:spTree>
    <p:extLst>
      <p:ext uri="{BB962C8B-B14F-4D97-AF65-F5344CB8AC3E}">
        <p14:creationId xmlns:p14="http://schemas.microsoft.com/office/powerpoint/2010/main" val="1743567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75682" y="1700808"/>
            <a:ext cx="3929246" cy="3744416"/>
          </a:xfrm>
        </p:spPr>
        <p:txBody>
          <a:bodyPr rtlCol="0">
            <a:normAutofit/>
          </a:bodyPr>
          <a:lstStyle/>
          <a:p>
            <a:pPr lvl="0"/>
            <a:endParaRPr lang="en-US" noProof="0" smtClean="0"/>
          </a:p>
        </p:txBody>
      </p:sp>
      <p:sp>
        <p:nvSpPr>
          <p:cNvPr id="13" name="Picture Placeholder 3"/>
          <p:cNvSpPr>
            <a:spLocks noGrp="1"/>
          </p:cNvSpPr>
          <p:nvPr>
            <p:ph type="pic" sz="quarter" idx="17"/>
          </p:nvPr>
        </p:nvSpPr>
        <p:spPr>
          <a:xfrm>
            <a:off x="4808984" y="1700808"/>
            <a:ext cx="3929246" cy="3744416"/>
          </a:xfrm>
        </p:spPr>
        <p:txBody>
          <a:bodyPr rtlCol="0">
            <a:normAutofit/>
          </a:bodyPr>
          <a:lstStyle/>
          <a:p>
            <a:pPr lvl="0"/>
            <a:endParaRPr lang="en-US" noProof="0" smtClean="0"/>
          </a:p>
        </p:txBody>
      </p:sp>
      <p:sp>
        <p:nvSpPr>
          <p:cNvPr id="17" name="Title 1"/>
          <p:cNvSpPr>
            <a:spLocks noGrp="1"/>
          </p:cNvSpPr>
          <p:nvPr>
            <p:ph type="title"/>
          </p:nvPr>
        </p:nvSpPr>
        <p:spPr>
          <a:xfrm>
            <a:off x="0" y="154260"/>
            <a:ext cx="7977336" cy="1143000"/>
          </a:xfrm>
        </p:spPr>
        <p:txBody>
          <a:bodyPr/>
          <a:lstStyle/>
          <a:p>
            <a:r>
              <a:rPr lang="en-AU" smtClean="0"/>
              <a:t>Click to edit Master title style</a:t>
            </a:r>
            <a:endParaRPr lang="en-US"/>
          </a:p>
        </p:txBody>
      </p:sp>
      <p:sp>
        <p:nvSpPr>
          <p:cNvPr id="5" name="Footer Placeholder 4"/>
          <p:cNvSpPr>
            <a:spLocks noGrp="1"/>
          </p:cNvSpPr>
          <p:nvPr>
            <p:ph type="ftr" sz="quarter" idx="18"/>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9"/>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0AAABD5B-D580-434E-903A-377CBB243EA9}" type="slidenum">
              <a:rPr lang="en-US"/>
              <a:pPr>
                <a:defRPr/>
              </a:pPr>
              <a:t>‹#›</a:t>
            </a:fld>
            <a:endParaRPr lang="en-US"/>
          </a:p>
        </p:txBody>
      </p:sp>
      <p:sp>
        <p:nvSpPr>
          <p:cNvPr id="7" name="Date Placeholder 3"/>
          <p:cNvSpPr>
            <a:spLocks noGrp="1"/>
          </p:cNvSpPr>
          <p:nvPr>
            <p:ph type="dt" sz="half" idx="20"/>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92C75F44-91CB-44D0-A8B9-B77F393D4EA9}" type="datetimeFigureOut">
              <a:rPr lang="en-US"/>
              <a:pPr>
                <a:defRPr/>
              </a:pPr>
              <a:t>16/08/18</a:t>
            </a:fld>
            <a:endParaRPr lang="en-US"/>
          </a:p>
        </p:txBody>
      </p:sp>
    </p:spTree>
    <p:extLst>
      <p:ext uri="{BB962C8B-B14F-4D97-AF65-F5344CB8AC3E}">
        <p14:creationId xmlns:p14="http://schemas.microsoft.com/office/powerpoint/2010/main" val="2711468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154260"/>
            <a:ext cx="7977336" cy="1143000"/>
          </a:xfrm>
        </p:spPr>
        <p:txBody>
          <a:bodyPr/>
          <a:lstStyle/>
          <a:p>
            <a:r>
              <a:rPr lang="en-AU" smtClean="0"/>
              <a:t>Click to edit Master title style</a:t>
            </a:r>
            <a:endParaRPr lang="en-US"/>
          </a:p>
        </p:txBody>
      </p:sp>
      <p:sp>
        <p:nvSpPr>
          <p:cNvPr id="3"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6E1947E4-20EC-45A4-B073-815718D3D2C5}" type="slidenum">
              <a:rPr lang="en-US"/>
              <a:pPr>
                <a:defRPr/>
              </a:pPr>
              <a:t>‹#›</a:t>
            </a:fld>
            <a:endParaRPr lang="en-US"/>
          </a:p>
        </p:txBody>
      </p:sp>
      <p:sp>
        <p:nvSpPr>
          <p:cNvPr id="5"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72D43ABA-F1C3-442E-A6F0-BBBB11506759}" type="datetimeFigureOut">
              <a:rPr lang="en-US"/>
              <a:pPr>
                <a:defRPr/>
              </a:pPr>
              <a:t>16/08/18</a:t>
            </a:fld>
            <a:endParaRPr lang="en-US"/>
          </a:p>
        </p:txBody>
      </p:sp>
    </p:spTree>
    <p:extLst>
      <p:ext uri="{BB962C8B-B14F-4D97-AF65-F5344CB8AC3E}">
        <p14:creationId xmlns:p14="http://schemas.microsoft.com/office/powerpoint/2010/main" val="1584220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19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013176"/>
            <a:ext cx="6630888" cy="566738"/>
          </a:xfrm>
        </p:spPr>
        <p:txBody>
          <a:bodyPr anchor="b"/>
          <a:lstStyle>
            <a:lvl1pPr algn="l">
              <a:defRPr sz="2000" b="1">
                <a:solidFill>
                  <a:schemeClr val="bg1"/>
                </a:solidFill>
              </a:defRPr>
            </a:lvl1pPr>
          </a:lstStyle>
          <a:p>
            <a:r>
              <a:rPr lang="en-AU" dirty="0" smtClean="0"/>
              <a:t>Click to edit Master title style</a:t>
            </a:r>
            <a:endParaRPr lang="en-US" dirty="0"/>
          </a:p>
        </p:txBody>
      </p:sp>
      <p:sp>
        <p:nvSpPr>
          <p:cNvPr id="3" name="Picture Placeholder 2"/>
          <p:cNvSpPr>
            <a:spLocks noGrp="1"/>
          </p:cNvSpPr>
          <p:nvPr>
            <p:ph type="pic" idx="1"/>
          </p:nvPr>
        </p:nvSpPr>
        <p:spPr>
          <a:xfrm>
            <a:off x="914400" y="1066800"/>
            <a:ext cx="8089900" cy="39463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914400" y="5579914"/>
            <a:ext cx="6630888" cy="657398"/>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tx2">
                    <a:lumMod val="40000"/>
                    <a:lumOff val="60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EB4E3"/>
                </a:solidFill>
                <a:ea typeface="ＭＳ Ｐゴシック" charset="-128"/>
              </a:defRPr>
            </a:lvl1pPr>
          </a:lstStyle>
          <a:p>
            <a:pPr>
              <a:defRPr/>
            </a:pPr>
            <a:fld id="{4F7EFA09-15B9-4B7E-AB3B-35664194835C}" type="slidenum">
              <a:rPr lang="en-US"/>
              <a:pPr>
                <a:defRPr/>
              </a:pPr>
              <a:t>‹#›</a:t>
            </a:fld>
            <a:endParaRPr lang="en-US"/>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EB4E3"/>
                </a:solidFill>
                <a:ea typeface="ＭＳ Ｐゴシック" charset="-128"/>
              </a:defRPr>
            </a:lvl1pPr>
          </a:lstStyle>
          <a:p>
            <a:pPr>
              <a:defRPr/>
            </a:pPr>
            <a:fld id="{FF109243-DC31-4430-B320-7D8CFAFF4E85}" type="datetimeFigureOut">
              <a:rPr lang="en-US"/>
              <a:pPr>
                <a:defRPr/>
              </a:pPr>
              <a:t>16/08/18</a:t>
            </a:fld>
            <a:endParaRPr lang="en-US"/>
          </a:p>
        </p:txBody>
      </p:sp>
    </p:spTree>
    <p:extLst>
      <p:ext uri="{BB962C8B-B14F-4D97-AF65-F5344CB8AC3E}">
        <p14:creationId xmlns:p14="http://schemas.microsoft.com/office/powerpoint/2010/main" val="2402973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and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8584" y="764704"/>
            <a:ext cx="6552728" cy="1944216"/>
          </a:xfrm>
          <a:prstGeom prst="rect">
            <a:avLst/>
          </a:prstGeo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smtClean="0"/>
              <a:t>Click to edit Master text styles</a:t>
            </a:r>
          </a:p>
        </p:txBody>
      </p:sp>
      <p:sp>
        <p:nvSpPr>
          <p:cNvPr id="7" name="Content Placeholder 2"/>
          <p:cNvSpPr>
            <a:spLocks noGrp="1"/>
          </p:cNvSpPr>
          <p:nvPr>
            <p:ph idx="10"/>
          </p:nvPr>
        </p:nvSpPr>
        <p:spPr>
          <a:xfrm>
            <a:off x="1208584" y="5229200"/>
            <a:ext cx="4248472" cy="936104"/>
          </a:xfrm>
          <a:prstGeom prst="rect">
            <a:avLst/>
          </a:prstGeom>
        </p:spPr>
        <p:txBody>
          <a:bodyPr/>
          <a:lstStyle>
            <a:lvl1pPr marL="0" indent="0">
              <a:buNone/>
              <a:defRPr sz="2400" b="1">
                <a:solidFill>
                  <a:srgbClr val="005A9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smtClean="0"/>
              <a:t>Click to edit Master text styles</a:t>
            </a:r>
          </a:p>
        </p:txBody>
      </p:sp>
      <p:sp>
        <p:nvSpPr>
          <p:cNvPr id="8" name="Picture Placeholder 3"/>
          <p:cNvSpPr>
            <a:spLocks noGrp="1"/>
          </p:cNvSpPr>
          <p:nvPr>
            <p:ph type="pic" sz="quarter" idx="17"/>
          </p:nvPr>
        </p:nvSpPr>
        <p:spPr>
          <a:xfrm rot="232782">
            <a:off x="5699737" y="2479886"/>
            <a:ext cx="3533903" cy="3425772"/>
          </a:xfrm>
          <a:prstGeom prst="rect">
            <a:avLst/>
          </a:prstGeom>
        </p:spPr>
        <p:txBody>
          <a:bodyPr rtlCol="0">
            <a:normAutofit/>
          </a:bodyPr>
          <a:lstStyle/>
          <a:p>
            <a:pPr lvl="0"/>
            <a:endParaRPr lang="en-US" noProof="0" smtClean="0"/>
          </a:p>
        </p:txBody>
      </p:sp>
    </p:spTree>
    <p:extLst>
      <p:ext uri="{BB962C8B-B14F-4D97-AF65-F5344CB8AC3E}">
        <p14:creationId xmlns:p14="http://schemas.microsoft.com/office/powerpoint/2010/main" val="357285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09600" y="3624807"/>
            <a:ext cx="8686800" cy="1676401"/>
          </a:xfrm>
          <a:prstGeom prst="rect">
            <a:avLst/>
          </a:prstGeom>
        </p:spPr>
        <p:txBody>
          <a:bodyPr/>
          <a:lstStyle>
            <a:lvl1pPr>
              <a:defRPr sz="4800" b="1" spc="-150">
                <a:solidFill>
                  <a:srgbClr val="005A9B"/>
                </a:solidFill>
                <a:latin typeface="Arial"/>
                <a:cs typeface="Arial"/>
              </a:defRPr>
            </a:lvl1pPr>
          </a:lstStyle>
          <a:p>
            <a:r>
              <a:rPr lang="en-AU" dirty="0" smtClean="0"/>
              <a:t>Click to edit Master title style</a:t>
            </a:r>
            <a:endParaRPr lang="en-US" dirty="0"/>
          </a:p>
        </p:txBody>
      </p:sp>
      <p:sp>
        <p:nvSpPr>
          <p:cNvPr id="8" name="Subtitle 2"/>
          <p:cNvSpPr>
            <a:spLocks noGrp="1"/>
          </p:cNvSpPr>
          <p:nvPr>
            <p:ph type="subTitle" idx="1"/>
          </p:nvPr>
        </p:nvSpPr>
        <p:spPr>
          <a:xfrm>
            <a:off x="1485900" y="5301208"/>
            <a:ext cx="7124700" cy="784448"/>
          </a:xfrm>
          <a:prstGeom prst="rect">
            <a:avLst/>
          </a:prstGeom>
        </p:spPr>
        <p:txBody>
          <a:bodyPr/>
          <a:lstStyle>
            <a:lvl1pPr marL="0" indent="0" algn="ctr">
              <a:buNone/>
              <a:defRPr sz="2800">
                <a:solidFill>
                  <a:srgbClr val="005A9B"/>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5BCCFF30-838C-41F2-8B74-8028D79C4FBD}" type="slidenum">
              <a:rPr lang="en-US"/>
              <a:pPr>
                <a:defRPr/>
              </a:pPr>
              <a:t>‹#›</a:t>
            </a:fld>
            <a:endParaRPr lang="en-US"/>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7F7F7F"/>
                </a:solidFill>
                <a:ea typeface="ＭＳ Ｐゴシック" charset="-128"/>
              </a:defRPr>
            </a:lvl1pPr>
          </a:lstStyle>
          <a:p>
            <a:pPr>
              <a:defRPr/>
            </a:pPr>
            <a:fld id="{1496F4DC-5406-477A-B065-417BBBBCBCC8}" type="datetimeFigureOut">
              <a:rPr lang="en-US"/>
              <a:pPr>
                <a:defRPr/>
              </a:pPr>
              <a:t>16/08/18</a:t>
            </a:fld>
            <a:endParaRPr lang="en-US"/>
          </a:p>
        </p:txBody>
      </p:sp>
    </p:spTree>
    <p:extLst>
      <p:ext uri="{BB962C8B-B14F-4D97-AF65-F5344CB8AC3E}">
        <p14:creationId xmlns:p14="http://schemas.microsoft.com/office/powerpoint/2010/main" val="320052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cxnSp>
        <p:nvCxnSpPr>
          <p:cNvPr id="3" name="Straight Connector 2"/>
          <p:cNvCxnSpPr/>
          <p:nvPr userDrawn="1"/>
        </p:nvCxnSpPr>
        <p:spPr>
          <a:xfrm>
            <a:off x="1065213" y="4003675"/>
            <a:ext cx="7759700" cy="1588"/>
          </a:xfrm>
          <a:prstGeom prst="line">
            <a:avLst/>
          </a:prstGeom>
          <a:ln w="9525"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1065213" y="5013325"/>
            <a:ext cx="7759700" cy="1588"/>
          </a:xfrm>
          <a:prstGeom prst="line">
            <a:avLst/>
          </a:prstGeom>
          <a:ln w="9525"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Placeholder 1"/>
          <p:cNvSpPr>
            <a:spLocks noGrp="1"/>
          </p:cNvSpPr>
          <p:nvPr>
            <p:ph type="title"/>
          </p:nvPr>
        </p:nvSpPr>
        <p:spPr bwMode="auto">
          <a:xfrm>
            <a:off x="0" y="3942184"/>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AU" smtClean="0"/>
              <a:t>Click to edit Master title style</a:t>
            </a:r>
            <a:endParaRPr lang="en-US" dirty="0"/>
          </a:p>
        </p:txBody>
      </p:sp>
    </p:spTree>
    <p:extLst>
      <p:ext uri="{BB962C8B-B14F-4D97-AF65-F5344CB8AC3E}">
        <p14:creationId xmlns:p14="http://schemas.microsoft.com/office/powerpoint/2010/main" val="298722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6"/>
            <a:ext cx="9163050" cy="1470025"/>
          </a:xfrm>
        </p:spPr>
        <p:txBody>
          <a:bodyPr/>
          <a:lstStyle/>
          <a:p>
            <a:r>
              <a:rPr lang="en-AU" dirty="0" smtClean="0"/>
              <a:t>Click to edit Master title style</a:t>
            </a:r>
            <a:endParaRPr lang="en-US" dirty="0"/>
          </a:p>
        </p:txBody>
      </p:sp>
      <p:sp>
        <p:nvSpPr>
          <p:cNvPr id="3" name="Subtitle 2"/>
          <p:cNvSpPr>
            <a:spLocks noGrp="1"/>
          </p:cNvSpPr>
          <p:nvPr>
            <p:ph type="subTitle" idx="1"/>
          </p:nvPr>
        </p:nvSpPr>
        <p:spPr>
          <a:xfrm>
            <a:off x="1123950" y="3886200"/>
            <a:ext cx="767715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4"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56320287-D724-45EF-9BF5-3CC78DA18724}" type="slidenum">
              <a:rPr lang="en-US"/>
              <a:pPr>
                <a:defRPr/>
              </a:pPr>
              <a:t>‹#›</a:t>
            </a:fld>
            <a:endParaRPr lang="en-US"/>
          </a:p>
        </p:txBody>
      </p:sp>
    </p:spTree>
    <p:extLst>
      <p:ext uri="{BB962C8B-B14F-4D97-AF65-F5344CB8AC3E}">
        <p14:creationId xmlns:p14="http://schemas.microsoft.com/office/powerpoint/2010/main" val="130493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908050" y="1988840"/>
            <a:ext cx="8007350" cy="384584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7F7F7F"/>
                </a:solidFill>
                <a:ea typeface="ＭＳ Ｐゴシック" charset="-128"/>
              </a:defRPr>
            </a:lvl1pPr>
          </a:lstStyle>
          <a:p>
            <a:pPr>
              <a:defRPr/>
            </a:pPr>
            <a:fld id="{17E500DB-D02D-4B2A-BBAC-E443C78A72AB}" type="slidenum">
              <a:rPr lang="en-US"/>
              <a:pPr>
                <a:defRPr/>
              </a:pPr>
              <a:t>‹#›</a:t>
            </a:fld>
            <a:endParaRPr lang="en-US"/>
          </a:p>
        </p:txBody>
      </p:sp>
    </p:spTree>
    <p:extLst>
      <p:ext uri="{BB962C8B-B14F-4D97-AF65-F5344CB8AC3E}">
        <p14:creationId xmlns:p14="http://schemas.microsoft.com/office/powerpoint/2010/main" val="3857114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theme" Target="../theme/theme10.xml"/><Relationship Id="rId8" Type="http://schemas.openxmlformats.org/officeDocument/2006/relationships/image" Target="../media/image12.jpeg"/><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theme" Target="../theme/theme11.xml"/><Relationship Id="rId9" Type="http://schemas.openxmlformats.org/officeDocument/2006/relationships/image" Target="../media/image13.jpeg"/><Relationship Id="rId1" Type="http://schemas.openxmlformats.org/officeDocument/2006/relationships/slideLayout" Target="../slideLayouts/slideLayout51.xml"/><Relationship Id="rId2"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12.xml"/><Relationship Id="rId3" Type="http://schemas.openxmlformats.org/officeDocument/2006/relationships/image" Target="../media/image14.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5.jpeg"/><Relationship Id="rId5" Type="http://schemas.openxmlformats.org/officeDocument/2006/relationships/image" Target="../media/image6.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theme" Target="../theme/theme3.xml"/><Relationship Id="rId14" Type="http://schemas.openxmlformats.org/officeDocument/2006/relationships/image" Target="../media/image7.jpeg"/><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4.xml"/><Relationship Id="rId13" Type="http://schemas.openxmlformats.org/officeDocument/2006/relationships/image" Target="../media/image8.jpe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6.xml"/><Relationship Id="rId3" Type="http://schemas.openxmlformats.org/officeDocument/2006/relationships/image" Target="../media/image9.jpe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8.xml"/><Relationship Id="rId3"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11" Type="http://schemas.openxmlformats.org/officeDocument/2006/relationships/theme" Target="../theme/theme9.xml"/><Relationship Id="rId12" Type="http://schemas.openxmlformats.org/officeDocument/2006/relationships/image" Target="../media/image11.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Title-Background03.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bwMode="auto">
          <a:xfrm>
            <a:off x="0" y="3789363"/>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81" r:id="rId5"/>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b="1" kern="1200" spc="-150">
          <a:solidFill>
            <a:srgbClr val="FFFFFF"/>
          </a:solidFill>
          <a:latin typeface="Arial"/>
          <a:ea typeface="ＭＳ Ｐゴシック" charset="-128"/>
          <a:cs typeface="Arial"/>
        </a:defRPr>
      </a:lvl1pPr>
      <a:lvl2pPr algn="ctr" defTabSz="457200" rtl="0" eaLnBrk="0" fontAlgn="base" hangingPunct="0">
        <a:spcBef>
          <a:spcPct val="0"/>
        </a:spcBef>
        <a:spcAft>
          <a:spcPct val="0"/>
        </a:spcAft>
        <a:defRPr sz="4400" b="1">
          <a:solidFill>
            <a:srgbClr val="FFFFFF"/>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rgbClr val="FFFFFF"/>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rgbClr val="FFFFFF"/>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rgbClr val="FFFFFF"/>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42" name="Picture 1" descr="Inner-Slide-12.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1182688"/>
            <a:ext cx="99060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0" y="115888"/>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0244" name="Text Placeholder 2"/>
          <p:cNvSpPr>
            <a:spLocks noGrp="1"/>
          </p:cNvSpPr>
          <p:nvPr>
            <p:ph type="body" idx="1"/>
          </p:nvPr>
        </p:nvSpPr>
        <p:spPr bwMode="auto">
          <a:xfrm>
            <a:off x="908050" y="2103438"/>
            <a:ext cx="80073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30" r:id="rId6"/>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8EB4E3"/>
        </a:buClr>
        <a:buFont typeface="Arial" pitchFamily="34" charset="0"/>
        <a:buChar char="•"/>
        <a:defRPr sz="2800" kern="1200">
          <a:solidFill>
            <a:schemeClr val="bg1"/>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8EB4E3"/>
        </a:buClr>
        <a:buFont typeface="Arial" pitchFamily="34" charset="0"/>
        <a:buChar char="–"/>
        <a:defRPr sz="2600" kern="1200">
          <a:solidFill>
            <a:schemeClr val="bg1"/>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8EB4E3"/>
        </a:buClr>
        <a:buFont typeface="Arial" pitchFamily="34" charset="0"/>
        <a:buChar char="•"/>
        <a:defRPr sz="2200" kern="1200">
          <a:solidFill>
            <a:schemeClr val="bg1"/>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8EB4E3"/>
        </a:buClr>
        <a:buFont typeface="Arial" pitchFamily="34" charset="0"/>
        <a:buChar char="–"/>
        <a:defRPr sz="2000" kern="1200">
          <a:solidFill>
            <a:schemeClr val="bg1"/>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8EB4E3"/>
        </a:buClr>
        <a:buFont typeface="Arial" pitchFamily="34" charset="0"/>
        <a:buChar char="»"/>
        <a:defRPr sz="2000" kern="1200">
          <a:solidFill>
            <a:schemeClr val="bg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266" name="Picture 2" descr="Inner-Slide-13.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0" y="609600"/>
            <a:ext cx="79771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1268" name="Text Placeholder 2"/>
          <p:cNvSpPr>
            <a:spLocks noGrp="1"/>
          </p:cNvSpPr>
          <p:nvPr>
            <p:ph type="body" idx="1"/>
          </p:nvPr>
        </p:nvSpPr>
        <p:spPr bwMode="auto">
          <a:xfrm>
            <a:off x="908050" y="2103438"/>
            <a:ext cx="80073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4571" r:id="rId1"/>
    <p:sldLayoutId id="2147484572" r:id="rId2"/>
    <p:sldLayoutId id="2147484531" r:id="rId3"/>
    <p:sldLayoutId id="2147484573" r:id="rId4"/>
    <p:sldLayoutId id="2147484574" r:id="rId5"/>
    <p:sldLayoutId id="2147484532" r:id="rId6"/>
    <p:sldLayoutId id="2147484575" r:id="rId7"/>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3800" b="1" kern="1200" spc="-150">
          <a:solidFill>
            <a:schemeClr val="bg1"/>
          </a:solidFill>
          <a:latin typeface="Arial"/>
          <a:ea typeface="ＭＳ Ｐゴシック" charset="-128"/>
          <a:cs typeface="Arial"/>
        </a:defRPr>
      </a:lvl1pPr>
      <a:lvl2pPr algn="ctr" defTabSz="457200" rtl="0" eaLnBrk="0" fontAlgn="base" hangingPunct="0">
        <a:spcBef>
          <a:spcPct val="0"/>
        </a:spcBef>
        <a:spcAft>
          <a:spcPct val="0"/>
        </a:spcAft>
        <a:defRPr sz="3800" b="1">
          <a:solidFill>
            <a:schemeClr val="bg1"/>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chemeClr val="bg1"/>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chemeClr val="bg1"/>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chemeClr val="bg1"/>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8EB4E3"/>
        </a:buClr>
        <a:buFont typeface="Arial" pitchFamily="34" charset="0"/>
        <a:buChar char="•"/>
        <a:defRPr sz="2800" kern="1200">
          <a:solidFill>
            <a:srgbClr val="FFFFFF"/>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8EB4E3"/>
        </a:buClr>
        <a:buFont typeface="Arial" pitchFamily="34" charset="0"/>
        <a:buChar char="–"/>
        <a:defRPr sz="2600" kern="1200">
          <a:solidFill>
            <a:srgbClr val="FFFFFF"/>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8EB4E3"/>
        </a:buClr>
        <a:buFont typeface="Arial" pitchFamily="34" charset="0"/>
        <a:buChar char="•"/>
        <a:defRPr sz="2200" kern="1200">
          <a:solidFill>
            <a:srgbClr val="FFFFFF"/>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8EB4E3"/>
        </a:buClr>
        <a:buFont typeface="Arial" pitchFamily="34" charset="0"/>
        <a:buChar char="–"/>
        <a:defRPr sz="2000" kern="1200">
          <a:solidFill>
            <a:srgbClr val="FFFFFF"/>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8EB4E3"/>
        </a:buClr>
        <a:buFont typeface="Arial" pitchFamily="34" charset="0"/>
        <a:buChar char="»"/>
        <a:defRPr sz="2000" kern="1200">
          <a:solidFill>
            <a:srgbClr val="FFFFFF"/>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290" name="Picture 5" descr="Inner-Slide-15.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06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415925" y="346075"/>
            <a:ext cx="504825" cy="1570038"/>
          </a:xfrm>
          <a:prstGeom prst="rect">
            <a:avLst/>
          </a:prstGeom>
          <a:noFill/>
        </p:spPr>
        <p:txBody>
          <a:bodyPr>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defRPr/>
            </a:pPr>
            <a:r>
              <a:rPr lang="en-US" altLang="en-US" sz="9600" b="1" smtClean="0">
                <a:solidFill>
                  <a:schemeClr val="bg1"/>
                </a:solidFill>
                <a:cs typeface="Arial" pitchFamily="34" charset="0"/>
              </a:rPr>
              <a:t>“</a:t>
            </a:r>
            <a:endParaRPr lang="en-US" sz="9600" b="1" smtClean="0">
              <a:solidFill>
                <a:schemeClr val="bg1"/>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4533" r:id="rId1"/>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3800" kern="1200">
          <a:solidFill>
            <a:schemeClr val="tx1"/>
          </a:solidFill>
          <a:latin typeface="Arial"/>
          <a:ea typeface="ＭＳ Ｐゴシック" charset="-128"/>
          <a:cs typeface="Arial"/>
        </a:defRPr>
      </a:lvl1pPr>
      <a:lvl2pPr algn="ctr" defTabSz="457200" rtl="0" eaLnBrk="0" fontAlgn="base" hangingPunct="0">
        <a:spcBef>
          <a:spcPct val="0"/>
        </a:spcBef>
        <a:spcAft>
          <a:spcPct val="0"/>
        </a:spcAft>
        <a:defRPr sz="3800">
          <a:solidFill>
            <a:schemeClr val="tx1"/>
          </a:solidFill>
          <a:latin typeface="Arial" charset="0"/>
          <a:ea typeface="ＭＳ Ｐゴシック" charset="-128"/>
          <a:cs typeface="Arial" charset="0"/>
        </a:defRPr>
      </a:lvl2pPr>
      <a:lvl3pPr algn="ctr" defTabSz="457200" rtl="0" eaLnBrk="0" fontAlgn="base" hangingPunct="0">
        <a:spcBef>
          <a:spcPct val="0"/>
        </a:spcBef>
        <a:spcAft>
          <a:spcPct val="0"/>
        </a:spcAft>
        <a:defRPr sz="3800">
          <a:solidFill>
            <a:schemeClr val="tx1"/>
          </a:solidFill>
          <a:latin typeface="Arial" charset="0"/>
          <a:ea typeface="ＭＳ Ｐゴシック" charset="-128"/>
          <a:cs typeface="Arial" charset="0"/>
        </a:defRPr>
      </a:lvl3pPr>
      <a:lvl4pPr algn="ctr" defTabSz="457200" rtl="0" eaLnBrk="0" fontAlgn="base" hangingPunct="0">
        <a:spcBef>
          <a:spcPct val="0"/>
        </a:spcBef>
        <a:spcAft>
          <a:spcPct val="0"/>
        </a:spcAft>
        <a:defRPr sz="3800">
          <a:solidFill>
            <a:schemeClr val="tx1"/>
          </a:solidFill>
          <a:latin typeface="Arial" charset="0"/>
          <a:ea typeface="ＭＳ Ｐゴシック" charset="-128"/>
          <a:cs typeface="Arial" charset="0"/>
        </a:defRPr>
      </a:lvl4pPr>
      <a:lvl5pPr algn="ctr" defTabSz="457200" rtl="0" eaLnBrk="0" fontAlgn="base" hangingPunct="0">
        <a:spcBef>
          <a:spcPct val="0"/>
        </a:spcBef>
        <a:spcAft>
          <a:spcPct val="0"/>
        </a:spcAft>
        <a:defRPr sz="3800">
          <a:solidFill>
            <a:schemeClr val="tx1"/>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pitchFamily="34" charset="0"/>
        <a:buChar char="•"/>
        <a:defRPr sz="28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pitchFamily="34" charset="0"/>
        <a:buChar char="–"/>
        <a:defRPr sz="26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pitchFamily="34" charset="0"/>
        <a:buChar char="•"/>
        <a:defRPr sz="22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pitchFamily="34" charset="0"/>
        <a:buChar char="–"/>
        <a:defRPr sz="2000"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pitchFamily="34"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Title-Background04.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bwMode="auto">
          <a:xfrm>
            <a:off x="0" y="3870325"/>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pic>
        <p:nvPicPr>
          <p:cNvPr id="2052" name="Picture 6" descr="ANSTO-Logo_No-CoA_CMYK.eps"/>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86163" y="2462213"/>
            <a:ext cx="28067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38" r:id="rId1"/>
    <p:sldLayoutId id="2147484539" r:id="rId2"/>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rgbClr val="005A9B"/>
          </a:solidFill>
          <a:latin typeface="Arial" pitchFamily="34" charset="0"/>
          <a:ea typeface="ＭＳ Ｐゴシック" charset="-128"/>
        </a:defRPr>
      </a:lvl6pPr>
      <a:lvl7pPr marL="914400" algn="ctr" defTabSz="457200" rtl="0" fontAlgn="base">
        <a:spcBef>
          <a:spcPct val="0"/>
        </a:spcBef>
        <a:spcAft>
          <a:spcPct val="0"/>
        </a:spcAft>
        <a:defRPr sz="4400" b="1">
          <a:solidFill>
            <a:srgbClr val="005A9B"/>
          </a:solidFill>
          <a:latin typeface="Arial" pitchFamily="34" charset="0"/>
          <a:ea typeface="ＭＳ Ｐゴシック" charset="-128"/>
        </a:defRPr>
      </a:lvl7pPr>
      <a:lvl8pPr marL="1371600" algn="ctr" defTabSz="457200" rtl="0" fontAlgn="base">
        <a:spcBef>
          <a:spcPct val="0"/>
        </a:spcBef>
        <a:spcAft>
          <a:spcPct val="0"/>
        </a:spcAft>
        <a:defRPr sz="4400" b="1">
          <a:solidFill>
            <a:srgbClr val="005A9B"/>
          </a:solidFill>
          <a:latin typeface="Arial" pitchFamily="34" charset="0"/>
          <a:ea typeface="ＭＳ Ｐゴシック" charset="-128"/>
        </a:defRPr>
      </a:lvl8pPr>
      <a:lvl9pPr marL="1828800" algn="ctr" defTabSz="457200" rtl="0" fontAlgn="base">
        <a:spcBef>
          <a:spcPct val="0"/>
        </a:spcBef>
        <a:spcAft>
          <a:spcPct val="0"/>
        </a:spcAft>
        <a:defRPr sz="4400" b="1">
          <a:solidFill>
            <a:srgbClr val="005A9B"/>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7" descr="Inner-Slide.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75" y="0"/>
            <a:ext cx="989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0" y="549275"/>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
        <p:nvSpPr>
          <p:cNvPr id="3076" name="Text Placeholder 2"/>
          <p:cNvSpPr>
            <a:spLocks noGrp="1"/>
          </p:cNvSpPr>
          <p:nvPr>
            <p:ph type="body" idx="1"/>
          </p:nvPr>
        </p:nvSpPr>
        <p:spPr bwMode="auto">
          <a:xfrm>
            <a:off x="908050" y="2103438"/>
            <a:ext cx="8007350"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21" r:id="rId9"/>
    <p:sldLayoutId id="2147484522" r:id="rId10"/>
    <p:sldLayoutId id="2147484548" r:id="rId11"/>
    <p:sldLayoutId id="2147484549" r:id="rId12"/>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pitchFamily="34"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pitchFamily="34"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pitchFamily="34"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pitchFamily="34"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pitchFamily="34"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Inner-Slide.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5" y="0"/>
            <a:ext cx="989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Placeholder 2"/>
          <p:cNvSpPr>
            <a:spLocks noGrp="1"/>
          </p:cNvSpPr>
          <p:nvPr>
            <p:ph type="body" idx="1"/>
          </p:nvPr>
        </p:nvSpPr>
        <p:spPr bwMode="auto">
          <a:xfrm>
            <a:off x="908050" y="2103438"/>
            <a:ext cx="800735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
        <p:nvSpPr>
          <p:cNvPr id="7" name="Title Placeholder 1"/>
          <p:cNvSpPr>
            <a:spLocks noGrp="1"/>
          </p:cNvSpPr>
          <p:nvPr>
            <p:ph type="title"/>
          </p:nvPr>
        </p:nvSpPr>
        <p:spPr bwMode="auto">
          <a:xfrm>
            <a:off x="0" y="549275"/>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23" r:id="rId9"/>
    <p:sldLayoutId id="2147484524" r:id="rId10"/>
    <p:sldLayoutId id="2147484558" r:id="rId11"/>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pitchFamily="34"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pitchFamily="34"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pitchFamily="34"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pitchFamily="34"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pitchFamily="34"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906000" cy="6858000"/>
          </a:xfrm>
          <a:prstGeom prst="rect">
            <a:avLst/>
          </a:prstGeom>
          <a:gradFill flip="none" rotWithShape="1">
            <a:gsLst>
              <a:gs pos="49000">
                <a:srgbClr val="005A9B"/>
              </a:gs>
              <a:gs pos="100000">
                <a:schemeClr val="tx2">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95300" y="2565400"/>
            <a:ext cx="89154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525" r:id="rId1"/>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b="1" kern="1200" spc="-150">
          <a:solidFill>
            <a:schemeClr val="bg1"/>
          </a:solidFill>
          <a:latin typeface="Arial"/>
          <a:ea typeface="ＭＳ Ｐゴシック" charset="-128"/>
          <a:cs typeface="Arial"/>
        </a:defRPr>
      </a:lvl1pPr>
      <a:lvl2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chemeClr val="bg1"/>
          </a:solidFill>
          <a:latin typeface="Arial" pitchFamily="34" charset="0"/>
          <a:ea typeface="ＭＳ Ｐゴシック" charset="-128"/>
        </a:defRPr>
      </a:lvl6pPr>
      <a:lvl7pPr marL="914400" algn="ctr" defTabSz="457200" rtl="0" fontAlgn="base">
        <a:spcBef>
          <a:spcPct val="0"/>
        </a:spcBef>
        <a:spcAft>
          <a:spcPct val="0"/>
        </a:spcAft>
        <a:defRPr sz="4400" b="1">
          <a:solidFill>
            <a:schemeClr val="bg1"/>
          </a:solidFill>
          <a:latin typeface="Arial" pitchFamily="34" charset="0"/>
          <a:ea typeface="ＭＳ Ｐゴシック" charset="-128"/>
        </a:defRPr>
      </a:lvl7pPr>
      <a:lvl8pPr marL="1371600" algn="ctr" defTabSz="457200" rtl="0" fontAlgn="base">
        <a:spcBef>
          <a:spcPct val="0"/>
        </a:spcBef>
        <a:spcAft>
          <a:spcPct val="0"/>
        </a:spcAft>
        <a:defRPr sz="4400" b="1">
          <a:solidFill>
            <a:schemeClr val="bg1"/>
          </a:solidFill>
          <a:latin typeface="Arial" pitchFamily="34" charset="0"/>
          <a:ea typeface="ＭＳ Ｐゴシック" charset="-128"/>
        </a:defRPr>
      </a:lvl8pPr>
      <a:lvl9pPr marL="1828800" algn="ctr" defTabSz="457200" rtl="0" fontAlgn="base">
        <a:spcBef>
          <a:spcPct val="0"/>
        </a:spcBef>
        <a:spcAft>
          <a:spcPct val="0"/>
        </a:spcAft>
        <a:defRPr sz="4400" b="1">
          <a:solidFill>
            <a:schemeClr val="bg1"/>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1" descr="Blue-WhiteGlow.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704850" y="620713"/>
            <a:ext cx="8497888" cy="5616575"/>
          </a:xfrm>
          <a:prstGeom prst="rect">
            <a:avLst/>
          </a:prstGeom>
          <a:solidFill>
            <a:schemeClr val="bg1">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95300" y="2708275"/>
            <a:ext cx="89154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526" r:id="rId1"/>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rgbClr val="005A9B"/>
          </a:solidFill>
          <a:latin typeface="Arial" pitchFamily="34" charset="0"/>
          <a:ea typeface="ＭＳ Ｐゴシック" charset="-128"/>
        </a:defRPr>
      </a:lvl6pPr>
      <a:lvl7pPr marL="914400" algn="ctr" defTabSz="457200" rtl="0" fontAlgn="base">
        <a:spcBef>
          <a:spcPct val="0"/>
        </a:spcBef>
        <a:spcAft>
          <a:spcPct val="0"/>
        </a:spcAft>
        <a:defRPr sz="4400" b="1">
          <a:solidFill>
            <a:srgbClr val="005A9B"/>
          </a:solidFill>
          <a:latin typeface="Arial" pitchFamily="34" charset="0"/>
          <a:ea typeface="ＭＳ Ｐゴシック" charset="-128"/>
        </a:defRPr>
      </a:lvl7pPr>
      <a:lvl8pPr marL="1371600" algn="ctr" defTabSz="457200" rtl="0" fontAlgn="base">
        <a:spcBef>
          <a:spcPct val="0"/>
        </a:spcBef>
        <a:spcAft>
          <a:spcPct val="0"/>
        </a:spcAft>
        <a:defRPr sz="4400" b="1">
          <a:solidFill>
            <a:srgbClr val="005A9B"/>
          </a:solidFill>
          <a:latin typeface="Arial" pitchFamily="34" charset="0"/>
          <a:ea typeface="ＭＳ Ｐゴシック" charset="-128"/>
        </a:defRPr>
      </a:lvl8pPr>
      <a:lvl9pPr marL="1828800" algn="ctr" defTabSz="457200" rtl="0" fontAlgn="base">
        <a:spcBef>
          <a:spcPct val="0"/>
        </a:spcBef>
        <a:spcAft>
          <a:spcPct val="0"/>
        </a:spcAft>
        <a:defRPr sz="4400" b="1">
          <a:solidFill>
            <a:srgbClr val="005A9B"/>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906000" cy="6858000"/>
          </a:xfrm>
          <a:prstGeom prst="rect">
            <a:avLst/>
          </a:prstGeom>
          <a:gradFill flip="none" rotWithShape="1">
            <a:gsLst>
              <a:gs pos="49000">
                <a:srgbClr val="64AF34"/>
              </a:gs>
              <a:gs pos="100000">
                <a:srgbClr val="447825"/>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95300" y="2781300"/>
            <a:ext cx="89154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4527" r:id="rId1"/>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b="1" kern="1200" spc="-150">
          <a:solidFill>
            <a:schemeClr val="bg1"/>
          </a:solidFill>
          <a:latin typeface="Arial"/>
          <a:ea typeface="ＭＳ Ｐゴシック" charset="-128"/>
          <a:cs typeface="Arial"/>
        </a:defRPr>
      </a:lvl1pPr>
      <a:lvl2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chemeClr val="bg1"/>
          </a:solidFill>
          <a:latin typeface="Arial" pitchFamily="34" charset="0"/>
          <a:ea typeface="ＭＳ Ｐゴシック" charset="-128"/>
        </a:defRPr>
      </a:lvl6pPr>
      <a:lvl7pPr marL="914400" algn="ctr" defTabSz="457200" rtl="0" fontAlgn="base">
        <a:spcBef>
          <a:spcPct val="0"/>
        </a:spcBef>
        <a:spcAft>
          <a:spcPct val="0"/>
        </a:spcAft>
        <a:defRPr sz="4400" b="1">
          <a:solidFill>
            <a:schemeClr val="bg1"/>
          </a:solidFill>
          <a:latin typeface="Arial" pitchFamily="34" charset="0"/>
          <a:ea typeface="ＭＳ Ｐゴシック" charset="-128"/>
        </a:defRPr>
      </a:lvl7pPr>
      <a:lvl8pPr marL="1371600" algn="ctr" defTabSz="457200" rtl="0" fontAlgn="base">
        <a:spcBef>
          <a:spcPct val="0"/>
        </a:spcBef>
        <a:spcAft>
          <a:spcPct val="0"/>
        </a:spcAft>
        <a:defRPr sz="4400" b="1">
          <a:solidFill>
            <a:schemeClr val="bg1"/>
          </a:solidFill>
          <a:latin typeface="Arial" pitchFamily="34" charset="0"/>
          <a:ea typeface="ＭＳ Ｐゴシック" charset="-128"/>
        </a:defRPr>
      </a:lvl8pPr>
      <a:lvl9pPr marL="1828800" algn="ctr" defTabSz="457200" rtl="0" fontAlgn="base">
        <a:spcBef>
          <a:spcPct val="0"/>
        </a:spcBef>
        <a:spcAft>
          <a:spcPct val="0"/>
        </a:spcAft>
        <a:defRPr sz="4400" b="1">
          <a:solidFill>
            <a:schemeClr val="bg1"/>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Picture 1" descr="Green-WhiteGlow.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704850" y="620713"/>
            <a:ext cx="8497888" cy="5616575"/>
          </a:xfrm>
          <a:prstGeom prst="rect">
            <a:avLst/>
          </a:prstGeom>
          <a:solidFill>
            <a:schemeClr val="bg1">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95300" y="2636838"/>
            <a:ext cx="89154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4528" r:id="rId1"/>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b="1" kern="1200" spc="-150">
          <a:solidFill>
            <a:srgbClr val="64AF34"/>
          </a:solidFill>
          <a:latin typeface="Arial"/>
          <a:ea typeface="ＭＳ Ｐゴシック" charset="-128"/>
          <a:cs typeface="Arial"/>
        </a:defRPr>
      </a:lvl1pPr>
      <a:lvl2pPr algn="ctr" defTabSz="457200" rtl="0" eaLnBrk="0" fontAlgn="base" hangingPunct="0">
        <a:spcBef>
          <a:spcPct val="0"/>
        </a:spcBef>
        <a:spcAft>
          <a:spcPct val="0"/>
        </a:spcAft>
        <a:defRPr sz="4400" b="1">
          <a:solidFill>
            <a:srgbClr val="64AF34"/>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rgbClr val="64AF34"/>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rgbClr val="64AF34"/>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rgbClr val="64AF34"/>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rgbClr val="64AF34"/>
          </a:solidFill>
          <a:latin typeface="Arial" pitchFamily="34" charset="0"/>
          <a:ea typeface="ＭＳ Ｐゴシック" charset="-128"/>
        </a:defRPr>
      </a:lvl6pPr>
      <a:lvl7pPr marL="914400" algn="ctr" defTabSz="457200" rtl="0" fontAlgn="base">
        <a:spcBef>
          <a:spcPct val="0"/>
        </a:spcBef>
        <a:spcAft>
          <a:spcPct val="0"/>
        </a:spcAft>
        <a:defRPr sz="4400" b="1">
          <a:solidFill>
            <a:srgbClr val="64AF34"/>
          </a:solidFill>
          <a:latin typeface="Arial" pitchFamily="34" charset="0"/>
          <a:ea typeface="ＭＳ Ｐゴシック" charset="-128"/>
        </a:defRPr>
      </a:lvl7pPr>
      <a:lvl8pPr marL="1371600" algn="ctr" defTabSz="457200" rtl="0" fontAlgn="base">
        <a:spcBef>
          <a:spcPct val="0"/>
        </a:spcBef>
        <a:spcAft>
          <a:spcPct val="0"/>
        </a:spcAft>
        <a:defRPr sz="4400" b="1">
          <a:solidFill>
            <a:srgbClr val="64AF34"/>
          </a:solidFill>
          <a:latin typeface="Arial" pitchFamily="34" charset="0"/>
          <a:ea typeface="ＭＳ Ｐゴシック" charset="-128"/>
        </a:defRPr>
      </a:lvl8pPr>
      <a:lvl9pPr marL="1828800" algn="ctr" defTabSz="457200" rtl="0" fontAlgn="base">
        <a:spcBef>
          <a:spcPct val="0"/>
        </a:spcBef>
        <a:spcAft>
          <a:spcPct val="0"/>
        </a:spcAft>
        <a:defRPr sz="4400" b="1">
          <a:solidFill>
            <a:srgbClr val="64AF34"/>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218" name="Picture 2" descr="Inner-Slide-11.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99060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0" y="188913"/>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9220" name="Text Placeholder 2"/>
          <p:cNvSpPr>
            <a:spLocks noGrp="1"/>
          </p:cNvSpPr>
          <p:nvPr>
            <p:ph type="body" idx="1"/>
          </p:nvPr>
        </p:nvSpPr>
        <p:spPr bwMode="auto">
          <a:xfrm>
            <a:off x="908050" y="2103438"/>
            <a:ext cx="80073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29" r:id="rId8"/>
    <p:sldLayoutId id="2147484576" r:id="rId9"/>
    <p:sldLayoutId id="2147484579" r:id="rId10"/>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3800" b="1" kern="1200" spc="-150">
          <a:solidFill>
            <a:srgbClr val="FFFFFF"/>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FFFFFF"/>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FFFFFF"/>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FFFFFF"/>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FFFFFF"/>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pitchFamily="34"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pitchFamily="34"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pitchFamily="34"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pitchFamily="34"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pitchFamily="34"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s://en.wikipedia.org/wiki/File:Tiryns_-_Cyclopean_masonry.jpg" TargetMode="External"/><Relationship Id="rId5" Type="http://schemas.openxmlformats.org/officeDocument/2006/relationships/image" Target="../media/image30.jpeg"/><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2.png"/><Relationship Id="rId1" Type="http://schemas.microsoft.com/office/2007/relationships/media" Target="../media/media1.mpg"/><Relationship Id="rId2" Type="http://schemas.openxmlformats.org/officeDocument/2006/relationships/video" Target="../media/media1.m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jpe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png"/><Relationship Id="rId3"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jpg"/><Relationship Id="rId3"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g"/><Relationship Id="rId1" Type="http://schemas.openxmlformats.org/officeDocument/2006/relationships/slideLayout" Target="../slideLayouts/slideLayout16.xml"/><Relationship Id="rId2"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55.png"/><Relationship Id="rId1" Type="http://schemas.openxmlformats.org/officeDocument/2006/relationships/vmlDrawing" Target="../drawings/vmlDrawing1.vml"/><Relationship Id="rId2"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56.png"/><Relationship Id="rId1" Type="http://schemas.openxmlformats.org/officeDocument/2006/relationships/vmlDrawing" Target="../drawings/vmlDrawing2.vml"/><Relationship Id="rId2"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57.png"/><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chart" Target="../charts/char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9.emf"/><Relationship Id="rId3" Type="http://schemas.openxmlformats.org/officeDocument/2006/relationships/image" Target="../media/image60.emf"/></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8.emf"/><Relationship Id="rId3"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jpeg"/><Relationship Id="rId9" Type="http://schemas.openxmlformats.org/officeDocument/2006/relationships/image" Target="../media/image77.jpeg"/><Relationship Id="rId1" Type="http://schemas.openxmlformats.org/officeDocument/2006/relationships/slideLayout" Target="../slideLayouts/slideLayout9.xml"/><Relationship Id="rId2"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xml"/><Relationship Id="rId3" Type="http://schemas.openxmlformats.org/officeDocument/2006/relationships/image" Target="../media/image79.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7.xml"/><Relationship Id="rId2"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 Id="rId3"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jpeg"/><Relationship Id="rId3"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jpeg"/><Relationship Id="rId3"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0808"/>
            <a:ext cx="9906000" cy="1944216"/>
          </a:xfrm>
        </p:spPr>
        <p:txBody>
          <a:bodyPr>
            <a:normAutofit fontScale="90000"/>
          </a:bodyPr>
          <a:lstStyle/>
          <a:p>
            <a:r>
              <a:rPr lang="en-AU" sz="2800" b="0" dirty="0"/>
              <a:t/>
            </a:r>
            <a:br>
              <a:rPr lang="en-AU" sz="2800" b="0" dirty="0"/>
            </a:br>
            <a:r>
              <a:rPr lang="en-AU" sz="2800" b="0" dirty="0"/>
              <a:t> </a:t>
            </a:r>
            <a:r>
              <a:rPr lang="en-AU" sz="4000" b="0" dirty="0" smtClean="0"/>
              <a:t>Neutron imaging instrument DINGO – moving to 1μm resolution</a:t>
            </a:r>
            <a:r>
              <a:rPr lang="en-AU" sz="2800" b="0" dirty="0"/>
              <a:t>	</a:t>
            </a:r>
            <a:br>
              <a:rPr lang="en-AU" sz="2800" b="0" dirty="0"/>
            </a:br>
            <a:r>
              <a:rPr lang="en-AU" sz="2700" dirty="0" smtClean="0"/>
              <a:t>by U. </a:t>
            </a:r>
            <a:r>
              <a:rPr lang="en-AU" sz="2700" dirty="0" err="1" smtClean="0"/>
              <a:t>Garbe</a:t>
            </a:r>
            <a:r>
              <a:rPr lang="en-AU" dirty="0"/>
              <a:t/>
            </a:r>
            <a:br>
              <a:rPr lang="en-AU" dirty="0"/>
            </a:br>
            <a:endParaRPr lang="en-AU" dirty="0"/>
          </a:p>
        </p:txBody>
      </p:sp>
    </p:spTree>
    <p:extLst>
      <p:ext uri="{BB962C8B-B14F-4D97-AF65-F5344CB8AC3E}">
        <p14:creationId xmlns:p14="http://schemas.microsoft.com/office/powerpoint/2010/main" val="19672579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36650" y="0"/>
            <a:ext cx="7366000" cy="1143000"/>
          </a:xfrm>
        </p:spPr>
        <p:txBody>
          <a:bodyPr/>
          <a:lstStyle/>
          <a:p>
            <a:r>
              <a:rPr lang="en-AU">
                <a:latin typeface="Arial" charset="0"/>
                <a:cs typeface="Droid Sans Fallback" charset="0"/>
              </a:rPr>
              <a:t>Attenuation Coefficient (X-rays)</a:t>
            </a:r>
          </a:p>
        </p:txBody>
      </p:sp>
      <p:pic>
        <p:nvPicPr>
          <p:cNvPr id="9219" name="Picture 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36650" y="1052513"/>
            <a:ext cx="8075613"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20" name="Text Box 5"/>
          <p:cNvSpPr txBox="1">
            <a:spLocks noChangeArrowheads="1"/>
          </p:cNvSpPr>
          <p:nvPr/>
        </p:nvSpPr>
        <p:spPr bwMode="auto">
          <a:xfrm>
            <a:off x="5457825" y="6165850"/>
            <a:ext cx="200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t>[A. Kaestner, PSI]</a:t>
            </a:r>
          </a:p>
        </p:txBody>
      </p:sp>
    </p:spTree>
    <p:extLst>
      <p:ext uri="{BB962C8B-B14F-4D97-AF65-F5344CB8AC3E}">
        <p14:creationId xmlns:p14="http://schemas.microsoft.com/office/powerpoint/2010/main" val="28599473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36650" y="0"/>
            <a:ext cx="7366000" cy="1143000"/>
          </a:xfrm>
        </p:spPr>
        <p:txBody>
          <a:bodyPr/>
          <a:lstStyle/>
          <a:p>
            <a:r>
              <a:rPr lang="en-AU" sz="3600">
                <a:latin typeface="Arial" charset="0"/>
                <a:cs typeface="Droid Sans Fallback" charset="0"/>
              </a:rPr>
              <a:t>Attenuation Coefficient (neutrons)</a:t>
            </a:r>
          </a:p>
        </p:txBody>
      </p:sp>
      <p:pic>
        <p:nvPicPr>
          <p:cNvPr id="102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125538"/>
            <a:ext cx="87122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5"/>
          <p:cNvSpPr txBox="1">
            <a:spLocks noChangeArrowheads="1"/>
          </p:cNvSpPr>
          <p:nvPr/>
        </p:nvSpPr>
        <p:spPr bwMode="auto">
          <a:xfrm>
            <a:off x="5457825" y="6165850"/>
            <a:ext cx="200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t>[A. Kaestner, PSI]</a:t>
            </a:r>
          </a:p>
        </p:txBody>
      </p:sp>
    </p:spTree>
    <p:extLst>
      <p:ext uri="{BB962C8B-B14F-4D97-AF65-F5344CB8AC3E}">
        <p14:creationId xmlns:p14="http://schemas.microsoft.com/office/powerpoint/2010/main" val="32124363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576" y="701824"/>
            <a:ext cx="4831220" cy="1143000"/>
          </a:xfrm>
        </p:spPr>
        <p:txBody>
          <a:bodyPr/>
          <a:lstStyle/>
          <a:p>
            <a:pPr algn="l"/>
            <a:r>
              <a:rPr lang="en-US" dirty="0" smtClean="0"/>
              <a:t>History of Concrete</a:t>
            </a:r>
            <a:endParaRPr lang="en-US" dirty="0"/>
          </a:p>
        </p:txBody>
      </p:sp>
      <p:sp>
        <p:nvSpPr>
          <p:cNvPr id="3" name="Content Placeholder 2"/>
          <p:cNvSpPr>
            <a:spLocks noGrp="1"/>
          </p:cNvSpPr>
          <p:nvPr>
            <p:ph idx="4294967295"/>
          </p:nvPr>
        </p:nvSpPr>
        <p:spPr>
          <a:xfrm>
            <a:off x="606940" y="1844825"/>
            <a:ext cx="5641975" cy="2232248"/>
          </a:xfrm>
        </p:spPr>
        <p:txBody>
          <a:bodyPr/>
          <a:lstStyle/>
          <a:p>
            <a:r>
              <a:rPr lang="en-US" b="1" dirty="0" smtClean="0">
                <a:solidFill>
                  <a:schemeClr val="tx1"/>
                </a:solidFill>
              </a:rPr>
              <a:t>First concrete experience approx. 2 million years old</a:t>
            </a:r>
          </a:p>
          <a:p>
            <a:r>
              <a:rPr lang="en-US" b="1" dirty="0" smtClean="0">
                <a:solidFill>
                  <a:schemeClr val="tx1"/>
                </a:solidFill>
              </a:rPr>
              <a:t>1400BC in Greece</a:t>
            </a:r>
          </a:p>
          <a:p>
            <a:r>
              <a:rPr lang="en-US" b="1" dirty="0" smtClean="0">
                <a:solidFill>
                  <a:schemeClr val="tx1"/>
                </a:solidFill>
              </a:rPr>
              <a:t>Ancient roman infrastructure</a:t>
            </a:r>
          </a:p>
        </p:txBody>
      </p:sp>
      <p:pic>
        <p:nvPicPr>
          <p:cNvPr id="48130" name="Picture 2" descr="\\fianna\ulg\My Documents\My Pictures\itmnr\colosse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68" y="4048461"/>
            <a:ext cx="3816424" cy="2378546"/>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Tiryns - Cyclopean masonry.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168" y="2000623"/>
            <a:ext cx="276225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0436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Concrete world record</a:t>
            </a:r>
            <a:endParaRPr lang="en-AU" dirty="0"/>
          </a:p>
        </p:txBody>
      </p:sp>
      <p:sp>
        <p:nvSpPr>
          <p:cNvPr id="4" name="TextBox 3"/>
          <p:cNvSpPr txBox="1"/>
          <p:nvPr/>
        </p:nvSpPr>
        <p:spPr>
          <a:xfrm>
            <a:off x="875666" y="1340768"/>
            <a:ext cx="8352928" cy="1477328"/>
          </a:xfrm>
          <a:prstGeom prst="rect">
            <a:avLst/>
          </a:prstGeom>
          <a:noFill/>
        </p:spPr>
        <p:txBody>
          <a:bodyPr wrap="square" rtlCol="0">
            <a:spAutoFit/>
          </a:bodyPr>
          <a:lstStyle/>
          <a:p>
            <a:pPr marL="285750" indent="-285750">
              <a:buFont typeface="Arial" panose="020B0604020202020204" pitchFamily="34" charset="0"/>
              <a:buChar char="•"/>
            </a:pPr>
            <a:r>
              <a:rPr lang="en-AU" dirty="0"/>
              <a:t>The world record for the largest concrete pour in a single project is the Three Gorges Dam in Hubei Province, China by the Three Gorges Corporation. The amount of concrete used in the construction of the dam is estimated at 16 million cubic meters over 17 years. The previous record was 12.3 million cubic meters held by </a:t>
            </a:r>
            <a:r>
              <a:rPr lang="en-AU" dirty="0" err="1"/>
              <a:t>Itaipu</a:t>
            </a:r>
            <a:r>
              <a:rPr lang="en-AU" dirty="0"/>
              <a:t> hydropower station in Brazil</a:t>
            </a:r>
            <a:r>
              <a:rPr lang="en-AU" dirty="0" smtClean="0"/>
              <a:t>.</a:t>
            </a:r>
            <a:endParaRPr lang="en-AU" baseline="30000" dirty="0" smtClean="0"/>
          </a:p>
        </p:txBody>
      </p:sp>
      <p:pic>
        <p:nvPicPr>
          <p:cNvPr id="48131" name="Picture 3" descr="\\fianna\ulg\Downloads\ThreeGorgesDam-China2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59" y="2794294"/>
            <a:ext cx="637674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1067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importance of concrete</a:t>
            </a:r>
            <a:endParaRPr lang="en-US" dirty="0"/>
          </a:p>
        </p:txBody>
      </p:sp>
      <p:sp>
        <p:nvSpPr>
          <p:cNvPr id="4" name="Rectangle 6"/>
          <p:cNvSpPr>
            <a:spLocks noChangeArrowheads="1"/>
          </p:cNvSpPr>
          <p:nvPr/>
        </p:nvSpPr>
        <p:spPr bwMode="auto">
          <a:xfrm>
            <a:off x="503238" y="1989138"/>
            <a:ext cx="913028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Wingdings" charset="2"/>
              <a:buChar char="u"/>
            </a:pPr>
            <a:r>
              <a:rPr lang="en-US" sz="2800" b="1" dirty="0" smtClean="0"/>
              <a:t> </a:t>
            </a:r>
            <a:r>
              <a:rPr lang="en-AU" sz="2800" dirty="0"/>
              <a:t>Globally consuming 25 </a:t>
            </a:r>
            <a:r>
              <a:rPr lang="en-AU" sz="2800" dirty="0" err="1" smtClean="0"/>
              <a:t>gigatonnes</a:t>
            </a:r>
            <a:r>
              <a:rPr lang="en-AU" sz="2800" dirty="0" smtClean="0"/>
              <a:t>/year</a:t>
            </a:r>
          </a:p>
          <a:p>
            <a:pPr marL="285750" indent="-285750">
              <a:buFont typeface="Wingdings" charset="2"/>
              <a:buChar char="u"/>
            </a:pPr>
            <a:r>
              <a:rPr lang="en-US" sz="2800" b="1" dirty="0" smtClean="0"/>
              <a:t> </a:t>
            </a:r>
            <a:r>
              <a:rPr lang="en-AU" sz="2800" dirty="0"/>
              <a:t>annual costs of remediation and premature replacement reaching 3.8% of global GDP</a:t>
            </a:r>
            <a:endParaRPr lang="en-US" sz="2800" b="1" dirty="0" smtClean="0"/>
          </a:p>
          <a:p>
            <a:pPr marL="285750" indent="-285750">
              <a:buFont typeface="Wingdings" charset="2"/>
              <a:buChar char="u"/>
            </a:pPr>
            <a:r>
              <a:rPr lang="en-US" sz="2800" b="1" dirty="0" smtClean="0"/>
              <a:t> </a:t>
            </a:r>
            <a:r>
              <a:rPr lang="en-AU" sz="2800" dirty="0" smtClean="0"/>
              <a:t>Reinforced Concrete </a:t>
            </a:r>
            <a:r>
              <a:rPr lang="en-AU" sz="2800" dirty="0"/>
              <a:t>is the most widely used building material, owing to its versatility and relatively low cost</a:t>
            </a:r>
            <a:r>
              <a:rPr lang="en-US" sz="2800" b="1" dirty="0" smtClean="0"/>
              <a:t> </a:t>
            </a:r>
          </a:p>
          <a:p>
            <a:endParaRPr lang="en-US" b="1" dirty="0" smtClean="0"/>
          </a:p>
          <a:p>
            <a:pPr algn="r"/>
            <a:endParaRPr lang="en-US" b="1" dirty="0"/>
          </a:p>
          <a:p>
            <a:pPr algn="ctr"/>
            <a:r>
              <a:rPr lang="en-US" sz="3200" b="1" dirty="0" smtClean="0">
                <a:solidFill>
                  <a:srgbClr val="FF0000"/>
                </a:solidFill>
              </a:rPr>
              <a:t>If we make Australian roads last 5 years longer it would pay off for hundreds of OPAL research reactors</a:t>
            </a:r>
            <a:endParaRPr lang="en-US" sz="3200" b="1" dirty="0">
              <a:solidFill>
                <a:srgbClr val="FF0000"/>
              </a:solidFill>
            </a:endParaRPr>
          </a:p>
          <a:p>
            <a:pPr algn="r"/>
            <a:endParaRPr lang="en-US" b="1" dirty="0" smtClean="0"/>
          </a:p>
          <a:p>
            <a:pPr algn="r"/>
            <a:endParaRPr lang="en-US" b="1" dirty="0"/>
          </a:p>
        </p:txBody>
      </p:sp>
    </p:spTree>
    <p:extLst>
      <p:ext uri="{BB962C8B-B14F-4D97-AF65-F5344CB8AC3E}">
        <p14:creationId xmlns:p14="http://schemas.microsoft.com/office/powerpoint/2010/main" val="25433735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96" y="57523"/>
            <a:ext cx="9163050" cy="1470025"/>
          </a:xfrm>
        </p:spPr>
        <p:txBody>
          <a:bodyPr/>
          <a:lstStyle/>
          <a:p>
            <a:r>
              <a:rPr lang="en-US" sz="3600" dirty="0" smtClean="0"/>
              <a:t>Porosity distribution in concrete sample</a:t>
            </a:r>
            <a:endParaRPr lang="en-US" sz="3600" dirty="0"/>
          </a:p>
        </p:txBody>
      </p:sp>
      <p:pic>
        <p:nvPicPr>
          <p:cNvPr id="4" name="z_movi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5310" y="1527548"/>
            <a:ext cx="5764836" cy="4611868"/>
          </a:xfrm>
          <a:prstGeom prst="rect">
            <a:avLst/>
          </a:prstGeom>
        </p:spPr>
      </p:pic>
    </p:spTree>
    <p:extLst>
      <p:ext uri="{BB962C8B-B14F-4D97-AF65-F5344CB8AC3E}">
        <p14:creationId xmlns:p14="http://schemas.microsoft.com/office/powerpoint/2010/main" val="24378990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1"/>
          <p:cNvSpPr>
            <a:spLocks noChangeArrowheads="1"/>
          </p:cNvSpPr>
          <p:nvPr/>
        </p:nvSpPr>
        <p:spPr bwMode="auto">
          <a:xfrm>
            <a:off x="0" y="-26988"/>
            <a:ext cx="9904413" cy="1141413"/>
          </a:xfrm>
          <a:custGeom>
            <a:avLst/>
            <a:gdLst>
              <a:gd name="T0" fmla="*/ 9904413 w 9904413"/>
              <a:gd name="T1" fmla="*/ 570707 h 1141413"/>
              <a:gd name="T2" fmla="*/ 4952207 w 9904413"/>
              <a:gd name="T3" fmla="*/ 1141413 h 1141413"/>
              <a:gd name="T4" fmla="*/ 0 w 9904413"/>
              <a:gd name="T5" fmla="*/ 570707 h 1141413"/>
              <a:gd name="T6" fmla="*/ 4952207 w 9904413"/>
              <a:gd name="T7" fmla="*/ 0 h 1141413"/>
              <a:gd name="T8" fmla="*/ 0 60000 65536"/>
              <a:gd name="T9" fmla="*/ 5898240 60000 65536"/>
              <a:gd name="T10" fmla="*/ 11796480 60000 65536"/>
              <a:gd name="T11" fmla="*/ 17694720 60000 65536"/>
              <a:gd name="T12" fmla="*/ 0 w 9904413"/>
              <a:gd name="T13" fmla="*/ 0 h 1141413"/>
              <a:gd name="T14" fmla="*/ 9904413 w 9904413"/>
              <a:gd name="T15" fmla="*/ 1141413 h 1141413"/>
            </a:gdLst>
            <a:ahLst/>
            <a:cxnLst>
              <a:cxn ang="T8">
                <a:pos x="T0" y="T1"/>
              </a:cxn>
              <a:cxn ang="T9">
                <a:pos x="T2" y="T3"/>
              </a:cxn>
              <a:cxn ang="T10">
                <a:pos x="T4" y="T5"/>
              </a:cxn>
              <a:cxn ang="T11">
                <a:pos x="T6" y="T7"/>
              </a:cxn>
            </a:cxnLst>
            <a:rect l="T12" t="T13" r="T14" b="T15"/>
            <a:pathLst>
              <a:path w="9904413" h="1141413">
                <a:moveTo>
                  <a:pt x="0" y="0"/>
                </a:moveTo>
                <a:lnTo>
                  <a:pt x="27513" y="0"/>
                </a:lnTo>
                <a:lnTo>
                  <a:pt x="27513" y="3171"/>
                </a:lnTo>
                <a:lnTo>
                  <a:pt x="0" y="317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p>
            <a:endParaRPr lang="en-US"/>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908050"/>
            <a:ext cx="2700337" cy="3138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038" y="908050"/>
            <a:ext cx="2628900" cy="3138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9488" y="908050"/>
            <a:ext cx="2408237" cy="3138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6" name="AutoShape 5"/>
          <p:cNvSpPr>
            <a:spLocks noChangeArrowheads="1"/>
          </p:cNvSpPr>
          <p:nvPr/>
        </p:nvSpPr>
        <p:spPr bwMode="auto">
          <a:xfrm>
            <a:off x="273050" y="4264025"/>
            <a:ext cx="2446338" cy="819150"/>
          </a:xfrm>
          <a:custGeom>
            <a:avLst/>
            <a:gdLst>
              <a:gd name="T0" fmla="*/ 2446338 w 2446338"/>
              <a:gd name="T1" fmla="*/ 409575 h 819150"/>
              <a:gd name="T2" fmla="*/ 1223169 w 2446338"/>
              <a:gd name="T3" fmla="*/ 819150 h 819150"/>
              <a:gd name="T4" fmla="*/ 0 w 2446338"/>
              <a:gd name="T5" fmla="*/ 409575 h 819150"/>
              <a:gd name="T6" fmla="*/ 1223169 w 2446338"/>
              <a:gd name="T7" fmla="*/ 0 h 819150"/>
              <a:gd name="T8" fmla="*/ 0 60000 65536"/>
              <a:gd name="T9" fmla="*/ 5898240 60000 65536"/>
              <a:gd name="T10" fmla="*/ 11796480 60000 65536"/>
              <a:gd name="T11" fmla="*/ 17694720 60000 65536"/>
              <a:gd name="T12" fmla="*/ 0 w 2446338"/>
              <a:gd name="T13" fmla="*/ 0 h 819150"/>
              <a:gd name="T14" fmla="*/ 2446338 w 2446338"/>
              <a:gd name="T15" fmla="*/ 819150 h 819150"/>
            </a:gdLst>
            <a:ahLst/>
            <a:cxnLst>
              <a:cxn ang="T8">
                <a:pos x="T0" y="T1"/>
              </a:cxn>
              <a:cxn ang="T9">
                <a:pos x="T2" y="T3"/>
              </a:cxn>
              <a:cxn ang="T10">
                <a:pos x="T4" y="T5"/>
              </a:cxn>
              <a:cxn ang="T11">
                <a:pos x="T6" y="T7"/>
              </a:cxn>
            </a:cxnLst>
            <a:rect l="T12" t="T13" r="T14" b="T15"/>
            <a:pathLst>
              <a:path w="2446338" h="819150">
                <a:moveTo>
                  <a:pt x="0" y="0"/>
                </a:moveTo>
                <a:lnTo>
                  <a:pt x="6796" y="0"/>
                </a:lnTo>
                <a:lnTo>
                  <a:pt x="6796" y="2276"/>
                </a:lnTo>
                <a:lnTo>
                  <a:pt x="0" y="2276"/>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nSpc>
                <a:spcPct val="100000"/>
              </a:lnSpc>
              <a:tabLst>
                <a:tab pos="449263" algn="l"/>
                <a:tab pos="898525" algn="l"/>
                <a:tab pos="1347788" algn="l"/>
                <a:tab pos="1797050" algn="l"/>
                <a:tab pos="2246313" algn="l"/>
              </a:tabLst>
            </a:pPr>
            <a:r>
              <a:rPr lang="en-AU" sz="1600">
                <a:solidFill>
                  <a:srgbClr val="000000"/>
                </a:solidFill>
                <a:cs typeface="ＭＳ Ｐゴシック" charset="0"/>
              </a:rPr>
              <a:t>Visualising enamel, apatite,</a:t>
            </a:r>
          </a:p>
          <a:p>
            <a:pPr>
              <a:lnSpc>
                <a:spcPct val="100000"/>
              </a:lnSpc>
              <a:tabLst>
                <a:tab pos="449263" algn="l"/>
                <a:tab pos="898525" algn="l"/>
                <a:tab pos="1347788" algn="l"/>
                <a:tab pos="1797050" algn="l"/>
                <a:tab pos="2246313" algn="l"/>
              </a:tabLst>
            </a:pPr>
            <a:r>
              <a:rPr lang="en-AU" sz="1600">
                <a:solidFill>
                  <a:srgbClr val="000000"/>
                </a:solidFill>
                <a:cs typeface="ＭＳ Ｐゴシック" charset="0"/>
              </a:rPr>
              <a:t>border in transparent mode</a:t>
            </a:r>
          </a:p>
        </p:txBody>
      </p:sp>
      <p:sp>
        <p:nvSpPr>
          <p:cNvPr id="5127" name="AutoShape 6"/>
          <p:cNvSpPr>
            <a:spLocks noChangeArrowheads="1"/>
          </p:cNvSpPr>
          <p:nvPr/>
        </p:nvSpPr>
        <p:spPr bwMode="auto">
          <a:xfrm>
            <a:off x="3819525" y="4264025"/>
            <a:ext cx="2447925" cy="819150"/>
          </a:xfrm>
          <a:custGeom>
            <a:avLst/>
            <a:gdLst>
              <a:gd name="T0" fmla="*/ 2447925 w 2447925"/>
              <a:gd name="T1" fmla="*/ 409575 h 819150"/>
              <a:gd name="T2" fmla="*/ 1223963 w 2447925"/>
              <a:gd name="T3" fmla="*/ 819150 h 819150"/>
              <a:gd name="T4" fmla="*/ 0 w 2447925"/>
              <a:gd name="T5" fmla="*/ 409575 h 819150"/>
              <a:gd name="T6" fmla="*/ 1223963 w 2447925"/>
              <a:gd name="T7" fmla="*/ 0 h 819150"/>
              <a:gd name="T8" fmla="*/ 0 60000 65536"/>
              <a:gd name="T9" fmla="*/ 5898240 60000 65536"/>
              <a:gd name="T10" fmla="*/ 11796480 60000 65536"/>
              <a:gd name="T11" fmla="*/ 17694720 60000 65536"/>
              <a:gd name="T12" fmla="*/ 0 w 2447925"/>
              <a:gd name="T13" fmla="*/ 0 h 819150"/>
              <a:gd name="T14" fmla="*/ 2447925 w 2447925"/>
              <a:gd name="T15" fmla="*/ 819150 h 819150"/>
            </a:gdLst>
            <a:ahLst/>
            <a:cxnLst>
              <a:cxn ang="T8">
                <a:pos x="T0" y="T1"/>
              </a:cxn>
              <a:cxn ang="T9">
                <a:pos x="T2" y="T3"/>
              </a:cxn>
              <a:cxn ang="T10">
                <a:pos x="T4" y="T5"/>
              </a:cxn>
              <a:cxn ang="T11">
                <a:pos x="T6" y="T7"/>
              </a:cxn>
            </a:cxnLst>
            <a:rect l="T12" t="T13" r="T14" b="T15"/>
            <a:pathLst>
              <a:path w="2447925" h="819150">
                <a:moveTo>
                  <a:pt x="0" y="0"/>
                </a:moveTo>
                <a:lnTo>
                  <a:pt x="6800" y="0"/>
                </a:lnTo>
                <a:lnTo>
                  <a:pt x="6800" y="2276"/>
                </a:lnTo>
                <a:lnTo>
                  <a:pt x="0" y="2276"/>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nSpc>
                <a:spcPct val="100000"/>
              </a:lnSpc>
              <a:tabLst>
                <a:tab pos="449263" algn="l"/>
                <a:tab pos="898525" algn="l"/>
                <a:tab pos="1347788" algn="l"/>
                <a:tab pos="1797050" algn="l"/>
                <a:tab pos="2246313" algn="l"/>
              </a:tabLst>
            </a:pPr>
            <a:r>
              <a:rPr lang="en-AU" sz="1600">
                <a:solidFill>
                  <a:srgbClr val="000000"/>
                </a:solidFill>
                <a:cs typeface="ＭＳ Ｐゴシック" charset="0"/>
              </a:rPr>
              <a:t>Visualising enamel transparent</a:t>
            </a:r>
          </a:p>
          <a:p>
            <a:pPr>
              <a:lnSpc>
                <a:spcPct val="100000"/>
              </a:lnSpc>
              <a:tabLst>
                <a:tab pos="449263" algn="l"/>
                <a:tab pos="898525" algn="l"/>
                <a:tab pos="1347788" algn="l"/>
                <a:tab pos="1797050" algn="l"/>
                <a:tab pos="2246313" algn="l"/>
              </a:tabLst>
            </a:pPr>
            <a:r>
              <a:rPr lang="en-AU" sz="1600">
                <a:solidFill>
                  <a:srgbClr val="000000"/>
                </a:solidFill>
                <a:cs typeface="ＭＳ Ｐゴシック" charset="0"/>
              </a:rPr>
              <a:t> and apatite solid</a:t>
            </a:r>
          </a:p>
        </p:txBody>
      </p:sp>
      <p:sp>
        <p:nvSpPr>
          <p:cNvPr id="5128" name="AutoShape 7"/>
          <p:cNvSpPr>
            <a:spLocks noChangeArrowheads="1"/>
          </p:cNvSpPr>
          <p:nvPr/>
        </p:nvSpPr>
        <p:spPr bwMode="auto">
          <a:xfrm>
            <a:off x="7291388" y="4264025"/>
            <a:ext cx="2446337" cy="576263"/>
          </a:xfrm>
          <a:custGeom>
            <a:avLst/>
            <a:gdLst>
              <a:gd name="T0" fmla="*/ 2446337 w 2446337"/>
              <a:gd name="T1" fmla="*/ 288132 h 576263"/>
              <a:gd name="T2" fmla="*/ 1223169 w 2446337"/>
              <a:gd name="T3" fmla="*/ 576263 h 576263"/>
              <a:gd name="T4" fmla="*/ 0 w 2446337"/>
              <a:gd name="T5" fmla="*/ 288132 h 576263"/>
              <a:gd name="T6" fmla="*/ 1223169 w 2446337"/>
              <a:gd name="T7" fmla="*/ 0 h 576263"/>
              <a:gd name="T8" fmla="*/ 0 60000 65536"/>
              <a:gd name="T9" fmla="*/ 5898240 60000 65536"/>
              <a:gd name="T10" fmla="*/ 11796480 60000 65536"/>
              <a:gd name="T11" fmla="*/ 17694720 60000 65536"/>
              <a:gd name="T12" fmla="*/ 0 w 2446337"/>
              <a:gd name="T13" fmla="*/ 0 h 576263"/>
              <a:gd name="T14" fmla="*/ 2446337 w 2446337"/>
              <a:gd name="T15" fmla="*/ 576263 h 576263"/>
            </a:gdLst>
            <a:ahLst/>
            <a:cxnLst>
              <a:cxn ang="T8">
                <a:pos x="T0" y="T1"/>
              </a:cxn>
              <a:cxn ang="T9">
                <a:pos x="T2" y="T3"/>
              </a:cxn>
              <a:cxn ang="T10">
                <a:pos x="T4" y="T5"/>
              </a:cxn>
              <a:cxn ang="T11">
                <a:pos x="T6" y="T7"/>
              </a:cxn>
            </a:cxnLst>
            <a:rect l="T12" t="T13" r="T14" b="T15"/>
            <a:pathLst>
              <a:path w="2446337" h="576263">
                <a:moveTo>
                  <a:pt x="0" y="0"/>
                </a:moveTo>
                <a:lnTo>
                  <a:pt x="6796" y="0"/>
                </a:lnTo>
                <a:lnTo>
                  <a:pt x="6796" y="1600"/>
                </a:lnTo>
                <a:lnTo>
                  <a:pt x="0" y="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nSpc>
                <a:spcPct val="100000"/>
              </a:lnSpc>
              <a:tabLst>
                <a:tab pos="449263" algn="l"/>
                <a:tab pos="898525" algn="l"/>
                <a:tab pos="1347788" algn="l"/>
                <a:tab pos="1797050" algn="l"/>
                <a:tab pos="2246313" algn="l"/>
              </a:tabLst>
            </a:pPr>
            <a:r>
              <a:rPr lang="en-AU" sz="1600">
                <a:solidFill>
                  <a:srgbClr val="000000"/>
                </a:solidFill>
                <a:cs typeface="ＭＳ Ｐゴシック" charset="0"/>
              </a:rPr>
              <a:t>Visualising root canal in </a:t>
            </a:r>
          </a:p>
          <a:p>
            <a:pPr>
              <a:lnSpc>
                <a:spcPct val="100000"/>
              </a:lnSpc>
              <a:tabLst>
                <a:tab pos="449263" algn="l"/>
                <a:tab pos="898525" algn="l"/>
                <a:tab pos="1347788" algn="l"/>
                <a:tab pos="1797050" algn="l"/>
                <a:tab pos="2246313" algn="l"/>
              </a:tabLst>
            </a:pPr>
            <a:r>
              <a:rPr lang="en-AU" sz="1600">
                <a:solidFill>
                  <a:srgbClr val="000000"/>
                </a:solidFill>
                <a:cs typeface="ＭＳ Ｐゴシック" charset="0"/>
              </a:rPr>
              <a:t>transparent grey</a:t>
            </a:r>
          </a:p>
        </p:txBody>
      </p:sp>
      <p:sp>
        <p:nvSpPr>
          <p:cNvPr id="5129" name="AutoShape 8"/>
          <p:cNvSpPr>
            <a:spLocks noChangeArrowheads="1"/>
          </p:cNvSpPr>
          <p:nvPr/>
        </p:nvSpPr>
        <p:spPr bwMode="auto">
          <a:xfrm>
            <a:off x="5381625" y="4840288"/>
            <a:ext cx="4535488" cy="1917700"/>
          </a:xfrm>
          <a:custGeom>
            <a:avLst/>
            <a:gdLst>
              <a:gd name="T0" fmla="*/ 4535488 w 4535488"/>
              <a:gd name="T1" fmla="*/ 958850 h 1917700"/>
              <a:gd name="T2" fmla="*/ 2267744 w 4535488"/>
              <a:gd name="T3" fmla="*/ 1917700 h 1917700"/>
              <a:gd name="T4" fmla="*/ 0 w 4535488"/>
              <a:gd name="T5" fmla="*/ 958850 h 1917700"/>
              <a:gd name="T6" fmla="*/ 2267744 w 4535488"/>
              <a:gd name="T7" fmla="*/ 0 h 1917700"/>
              <a:gd name="T8" fmla="*/ 0 60000 65536"/>
              <a:gd name="T9" fmla="*/ 5898240 60000 65536"/>
              <a:gd name="T10" fmla="*/ 11796480 60000 65536"/>
              <a:gd name="T11" fmla="*/ 17694720 60000 65536"/>
              <a:gd name="T12" fmla="*/ 0 w 4535488"/>
              <a:gd name="T13" fmla="*/ 0 h 1917700"/>
              <a:gd name="T14" fmla="*/ 4535488 w 4535488"/>
              <a:gd name="T15" fmla="*/ 1917700 h 1917700"/>
            </a:gdLst>
            <a:ahLst/>
            <a:cxnLst>
              <a:cxn ang="T8">
                <a:pos x="T0" y="T1"/>
              </a:cxn>
              <a:cxn ang="T9">
                <a:pos x="T2" y="T3"/>
              </a:cxn>
              <a:cxn ang="T10">
                <a:pos x="T4" y="T5"/>
              </a:cxn>
              <a:cxn ang="T11">
                <a:pos x="T6" y="T7"/>
              </a:cxn>
            </a:cxnLst>
            <a:rect l="T12" t="T13" r="T14" b="T15"/>
            <a:pathLst>
              <a:path w="4535488" h="1917700">
                <a:moveTo>
                  <a:pt x="0" y="0"/>
                </a:moveTo>
                <a:lnTo>
                  <a:pt x="12599" y="0"/>
                </a:lnTo>
                <a:lnTo>
                  <a:pt x="12599" y="5326"/>
                </a:lnTo>
                <a:lnTo>
                  <a:pt x="0" y="5326"/>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lgn="ctr">
              <a:lnSpc>
                <a:spcPct val="100000"/>
              </a:lnSpc>
              <a:tabLst>
                <a:tab pos="449263" algn="l"/>
                <a:tab pos="898525" algn="l"/>
                <a:tab pos="1347788" algn="l"/>
                <a:tab pos="1797050" algn="l"/>
                <a:tab pos="2246313" algn="l"/>
                <a:tab pos="2695575" algn="l"/>
                <a:tab pos="3144838" algn="l"/>
                <a:tab pos="3594100" algn="l"/>
                <a:tab pos="4043363" algn="l"/>
                <a:tab pos="4492625" algn="l"/>
              </a:tabLst>
            </a:pPr>
            <a:r>
              <a:rPr lang="en-AU" sz="2400">
                <a:solidFill>
                  <a:srgbClr val="000000"/>
                </a:solidFill>
                <a:cs typeface="ＭＳ Ｐゴシック" charset="0"/>
              </a:rPr>
              <a:t>In collaboration with </a:t>
            </a:r>
          </a:p>
          <a:p>
            <a:pPr algn="ctr">
              <a:lnSpc>
                <a:spcPct val="100000"/>
              </a:lnSpc>
              <a:tabLst>
                <a:tab pos="449263" algn="l"/>
                <a:tab pos="898525" algn="l"/>
                <a:tab pos="1347788" algn="l"/>
                <a:tab pos="1797050" algn="l"/>
                <a:tab pos="2246313" algn="l"/>
                <a:tab pos="2695575" algn="l"/>
                <a:tab pos="3144838" algn="l"/>
                <a:tab pos="3594100" algn="l"/>
                <a:tab pos="4043363" algn="l"/>
                <a:tab pos="4492625" algn="l"/>
              </a:tabLst>
            </a:pPr>
            <a:r>
              <a:rPr lang="en-AU" sz="2400">
                <a:solidFill>
                  <a:srgbClr val="000000"/>
                </a:solidFill>
                <a:cs typeface="ＭＳ Ｐゴシック" charset="0"/>
              </a:rPr>
              <a:t>International Centre for Theoretical Physics in Trieste (Italy)</a:t>
            </a:r>
          </a:p>
          <a:p>
            <a:pPr algn="ctr">
              <a:lnSpc>
                <a:spcPct val="100000"/>
              </a:lnSpc>
              <a:tabLst>
                <a:tab pos="449263" algn="l"/>
                <a:tab pos="898525" algn="l"/>
                <a:tab pos="1347788" algn="l"/>
                <a:tab pos="1797050" algn="l"/>
                <a:tab pos="2246313" algn="l"/>
                <a:tab pos="2695575" algn="l"/>
                <a:tab pos="3144838" algn="l"/>
                <a:tab pos="3594100" algn="l"/>
                <a:tab pos="4043363" algn="l"/>
                <a:tab pos="4492625" algn="l"/>
              </a:tabLst>
            </a:pPr>
            <a:endParaRPr lang="en-AU" sz="2400">
              <a:solidFill>
                <a:srgbClr val="000000"/>
              </a:solidFill>
              <a:cs typeface="ＭＳ Ｐゴシック" charset="0"/>
            </a:endParaRPr>
          </a:p>
        </p:txBody>
      </p:sp>
      <p:pic>
        <p:nvPicPr>
          <p:cNvPr id="513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5288" y="5724525"/>
            <a:ext cx="2446337" cy="7254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3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50" y="5516563"/>
            <a:ext cx="1512888" cy="1141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2" name="TextBox 1"/>
          <p:cNvSpPr txBox="1">
            <a:spLocks noChangeArrowheads="1"/>
          </p:cNvSpPr>
          <p:nvPr/>
        </p:nvSpPr>
        <p:spPr bwMode="auto">
          <a:xfrm>
            <a:off x="2073275" y="260350"/>
            <a:ext cx="548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AU" sz="2800"/>
              <a:t>Neutron imaging on ancient teeth</a:t>
            </a:r>
          </a:p>
        </p:txBody>
      </p:sp>
    </p:spTree>
    <p:extLst>
      <p:ext uri="{BB962C8B-B14F-4D97-AF65-F5344CB8AC3E}">
        <p14:creationId xmlns:p14="http://schemas.microsoft.com/office/powerpoint/2010/main" val="25365270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_medical_0350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68" y="1052736"/>
            <a:ext cx="7689304" cy="4740619"/>
          </a:xfrm>
          <a:prstGeom prst="rect">
            <a:avLst/>
          </a:prstGeom>
        </p:spPr>
      </p:pic>
      <p:sp>
        <p:nvSpPr>
          <p:cNvPr id="3" name="TextBox 2"/>
          <p:cNvSpPr txBox="1"/>
          <p:nvPr/>
        </p:nvSpPr>
        <p:spPr>
          <a:xfrm>
            <a:off x="1136576" y="332656"/>
            <a:ext cx="6062101" cy="646331"/>
          </a:xfrm>
          <a:prstGeom prst="rect">
            <a:avLst/>
          </a:prstGeom>
          <a:noFill/>
        </p:spPr>
        <p:txBody>
          <a:bodyPr wrap="none" rtlCol="0">
            <a:spAutoFit/>
          </a:bodyPr>
          <a:lstStyle/>
          <a:p>
            <a:r>
              <a:rPr lang="en-US" sz="3600" dirty="0" smtClean="0"/>
              <a:t>Treated and Untreated Tooth</a:t>
            </a:r>
            <a:endParaRPr lang="en-US" sz="3600" dirty="0"/>
          </a:p>
        </p:txBody>
      </p:sp>
    </p:spTree>
    <p:extLst>
      <p:ext uri="{BB962C8B-B14F-4D97-AF65-F5344CB8AC3E}">
        <p14:creationId xmlns:p14="http://schemas.microsoft.com/office/powerpoint/2010/main" val="37322421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_medical_0350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576" y="1165511"/>
            <a:ext cx="7992888" cy="4927785"/>
          </a:xfrm>
          <a:prstGeom prst="rect">
            <a:avLst/>
          </a:prstGeom>
        </p:spPr>
      </p:pic>
      <p:sp>
        <p:nvSpPr>
          <p:cNvPr id="3" name="TextBox 2"/>
          <p:cNvSpPr txBox="1"/>
          <p:nvPr/>
        </p:nvSpPr>
        <p:spPr>
          <a:xfrm>
            <a:off x="848544" y="548680"/>
            <a:ext cx="6188788" cy="646331"/>
          </a:xfrm>
          <a:prstGeom prst="rect">
            <a:avLst/>
          </a:prstGeom>
          <a:noFill/>
        </p:spPr>
        <p:txBody>
          <a:bodyPr wrap="none" rtlCol="0">
            <a:spAutoFit/>
          </a:bodyPr>
          <a:lstStyle/>
          <a:p>
            <a:r>
              <a:rPr lang="en-US" sz="3600" dirty="0" smtClean="0"/>
              <a:t>Ceramic on left side removed</a:t>
            </a:r>
            <a:endParaRPr lang="en-US" sz="3600" dirty="0"/>
          </a:p>
        </p:txBody>
      </p:sp>
    </p:spTree>
    <p:extLst>
      <p:ext uri="{BB962C8B-B14F-4D97-AF65-F5344CB8AC3E}">
        <p14:creationId xmlns:p14="http://schemas.microsoft.com/office/powerpoint/2010/main" val="17608271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_medical_0350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60" y="1157292"/>
            <a:ext cx="7889422" cy="4863996"/>
          </a:xfrm>
          <a:prstGeom prst="rect">
            <a:avLst/>
          </a:prstGeom>
        </p:spPr>
      </p:pic>
      <p:sp>
        <p:nvSpPr>
          <p:cNvPr id="3" name="TextBox 2"/>
          <p:cNvSpPr txBox="1"/>
          <p:nvPr/>
        </p:nvSpPr>
        <p:spPr>
          <a:xfrm>
            <a:off x="848544" y="548680"/>
            <a:ext cx="6035501" cy="646331"/>
          </a:xfrm>
          <a:prstGeom prst="rect">
            <a:avLst/>
          </a:prstGeom>
          <a:noFill/>
        </p:spPr>
        <p:txBody>
          <a:bodyPr wrap="none" rtlCol="0">
            <a:spAutoFit/>
          </a:bodyPr>
          <a:lstStyle/>
          <a:p>
            <a:r>
              <a:rPr lang="en-US" sz="3600" dirty="0" smtClean="0"/>
              <a:t>Enamel on left side removed</a:t>
            </a:r>
            <a:endParaRPr lang="en-US" sz="3600" dirty="0"/>
          </a:p>
        </p:txBody>
      </p:sp>
    </p:spTree>
    <p:extLst>
      <p:ext uri="{BB962C8B-B14F-4D97-AF65-F5344CB8AC3E}">
        <p14:creationId xmlns:p14="http://schemas.microsoft.com/office/powerpoint/2010/main" val="27694817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DINGO team and supporter</a:t>
            </a:r>
            <a:endParaRPr lang="en-AU" dirty="0"/>
          </a:p>
        </p:txBody>
      </p:sp>
      <p:sp>
        <p:nvSpPr>
          <p:cNvPr id="4" name="TextBox 3"/>
          <p:cNvSpPr txBox="1"/>
          <p:nvPr/>
        </p:nvSpPr>
        <p:spPr>
          <a:xfrm>
            <a:off x="776536" y="1916832"/>
            <a:ext cx="3240360" cy="2308324"/>
          </a:xfrm>
          <a:prstGeom prst="rect">
            <a:avLst/>
          </a:prstGeom>
          <a:noFill/>
        </p:spPr>
        <p:txBody>
          <a:bodyPr wrap="square" rtlCol="0">
            <a:spAutoFit/>
          </a:bodyPr>
          <a:lstStyle/>
          <a:p>
            <a:r>
              <a:rPr lang="en-AU" sz="2400" dirty="0" smtClean="0"/>
              <a:t>Team:</a:t>
            </a:r>
          </a:p>
          <a:p>
            <a:endParaRPr lang="en-AU" sz="2400" dirty="0"/>
          </a:p>
          <a:p>
            <a:r>
              <a:rPr lang="en-AU" sz="2400" dirty="0" err="1" smtClean="0"/>
              <a:t>Floriana</a:t>
            </a:r>
            <a:r>
              <a:rPr lang="en-AU" sz="2400" dirty="0" smtClean="0"/>
              <a:t> </a:t>
            </a:r>
            <a:r>
              <a:rPr lang="en-AU" sz="2400" dirty="0" err="1" smtClean="0"/>
              <a:t>Salvemin</a:t>
            </a:r>
            <a:endParaRPr lang="en-AU" sz="2400" dirty="0" smtClean="0"/>
          </a:p>
          <a:p>
            <a:r>
              <a:rPr lang="en-AU" sz="2400" dirty="0" smtClean="0"/>
              <a:t>(Joseph </a:t>
            </a:r>
            <a:r>
              <a:rPr lang="en-AU" sz="2400" dirty="0" err="1" smtClean="0"/>
              <a:t>Bevitt</a:t>
            </a:r>
            <a:r>
              <a:rPr lang="en-AU" sz="2400" dirty="0" smtClean="0"/>
              <a:t>)</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AU" sz="2400" dirty="0"/>
          </a:p>
        </p:txBody>
      </p:sp>
      <p:sp>
        <p:nvSpPr>
          <p:cNvPr id="3" name="TextBox 2"/>
          <p:cNvSpPr txBox="1"/>
          <p:nvPr/>
        </p:nvSpPr>
        <p:spPr>
          <a:xfrm>
            <a:off x="4664968" y="1916832"/>
            <a:ext cx="4608512" cy="2677656"/>
          </a:xfrm>
          <a:prstGeom prst="rect">
            <a:avLst/>
          </a:prstGeom>
          <a:noFill/>
        </p:spPr>
        <p:txBody>
          <a:bodyPr wrap="square" rtlCol="0">
            <a:spAutoFit/>
          </a:bodyPr>
          <a:lstStyle/>
          <a:p>
            <a:r>
              <a:rPr lang="en-US" sz="2400" dirty="0" smtClean="0"/>
              <a:t>Supporter and consultant:</a:t>
            </a:r>
          </a:p>
          <a:p>
            <a:endParaRPr lang="en-US" sz="2400" dirty="0"/>
          </a:p>
          <a:p>
            <a:r>
              <a:rPr lang="en-US" sz="2400" dirty="0" err="1" smtClean="0"/>
              <a:t>Eberhard</a:t>
            </a:r>
            <a:r>
              <a:rPr lang="en-US" sz="2400" dirty="0" smtClean="0"/>
              <a:t> Lehmann</a:t>
            </a:r>
          </a:p>
          <a:p>
            <a:r>
              <a:rPr lang="en-US" sz="2400" dirty="0" err="1" smtClean="0"/>
              <a:t>Burghard</a:t>
            </a:r>
            <a:r>
              <a:rPr lang="en-US" sz="2400" dirty="0" smtClean="0"/>
              <a:t> </a:t>
            </a:r>
            <a:r>
              <a:rPr lang="en-US" sz="2400" dirty="0" err="1" smtClean="0"/>
              <a:t>Schillinger</a:t>
            </a:r>
            <a:r>
              <a:rPr lang="en-US" sz="2400" dirty="0" smtClean="0"/>
              <a:t> </a:t>
            </a:r>
          </a:p>
          <a:p>
            <a:r>
              <a:rPr lang="en-US" sz="2400" dirty="0" smtClean="0"/>
              <a:t>Mohamed </a:t>
            </a:r>
            <a:r>
              <a:rPr lang="en-US" sz="2400" dirty="0" err="1" smtClean="0"/>
              <a:t>Arif</a:t>
            </a:r>
            <a:endParaRPr lang="en-US" sz="2400" dirty="0" smtClean="0"/>
          </a:p>
          <a:p>
            <a:endParaRPr lang="en-US" sz="2400" dirty="0"/>
          </a:p>
          <a:p>
            <a:r>
              <a:rPr lang="en-US" sz="2400" dirty="0" smtClean="0"/>
              <a:t>ISNR-members</a:t>
            </a:r>
            <a:endParaRPr lang="en-US" sz="2400" dirty="0"/>
          </a:p>
        </p:txBody>
      </p:sp>
      <p:sp>
        <p:nvSpPr>
          <p:cNvPr id="5" name="TextBox 4"/>
          <p:cNvSpPr txBox="1"/>
          <p:nvPr/>
        </p:nvSpPr>
        <p:spPr>
          <a:xfrm>
            <a:off x="768531" y="4221088"/>
            <a:ext cx="2729583" cy="1938992"/>
          </a:xfrm>
          <a:prstGeom prst="rect">
            <a:avLst/>
          </a:prstGeom>
          <a:noFill/>
        </p:spPr>
        <p:txBody>
          <a:bodyPr wrap="none" rtlCol="0">
            <a:spAutoFit/>
          </a:bodyPr>
          <a:lstStyle/>
          <a:p>
            <a:r>
              <a:rPr lang="en-US" sz="2400" dirty="0" smtClean="0"/>
              <a:t>Technical Support:</a:t>
            </a:r>
          </a:p>
          <a:p>
            <a:endParaRPr lang="en-US" sz="2400" dirty="0" smtClean="0"/>
          </a:p>
          <a:p>
            <a:r>
              <a:rPr lang="en-US" sz="2400" dirty="0" smtClean="0"/>
              <a:t>David Roach</a:t>
            </a:r>
          </a:p>
          <a:p>
            <a:r>
              <a:rPr lang="en-US" sz="2400" dirty="0" smtClean="0"/>
              <a:t>Andrew Berry</a:t>
            </a:r>
          </a:p>
          <a:p>
            <a:r>
              <a:rPr lang="en-US" sz="2400" dirty="0" smtClean="0"/>
              <a:t>Frank </a:t>
            </a:r>
            <a:r>
              <a:rPr lang="en-US" sz="2400" dirty="0" err="1" smtClean="0"/>
              <a:t>Darmann</a:t>
            </a:r>
            <a:endParaRPr lang="en-US" sz="2400" dirty="0"/>
          </a:p>
        </p:txBody>
      </p:sp>
    </p:spTree>
    <p:extLst>
      <p:ext uri="{BB962C8B-B14F-4D97-AF65-F5344CB8AC3E}">
        <p14:creationId xmlns:p14="http://schemas.microsoft.com/office/powerpoint/2010/main" val="2176373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_medical_0350 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592" y="1297438"/>
            <a:ext cx="7761312" cy="4785013"/>
          </a:xfrm>
          <a:prstGeom prst="rect">
            <a:avLst/>
          </a:prstGeom>
        </p:spPr>
      </p:pic>
      <p:sp>
        <p:nvSpPr>
          <p:cNvPr id="3" name="TextBox 2"/>
          <p:cNvSpPr txBox="1"/>
          <p:nvPr/>
        </p:nvSpPr>
        <p:spPr>
          <a:xfrm>
            <a:off x="848544" y="548680"/>
            <a:ext cx="5804669" cy="646331"/>
          </a:xfrm>
          <a:prstGeom prst="rect">
            <a:avLst/>
          </a:prstGeom>
          <a:noFill/>
        </p:spPr>
        <p:txBody>
          <a:bodyPr wrap="none" rtlCol="0">
            <a:spAutoFit/>
          </a:bodyPr>
          <a:lstStyle/>
          <a:p>
            <a:r>
              <a:rPr lang="en-US" sz="3600" dirty="0" smtClean="0"/>
              <a:t>Dentin on left side removed</a:t>
            </a:r>
            <a:endParaRPr lang="en-US" sz="3600" dirty="0"/>
          </a:p>
        </p:txBody>
      </p:sp>
    </p:spTree>
    <p:extLst>
      <p:ext uri="{BB962C8B-B14F-4D97-AF65-F5344CB8AC3E}">
        <p14:creationId xmlns:p14="http://schemas.microsoft.com/office/powerpoint/2010/main" val="1911951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_medical_0350 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640" y="1196752"/>
            <a:ext cx="7041232" cy="4341069"/>
          </a:xfrm>
          <a:prstGeom prst="rect">
            <a:avLst/>
          </a:prstGeom>
        </p:spPr>
      </p:pic>
      <p:sp>
        <p:nvSpPr>
          <p:cNvPr id="3" name="TextBox 2"/>
          <p:cNvSpPr txBox="1"/>
          <p:nvPr/>
        </p:nvSpPr>
        <p:spPr>
          <a:xfrm>
            <a:off x="488504" y="404664"/>
            <a:ext cx="8909636" cy="646331"/>
          </a:xfrm>
          <a:prstGeom prst="rect">
            <a:avLst/>
          </a:prstGeom>
          <a:noFill/>
        </p:spPr>
        <p:txBody>
          <a:bodyPr wrap="none" rtlCol="0">
            <a:spAutoFit/>
          </a:bodyPr>
          <a:lstStyle/>
          <a:p>
            <a:r>
              <a:rPr lang="en-US" sz="3600" dirty="0" smtClean="0"/>
              <a:t>Metal and </a:t>
            </a:r>
            <a:r>
              <a:rPr lang="en-US" sz="3600" dirty="0"/>
              <a:t>f</a:t>
            </a:r>
            <a:r>
              <a:rPr lang="en-US" sz="3600" dirty="0" smtClean="0"/>
              <a:t>iller material of upper </a:t>
            </a:r>
            <a:r>
              <a:rPr lang="en-US" sz="3600" dirty="0"/>
              <a:t>t</a:t>
            </a:r>
            <a:r>
              <a:rPr lang="en-US" sz="3600" dirty="0" smtClean="0"/>
              <a:t>ooth only</a:t>
            </a:r>
            <a:endParaRPr lang="en-US" sz="3600" dirty="0"/>
          </a:p>
        </p:txBody>
      </p:sp>
    </p:spTree>
    <p:extLst>
      <p:ext uri="{BB962C8B-B14F-4D97-AF65-F5344CB8AC3E}">
        <p14:creationId xmlns:p14="http://schemas.microsoft.com/office/powerpoint/2010/main" val="11441989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_medical_0350 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664" y="1412776"/>
            <a:ext cx="6465168" cy="3985913"/>
          </a:xfrm>
          <a:prstGeom prst="rect">
            <a:avLst/>
          </a:prstGeom>
        </p:spPr>
      </p:pic>
      <p:sp>
        <p:nvSpPr>
          <p:cNvPr id="3" name="TextBox 2"/>
          <p:cNvSpPr txBox="1"/>
          <p:nvPr/>
        </p:nvSpPr>
        <p:spPr>
          <a:xfrm>
            <a:off x="488504" y="404664"/>
            <a:ext cx="6907660" cy="646331"/>
          </a:xfrm>
          <a:prstGeom prst="rect">
            <a:avLst/>
          </a:prstGeom>
          <a:noFill/>
        </p:spPr>
        <p:txBody>
          <a:bodyPr wrap="none" rtlCol="0">
            <a:spAutoFit/>
          </a:bodyPr>
          <a:lstStyle/>
          <a:p>
            <a:r>
              <a:rPr lang="en-US" sz="3600" dirty="0"/>
              <a:t>F</a:t>
            </a:r>
            <a:r>
              <a:rPr lang="en-US" sz="3600" dirty="0" smtClean="0"/>
              <a:t>iller material of upper </a:t>
            </a:r>
            <a:r>
              <a:rPr lang="en-US" sz="3600" dirty="0"/>
              <a:t>t</a:t>
            </a:r>
            <a:r>
              <a:rPr lang="en-US" sz="3600" dirty="0" smtClean="0"/>
              <a:t>ooth only</a:t>
            </a:r>
            <a:endParaRPr lang="en-US" sz="3600" dirty="0"/>
          </a:p>
        </p:txBody>
      </p:sp>
    </p:spTree>
    <p:extLst>
      <p:ext uri="{BB962C8B-B14F-4D97-AF65-F5344CB8AC3E}">
        <p14:creationId xmlns:p14="http://schemas.microsoft.com/office/powerpoint/2010/main" val="36571086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62523" y="281600"/>
            <a:ext cx="89154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r>
              <a:rPr lang="en-GB" sz="2800" b="1" dirty="0" smtClean="0">
                <a:solidFill>
                  <a:srgbClr val="FFFFFF"/>
                </a:solidFill>
                <a:latin typeface="Arial" pitchFamily="34" charset="0"/>
                <a:ea typeface="ＭＳ Ｐゴシック" pitchFamily="34" charset="-128"/>
              </a:rPr>
              <a:t>Dingo radiography – “Woods metal” </a:t>
            </a:r>
            <a:endParaRPr lang="en-US" sz="2800" b="1" dirty="0">
              <a:solidFill>
                <a:srgbClr val="FFFFFF"/>
              </a:solidFill>
              <a:latin typeface="Arial" pitchFamily="34" charset="0"/>
              <a:ea typeface="ＭＳ Ｐゴシック" pitchFamily="34" charset="-128"/>
            </a:endParaRPr>
          </a:p>
        </p:txBody>
      </p:sp>
      <p:sp>
        <p:nvSpPr>
          <p:cNvPr id="6" name="TextBox 5"/>
          <p:cNvSpPr txBox="1"/>
          <p:nvPr/>
        </p:nvSpPr>
        <p:spPr>
          <a:xfrm>
            <a:off x="439015" y="1697887"/>
            <a:ext cx="1517152" cy="2031325"/>
          </a:xfrm>
          <a:prstGeom prst="rect">
            <a:avLst/>
          </a:prstGeom>
          <a:noFill/>
        </p:spPr>
        <p:txBody>
          <a:bodyPr wrap="none" rtlCol="0">
            <a:spAutoFit/>
          </a:bodyPr>
          <a:lstStyle/>
          <a:p>
            <a:r>
              <a:rPr lang="en-AU" dirty="0" err="1" smtClean="0"/>
              <a:t>Wt</a:t>
            </a:r>
            <a:r>
              <a:rPr lang="en-AU" dirty="0" smtClean="0"/>
              <a:t>%</a:t>
            </a:r>
          </a:p>
          <a:p>
            <a:r>
              <a:rPr lang="en-AU" dirty="0" smtClean="0"/>
              <a:t>Bi – 42.5</a:t>
            </a:r>
          </a:p>
          <a:p>
            <a:r>
              <a:rPr lang="en-AU" dirty="0" err="1" smtClean="0"/>
              <a:t>Pb</a:t>
            </a:r>
            <a:r>
              <a:rPr lang="en-AU" dirty="0" smtClean="0"/>
              <a:t> – 37.7</a:t>
            </a:r>
          </a:p>
          <a:p>
            <a:r>
              <a:rPr lang="en-AU" dirty="0" smtClean="0"/>
              <a:t>Sn – 11.3</a:t>
            </a:r>
          </a:p>
          <a:p>
            <a:r>
              <a:rPr lang="en-AU" dirty="0" smtClean="0"/>
              <a:t>Cd – 8.5</a:t>
            </a:r>
          </a:p>
          <a:p>
            <a:r>
              <a:rPr lang="en-AU" dirty="0" smtClean="0"/>
              <a:t>Non-eutectic</a:t>
            </a:r>
          </a:p>
          <a:p>
            <a:endParaRPr lang="en-AU" dirty="0" smtClean="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7542" y="1774964"/>
            <a:ext cx="4260382" cy="3932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C:\Data\07-2017\pic07_2017\20170704_1127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643" y="3526021"/>
            <a:ext cx="5115899" cy="26563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62524" y="6525345"/>
            <a:ext cx="8523128" cy="276999"/>
          </a:xfrm>
          <a:prstGeom prst="rect">
            <a:avLst/>
          </a:prstGeom>
        </p:spPr>
        <p:txBody>
          <a:bodyPr wrap="square">
            <a:spAutoFit/>
          </a:bodyPr>
          <a:lstStyle/>
          <a:p>
            <a:pPr algn="ctr"/>
            <a:r>
              <a:rPr lang="en-AU" sz="1200" dirty="0" smtClean="0"/>
              <a:t>Solidification Processing  – 25-28 July 2017, SP17</a:t>
            </a:r>
            <a:endParaRPr lang="en-AU" sz="1200" dirty="0"/>
          </a:p>
        </p:txBody>
      </p:sp>
    </p:spTree>
    <p:extLst>
      <p:ext uri="{BB962C8B-B14F-4D97-AF65-F5344CB8AC3E}">
        <p14:creationId xmlns:p14="http://schemas.microsoft.com/office/powerpoint/2010/main" val="32165137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69" y="1727499"/>
            <a:ext cx="5274945" cy="483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noChangeArrowheads="1"/>
          </p:cNvSpPr>
          <p:nvPr/>
        </p:nvSpPr>
        <p:spPr bwMode="auto">
          <a:xfrm>
            <a:off x="662523" y="281600"/>
            <a:ext cx="89154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r>
              <a:rPr lang="en-GB" sz="2800" b="1" dirty="0" smtClean="0">
                <a:solidFill>
                  <a:srgbClr val="FFFFFF"/>
                </a:solidFill>
                <a:latin typeface="Arial" pitchFamily="34" charset="0"/>
                <a:ea typeface="ＭＳ Ｐゴシック" pitchFamily="34" charset="-128"/>
              </a:rPr>
              <a:t>Dingo radiography – “Woods metal” </a:t>
            </a:r>
            <a:endParaRPr lang="en-US" sz="2800" b="1" dirty="0">
              <a:solidFill>
                <a:srgbClr val="FFFFFF"/>
              </a:solidFill>
              <a:latin typeface="Arial" pitchFamily="34" charset="0"/>
              <a:ea typeface="ＭＳ Ｐゴシック" pitchFamily="34" charset="-128"/>
            </a:endParaRPr>
          </a:p>
        </p:txBody>
      </p:sp>
      <p:sp>
        <p:nvSpPr>
          <p:cNvPr id="4" name="TextBox 3"/>
          <p:cNvSpPr txBox="1"/>
          <p:nvPr/>
        </p:nvSpPr>
        <p:spPr>
          <a:xfrm>
            <a:off x="365870" y="1727499"/>
            <a:ext cx="1136075" cy="369332"/>
          </a:xfrm>
          <a:prstGeom prst="rect">
            <a:avLst/>
          </a:prstGeom>
          <a:noFill/>
        </p:spPr>
        <p:txBody>
          <a:bodyPr wrap="none" rtlCol="0">
            <a:spAutoFit/>
          </a:bodyPr>
          <a:lstStyle/>
          <a:p>
            <a:r>
              <a:rPr lang="en-AU" dirty="0" smtClean="0"/>
              <a:t>0.1C/min</a:t>
            </a:r>
            <a:endParaRPr lang="en-AU"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000" y="4705729"/>
            <a:ext cx="4290000" cy="129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a:spLocks noChangeAspect="1"/>
          </p:cNvSpPr>
          <p:nvPr/>
        </p:nvSpPr>
        <p:spPr>
          <a:xfrm>
            <a:off x="2607101" y="2753593"/>
            <a:ext cx="792480" cy="73152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Oval 6"/>
          <p:cNvSpPr>
            <a:spLocks noChangeAspect="1"/>
          </p:cNvSpPr>
          <p:nvPr/>
        </p:nvSpPr>
        <p:spPr>
          <a:xfrm>
            <a:off x="2607101" y="4059384"/>
            <a:ext cx="792480" cy="73152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Oval 7"/>
          <p:cNvSpPr>
            <a:spLocks noChangeAspect="1"/>
          </p:cNvSpPr>
          <p:nvPr/>
        </p:nvSpPr>
        <p:spPr>
          <a:xfrm>
            <a:off x="2607101" y="5354784"/>
            <a:ext cx="792480" cy="73152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6148"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0814" y="3129144"/>
            <a:ext cx="4290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6000" y="1448831"/>
            <a:ext cx="4290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a:stCxn id="6149" idx="1"/>
          </p:cNvCxnSpPr>
          <p:nvPr/>
        </p:nvCxnSpPr>
        <p:spPr>
          <a:xfrm flipH="1">
            <a:off x="3399582" y="2096832"/>
            <a:ext cx="2216419" cy="8957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148" idx="1"/>
            <a:endCxn id="7" idx="6"/>
          </p:cNvCxnSpPr>
          <p:nvPr/>
        </p:nvCxnSpPr>
        <p:spPr>
          <a:xfrm flipH="1">
            <a:off x="3399581" y="3777144"/>
            <a:ext cx="2241233" cy="64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8" idx="6"/>
          </p:cNvCxnSpPr>
          <p:nvPr/>
        </p:nvCxnSpPr>
        <p:spPr>
          <a:xfrm flipH="1">
            <a:off x="3399582" y="5354784"/>
            <a:ext cx="2341396" cy="365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62524" y="6525345"/>
            <a:ext cx="8523128" cy="276999"/>
          </a:xfrm>
          <a:prstGeom prst="rect">
            <a:avLst/>
          </a:prstGeom>
        </p:spPr>
        <p:txBody>
          <a:bodyPr wrap="square">
            <a:spAutoFit/>
          </a:bodyPr>
          <a:lstStyle/>
          <a:p>
            <a:pPr algn="ctr"/>
            <a:r>
              <a:rPr lang="en-AU" sz="1200" dirty="0" smtClean="0"/>
              <a:t>Solidification Processing  – 25-28 July 2017, SP17</a:t>
            </a:r>
            <a:endParaRPr lang="en-AU" sz="1200" dirty="0"/>
          </a:p>
        </p:txBody>
      </p:sp>
    </p:spTree>
    <p:extLst>
      <p:ext uri="{BB962C8B-B14F-4D97-AF65-F5344CB8AC3E}">
        <p14:creationId xmlns:p14="http://schemas.microsoft.com/office/powerpoint/2010/main" val="17826962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4568" y="404664"/>
            <a:ext cx="7992893" cy="584776"/>
          </a:xfrm>
          <a:prstGeom prst="rect">
            <a:avLst/>
          </a:prstGeom>
          <a:noFill/>
        </p:spPr>
        <p:txBody>
          <a:bodyPr wrap="none" rtlCol="0">
            <a:spAutoFit/>
          </a:bodyPr>
          <a:lstStyle/>
          <a:p>
            <a:r>
              <a:rPr lang="en-US" sz="3200" dirty="0" smtClean="0">
                <a:solidFill>
                  <a:srgbClr val="1F497D"/>
                </a:solidFill>
              </a:rPr>
              <a:t>First results of 14μm pixel size tomography</a:t>
            </a:r>
            <a:endParaRPr lang="en-US" sz="3200" dirty="0">
              <a:solidFill>
                <a:srgbClr val="1F497D"/>
              </a:solidFill>
            </a:endParaRPr>
          </a:p>
        </p:txBody>
      </p:sp>
      <p:pic>
        <p:nvPicPr>
          <p:cNvPr id="3" name="Picture 2" descr="first_top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1" y="2780928"/>
            <a:ext cx="4788689" cy="2952328"/>
          </a:xfrm>
          <a:prstGeom prst="rect">
            <a:avLst/>
          </a:prstGeom>
        </p:spPr>
      </p:pic>
      <p:pic>
        <p:nvPicPr>
          <p:cNvPr id="4" name="Picture 3" descr="to_15micron_0025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70" y="2802039"/>
            <a:ext cx="4716130" cy="2931217"/>
          </a:xfrm>
          <a:prstGeom prst="rect">
            <a:avLst/>
          </a:prstGeom>
        </p:spPr>
      </p:pic>
      <p:sp>
        <p:nvSpPr>
          <p:cNvPr id="5" name="TextBox 4"/>
          <p:cNvSpPr txBox="1"/>
          <p:nvPr/>
        </p:nvSpPr>
        <p:spPr>
          <a:xfrm>
            <a:off x="-21591" y="5733256"/>
            <a:ext cx="5000475" cy="369332"/>
          </a:xfrm>
          <a:prstGeom prst="rect">
            <a:avLst/>
          </a:prstGeom>
          <a:noFill/>
        </p:spPr>
        <p:txBody>
          <a:bodyPr wrap="none" rtlCol="0">
            <a:spAutoFit/>
          </a:bodyPr>
          <a:lstStyle/>
          <a:p>
            <a:r>
              <a:rPr lang="en-US" dirty="0" smtClean="0"/>
              <a:t>Transparent setting to visualize internal defects</a:t>
            </a:r>
            <a:endParaRPr lang="en-US" dirty="0"/>
          </a:p>
        </p:txBody>
      </p:sp>
      <p:sp>
        <p:nvSpPr>
          <p:cNvPr id="6" name="TextBox 5"/>
          <p:cNvSpPr txBox="1"/>
          <p:nvPr/>
        </p:nvSpPr>
        <p:spPr>
          <a:xfrm>
            <a:off x="5673080" y="5733256"/>
            <a:ext cx="3661805" cy="369332"/>
          </a:xfrm>
          <a:prstGeom prst="rect">
            <a:avLst/>
          </a:prstGeom>
          <a:noFill/>
        </p:spPr>
        <p:txBody>
          <a:bodyPr wrap="none" rtlCol="0">
            <a:spAutoFit/>
          </a:bodyPr>
          <a:lstStyle/>
          <a:p>
            <a:r>
              <a:rPr lang="en-US" dirty="0" smtClean="0"/>
              <a:t>Cut through reconstructed sample</a:t>
            </a:r>
            <a:endParaRPr lang="en-US" dirty="0"/>
          </a:p>
        </p:txBody>
      </p:sp>
      <p:sp>
        <p:nvSpPr>
          <p:cNvPr id="7" name="TextBox 6"/>
          <p:cNvSpPr txBox="1"/>
          <p:nvPr/>
        </p:nvSpPr>
        <p:spPr>
          <a:xfrm>
            <a:off x="378725" y="1412776"/>
            <a:ext cx="9398811" cy="1200328"/>
          </a:xfrm>
          <a:prstGeom prst="rect">
            <a:avLst/>
          </a:prstGeom>
          <a:noFill/>
        </p:spPr>
        <p:txBody>
          <a:bodyPr wrap="square" rtlCol="0">
            <a:spAutoFit/>
          </a:bodyPr>
          <a:lstStyle/>
          <a:p>
            <a:pPr algn="ctr"/>
            <a:r>
              <a:rPr lang="en-US" sz="2400" dirty="0" smtClean="0"/>
              <a:t>Setup: </a:t>
            </a:r>
          </a:p>
          <a:p>
            <a:pPr algn="ctr"/>
            <a:r>
              <a:rPr lang="en-US" sz="2400" dirty="0" smtClean="0"/>
              <a:t>10μm </a:t>
            </a:r>
            <a:r>
              <a:rPr lang="en-US" sz="2400" dirty="0" err="1" smtClean="0"/>
              <a:t>Gadox</a:t>
            </a:r>
            <a:r>
              <a:rPr lang="en-US" sz="2400" dirty="0" smtClean="0"/>
              <a:t> screen with IKON-L CCD</a:t>
            </a:r>
          </a:p>
          <a:p>
            <a:pPr algn="ctr"/>
            <a:r>
              <a:rPr lang="en-US" sz="2400" dirty="0" smtClean="0"/>
              <a:t>ZEISS macro lens with </a:t>
            </a:r>
            <a:r>
              <a:rPr lang="en-US" sz="2400" dirty="0" err="1" smtClean="0"/>
              <a:t>Kenko</a:t>
            </a:r>
            <a:r>
              <a:rPr lang="en-US" sz="2400" dirty="0" smtClean="0"/>
              <a:t> adapter</a:t>
            </a:r>
            <a:endParaRPr lang="en-US" sz="2400" dirty="0"/>
          </a:p>
        </p:txBody>
      </p:sp>
      <p:sp>
        <p:nvSpPr>
          <p:cNvPr id="8" name="Rectangle 7"/>
          <p:cNvSpPr/>
          <p:nvPr/>
        </p:nvSpPr>
        <p:spPr>
          <a:xfrm>
            <a:off x="2154523" y="6372036"/>
            <a:ext cx="5750805" cy="369332"/>
          </a:xfrm>
          <a:prstGeom prst="rect">
            <a:avLst/>
          </a:prstGeom>
        </p:spPr>
        <p:txBody>
          <a:bodyPr wrap="square">
            <a:spAutoFit/>
          </a:bodyPr>
          <a:lstStyle/>
          <a:p>
            <a:r>
              <a:rPr lang="en-US" dirty="0" err="1"/>
              <a:t>Peng</a:t>
            </a:r>
            <a:r>
              <a:rPr lang="en-US" dirty="0"/>
              <a:t>, </a:t>
            </a:r>
            <a:r>
              <a:rPr lang="en-US" dirty="0" smtClean="0"/>
              <a:t>E</a:t>
            </a:r>
            <a:r>
              <a:rPr lang="en-US" dirty="0"/>
              <a:t> </a:t>
            </a:r>
            <a:r>
              <a:rPr lang="en-US" dirty="0" smtClean="0"/>
              <a:t>et al, </a:t>
            </a:r>
            <a:r>
              <a:rPr lang="en-US" dirty="0"/>
              <a:t>RSC Adv. 7(43), 27128-27138 (2017) </a:t>
            </a:r>
          </a:p>
        </p:txBody>
      </p:sp>
    </p:spTree>
    <p:extLst>
      <p:ext uri="{BB962C8B-B14F-4D97-AF65-F5344CB8AC3E}">
        <p14:creationId xmlns:p14="http://schemas.microsoft.com/office/powerpoint/2010/main" val="12006889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32656"/>
            <a:ext cx="9906000" cy="998986"/>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600" dirty="0"/>
              <a:t>Composite Manufacturing Robot</a:t>
            </a:r>
          </a:p>
        </p:txBody>
      </p:sp>
      <p:pic>
        <p:nvPicPr>
          <p:cNvPr id="2" name="Picture 1"/>
          <p:cNvPicPr>
            <a:picLocks noChangeAspect="1"/>
          </p:cNvPicPr>
          <p:nvPr/>
        </p:nvPicPr>
        <p:blipFill>
          <a:blip r:embed="rId2"/>
          <a:stretch>
            <a:fillRect/>
          </a:stretch>
        </p:blipFill>
        <p:spPr>
          <a:xfrm>
            <a:off x="560512" y="2492896"/>
            <a:ext cx="3731324" cy="3888432"/>
          </a:xfrm>
          <a:prstGeom prst="rect">
            <a:avLst/>
          </a:prstGeom>
        </p:spPr>
      </p:pic>
      <p:pic>
        <p:nvPicPr>
          <p:cNvPr id="3" name="Picture 2"/>
          <p:cNvPicPr>
            <a:picLocks noChangeAspect="1"/>
          </p:cNvPicPr>
          <p:nvPr/>
        </p:nvPicPr>
        <p:blipFill>
          <a:blip r:embed="rId3"/>
          <a:stretch>
            <a:fillRect/>
          </a:stretch>
        </p:blipFill>
        <p:spPr>
          <a:xfrm>
            <a:off x="1774930" y="778273"/>
            <a:ext cx="6350000" cy="1625600"/>
          </a:xfrm>
          <a:prstGeom prst="rect">
            <a:avLst/>
          </a:prstGeom>
        </p:spPr>
      </p:pic>
      <p:pic>
        <p:nvPicPr>
          <p:cNvPr id="6" name="Picture 5" descr="carbon_fibre_14micron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526" y="2492896"/>
            <a:ext cx="6585154" cy="4059887"/>
          </a:xfrm>
          <a:prstGeom prst="rect">
            <a:avLst/>
          </a:prstGeom>
        </p:spPr>
      </p:pic>
    </p:spTree>
    <p:extLst>
      <p:ext uri="{BB962C8B-B14F-4D97-AF65-F5344CB8AC3E}">
        <p14:creationId xmlns:p14="http://schemas.microsoft.com/office/powerpoint/2010/main" val="38639210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Porosity analysis after CT reconstruction</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4113670143"/>
              </p:ext>
            </p:extLst>
          </p:nvPr>
        </p:nvGraphicFramePr>
        <p:xfrm>
          <a:off x="992560" y="1628800"/>
          <a:ext cx="8064896" cy="5208216"/>
        </p:xfrm>
        <a:graphic>
          <a:graphicData uri="http://schemas.openxmlformats.org/presentationml/2006/ole">
            <mc:AlternateContent xmlns:mc="http://schemas.openxmlformats.org/markup-compatibility/2006">
              <mc:Choice xmlns:v="urn:schemas-microsoft-com:vml" Requires="v">
                <p:oleObj spid="_x0000_s1034" name="Document" r:id="rId4" imgW="5880100" imgH="3797300" progId="Word.Document.12">
                  <p:embed/>
                </p:oleObj>
              </mc:Choice>
              <mc:Fallback>
                <p:oleObj name="Document" r:id="rId4" imgW="5880100" imgH="3797300" progId="Word.Document.12">
                  <p:embed/>
                  <p:pic>
                    <p:nvPicPr>
                      <p:cNvPr id="0" name=""/>
                      <p:cNvPicPr/>
                      <p:nvPr/>
                    </p:nvPicPr>
                    <p:blipFill>
                      <a:blip r:embed="rId5"/>
                      <a:stretch>
                        <a:fillRect/>
                      </a:stretch>
                    </p:blipFill>
                    <p:spPr>
                      <a:xfrm>
                        <a:off x="992560" y="1628800"/>
                        <a:ext cx="8064896" cy="5208216"/>
                      </a:xfrm>
                      <a:prstGeom prst="rect">
                        <a:avLst/>
                      </a:prstGeom>
                    </p:spPr>
                  </p:pic>
                </p:oleObj>
              </mc:Fallback>
            </mc:AlternateContent>
          </a:graphicData>
        </a:graphic>
      </p:graphicFrame>
    </p:spTree>
    <p:extLst>
      <p:ext uri="{BB962C8B-B14F-4D97-AF65-F5344CB8AC3E}">
        <p14:creationId xmlns:p14="http://schemas.microsoft.com/office/powerpoint/2010/main" val="610232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total volume of porosity</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906357688"/>
              </p:ext>
            </p:extLst>
          </p:nvPr>
        </p:nvGraphicFramePr>
        <p:xfrm>
          <a:off x="1352600" y="2060848"/>
          <a:ext cx="7513779" cy="4024659"/>
        </p:xfrm>
        <a:graphic>
          <a:graphicData uri="http://schemas.openxmlformats.org/presentationml/2006/ole">
            <mc:AlternateContent xmlns:mc="http://schemas.openxmlformats.org/markup-compatibility/2006">
              <mc:Choice xmlns:v="urn:schemas-microsoft-com:vml" Requires="v">
                <p:oleObj spid="_x0000_s2058" name="Document" r:id="rId4" imgW="5880100" imgH="3149600" progId="Word.Document.12">
                  <p:embed/>
                </p:oleObj>
              </mc:Choice>
              <mc:Fallback>
                <p:oleObj name="Document" r:id="rId4" imgW="5880100" imgH="3149600" progId="Word.Document.12">
                  <p:embed/>
                  <p:pic>
                    <p:nvPicPr>
                      <p:cNvPr id="0" name=""/>
                      <p:cNvPicPr/>
                      <p:nvPr/>
                    </p:nvPicPr>
                    <p:blipFill>
                      <a:blip r:embed="rId5"/>
                      <a:stretch>
                        <a:fillRect/>
                      </a:stretch>
                    </p:blipFill>
                    <p:spPr>
                      <a:xfrm>
                        <a:off x="1352600" y="2060848"/>
                        <a:ext cx="7513779" cy="4024659"/>
                      </a:xfrm>
                      <a:prstGeom prst="rect">
                        <a:avLst/>
                      </a:prstGeom>
                    </p:spPr>
                  </p:pic>
                </p:oleObj>
              </mc:Fallback>
            </mc:AlternateContent>
          </a:graphicData>
        </a:graphic>
      </p:graphicFrame>
    </p:spTree>
    <p:extLst>
      <p:ext uri="{BB962C8B-B14F-4D97-AF65-F5344CB8AC3E}">
        <p14:creationId xmlns:p14="http://schemas.microsoft.com/office/powerpoint/2010/main" val="246727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Void development after deformation</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56421648"/>
              </p:ext>
            </p:extLst>
          </p:nvPr>
        </p:nvGraphicFramePr>
        <p:xfrm>
          <a:off x="1280592" y="1563817"/>
          <a:ext cx="7205612" cy="5462570"/>
        </p:xfrm>
        <a:graphic>
          <a:graphicData uri="http://schemas.openxmlformats.org/presentationml/2006/ole">
            <mc:AlternateContent xmlns:mc="http://schemas.openxmlformats.org/markup-compatibility/2006">
              <mc:Choice xmlns:v="urn:schemas-microsoft-com:vml" Requires="v">
                <p:oleObj spid="_x0000_s3082" name="Document" r:id="rId4" imgW="5880100" imgH="4457700" progId="Word.Document.12">
                  <p:embed/>
                </p:oleObj>
              </mc:Choice>
              <mc:Fallback>
                <p:oleObj name="Document" r:id="rId4" imgW="5880100" imgH="4457700" progId="Word.Document.12">
                  <p:embed/>
                  <p:pic>
                    <p:nvPicPr>
                      <p:cNvPr id="0" name=""/>
                      <p:cNvPicPr/>
                      <p:nvPr/>
                    </p:nvPicPr>
                    <p:blipFill>
                      <a:blip r:embed="rId5"/>
                      <a:stretch>
                        <a:fillRect/>
                      </a:stretch>
                    </p:blipFill>
                    <p:spPr>
                      <a:xfrm>
                        <a:off x="1280592" y="1563817"/>
                        <a:ext cx="7205612" cy="5462570"/>
                      </a:xfrm>
                      <a:prstGeom prst="rect">
                        <a:avLst/>
                      </a:prstGeom>
                    </p:spPr>
                  </p:pic>
                </p:oleObj>
              </mc:Fallback>
            </mc:AlternateContent>
          </a:graphicData>
        </a:graphic>
      </p:graphicFrame>
    </p:spTree>
    <p:extLst>
      <p:ext uri="{BB962C8B-B14F-4D97-AF65-F5344CB8AC3E}">
        <p14:creationId xmlns:p14="http://schemas.microsoft.com/office/powerpoint/2010/main" val="302974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81716" y="202802"/>
            <a:ext cx="10137576" cy="1412875"/>
          </a:xfrm>
        </p:spPr>
        <p:txBody>
          <a:bodyPr/>
          <a:lstStyle/>
          <a:p>
            <a:pPr eaLnBrk="1" hangingPunct="1">
              <a:defRPr/>
            </a:pPr>
            <a:r>
              <a:rPr lang="en-AU" sz="2800" dirty="0"/>
              <a:t>New </a:t>
            </a:r>
            <a:r>
              <a:rPr lang="en-AU" sz="2800" dirty="0" smtClean="0"/>
              <a:t>Imaging Beamline at ANSTO DINGO Layout</a:t>
            </a:r>
            <a:endParaRPr lang="en-AU" sz="2800" dirty="0"/>
          </a:p>
        </p:txBody>
      </p:sp>
      <p:sp>
        <p:nvSpPr>
          <p:cNvPr id="11" name="CustomShape 2"/>
          <p:cNvSpPr/>
          <p:nvPr/>
        </p:nvSpPr>
        <p:spPr>
          <a:xfrm>
            <a:off x="907920" y="1467000"/>
            <a:ext cx="7088040" cy="3270600"/>
          </a:xfrm>
          <a:prstGeom prst="rect">
            <a:avLst/>
          </a:prstGeom>
          <a:noFill/>
          <a:ln>
            <a:noFill/>
          </a:ln>
        </p:spPr>
      </p:sp>
      <p:pic>
        <p:nvPicPr>
          <p:cNvPr id="12" name="Picture 4"/>
          <p:cNvPicPr/>
          <p:nvPr/>
        </p:nvPicPr>
        <p:blipFill>
          <a:blip r:embed="rId2"/>
          <a:stretch>
            <a:fillRect/>
          </a:stretch>
        </p:blipFill>
        <p:spPr>
          <a:xfrm>
            <a:off x="249120" y="1124640"/>
            <a:ext cx="8768880" cy="4793040"/>
          </a:xfrm>
          <a:prstGeom prst="rect">
            <a:avLst/>
          </a:prstGeom>
          <a:ln w="9360">
            <a:noFill/>
          </a:ln>
        </p:spPr>
      </p:pic>
      <p:sp>
        <p:nvSpPr>
          <p:cNvPr id="13" name="CustomShape 3"/>
          <p:cNvSpPr/>
          <p:nvPr/>
        </p:nvSpPr>
        <p:spPr>
          <a:xfrm>
            <a:off x="2158560" y="4984560"/>
            <a:ext cx="1862640" cy="699840"/>
          </a:xfrm>
          <a:prstGeom prst="rect">
            <a:avLst/>
          </a:prstGeom>
          <a:noFill/>
          <a:ln w="9360">
            <a:noFill/>
          </a:ln>
        </p:spPr>
        <p:txBody>
          <a:bodyPr lIns="90000" tIns="45000" rIns="90000" bIns="45000"/>
          <a:lstStyle/>
          <a:p>
            <a:pPr>
              <a:lnSpc>
                <a:spcPct val="100000"/>
              </a:lnSpc>
            </a:pPr>
            <a:r>
              <a:rPr lang="en-AU" sz="2000">
                <a:solidFill>
                  <a:srgbClr val="000000"/>
                </a:solidFill>
                <a:latin typeface="Arial"/>
                <a:ea typeface="ＭＳ Ｐゴシック"/>
              </a:rPr>
              <a:t>Primary Collimator</a:t>
            </a:r>
            <a:endParaRPr/>
          </a:p>
        </p:txBody>
      </p:sp>
      <p:sp>
        <p:nvSpPr>
          <p:cNvPr id="14" name="CustomShape 4"/>
          <p:cNvSpPr/>
          <p:nvPr/>
        </p:nvSpPr>
        <p:spPr>
          <a:xfrm>
            <a:off x="584280" y="4005360"/>
            <a:ext cx="2385720" cy="1004760"/>
          </a:xfrm>
          <a:prstGeom prst="rect">
            <a:avLst/>
          </a:prstGeom>
          <a:noFill/>
          <a:ln w="9360">
            <a:noFill/>
          </a:ln>
        </p:spPr>
        <p:txBody>
          <a:bodyPr lIns="90000" tIns="45000" rIns="90000" bIns="45000"/>
          <a:lstStyle/>
          <a:p>
            <a:pPr>
              <a:lnSpc>
                <a:spcPct val="100000"/>
              </a:lnSpc>
            </a:pPr>
            <a:r>
              <a:rPr lang="en-AU" sz="2000">
                <a:solidFill>
                  <a:srgbClr val="000000"/>
                </a:solidFill>
                <a:latin typeface="Arial"/>
                <a:ea typeface="ＭＳ Ｐゴシック"/>
              </a:rPr>
              <a:t>Selector Wheel / Secondary Shutter Unit</a:t>
            </a:r>
            <a:endParaRPr/>
          </a:p>
        </p:txBody>
      </p:sp>
      <p:sp>
        <p:nvSpPr>
          <p:cNvPr id="15" name="CustomShape 5"/>
          <p:cNvSpPr/>
          <p:nvPr/>
        </p:nvSpPr>
        <p:spPr>
          <a:xfrm>
            <a:off x="2378160" y="2997360"/>
            <a:ext cx="1275480" cy="699840"/>
          </a:xfrm>
          <a:prstGeom prst="rect">
            <a:avLst/>
          </a:prstGeom>
          <a:noFill/>
          <a:ln w="9360">
            <a:noFill/>
          </a:ln>
        </p:spPr>
        <p:txBody>
          <a:bodyPr lIns="90000" tIns="45000" rIns="90000" bIns="45000"/>
          <a:lstStyle/>
          <a:p>
            <a:pPr>
              <a:lnSpc>
                <a:spcPct val="100000"/>
              </a:lnSpc>
            </a:pPr>
            <a:r>
              <a:rPr lang="en-AU" sz="2000">
                <a:solidFill>
                  <a:srgbClr val="000000"/>
                </a:solidFill>
                <a:latin typeface="Arial"/>
                <a:ea typeface="ＭＳ Ｐゴシック"/>
              </a:rPr>
              <a:t>Flight Tubes</a:t>
            </a:r>
            <a:endParaRPr/>
          </a:p>
        </p:txBody>
      </p:sp>
      <p:sp>
        <p:nvSpPr>
          <p:cNvPr id="16" name="CustomShape 6"/>
          <p:cNvSpPr/>
          <p:nvPr/>
        </p:nvSpPr>
        <p:spPr>
          <a:xfrm>
            <a:off x="5138280" y="5074920"/>
            <a:ext cx="2399760" cy="699840"/>
          </a:xfrm>
          <a:prstGeom prst="rect">
            <a:avLst/>
          </a:prstGeom>
          <a:noFill/>
          <a:ln w="9360">
            <a:noFill/>
          </a:ln>
        </p:spPr>
        <p:txBody>
          <a:bodyPr lIns="90000" tIns="45000" rIns="90000" bIns="45000"/>
          <a:lstStyle/>
          <a:p>
            <a:pPr>
              <a:lnSpc>
                <a:spcPct val="100000"/>
              </a:lnSpc>
            </a:pPr>
            <a:r>
              <a:rPr lang="en-AU" sz="2000">
                <a:solidFill>
                  <a:srgbClr val="000000"/>
                </a:solidFill>
                <a:latin typeface="Arial"/>
                <a:ea typeface="ＭＳ Ｐゴシック"/>
              </a:rPr>
              <a:t>Tertiary and Fast Shutter</a:t>
            </a:r>
            <a:endParaRPr/>
          </a:p>
        </p:txBody>
      </p:sp>
      <p:sp>
        <p:nvSpPr>
          <p:cNvPr id="17" name="CustomShape 7"/>
          <p:cNvSpPr/>
          <p:nvPr/>
        </p:nvSpPr>
        <p:spPr>
          <a:xfrm>
            <a:off x="7113240" y="4654080"/>
            <a:ext cx="1750680" cy="394920"/>
          </a:xfrm>
          <a:prstGeom prst="rect">
            <a:avLst/>
          </a:prstGeom>
          <a:noFill/>
          <a:ln w="9360">
            <a:noFill/>
          </a:ln>
        </p:spPr>
        <p:txBody>
          <a:bodyPr lIns="90000" tIns="45000" rIns="90000" bIns="45000"/>
          <a:lstStyle/>
          <a:p>
            <a:pPr>
              <a:lnSpc>
                <a:spcPct val="100000"/>
              </a:lnSpc>
            </a:pPr>
            <a:r>
              <a:rPr lang="en-AU" sz="2000">
                <a:solidFill>
                  <a:srgbClr val="000000"/>
                </a:solidFill>
                <a:latin typeface="Arial"/>
                <a:ea typeface="ＭＳ Ｐゴシック"/>
              </a:rPr>
              <a:t>Rail System</a:t>
            </a:r>
            <a:endParaRPr/>
          </a:p>
        </p:txBody>
      </p:sp>
      <p:sp>
        <p:nvSpPr>
          <p:cNvPr id="18" name="CustomShape 8"/>
          <p:cNvSpPr/>
          <p:nvPr/>
        </p:nvSpPr>
        <p:spPr>
          <a:xfrm>
            <a:off x="5889600" y="1433520"/>
            <a:ext cx="1870920" cy="394920"/>
          </a:xfrm>
          <a:prstGeom prst="rect">
            <a:avLst/>
          </a:prstGeom>
          <a:noFill/>
          <a:ln w="9360">
            <a:noFill/>
          </a:ln>
        </p:spPr>
        <p:txBody>
          <a:bodyPr lIns="90000" tIns="45000" rIns="90000" bIns="45000"/>
          <a:lstStyle/>
          <a:p>
            <a:pPr>
              <a:lnSpc>
                <a:spcPct val="100000"/>
              </a:lnSpc>
            </a:pPr>
            <a:r>
              <a:rPr lang="en-AU" sz="2000">
                <a:solidFill>
                  <a:srgbClr val="000000"/>
                </a:solidFill>
                <a:latin typeface="Arial"/>
                <a:ea typeface="ＭＳ Ｐゴシック"/>
              </a:rPr>
              <a:t>Sample Stage</a:t>
            </a:r>
            <a:endParaRPr/>
          </a:p>
        </p:txBody>
      </p:sp>
      <p:sp>
        <p:nvSpPr>
          <p:cNvPr id="19" name="CustomShape 9"/>
          <p:cNvSpPr/>
          <p:nvPr/>
        </p:nvSpPr>
        <p:spPr>
          <a:xfrm>
            <a:off x="7450200" y="4120560"/>
            <a:ext cx="1896480" cy="394920"/>
          </a:xfrm>
          <a:prstGeom prst="rect">
            <a:avLst/>
          </a:prstGeom>
          <a:noFill/>
          <a:ln w="9360">
            <a:noFill/>
          </a:ln>
        </p:spPr>
        <p:txBody>
          <a:bodyPr lIns="90000" tIns="45000" rIns="90000" bIns="45000"/>
          <a:lstStyle/>
          <a:p>
            <a:pPr>
              <a:lnSpc>
                <a:spcPct val="100000"/>
              </a:lnSpc>
            </a:pPr>
            <a:r>
              <a:rPr lang="en-AU" sz="2000">
                <a:solidFill>
                  <a:srgbClr val="000000"/>
                </a:solidFill>
                <a:latin typeface="Arial"/>
                <a:ea typeface="ＭＳ Ｐゴシック"/>
              </a:rPr>
              <a:t>Detector Stage</a:t>
            </a:r>
            <a:endParaRPr/>
          </a:p>
        </p:txBody>
      </p:sp>
      <p:sp>
        <p:nvSpPr>
          <p:cNvPr id="20" name="CustomShape 10"/>
          <p:cNvSpPr/>
          <p:nvPr/>
        </p:nvSpPr>
        <p:spPr>
          <a:xfrm>
            <a:off x="7341840" y="2355120"/>
            <a:ext cx="1614960" cy="394920"/>
          </a:xfrm>
          <a:prstGeom prst="rect">
            <a:avLst/>
          </a:prstGeom>
          <a:noFill/>
          <a:ln w="9360">
            <a:noFill/>
          </a:ln>
        </p:spPr>
        <p:txBody>
          <a:bodyPr lIns="90000" tIns="45000" rIns="90000" bIns="45000"/>
          <a:lstStyle/>
          <a:p>
            <a:pPr>
              <a:lnSpc>
                <a:spcPct val="100000"/>
              </a:lnSpc>
            </a:pPr>
            <a:r>
              <a:rPr lang="en-AU" sz="2000">
                <a:solidFill>
                  <a:srgbClr val="000000"/>
                </a:solidFill>
                <a:latin typeface="Arial"/>
                <a:ea typeface="ＭＳ Ｐゴシック"/>
              </a:rPr>
              <a:t>Beam Stop</a:t>
            </a:r>
            <a:endParaRPr/>
          </a:p>
        </p:txBody>
      </p:sp>
      <p:sp>
        <p:nvSpPr>
          <p:cNvPr id="21" name="Line 11"/>
          <p:cNvSpPr/>
          <p:nvPr/>
        </p:nvSpPr>
        <p:spPr>
          <a:xfrm>
            <a:off x="3084480" y="3365280"/>
            <a:ext cx="1447200" cy="911880"/>
          </a:xfrm>
          <a:prstGeom prst="line">
            <a:avLst/>
          </a:prstGeom>
          <a:ln w="25560">
            <a:solidFill>
              <a:srgbClr val="000000"/>
            </a:solidFill>
            <a:round/>
          </a:ln>
        </p:spPr>
      </p:sp>
      <p:sp>
        <p:nvSpPr>
          <p:cNvPr id="22" name="Line 12"/>
          <p:cNvSpPr/>
          <p:nvPr/>
        </p:nvSpPr>
        <p:spPr>
          <a:xfrm>
            <a:off x="2535120" y="4292280"/>
            <a:ext cx="1110240" cy="123120"/>
          </a:xfrm>
          <a:prstGeom prst="line">
            <a:avLst/>
          </a:prstGeom>
          <a:ln w="25560">
            <a:solidFill>
              <a:srgbClr val="000000"/>
            </a:solidFill>
            <a:round/>
          </a:ln>
        </p:spPr>
      </p:sp>
      <p:sp>
        <p:nvSpPr>
          <p:cNvPr id="23" name="Line 13"/>
          <p:cNvSpPr/>
          <p:nvPr/>
        </p:nvSpPr>
        <p:spPr>
          <a:xfrm>
            <a:off x="4498920" y="4076640"/>
            <a:ext cx="1401840" cy="976320"/>
          </a:xfrm>
          <a:prstGeom prst="line">
            <a:avLst/>
          </a:prstGeom>
          <a:ln w="25560">
            <a:solidFill>
              <a:srgbClr val="000000"/>
            </a:solidFill>
            <a:round/>
          </a:ln>
        </p:spPr>
      </p:sp>
      <p:sp>
        <p:nvSpPr>
          <p:cNvPr id="24" name="Line 14"/>
          <p:cNvSpPr/>
          <p:nvPr/>
        </p:nvSpPr>
        <p:spPr>
          <a:xfrm>
            <a:off x="5767560" y="3887640"/>
            <a:ext cx="1489680" cy="765360"/>
          </a:xfrm>
          <a:prstGeom prst="line">
            <a:avLst/>
          </a:prstGeom>
          <a:ln w="25560">
            <a:solidFill>
              <a:srgbClr val="000000"/>
            </a:solidFill>
            <a:round/>
          </a:ln>
        </p:spPr>
      </p:sp>
      <p:sp>
        <p:nvSpPr>
          <p:cNvPr id="25" name="Line 15"/>
          <p:cNvSpPr/>
          <p:nvPr/>
        </p:nvSpPr>
        <p:spPr>
          <a:xfrm>
            <a:off x="6176880" y="3411360"/>
            <a:ext cx="1713960" cy="665280"/>
          </a:xfrm>
          <a:prstGeom prst="line">
            <a:avLst/>
          </a:prstGeom>
          <a:ln w="25560">
            <a:solidFill>
              <a:srgbClr val="000000"/>
            </a:solidFill>
            <a:round/>
          </a:ln>
        </p:spPr>
      </p:sp>
      <p:sp>
        <p:nvSpPr>
          <p:cNvPr id="26" name="Line 16"/>
          <p:cNvSpPr/>
          <p:nvPr/>
        </p:nvSpPr>
        <p:spPr>
          <a:xfrm flipV="1">
            <a:off x="6324480" y="2622240"/>
            <a:ext cx="1017360" cy="453240"/>
          </a:xfrm>
          <a:prstGeom prst="line">
            <a:avLst/>
          </a:prstGeom>
          <a:ln w="25560">
            <a:solidFill>
              <a:srgbClr val="000000"/>
            </a:solidFill>
            <a:round/>
          </a:ln>
        </p:spPr>
      </p:sp>
      <p:sp>
        <p:nvSpPr>
          <p:cNvPr id="27" name="Line 17"/>
          <p:cNvSpPr/>
          <p:nvPr/>
        </p:nvSpPr>
        <p:spPr>
          <a:xfrm flipV="1">
            <a:off x="5900760" y="1833480"/>
            <a:ext cx="924480" cy="1577880"/>
          </a:xfrm>
          <a:prstGeom prst="line">
            <a:avLst/>
          </a:prstGeom>
          <a:ln w="25560">
            <a:solidFill>
              <a:srgbClr val="000000"/>
            </a:solidFill>
            <a:round/>
          </a:ln>
        </p:spPr>
      </p:sp>
      <p:sp>
        <p:nvSpPr>
          <p:cNvPr id="28" name="Line 18"/>
          <p:cNvSpPr/>
          <p:nvPr/>
        </p:nvSpPr>
        <p:spPr>
          <a:xfrm flipH="1" flipV="1">
            <a:off x="3090240" y="3365280"/>
            <a:ext cx="2510640" cy="46080"/>
          </a:xfrm>
          <a:prstGeom prst="line">
            <a:avLst/>
          </a:prstGeom>
          <a:ln w="25560">
            <a:solidFill>
              <a:srgbClr val="000000"/>
            </a:solidFill>
            <a:round/>
          </a:ln>
        </p:spPr>
      </p:sp>
      <p:sp>
        <p:nvSpPr>
          <p:cNvPr id="29" name="CustomShape 19"/>
          <p:cNvSpPr/>
          <p:nvPr/>
        </p:nvSpPr>
        <p:spPr>
          <a:xfrm>
            <a:off x="1442880" y="1801800"/>
            <a:ext cx="1245960" cy="699840"/>
          </a:xfrm>
          <a:prstGeom prst="rect">
            <a:avLst/>
          </a:prstGeom>
          <a:noFill/>
          <a:ln w="9360">
            <a:noFill/>
          </a:ln>
        </p:spPr>
        <p:txBody>
          <a:bodyPr lIns="90000" tIns="45000" rIns="90000" bIns="45000"/>
          <a:lstStyle/>
          <a:p>
            <a:pPr>
              <a:lnSpc>
                <a:spcPct val="100000"/>
              </a:lnSpc>
            </a:pPr>
            <a:r>
              <a:rPr lang="en-AU" sz="2000" dirty="0">
                <a:solidFill>
                  <a:srgbClr val="000000"/>
                </a:solidFill>
                <a:latin typeface="Arial"/>
                <a:ea typeface="ＭＳ Ｐゴシック"/>
              </a:rPr>
              <a:t>Sliding door</a:t>
            </a:r>
            <a:endParaRPr dirty="0"/>
          </a:p>
        </p:txBody>
      </p:sp>
      <p:sp>
        <p:nvSpPr>
          <p:cNvPr id="30" name="Line 20"/>
          <p:cNvSpPr/>
          <p:nvPr/>
        </p:nvSpPr>
        <p:spPr>
          <a:xfrm>
            <a:off x="2771640" y="1992240"/>
            <a:ext cx="1861920" cy="425160"/>
          </a:xfrm>
          <a:prstGeom prst="line">
            <a:avLst/>
          </a:prstGeom>
          <a:ln w="25560">
            <a:solidFill>
              <a:srgbClr val="000000"/>
            </a:solidFill>
            <a:round/>
          </a:ln>
        </p:spPr>
      </p:sp>
    </p:spTree>
    <p:extLst>
      <p:ext uri="{BB962C8B-B14F-4D97-AF65-F5344CB8AC3E}">
        <p14:creationId xmlns:p14="http://schemas.microsoft.com/office/powerpoint/2010/main" val="39681964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Comparison of porosity level between the </a:t>
            </a:r>
            <a:r>
              <a:rPr lang="en-GB" dirty="0" err="1"/>
              <a:t>undeformed</a:t>
            </a:r>
            <a:r>
              <a:rPr lang="en-GB" dirty="0"/>
              <a:t> and deformed samples </a:t>
            </a:r>
            <a:endParaRPr lang="en-US" dirty="0"/>
          </a:p>
        </p:txBody>
      </p:sp>
      <p:graphicFrame>
        <p:nvGraphicFramePr>
          <p:cNvPr id="4" name="Chart 3">
            <a:extLst>
              <a:ext uri="{FF2B5EF4-FFF2-40B4-BE49-F238E27FC236}">
                <a16:creationId xmlns:lc="http://schemas.openxmlformats.org/drawingml/2006/lockedCanvas" xmlns:a16="http://schemas.microsoft.com/office/drawing/2014/main" xmlns:w16se="http://schemas.microsoft.com/office/word/2015/wordml/symex" xmlns:w16cid="http://schemas.microsoft.com/office/word/2016/wordml/cid"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271683AD-0001-4198-9140-B6847053AB49}"/>
              </a:ext>
            </a:extLst>
          </p:cNvPr>
          <p:cNvGraphicFramePr/>
          <p:nvPr>
            <p:extLst>
              <p:ext uri="{D42A27DB-BD31-4B8C-83A1-F6EECF244321}">
                <p14:modId xmlns:p14="http://schemas.microsoft.com/office/powerpoint/2010/main" val="84798818"/>
              </p:ext>
            </p:extLst>
          </p:nvPr>
        </p:nvGraphicFramePr>
        <p:xfrm>
          <a:off x="1280592" y="1916832"/>
          <a:ext cx="7084436" cy="4484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4567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DINGO upgrade with PSI neutron microscope</a:t>
            </a:r>
            <a:endParaRPr lang="en-US" dirty="0"/>
          </a:p>
        </p:txBody>
      </p:sp>
      <p:sp>
        <p:nvSpPr>
          <p:cNvPr id="4" name="Rectangle 3"/>
          <p:cNvSpPr/>
          <p:nvPr/>
        </p:nvSpPr>
        <p:spPr>
          <a:xfrm>
            <a:off x="4860667" y="3244334"/>
            <a:ext cx="184666" cy="369332"/>
          </a:xfrm>
          <a:prstGeom prst="rect">
            <a:avLst/>
          </a:prstGeom>
        </p:spPr>
        <p:txBody>
          <a:bodyPr wrap="none">
            <a:spAutoFit/>
          </a:bodyPr>
          <a:lstStyle/>
          <a:p>
            <a:r>
              <a:rPr lang="en-US" dirty="0"/>
              <a:t> </a:t>
            </a:r>
          </a:p>
        </p:txBody>
      </p:sp>
      <p:pic>
        <p:nvPicPr>
          <p:cNvPr id="5" name="Picture 4"/>
          <p:cNvPicPr>
            <a:picLocks noChangeAspect="1"/>
          </p:cNvPicPr>
          <p:nvPr/>
        </p:nvPicPr>
        <p:blipFill>
          <a:blip r:embed="rId2"/>
          <a:stretch>
            <a:fillRect/>
          </a:stretch>
        </p:blipFill>
        <p:spPr>
          <a:xfrm>
            <a:off x="128391" y="1700808"/>
            <a:ext cx="9524687" cy="3282156"/>
          </a:xfrm>
          <a:prstGeom prst="rect">
            <a:avLst/>
          </a:prstGeom>
        </p:spPr>
      </p:pic>
    </p:spTree>
    <p:extLst>
      <p:ext uri="{BB962C8B-B14F-4D97-AF65-F5344CB8AC3E}">
        <p14:creationId xmlns:p14="http://schemas.microsoft.com/office/powerpoint/2010/main" val="385389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scintillation screen to deliver 2.5μm </a:t>
            </a:r>
            <a:br>
              <a:rPr lang="en-US" dirty="0" smtClean="0"/>
            </a:br>
            <a:r>
              <a:rPr lang="en-US" dirty="0" smtClean="0"/>
              <a:t>pixel size</a:t>
            </a:r>
            <a:endParaRPr lang="en-US" dirty="0"/>
          </a:p>
        </p:txBody>
      </p:sp>
      <p:pic>
        <p:nvPicPr>
          <p:cNvPr id="3" name="Picture 2"/>
          <p:cNvPicPr>
            <a:picLocks noChangeAspect="1"/>
          </p:cNvPicPr>
          <p:nvPr/>
        </p:nvPicPr>
        <p:blipFill>
          <a:blip r:embed="rId2"/>
          <a:stretch>
            <a:fillRect/>
          </a:stretch>
        </p:blipFill>
        <p:spPr>
          <a:xfrm>
            <a:off x="560512" y="1916832"/>
            <a:ext cx="2743200" cy="2044700"/>
          </a:xfrm>
          <a:prstGeom prst="rect">
            <a:avLst/>
          </a:prstGeom>
        </p:spPr>
      </p:pic>
      <p:sp>
        <p:nvSpPr>
          <p:cNvPr id="4" name="TextBox 3"/>
          <p:cNvSpPr txBox="1"/>
          <p:nvPr/>
        </p:nvSpPr>
        <p:spPr>
          <a:xfrm>
            <a:off x="4016896" y="2132856"/>
            <a:ext cx="2520280" cy="1754327"/>
          </a:xfrm>
          <a:prstGeom prst="rect">
            <a:avLst/>
          </a:prstGeom>
          <a:noFill/>
        </p:spPr>
        <p:txBody>
          <a:bodyPr wrap="square" rtlCol="0">
            <a:spAutoFit/>
          </a:bodyPr>
          <a:lstStyle/>
          <a:p>
            <a:pPr marL="285750" indent="-285750">
              <a:buFont typeface="Arial"/>
              <a:buChar char="•"/>
            </a:pPr>
            <a:r>
              <a:rPr lang="en-US" dirty="0" smtClean="0"/>
              <a:t>Isotope enriched 157Gd2O2S:Tb</a:t>
            </a:r>
          </a:p>
          <a:p>
            <a:pPr marL="285750" indent="-285750">
              <a:buFont typeface="Arial"/>
              <a:buChar char="•"/>
            </a:pPr>
            <a:r>
              <a:rPr lang="en-US" dirty="0" smtClean="0"/>
              <a:t>Porous Si-membrane</a:t>
            </a:r>
          </a:p>
          <a:p>
            <a:pPr marL="285750" indent="-285750">
              <a:buFont typeface="Arial"/>
              <a:buChar char="•"/>
            </a:pPr>
            <a:r>
              <a:rPr lang="en-US" dirty="0" smtClean="0"/>
              <a:t>Thinner screen increase light output</a:t>
            </a:r>
            <a:endParaRPr lang="en-US" dirty="0"/>
          </a:p>
        </p:txBody>
      </p:sp>
      <p:pic>
        <p:nvPicPr>
          <p:cNvPr id="5" name="Picture 4"/>
          <p:cNvPicPr>
            <a:picLocks noChangeAspect="1"/>
          </p:cNvPicPr>
          <p:nvPr/>
        </p:nvPicPr>
        <p:blipFill>
          <a:blip r:embed="rId3"/>
          <a:stretch>
            <a:fillRect/>
          </a:stretch>
        </p:blipFill>
        <p:spPr>
          <a:xfrm>
            <a:off x="3692376" y="3961532"/>
            <a:ext cx="2844800" cy="2032000"/>
          </a:xfrm>
          <a:prstGeom prst="rect">
            <a:avLst/>
          </a:prstGeom>
        </p:spPr>
      </p:pic>
      <p:sp>
        <p:nvSpPr>
          <p:cNvPr id="6" name="TextBox 5"/>
          <p:cNvSpPr txBox="1"/>
          <p:nvPr/>
        </p:nvSpPr>
        <p:spPr>
          <a:xfrm>
            <a:off x="6753200" y="3961532"/>
            <a:ext cx="2232248" cy="1200329"/>
          </a:xfrm>
          <a:prstGeom prst="rect">
            <a:avLst/>
          </a:prstGeom>
          <a:noFill/>
        </p:spPr>
        <p:txBody>
          <a:bodyPr wrap="square" rtlCol="0">
            <a:spAutoFit/>
          </a:bodyPr>
          <a:lstStyle/>
          <a:p>
            <a:pPr marL="285750" indent="-285750">
              <a:buFont typeface="Arial"/>
              <a:buChar char="•"/>
            </a:pPr>
            <a:r>
              <a:rPr lang="en-US" dirty="0" smtClean="0"/>
              <a:t>First results with 2.5μm pixel size lead to 5μm optical resolution</a:t>
            </a:r>
            <a:endParaRPr lang="en-US" dirty="0"/>
          </a:p>
        </p:txBody>
      </p:sp>
    </p:spTree>
    <p:extLst>
      <p:ext uri="{BB962C8B-B14F-4D97-AF65-F5344CB8AC3E}">
        <p14:creationId xmlns:p14="http://schemas.microsoft.com/office/powerpoint/2010/main" val="1891854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4"/>
          <p:cNvSpPr>
            <a:spLocks noGrp="1"/>
          </p:cNvSpPr>
          <p:nvPr>
            <p:ph type="title"/>
          </p:nvPr>
        </p:nvSpPr>
        <p:spPr>
          <a:xfrm>
            <a:off x="0" y="557213"/>
            <a:ext cx="9906000" cy="1143000"/>
          </a:xfrm>
        </p:spPr>
        <p:txBody>
          <a:bodyPr/>
          <a:lstStyle/>
          <a:p>
            <a:pPr eaLnBrk="1" hangingPunct="1"/>
            <a:r>
              <a:rPr lang="en-US">
                <a:latin typeface="Arial" charset="0"/>
                <a:ea typeface="ＭＳ Ｐゴシック" charset="0"/>
              </a:rPr>
              <a:t>Neutron Microscope</a:t>
            </a:r>
          </a:p>
        </p:txBody>
      </p:sp>
      <p:cxnSp>
        <p:nvCxnSpPr>
          <p:cNvPr id="8" name="Straight Connector 7"/>
          <p:cNvCxnSpPr/>
          <p:nvPr/>
        </p:nvCxnSpPr>
        <p:spPr>
          <a:xfrm>
            <a:off x="412750" y="1600200"/>
            <a:ext cx="8959850" cy="1588"/>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Oval 13"/>
          <p:cNvSpPr>
            <a:spLocks noChangeArrowheads="1"/>
          </p:cNvSpPr>
          <p:nvPr/>
        </p:nvSpPr>
        <p:spPr bwMode="auto">
          <a:xfrm>
            <a:off x="11113" y="1773238"/>
            <a:ext cx="2420937" cy="719137"/>
          </a:xfrm>
          <a:prstGeom prst="ellipse">
            <a:avLst/>
          </a:prstGeom>
          <a:gradFill rotWithShape="1">
            <a:gsLst>
              <a:gs pos="0">
                <a:srgbClr val="3F80CD"/>
              </a:gs>
              <a:gs pos="100000">
                <a:srgbClr val="9BC1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AU" sz="1600" dirty="0">
                <a:solidFill>
                  <a:schemeClr val="lt1"/>
                </a:solidFill>
                <a:latin typeface="+mn-lt"/>
                <a:ea typeface="+mn-ea"/>
                <a:cs typeface="+mn-cs"/>
              </a:rPr>
              <a:t>Magnetic imaging</a:t>
            </a:r>
          </a:p>
        </p:txBody>
      </p:sp>
      <p:sp>
        <p:nvSpPr>
          <p:cNvPr id="11" name="Rounded Rectangle 10"/>
          <p:cNvSpPr>
            <a:spLocks noChangeArrowheads="1"/>
          </p:cNvSpPr>
          <p:nvPr/>
        </p:nvSpPr>
        <p:spPr bwMode="auto">
          <a:xfrm>
            <a:off x="4232275" y="2708275"/>
            <a:ext cx="5473700" cy="1301750"/>
          </a:xfrm>
          <a:prstGeom prst="roundRect">
            <a:avLst>
              <a:gd name="adj" fmla="val 16667"/>
            </a:avLst>
          </a:prstGeom>
          <a:solidFill>
            <a:srgbClr val="953735">
              <a:alpha val="50195"/>
            </a:srgbClr>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AU" sz="2800" dirty="0">
                <a:solidFill>
                  <a:schemeClr val="lt1"/>
                </a:solidFill>
                <a:latin typeface="+mn-lt"/>
                <a:ea typeface="+mn-ea"/>
                <a:cs typeface="+mn-cs"/>
              </a:rPr>
              <a:t>   Neutron microscope</a:t>
            </a:r>
          </a:p>
        </p:txBody>
      </p:sp>
      <p:sp>
        <p:nvSpPr>
          <p:cNvPr id="17" name="Rounded Rectangle 16"/>
          <p:cNvSpPr>
            <a:spLocks noChangeArrowheads="1"/>
          </p:cNvSpPr>
          <p:nvPr/>
        </p:nvSpPr>
        <p:spPr bwMode="auto">
          <a:xfrm>
            <a:off x="200025" y="2708275"/>
            <a:ext cx="5400675" cy="1301750"/>
          </a:xfrm>
          <a:prstGeom prst="roundRect">
            <a:avLst>
              <a:gd name="adj" fmla="val 16667"/>
            </a:avLst>
          </a:prstGeom>
          <a:solidFill>
            <a:srgbClr val="77933C">
              <a:alpha val="50195"/>
            </a:srgbClr>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AU" sz="2800" dirty="0">
                <a:solidFill>
                  <a:schemeClr val="lt1"/>
                </a:solidFill>
                <a:latin typeface="+mn-lt"/>
                <a:ea typeface="+mn-ea"/>
                <a:cs typeface="+mn-cs"/>
              </a:rPr>
              <a:t>Standard neutron imaging  </a:t>
            </a:r>
          </a:p>
        </p:txBody>
      </p:sp>
      <p:sp>
        <p:nvSpPr>
          <p:cNvPr id="18" name="Oval 17"/>
          <p:cNvSpPr>
            <a:spLocks noChangeArrowheads="1"/>
          </p:cNvSpPr>
          <p:nvPr/>
        </p:nvSpPr>
        <p:spPr bwMode="auto">
          <a:xfrm>
            <a:off x="2505075" y="1773238"/>
            <a:ext cx="2420938" cy="719137"/>
          </a:xfrm>
          <a:prstGeom prst="ellipse">
            <a:avLst/>
          </a:prstGeom>
          <a:gradFill rotWithShape="1">
            <a:gsLst>
              <a:gs pos="0">
                <a:srgbClr val="3F80CD"/>
              </a:gs>
              <a:gs pos="100000">
                <a:srgbClr val="9BC1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AU" sz="1600" dirty="0">
                <a:solidFill>
                  <a:schemeClr val="lt1"/>
                </a:solidFill>
                <a:latin typeface="+mn-lt"/>
                <a:ea typeface="+mn-ea"/>
                <a:cs typeface="+mn-cs"/>
              </a:rPr>
              <a:t>In-situ imaging under extreme conditions</a:t>
            </a:r>
          </a:p>
        </p:txBody>
      </p:sp>
      <p:cxnSp>
        <p:nvCxnSpPr>
          <p:cNvPr id="16" name="Straight Arrow Connector 15"/>
          <p:cNvCxnSpPr>
            <a:cxnSpLocks noChangeShapeType="1"/>
          </p:cNvCxnSpPr>
          <p:nvPr/>
        </p:nvCxnSpPr>
        <p:spPr bwMode="auto">
          <a:xfrm>
            <a:off x="344488" y="5732463"/>
            <a:ext cx="9361487" cy="73025"/>
          </a:xfrm>
          <a:prstGeom prst="straightConnector1">
            <a:avLst/>
          </a:prstGeom>
          <a:noFill/>
          <a:ln w="63500">
            <a:solidFill>
              <a:schemeClr val="accent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200" name="TextBox 18"/>
          <p:cNvSpPr txBox="1">
            <a:spLocks noChangeArrowheads="1"/>
          </p:cNvSpPr>
          <p:nvPr/>
        </p:nvSpPr>
        <p:spPr bwMode="auto">
          <a:xfrm>
            <a:off x="4289425" y="5876925"/>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Resolution</a:t>
            </a:r>
          </a:p>
        </p:txBody>
      </p:sp>
      <p:pic>
        <p:nvPicPr>
          <p:cNvPr id="5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4652963"/>
            <a:ext cx="647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 name="Oval 24"/>
          <p:cNvSpPr>
            <a:spLocks noChangeArrowheads="1"/>
          </p:cNvSpPr>
          <p:nvPr/>
        </p:nvSpPr>
        <p:spPr bwMode="auto">
          <a:xfrm>
            <a:off x="4953000" y="1773238"/>
            <a:ext cx="2420938" cy="719137"/>
          </a:xfrm>
          <a:prstGeom prst="ellipse">
            <a:avLst/>
          </a:prstGeom>
          <a:gradFill rotWithShape="1">
            <a:gsLst>
              <a:gs pos="0">
                <a:srgbClr val="3F80CD"/>
              </a:gs>
              <a:gs pos="100000">
                <a:srgbClr val="9BC1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AU" sz="1600" dirty="0">
                <a:solidFill>
                  <a:schemeClr val="lt1"/>
                </a:solidFill>
                <a:latin typeface="+mn-lt"/>
                <a:ea typeface="+mn-ea"/>
                <a:cs typeface="+mn-cs"/>
              </a:rPr>
              <a:t>Light element imaging</a:t>
            </a:r>
          </a:p>
        </p:txBody>
      </p:sp>
      <p:pic>
        <p:nvPicPr>
          <p:cNvPr id="51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538" y="4643438"/>
            <a:ext cx="10318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04" name="Picture 2" descr="ammonite_turn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4902200"/>
            <a:ext cx="6794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8" descr="patrone_zusamm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6188" y="5287963"/>
            <a:ext cx="1166812"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6" descr="http://nanogloss.com/wp-content/uploads/2009/10/nanotub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9288" y="4787900"/>
            <a:ext cx="11382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0" descr="http://www.nature.com/ncb/journal/v9/n1/images/ncb0107-7-f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3588" y="4735513"/>
            <a:ext cx="1084262"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3225" y="4735513"/>
            <a:ext cx="11350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sysDot"/>
                <a:miter lim="800000"/>
                <a:headEnd/>
                <a:tailEnd/>
              </a14:hiddenLine>
            </a:ext>
          </a:extLst>
        </p:spPr>
      </p:pic>
      <p:sp>
        <p:nvSpPr>
          <p:cNvPr id="8209" name="TextBox 19"/>
          <p:cNvSpPr txBox="1">
            <a:spLocks noChangeArrowheads="1"/>
          </p:cNvSpPr>
          <p:nvPr/>
        </p:nvSpPr>
        <p:spPr bwMode="auto">
          <a:xfrm>
            <a:off x="200025" y="4076700"/>
            <a:ext cx="149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Aircraft parts</a:t>
            </a:r>
          </a:p>
        </p:txBody>
      </p:sp>
      <p:sp>
        <p:nvSpPr>
          <p:cNvPr id="8210" name="TextBox 20"/>
          <p:cNvSpPr txBox="1">
            <a:spLocks noChangeArrowheads="1"/>
          </p:cNvSpPr>
          <p:nvPr/>
        </p:nvSpPr>
        <p:spPr bwMode="auto">
          <a:xfrm>
            <a:off x="1335088" y="4468813"/>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Ammonites</a:t>
            </a:r>
          </a:p>
        </p:txBody>
      </p:sp>
      <p:sp>
        <p:nvSpPr>
          <p:cNvPr id="8211" name="TextBox 28"/>
          <p:cNvSpPr txBox="1">
            <a:spLocks noChangeArrowheads="1"/>
          </p:cNvSpPr>
          <p:nvPr/>
        </p:nvSpPr>
        <p:spPr bwMode="auto">
          <a:xfrm>
            <a:off x="2792413" y="4365625"/>
            <a:ext cx="822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Welds</a:t>
            </a:r>
          </a:p>
        </p:txBody>
      </p:sp>
      <p:sp>
        <p:nvSpPr>
          <p:cNvPr id="8212" name="TextBox 29"/>
          <p:cNvSpPr txBox="1">
            <a:spLocks noChangeArrowheads="1"/>
          </p:cNvSpPr>
          <p:nvPr/>
        </p:nvSpPr>
        <p:spPr bwMode="auto">
          <a:xfrm>
            <a:off x="3794125" y="4857750"/>
            <a:ext cx="112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Cartriges</a:t>
            </a:r>
          </a:p>
        </p:txBody>
      </p:sp>
      <p:sp>
        <p:nvSpPr>
          <p:cNvPr id="8213" name="TextBox 30"/>
          <p:cNvSpPr txBox="1">
            <a:spLocks noChangeArrowheads="1"/>
          </p:cNvSpPr>
          <p:nvPr/>
        </p:nvSpPr>
        <p:spPr bwMode="auto">
          <a:xfrm>
            <a:off x="5473700" y="4365625"/>
            <a:ext cx="1236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Zr-hydride</a:t>
            </a:r>
          </a:p>
        </p:txBody>
      </p:sp>
      <p:sp>
        <p:nvSpPr>
          <p:cNvPr id="8214" name="TextBox 32"/>
          <p:cNvSpPr txBox="1">
            <a:spLocks noChangeArrowheads="1"/>
          </p:cNvSpPr>
          <p:nvPr/>
        </p:nvSpPr>
        <p:spPr bwMode="auto">
          <a:xfrm>
            <a:off x="6786563" y="4365625"/>
            <a:ext cx="1814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Bio-membranes</a:t>
            </a:r>
          </a:p>
        </p:txBody>
      </p:sp>
      <p:sp>
        <p:nvSpPr>
          <p:cNvPr id="8215" name="TextBox 33"/>
          <p:cNvSpPr txBox="1">
            <a:spLocks noChangeArrowheads="1"/>
          </p:cNvSpPr>
          <p:nvPr/>
        </p:nvSpPr>
        <p:spPr bwMode="auto">
          <a:xfrm>
            <a:off x="8121650" y="4149725"/>
            <a:ext cx="1300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Nanotubes</a:t>
            </a:r>
          </a:p>
        </p:txBody>
      </p:sp>
      <p:sp>
        <p:nvSpPr>
          <p:cNvPr id="40" name="Oval 39"/>
          <p:cNvSpPr>
            <a:spLocks noChangeArrowheads="1"/>
          </p:cNvSpPr>
          <p:nvPr/>
        </p:nvSpPr>
        <p:spPr bwMode="auto">
          <a:xfrm>
            <a:off x="7427913" y="1773238"/>
            <a:ext cx="2420937" cy="719137"/>
          </a:xfrm>
          <a:prstGeom prst="ellipse">
            <a:avLst/>
          </a:prstGeom>
          <a:gradFill rotWithShape="1">
            <a:gsLst>
              <a:gs pos="0">
                <a:srgbClr val="3F80CD"/>
              </a:gs>
              <a:gs pos="100000">
                <a:srgbClr val="9BC1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a:defRPr/>
            </a:pPr>
            <a:r>
              <a:rPr lang="en-AU" sz="1600" dirty="0">
                <a:solidFill>
                  <a:schemeClr val="lt1"/>
                </a:solidFill>
                <a:latin typeface="+mn-lt"/>
                <a:ea typeface="+mn-ea"/>
                <a:cs typeface="+mn-cs"/>
              </a:rPr>
              <a:t>Bragg edge scanning</a:t>
            </a:r>
          </a:p>
        </p:txBody>
      </p:sp>
      <p:sp>
        <p:nvSpPr>
          <p:cNvPr id="8217" name="TextBox 34"/>
          <p:cNvSpPr txBox="1">
            <a:spLocks noChangeArrowheads="1"/>
          </p:cNvSpPr>
          <p:nvPr/>
        </p:nvSpPr>
        <p:spPr bwMode="auto">
          <a:xfrm>
            <a:off x="830263" y="5876925"/>
            <a:ext cx="50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1m</a:t>
            </a:r>
          </a:p>
        </p:txBody>
      </p:sp>
      <p:sp>
        <p:nvSpPr>
          <p:cNvPr id="8218" name="TextBox 41"/>
          <p:cNvSpPr txBox="1">
            <a:spLocks noChangeArrowheads="1"/>
          </p:cNvSpPr>
          <p:nvPr/>
        </p:nvSpPr>
        <p:spPr bwMode="auto">
          <a:xfrm>
            <a:off x="5657850" y="5876925"/>
            <a:ext cx="63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1µm</a:t>
            </a:r>
          </a:p>
        </p:txBody>
      </p:sp>
      <p:sp>
        <p:nvSpPr>
          <p:cNvPr id="8219" name="TextBox 42"/>
          <p:cNvSpPr txBox="1">
            <a:spLocks noChangeArrowheads="1"/>
          </p:cNvSpPr>
          <p:nvPr/>
        </p:nvSpPr>
        <p:spPr bwMode="auto">
          <a:xfrm>
            <a:off x="8985250" y="5892800"/>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1nm</a:t>
            </a:r>
          </a:p>
        </p:txBody>
      </p:sp>
    </p:spTree>
    <p:extLst>
      <p:ext uri="{BB962C8B-B14F-4D97-AF65-F5344CB8AC3E}">
        <p14:creationId xmlns:p14="http://schemas.microsoft.com/office/powerpoint/2010/main" val="28351301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AU">
                <a:latin typeface="Arial" charset="0"/>
                <a:ea typeface="ＭＳ Ｐゴシック" charset="0"/>
              </a:rPr>
              <a:t>Instrument layout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3" y="1557338"/>
            <a:ext cx="50006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p:nvCxnSpPr>
        <p:spPr bwMode="auto">
          <a:xfrm flipH="1">
            <a:off x="1497013" y="3033713"/>
            <a:ext cx="1871662" cy="1474787"/>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a:off x="7185025" y="2997200"/>
            <a:ext cx="1728788" cy="1439863"/>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0245" name="Picture 3" descr="setup l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4365625"/>
            <a:ext cx="81994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8"/>
          <p:cNvSpPr txBox="1">
            <a:spLocks noChangeArrowheads="1"/>
          </p:cNvSpPr>
          <p:nvPr/>
        </p:nvSpPr>
        <p:spPr bwMode="auto">
          <a:xfrm>
            <a:off x="5240338" y="4252913"/>
            <a:ext cx="1095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70-150m</a:t>
            </a:r>
          </a:p>
        </p:txBody>
      </p:sp>
      <p:sp>
        <p:nvSpPr>
          <p:cNvPr id="10247" name="TextBox 11"/>
          <p:cNvSpPr txBox="1">
            <a:spLocks noChangeArrowheads="1"/>
          </p:cNvSpPr>
          <p:nvPr/>
        </p:nvSpPr>
        <p:spPr bwMode="auto">
          <a:xfrm>
            <a:off x="2073275" y="4259263"/>
            <a:ext cx="70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3-4m</a:t>
            </a:r>
          </a:p>
        </p:txBody>
      </p:sp>
      <p:sp>
        <p:nvSpPr>
          <p:cNvPr id="10248" name="TextBox 9"/>
          <p:cNvSpPr txBox="1">
            <a:spLocks noChangeArrowheads="1"/>
          </p:cNvSpPr>
          <p:nvPr/>
        </p:nvSpPr>
        <p:spPr bwMode="auto">
          <a:xfrm>
            <a:off x="3513138" y="6381750"/>
            <a:ext cx="2652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800"/>
              <a:t>Magnification of ~ 20-50</a:t>
            </a:r>
          </a:p>
        </p:txBody>
      </p:sp>
    </p:spTree>
    <p:extLst>
      <p:ext uri="{BB962C8B-B14F-4D97-AF65-F5344CB8AC3E}">
        <p14:creationId xmlns:p14="http://schemas.microsoft.com/office/powerpoint/2010/main" val="25816095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AU">
                <a:latin typeface="Arial" charset="0"/>
                <a:ea typeface="ＭＳ Ｐゴシック" charset="0"/>
              </a:rPr>
              <a:t>First results</a:t>
            </a:r>
          </a:p>
        </p:txBody>
      </p:sp>
      <p:pic>
        <p:nvPicPr>
          <p:cNvPr id="11266" name="Picture 2" descr="Im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4232275"/>
            <a:ext cx="12763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275" y="3557588"/>
            <a:ext cx="12239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F:\1mag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0" y="5629275"/>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F:\5mag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450" y="4876800"/>
            <a:ext cx="179705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2289175" y="5500688"/>
            <a:ext cx="576263" cy="528637"/>
          </a:xfrm>
          <a:prstGeom prst="rect">
            <a:avLst/>
          </a:prstGeom>
          <a:solidFill>
            <a:srgbClr val="C00000">
              <a:alpha val="23137"/>
            </a:srgbClr>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endParaRPr lang="en-AU">
              <a:solidFill>
                <a:schemeClr val="lt1"/>
              </a:solidFill>
              <a:latin typeface="+mn-lt"/>
              <a:ea typeface="+mn-ea"/>
              <a:cs typeface="+mn-cs"/>
            </a:endParaRPr>
          </a:p>
        </p:txBody>
      </p:sp>
      <p:cxnSp>
        <p:nvCxnSpPr>
          <p:cNvPr id="6" name="Straight Connector 5"/>
          <p:cNvCxnSpPr>
            <a:cxnSpLocks noChangeShapeType="1"/>
          </p:cNvCxnSpPr>
          <p:nvPr/>
        </p:nvCxnSpPr>
        <p:spPr bwMode="auto">
          <a:xfrm flipH="1" flipV="1">
            <a:off x="2144713" y="4300538"/>
            <a:ext cx="144462" cy="120015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flipV="1">
            <a:off x="2865438" y="4300538"/>
            <a:ext cx="358775" cy="120015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 name="Rectangle 12"/>
          <p:cNvSpPr>
            <a:spLocks noChangeArrowheads="1"/>
          </p:cNvSpPr>
          <p:nvPr/>
        </p:nvSpPr>
        <p:spPr bwMode="auto">
          <a:xfrm>
            <a:off x="1104900" y="5749925"/>
            <a:ext cx="103188" cy="79375"/>
          </a:xfrm>
          <a:prstGeom prst="rect">
            <a:avLst/>
          </a:prstGeom>
          <a:solidFill>
            <a:srgbClr val="C00000">
              <a:alpha val="23137"/>
            </a:srgbClr>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endParaRPr lang="en-AU">
              <a:solidFill>
                <a:schemeClr val="lt1"/>
              </a:solidFill>
              <a:latin typeface="+mn-lt"/>
              <a:ea typeface="+mn-ea"/>
              <a:cs typeface="+mn-cs"/>
            </a:endParaRPr>
          </a:p>
        </p:txBody>
      </p:sp>
      <p:cxnSp>
        <p:nvCxnSpPr>
          <p:cNvPr id="10" name="Straight Connector 9"/>
          <p:cNvCxnSpPr>
            <a:cxnSpLocks noChangeShapeType="1"/>
            <a:stCxn id="13" idx="1"/>
          </p:cNvCxnSpPr>
          <p:nvPr/>
        </p:nvCxnSpPr>
        <p:spPr bwMode="auto">
          <a:xfrm flipH="1" flipV="1">
            <a:off x="488950" y="5024438"/>
            <a:ext cx="615950" cy="7651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a:stCxn id="13" idx="3"/>
          </p:cNvCxnSpPr>
          <p:nvPr/>
        </p:nvCxnSpPr>
        <p:spPr bwMode="auto">
          <a:xfrm flipV="1">
            <a:off x="1208088" y="5024438"/>
            <a:ext cx="431800" cy="7651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276" name="TextBox 13"/>
          <p:cNvSpPr txBox="1">
            <a:spLocks noChangeArrowheads="1"/>
          </p:cNvSpPr>
          <p:nvPr/>
        </p:nvSpPr>
        <p:spPr bwMode="auto">
          <a:xfrm>
            <a:off x="236538" y="6032500"/>
            <a:ext cx="164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200"/>
              <a:t>Magnification factor 1</a:t>
            </a:r>
          </a:p>
        </p:txBody>
      </p:sp>
      <p:sp>
        <p:nvSpPr>
          <p:cNvPr id="11277" name="TextBox 18"/>
          <p:cNvSpPr txBox="1">
            <a:spLocks noChangeArrowheads="1"/>
          </p:cNvSpPr>
          <p:nvPr/>
        </p:nvSpPr>
        <p:spPr bwMode="auto">
          <a:xfrm>
            <a:off x="2073275" y="6392863"/>
            <a:ext cx="1643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200"/>
              <a:t>Magnification factor 5</a:t>
            </a:r>
          </a:p>
        </p:txBody>
      </p:sp>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713" y="3867150"/>
            <a:ext cx="330200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TextBox 14"/>
          <p:cNvSpPr txBox="1">
            <a:spLocks noChangeArrowheads="1"/>
          </p:cNvSpPr>
          <p:nvPr/>
        </p:nvSpPr>
        <p:spPr bwMode="auto">
          <a:xfrm>
            <a:off x="5168900" y="6175375"/>
            <a:ext cx="4608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400"/>
              <a:t>Simulated image with low and homogeneous neutron beam divergence</a:t>
            </a:r>
          </a:p>
        </p:txBody>
      </p:sp>
      <p:sp>
        <p:nvSpPr>
          <p:cNvPr id="16" name="TextBox 15"/>
          <p:cNvSpPr txBox="1">
            <a:spLocks noRot="1" noChangeAspect="1" noMove="1" noResize="1" noEditPoints="1" noAdjustHandles="1" noChangeArrowheads="1" noChangeShapeType="1" noTextEdit="1"/>
          </p:cNvSpPr>
          <p:nvPr/>
        </p:nvSpPr>
        <p:spPr>
          <a:xfrm>
            <a:off x="5169024" y="1695752"/>
            <a:ext cx="4176464" cy="1975990"/>
          </a:xfrm>
          <a:prstGeom prst="rect">
            <a:avLst/>
          </a:prstGeom>
          <a:blipFill rotWithShape="1">
            <a:blip r:embed="rId7"/>
            <a:stretch>
              <a:fillRect l="-438" t="-309"/>
            </a:stretch>
          </a:blipFill>
        </p:spPr>
        <p:txBody>
          <a:bodyPr/>
          <a:lstStyle/>
          <a:p>
            <a:pPr>
              <a:defRPr/>
            </a:pPr>
            <a:r>
              <a:rPr lang="en-AU">
                <a:noFill/>
              </a:rPr>
              <a:t> </a:t>
            </a:r>
          </a:p>
        </p:txBody>
      </p:sp>
      <p:sp>
        <p:nvSpPr>
          <p:cNvPr id="11281" name="TextBox 16"/>
          <p:cNvSpPr txBox="1">
            <a:spLocks noChangeArrowheads="1"/>
          </p:cNvSpPr>
          <p:nvPr/>
        </p:nvSpPr>
        <p:spPr bwMode="auto">
          <a:xfrm>
            <a:off x="93663" y="1660525"/>
            <a:ext cx="366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400" b="1"/>
              <a:t>First experiment using VCN SANS setup:</a:t>
            </a:r>
          </a:p>
        </p:txBody>
      </p:sp>
      <p:pic>
        <p:nvPicPr>
          <p:cNvPr id="11282" name="Picture 23" descr="CIMG974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16075" y="1968500"/>
            <a:ext cx="15367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Rectangle 17"/>
          <p:cNvSpPr>
            <a:spLocks noChangeArrowheads="1"/>
          </p:cNvSpPr>
          <p:nvPr/>
        </p:nvSpPr>
        <p:spPr bwMode="auto">
          <a:xfrm>
            <a:off x="344488" y="3011488"/>
            <a:ext cx="4032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t>Cd plate with 3 apertures </a:t>
            </a:r>
          </a:p>
          <a:p>
            <a:pPr algn="ctr"/>
            <a:r>
              <a:rPr lang="en-US" sz="1200"/>
              <a:t>(being f = 1 mm, f = 2 mm circles and a 0.5 mm wide slit)</a:t>
            </a:r>
            <a:endParaRPr lang="en-AU" sz="1200"/>
          </a:p>
        </p:txBody>
      </p:sp>
      <p:pic>
        <p:nvPicPr>
          <p:cNvPr id="8199" name="Picture 7" descr="F:\smoothspo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9625" y="4062413"/>
            <a:ext cx="2509838"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a:spLocks noChangeArrowheads="1"/>
          </p:cNvSpPr>
          <p:nvPr/>
        </p:nvSpPr>
        <p:spPr bwMode="auto">
          <a:xfrm>
            <a:off x="5024438" y="6170613"/>
            <a:ext cx="46085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400"/>
              <a:t>Simulated image with high  and inhomogeneous neutron beam divergence (VCN)</a:t>
            </a:r>
          </a:p>
        </p:txBody>
      </p:sp>
    </p:spTree>
    <p:extLst>
      <p:ext uri="{BB962C8B-B14F-4D97-AF65-F5344CB8AC3E}">
        <p14:creationId xmlns:p14="http://schemas.microsoft.com/office/powerpoint/2010/main" val="1569068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8199"/>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8198"/>
                                        </p:tgtEl>
                                        <p:attrNameLst>
                                          <p:attrName>style.visibility</p:attrName>
                                        </p:attrNameLst>
                                      </p:cBhvr>
                                      <p:to>
                                        <p:strVal val="visible"/>
                                      </p:to>
                                    </p:set>
                                    <p:anim calcmode="lin" valueType="num">
                                      <p:cBhvr>
                                        <p:cTn id="9" dur="500" fill="hold"/>
                                        <p:tgtEl>
                                          <p:spTgt spid="8198"/>
                                        </p:tgtEl>
                                        <p:attrNameLst>
                                          <p:attrName>ppt_w</p:attrName>
                                        </p:attrNameLst>
                                      </p:cBhvr>
                                      <p:tavLst>
                                        <p:tav tm="0">
                                          <p:val>
                                            <p:fltVal val="0"/>
                                          </p:val>
                                        </p:tav>
                                        <p:tav tm="100000">
                                          <p:val>
                                            <p:strVal val="#ppt_w"/>
                                          </p:val>
                                        </p:tav>
                                      </p:tavLst>
                                    </p:anim>
                                    <p:anim calcmode="lin" valueType="num">
                                      <p:cBhvr>
                                        <p:cTn id="10" dur="500" fill="hold"/>
                                        <p:tgtEl>
                                          <p:spTgt spid="8198"/>
                                        </p:tgtEl>
                                        <p:attrNameLst>
                                          <p:attrName>ppt_h</p:attrName>
                                        </p:attrNameLst>
                                      </p:cBhvr>
                                      <p:tavLst>
                                        <p:tav tm="0">
                                          <p:val>
                                            <p:fltVal val="0"/>
                                          </p:val>
                                        </p:tav>
                                        <p:tav tm="100000">
                                          <p:val>
                                            <p:strVal val="#ppt_h"/>
                                          </p:val>
                                        </p:tav>
                                      </p:tavLst>
                                    </p:anim>
                                    <p:animEffect transition="in" filter="fade">
                                      <p:cBhvr>
                                        <p:cTn id="11" dur="500"/>
                                        <p:tgtEl>
                                          <p:spTgt spid="819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par>
                                <p:cTn id="16" presetID="1" presetClass="exit"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microscope summary</a:t>
            </a:r>
            <a:endParaRPr lang="en-US" dirty="0"/>
          </a:p>
        </p:txBody>
      </p:sp>
      <p:sp>
        <p:nvSpPr>
          <p:cNvPr id="4" name="TextBox 3"/>
          <p:cNvSpPr txBox="1">
            <a:spLocks noChangeArrowheads="1"/>
          </p:cNvSpPr>
          <p:nvPr/>
        </p:nvSpPr>
        <p:spPr bwMode="auto">
          <a:xfrm>
            <a:off x="1352600" y="1591268"/>
            <a:ext cx="655272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err="1" smtClean="0"/>
              <a:t>Sextupole</a:t>
            </a:r>
            <a:r>
              <a:rPr lang="en-US" dirty="0" smtClean="0"/>
              <a:t> </a:t>
            </a:r>
            <a:r>
              <a:rPr lang="en-US" dirty="0"/>
              <a:t>lens works as magnifier</a:t>
            </a:r>
          </a:p>
          <a:p>
            <a:pPr eaLnBrk="1" hangingPunct="1">
              <a:buFont typeface="Arial" charset="0"/>
              <a:buChar char="•"/>
            </a:pPr>
            <a:r>
              <a:rPr lang="en-US" dirty="0"/>
              <a:t>Magnification factor 5 proven by experiment</a:t>
            </a:r>
          </a:p>
          <a:p>
            <a:pPr eaLnBrk="1" hangingPunct="1">
              <a:buFont typeface="Arial" charset="0"/>
              <a:buChar char="•"/>
            </a:pPr>
            <a:r>
              <a:rPr lang="en-US" dirty="0"/>
              <a:t>New instrument with 70 – 100 m length on cold source could achieve magnification of 50</a:t>
            </a:r>
          </a:p>
          <a:p>
            <a:pPr eaLnBrk="1" hangingPunct="1">
              <a:buFont typeface="Arial" charset="0"/>
              <a:buChar char="•"/>
            </a:pPr>
            <a:r>
              <a:rPr lang="en-US" dirty="0"/>
              <a:t>100-50nm resolution depends on detector</a:t>
            </a:r>
          </a:p>
          <a:p>
            <a:pPr eaLnBrk="1" hangingPunct="1">
              <a:buFont typeface="Arial" charset="0"/>
              <a:buChar char="•"/>
            </a:pPr>
            <a:r>
              <a:rPr lang="en-US" dirty="0"/>
              <a:t>Potential </a:t>
            </a:r>
            <a:r>
              <a:rPr lang="en-US" b="1" dirty="0">
                <a:solidFill>
                  <a:srgbClr val="FF0000"/>
                </a:solidFill>
              </a:rPr>
              <a:t>resolution of 0.2 - 0.5nm </a:t>
            </a:r>
            <a:r>
              <a:rPr lang="en-US" dirty="0"/>
              <a:t>limited by the wavelength of cold neutrons </a:t>
            </a:r>
          </a:p>
        </p:txBody>
      </p:sp>
    </p:spTree>
    <p:extLst>
      <p:ext uri="{BB962C8B-B14F-4D97-AF65-F5344CB8AC3E}">
        <p14:creationId xmlns:p14="http://schemas.microsoft.com/office/powerpoint/2010/main" val="526549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8"/>
          <p:cNvSpPr txBox="1">
            <a:spLocks noChangeArrowheads="1"/>
          </p:cNvSpPr>
          <p:nvPr/>
        </p:nvSpPr>
        <p:spPr bwMode="auto">
          <a:xfrm>
            <a:off x="415925" y="927101"/>
            <a:ext cx="9345613" cy="523220"/>
          </a:xfrm>
          <a:prstGeom prst="rect">
            <a:avLst/>
          </a:prstGeom>
          <a:noFill/>
          <a:ln w="9525">
            <a:noFill/>
            <a:miter lim="800000"/>
            <a:headEnd/>
            <a:tailEnd/>
          </a:ln>
        </p:spPr>
        <p:txBody>
          <a:bodyPr>
            <a:spAutoFit/>
          </a:bodyPr>
          <a:lstStyle/>
          <a:p>
            <a:pPr algn="ctr"/>
            <a:r>
              <a:rPr lang="en-AU" sz="2800">
                <a:solidFill>
                  <a:srgbClr val="000000"/>
                </a:solidFill>
              </a:rPr>
              <a:t>Summary</a:t>
            </a:r>
          </a:p>
        </p:txBody>
      </p:sp>
      <p:pic>
        <p:nvPicPr>
          <p:cNvPr id="51202" name="Picture 2"/>
          <p:cNvPicPr>
            <a:picLocks noChangeAspect="1" noChangeArrowheads="1"/>
          </p:cNvPicPr>
          <p:nvPr/>
        </p:nvPicPr>
        <p:blipFill>
          <a:blip r:embed="rId2"/>
          <a:srcRect/>
          <a:stretch>
            <a:fillRect/>
          </a:stretch>
        </p:blipFill>
        <p:spPr bwMode="auto">
          <a:xfrm>
            <a:off x="28636" y="35312"/>
            <a:ext cx="9910762" cy="6859587"/>
          </a:xfrm>
          <a:prstGeom prst="rect">
            <a:avLst/>
          </a:prstGeom>
          <a:noFill/>
          <a:ln w="9525">
            <a:noFill/>
            <a:miter lim="800000"/>
            <a:headEnd/>
            <a:tailEnd/>
          </a:ln>
        </p:spPr>
      </p:pic>
      <p:sp>
        <p:nvSpPr>
          <p:cNvPr id="2" name="Rectangle 1"/>
          <p:cNvSpPr/>
          <p:nvPr/>
        </p:nvSpPr>
        <p:spPr>
          <a:xfrm>
            <a:off x="1424608" y="2996952"/>
            <a:ext cx="7200800"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AU" sz="2400" b="1" dirty="0" smtClean="0">
                <a:solidFill>
                  <a:srgbClr val="FFFFFF"/>
                </a:solidFill>
              </a:rPr>
              <a:t>Thank you! </a:t>
            </a:r>
          </a:p>
          <a:p>
            <a:pPr algn="ctr"/>
            <a:r>
              <a:rPr lang="en-AU" sz="2400" b="1" dirty="0" smtClean="0">
                <a:solidFill>
                  <a:srgbClr val="FFFFFF"/>
                </a:solidFill>
              </a:rPr>
              <a:t>Please contact us : ulf.garbe@ansto.gov.au </a:t>
            </a:r>
            <a:endParaRPr lang="en-AU" sz="1600" dirty="0">
              <a:solidFill>
                <a:srgbClr val="FFFFFF"/>
              </a:solidFill>
            </a:endParaRPr>
          </a:p>
        </p:txBody>
      </p:sp>
    </p:spTree>
    <p:extLst>
      <p:ext uri="{BB962C8B-B14F-4D97-AF65-F5344CB8AC3E}">
        <p14:creationId xmlns:p14="http://schemas.microsoft.com/office/powerpoint/2010/main" val="30315918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idgeClim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51" y="1"/>
            <a:ext cx="11045297" cy="6981370"/>
          </a:xfrm>
          <a:prstGeom prst="rect">
            <a:avLst/>
          </a:prstGeom>
        </p:spPr>
      </p:pic>
      <p:sp>
        <p:nvSpPr>
          <p:cNvPr id="4" name="Title 1"/>
          <p:cNvSpPr txBox="1">
            <a:spLocks/>
          </p:cNvSpPr>
          <p:nvPr/>
        </p:nvSpPr>
        <p:spPr>
          <a:xfrm>
            <a:off x="402701" y="181591"/>
            <a:ext cx="9906000" cy="1894010"/>
          </a:xfrm>
          <a:prstGeom prst="rect">
            <a:avLst/>
          </a:prstGeom>
        </p:spPr>
        <p:txBody>
          <a:bodyPr vert="horz" lIns="0" tIns="0" rIns="0" bIns="0"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3200" b="1" dirty="0" smtClean="0">
                <a:latin typeface="+mn-lt"/>
                <a:cs typeface="Georgia"/>
              </a:rPr>
              <a:t>World Conference on Neutron Radiography (WCNR-11)</a:t>
            </a:r>
          </a:p>
          <a:p>
            <a:r>
              <a:rPr lang="en-AU" sz="3200" b="1" dirty="0" smtClean="0">
                <a:latin typeface="+mn-lt"/>
                <a:cs typeface="Georgia"/>
              </a:rPr>
              <a:t> 02-07 September 2018</a:t>
            </a:r>
          </a:p>
          <a:p>
            <a:r>
              <a:rPr lang="en-AU" sz="3200" b="1" dirty="0" smtClean="0">
                <a:latin typeface="+mn-lt"/>
                <a:cs typeface="Georgia"/>
              </a:rPr>
              <a:t>Maritime Museum Sydney, Australia	</a:t>
            </a:r>
            <a:endParaRPr lang="en-US" sz="3200" b="1" dirty="0">
              <a:latin typeface="+mn-lt"/>
              <a:cs typeface="Georgia"/>
            </a:endParaRPr>
          </a:p>
        </p:txBody>
      </p:sp>
    </p:spTree>
    <p:extLst>
      <p:ext uri="{BB962C8B-B14F-4D97-AF65-F5344CB8AC3E}">
        <p14:creationId xmlns:p14="http://schemas.microsoft.com/office/powerpoint/2010/main" val="932046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1208160" y="260280"/>
            <a:ext cx="7364160" cy="1141200"/>
          </a:xfrm>
          <a:prstGeom prst="rect">
            <a:avLst/>
          </a:prstGeom>
          <a:noFill/>
          <a:ln>
            <a:noFill/>
          </a:ln>
        </p:spPr>
        <p:txBody>
          <a:bodyPr lIns="90000" tIns="45000" rIns="90000" bIns="45000" anchor="ctr"/>
          <a:lstStyle/>
          <a:p>
            <a:pPr>
              <a:lnSpc>
                <a:spcPct val="100000"/>
              </a:lnSpc>
            </a:pPr>
            <a:r>
              <a:rPr lang="en-AU" sz="3600">
                <a:solidFill>
                  <a:srgbClr val="000000"/>
                </a:solidFill>
                <a:latin typeface="Arial"/>
                <a:ea typeface="ＭＳ Ｐゴシック"/>
              </a:rPr>
              <a:t>Major components</a:t>
            </a:r>
            <a:endParaRPr/>
          </a:p>
        </p:txBody>
      </p:sp>
      <p:sp>
        <p:nvSpPr>
          <p:cNvPr id="210" name="CustomShape 2"/>
          <p:cNvSpPr/>
          <p:nvPr/>
        </p:nvSpPr>
        <p:spPr>
          <a:xfrm>
            <a:off x="3144061" y="2060848"/>
            <a:ext cx="3211200" cy="575640"/>
          </a:xfrm>
          <a:prstGeom prst="rect">
            <a:avLst/>
          </a:prstGeom>
          <a:noFill/>
          <a:ln>
            <a:noFill/>
          </a:ln>
        </p:spPr>
        <p:txBody>
          <a:bodyPr lIns="90000" tIns="45000" rIns="90000" bIns="45000"/>
          <a:lstStyle/>
          <a:p>
            <a:pPr algn="ctr">
              <a:lnSpc>
                <a:spcPct val="100000"/>
              </a:lnSpc>
            </a:pPr>
            <a:r>
              <a:rPr lang="en-AU" sz="2000" dirty="0">
                <a:solidFill>
                  <a:srgbClr val="000000"/>
                </a:solidFill>
                <a:latin typeface="Arial"/>
                <a:ea typeface="ＭＳ Ｐゴシック"/>
              </a:rPr>
              <a:t> Shielding elements build</a:t>
            </a:r>
            <a:endParaRPr sz="2000" dirty="0"/>
          </a:p>
          <a:p>
            <a:pPr>
              <a:lnSpc>
                <a:spcPct val="100000"/>
              </a:lnSpc>
            </a:pPr>
            <a:endParaRPr sz="2000" dirty="0"/>
          </a:p>
        </p:txBody>
      </p:sp>
      <p:pic>
        <p:nvPicPr>
          <p:cNvPr id="211" name="Picture 13"/>
          <p:cNvPicPr/>
          <p:nvPr/>
        </p:nvPicPr>
        <p:blipFill>
          <a:blip r:embed="rId2"/>
          <a:stretch>
            <a:fillRect/>
          </a:stretch>
        </p:blipFill>
        <p:spPr>
          <a:xfrm>
            <a:off x="632520" y="3214704"/>
            <a:ext cx="1941480" cy="2590560"/>
          </a:xfrm>
          <a:prstGeom prst="rect">
            <a:avLst/>
          </a:prstGeom>
          <a:ln>
            <a:noFill/>
          </a:ln>
        </p:spPr>
      </p:pic>
      <p:pic>
        <p:nvPicPr>
          <p:cNvPr id="212" name="Picture 14"/>
          <p:cNvPicPr/>
          <p:nvPr/>
        </p:nvPicPr>
        <p:blipFill>
          <a:blip r:embed="rId3"/>
          <a:stretch>
            <a:fillRect/>
          </a:stretch>
        </p:blipFill>
        <p:spPr>
          <a:xfrm>
            <a:off x="3152800" y="3284984"/>
            <a:ext cx="3211200" cy="2409480"/>
          </a:xfrm>
          <a:prstGeom prst="rect">
            <a:avLst/>
          </a:prstGeom>
          <a:ln>
            <a:noFill/>
          </a:ln>
        </p:spPr>
      </p:pic>
      <p:pic>
        <p:nvPicPr>
          <p:cNvPr id="215" name="Picture 5"/>
          <p:cNvPicPr/>
          <p:nvPr/>
        </p:nvPicPr>
        <p:blipFill>
          <a:blip r:embed="rId4"/>
          <a:stretch>
            <a:fillRect/>
          </a:stretch>
        </p:blipFill>
        <p:spPr>
          <a:xfrm>
            <a:off x="6465960" y="3248264"/>
            <a:ext cx="3260520" cy="2446200"/>
          </a:xfrm>
          <a:prstGeom prst="rect">
            <a:avLst/>
          </a:prstGeom>
          <a:ln>
            <a:noFill/>
          </a:ln>
        </p:spPr>
      </p:pic>
    </p:spTree>
    <p:extLst>
      <p:ext uri="{BB962C8B-B14F-4D97-AF65-F5344CB8AC3E}">
        <p14:creationId xmlns:p14="http://schemas.microsoft.com/office/powerpoint/2010/main" val="41271914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0" y="188640"/>
            <a:ext cx="9904320" cy="1142280"/>
          </a:xfrm>
          <a:prstGeom prst="rect">
            <a:avLst/>
          </a:prstGeom>
          <a:noFill/>
          <a:ln>
            <a:noFill/>
          </a:ln>
        </p:spPr>
        <p:txBody>
          <a:bodyPr lIns="90000" tIns="45000" rIns="90000" bIns="45000" anchor="ctr"/>
          <a:lstStyle/>
          <a:p>
            <a:pPr algn="ctr">
              <a:lnSpc>
                <a:spcPct val="100000"/>
              </a:lnSpc>
            </a:pPr>
            <a:r>
              <a:rPr lang="en-AU" sz="3200" dirty="0">
                <a:latin typeface="Arial"/>
              </a:rPr>
              <a:t>Selector wheel / shutter unit</a:t>
            </a:r>
            <a:endParaRPr dirty="0"/>
          </a:p>
        </p:txBody>
      </p:sp>
      <p:pic>
        <p:nvPicPr>
          <p:cNvPr id="223" name="Picture 1"/>
          <p:cNvPicPr/>
          <p:nvPr/>
        </p:nvPicPr>
        <p:blipFill>
          <a:blip r:embed="rId2"/>
          <a:stretch>
            <a:fillRect/>
          </a:stretch>
        </p:blipFill>
        <p:spPr>
          <a:xfrm>
            <a:off x="344160" y="1413000"/>
            <a:ext cx="4462920" cy="3369240"/>
          </a:xfrm>
          <a:prstGeom prst="rect">
            <a:avLst/>
          </a:prstGeom>
          <a:ln>
            <a:noFill/>
          </a:ln>
        </p:spPr>
      </p:pic>
      <p:pic>
        <p:nvPicPr>
          <p:cNvPr id="224" name="Picture 2"/>
          <p:cNvPicPr/>
          <p:nvPr/>
        </p:nvPicPr>
        <p:blipFill>
          <a:blip r:embed="rId3"/>
          <a:stretch>
            <a:fillRect/>
          </a:stretch>
        </p:blipFill>
        <p:spPr>
          <a:xfrm>
            <a:off x="4952160" y="1397160"/>
            <a:ext cx="4607640" cy="2894760"/>
          </a:xfrm>
          <a:prstGeom prst="rect">
            <a:avLst/>
          </a:prstGeom>
          <a:ln>
            <a:noFill/>
          </a:ln>
        </p:spPr>
      </p:pic>
      <p:sp>
        <p:nvSpPr>
          <p:cNvPr id="225" name="CustomShape 2"/>
          <p:cNvSpPr/>
          <p:nvPr/>
        </p:nvSpPr>
        <p:spPr>
          <a:xfrm>
            <a:off x="344160" y="4869000"/>
            <a:ext cx="4462920" cy="1008000"/>
          </a:xfrm>
          <a:prstGeom prst="rect">
            <a:avLst/>
          </a:prstGeom>
          <a:noFill/>
          <a:ln>
            <a:noFill/>
          </a:ln>
        </p:spPr>
        <p:txBody>
          <a:bodyPr lIns="90000" tIns="46800" rIns="90000" bIns="46800"/>
          <a:lstStyle/>
          <a:p>
            <a:pPr marL="342900" indent="-342900">
              <a:lnSpc>
                <a:spcPct val="100000"/>
              </a:lnSpc>
              <a:buSzPct val="45000"/>
              <a:buFont typeface="Arial"/>
              <a:buChar char="•"/>
            </a:pPr>
            <a:r>
              <a:rPr lang="en-AU" sz="2000" dirty="0" smtClean="0">
                <a:latin typeface="Arial"/>
                <a:ea typeface="ＭＳ Ｐゴシック"/>
              </a:rPr>
              <a:t>Internal </a:t>
            </a:r>
            <a:r>
              <a:rPr lang="en-AU" sz="2000" dirty="0">
                <a:latin typeface="Arial"/>
                <a:ea typeface="ＭＳ Ｐゴシック"/>
              </a:rPr>
              <a:t>structure filled with steel / wax mixture</a:t>
            </a:r>
            <a:endParaRPr dirty="0"/>
          </a:p>
          <a:p>
            <a:pPr marL="342900" indent="-342900">
              <a:lnSpc>
                <a:spcPct val="100000"/>
              </a:lnSpc>
              <a:buSzPct val="45000"/>
              <a:buFont typeface="Arial"/>
              <a:buChar char="•"/>
            </a:pPr>
            <a:r>
              <a:rPr lang="en-AU" sz="2000" dirty="0" smtClean="0">
                <a:latin typeface="Arial"/>
                <a:ea typeface="ＭＳ Ｐゴシック"/>
              </a:rPr>
              <a:t>Modular </a:t>
            </a:r>
            <a:r>
              <a:rPr lang="en-AU" sz="2000" dirty="0">
                <a:latin typeface="Arial"/>
                <a:ea typeface="ＭＳ Ｐゴシック"/>
              </a:rPr>
              <a:t>system</a:t>
            </a:r>
            <a:endParaRPr dirty="0"/>
          </a:p>
        </p:txBody>
      </p:sp>
      <p:sp>
        <p:nvSpPr>
          <p:cNvPr id="226" name="CustomShape 3"/>
          <p:cNvSpPr/>
          <p:nvPr/>
        </p:nvSpPr>
        <p:spPr>
          <a:xfrm>
            <a:off x="4952160" y="4437000"/>
            <a:ext cx="4607640" cy="1617840"/>
          </a:xfrm>
          <a:prstGeom prst="rect">
            <a:avLst/>
          </a:prstGeom>
          <a:noFill/>
          <a:ln>
            <a:noFill/>
          </a:ln>
        </p:spPr>
        <p:txBody>
          <a:bodyPr lIns="90000" tIns="46800" rIns="90000" bIns="46800"/>
          <a:lstStyle/>
          <a:p>
            <a:pPr marL="342900" indent="-342900">
              <a:lnSpc>
                <a:spcPct val="100000"/>
              </a:lnSpc>
              <a:buSzPct val="45000"/>
              <a:buFont typeface="Arial"/>
              <a:buChar char="•"/>
            </a:pPr>
            <a:r>
              <a:rPr lang="en-AU" sz="2000" dirty="0" smtClean="0">
                <a:latin typeface="Arial"/>
                <a:ea typeface="ＭＳ Ｐゴシック"/>
              </a:rPr>
              <a:t>Different </a:t>
            </a:r>
            <a:r>
              <a:rPr lang="en-AU" sz="2000" dirty="0">
                <a:latin typeface="Arial"/>
                <a:ea typeface="ＭＳ Ｐゴシック"/>
              </a:rPr>
              <a:t>inserts to generate different beam sizes at sample position</a:t>
            </a:r>
            <a:endParaRPr dirty="0"/>
          </a:p>
          <a:p>
            <a:pPr marL="342900" indent="-342900">
              <a:lnSpc>
                <a:spcPct val="100000"/>
              </a:lnSpc>
              <a:buSzPct val="45000"/>
              <a:buFont typeface="Arial"/>
              <a:buChar char="•"/>
            </a:pPr>
            <a:r>
              <a:rPr lang="en-AU" sz="2000" dirty="0" smtClean="0">
                <a:latin typeface="Arial"/>
                <a:ea typeface="ＭＳ Ｐゴシック"/>
              </a:rPr>
              <a:t>One </a:t>
            </a:r>
            <a:r>
              <a:rPr lang="en-AU" sz="2000" dirty="0">
                <a:latin typeface="Arial"/>
                <a:ea typeface="ＭＳ Ｐゴシック"/>
              </a:rPr>
              <a:t>block design</a:t>
            </a:r>
            <a:endParaRPr dirty="0"/>
          </a:p>
          <a:p>
            <a:pPr marL="342900" indent="-342900">
              <a:lnSpc>
                <a:spcPct val="100000"/>
              </a:lnSpc>
              <a:buSzPct val="45000"/>
              <a:buFont typeface="Arial"/>
              <a:buChar char="•"/>
            </a:pPr>
            <a:r>
              <a:rPr lang="en-AU" sz="2000" dirty="0" smtClean="0">
                <a:latin typeface="Arial"/>
                <a:ea typeface="ＭＳ Ｐゴシック"/>
              </a:rPr>
              <a:t>Adjustment </a:t>
            </a:r>
            <a:r>
              <a:rPr lang="en-AU" sz="2000" dirty="0">
                <a:latin typeface="Arial"/>
                <a:ea typeface="ＭＳ Ｐゴシック"/>
              </a:rPr>
              <a:t>screws for fine alignment</a:t>
            </a:r>
            <a:endParaRPr dirty="0"/>
          </a:p>
        </p:txBody>
      </p:sp>
    </p:spTree>
    <p:extLst>
      <p:ext uri="{BB962C8B-B14F-4D97-AF65-F5344CB8AC3E}">
        <p14:creationId xmlns:p14="http://schemas.microsoft.com/office/powerpoint/2010/main" val="164026691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07280" y="115560"/>
            <a:ext cx="4375080" cy="1141920"/>
          </a:xfrm>
          <a:prstGeom prst="rect">
            <a:avLst/>
          </a:prstGeom>
          <a:noFill/>
          <a:ln>
            <a:noFill/>
          </a:ln>
        </p:spPr>
        <p:txBody>
          <a:bodyPr lIns="90000" tIns="45000" rIns="90000" bIns="45000" anchor="ctr"/>
          <a:lstStyle/>
          <a:p>
            <a:pPr algn="ctr">
              <a:lnSpc>
                <a:spcPct val="100000"/>
              </a:lnSpc>
            </a:pPr>
            <a:r>
              <a:rPr lang="en-AU" sz="3600" dirty="0">
                <a:latin typeface="Arial"/>
              </a:rPr>
              <a:t>Selector wheel</a:t>
            </a:r>
            <a:endParaRPr sz="3600" dirty="0"/>
          </a:p>
        </p:txBody>
      </p:sp>
      <p:pic>
        <p:nvPicPr>
          <p:cNvPr id="228" name="Picture 8"/>
          <p:cNvPicPr/>
          <p:nvPr/>
        </p:nvPicPr>
        <p:blipFill>
          <a:blip r:embed="rId2"/>
          <a:stretch>
            <a:fillRect/>
          </a:stretch>
        </p:blipFill>
        <p:spPr>
          <a:xfrm>
            <a:off x="541080" y="1268280"/>
            <a:ext cx="3448080" cy="4599720"/>
          </a:xfrm>
          <a:prstGeom prst="rect">
            <a:avLst/>
          </a:prstGeom>
          <a:ln>
            <a:noFill/>
          </a:ln>
        </p:spPr>
      </p:pic>
      <p:sp>
        <p:nvSpPr>
          <p:cNvPr id="229" name="CustomShape 2"/>
          <p:cNvSpPr/>
          <p:nvPr/>
        </p:nvSpPr>
        <p:spPr>
          <a:xfrm>
            <a:off x="6104880" y="333360"/>
            <a:ext cx="2992680" cy="702360"/>
          </a:xfrm>
          <a:prstGeom prst="rect">
            <a:avLst/>
          </a:prstGeom>
          <a:noFill/>
          <a:ln>
            <a:noFill/>
          </a:ln>
        </p:spPr>
        <p:txBody>
          <a:bodyPr wrap="none" lIns="90000" tIns="46800" rIns="90000" bIns="46800"/>
          <a:lstStyle/>
          <a:p>
            <a:pPr>
              <a:lnSpc>
                <a:spcPct val="100000"/>
              </a:lnSpc>
              <a:buSzPct val="45000"/>
            </a:pPr>
            <a:r>
              <a:rPr lang="en-AU" sz="3600" dirty="0">
                <a:latin typeface="Arial"/>
              </a:rPr>
              <a:t>Shutter unit</a:t>
            </a:r>
            <a:endParaRPr sz="3600" dirty="0"/>
          </a:p>
        </p:txBody>
      </p:sp>
      <p:pic>
        <p:nvPicPr>
          <p:cNvPr id="230" name="Picture 9"/>
          <p:cNvPicPr/>
          <p:nvPr/>
        </p:nvPicPr>
        <p:blipFill>
          <a:blip r:embed="rId3"/>
          <a:stretch>
            <a:fillRect/>
          </a:stretch>
        </p:blipFill>
        <p:spPr>
          <a:xfrm>
            <a:off x="5869800" y="1268280"/>
            <a:ext cx="3402360" cy="4536000"/>
          </a:xfrm>
          <a:prstGeom prst="rect">
            <a:avLst/>
          </a:prstGeom>
          <a:ln>
            <a:noFill/>
          </a:ln>
        </p:spPr>
      </p:pic>
    </p:spTree>
    <p:extLst>
      <p:ext uri="{BB962C8B-B14F-4D97-AF65-F5344CB8AC3E}">
        <p14:creationId xmlns:p14="http://schemas.microsoft.com/office/powerpoint/2010/main" val="127893969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1"/>
          <p:cNvSpPr/>
          <p:nvPr/>
        </p:nvSpPr>
        <p:spPr>
          <a:xfrm>
            <a:off x="1496880" y="189000"/>
            <a:ext cx="7365240" cy="1142280"/>
          </a:xfrm>
          <a:prstGeom prst="rect">
            <a:avLst/>
          </a:prstGeom>
          <a:noFill/>
          <a:ln>
            <a:noFill/>
          </a:ln>
        </p:spPr>
        <p:txBody>
          <a:bodyPr lIns="90000" tIns="45000" rIns="90000" bIns="45000" anchor="ctr"/>
          <a:lstStyle/>
          <a:p>
            <a:pPr>
              <a:lnSpc>
                <a:spcPct val="100000"/>
              </a:lnSpc>
            </a:pPr>
            <a:r>
              <a:rPr lang="en-AU" sz="4000">
                <a:solidFill>
                  <a:srgbClr val="000000"/>
                </a:solidFill>
                <a:latin typeface="Arial"/>
                <a:ea typeface="ＭＳ Ｐゴシック"/>
              </a:rPr>
              <a:t>Instrument characteristics</a:t>
            </a:r>
            <a:endParaRPr/>
          </a:p>
        </p:txBody>
      </p:sp>
      <p:sp>
        <p:nvSpPr>
          <p:cNvPr id="193" name="CustomShape 2"/>
          <p:cNvSpPr/>
          <p:nvPr/>
        </p:nvSpPr>
        <p:spPr>
          <a:xfrm>
            <a:off x="389880" y="2997360"/>
            <a:ext cx="3396240" cy="4053960"/>
          </a:xfrm>
          <a:prstGeom prst="rect">
            <a:avLst/>
          </a:prstGeom>
          <a:noFill/>
          <a:ln w="9360">
            <a:noFill/>
          </a:ln>
        </p:spPr>
        <p:txBody>
          <a:bodyPr wrap="none" lIns="90000" tIns="45000" rIns="90000" bIns="45000"/>
          <a:lstStyle/>
          <a:p>
            <a:pPr>
              <a:lnSpc>
                <a:spcPct val="100000"/>
              </a:lnSpc>
            </a:pPr>
            <a:r>
              <a:rPr lang="en-AU" sz="2000" b="1" dirty="0">
                <a:solidFill>
                  <a:srgbClr val="000000"/>
                </a:solidFill>
                <a:latin typeface="Arial"/>
                <a:ea typeface="ＭＳ Ｐゴシック"/>
              </a:rPr>
              <a:t>Sample stage</a:t>
            </a:r>
            <a:endParaRPr dirty="0"/>
          </a:p>
          <a:p>
            <a:pPr>
              <a:lnSpc>
                <a:spcPct val="100000"/>
              </a:lnSpc>
            </a:pPr>
            <a:r>
              <a:rPr lang="en-AU" sz="2000" b="1" dirty="0">
                <a:solidFill>
                  <a:srgbClr val="000000"/>
                </a:solidFill>
                <a:latin typeface="Arial"/>
                <a:ea typeface="ＭＳ Ｐゴシック"/>
              </a:rPr>
              <a:t>Specs translation:</a:t>
            </a:r>
            <a:endParaRPr dirty="0"/>
          </a:p>
          <a:p>
            <a:pPr marL="342900" indent="-342900">
              <a:lnSpc>
                <a:spcPct val="100000"/>
              </a:lnSpc>
              <a:buFont typeface="Arial"/>
              <a:buChar char="•"/>
            </a:pPr>
            <a:r>
              <a:rPr lang="en-AU" sz="2000" dirty="0">
                <a:solidFill>
                  <a:srgbClr val="000000"/>
                </a:solidFill>
                <a:latin typeface="Arial"/>
                <a:ea typeface="ＭＳ Ｐゴシック"/>
              </a:rPr>
              <a:t> 400mm travel length (xyz)</a:t>
            </a:r>
            <a:endParaRPr dirty="0"/>
          </a:p>
          <a:p>
            <a:pPr marL="342900" indent="-342900">
              <a:lnSpc>
                <a:spcPct val="100000"/>
              </a:lnSpc>
              <a:buFont typeface="Arial"/>
              <a:buChar char="•"/>
            </a:pPr>
            <a:r>
              <a:rPr lang="en-AU" sz="2000" dirty="0">
                <a:solidFill>
                  <a:srgbClr val="000000"/>
                </a:solidFill>
                <a:latin typeface="Arial"/>
                <a:ea typeface="ＭＳ Ｐゴシック"/>
              </a:rPr>
              <a:t> ~ 500kg load</a:t>
            </a:r>
            <a:endParaRPr dirty="0"/>
          </a:p>
          <a:p>
            <a:pPr>
              <a:lnSpc>
                <a:spcPct val="100000"/>
              </a:lnSpc>
            </a:pPr>
            <a:r>
              <a:rPr lang="en-AU" sz="2000" b="1" dirty="0">
                <a:solidFill>
                  <a:srgbClr val="000000"/>
                </a:solidFill>
                <a:latin typeface="Arial"/>
                <a:ea typeface="ＭＳ Ｐゴシック"/>
              </a:rPr>
              <a:t>Specs rotation stage 1:</a:t>
            </a:r>
            <a:endParaRPr dirty="0"/>
          </a:p>
          <a:p>
            <a:pPr marL="342900" indent="-342900">
              <a:lnSpc>
                <a:spcPct val="100000"/>
              </a:lnSpc>
              <a:buFont typeface="Arial"/>
              <a:buChar char="•"/>
            </a:pPr>
            <a:r>
              <a:rPr lang="en-AU" sz="2000" dirty="0">
                <a:solidFill>
                  <a:srgbClr val="000000"/>
                </a:solidFill>
                <a:latin typeface="Arial"/>
                <a:ea typeface="ＭＳ Ｐゴシック"/>
              </a:rPr>
              <a:t> 360° rotation stage</a:t>
            </a:r>
            <a:endParaRPr dirty="0"/>
          </a:p>
          <a:p>
            <a:pPr marL="342900" indent="-342900">
              <a:lnSpc>
                <a:spcPct val="100000"/>
              </a:lnSpc>
              <a:buFont typeface="Arial"/>
              <a:buChar char="•"/>
            </a:pPr>
            <a:r>
              <a:rPr lang="en-AU" sz="2000" dirty="0">
                <a:solidFill>
                  <a:srgbClr val="000000"/>
                </a:solidFill>
                <a:latin typeface="Arial"/>
                <a:ea typeface="ＭＳ Ｐゴシック"/>
              </a:rPr>
              <a:t> resolution of 0.001°</a:t>
            </a:r>
            <a:endParaRPr dirty="0"/>
          </a:p>
          <a:p>
            <a:pPr marL="342900" indent="-342900">
              <a:lnSpc>
                <a:spcPct val="100000"/>
              </a:lnSpc>
              <a:buFont typeface="Arial"/>
              <a:buChar char="•"/>
            </a:pPr>
            <a:r>
              <a:rPr lang="en-AU" sz="2000" dirty="0">
                <a:solidFill>
                  <a:srgbClr val="000000"/>
                </a:solidFill>
                <a:latin typeface="Arial"/>
                <a:ea typeface="ＭＳ Ｐゴシック"/>
              </a:rPr>
              <a:t> ~200kg load</a:t>
            </a:r>
            <a:endParaRPr dirty="0"/>
          </a:p>
          <a:p>
            <a:pPr>
              <a:lnSpc>
                <a:spcPct val="100000"/>
              </a:lnSpc>
            </a:pPr>
            <a:r>
              <a:rPr lang="en-AU" sz="2000" b="1" dirty="0">
                <a:solidFill>
                  <a:srgbClr val="000000"/>
                </a:solidFill>
                <a:latin typeface="Arial"/>
                <a:ea typeface="ＭＳ Ｐゴシック"/>
              </a:rPr>
              <a:t>Specs rotation stage 1</a:t>
            </a:r>
            <a:r>
              <a:rPr lang="en-AU" sz="2000" b="1" dirty="0" smtClean="0">
                <a:solidFill>
                  <a:srgbClr val="000000"/>
                </a:solidFill>
                <a:latin typeface="Arial"/>
                <a:ea typeface="ＭＳ Ｐゴシック"/>
              </a:rPr>
              <a:t>:</a:t>
            </a:r>
            <a:endParaRPr dirty="0" smtClean="0"/>
          </a:p>
          <a:p>
            <a:pPr marL="342900" indent="-342900">
              <a:lnSpc>
                <a:spcPct val="100000"/>
              </a:lnSpc>
              <a:buFont typeface="Arial"/>
              <a:buChar char="•"/>
            </a:pPr>
            <a:r>
              <a:rPr lang="en-AU" sz="2000" dirty="0" smtClean="0">
                <a:solidFill>
                  <a:srgbClr val="000000"/>
                </a:solidFill>
                <a:latin typeface="Arial"/>
                <a:ea typeface="ＭＳ Ｐゴシック"/>
              </a:rPr>
              <a:t>resolution of 0.001°</a:t>
            </a:r>
            <a:endParaRPr dirty="0" smtClean="0"/>
          </a:p>
          <a:p>
            <a:pPr marL="342900" indent="-342900">
              <a:lnSpc>
                <a:spcPct val="100000"/>
              </a:lnSpc>
              <a:buFont typeface="Arial"/>
              <a:buChar char="•"/>
            </a:pPr>
            <a:r>
              <a:rPr lang="en-AU" sz="2000" dirty="0" smtClean="0">
                <a:solidFill>
                  <a:srgbClr val="000000"/>
                </a:solidFill>
                <a:latin typeface="Arial"/>
                <a:ea typeface="ＭＳ Ｐゴシック"/>
              </a:rPr>
              <a:t> </a:t>
            </a:r>
            <a:r>
              <a:rPr lang="en-AU" sz="2000" dirty="0">
                <a:solidFill>
                  <a:srgbClr val="000000"/>
                </a:solidFill>
                <a:latin typeface="Arial"/>
                <a:ea typeface="ＭＳ Ｐゴシック"/>
              </a:rPr>
              <a:t>~20kg load</a:t>
            </a:r>
            <a:endParaRPr dirty="0"/>
          </a:p>
          <a:p>
            <a:pPr>
              <a:lnSpc>
                <a:spcPct val="100000"/>
              </a:lnSpc>
            </a:pPr>
            <a:endParaRPr dirty="0"/>
          </a:p>
          <a:p>
            <a:pPr>
              <a:lnSpc>
                <a:spcPct val="100000"/>
              </a:lnSpc>
            </a:pPr>
            <a:endParaRPr dirty="0"/>
          </a:p>
        </p:txBody>
      </p:sp>
      <p:sp>
        <p:nvSpPr>
          <p:cNvPr id="194" name="CustomShape 3"/>
          <p:cNvSpPr/>
          <p:nvPr/>
        </p:nvSpPr>
        <p:spPr>
          <a:xfrm>
            <a:off x="5024520" y="3068640"/>
            <a:ext cx="4176000" cy="2529360"/>
          </a:xfrm>
          <a:prstGeom prst="rect">
            <a:avLst/>
          </a:prstGeom>
          <a:noFill/>
          <a:ln w="9360">
            <a:noFill/>
          </a:ln>
        </p:spPr>
        <p:txBody>
          <a:bodyPr lIns="90000" tIns="45000" rIns="90000" bIns="45000"/>
          <a:lstStyle/>
          <a:p>
            <a:pPr>
              <a:lnSpc>
                <a:spcPct val="100000"/>
              </a:lnSpc>
            </a:pPr>
            <a:r>
              <a:rPr lang="en-AU" sz="2000" b="1" dirty="0">
                <a:solidFill>
                  <a:srgbClr val="000000"/>
                </a:solidFill>
                <a:latin typeface="Arial"/>
                <a:ea typeface="ＭＳ Ｐゴシック"/>
              </a:rPr>
              <a:t>Detector box </a:t>
            </a:r>
            <a:endParaRPr dirty="0"/>
          </a:p>
          <a:p>
            <a:pPr>
              <a:lnSpc>
                <a:spcPct val="100000"/>
              </a:lnSpc>
              <a:buFont typeface="Arial"/>
              <a:buChar char="•"/>
            </a:pPr>
            <a:r>
              <a:rPr lang="en-AU" sz="2000" dirty="0">
                <a:solidFill>
                  <a:srgbClr val="000000"/>
                </a:solidFill>
                <a:latin typeface="Arial"/>
                <a:ea typeface="ＭＳ Ｐゴシック"/>
              </a:rPr>
              <a:t> </a:t>
            </a:r>
            <a:r>
              <a:rPr lang="en-AU" sz="2000" dirty="0" err="1">
                <a:solidFill>
                  <a:srgbClr val="000000"/>
                </a:solidFill>
                <a:latin typeface="Arial"/>
                <a:ea typeface="ＭＳ Ｐゴシック"/>
              </a:rPr>
              <a:t>Ikon</a:t>
            </a:r>
            <a:r>
              <a:rPr lang="en-AU" sz="2000" dirty="0">
                <a:solidFill>
                  <a:srgbClr val="000000"/>
                </a:solidFill>
                <a:latin typeface="Arial"/>
                <a:ea typeface="ＭＳ Ｐゴシック"/>
              </a:rPr>
              <a:t>-l CCD, NEO CMOS camera</a:t>
            </a:r>
            <a:endParaRPr dirty="0"/>
          </a:p>
          <a:p>
            <a:pPr>
              <a:lnSpc>
                <a:spcPct val="100000"/>
              </a:lnSpc>
              <a:buFont typeface="Arial"/>
              <a:buChar char="•"/>
            </a:pPr>
            <a:r>
              <a:rPr lang="en-AU" sz="2000" dirty="0" smtClean="0">
                <a:solidFill>
                  <a:srgbClr val="000000"/>
                </a:solidFill>
                <a:latin typeface="Arial"/>
                <a:ea typeface="ＭＳ Ｐゴシック"/>
              </a:rPr>
              <a:t> Two </a:t>
            </a:r>
            <a:r>
              <a:rPr lang="en-AU" sz="2000" dirty="0">
                <a:solidFill>
                  <a:srgbClr val="000000"/>
                </a:solidFill>
                <a:latin typeface="Arial"/>
                <a:ea typeface="ＭＳ Ｐゴシック"/>
              </a:rPr>
              <a:t>Zeiss macro lens (50mm and 100mm)</a:t>
            </a:r>
            <a:endParaRPr dirty="0"/>
          </a:p>
          <a:p>
            <a:pPr>
              <a:lnSpc>
                <a:spcPct val="100000"/>
              </a:lnSpc>
              <a:buFont typeface="Arial"/>
              <a:buChar char="•"/>
            </a:pPr>
            <a:r>
              <a:rPr lang="en-AU" sz="2000" dirty="0" smtClean="0">
                <a:solidFill>
                  <a:srgbClr val="000000"/>
                </a:solidFill>
                <a:latin typeface="Arial"/>
                <a:ea typeface="ＭＳ Ｐゴシック"/>
              </a:rPr>
              <a:t> Three </a:t>
            </a:r>
            <a:r>
              <a:rPr lang="en-AU" sz="2000" dirty="0">
                <a:solidFill>
                  <a:srgbClr val="000000"/>
                </a:solidFill>
                <a:latin typeface="Arial"/>
                <a:ea typeface="ＭＳ Ｐゴシック"/>
              </a:rPr>
              <a:t>beam sizes 200 x 200, 100 x 100 and 50 x 50 mm</a:t>
            </a:r>
            <a:r>
              <a:rPr lang="en-AU" sz="2000" baseline="30000" dirty="0">
                <a:solidFill>
                  <a:srgbClr val="000000"/>
                </a:solidFill>
                <a:latin typeface="Arial"/>
                <a:ea typeface="ＭＳ Ｐゴシック"/>
              </a:rPr>
              <a:t>2</a:t>
            </a:r>
            <a:endParaRPr dirty="0"/>
          </a:p>
          <a:p>
            <a:pPr>
              <a:lnSpc>
                <a:spcPct val="100000"/>
              </a:lnSpc>
              <a:buFont typeface="Arial"/>
              <a:buChar char="•"/>
            </a:pPr>
            <a:r>
              <a:rPr lang="en-AU" sz="2000" dirty="0" smtClean="0">
                <a:solidFill>
                  <a:srgbClr val="000000"/>
                </a:solidFill>
                <a:latin typeface="Arial"/>
                <a:ea typeface="ＭＳ Ｐゴシック"/>
              </a:rPr>
              <a:t> Pixel </a:t>
            </a:r>
            <a:r>
              <a:rPr lang="en-AU" sz="2000" dirty="0">
                <a:solidFill>
                  <a:srgbClr val="000000"/>
                </a:solidFill>
                <a:latin typeface="Arial"/>
                <a:ea typeface="ＭＳ Ｐゴシック"/>
              </a:rPr>
              <a:t>size 10 – 100 µm </a:t>
            </a:r>
            <a:endParaRPr dirty="0"/>
          </a:p>
          <a:p>
            <a:pPr>
              <a:lnSpc>
                <a:spcPct val="100000"/>
              </a:lnSpc>
              <a:buFont typeface="Arial"/>
              <a:buChar char="•"/>
            </a:pPr>
            <a:r>
              <a:rPr lang="en-AU" sz="2000" dirty="0" smtClean="0">
                <a:solidFill>
                  <a:srgbClr val="000000"/>
                </a:solidFill>
                <a:latin typeface="Arial"/>
                <a:ea typeface="ＭＳ Ｐゴシック"/>
              </a:rPr>
              <a:t> 25fps </a:t>
            </a:r>
            <a:r>
              <a:rPr lang="en-AU" sz="2000" dirty="0">
                <a:solidFill>
                  <a:srgbClr val="000000"/>
                </a:solidFill>
                <a:latin typeface="Arial"/>
                <a:ea typeface="ＭＳ Ｐゴシック"/>
              </a:rPr>
              <a:t>fast imaging under development </a:t>
            </a:r>
            <a:endParaRPr dirty="0"/>
          </a:p>
        </p:txBody>
      </p:sp>
      <p:pic>
        <p:nvPicPr>
          <p:cNvPr id="195" name="Picture 2"/>
          <p:cNvPicPr/>
          <p:nvPr/>
        </p:nvPicPr>
        <p:blipFill>
          <a:blip r:embed="rId2"/>
          <a:stretch>
            <a:fillRect/>
          </a:stretch>
        </p:blipFill>
        <p:spPr>
          <a:xfrm>
            <a:off x="5138640" y="1123920"/>
            <a:ext cx="2909160" cy="1872360"/>
          </a:xfrm>
          <a:prstGeom prst="rect">
            <a:avLst/>
          </a:prstGeom>
          <a:ln w="9360">
            <a:noFill/>
          </a:ln>
        </p:spPr>
      </p:pic>
      <p:pic>
        <p:nvPicPr>
          <p:cNvPr id="196" name="Picture 3"/>
          <p:cNvPicPr/>
          <p:nvPr/>
        </p:nvPicPr>
        <p:blipFill>
          <a:blip r:embed="rId3"/>
          <a:stretch>
            <a:fillRect/>
          </a:stretch>
        </p:blipFill>
        <p:spPr>
          <a:xfrm>
            <a:off x="631800" y="1125360"/>
            <a:ext cx="3361680" cy="1905840"/>
          </a:xfrm>
          <a:prstGeom prst="rect">
            <a:avLst/>
          </a:prstGeom>
          <a:ln w="9360">
            <a:noFill/>
          </a:ln>
        </p:spPr>
      </p:pic>
    </p:spTree>
    <p:extLst>
      <p:ext uri="{BB962C8B-B14F-4D97-AF65-F5344CB8AC3E}">
        <p14:creationId xmlns:p14="http://schemas.microsoft.com/office/powerpoint/2010/main" val="11791105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198"/>
          <p:cNvPicPr/>
          <p:nvPr/>
        </p:nvPicPr>
        <p:blipFill>
          <a:blip r:embed="rId2"/>
          <a:stretch>
            <a:fillRect/>
          </a:stretch>
        </p:blipFill>
        <p:spPr>
          <a:xfrm>
            <a:off x="288000" y="1268760"/>
            <a:ext cx="4581000" cy="3314520"/>
          </a:xfrm>
          <a:prstGeom prst="rect">
            <a:avLst/>
          </a:prstGeom>
          <a:ln>
            <a:noFill/>
          </a:ln>
        </p:spPr>
      </p:pic>
      <p:pic>
        <p:nvPicPr>
          <p:cNvPr id="200" name="Picture 199"/>
          <p:cNvPicPr/>
          <p:nvPr/>
        </p:nvPicPr>
        <p:blipFill>
          <a:blip r:embed="rId3"/>
          <a:stretch>
            <a:fillRect/>
          </a:stretch>
        </p:blipFill>
        <p:spPr>
          <a:xfrm>
            <a:off x="5077440" y="1258344"/>
            <a:ext cx="4714560" cy="3466800"/>
          </a:xfrm>
          <a:prstGeom prst="rect">
            <a:avLst/>
          </a:prstGeom>
          <a:ln>
            <a:noFill/>
          </a:ln>
        </p:spPr>
      </p:pic>
      <p:graphicFrame>
        <p:nvGraphicFramePr>
          <p:cNvPr id="201" name="Table 1"/>
          <p:cNvGraphicFramePr/>
          <p:nvPr>
            <p:extLst>
              <p:ext uri="{D42A27DB-BD31-4B8C-83A1-F6EECF244321}">
                <p14:modId xmlns:p14="http://schemas.microsoft.com/office/powerpoint/2010/main" val="2754651460"/>
              </p:ext>
            </p:extLst>
          </p:nvPr>
        </p:nvGraphicFramePr>
        <p:xfrm>
          <a:off x="895320" y="4725144"/>
          <a:ext cx="8090128" cy="2080240"/>
        </p:xfrm>
        <a:graphic>
          <a:graphicData uri="http://schemas.openxmlformats.org/drawingml/2006/table">
            <a:tbl>
              <a:tblPr/>
              <a:tblGrid>
                <a:gridCol w="1897440"/>
                <a:gridCol w="3456384"/>
                <a:gridCol w="2736304"/>
              </a:tblGrid>
              <a:tr h="648072">
                <a:tc>
                  <a:txBody>
                    <a:bodyPr/>
                    <a:lstStyle/>
                    <a:p>
                      <a:pPr algn="ctr"/>
                      <a:r>
                        <a:rPr lang="en-AU" dirty="0">
                          <a:latin typeface="Arial"/>
                        </a:rPr>
                        <a:t>Resolution (L/D)</a:t>
                      </a:r>
                      <a:endParaRPr dirty="0"/>
                    </a:p>
                  </a:txBody>
                  <a:tcPr/>
                </a:tc>
                <a:tc>
                  <a:txBody>
                    <a:bodyPr/>
                    <a:lstStyle/>
                    <a:p>
                      <a:pPr algn="ctr"/>
                      <a:r>
                        <a:rPr lang="en-AU" dirty="0">
                          <a:latin typeface="Arial"/>
                        </a:rPr>
                        <a:t>Dingo - peak foil</a:t>
                      </a:r>
                      <a:endParaRPr dirty="0"/>
                    </a:p>
                    <a:p>
                      <a:pPr algn="ctr"/>
                      <a:r>
                        <a:rPr lang="en-AU" dirty="0">
                          <a:latin typeface="Arial"/>
                        </a:rPr>
                        <a:t>[n/s*cm</a:t>
                      </a:r>
                      <a:r>
                        <a:rPr lang="en-AU" baseline="33000" dirty="0">
                          <a:latin typeface="Arial"/>
                        </a:rPr>
                        <a:t>2</a:t>
                      </a:r>
                      <a:r>
                        <a:rPr lang="en-AU" dirty="0">
                          <a:latin typeface="Arial"/>
                        </a:rPr>
                        <a:t>]</a:t>
                      </a:r>
                      <a:endParaRPr dirty="0"/>
                    </a:p>
                  </a:txBody>
                  <a:tcPr/>
                </a:tc>
                <a:tc>
                  <a:txBody>
                    <a:bodyPr/>
                    <a:lstStyle/>
                    <a:p>
                      <a:pPr algn="ctr"/>
                      <a:r>
                        <a:rPr lang="en-AU">
                          <a:latin typeface="Arial"/>
                        </a:rPr>
                        <a:t>Dingo - foil average</a:t>
                      </a:r>
                      <a:endParaRPr/>
                    </a:p>
                    <a:p>
                      <a:pPr algn="ctr"/>
                      <a:r>
                        <a:rPr lang="en-AU">
                          <a:latin typeface="Arial"/>
                        </a:rPr>
                        <a:t>[n/s*cm</a:t>
                      </a:r>
                      <a:r>
                        <a:rPr lang="en-AU" baseline="33000">
                          <a:latin typeface="Arial"/>
                        </a:rPr>
                        <a:t>2</a:t>
                      </a:r>
                      <a:r>
                        <a:rPr lang="en-AU">
                          <a:latin typeface="Arial"/>
                        </a:rPr>
                        <a:t>]</a:t>
                      </a:r>
                      <a:endParaRPr/>
                    </a:p>
                  </a:txBody>
                  <a:tcPr/>
                </a:tc>
              </a:tr>
              <a:tr h="360040">
                <a:tc>
                  <a:txBody>
                    <a:bodyPr/>
                    <a:lstStyle/>
                    <a:p>
                      <a:pPr algn="ctr"/>
                      <a:r>
                        <a:rPr lang="en-AU">
                          <a:latin typeface="Arial"/>
                        </a:rPr>
                        <a:t>500</a:t>
                      </a:r>
                      <a:endParaRPr/>
                    </a:p>
                  </a:txBody>
                  <a:tcPr/>
                </a:tc>
                <a:tc>
                  <a:txBody>
                    <a:bodyPr/>
                    <a:lstStyle/>
                    <a:p>
                      <a:pPr algn="ctr"/>
                      <a:r>
                        <a:rPr lang="en-AU" dirty="0">
                          <a:latin typeface="Arial"/>
                        </a:rPr>
                        <a:t>5.59 * 107</a:t>
                      </a:r>
                      <a:endParaRPr dirty="0"/>
                    </a:p>
                  </a:txBody>
                  <a:tcPr/>
                </a:tc>
                <a:tc>
                  <a:txBody>
                    <a:bodyPr/>
                    <a:lstStyle/>
                    <a:p>
                      <a:pPr algn="ctr"/>
                      <a:r>
                        <a:rPr lang="en-AU">
                          <a:latin typeface="Arial"/>
                        </a:rPr>
                        <a:t>5.30 * 107</a:t>
                      </a:r>
                      <a:endParaRPr/>
                    </a:p>
                  </a:txBody>
                  <a:tcPr/>
                </a:tc>
              </a:tr>
              <a:tr h="426328">
                <a:tc>
                  <a:txBody>
                    <a:bodyPr/>
                    <a:lstStyle/>
                    <a:p>
                      <a:pPr algn="ctr"/>
                      <a:r>
                        <a:rPr lang="en-AU">
                          <a:latin typeface="Arial"/>
                        </a:rPr>
                        <a:t>1000</a:t>
                      </a:r>
                      <a:endParaRPr/>
                    </a:p>
                  </a:txBody>
                  <a:tcPr/>
                </a:tc>
                <a:tc>
                  <a:txBody>
                    <a:bodyPr/>
                    <a:lstStyle/>
                    <a:p>
                      <a:pPr algn="ctr"/>
                      <a:r>
                        <a:rPr lang="en-AU" dirty="0">
                          <a:latin typeface="Arial"/>
                        </a:rPr>
                        <a:t>1.06 * 107</a:t>
                      </a:r>
                      <a:endParaRPr dirty="0"/>
                    </a:p>
                  </a:txBody>
                  <a:tcPr/>
                </a:tc>
                <a:tc>
                  <a:txBody>
                    <a:bodyPr/>
                    <a:lstStyle/>
                    <a:p>
                      <a:pPr algn="ctr"/>
                      <a:r>
                        <a:rPr lang="en-AU" dirty="0">
                          <a:latin typeface="Arial"/>
                        </a:rPr>
                        <a:t>9.00 * 106</a:t>
                      </a:r>
                      <a:endParaRPr dirty="0"/>
                    </a:p>
                  </a:txBody>
                  <a:tcPr/>
                </a:tc>
              </a:tr>
              <a:tr h="3499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AU" dirty="0" smtClean="0">
                          <a:latin typeface="Arial"/>
                        </a:rPr>
                        <a:t>ratio</a:t>
                      </a:r>
                      <a:endParaRPr lang="en-AU" dirty="0" smtClean="0"/>
                    </a:p>
                    <a:p>
                      <a:pPr algn="ctr"/>
                      <a:endParaRPr dirty="0"/>
                    </a:p>
                  </a:txBody>
                  <a:tcPr/>
                </a:tc>
                <a:tc>
                  <a:txBody>
                    <a:bodyPr/>
                    <a:lstStyle/>
                    <a:p>
                      <a:pPr algn="ctr"/>
                      <a:r>
                        <a:rPr lang="en-AU" dirty="0">
                          <a:latin typeface="Arial"/>
                        </a:rPr>
                        <a:t>5.3</a:t>
                      </a:r>
                      <a:endParaRPr dirty="0"/>
                    </a:p>
                  </a:txBody>
                  <a:tcPr/>
                </a:tc>
                <a:tc>
                  <a:txBody>
                    <a:bodyPr/>
                    <a:lstStyle/>
                    <a:p>
                      <a:pPr algn="ctr"/>
                      <a:r>
                        <a:rPr lang="en-AU" dirty="0">
                          <a:latin typeface="Arial"/>
                        </a:rPr>
                        <a:t>5.9</a:t>
                      </a:r>
                      <a:endParaRPr dirty="0"/>
                    </a:p>
                  </a:txBody>
                  <a:tcPr/>
                </a:tc>
              </a:tr>
            </a:tbl>
          </a:graphicData>
        </a:graphic>
      </p:graphicFrame>
      <p:sp>
        <p:nvSpPr>
          <p:cNvPr id="202" name="TextShape 2"/>
          <p:cNvSpPr txBox="1"/>
          <p:nvPr/>
        </p:nvSpPr>
        <p:spPr>
          <a:xfrm>
            <a:off x="648000" y="576000"/>
            <a:ext cx="4856400" cy="602280"/>
          </a:xfrm>
          <a:prstGeom prst="rect">
            <a:avLst/>
          </a:prstGeom>
        </p:spPr>
        <p:txBody>
          <a:bodyPr lIns="90000" tIns="45000" rIns="90000" bIns="45000"/>
          <a:lstStyle/>
          <a:p>
            <a:r>
              <a:rPr lang="en-AU" sz="3600">
                <a:latin typeface="Arial"/>
              </a:rPr>
              <a:t>DINGO flux distribution</a:t>
            </a:r>
            <a:endParaRPr/>
          </a:p>
        </p:txBody>
      </p:sp>
    </p:spTree>
    <p:extLst>
      <p:ext uri="{BB962C8B-B14F-4D97-AF65-F5344CB8AC3E}">
        <p14:creationId xmlns:p14="http://schemas.microsoft.com/office/powerpoint/2010/main" val="426167575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200025" y="188913"/>
            <a:ext cx="9577388" cy="1143000"/>
          </a:xfrm>
        </p:spPr>
        <p:txBody>
          <a:bodyPr/>
          <a:lstStyle/>
          <a:p>
            <a:pPr algn="ctr"/>
            <a:r>
              <a:rPr lang="en-US">
                <a:latin typeface="Arial" charset="0"/>
              </a:rPr>
              <a:t>Neutron tomography measurement</a:t>
            </a:r>
          </a:p>
        </p:txBody>
      </p:sp>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1412875"/>
            <a:ext cx="70405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Curved Right Arrow 5"/>
          <p:cNvSpPr>
            <a:spLocks noChangeArrowheads="1"/>
          </p:cNvSpPr>
          <p:nvPr/>
        </p:nvSpPr>
        <p:spPr bwMode="auto">
          <a:xfrm>
            <a:off x="6032500" y="4508500"/>
            <a:ext cx="576263" cy="504825"/>
          </a:xfrm>
          <a:prstGeom prst="curvedRightArrow">
            <a:avLst>
              <a:gd name="adj1" fmla="val 0"/>
              <a:gd name="adj2" fmla="val 50000"/>
              <a:gd name="adj3" fmla="val 2497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cs typeface="Arial" charset="0"/>
            </a:endParaRPr>
          </a:p>
        </p:txBody>
      </p:sp>
      <p:cxnSp>
        <p:nvCxnSpPr>
          <p:cNvPr id="32772" name="Straight Connector 7"/>
          <p:cNvCxnSpPr>
            <a:cxnSpLocks noChangeShapeType="1"/>
          </p:cNvCxnSpPr>
          <p:nvPr/>
        </p:nvCxnSpPr>
        <p:spPr bwMode="auto">
          <a:xfrm>
            <a:off x="6321425" y="1989138"/>
            <a:ext cx="0" cy="4176712"/>
          </a:xfrm>
          <a:prstGeom prst="line">
            <a:avLst/>
          </a:prstGeom>
          <a:noFill/>
          <a:ln w="25400">
            <a:solidFill>
              <a:schemeClr val="tx1"/>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773" name="TextBox 8"/>
          <p:cNvSpPr txBox="1">
            <a:spLocks noChangeArrowheads="1"/>
          </p:cNvSpPr>
          <p:nvPr/>
        </p:nvSpPr>
        <p:spPr bwMode="auto">
          <a:xfrm>
            <a:off x="5240338" y="6308725"/>
            <a:ext cx="18510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 Lehmann, PSI]</a:t>
            </a:r>
          </a:p>
        </p:txBody>
      </p:sp>
    </p:spTree>
    <p:extLst>
      <p:ext uri="{BB962C8B-B14F-4D97-AF65-F5344CB8AC3E}">
        <p14:creationId xmlns:p14="http://schemas.microsoft.com/office/powerpoint/2010/main" val="17424242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itle -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Wave Green Lin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Wave S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Quo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ave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av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eature Blue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Feature Blue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eature Green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Feature Green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Wave Green Line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22421</TotalTime>
  <Words>936</Words>
  <Application>Microsoft Macintosh PowerPoint</Application>
  <PresentationFormat>A4 Paper (210x297 mm)</PresentationFormat>
  <Paragraphs>188</Paragraphs>
  <Slides>38</Slides>
  <Notes>4</Notes>
  <HiddenSlides>0</HiddenSlides>
  <MMClips>1</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38</vt:i4>
      </vt:variant>
    </vt:vector>
  </HeadingPairs>
  <TitlesOfParts>
    <vt:vector size="51" baseType="lpstr">
      <vt:lpstr>Title - Dark</vt:lpstr>
      <vt:lpstr>Title - Light</vt:lpstr>
      <vt:lpstr>Wave Top</vt:lpstr>
      <vt:lpstr>Wave bottom</vt:lpstr>
      <vt:lpstr>Feature Blue Dark</vt:lpstr>
      <vt:lpstr>Feature Blue Light</vt:lpstr>
      <vt:lpstr>Feature Green Dark</vt:lpstr>
      <vt:lpstr>Feature Green Light</vt:lpstr>
      <vt:lpstr>Wave Green Line Top</vt:lpstr>
      <vt:lpstr>Wave Green Line Bottom</vt:lpstr>
      <vt:lpstr>Wave Side</vt:lpstr>
      <vt:lpstr>Quote</vt:lpstr>
      <vt:lpstr>Document</vt:lpstr>
      <vt:lpstr>  Neutron imaging instrument DINGO – moving to 1μm resolution  by U. Garbe </vt:lpstr>
      <vt:lpstr>DINGO team and supporter</vt:lpstr>
      <vt:lpstr>New Imaging Beamline at ANSTO DINGO Layout</vt:lpstr>
      <vt:lpstr>PowerPoint Presentation</vt:lpstr>
      <vt:lpstr>PowerPoint Presentation</vt:lpstr>
      <vt:lpstr>PowerPoint Presentation</vt:lpstr>
      <vt:lpstr>PowerPoint Presentation</vt:lpstr>
      <vt:lpstr>PowerPoint Presentation</vt:lpstr>
      <vt:lpstr>Neutron tomography measurement</vt:lpstr>
      <vt:lpstr>Attenuation Coefficient (X-rays)</vt:lpstr>
      <vt:lpstr>Attenuation Coefficient (neutrons)</vt:lpstr>
      <vt:lpstr>History of Concrete</vt:lpstr>
      <vt:lpstr>Concrete world record</vt:lpstr>
      <vt:lpstr>Economic importance of concrete</vt:lpstr>
      <vt:lpstr>Porosity distribution in concrete sample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Porosity analysis after CT reconstruction</vt:lpstr>
      <vt:lpstr>Comparison of total volume of porosity</vt:lpstr>
      <vt:lpstr>Void development after deformation</vt:lpstr>
      <vt:lpstr>Comparison of porosity level between the undeformed and deformed samples </vt:lpstr>
      <vt:lpstr>DINGO upgrade with PSI neutron microscope</vt:lpstr>
      <vt:lpstr>New scintillation screen to deliver 2.5μm  pixel size</vt:lpstr>
      <vt:lpstr>Neutron Microscope</vt:lpstr>
      <vt:lpstr>Instrument layout</vt:lpstr>
      <vt:lpstr>First results</vt:lpstr>
      <vt:lpstr>Neutron microscope summary</vt:lpstr>
      <vt:lpstr>PowerPoint Presentation</vt:lpstr>
      <vt:lpstr>PowerPoint Presentation</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Karl Mutimer</dc:creator>
  <cp:lastModifiedBy>Ulf Garbe</cp:lastModifiedBy>
  <cp:revision>459</cp:revision>
  <cp:lastPrinted>2016-06-21T03:12:26Z</cp:lastPrinted>
  <dcterms:created xsi:type="dcterms:W3CDTF">2011-09-12T23:14:44Z</dcterms:created>
  <dcterms:modified xsi:type="dcterms:W3CDTF">2018-08-15T23:47:51Z</dcterms:modified>
</cp:coreProperties>
</file>