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sf" ContentType="video/x-ms-asf"/>
  <Default Extension="gif" ContentType="image/gif"/>
  <Default Extension="tiff" ContentType="image/tiff"/>
  <Default Extension="ti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sldIdLst>
    <p:sldId id="437" r:id="rId2"/>
    <p:sldId id="650" r:id="rId3"/>
    <p:sldId id="649" r:id="rId4"/>
    <p:sldId id="603" r:id="rId5"/>
    <p:sldId id="636" r:id="rId6"/>
    <p:sldId id="637" r:id="rId7"/>
    <p:sldId id="638" r:id="rId8"/>
    <p:sldId id="640" r:id="rId9"/>
    <p:sldId id="652" r:id="rId10"/>
    <p:sldId id="653" r:id="rId11"/>
    <p:sldId id="651" r:id="rId12"/>
    <p:sldId id="654" r:id="rId13"/>
    <p:sldId id="546" r:id="rId14"/>
    <p:sldId id="545" r:id="rId15"/>
    <p:sldId id="628" r:id="rId16"/>
    <p:sldId id="618" r:id="rId17"/>
    <p:sldId id="624" r:id="rId18"/>
    <p:sldId id="619" r:id="rId19"/>
    <p:sldId id="620" r:id="rId20"/>
    <p:sldId id="621" r:id="rId21"/>
    <p:sldId id="622" r:id="rId22"/>
    <p:sldId id="623" r:id="rId23"/>
    <p:sldId id="612" r:id="rId24"/>
    <p:sldId id="558" r:id="rId25"/>
    <p:sldId id="565" r:id="rId26"/>
    <p:sldId id="559" r:id="rId27"/>
    <p:sldId id="566" r:id="rId28"/>
    <p:sldId id="560" r:id="rId29"/>
    <p:sldId id="561" r:id="rId30"/>
    <p:sldId id="562" r:id="rId31"/>
    <p:sldId id="641" r:id="rId32"/>
    <p:sldId id="642" r:id="rId33"/>
    <p:sldId id="643" r:id="rId34"/>
    <p:sldId id="644" r:id="rId35"/>
    <p:sldId id="645" r:id="rId36"/>
    <p:sldId id="646" r:id="rId37"/>
    <p:sldId id="647" r:id="rId38"/>
    <p:sldId id="648" r:id="rId39"/>
    <p:sldId id="631" r:id="rId40"/>
    <p:sldId id="567" r:id="rId41"/>
    <p:sldId id="613" r:id="rId42"/>
    <p:sldId id="563" r:id="rId43"/>
    <p:sldId id="608" r:id="rId44"/>
    <p:sldId id="605" r:id="rId45"/>
    <p:sldId id="611" r:id="rId46"/>
    <p:sldId id="609" r:id="rId47"/>
    <p:sldId id="564" r:id="rId48"/>
    <p:sldId id="569" r:id="rId49"/>
    <p:sldId id="606" r:id="rId50"/>
    <p:sldId id="607" r:id="rId51"/>
    <p:sldId id="568" r:id="rId52"/>
    <p:sldId id="571" r:id="rId53"/>
    <p:sldId id="570" r:id="rId54"/>
    <p:sldId id="572" r:id="rId55"/>
    <p:sldId id="573" r:id="rId56"/>
    <p:sldId id="614" r:id="rId57"/>
    <p:sldId id="615" r:id="rId58"/>
    <p:sldId id="574" r:id="rId59"/>
    <p:sldId id="633" r:id="rId60"/>
    <p:sldId id="634" r:id="rId61"/>
    <p:sldId id="632" r:id="rId62"/>
    <p:sldId id="576" r:id="rId63"/>
    <p:sldId id="577" r:id="rId64"/>
    <p:sldId id="578" r:id="rId65"/>
    <p:sldId id="579" r:id="rId66"/>
    <p:sldId id="580" r:id="rId67"/>
    <p:sldId id="581" r:id="rId68"/>
    <p:sldId id="582" r:id="rId69"/>
    <p:sldId id="635" r:id="rId70"/>
    <p:sldId id="592" r:id="rId71"/>
    <p:sldId id="601" r:id="rId72"/>
    <p:sldId id="598" r:id="rId73"/>
    <p:sldId id="602" r:id="rId74"/>
    <p:sldId id="600" r:id="rId75"/>
    <p:sldId id="593" r:id="rId76"/>
    <p:sldId id="594" r:id="rId77"/>
    <p:sldId id="595" r:id="rId78"/>
    <p:sldId id="616" r:id="rId79"/>
    <p:sldId id="617" r:id="rId80"/>
    <p:sldId id="587" r:id="rId81"/>
    <p:sldId id="596" r:id="rId82"/>
    <p:sldId id="629" r:id="rId83"/>
    <p:sldId id="550" r:id="rId84"/>
    <p:sldId id="630" r:id="rId85"/>
    <p:sldId id="639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03" autoAdjust="0"/>
  </p:normalViewPr>
  <p:slideViewPr>
    <p:cSldViewPr snapToGrid="0" snapToObjects="1">
      <p:cViewPr varScale="1">
        <p:scale>
          <a:sx n="92" d="100"/>
          <a:sy n="92" d="100"/>
        </p:scale>
        <p:origin x="118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C10CA-100A-A24C-8F09-C767CB1015A8}" type="datetimeFigureOut">
              <a:rPr lang="en-US" smtClean="0"/>
              <a:pPr/>
              <a:t>8/15/2018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FC684-293E-EA42-B1F0-498D26726B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00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909B31-B1D4-2C46-9A75-B4ECE5819730}" type="slidenum">
              <a:rPr lang="en-US" sz="1200" baseline="0"/>
              <a:pPr/>
              <a:t>1</a:t>
            </a:fld>
            <a:endParaRPr lang="en-US" sz="1200" baseline="0" dirty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</a:rPr>
              <a:t>All copy must be typed over existing copy in the appropriate template. Copy and pasting text will result in changing the style of the typography.</a:t>
            </a:r>
          </a:p>
          <a:p>
            <a:pPr eaLnBrk="1" hangingPunct="1"/>
            <a:r>
              <a:rPr lang="en-US" dirty="0">
                <a:ea typeface="ＭＳ Ｐゴシック" charset="0"/>
              </a:rPr>
              <a:t>The palette of designated colours can be found in the font toolbox under </a:t>
            </a:r>
            <a:r>
              <a:rPr lang="ja-JP" altLang="en-US" dirty="0">
                <a:ea typeface="ＭＳ Ｐゴシック" charset="0"/>
              </a:rPr>
              <a:t>‘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More Font Colours</a:t>
            </a:r>
            <a:r>
              <a:rPr lang="ja-JP" altLang="en-US" dirty="0">
                <a:solidFill>
                  <a:srgbClr val="731F43"/>
                </a:solidFill>
                <a:ea typeface="ＭＳ Ｐゴシック" charset="0"/>
              </a:rPr>
              <a:t>’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.</a:t>
            </a: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If you need to insert a new slide while on a slide with similar content, then select </a:t>
            </a:r>
            <a:r>
              <a:rPr lang="ja-JP" altLang="en-US" dirty="0">
                <a:solidFill>
                  <a:srgbClr val="731F43"/>
                </a:solidFill>
                <a:ea typeface="ＭＳ Ｐゴシック" charset="0"/>
              </a:rPr>
              <a:t>‘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Duplicate Slide</a:t>
            </a:r>
            <a:r>
              <a:rPr lang="ja-JP" altLang="en-US" dirty="0">
                <a:solidFill>
                  <a:srgbClr val="731F43"/>
                </a:solidFill>
                <a:ea typeface="ＭＳ Ｐゴシック" charset="0"/>
              </a:rPr>
              <a:t>’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.</a:t>
            </a: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Images must be scaled to 25% in size after inserting picture </a:t>
            </a:r>
            <a:r>
              <a:rPr lang="ja-JP" altLang="en-US" dirty="0">
                <a:solidFill>
                  <a:srgbClr val="731F43"/>
                </a:solidFill>
                <a:ea typeface="ＭＳ Ｐゴシック" charset="0"/>
              </a:rPr>
              <a:t>‘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From File</a:t>
            </a:r>
            <a:r>
              <a:rPr lang="ja-JP" altLang="en-US" dirty="0">
                <a:solidFill>
                  <a:srgbClr val="731F43"/>
                </a:solidFill>
                <a:ea typeface="ＭＳ Ｐゴシック" charset="0"/>
              </a:rPr>
              <a:t>’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. Then </a:t>
            </a:r>
            <a:r>
              <a:rPr lang="ja-JP" altLang="en-US" dirty="0">
                <a:solidFill>
                  <a:srgbClr val="731F43"/>
                </a:solidFill>
                <a:ea typeface="ＭＳ Ｐゴシック" charset="0"/>
              </a:rPr>
              <a:t>‘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Arrange</a:t>
            </a:r>
            <a:r>
              <a:rPr lang="ja-JP" altLang="en-US" dirty="0">
                <a:solidFill>
                  <a:srgbClr val="731F43"/>
                </a:solidFill>
                <a:ea typeface="ＭＳ Ｐゴシック" charset="0"/>
              </a:rPr>
              <a:t>’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 &gt; </a:t>
            </a:r>
            <a:r>
              <a:rPr lang="ja-JP" altLang="en-US" dirty="0">
                <a:solidFill>
                  <a:srgbClr val="731F43"/>
                </a:solidFill>
                <a:ea typeface="ＭＳ Ｐゴシック" charset="0"/>
              </a:rPr>
              <a:t>‘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Send To Back</a:t>
            </a:r>
            <a:r>
              <a:rPr lang="ja-JP" altLang="en-US" dirty="0">
                <a:solidFill>
                  <a:srgbClr val="731F43"/>
                </a:solidFill>
                <a:ea typeface="ＭＳ Ｐゴシック" charset="0"/>
              </a:rPr>
              <a:t>’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.</a:t>
            </a: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The images click to the guidelines for positioning. Use an existing slide as a guide, then remove the pervious images.</a:t>
            </a: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All images must be cropped without distortion to maintain original proportions.</a:t>
            </a:r>
          </a:p>
          <a:p>
            <a:pPr eaLnBrk="1" hangingPunct="1"/>
            <a:endParaRPr lang="en-US" dirty="0">
              <a:solidFill>
                <a:srgbClr val="731F43"/>
              </a:solidFill>
              <a:ea typeface="ＭＳ Ｐゴシック" charset="0"/>
            </a:endParaRP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Template Style Notes</a:t>
            </a:r>
          </a:p>
          <a:p>
            <a:pPr eaLnBrk="1" hangingPunct="1"/>
            <a:endParaRPr lang="en-US" dirty="0">
              <a:solidFill>
                <a:srgbClr val="731F43"/>
              </a:solidFill>
              <a:ea typeface="ＭＳ Ｐゴシック" charset="0"/>
            </a:endParaRP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Image sizes are as follows: </a:t>
            </a: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Full page image: 2894 pixels wide x 2173 high</a:t>
            </a: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1 side image: 679 pixels wide x 1813 high</a:t>
            </a: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2 side images: 679 pixels wide x 895 high (both images)</a:t>
            </a: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3 side images: 679 pixels wide x 590 high (1st &amp; 2nd image), 679 pixels wide x 600 high (3rd image)</a:t>
            </a:r>
          </a:p>
        </p:txBody>
      </p:sp>
    </p:spTree>
    <p:extLst>
      <p:ext uri="{BB962C8B-B14F-4D97-AF65-F5344CB8AC3E}">
        <p14:creationId xmlns:p14="http://schemas.microsoft.com/office/powerpoint/2010/main" val="1657071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909B31-B1D4-2C46-9A75-B4ECE5819730}" type="slidenum">
              <a:rPr lang="en-US" sz="1200" baseline="0"/>
              <a:pPr/>
              <a:t>2</a:t>
            </a:fld>
            <a:endParaRPr lang="en-US" sz="1200" baseline="0" dirty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</a:rPr>
              <a:t>All copy must be typed over existing copy in the appropriate template. Copy and pasting text will result in changing the style of the typography.</a:t>
            </a:r>
          </a:p>
          <a:p>
            <a:pPr eaLnBrk="1" hangingPunct="1"/>
            <a:r>
              <a:rPr lang="en-US" dirty="0">
                <a:ea typeface="ＭＳ Ｐゴシック" charset="0"/>
              </a:rPr>
              <a:t>The palette of designated colours can be found in the font toolbox under </a:t>
            </a:r>
            <a:r>
              <a:rPr lang="ja-JP" altLang="en-US" dirty="0">
                <a:ea typeface="ＭＳ Ｐゴシック" charset="0"/>
              </a:rPr>
              <a:t>‘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More Font Colours</a:t>
            </a:r>
            <a:r>
              <a:rPr lang="ja-JP" altLang="en-US" dirty="0">
                <a:solidFill>
                  <a:srgbClr val="731F43"/>
                </a:solidFill>
                <a:ea typeface="ＭＳ Ｐゴシック" charset="0"/>
              </a:rPr>
              <a:t>’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.</a:t>
            </a: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If you need to insert a new slide while on a slide with similar content, then select </a:t>
            </a:r>
            <a:r>
              <a:rPr lang="ja-JP" altLang="en-US" dirty="0">
                <a:solidFill>
                  <a:srgbClr val="731F43"/>
                </a:solidFill>
                <a:ea typeface="ＭＳ Ｐゴシック" charset="0"/>
              </a:rPr>
              <a:t>‘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Duplicate Slide</a:t>
            </a:r>
            <a:r>
              <a:rPr lang="ja-JP" altLang="en-US" dirty="0">
                <a:solidFill>
                  <a:srgbClr val="731F43"/>
                </a:solidFill>
                <a:ea typeface="ＭＳ Ｐゴシック" charset="0"/>
              </a:rPr>
              <a:t>’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.</a:t>
            </a: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Images must be scaled to 25% in size after inserting picture </a:t>
            </a:r>
            <a:r>
              <a:rPr lang="ja-JP" altLang="en-US" dirty="0">
                <a:solidFill>
                  <a:srgbClr val="731F43"/>
                </a:solidFill>
                <a:ea typeface="ＭＳ Ｐゴシック" charset="0"/>
              </a:rPr>
              <a:t>‘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From File</a:t>
            </a:r>
            <a:r>
              <a:rPr lang="ja-JP" altLang="en-US" dirty="0">
                <a:solidFill>
                  <a:srgbClr val="731F43"/>
                </a:solidFill>
                <a:ea typeface="ＭＳ Ｐゴシック" charset="0"/>
              </a:rPr>
              <a:t>’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. Then </a:t>
            </a:r>
            <a:r>
              <a:rPr lang="ja-JP" altLang="en-US" dirty="0">
                <a:solidFill>
                  <a:srgbClr val="731F43"/>
                </a:solidFill>
                <a:ea typeface="ＭＳ Ｐゴシック" charset="0"/>
              </a:rPr>
              <a:t>‘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Arrange</a:t>
            </a:r>
            <a:r>
              <a:rPr lang="ja-JP" altLang="en-US" dirty="0">
                <a:solidFill>
                  <a:srgbClr val="731F43"/>
                </a:solidFill>
                <a:ea typeface="ＭＳ Ｐゴシック" charset="0"/>
              </a:rPr>
              <a:t>’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 &gt; </a:t>
            </a:r>
            <a:r>
              <a:rPr lang="ja-JP" altLang="en-US" dirty="0">
                <a:solidFill>
                  <a:srgbClr val="731F43"/>
                </a:solidFill>
                <a:ea typeface="ＭＳ Ｐゴシック" charset="0"/>
              </a:rPr>
              <a:t>‘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Send To Back</a:t>
            </a:r>
            <a:r>
              <a:rPr lang="ja-JP" altLang="en-US" dirty="0">
                <a:solidFill>
                  <a:srgbClr val="731F43"/>
                </a:solidFill>
                <a:ea typeface="ＭＳ Ｐゴシック" charset="0"/>
              </a:rPr>
              <a:t>’</a:t>
            </a:r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.</a:t>
            </a: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The images click to the guidelines for positioning. Use an existing slide as a guide, then remove the pervious images.</a:t>
            </a: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All images must be cropped without distortion to maintain original proportions.</a:t>
            </a:r>
          </a:p>
          <a:p>
            <a:pPr eaLnBrk="1" hangingPunct="1"/>
            <a:endParaRPr lang="en-US" dirty="0">
              <a:solidFill>
                <a:srgbClr val="731F43"/>
              </a:solidFill>
              <a:ea typeface="ＭＳ Ｐゴシック" charset="0"/>
            </a:endParaRP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Template Style Notes</a:t>
            </a:r>
          </a:p>
          <a:p>
            <a:pPr eaLnBrk="1" hangingPunct="1"/>
            <a:endParaRPr lang="en-US" dirty="0">
              <a:solidFill>
                <a:srgbClr val="731F43"/>
              </a:solidFill>
              <a:ea typeface="ＭＳ Ｐゴシック" charset="0"/>
            </a:endParaRP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Image sizes are as follows: </a:t>
            </a: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Full page image: 2894 pixels wide x 2173 high</a:t>
            </a: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1 side image: 679 pixels wide x 1813 high</a:t>
            </a: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2 side images: 679 pixels wide x 895 high (both images)</a:t>
            </a:r>
          </a:p>
          <a:p>
            <a:pPr eaLnBrk="1" hangingPunct="1"/>
            <a:r>
              <a:rPr lang="en-US" dirty="0">
                <a:solidFill>
                  <a:srgbClr val="731F43"/>
                </a:solidFill>
                <a:ea typeface="ＭＳ Ｐゴシック" charset="0"/>
              </a:rPr>
              <a:t>3 side images: 679 pixels wide x 590 high (1st &amp; 2nd image), 679 pixels wide x 600 high (3rd image)</a:t>
            </a:r>
          </a:p>
        </p:txBody>
      </p:sp>
    </p:spTree>
    <p:extLst>
      <p:ext uri="{BB962C8B-B14F-4D97-AF65-F5344CB8AC3E}">
        <p14:creationId xmlns:p14="http://schemas.microsoft.com/office/powerpoint/2010/main" val="4104517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C9AE-0448-8142-8293-B363C4F84803}" type="datetimeFigureOut">
              <a:rPr lang="en-US" smtClean="0"/>
              <a:pPr/>
              <a:t>8/15/2018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7745-E17C-874C-B973-050C58E97F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50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C9AE-0448-8142-8293-B363C4F84803}" type="datetimeFigureOut">
              <a:rPr lang="en-US" smtClean="0"/>
              <a:pPr/>
              <a:t>8/15/2018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7745-E17C-874C-B973-050C58E97F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541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C9AE-0448-8142-8293-B363C4F84803}" type="datetimeFigureOut">
              <a:rPr lang="en-US" smtClean="0"/>
              <a:pPr/>
              <a:t>8/15/2018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7745-E17C-874C-B973-050C58E97F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489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35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C9AE-0448-8142-8293-B363C4F84803}" type="datetimeFigureOut">
              <a:rPr lang="en-US" smtClean="0"/>
              <a:pPr/>
              <a:t>8/15/2018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7745-E17C-874C-B973-050C58E97F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09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C9AE-0448-8142-8293-B363C4F84803}" type="datetimeFigureOut">
              <a:rPr lang="en-US" smtClean="0"/>
              <a:pPr/>
              <a:t>8/15/2018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7745-E17C-874C-B973-050C58E97F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207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C9AE-0448-8142-8293-B363C4F84803}" type="datetimeFigureOut">
              <a:rPr lang="en-US" smtClean="0"/>
              <a:pPr/>
              <a:t>8/15/2018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7745-E17C-874C-B973-050C58E97F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419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C9AE-0448-8142-8293-B363C4F84803}" type="datetimeFigureOut">
              <a:rPr lang="en-US" smtClean="0"/>
              <a:pPr/>
              <a:t>8/15/2018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7745-E17C-874C-B973-050C58E97F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18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C9AE-0448-8142-8293-B363C4F84803}" type="datetimeFigureOut">
              <a:rPr lang="en-US" smtClean="0"/>
              <a:pPr/>
              <a:t>8/15/2018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7745-E17C-874C-B973-050C58E97F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85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C9AE-0448-8142-8293-B363C4F84803}" type="datetimeFigureOut">
              <a:rPr lang="en-US" smtClean="0"/>
              <a:pPr/>
              <a:t>8/15/2018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7745-E17C-874C-B973-050C58E97F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851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C9AE-0448-8142-8293-B363C4F84803}" type="datetimeFigureOut">
              <a:rPr lang="en-US" smtClean="0"/>
              <a:pPr/>
              <a:t>8/15/2018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7745-E17C-874C-B973-050C58E97F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592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C9AE-0448-8142-8293-B363C4F84803}" type="datetimeFigureOut">
              <a:rPr lang="en-US" smtClean="0"/>
              <a:pPr/>
              <a:t>8/15/2018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7745-E17C-874C-B973-050C58E97F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88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9C9AE-0448-8142-8293-B363C4F84803}" type="datetimeFigureOut">
              <a:rPr lang="en-US" smtClean="0"/>
              <a:pPr/>
              <a:t>8/15/2018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67745-E17C-874C-B973-050C58E97F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01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.asf"/><Relationship Id="rId7" Type="http://schemas.openxmlformats.org/officeDocument/2006/relationships/image" Target="../media/image28.png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as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.asf"/><Relationship Id="rId7" Type="http://schemas.openxmlformats.org/officeDocument/2006/relationships/image" Target="../media/image28.png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as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6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356" y="2349304"/>
            <a:ext cx="6004643" cy="450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5" descr="NU - A4 Logo (RGB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04800"/>
            <a:ext cx="18319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93" name="Text Box 57"/>
          <p:cNvSpPr txBox="1">
            <a:spLocks noChangeArrowheads="1"/>
          </p:cNvSpPr>
          <p:nvPr/>
        </p:nvSpPr>
        <p:spPr bwMode="auto">
          <a:xfrm>
            <a:off x="304651" y="1070492"/>
            <a:ext cx="8537723" cy="521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  <a:spcAft>
                <a:spcPct val="20000"/>
              </a:spcAft>
            </a:pPr>
            <a:r>
              <a:rPr lang="en-GB" sz="3800" baseline="0" dirty="0">
                <a:solidFill>
                  <a:srgbClr val="C10B24"/>
                </a:solidFill>
                <a:latin typeface="Arial Bold" charset="0"/>
              </a:rPr>
              <a:t>High mass‐resolution 3D </a:t>
            </a:r>
            <a:r>
              <a:rPr lang="en-GB" sz="3800" baseline="0" dirty="0" err="1">
                <a:solidFill>
                  <a:srgbClr val="C10B24"/>
                </a:solidFill>
                <a:latin typeface="Arial Bold" charset="0"/>
              </a:rPr>
              <a:t>ToF</a:t>
            </a:r>
            <a:r>
              <a:rPr lang="en-GB" sz="3800" baseline="0" dirty="0">
                <a:solidFill>
                  <a:srgbClr val="C10B24"/>
                </a:solidFill>
                <a:latin typeface="Arial Bold" charset="0"/>
              </a:rPr>
              <a:t>‐SIMS: </a:t>
            </a:r>
          </a:p>
          <a:p>
            <a:pPr>
              <a:lnSpc>
                <a:spcPct val="70000"/>
              </a:lnSpc>
              <a:spcAft>
                <a:spcPct val="20000"/>
              </a:spcAft>
            </a:pPr>
            <a:r>
              <a:rPr lang="en-GB" sz="3800" baseline="0" dirty="0">
                <a:solidFill>
                  <a:srgbClr val="C10B24"/>
                </a:solidFill>
                <a:latin typeface="Arial Bold" charset="0"/>
              </a:rPr>
              <a:t>PCA and visualization in seconds using Graphical Processor Units (GPUs)</a:t>
            </a:r>
          </a:p>
          <a:p>
            <a:pPr>
              <a:lnSpc>
                <a:spcPct val="70000"/>
              </a:lnSpc>
              <a:spcAft>
                <a:spcPct val="20000"/>
              </a:spcAft>
            </a:pPr>
            <a:endParaRPr lang="en-GB" sz="3800" baseline="0" dirty="0">
              <a:solidFill>
                <a:srgbClr val="C10B24"/>
              </a:solidFill>
              <a:latin typeface="Arial Bold" charset="0"/>
            </a:endParaRPr>
          </a:p>
          <a:p>
            <a:pPr>
              <a:lnSpc>
                <a:spcPct val="70000"/>
              </a:lnSpc>
              <a:spcAft>
                <a:spcPct val="20000"/>
              </a:spcAft>
            </a:pPr>
            <a:r>
              <a:rPr lang="en-US" sz="2600" baseline="0" dirty="0">
                <a:solidFill>
                  <a:srgbClr val="052759"/>
                </a:solidFill>
                <a:latin typeface="Times New Roman" charset="0"/>
              </a:rPr>
              <a:t>Peter Cumpson, James Hood, Ian Fletcher, Naoko Sano, Anders Barlow,</a:t>
            </a:r>
          </a:p>
          <a:p>
            <a:pPr>
              <a:lnSpc>
                <a:spcPct val="70000"/>
              </a:lnSpc>
              <a:spcAft>
                <a:spcPct val="20000"/>
              </a:spcAft>
            </a:pPr>
            <a:endParaRPr lang="en-US" sz="2600" baseline="0" dirty="0">
              <a:solidFill>
                <a:srgbClr val="052759"/>
              </a:solidFill>
              <a:latin typeface="Times New Roman" charset="0"/>
            </a:endParaRPr>
          </a:p>
          <a:p>
            <a:pPr>
              <a:lnSpc>
                <a:spcPct val="70000"/>
              </a:lnSpc>
              <a:spcAft>
                <a:spcPct val="20000"/>
              </a:spcAft>
            </a:pPr>
            <a:r>
              <a:rPr lang="en-US" sz="2600" baseline="0" dirty="0">
                <a:solidFill>
                  <a:srgbClr val="052759"/>
                </a:solidFill>
                <a:latin typeface="Times New Roman" charset="0"/>
              </a:rPr>
              <a:t>Newcastle University, UK</a:t>
            </a:r>
          </a:p>
          <a:p>
            <a:pPr>
              <a:lnSpc>
                <a:spcPct val="70000"/>
              </a:lnSpc>
              <a:spcAft>
                <a:spcPct val="20000"/>
              </a:spcAft>
            </a:pPr>
            <a:endParaRPr lang="en-US" sz="2600" baseline="0" dirty="0">
              <a:solidFill>
                <a:srgbClr val="052759"/>
              </a:solidFill>
              <a:latin typeface="Times New Roman" charset="0"/>
            </a:endParaRPr>
          </a:p>
          <a:p>
            <a:pPr>
              <a:lnSpc>
                <a:spcPct val="70000"/>
              </a:lnSpc>
              <a:spcAft>
                <a:spcPct val="20000"/>
              </a:spcAft>
            </a:pPr>
            <a:endParaRPr lang="en-US" sz="2600" baseline="0" dirty="0">
              <a:solidFill>
                <a:srgbClr val="052759"/>
              </a:solidFill>
              <a:latin typeface="Times New Roman" charset="0"/>
            </a:endParaRPr>
          </a:p>
          <a:p>
            <a:pPr>
              <a:lnSpc>
                <a:spcPct val="70000"/>
              </a:lnSpc>
              <a:spcAft>
                <a:spcPct val="20000"/>
              </a:spcAft>
            </a:pPr>
            <a:endParaRPr lang="en-US" sz="2600" baseline="0" dirty="0">
              <a:solidFill>
                <a:srgbClr val="052759"/>
              </a:solidFill>
              <a:latin typeface="Times New Roman" charset="0"/>
            </a:endParaRPr>
          </a:p>
          <a:p>
            <a:pPr>
              <a:lnSpc>
                <a:spcPct val="70000"/>
              </a:lnSpc>
              <a:spcAft>
                <a:spcPct val="20000"/>
              </a:spcAft>
            </a:pPr>
            <a:r>
              <a:rPr lang="en-US" sz="2600" baseline="0" dirty="0">
                <a:solidFill>
                  <a:srgbClr val="052759"/>
                </a:solidFill>
                <a:latin typeface="Times New Roman" charset="0"/>
              </a:rPr>
              <a:t>VASSCAA-9, Aug 2018</a:t>
            </a:r>
          </a:p>
        </p:txBody>
      </p:sp>
    </p:spTree>
    <p:extLst>
      <p:ext uri="{BB962C8B-B14F-4D97-AF65-F5344CB8AC3E}">
        <p14:creationId xmlns:p14="http://schemas.microsoft.com/office/powerpoint/2010/main" val="1939973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Mapping Pixels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90" y="2441864"/>
            <a:ext cx="5731510" cy="2788920"/>
          </a:xfrm>
          <a:prstGeom prst="rect">
            <a:avLst/>
          </a:prstGeom>
        </p:spPr>
      </p:pic>
      <p:pic>
        <p:nvPicPr>
          <p:cNvPr id="1026" name="Picture 2" descr="Surface imaging, TOF-SIMS technique: none destructive surface analysis">
            <a:extLst>
              <a:ext uri="{FF2B5EF4-FFF2-40B4-BE49-F238E27FC236}">
                <a16:creationId xmlns:a16="http://schemas.microsoft.com/office/drawing/2014/main" id="{E9D8A1BE-6B18-4C05-B389-41AF94D29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" y="1417638"/>
            <a:ext cx="26670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417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Mapping Pixels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90" y="2441864"/>
            <a:ext cx="5731510" cy="2788920"/>
          </a:xfrm>
          <a:prstGeom prst="rect">
            <a:avLst/>
          </a:prstGeom>
        </p:spPr>
      </p:pic>
      <p:pic>
        <p:nvPicPr>
          <p:cNvPr id="1026" name="Picture 2" descr="Surface imaging, TOF-SIMS technique: none destructive surface analysis">
            <a:extLst>
              <a:ext uri="{FF2B5EF4-FFF2-40B4-BE49-F238E27FC236}">
                <a16:creationId xmlns:a16="http://schemas.microsoft.com/office/drawing/2014/main" id="{E9D8A1BE-6B18-4C05-B389-41AF94D29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" y="1417638"/>
            <a:ext cx="26670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trospective analysis, TOF-SIMS technique: vertical, horizontal, depth profiles, various 3D views">
            <a:extLst>
              <a:ext uri="{FF2B5EF4-FFF2-40B4-BE49-F238E27FC236}">
                <a16:creationId xmlns:a16="http://schemas.microsoft.com/office/drawing/2014/main" id="{31F66CEF-3937-4701-8C24-953987D4B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" y="3735388"/>
            <a:ext cx="28575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271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Mapping Pixels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90" y="2441864"/>
            <a:ext cx="5731510" cy="2788920"/>
          </a:xfrm>
          <a:prstGeom prst="rect">
            <a:avLst/>
          </a:prstGeom>
        </p:spPr>
      </p:pic>
      <p:pic>
        <p:nvPicPr>
          <p:cNvPr id="1026" name="Picture 2" descr="Surface imaging, TOF-SIMS technique: none destructive surface analysis">
            <a:extLst>
              <a:ext uri="{FF2B5EF4-FFF2-40B4-BE49-F238E27FC236}">
                <a16:creationId xmlns:a16="http://schemas.microsoft.com/office/drawing/2014/main" id="{E9D8A1BE-6B18-4C05-B389-41AF94D29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" y="1417638"/>
            <a:ext cx="26670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trospective analysis, TOF-SIMS technique: vertical, horizontal, depth profiles, various 3D views">
            <a:extLst>
              <a:ext uri="{FF2B5EF4-FFF2-40B4-BE49-F238E27FC236}">
                <a16:creationId xmlns:a16="http://schemas.microsoft.com/office/drawing/2014/main" id="{31F66CEF-3937-4701-8C24-953987D4B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" y="3735388"/>
            <a:ext cx="28575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9A0C4-38E1-40D7-81B0-08620DA1D16D}"/>
              </a:ext>
            </a:extLst>
          </p:cNvPr>
          <p:cNvSpPr txBox="1"/>
          <p:nvPr/>
        </p:nvSpPr>
        <p:spPr>
          <a:xfrm>
            <a:off x="3383280" y="5230784"/>
            <a:ext cx="56629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dirty="0"/>
              <a:t>Modern instruments generate huge 3D datasets of pixels (or voxels) each of which have a huge SIMS spectrum associated with that pixel (or voxel).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dirty="0"/>
              <a:t>Navigating and interpreting these datasets is effectively impossible manually, and a challenge computationally.</a:t>
            </a:r>
          </a:p>
        </p:txBody>
      </p:sp>
    </p:spTree>
    <p:extLst>
      <p:ext uri="{BB962C8B-B14F-4D97-AF65-F5344CB8AC3E}">
        <p14:creationId xmlns:p14="http://schemas.microsoft.com/office/powerpoint/2010/main" val="458375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“Built in” PCA algorithms </a:t>
            </a:r>
            <a:br>
              <a:rPr lang="en-GB" dirty="0"/>
            </a:br>
            <a:r>
              <a:rPr lang="en-GB" dirty="0"/>
              <a:t>(e.g. MATLAB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96712"/>
            <a:ext cx="6642100" cy="528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50" y="1287887"/>
            <a:ext cx="6673135" cy="530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73858"/>
          </a:xfrm>
        </p:spPr>
        <p:txBody>
          <a:bodyPr>
            <a:normAutofit fontScale="90000"/>
          </a:bodyPr>
          <a:lstStyle/>
          <a:p>
            <a:r>
              <a:rPr lang="en-GB" dirty="0"/>
              <a:t>Random Vectors algorithm due to </a:t>
            </a:r>
            <a:r>
              <a:rPr lang="en-GB" dirty="0" err="1"/>
              <a:t>Halko</a:t>
            </a:r>
            <a:r>
              <a:rPr lang="en-GB" dirty="0"/>
              <a:t> et 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62255" y="4807527"/>
            <a:ext cx="1177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Random Vectors (RV1)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999019" y="4544291"/>
            <a:ext cx="263236" cy="526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013023" y="6523504"/>
            <a:ext cx="8042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P J Cumpson </a:t>
            </a:r>
            <a:r>
              <a:rPr lang="en-GB" i="1" dirty="0"/>
              <a:t>et al</a:t>
            </a:r>
            <a:r>
              <a:rPr lang="en-GB" dirty="0"/>
              <a:t>, Surface and Interface Analysis </a:t>
            </a:r>
            <a:r>
              <a:rPr lang="en-GB" b="1" dirty="0"/>
              <a:t>47</a:t>
            </a:r>
            <a:r>
              <a:rPr lang="en-GB" dirty="0"/>
              <a:t> (2015) 986.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We applied this to some datasets from our J105 SIMS instrument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600200"/>
            <a:ext cx="9044246" cy="4525963"/>
          </a:xfrm>
        </p:spPr>
        <p:txBody>
          <a:bodyPr/>
          <a:lstStyle/>
          <a:p>
            <a:r>
              <a:rPr lang="en-GB" dirty="0"/>
              <a:t>Citrate crystal – lots of topography</a:t>
            </a:r>
          </a:p>
          <a:p>
            <a:r>
              <a:rPr lang="en-GB" dirty="0"/>
              <a:t>Basalt rock. Very large dataset, 512x512 image</a:t>
            </a:r>
          </a:p>
          <a:p>
            <a:r>
              <a:rPr lang="en-GB" dirty="0"/>
              <a:t>Rat’s brain – data from John Fletcher </a:t>
            </a:r>
            <a:r>
              <a:rPr lang="en-GB" sz="1800" dirty="0"/>
              <a:t>(Gothenburg)</a:t>
            </a:r>
          </a:p>
        </p:txBody>
      </p:sp>
    </p:spTree>
    <p:extLst>
      <p:ext uri="{BB962C8B-B14F-4D97-AF65-F5344CB8AC3E}">
        <p14:creationId xmlns:p14="http://schemas.microsoft.com/office/powerpoint/2010/main" val="2445776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Sodium citrate crystal </a:t>
            </a:r>
            <a:br>
              <a:rPr lang="en-GB" dirty="0"/>
            </a:br>
            <a:r>
              <a:rPr lang="en-GB" dirty="0"/>
              <a:t>(approx 1x0.7mm)</a:t>
            </a:r>
          </a:p>
        </p:txBody>
      </p:sp>
      <p:pic>
        <p:nvPicPr>
          <p:cNvPr id="5" name="Picture 4" descr="m151_Figure5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1613030"/>
            <a:ext cx="5680364" cy="2622485"/>
          </a:xfrm>
          <a:prstGeom prst="rect">
            <a:avLst/>
          </a:prstGeom>
        </p:spPr>
      </p:pic>
      <p:pic>
        <p:nvPicPr>
          <p:cNvPr id="6" name="Picture 5" descr="m151_Figure5b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6" y="4235515"/>
            <a:ext cx="5713453" cy="26224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6200000">
            <a:off x="-3836729" y="2502107"/>
            <a:ext cx="8042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P J Cumpson </a:t>
            </a:r>
            <a:r>
              <a:rPr lang="en-GB" i="1" dirty="0"/>
              <a:t>et al</a:t>
            </a:r>
            <a:r>
              <a:rPr lang="en-GB" dirty="0"/>
              <a:t>, Surface and Interface Analysis </a:t>
            </a:r>
            <a:r>
              <a:rPr lang="en-GB" b="1" dirty="0"/>
              <a:t>47</a:t>
            </a:r>
            <a:r>
              <a:rPr lang="en-GB" dirty="0"/>
              <a:t> (2015) 986.</a:t>
            </a:r>
          </a:p>
        </p:txBody>
      </p:sp>
    </p:spTree>
    <p:extLst>
      <p:ext uri="{BB962C8B-B14F-4D97-AF65-F5344CB8AC3E}">
        <p14:creationId xmlns:p14="http://schemas.microsoft.com/office/powerpoint/2010/main" val="1471473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14" y="1729220"/>
            <a:ext cx="3162300" cy="48958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976254" y="1729220"/>
            <a:ext cx="33805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PCA analysis of the entire sodium citrate </a:t>
            </a:r>
            <a:r>
              <a:rPr lang="en-GB" dirty="0" err="1"/>
              <a:t>ToFSIMS</a:t>
            </a:r>
            <a:r>
              <a:rPr lang="en-GB" dirty="0"/>
              <a:t> image using the RV2 algorithm shows (in the 11</a:t>
            </a:r>
            <a:r>
              <a:rPr lang="en-GB" baseline="30000" dirty="0"/>
              <a:t>th</a:t>
            </a:r>
            <a:r>
              <a:rPr lang="en-GB" dirty="0"/>
              <a:t> component) small chemically-distinct regions at the surface of the otherwise relatively homogeneous sodium citrate crystal. The field of view is 1mmx1mm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4126" y="2751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Sodium citrate crystal </a:t>
            </a:r>
            <a:br>
              <a:rPr lang="en-GB" dirty="0"/>
            </a:br>
            <a:r>
              <a:rPr lang="en-GB" dirty="0"/>
              <a:t>(</a:t>
            </a:r>
            <a:r>
              <a:rPr lang="en-GB" dirty="0" err="1"/>
              <a:t>approx</a:t>
            </a:r>
            <a:r>
              <a:rPr lang="en-GB" dirty="0"/>
              <a:t> 1x0.7mm)</a:t>
            </a:r>
          </a:p>
        </p:txBody>
      </p:sp>
      <p:sp>
        <p:nvSpPr>
          <p:cNvPr id="2" name="Rectangle 1"/>
          <p:cNvSpPr/>
          <p:nvPr/>
        </p:nvSpPr>
        <p:spPr>
          <a:xfrm rot="16200000">
            <a:off x="-3836729" y="2502107"/>
            <a:ext cx="8042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P J Cumpson </a:t>
            </a:r>
            <a:r>
              <a:rPr lang="en-GB" i="1" dirty="0"/>
              <a:t>et al</a:t>
            </a:r>
            <a:r>
              <a:rPr lang="en-GB" dirty="0"/>
              <a:t>, Surface and Interface Analysis </a:t>
            </a:r>
            <a:r>
              <a:rPr lang="en-GB" b="1" dirty="0"/>
              <a:t>47</a:t>
            </a:r>
            <a:r>
              <a:rPr lang="en-GB" dirty="0"/>
              <a:t> (2015) 986.</a:t>
            </a:r>
          </a:p>
        </p:txBody>
      </p:sp>
    </p:spTree>
    <p:extLst>
      <p:ext uri="{BB962C8B-B14F-4D97-AF65-F5344CB8AC3E}">
        <p14:creationId xmlns:p14="http://schemas.microsoft.com/office/powerpoint/2010/main" val="3567122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m151_BigSVD\BigSVD\m151_Figure6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280073"/>
            <a:ext cx="4779817" cy="652620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3236" y="471055"/>
            <a:ext cx="3131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Basalt rock sample</a:t>
            </a:r>
            <a:endParaRPr lang="en-US" sz="2800" dirty="0"/>
          </a:p>
          <a:p>
            <a:r>
              <a:rPr lang="en-US" sz="2800" dirty="0"/>
              <a:t>1.6mm by 1.6mm,</a:t>
            </a:r>
          </a:p>
          <a:p>
            <a:r>
              <a:rPr lang="en-US" sz="2800" dirty="0"/>
              <a:t>512x512 pixels</a:t>
            </a:r>
            <a:endParaRPr lang="en-GB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63236" y="2014415"/>
            <a:ext cx="3405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N Sano et al,</a:t>
            </a:r>
            <a:endParaRPr lang="en-US" sz="2000" dirty="0"/>
          </a:p>
          <a:p>
            <a:r>
              <a:rPr lang="en-GB" sz="2000" dirty="0"/>
              <a:t>JVST A 34, 041405 (2016)</a:t>
            </a:r>
          </a:p>
        </p:txBody>
      </p:sp>
    </p:spTree>
    <p:extLst>
      <p:ext uri="{BB962C8B-B14F-4D97-AF65-F5344CB8AC3E}">
        <p14:creationId xmlns:p14="http://schemas.microsoft.com/office/powerpoint/2010/main" val="2688938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360" y="147340"/>
            <a:ext cx="7886700" cy="1009522"/>
          </a:xfrm>
        </p:spPr>
        <p:txBody>
          <a:bodyPr>
            <a:normAutofit/>
          </a:bodyPr>
          <a:lstStyle/>
          <a:p>
            <a:r>
              <a:rPr lang="en-GB" sz="4000" dirty="0"/>
              <a:t>PCA of a complex image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5" y="3075581"/>
            <a:ext cx="3333698" cy="34430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2279" y="6409365"/>
            <a:ext cx="84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Rat brain data – Courtesy of John Fletcher @ Swedish National IMS Centre, Gothenburg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8360" y="2890915"/>
            <a:ext cx="261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Total ion image</a:t>
            </a:r>
          </a:p>
        </p:txBody>
      </p:sp>
    </p:spTree>
    <p:extLst>
      <p:ext uri="{BB962C8B-B14F-4D97-AF65-F5344CB8AC3E}">
        <p14:creationId xmlns:p14="http://schemas.microsoft.com/office/powerpoint/2010/main" val="1808505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6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356" y="2349304"/>
            <a:ext cx="6004643" cy="450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5" descr="NU - A4 Logo (RGB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04800"/>
            <a:ext cx="18319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93" name="Text Box 57"/>
          <p:cNvSpPr txBox="1">
            <a:spLocks noChangeArrowheads="1"/>
          </p:cNvSpPr>
          <p:nvPr/>
        </p:nvSpPr>
        <p:spPr bwMode="auto">
          <a:xfrm>
            <a:off x="304651" y="1070492"/>
            <a:ext cx="8537723" cy="521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  <a:spcAft>
                <a:spcPct val="20000"/>
              </a:spcAft>
            </a:pPr>
            <a:r>
              <a:rPr lang="en-GB" sz="3800" baseline="0" dirty="0">
                <a:solidFill>
                  <a:srgbClr val="C10B24"/>
                </a:solidFill>
                <a:latin typeface="Arial Bold" charset="0"/>
              </a:rPr>
              <a:t>High mass‐resolution 3D </a:t>
            </a:r>
            <a:r>
              <a:rPr lang="en-GB" sz="3800" baseline="0" dirty="0" err="1">
                <a:solidFill>
                  <a:srgbClr val="C10B24"/>
                </a:solidFill>
                <a:latin typeface="Arial Bold" charset="0"/>
              </a:rPr>
              <a:t>ToF</a:t>
            </a:r>
            <a:r>
              <a:rPr lang="en-GB" sz="3800" baseline="0" dirty="0">
                <a:solidFill>
                  <a:srgbClr val="C10B24"/>
                </a:solidFill>
                <a:latin typeface="Arial Bold" charset="0"/>
              </a:rPr>
              <a:t>‐SIMS: </a:t>
            </a:r>
          </a:p>
          <a:p>
            <a:pPr>
              <a:lnSpc>
                <a:spcPct val="70000"/>
              </a:lnSpc>
              <a:spcAft>
                <a:spcPct val="20000"/>
              </a:spcAft>
            </a:pPr>
            <a:r>
              <a:rPr lang="en-GB" sz="3800" baseline="0" dirty="0">
                <a:solidFill>
                  <a:srgbClr val="C10B24"/>
                </a:solidFill>
                <a:latin typeface="Arial Bold" charset="0"/>
              </a:rPr>
              <a:t>PCA and visualization in seconds using Graphical Processor Units (GPUs)</a:t>
            </a:r>
          </a:p>
          <a:p>
            <a:pPr>
              <a:lnSpc>
                <a:spcPct val="70000"/>
              </a:lnSpc>
              <a:spcAft>
                <a:spcPct val="20000"/>
              </a:spcAft>
            </a:pPr>
            <a:endParaRPr lang="en-GB" sz="3800" baseline="0" dirty="0">
              <a:solidFill>
                <a:srgbClr val="C10B24"/>
              </a:solidFill>
              <a:latin typeface="Arial Bold" charset="0"/>
            </a:endParaRPr>
          </a:p>
          <a:p>
            <a:pPr>
              <a:lnSpc>
                <a:spcPct val="70000"/>
              </a:lnSpc>
              <a:spcAft>
                <a:spcPct val="20000"/>
              </a:spcAft>
            </a:pPr>
            <a:r>
              <a:rPr lang="en-US" sz="2600" baseline="0" dirty="0">
                <a:solidFill>
                  <a:srgbClr val="052759"/>
                </a:solidFill>
                <a:latin typeface="Times New Roman" charset="0"/>
              </a:rPr>
              <a:t>Peter Cumpson, James Hood, Ian Fletcher, Naoko Sano, Anders Barlow,</a:t>
            </a:r>
          </a:p>
          <a:p>
            <a:pPr>
              <a:lnSpc>
                <a:spcPct val="70000"/>
              </a:lnSpc>
              <a:spcAft>
                <a:spcPct val="20000"/>
              </a:spcAft>
            </a:pPr>
            <a:endParaRPr lang="en-US" sz="2600" baseline="0" dirty="0">
              <a:solidFill>
                <a:srgbClr val="052759"/>
              </a:solidFill>
              <a:latin typeface="Times New Roman" charset="0"/>
            </a:endParaRPr>
          </a:p>
          <a:p>
            <a:pPr>
              <a:lnSpc>
                <a:spcPct val="70000"/>
              </a:lnSpc>
              <a:spcAft>
                <a:spcPct val="20000"/>
              </a:spcAft>
            </a:pPr>
            <a:r>
              <a:rPr lang="en-US" sz="2600" baseline="0" dirty="0">
                <a:solidFill>
                  <a:srgbClr val="052759"/>
                </a:solidFill>
                <a:latin typeface="Times New Roman" charset="0"/>
              </a:rPr>
              <a:t>Newcastle University, UK</a:t>
            </a:r>
          </a:p>
          <a:p>
            <a:pPr>
              <a:lnSpc>
                <a:spcPct val="70000"/>
              </a:lnSpc>
              <a:spcAft>
                <a:spcPct val="20000"/>
              </a:spcAft>
            </a:pPr>
            <a:r>
              <a:rPr lang="en-US" sz="2600" baseline="0" dirty="0">
                <a:solidFill>
                  <a:srgbClr val="052759"/>
                </a:solidFill>
                <a:latin typeface="Times New Roman" charset="0"/>
              </a:rPr>
              <a:t>Present address; </a:t>
            </a:r>
          </a:p>
          <a:p>
            <a:pPr>
              <a:lnSpc>
                <a:spcPct val="70000"/>
              </a:lnSpc>
              <a:spcAft>
                <a:spcPct val="20000"/>
              </a:spcAft>
            </a:pPr>
            <a:r>
              <a:rPr lang="en-US" sz="2600" baseline="0" dirty="0">
                <a:solidFill>
                  <a:srgbClr val="052759"/>
                </a:solidFill>
                <a:latin typeface="Times New Roman" charset="0"/>
              </a:rPr>
              <a:t>Mark Wainwright Analytical Centre,</a:t>
            </a:r>
          </a:p>
          <a:p>
            <a:pPr>
              <a:lnSpc>
                <a:spcPct val="70000"/>
              </a:lnSpc>
              <a:spcAft>
                <a:spcPct val="20000"/>
              </a:spcAft>
            </a:pPr>
            <a:r>
              <a:rPr lang="en-US" sz="2600" baseline="0" dirty="0">
                <a:solidFill>
                  <a:srgbClr val="052759"/>
                </a:solidFill>
                <a:latin typeface="Times New Roman" charset="0"/>
              </a:rPr>
              <a:t>University of New South Wales</a:t>
            </a:r>
          </a:p>
          <a:p>
            <a:pPr>
              <a:lnSpc>
                <a:spcPct val="70000"/>
              </a:lnSpc>
              <a:spcAft>
                <a:spcPct val="20000"/>
              </a:spcAft>
            </a:pPr>
            <a:r>
              <a:rPr lang="en-US" sz="2600" baseline="0" dirty="0">
                <a:solidFill>
                  <a:srgbClr val="052759"/>
                </a:solidFill>
                <a:latin typeface="Times New Roman" charset="0"/>
              </a:rPr>
              <a:t>VASSCAA-9, Aug 2018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C66BF82-AE0C-4FD0-B553-6BDB0A1B4892}"/>
              </a:ext>
            </a:extLst>
          </p:cNvPr>
          <p:cNvCxnSpPr/>
          <p:nvPr/>
        </p:nvCxnSpPr>
        <p:spPr>
          <a:xfrm flipV="1">
            <a:off x="304651" y="4508500"/>
            <a:ext cx="3746649" cy="215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C5EFEA-C304-403A-970B-31B94EE88519}"/>
              </a:ext>
            </a:extLst>
          </p:cNvPr>
          <p:cNvCxnSpPr>
            <a:cxnSpLocks/>
          </p:cNvCxnSpPr>
          <p:nvPr/>
        </p:nvCxnSpPr>
        <p:spPr>
          <a:xfrm>
            <a:off x="457051" y="4508500"/>
            <a:ext cx="3746649" cy="152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ED9BFBEB-CC12-480B-BF35-A6519CFA15C5}"/>
              </a:ext>
            </a:extLst>
          </p:cNvPr>
          <p:cNvSpPr/>
          <p:nvPr/>
        </p:nvSpPr>
        <p:spPr>
          <a:xfrm>
            <a:off x="171450" y="3429000"/>
            <a:ext cx="2486025" cy="352425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706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484" y="1156861"/>
            <a:ext cx="5739197" cy="3049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360" y="147340"/>
            <a:ext cx="7886700" cy="1009522"/>
          </a:xfrm>
        </p:spPr>
        <p:txBody>
          <a:bodyPr>
            <a:normAutofit/>
          </a:bodyPr>
          <a:lstStyle/>
          <a:p>
            <a:r>
              <a:rPr lang="en-GB" sz="4000" dirty="0"/>
              <a:t>PCA of a complex image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5" y="3075581"/>
            <a:ext cx="3333698" cy="34430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2279" y="6409365"/>
            <a:ext cx="84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Rat brain data – Courtesy of John Fletcher @ Swedish National IMS Centre, Gothenburg</a:t>
            </a:r>
          </a:p>
        </p:txBody>
      </p:sp>
    </p:spTree>
    <p:extLst>
      <p:ext uri="{BB962C8B-B14F-4D97-AF65-F5344CB8AC3E}">
        <p14:creationId xmlns:p14="http://schemas.microsoft.com/office/powerpoint/2010/main" val="2661092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484" y="1156861"/>
            <a:ext cx="5739197" cy="3049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803" y="1775770"/>
            <a:ext cx="5739197" cy="30213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5" y="3075581"/>
            <a:ext cx="3333698" cy="34430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2279" y="6409365"/>
            <a:ext cx="84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Rat brain data – Courtesy of John Fletcher @ Swedish National IMS Centre, Gothenburg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68360" y="147340"/>
            <a:ext cx="7886700" cy="1009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PCA of a complex image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48931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484" y="1156861"/>
            <a:ext cx="5739197" cy="3049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803" y="1775770"/>
            <a:ext cx="5739197" cy="3021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912" y="2576526"/>
            <a:ext cx="6105009" cy="2811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5" y="3075581"/>
            <a:ext cx="3333698" cy="34430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2279" y="6409365"/>
            <a:ext cx="8492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Rat brain data – Courtesy of John Fletcher @ Swedish National IMS Centre, Gothenburg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68360" y="147340"/>
            <a:ext cx="7886700" cy="1009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PCA of a complex image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0471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20kV, C60 imaging depth profile from a Yucca plant leaf</a:t>
            </a:r>
          </a:p>
        </p:txBody>
      </p:sp>
      <p:pic>
        <p:nvPicPr>
          <p:cNvPr id="1026" name="Picture 2" descr="Image result for yucca le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9" y="1704171"/>
            <a:ext cx="4353216" cy="289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572000" y="1600200"/>
            <a:ext cx="4572000" cy="46609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256x256um, 128x128 pixels, 120 levels</a:t>
            </a:r>
          </a:p>
          <a:p>
            <a:r>
              <a:rPr lang="en-GB" dirty="0"/>
              <a:t>70,000 mass spectrum at each voxel</a:t>
            </a:r>
          </a:p>
          <a:p>
            <a:r>
              <a:rPr lang="en-GB" dirty="0"/>
              <a:t>Just under 2 million voxels</a:t>
            </a:r>
          </a:p>
          <a:p>
            <a:r>
              <a:rPr lang="en-GB" dirty="0"/>
              <a:t>Dataset just over 1Tb uncompressed, 30Gb compressed.</a:t>
            </a:r>
          </a:p>
        </p:txBody>
      </p:sp>
    </p:spTree>
    <p:extLst>
      <p:ext uri="{BB962C8B-B14F-4D97-AF65-F5344CB8AC3E}">
        <p14:creationId xmlns:p14="http://schemas.microsoft.com/office/powerpoint/2010/main" val="3121178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70" y="0"/>
            <a:ext cx="73378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070" y="274638"/>
            <a:ext cx="7783730" cy="1143000"/>
          </a:xfrm>
        </p:spPr>
        <p:txBody>
          <a:bodyPr/>
          <a:lstStyle/>
          <a:p>
            <a:pPr algn="l"/>
            <a:r>
              <a:rPr lang="en-GB" dirty="0"/>
              <a:t>PC1</a:t>
            </a:r>
          </a:p>
        </p:txBody>
      </p:sp>
    </p:spTree>
    <p:extLst>
      <p:ext uri="{BB962C8B-B14F-4D97-AF65-F5344CB8AC3E}">
        <p14:creationId xmlns:p14="http://schemas.microsoft.com/office/powerpoint/2010/main" val="101101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70" y="0"/>
            <a:ext cx="73378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070" y="274638"/>
            <a:ext cx="7783730" cy="1143000"/>
          </a:xfrm>
        </p:spPr>
        <p:txBody>
          <a:bodyPr/>
          <a:lstStyle/>
          <a:p>
            <a:pPr algn="l"/>
            <a:r>
              <a:rPr lang="en-GB" dirty="0"/>
              <a:t>PC2</a:t>
            </a:r>
          </a:p>
        </p:txBody>
      </p:sp>
    </p:spTree>
    <p:extLst>
      <p:ext uri="{BB962C8B-B14F-4D97-AF65-F5344CB8AC3E}">
        <p14:creationId xmlns:p14="http://schemas.microsoft.com/office/powerpoint/2010/main" val="2510956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40" y="-499872"/>
            <a:ext cx="73378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070" y="274638"/>
            <a:ext cx="7783730" cy="1143000"/>
          </a:xfrm>
        </p:spPr>
        <p:txBody>
          <a:bodyPr/>
          <a:lstStyle/>
          <a:p>
            <a:pPr algn="l"/>
            <a:r>
              <a:rPr lang="en-GB" dirty="0"/>
              <a:t>PC2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6068"/>
            <a:ext cx="9144000" cy="24658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39700"/>
          </a:effectLst>
        </p:spPr>
      </p:pic>
      <p:sp>
        <p:nvSpPr>
          <p:cNvPr id="5" name="TextBox 4"/>
          <p:cNvSpPr txBox="1"/>
          <p:nvPr/>
        </p:nvSpPr>
        <p:spPr>
          <a:xfrm>
            <a:off x="1716066" y="2356058"/>
            <a:ext cx="4997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Full mass resolution, entire mass range</a:t>
            </a:r>
          </a:p>
        </p:txBody>
      </p:sp>
    </p:spTree>
    <p:extLst>
      <p:ext uri="{BB962C8B-B14F-4D97-AF65-F5344CB8AC3E}">
        <p14:creationId xmlns:p14="http://schemas.microsoft.com/office/powerpoint/2010/main" val="1282495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70" y="0"/>
            <a:ext cx="7337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37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70" y="0"/>
            <a:ext cx="73378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32" y="274638"/>
            <a:ext cx="7979664" cy="1143000"/>
          </a:xfrm>
        </p:spPr>
        <p:txBody>
          <a:bodyPr/>
          <a:lstStyle/>
          <a:p>
            <a:pPr algn="l"/>
            <a:r>
              <a:rPr lang="en-GB" dirty="0"/>
              <a:t>PC3</a:t>
            </a:r>
          </a:p>
        </p:txBody>
      </p:sp>
    </p:spTree>
    <p:extLst>
      <p:ext uri="{BB962C8B-B14F-4D97-AF65-F5344CB8AC3E}">
        <p14:creationId xmlns:p14="http://schemas.microsoft.com/office/powerpoint/2010/main" val="3902505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32" y="0"/>
            <a:ext cx="73378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76" y="305436"/>
            <a:ext cx="8040624" cy="1143000"/>
          </a:xfrm>
        </p:spPr>
        <p:txBody>
          <a:bodyPr/>
          <a:lstStyle/>
          <a:p>
            <a:pPr algn="l"/>
            <a:r>
              <a:rPr lang="en-GB" dirty="0"/>
              <a:t>  PC4</a:t>
            </a:r>
          </a:p>
        </p:txBody>
      </p:sp>
    </p:spTree>
    <p:extLst>
      <p:ext uri="{BB962C8B-B14F-4D97-AF65-F5344CB8AC3E}">
        <p14:creationId xmlns:p14="http://schemas.microsoft.com/office/powerpoint/2010/main" val="2388085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0548F-0824-4132-B0F9-A8D3051E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Imaging Mass Spectrometry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E202C-1C06-46AF-8178-0A4F32502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MALDI – matrix assisted. Large molecular fragment ions, limited spatial resolution</a:t>
            </a:r>
          </a:p>
          <a:p>
            <a:r>
              <a:rPr lang="en-GB" dirty="0"/>
              <a:t>SIMS: secondary Ion Mass Spectrometry – higher spatial resolution, possibility to “depth-profile”.</a:t>
            </a:r>
          </a:p>
          <a:p>
            <a:r>
              <a:rPr lang="en-GB" dirty="0"/>
              <a:t>In both cases spectra can be extremely complex – practically one needs help in interpretation, often by using multivariate analysis methods.</a:t>
            </a:r>
          </a:p>
          <a:p>
            <a:r>
              <a:rPr lang="en-GB" b="1" dirty="0"/>
              <a:t>This is a problem </a:t>
            </a:r>
            <a:r>
              <a:rPr lang="en-GB" dirty="0"/>
              <a:t>– Modern SIMS instruments generate Tb of data differentiated by</a:t>
            </a:r>
          </a:p>
          <a:p>
            <a:pPr lvl="1"/>
            <a:r>
              <a:rPr lang="en-GB" dirty="0"/>
              <a:t>Precise fragment mass</a:t>
            </a:r>
          </a:p>
          <a:p>
            <a:pPr lvl="1"/>
            <a:r>
              <a:rPr lang="en-GB" dirty="0"/>
              <a:t>Spatial origin on the sample</a:t>
            </a:r>
          </a:p>
        </p:txBody>
      </p:sp>
    </p:spTree>
    <p:extLst>
      <p:ext uri="{BB962C8B-B14F-4D97-AF65-F5344CB8AC3E}">
        <p14:creationId xmlns:p14="http://schemas.microsoft.com/office/powerpoint/2010/main" val="1309409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70" y="0"/>
            <a:ext cx="73378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544" y="293244"/>
            <a:ext cx="8229600" cy="1143000"/>
          </a:xfrm>
        </p:spPr>
        <p:txBody>
          <a:bodyPr/>
          <a:lstStyle/>
          <a:p>
            <a:pPr algn="l"/>
            <a:r>
              <a:rPr lang="en-GB" dirty="0"/>
              <a:t>   PC5</a:t>
            </a:r>
          </a:p>
        </p:txBody>
      </p:sp>
    </p:spTree>
    <p:extLst>
      <p:ext uri="{BB962C8B-B14F-4D97-AF65-F5344CB8AC3E}">
        <p14:creationId xmlns:p14="http://schemas.microsoft.com/office/powerpoint/2010/main" val="208185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nimatedLea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0675" y="1143000"/>
            <a:ext cx="59626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4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16977" cy="4935511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New PCA algorithm for dealing with terabyte 3D datasets. </a:t>
            </a:r>
          </a:p>
          <a:p>
            <a:pPr lvl="1"/>
            <a:r>
              <a:rPr lang="en-GB" dirty="0"/>
              <a:t>Every mass channel in every spectrum in every voxel goes into the PCA. </a:t>
            </a:r>
          </a:p>
          <a:p>
            <a:pPr lvl="1"/>
            <a:r>
              <a:rPr lang="en-GB" dirty="0"/>
              <a:t>No “out of memory errors”. No peak-picking. </a:t>
            </a:r>
          </a:p>
          <a:p>
            <a:pPr lvl="1"/>
            <a:r>
              <a:rPr lang="en-GB" dirty="0"/>
              <a:t>Everything is </a:t>
            </a:r>
            <a:r>
              <a:rPr lang="en-GB" dirty="0" err="1"/>
              <a:t>PCA’d</a:t>
            </a:r>
            <a:r>
              <a:rPr lang="en-GB" dirty="0"/>
              <a:t>.</a:t>
            </a:r>
          </a:p>
          <a:p>
            <a:r>
              <a:rPr lang="en-GB" dirty="0"/>
              <a:t>Faster PCA at better mass resolution: </a:t>
            </a:r>
          </a:p>
          <a:p>
            <a:pPr lvl="1"/>
            <a:r>
              <a:rPr lang="en-GB" dirty="0"/>
              <a:t>Two reasons why we must choose samples intelligently from all among the voxels available</a:t>
            </a:r>
          </a:p>
          <a:p>
            <a:pPr lvl="2"/>
            <a:r>
              <a:rPr lang="en-GB" dirty="0"/>
              <a:t>GPU memory limits</a:t>
            </a:r>
          </a:p>
          <a:p>
            <a:pPr lvl="2"/>
            <a:r>
              <a:rPr lang="en-GB" dirty="0" err="1"/>
              <a:t>Quadro</a:t>
            </a:r>
            <a:r>
              <a:rPr lang="en-GB" dirty="0"/>
              <a:t> Logarithmic Trap Analyser (slow but very high mass resolution)</a:t>
            </a:r>
          </a:p>
          <a:p>
            <a:r>
              <a:rPr lang="en-GB" dirty="0"/>
              <a:t>Biomimetic (or </a:t>
            </a:r>
            <a:r>
              <a:rPr lang="en-GB" dirty="0" err="1"/>
              <a:t>Bio</a:t>
            </a:r>
            <a:r>
              <a:rPr lang="en-GB" i="1" u="sng" dirty="0" err="1"/>
              <a:t>kleptic</a:t>
            </a:r>
            <a:r>
              <a:rPr lang="en-GB" dirty="0"/>
              <a:t>?) solution</a:t>
            </a:r>
          </a:p>
          <a:p>
            <a:pPr lvl="1"/>
            <a:r>
              <a:rPr lang="en-GB" dirty="0"/>
              <a:t>Human Retina</a:t>
            </a:r>
          </a:p>
          <a:p>
            <a:r>
              <a:rPr lang="en-GB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768961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16977" cy="4935511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New PCA algorithm for dealing with terabyte 3D datasets.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Every mass channel in every spectrum in every voxel goes into the PCA.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No “out of memory errors”. No peak-picking.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Everything is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PCA’d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r>
              <a:rPr lang="en-GB" dirty="0"/>
              <a:t>Faster PCA at better mass resolution: </a:t>
            </a:r>
          </a:p>
          <a:p>
            <a:pPr lvl="1"/>
            <a:r>
              <a:rPr lang="en-GB" dirty="0"/>
              <a:t>Two reasons why we must choose samples intelligently from all among the voxels available</a:t>
            </a:r>
          </a:p>
          <a:p>
            <a:pPr lvl="2"/>
            <a:r>
              <a:rPr lang="en-GB" dirty="0"/>
              <a:t>GPU memory limits</a:t>
            </a:r>
          </a:p>
          <a:p>
            <a:pPr lvl="2"/>
            <a:r>
              <a:rPr lang="en-GB" dirty="0" err="1"/>
              <a:t>Quadro</a:t>
            </a:r>
            <a:r>
              <a:rPr lang="en-GB" dirty="0"/>
              <a:t> Logarithmic Trap Analyser (slow but very high mass resolution)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Biomimetic (or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Bio</a:t>
            </a:r>
            <a:r>
              <a:rPr lang="en-GB" i="1" u="sng" dirty="0" err="1">
                <a:solidFill>
                  <a:schemeClr val="bg1">
                    <a:lumMod val="75000"/>
                  </a:schemeClr>
                </a:solidFill>
              </a:rPr>
              <a:t>kleptic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?) solution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Human Retina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498042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16977" cy="4935511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New PCA algorithm for dealing with terabyte 3D datasets.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Every mass channel in every spectrum in every voxel goes into the PCA.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No “out of memory errors”. No peak-picking.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Everything is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PCA’d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r>
              <a:rPr lang="en-GB" dirty="0"/>
              <a:t>Faster PCA at better mass resolution: </a:t>
            </a:r>
          </a:p>
          <a:p>
            <a:pPr lvl="1"/>
            <a:r>
              <a:rPr lang="en-GB" dirty="0"/>
              <a:t>Two reasons why we must choose samples intelligently from all among the voxels available</a:t>
            </a:r>
          </a:p>
          <a:p>
            <a:pPr lvl="2"/>
            <a:r>
              <a:rPr lang="en-GB" b="1" dirty="0"/>
              <a:t>GPU memory limits</a:t>
            </a:r>
          </a:p>
          <a:p>
            <a:pPr lvl="2"/>
            <a:r>
              <a:rPr lang="en-GB" dirty="0" err="1"/>
              <a:t>Quadro</a:t>
            </a:r>
            <a:r>
              <a:rPr lang="en-GB" dirty="0"/>
              <a:t> Logarithmic Trap Analyser (slow but very high mass resolution)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Biomimetic (or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Bio</a:t>
            </a:r>
            <a:r>
              <a:rPr lang="en-GB" i="1" u="sng" dirty="0" err="1">
                <a:solidFill>
                  <a:schemeClr val="bg1">
                    <a:lumMod val="75000"/>
                  </a:schemeClr>
                </a:solidFill>
              </a:rPr>
              <a:t>kleptic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?) solution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Human Retina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716092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gpu chi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4638"/>
            <a:ext cx="5013539" cy="191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73407" y="274638"/>
            <a:ext cx="2490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P J Cumpson et al, Surface and Interface Analysis, DOI: 10.1002/sia.6042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87040" y="2487168"/>
            <a:ext cx="55839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 Graphical Processor Unit – “GPU” has many more processors, potentially doing the PCA calculation more rapidly.</a:t>
            </a:r>
          </a:p>
          <a:p>
            <a:endParaRPr lang="en-GB" sz="2800" dirty="0"/>
          </a:p>
          <a:p>
            <a:r>
              <a:rPr lang="en-GB" sz="2800" dirty="0"/>
              <a:t>GPU cards cost perhaps $3,000 or so, and fit in desktop PCs.</a:t>
            </a:r>
          </a:p>
        </p:txBody>
      </p:sp>
    </p:spTree>
    <p:extLst>
      <p:ext uri="{BB962C8B-B14F-4D97-AF65-F5344CB8AC3E}">
        <p14:creationId xmlns:p14="http://schemas.microsoft.com/office/powerpoint/2010/main" val="21962581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91200" y="5252617"/>
            <a:ext cx="3044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Nvidia</a:t>
            </a:r>
            <a:r>
              <a:rPr lang="en-GB" dirty="0"/>
              <a:t> GPU with 2,880 processor cores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047343" y="4991165"/>
            <a:ext cx="4242217" cy="113869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107437" y="4667999"/>
            <a:ext cx="2309189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407217" y="5065276"/>
            <a:ext cx="2309189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 descr="Image result for gpu chi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4638"/>
            <a:ext cx="5013539" cy="191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71625"/>
            <a:ext cx="6705600" cy="52863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73407" y="274638"/>
            <a:ext cx="2490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P J Cumpson et al, Surface and Interface Analysis, DOI: 10.1002/sia.6042</a:t>
            </a:r>
          </a:p>
        </p:txBody>
      </p:sp>
    </p:spTree>
    <p:extLst>
      <p:ext uri="{BB962C8B-B14F-4D97-AF65-F5344CB8AC3E}">
        <p14:creationId xmlns:p14="http://schemas.microsoft.com/office/powerpoint/2010/main" val="1651191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71625"/>
            <a:ext cx="6705600" cy="5286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200" y="5252617"/>
            <a:ext cx="3044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Nvidia</a:t>
            </a:r>
            <a:r>
              <a:rPr lang="en-GB" dirty="0"/>
              <a:t> GPU with 2,880 processor cores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068175" y="274638"/>
            <a:ext cx="2490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P J Cumpson et al, Surface and Interface Analysis, DOI: 10.1002/sia.6042</a:t>
            </a:r>
          </a:p>
        </p:txBody>
      </p:sp>
    </p:spTree>
    <p:extLst>
      <p:ext uri="{BB962C8B-B14F-4D97-AF65-F5344CB8AC3E}">
        <p14:creationId xmlns:p14="http://schemas.microsoft.com/office/powerpoint/2010/main" val="3423410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71625"/>
            <a:ext cx="6705600" cy="5286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200" y="5252617"/>
            <a:ext cx="3044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Nvidia</a:t>
            </a:r>
            <a:r>
              <a:rPr lang="en-GB" dirty="0"/>
              <a:t> GPU with 2,880 processor cores</a:t>
            </a:r>
          </a:p>
        </p:txBody>
      </p:sp>
      <p:sp>
        <p:nvSpPr>
          <p:cNvPr id="5" name="Oval 4"/>
          <p:cNvSpPr/>
          <p:nvPr/>
        </p:nvSpPr>
        <p:spPr>
          <a:xfrm>
            <a:off x="6745574" y="4527030"/>
            <a:ext cx="374754" cy="359763"/>
          </a:xfrm>
          <a:prstGeom prst="ellipse">
            <a:avLst/>
          </a:prstGeom>
          <a:solidFill>
            <a:srgbClr val="FF0000">
              <a:alpha val="43000"/>
            </a:srgbClr>
          </a:solidFill>
          <a:ln>
            <a:solidFill>
              <a:schemeClr val="accent1">
                <a:shade val="95000"/>
                <a:satMod val="105000"/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120328" y="4338536"/>
            <a:ext cx="15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 more local GPU memory</a:t>
            </a:r>
          </a:p>
        </p:txBody>
      </p:sp>
      <p:sp>
        <p:nvSpPr>
          <p:cNvPr id="8" name="Rectangle 7"/>
          <p:cNvSpPr/>
          <p:nvPr/>
        </p:nvSpPr>
        <p:spPr>
          <a:xfrm>
            <a:off x="6068175" y="274638"/>
            <a:ext cx="2490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P J Cumpson et al, Surface and Interface Analysis, DOI: 10.1002/sia.6042</a:t>
            </a:r>
          </a:p>
        </p:txBody>
      </p:sp>
    </p:spTree>
    <p:extLst>
      <p:ext uri="{BB962C8B-B14F-4D97-AF65-F5344CB8AC3E}">
        <p14:creationId xmlns:p14="http://schemas.microsoft.com/office/powerpoint/2010/main" val="40502470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16977" cy="4935511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New PCA algorithm for dealing with terabyte 3D datasets.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Every mass channel in every spectrum in every voxel goes into the PCA.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No “out of memory errors”. No peak-picking.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Everything is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PCA’d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r>
              <a:rPr lang="en-GB" dirty="0"/>
              <a:t>Faster PCA at better mass resolution: </a:t>
            </a:r>
          </a:p>
          <a:p>
            <a:pPr lvl="1"/>
            <a:r>
              <a:rPr lang="en-GB" dirty="0"/>
              <a:t>Two reasons why we must choose samples intelligently from all among the voxels available</a:t>
            </a:r>
          </a:p>
          <a:p>
            <a:pPr lvl="2"/>
            <a:r>
              <a:rPr lang="en-GB" dirty="0"/>
              <a:t>GPU memory limits</a:t>
            </a:r>
          </a:p>
          <a:p>
            <a:pPr lvl="2"/>
            <a:r>
              <a:rPr lang="en-GB" b="1" dirty="0" err="1"/>
              <a:t>Quadro</a:t>
            </a:r>
            <a:r>
              <a:rPr lang="en-GB" b="1" dirty="0"/>
              <a:t> Logarithmic Trap Analyser (slow but very high mass resolution)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Biomimetic (or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Bio</a:t>
            </a:r>
            <a:r>
              <a:rPr lang="en-GB" i="1" u="sng" dirty="0" err="1">
                <a:solidFill>
                  <a:schemeClr val="bg1">
                    <a:lumMod val="75000"/>
                  </a:schemeClr>
                </a:solidFill>
              </a:rPr>
              <a:t>kleptic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?) solution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Human Retina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57271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16977" cy="4935511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New PCA algorithm for dealing with terabyte 3D datasets.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Every mass channel in every spectrum in every voxel goes into the PCA.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No “out of memory errors”. No peak-picking.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Everything is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PCA’d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Faster PCA at better mass resolution: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Two reasons why we must choose samples intelligently from all among the voxels available</a:t>
            </a:r>
          </a:p>
          <a:p>
            <a:pPr lvl="2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GPU memory limits</a:t>
            </a:r>
          </a:p>
          <a:p>
            <a:pPr lvl="2"/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Quadro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Logarithmic Trap Analyser (slow but very high mass resolution)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Biomimetic (or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Bio</a:t>
            </a:r>
            <a:r>
              <a:rPr lang="en-GB" i="1" u="sng" dirty="0" err="1">
                <a:solidFill>
                  <a:schemeClr val="bg1">
                    <a:lumMod val="75000"/>
                  </a:schemeClr>
                </a:solidFill>
              </a:rPr>
              <a:t>kleptic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?) solution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Human Retina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7805710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0354" y="1298589"/>
            <a:ext cx="4923568" cy="5798815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-966690" y="1064302"/>
            <a:ext cx="2847779" cy="62209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181552" y="1298589"/>
            <a:ext cx="4962448" cy="57988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13" y="3158554"/>
            <a:ext cx="1596276" cy="9577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537" y="4166763"/>
            <a:ext cx="3944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A. Makarov, Anal. Chem. 72 (2000) 1156</a:t>
            </a:r>
          </a:p>
        </p:txBody>
      </p:sp>
      <p:sp>
        <p:nvSpPr>
          <p:cNvPr id="8" name="Rectangle 7"/>
          <p:cNvSpPr/>
          <p:nvPr/>
        </p:nvSpPr>
        <p:spPr>
          <a:xfrm>
            <a:off x="177498" y="2720363"/>
            <a:ext cx="2457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Quadro</a:t>
            </a:r>
            <a:r>
              <a:rPr lang="en-GB" dirty="0"/>
              <a:t>-logarithmic trap</a:t>
            </a:r>
          </a:p>
        </p:txBody>
      </p:sp>
    </p:spTree>
    <p:extLst>
      <p:ext uri="{BB962C8B-B14F-4D97-AF65-F5344CB8AC3E}">
        <p14:creationId xmlns:p14="http://schemas.microsoft.com/office/powerpoint/2010/main" val="26408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0354" y="1298589"/>
            <a:ext cx="4923568" cy="5798815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-966690" y="1064302"/>
            <a:ext cx="2847779" cy="62209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181552" y="1298589"/>
            <a:ext cx="4962448" cy="57988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13" y="3158554"/>
            <a:ext cx="1596276" cy="9577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498" y="2720363"/>
            <a:ext cx="2457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Quadro</a:t>
            </a:r>
            <a:r>
              <a:rPr lang="en-GB" dirty="0"/>
              <a:t>-logarithmic trap</a:t>
            </a:r>
          </a:p>
        </p:txBody>
      </p:sp>
    </p:spTree>
    <p:extLst>
      <p:ext uri="{BB962C8B-B14F-4D97-AF65-F5344CB8AC3E}">
        <p14:creationId xmlns:p14="http://schemas.microsoft.com/office/powerpoint/2010/main" val="179174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44577" y="1298590"/>
            <a:ext cx="4826129" cy="5798815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0354" y="1298589"/>
            <a:ext cx="4923568" cy="5798815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-966690" y="1064302"/>
            <a:ext cx="2847779" cy="62209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181552" y="1298589"/>
            <a:ext cx="4962448" cy="57988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13" y="3158554"/>
            <a:ext cx="1596276" cy="9577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03554" y="3158554"/>
            <a:ext cx="1723869" cy="957766"/>
          </a:xfrm>
          <a:prstGeom prst="rect">
            <a:avLst/>
          </a:prstGeom>
          <a:solidFill>
            <a:schemeClr val="tx2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>
            <a:endCxn id="9" idx="1"/>
          </p:cNvCxnSpPr>
          <p:nvPr/>
        </p:nvCxnSpPr>
        <p:spPr>
          <a:xfrm flipV="1">
            <a:off x="1881089" y="3637437"/>
            <a:ext cx="322465" cy="20163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-23263"/>
            <a:ext cx="5298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C Hood and P J Cumpson, IJMER </a:t>
            </a:r>
            <a:r>
              <a:rPr lang="en-GB" b="1" dirty="0"/>
              <a:t>6</a:t>
            </a:r>
            <a:r>
              <a:rPr lang="en-GB" dirty="0"/>
              <a:t> (Oct 2016) p76-83.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7498" y="2720363"/>
            <a:ext cx="2457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Quadro</a:t>
            </a:r>
            <a:r>
              <a:rPr lang="en-GB" dirty="0"/>
              <a:t>-logarithmic trap</a:t>
            </a:r>
          </a:p>
        </p:txBody>
      </p:sp>
    </p:spTree>
    <p:extLst>
      <p:ext uri="{BB962C8B-B14F-4D97-AF65-F5344CB8AC3E}">
        <p14:creationId xmlns:p14="http://schemas.microsoft.com/office/powerpoint/2010/main" val="215411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44577" y="1298590"/>
            <a:ext cx="4826129" cy="5798815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0354" y="1298589"/>
            <a:ext cx="4923568" cy="5798815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-966690" y="1064302"/>
            <a:ext cx="2847779" cy="62209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181552" y="1298589"/>
            <a:ext cx="4962448" cy="57988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-23263"/>
            <a:ext cx="5298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C Hood and P J Cumpson, IJMER </a:t>
            </a:r>
            <a:r>
              <a:rPr lang="en-GB" b="1" dirty="0"/>
              <a:t>6</a:t>
            </a:r>
            <a:r>
              <a:rPr lang="en-GB" dirty="0"/>
              <a:t> (Oct 2016) p76-83.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2942791"/>
            <a:ext cx="245778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Quadro</a:t>
            </a:r>
            <a:r>
              <a:rPr lang="en-GB" dirty="0"/>
              <a:t>-logarithmic trap</a:t>
            </a:r>
          </a:p>
          <a:p>
            <a:pPr algn="ctr"/>
            <a:r>
              <a:rPr lang="en-GB" sz="2400" dirty="0"/>
              <a:t>(QLT)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768487" y="3312123"/>
            <a:ext cx="1244132" cy="285516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7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644577" y="1298590"/>
            <a:ext cx="4826129" cy="5798815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40354" y="1298589"/>
            <a:ext cx="4923568" cy="5798815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-966690" y="1064302"/>
            <a:ext cx="2847779" cy="62209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181552" y="1298589"/>
            <a:ext cx="4962448" cy="57988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xial_Grouped_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-1484210" y="6409788"/>
            <a:ext cx="9144000" cy="2346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644577" y="3297836"/>
            <a:ext cx="2233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SIMION model</a:t>
            </a:r>
          </a:p>
        </p:txBody>
      </p:sp>
      <p:pic>
        <p:nvPicPr>
          <p:cNvPr id="10" name="Radial_Grouped_Fas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6200000">
            <a:off x="830263" y="6663495"/>
            <a:ext cx="9144000" cy="16605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-23263"/>
            <a:ext cx="5298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C Hood and P J Cumpson, IJMER </a:t>
            </a:r>
            <a:r>
              <a:rPr lang="en-GB" b="1" dirty="0"/>
              <a:t>6</a:t>
            </a:r>
            <a:r>
              <a:rPr lang="en-GB" dirty="0"/>
              <a:t> (Oct 2016) p76-83.</a:t>
            </a:r>
          </a:p>
        </p:txBody>
      </p:sp>
    </p:spTree>
    <p:extLst>
      <p:ext uri="{BB962C8B-B14F-4D97-AF65-F5344CB8AC3E}">
        <p14:creationId xmlns:p14="http://schemas.microsoft.com/office/powerpoint/2010/main" val="171368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71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644577" y="1298590"/>
            <a:ext cx="4826129" cy="5798815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40354" y="1298589"/>
            <a:ext cx="4923568" cy="5798815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-966690" y="1064302"/>
            <a:ext cx="2847779" cy="62209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181552" y="1298589"/>
            <a:ext cx="4962448" cy="57988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xial_Grouped_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-1484210" y="6409788"/>
            <a:ext cx="9144000" cy="2346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58607" y="3297836"/>
            <a:ext cx="2233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SIMION model</a:t>
            </a:r>
          </a:p>
        </p:txBody>
      </p:sp>
      <p:pic>
        <p:nvPicPr>
          <p:cNvPr id="10" name="Radial_Grouped_Fas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6200000">
            <a:off x="830263" y="6663495"/>
            <a:ext cx="9144000" cy="16605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-23263"/>
            <a:ext cx="5298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C Hood and P J Cumpson, IJMER </a:t>
            </a:r>
            <a:r>
              <a:rPr lang="en-GB" b="1" dirty="0"/>
              <a:t>6</a:t>
            </a:r>
            <a:r>
              <a:rPr lang="en-GB" dirty="0"/>
              <a:t> (Oct 2016) p76-83.</a:t>
            </a:r>
          </a:p>
        </p:txBody>
      </p:sp>
    </p:spTree>
    <p:extLst>
      <p:ext uri="{BB962C8B-B14F-4D97-AF65-F5344CB8AC3E}">
        <p14:creationId xmlns:p14="http://schemas.microsoft.com/office/powerpoint/2010/main" val="277784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44577" y="1298590"/>
            <a:ext cx="4826129" cy="5798815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0354" y="1298589"/>
            <a:ext cx="4923568" cy="5798815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-966690" y="1064302"/>
            <a:ext cx="2847779" cy="62209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181552" y="1298589"/>
            <a:ext cx="4962448" cy="57988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-23263"/>
            <a:ext cx="5298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C Hood and P J Cumpson, IJMER </a:t>
            </a:r>
            <a:r>
              <a:rPr lang="en-GB" b="1" dirty="0"/>
              <a:t>6</a:t>
            </a:r>
            <a:r>
              <a:rPr lang="en-GB" dirty="0"/>
              <a:t> (Oct 2016) p76-83.</a:t>
            </a:r>
          </a:p>
        </p:txBody>
      </p:sp>
    </p:spTree>
    <p:extLst>
      <p:ext uri="{BB962C8B-B14F-4D97-AF65-F5344CB8AC3E}">
        <p14:creationId xmlns:p14="http://schemas.microsoft.com/office/powerpoint/2010/main" val="158335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44577" y="1298590"/>
            <a:ext cx="4826129" cy="5798815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0354" y="1298589"/>
            <a:ext cx="4923568" cy="5798815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-966690" y="1064302"/>
            <a:ext cx="2847779" cy="62209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941500" y="1275353"/>
            <a:ext cx="4962448" cy="57988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-23263"/>
            <a:ext cx="5298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C Hood and P J Cumpson, IJMER </a:t>
            </a:r>
            <a:r>
              <a:rPr lang="en-GB" b="1" dirty="0"/>
              <a:t>6</a:t>
            </a:r>
            <a:r>
              <a:rPr lang="en-GB" dirty="0"/>
              <a:t> (Oct 2016) p76-83.</a:t>
            </a:r>
          </a:p>
        </p:txBody>
      </p:sp>
    </p:spTree>
    <p:extLst>
      <p:ext uri="{BB962C8B-B14F-4D97-AF65-F5344CB8AC3E}">
        <p14:creationId xmlns:p14="http://schemas.microsoft.com/office/powerpoint/2010/main" val="253177390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3118" y="857250"/>
            <a:ext cx="6857999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-2350549" y="4084042"/>
            <a:ext cx="5298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C Hood and P J Cumpson, IJMER </a:t>
            </a:r>
            <a:r>
              <a:rPr lang="en-GB" b="1" dirty="0"/>
              <a:t>6</a:t>
            </a:r>
            <a:r>
              <a:rPr lang="en-GB" dirty="0"/>
              <a:t> (Oct 2016) p76-83.</a:t>
            </a:r>
          </a:p>
        </p:txBody>
      </p:sp>
    </p:spTree>
    <p:extLst>
      <p:ext uri="{BB962C8B-B14F-4D97-AF65-F5344CB8AC3E}">
        <p14:creationId xmlns:p14="http://schemas.microsoft.com/office/powerpoint/2010/main" val="49062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3118" y="857250"/>
            <a:ext cx="6857999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22295" y="274638"/>
            <a:ext cx="1169233" cy="2693414"/>
          </a:xfrm>
          <a:prstGeom prst="rect">
            <a:avLst/>
          </a:prstGeom>
          <a:solidFill>
            <a:srgbClr val="FF0000">
              <a:alpha val="17000"/>
            </a:srgbClr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rot="16200000">
            <a:off x="-2350549" y="4084042"/>
            <a:ext cx="5298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C Hood and P J Cumpson, IJMER </a:t>
            </a:r>
            <a:r>
              <a:rPr lang="en-GB" b="1" dirty="0"/>
              <a:t>6</a:t>
            </a:r>
            <a:r>
              <a:rPr lang="en-GB" dirty="0"/>
              <a:t> (Oct 2016) p76-83.</a:t>
            </a:r>
          </a:p>
        </p:txBody>
      </p:sp>
    </p:spTree>
    <p:extLst>
      <p:ext uri="{BB962C8B-B14F-4D97-AF65-F5344CB8AC3E}">
        <p14:creationId xmlns:p14="http://schemas.microsoft.com/office/powerpoint/2010/main" val="212731191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16977" cy="4935511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New PCA algorithm for dealing with terabyte 3D datasets.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Every mass channel in every spectrum in every voxel goes into the PCA.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No “out of memory errors”. No peak-picking.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Everything is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PCA’d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r>
              <a:rPr lang="en-GB" dirty="0"/>
              <a:t>Faster PCA at better mass resolution: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Two reasons why we must choose samples intelligently from all among the voxels available</a:t>
            </a:r>
          </a:p>
          <a:p>
            <a:pPr lvl="2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GPU memory limits</a:t>
            </a:r>
          </a:p>
          <a:p>
            <a:pPr lvl="2"/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Quadro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Logarithmic Trap Analyser (slow but very high mass resolution)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Biomimetic (or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Bio</a:t>
            </a:r>
            <a:r>
              <a:rPr lang="en-GB" i="1" u="sng" dirty="0" err="1">
                <a:solidFill>
                  <a:schemeClr val="bg1">
                    <a:lumMod val="75000"/>
                  </a:schemeClr>
                </a:solidFill>
              </a:rPr>
              <a:t>kleptic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?) solution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Human Retina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8135825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3118" y="857250"/>
            <a:ext cx="6857999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-2350549" y="4084042"/>
            <a:ext cx="5298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C Hood and P J Cumpson, IJMER </a:t>
            </a:r>
            <a:r>
              <a:rPr lang="en-GB" b="1" dirty="0"/>
              <a:t>6</a:t>
            </a:r>
            <a:r>
              <a:rPr lang="en-GB" dirty="0"/>
              <a:t> (Oct 2016) p76-83.</a:t>
            </a:r>
          </a:p>
        </p:txBody>
      </p:sp>
    </p:spTree>
    <p:extLst>
      <p:ext uri="{BB962C8B-B14F-4D97-AF65-F5344CB8AC3E}">
        <p14:creationId xmlns:p14="http://schemas.microsoft.com/office/powerpoint/2010/main" val="2017700919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3118" y="857250"/>
            <a:ext cx="6857999" cy="5143500"/>
          </a:xfrm>
          <a:prstGeom prst="rect">
            <a:avLst/>
          </a:prstGeom>
        </p:spPr>
      </p:pic>
      <p:sp>
        <p:nvSpPr>
          <p:cNvPr id="4" name="Arc 3"/>
          <p:cNvSpPr/>
          <p:nvPr/>
        </p:nvSpPr>
        <p:spPr>
          <a:xfrm>
            <a:off x="3132944" y="3222886"/>
            <a:ext cx="1573968" cy="1573967"/>
          </a:xfrm>
          <a:prstGeom prst="arc">
            <a:avLst>
              <a:gd name="adj1" fmla="val 16200000"/>
              <a:gd name="adj2" fmla="val 2"/>
            </a:avLst>
          </a:prstGeom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>
            <a:stCxn id="4" idx="0"/>
          </p:cNvCxnSpPr>
          <p:nvPr/>
        </p:nvCxnSpPr>
        <p:spPr>
          <a:xfrm flipH="1" flipV="1">
            <a:off x="1334125" y="3117954"/>
            <a:ext cx="2585803" cy="104932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2"/>
          </p:cNvCxnSpPr>
          <p:nvPr/>
        </p:nvCxnSpPr>
        <p:spPr>
          <a:xfrm flipV="1">
            <a:off x="4706912" y="1663908"/>
            <a:ext cx="0" cy="2345962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706912" y="3222886"/>
            <a:ext cx="0" cy="2345962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16200000">
            <a:off x="-2350549" y="4084042"/>
            <a:ext cx="5298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C Hood and P J Cumpson, IJMER </a:t>
            </a:r>
            <a:r>
              <a:rPr lang="en-GB" b="1" dirty="0"/>
              <a:t>6</a:t>
            </a:r>
            <a:r>
              <a:rPr lang="en-GB" dirty="0"/>
              <a:t> (Oct 2016) p76-83.</a:t>
            </a:r>
          </a:p>
        </p:txBody>
      </p:sp>
    </p:spTree>
    <p:extLst>
      <p:ext uri="{BB962C8B-B14F-4D97-AF65-F5344CB8AC3E}">
        <p14:creationId xmlns:p14="http://schemas.microsoft.com/office/powerpoint/2010/main" val="6477862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3118" y="857250"/>
            <a:ext cx="6857999" cy="5143500"/>
          </a:xfrm>
          <a:prstGeom prst="rect">
            <a:avLst/>
          </a:prstGeom>
        </p:spPr>
      </p:pic>
      <p:sp>
        <p:nvSpPr>
          <p:cNvPr id="4" name="Arc 3"/>
          <p:cNvSpPr/>
          <p:nvPr/>
        </p:nvSpPr>
        <p:spPr>
          <a:xfrm>
            <a:off x="3132944" y="3222886"/>
            <a:ext cx="1573968" cy="1573967"/>
          </a:xfrm>
          <a:prstGeom prst="arc">
            <a:avLst>
              <a:gd name="adj1" fmla="val 16200000"/>
              <a:gd name="adj2" fmla="val 2"/>
            </a:avLst>
          </a:prstGeom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>
            <a:stCxn id="4" idx="0"/>
          </p:cNvCxnSpPr>
          <p:nvPr/>
        </p:nvCxnSpPr>
        <p:spPr>
          <a:xfrm flipH="1" flipV="1">
            <a:off x="1334125" y="3117954"/>
            <a:ext cx="2585803" cy="104932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4" idx="2"/>
          </p:cNvCxnSpPr>
          <p:nvPr/>
        </p:nvCxnSpPr>
        <p:spPr>
          <a:xfrm flipV="1">
            <a:off x="4706912" y="4009870"/>
            <a:ext cx="0" cy="1558978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4814" y="2721114"/>
            <a:ext cx="104931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ToF</a:t>
            </a:r>
            <a:endParaRPr lang="en-GB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-2350549" y="4084042"/>
            <a:ext cx="5298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C Hood and P J Cumpson, IJMER </a:t>
            </a:r>
            <a:r>
              <a:rPr lang="en-GB" b="1" dirty="0"/>
              <a:t>6</a:t>
            </a:r>
            <a:r>
              <a:rPr lang="en-GB" dirty="0"/>
              <a:t> (Oct 2016) p76-83.</a:t>
            </a:r>
          </a:p>
        </p:txBody>
      </p:sp>
    </p:spTree>
    <p:extLst>
      <p:ext uri="{BB962C8B-B14F-4D97-AF65-F5344CB8AC3E}">
        <p14:creationId xmlns:p14="http://schemas.microsoft.com/office/powerpoint/2010/main" val="3802289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3118" y="857250"/>
            <a:ext cx="6857999" cy="51435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706912" y="1663908"/>
            <a:ext cx="0" cy="2345962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706912" y="3222886"/>
            <a:ext cx="0" cy="2345962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82256" y="1004341"/>
            <a:ext cx="1049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FF00"/>
                </a:solidFill>
              </a:rPr>
              <a:t>QLT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-2350549" y="4084042"/>
            <a:ext cx="5298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C Hood and P J Cumpson, IJMER </a:t>
            </a:r>
            <a:r>
              <a:rPr lang="en-GB" b="1" dirty="0"/>
              <a:t>6</a:t>
            </a:r>
            <a:r>
              <a:rPr lang="en-GB" dirty="0"/>
              <a:t> (Oct 2016) p76-83.</a:t>
            </a:r>
          </a:p>
        </p:txBody>
      </p:sp>
    </p:spTree>
    <p:extLst>
      <p:ext uri="{BB962C8B-B14F-4D97-AF65-F5344CB8AC3E}">
        <p14:creationId xmlns:p14="http://schemas.microsoft.com/office/powerpoint/2010/main" val="7295668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3118" y="857250"/>
            <a:ext cx="6857999" cy="51435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706912" y="1663908"/>
            <a:ext cx="0" cy="2345962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706912" y="3222886"/>
            <a:ext cx="0" cy="2345962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5441430" y="2503357"/>
            <a:ext cx="2548327" cy="974361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441429" y="3589076"/>
            <a:ext cx="2548327" cy="974361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989757" y="2190558"/>
            <a:ext cx="1154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40kV </a:t>
            </a:r>
            <a:r>
              <a:rPr lang="en-GB" sz="2400" dirty="0" err="1">
                <a:solidFill>
                  <a:srgbClr val="FF0000"/>
                </a:solidFill>
              </a:rPr>
              <a:t>Ar</a:t>
            </a:r>
            <a:r>
              <a:rPr lang="en-GB" sz="2400" dirty="0">
                <a:solidFill>
                  <a:srgbClr val="FF0000"/>
                </a:solidFill>
              </a:rPr>
              <a:t> clusters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89757" y="3222886"/>
            <a:ext cx="1154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40kV C60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-2350549" y="4084042"/>
            <a:ext cx="5298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C Hood and P J Cumpson, IJMER </a:t>
            </a:r>
            <a:r>
              <a:rPr lang="en-GB" b="1" dirty="0"/>
              <a:t>6</a:t>
            </a:r>
            <a:r>
              <a:rPr lang="en-GB" dirty="0"/>
              <a:t> (Oct 2016) p76-83.</a:t>
            </a:r>
          </a:p>
        </p:txBody>
      </p:sp>
    </p:spTree>
    <p:extLst>
      <p:ext uri="{BB962C8B-B14F-4D97-AF65-F5344CB8AC3E}">
        <p14:creationId xmlns:p14="http://schemas.microsoft.com/office/powerpoint/2010/main" val="25232111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3118" y="857250"/>
            <a:ext cx="6857999" cy="51435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706912" y="1663908"/>
            <a:ext cx="0" cy="2345962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706912" y="3222886"/>
            <a:ext cx="0" cy="2345962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 rot="16200000">
            <a:off x="-2350549" y="4084042"/>
            <a:ext cx="5298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C Hood and P J Cumpson, IJMER </a:t>
            </a:r>
            <a:r>
              <a:rPr lang="en-GB" b="1" dirty="0"/>
              <a:t>6</a:t>
            </a:r>
            <a:r>
              <a:rPr lang="en-GB" dirty="0"/>
              <a:t> (Oct 2016) p76-83.</a:t>
            </a:r>
          </a:p>
        </p:txBody>
      </p:sp>
    </p:spTree>
    <p:extLst>
      <p:ext uri="{BB962C8B-B14F-4D97-AF65-F5344CB8AC3E}">
        <p14:creationId xmlns:p14="http://schemas.microsoft.com/office/powerpoint/2010/main" val="24382428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3118" y="857250"/>
            <a:ext cx="6857999" cy="5143500"/>
          </a:xfrm>
          <a:prstGeom prst="rect">
            <a:avLst/>
          </a:prstGeom>
        </p:spPr>
      </p:pic>
      <p:sp>
        <p:nvSpPr>
          <p:cNvPr id="4" name="Arc 3"/>
          <p:cNvSpPr/>
          <p:nvPr/>
        </p:nvSpPr>
        <p:spPr>
          <a:xfrm>
            <a:off x="3132944" y="3222886"/>
            <a:ext cx="1573968" cy="1573967"/>
          </a:xfrm>
          <a:prstGeom prst="arc">
            <a:avLst>
              <a:gd name="adj1" fmla="val 16200000"/>
              <a:gd name="adj2" fmla="val 2"/>
            </a:avLst>
          </a:prstGeom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>
            <a:stCxn id="4" idx="0"/>
          </p:cNvCxnSpPr>
          <p:nvPr/>
        </p:nvCxnSpPr>
        <p:spPr>
          <a:xfrm flipH="1" flipV="1">
            <a:off x="1334125" y="3117954"/>
            <a:ext cx="2585803" cy="104932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4" idx="2"/>
          </p:cNvCxnSpPr>
          <p:nvPr/>
        </p:nvCxnSpPr>
        <p:spPr>
          <a:xfrm flipV="1">
            <a:off x="4706912" y="4009870"/>
            <a:ext cx="0" cy="1558978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4814" y="2721114"/>
            <a:ext cx="104931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ToF</a:t>
            </a:r>
            <a:endParaRPr lang="en-GB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435" y="3328151"/>
            <a:ext cx="172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≈5ms / pixel</a:t>
            </a:r>
          </a:p>
        </p:txBody>
      </p:sp>
    </p:spTree>
    <p:extLst>
      <p:ext uri="{BB962C8B-B14F-4D97-AF65-F5344CB8AC3E}">
        <p14:creationId xmlns:p14="http://schemas.microsoft.com/office/powerpoint/2010/main" val="11695309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3118" y="857250"/>
            <a:ext cx="6857999" cy="51435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706912" y="1663908"/>
            <a:ext cx="0" cy="2345962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706912" y="3222886"/>
            <a:ext cx="0" cy="2345962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82256" y="1004341"/>
            <a:ext cx="1049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FF00"/>
                </a:solidFill>
              </a:rPr>
              <a:t>QLT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1251" y="1528262"/>
            <a:ext cx="1989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&gt;100ms / pixel</a:t>
            </a:r>
          </a:p>
        </p:txBody>
      </p:sp>
    </p:spTree>
    <p:extLst>
      <p:ext uri="{BB962C8B-B14F-4D97-AF65-F5344CB8AC3E}">
        <p14:creationId xmlns:p14="http://schemas.microsoft.com/office/powerpoint/2010/main" val="9594277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Two different reasons to process a subset of pixels (or voxels)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Long acquisition time of FTMS methods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can we ever hope to do PCA on 3D datasets when acquisition is 20 to 200 times slower than the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ToF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Memory limit of GPU card.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If we want PCA in seconds or minutes we need GPU cards that can hold the entire data-cube.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Maybe in the future GPU cards will have 20, 40 or 100Gb, but unlikely to be 10Tb!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Therefore we must sample. Don’t take an entire spectrum from each pixel (or voxel).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Choose instead a subset of pixels (or voxels).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But which to choose?!?!?</a:t>
            </a:r>
          </a:p>
        </p:txBody>
      </p:sp>
    </p:spTree>
    <p:extLst>
      <p:ext uri="{BB962C8B-B14F-4D97-AF65-F5344CB8AC3E}">
        <p14:creationId xmlns:p14="http://schemas.microsoft.com/office/powerpoint/2010/main" val="32001396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Two different reasons to process a subset of pixels (or voxels)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Long acquisition time of FTMS methods </a:t>
            </a:r>
          </a:p>
          <a:p>
            <a:pPr lvl="1"/>
            <a:r>
              <a:rPr lang="en-GB" dirty="0"/>
              <a:t> can we ever hope to do PCA on 3D datasets when acquisition is 20 to 200 times slower than the </a:t>
            </a:r>
            <a:r>
              <a:rPr lang="en-GB" dirty="0" err="1"/>
              <a:t>ToF</a:t>
            </a:r>
            <a:r>
              <a:rPr lang="en-GB" dirty="0"/>
              <a:t>?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Memory limit of GPU card.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If we want PCA in seconds or minutes we need GPU cards that can hold the entire data-cube.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Maybe in the future GPU cards will have 20, 40 or 100Gb, but unlikely to be 10Tb!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Therefore we must sample. Don’t take an entire spectrum from each pixel (or voxel).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Choose instead a subset of pixels (or voxels).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But which to choose?!?!?</a:t>
            </a:r>
          </a:p>
        </p:txBody>
      </p:sp>
    </p:spTree>
    <p:extLst>
      <p:ext uri="{BB962C8B-B14F-4D97-AF65-F5344CB8AC3E}">
        <p14:creationId xmlns:p14="http://schemas.microsoft.com/office/powerpoint/2010/main" val="3296816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16977" cy="4935511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New PCA algorithm for dealing with terabyte 3D datasets.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Every mass channel in every spectrum in every voxel goes into the PCA.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No “out of memory errors”. No peak-picking.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Everything is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PCA’d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Faster PCA at better mass resolution: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Two reasons why we must choose samples intelligently from all among the voxels available</a:t>
            </a:r>
          </a:p>
          <a:p>
            <a:pPr lvl="2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GPU memory limits</a:t>
            </a:r>
          </a:p>
          <a:p>
            <a:pPr lvl="2"/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Quadro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Logarithmic Trap Analyser (slow but very high mass resolution)</a:t>
            </a:r>
          </a:p>
          <a:p>
            <a:r>
              <a:rPr lang="en-GB" dirty="0"/>
              <a:t>Biomimetic (or </a:t>
            </a:r>
            <a:r>
              <a:rPr lang="en-GB" dirty="0" err="1"/>
              <a:t>Bio</a:t>
            </a:r>
            <a:r>
              <a:rPr lang="en-GB" i="1" u="sng" dirty="0" err="1"/>
              <a:t>kleptic</a:t>
            </a:r>
            <a:r>
              <a:rPr lang="en-GB" dirty="0"/>
              <a:t>?) solution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Human Retina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9472897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Two different reasons to process a subset of pixels (or voxels)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Long acquisition time of FTMS methods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can we ever hope to do PCA on 3D datasets when acquisition is 20 to 200 times slower than the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ToF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  <a:p>
            <a:r>
              <a:rPr lang="en-GB" dirty="0"/>
              <a:t>Memory limit of GPU card.</a:t>
            </a:r>
          </a:p>
          <a:p>
            <a:pPr lvl="1"/>
            <a:r>
              <a:rPr lang="en-GB" dirty="0"/>
              <a:t>If we want PCA in seconds or minutes we need GPU cards that can hold the entire data-cube.</a:t>
            </a:r>
          </a:p>
          <a:p>
            <a:pPr lvl="1"/>
            <a:r>
              <a:rPr lang="en-GB" dirty="0"/>
              <a:t>Maybe in the future GPU cards will have 20, 40 or 100Gb, but unlikely to be 10Tb!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Therefore we must sample. Don’t take an entire spectrum from each pixel (or voxel).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Choose instead a subset of pixels (or voxels).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But which to choose?!?!?</a:t>
            </a:r>
          </a:p>
        </p:txBody>
      </p:sp>
    </p:spTree>
    <p:extLst>
      <p:ext uri="{BB962C8B-B14F-4D97-AF65-F5344CB8AC3E}">
        <p14:creationId xmlns:p14="http://schemas.microsoft.com/office/powerpoint/2010/main" val="39537273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Two different reasons to process a subset of pixels (or voxels)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Long acquisition time of FTMS methods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can we ever hope to do PCA on 3D datasets when acquisition is 20 to 200 times slower than the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ToF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?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Memory limit of GPU card.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If we want PCA in seconds or minutes we need GPU cards that can hold the entire data-cube.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Maybe in the future GPU cards will have 20, 40 or 100Gb, but unlikely to be 10Tb!</a:t>
            </a:r>
          </a:p>
          <a:p>
            <a:r>
              <a:rPr lang="en-GB" dirty="0"/>
              <a:t>Therefore we must sample. Don’t take an entire spectrum from each pixel (or voxel). </a:t>
            </a:r>
          </a:p>
          <a:p>
            <a:pPr lvl="1"/>
            <a:r>
              <a:rPr lang="en-GB" dirty="0"/>
              <a:t>Choose instead a subset of pixels (or voxels). </a:t>
            </a:r>
          </a:p>
          <a:p>
            <a:pPr lvl="1"/>
            <a:r>
              <a:rPr lang="en-GB" dirty="0"/>
              <a:t>But which to choose?!?!?</a:t>
            </a:r>
          </a:p>
        </p:txBody>
      </p:sp>
    </p:spTree>
    <p:extLst>
      <p:ext uri="{BB962C8B-B14F-4D97-AF65-F5344CB8AC3E}">
        <p14:creationId xmlns:p14="http://schemas.microsoft.com/office/powerpoint/2010/main" val="12068346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When the 2D or 3D dataset becomes too large we are forced to sample!</a:t>
            </a:r>
          </a:p>
        </p:txBody>
      </p:sp>
      <p:pic>
        <p:nvPicPr>
          <p:cNvPr id="3" name="Picture 2" descr="SamplingCartoon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0024" y="1683810"/>
            <a:ext cx="8126775" cy="372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903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e.g. take every 130</a:t>
            </a:r>
            <a:r>
              <a:rPr lang="en-GB" baseline="30000" dirty="0"/>
              <a:t>th</a:t>
            </a:r>
            <a:r>
              <a:rPr lang="en-GB" dirty="0"/>
              <a:t> pixel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45" y="1962422"/>
            <a:ext cx="5731510" cy="429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580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45" y="1962422"/>
            <a:ext cx="5731510" cy="42983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1222704">
            <a:off x="3979573" y="3467314"/>
            <a:ext cx="1365160" cy="12878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 rot="21222704">
            <a:off x="3670003" y="4736248"/>
            <a:ext cx="613246" cy="196365"/>
          </a:xfrm>
          <a:prstGeom prst="rect">
            <a:avLst/>
          </a:prstGeom>
          <a:solidFill>
            <a:schemeClr val="bg1">
              <a:alpha val="2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/>
              <a:t>e.g. take every 130</a:t>
            </a:r>
            <a:r>
              <a:rPr lang="en-GB" baseline="30000" dirty="0"/>
              <a:t>th</a:t>
            </a:r>
            <a:r>
              <a:rPr lang="en-GB" dirty="0"/>
              <a:t> pixel</a:t>
            </a:r>
          </a:p>
        </p:txBody>
      </p:sp>
    </p:spTree>
    <p:extLst>
      <p:ext uri="{BB962C8B-B14F-4D97-AF65-F5344CB8AC3E}">
        <p14:creationId xmlns:p14="http://schemas.microsoft.com/office/powerpoint/2010/main" val="26956899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45" y="1962422"/>
            <a:ext cx="5731510" cy="42983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1222704">
            <a:off x="3979574" y="3606085"/>
            <a:ext cx="1365160" cy="128788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 rot="21222704">
            <a:off x="4580909" y="4473894"/>
            <a:ext cx="613246" cy="196365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/>
              <a:t>e.g. take every 130</a:t>
            </a:r>
            <a:r>
              <a:rPr lang="en-GB" baseline="30000" dirty="0"/>
              <a:t>th</a:t>
            </a:r>
            <a:r>
              <a:rPr lang="en-GB" dirty="0"/>
              <a:t> pixel</a:t>
            </a:r>
          </a:p>
        </p:txBody>
      </p:sp>
    </p:spTree>
    <p:extLst>
      <p:ext uri="{BB962C8B-B14F-4D97-AF65-F5344CB8AC3E}">
        <p14:creationId xmlns:p14="http://schemas.microsoft.com/office/powerpoint/2010/main" val="20085715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Sampling pixels at random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97" y="2091211"/>
            <a:ext cx="5731510" cy="429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310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97" y="2091211"/>
            <a:ext cx="5731510" cy="429831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1020071">
            <a:off x="4025507" y="2677515"/>
            <a:ext cx="265380" cy="641121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 rot="2539650">
            <a:off x="3293155" y="5288636"/>
            <a:ext cx="364085" cy="505378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/>
              <a:t>Sampling pixels at random</a:t>
            </a:r>
          </a:p>
        </p:txBody>
      </p:sp>
    </p:spTree>
    <p:extLst>
      <p:ext uri="{BB962C8B-B14F-4D97-AF65-F5344CB8AC3E}">
        <p14:creationId xmlns:p14="http://schemas.microsoft.com/office/powerpoint/2010/main" val="30290714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97" y="2091211"/>
            <a:ext cx="5731510" cy="429831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1020071">
            <a:off x="5455063" y="3919808"/>
            <a:ext cx="265380" cy="641121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 rot="2539650">
            <a:off x="4175371" y="5279167"/>
            <a:ext cx="364085" cy="505378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/>
              <a:t>Sampling pixels at random</a:t>
            </a:r>
          </a:p>
        </p:txBody>
      </p:sp>
    </p:spTree>
    <p:extLst>
      <p:ext uri="{BB962C8B-B14F-4D97-AF65-F5344CB8AC3E}">
        <p14:creationId xmlns:p14="http://schemas.microsoft.com/office/powerpoint/2010/main" val="15428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16977" cy="4935511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New PCA algorithm for dealing with terabyte 3D datasets.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Every mass channel in every spectrum in every voxel goes into the PCA.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No “out of memory errors”. No peak-picking.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Everything is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PCA’d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Faster PCA at better mass resolution: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Two reasons why we must choose samples intelligently from all among the voxels available</a:t>
            </a:r>
          </a:p>
          <a:p>
            <a:pPr lvl="2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GPU memory limits</a:t>
            </a:r>
          </a:p>
          <a:p>
            <a:pPr lvl="2"/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Quadro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Logarithmic Trap Analyser (slow but very high mass resolution)</a:t>
            </a:r>
          </a:p>
          <a:p>
            <a:r>
              <a:rPr lang="en-GB" dirty="0"/>
              <a:t>Biomimetic (or </a:t>
            </a:r>
            <a:r>
              <a:rPr lang="en-GB" dirty="0" err="1"/>
              <a:t>Bio</a:t>
            </a:r>
            <a:r>
              <a:rPr lang="en-GB" i="1" u="sng" dirty="0" err="1"/>
              <a:t>kleptic</a:t>
            </a:r>
            <a:r>
              <a:rPr lang="en-GB" dirty="0"/>
              <a:t>?) solution</a:t>
            </a:r>
          </a:p>
          <a:p>
            <a:pPr lvl="1"/>
            <a:r>
              <a:rPr lang="en-GB" dirty="0"/>
              <a:t>Human Retina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049123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16977" cy="4935511"/>
          </a:xfrm>
        </p:spPr>
        <p:txBody>
          <a:bodyPr>
            <a:normAutofit fontScale="77500" lnSpcReduction="20000"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New PCA algorithm for dealing with terabyte 3D datasets.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Every mass channel in every spectrum in every voxel goes into the PCA.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No “out of memory errors”. No peak-picking.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Everything is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PCA’d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Faster PCA at better mass resolution: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Two reasons why we must choose samples intelligently from all among the voxels available</a:t>
            </a:r>
          </a:p>
          <a:p>
            <a:pPr lvl="2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GPU memory limits</a:t>
            </a:r>
          </a:p>
          <a:p>
            <a:pPr lvl="2"/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Quadro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Logarithmic Trap Analyser (slow but very high mass resolution)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Biomimetic (or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Bio</a:t>
            </a:r>
            <a:r>
              <a:rPr lang="en-GB" i="1" u="sng" dirty="0" err="1">
                <a:solidFill>
                  <a:schemeClr val="bg1">
                    <a:lumMod val="75000"/>
                  </a:schemeClr>
                </a:solidFill>
              </a:rPr>
              <a:t>kleptic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?) solution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Human Retina</a:t>
            </a:r>
          </a:p>
          <a:p>
            <a:r>
              <a:rPr lang="en-GB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209775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Biomimetic (</a:t>
            </a:r>
            <a:r>
              <a:rPr lang="en-GB" dirty="0" err="1"/>
              <a:t>biokleptic</a:t>
            </a:r>
            <a:r>
              <a:rPr lang="en-GB" dirty="0"/>
              <a:t>?) solution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11258"/>
            <a:ext cx="4200525" cy="3914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071016"/>
            <a:ext cx="408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 C Horton et al, Sci. Rep. 5 (2015) 12364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9134" y="1461540"/>
            <a:ext cx="251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Human Retina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1542545"/>
            <a:ext cx="1133475" cy="4857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047345" y="2503357"/>
            <a:ext cx="779488" cy="104932"/>
          </a:xfrm>
          <a:prstGeom prst="straightConnector1">
            <a:avLst/>
          </a:prstGeom>
          <a:ln w="9842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788640" y="2468876"/>
            <a:ext cx="323164" cy="30612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826832" y="2293495"/>
            <a:ext cx="4317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Cones – </a:t>
            </a:r>
          </a:p>
          <a:p>
            <a:r>
              <a:rPr lang="en-GB" dirty="0"/>
              <a:t>expensive high-wavelength-</a:t>
            </a:r>
            <a:r>
              <a:rPr lang="en-GB" dirty="0" err="1"/>
              <a:t>resol’n</a:t>
            </a:r>
            <a:r>
              <a:rPr lang="en-GB" dirty="0"/>
              <a:t> spectra</a:t>
            </a:r>
          </a:p>
        </p:txBody>
      </p:sp>
      <p:cxnSp>
        <p:nvCxnSpPr>
          <p:cNvPr id="12" name="Straight Arrow Connector 11"/>
          <p:cNvCxnSpPr>
            <a:endCxn id="25" idx="6"/>
          </p:cNvCxnSpPr>
          <p:nvPr/>
        </p:nvCxnSpPr>
        <p:spPr>
          <a:xfrm flipH="1" flipV="1">
            <a:off x="4155479" y="3268778"/>
            <a:ext cx="774568" cy="45250"/>
          </a:xfrm>
          <a:prstGeom prst="straightConnector1">
            <a:avLst/>
          </a:prstGeom>
          <a:ln w="984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21705" y="3129362"/>
            <a:ext cx="4122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Rods – cheap but low-wavelength- resolution spectra</a:t>
            </a:r>
          </a:p>
        </p:txBody>
      </p:sp>
      <p:sp>
        <p:nvSpPr>
          <p:cNvPr id="15" name="Oval 14"/>
          <p:cNvSpPr/>
          <p:nvPr/>
        </p:nvSpPr>
        <p:spPr>
          <a:xfrm>
            <a:off x="3929844" y="3379809"/>
            <a:ext cx="103215" cy="7830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3865354" y="3328194"/>
            <a:ext cx="103215" cy="7830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3882453" y="3195675"/>
            <a:ext cx="103215" cy="7830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3944443" y="3183211"/>
            <a:ext cx="103215" cy="7830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4052264" y="3229627"/>
            <a:ext cx="103215" cy="7830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3847007" y="3127811"/>
            <a:ext cx="103215" cy="7830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4820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Biomimetic (</a:t>
            </a:r>
            <a:r>
              <a:rPr lang="en-GB" dirty="0" err="1"/>
              <a:t>biokleptic</a:t>
            </a:r>
            <a:r>
              <a:rPr lang="en-GB" dirty="0"/>
              <a:t>?) solution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11258"/>
            <a:ext cx="4200525" cy="3914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071016"/>
            <a:ext cx="408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 C Horton et al, Sci. Rep. 5 (2015) 12364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9134" y="1461540"/>
            <a:ext cx="251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Cone distribution</a:t>
            </a:r>
          </a:p>
        </p:txBody>
      </p:sp>
      <p:sp>
        <p:nvSpPr>
          <p:cNvPr id="9" name="Oval 8"/>
          <p:cNvSpPr/>
          <p:nvPr/>
        </p:nvSpPr>
        <p:spPr>
          <a:xfrm>
            <a:off x="2062312" y="30349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2144757" y="341169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897421" y="31998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2493278" y="291556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2576309" y="324680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2576309" y="36654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2789917" y="354609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2939819" y="33087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2886104" y="289219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3195237" y="31438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3277682" y="346868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3540009" y="344223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3348885" y="387588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3603716" y="381900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3802336" y="359213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2991035" y="384954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2605704" y="394976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3273934" y="425170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3553125" y="416428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2605703" y="446950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2803658" y="422548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2991034" y="443641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3415753" y="45501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3644352" y="443075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2157914" y="389028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2192519" y="429310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3894774" y="414304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4130205" y="396864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4260782" y="429310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4068407" y="445978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3792170" y="46576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4130866" y="48365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3348884" y="489406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3120948" y="469924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/>
          <p:nvPr/>
        </p:nvSpPr>
        <p:spPr>
          <a:xfrm>
            <a:off x="2956057" y="508066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2714968" y="477300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/>
          <p:nvPr/>
        </p:nvSpPr>
        <p:spPr>
          <a:xfrm>
            <a:off x="2341796" y="479459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/>
          <p:cNvSpPr/>
          <p:nvPr/>
        </p:nvSpPr>
        <p:spPr>
          <a:xfrm>
            <a:off x="1904915" y="41146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/>
          <p:cNvSpPr/>
          <p:nvPr/>
        </p:nvSpPr>
        <p:spPr>
          <a:xfrm>
            <a:off x="2071056" y="459564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3659930" y="313884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3794841" y="493789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3165917" y="508886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2506687" y="503343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/>
          <p:cNvSpPr/>
          <p:nvPr/>
        </p:nvSpPr>
        <p:spPr>
          <a:xfrm>
            <a:off x="1906165" y="492397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/>
          <p:nvPr/>
        </p:nvSpPr>
        <p:spPr>
          <a:xfrm>
            <a:off x="2309648" y="54187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2746196" y="544907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3222131" y="534255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/>
          <p:cNvSpPr/>
          <p:nvPr/>
        </p:nvSpPr>
        <p:spPr>
          <a:xfrm>
            <a:off x="3569989" y="520820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/>
          <p:cNvSpPr/>
          <p:nvPr/>
        </p:nvSpPr>
        <p:spPr>
          <a:xfrm>
            <a:off x="3884781" y="524150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3554999" y="555348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/>
          <p:nvPr/>
        </p:nvSpPr>
        <p:spPr>
          <a:xfrm>
            <a:off x="4198911" y="54187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/>
          <p:nvPr/>
        </p:nvSpPr>
        <p:spPr>
          <a:xfrm>
            <a:off x="3873538" y="568146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4349473" y="502876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/>
          <p:cNvSpPr/>
          <p:nvPr/>
        </p:nvSpPr>
        <p:spPr>
          <a:xfrm>
            <a:off x="4439588" y="465372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/>
          <p:cNvSpPr/>
          <p:nvPr/>
        </p:nvSpPr>
        <p:spPr>
          <a:xfrm>
            <a:off x="4318831" y="567239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/>
          <p:cNvSpPr/>
          <p:nvPr/>
        </p:nvSpPr>
        <p:spPr>
          <a:xfrm>
            <a:off x="4170178" y="351836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/>
          <p:nvPr/>
        </p:nvSpPr>
        <p:spPr>
          <a:xfrm>
            <a:off x="4499961" y="343756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/>
          <p:cNvSpPr/>
          <p:nvPr/>
        </p:nvSpPr>
        <p:spPr>
          <a:xfrm>
            <a:off x="4499961" y="386063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/>
          <p:cNvSpPr/>
          <p:nvPr/>
        </p:nvSpPr>
        <p:spPr>
          <a:xfrm>
            <a:off x="4274697" y="31998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/>
          <p:cNvSpPr/>
          <p:nvPr/>
        </p:nvSpPr>
        <p:spPr>
          <a:xfrm>
            <a:off x="4499961" y="293538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/>
          <p:cNvSpPr/>
          <p:nvPr/>
        </p:nvSpPr>
        <p:spPr>
          <a:xfrm>
            <a:off x="4274697" y="280974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/>
          <p:cNvSpPr/>
          <p:nvPr/>
        </p:nvSpPr>
        <p:spPr>
          <a:xfrm>
            <a:off x="3243369" y="287003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/>
          <p:cNvSpPr/>
          <p:nvPr/>
        </p:nvSpPr>
        <p:spPr>
          <a:xfrm>
            <a:off x="3871958" y="289410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/>
          <p:cNvSpPr/>
          <p:nvPr/>
        </p:nvSpPr>
        <p:spPr>
          <a:xfrm>
            <a:off x="3554999" y="275012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/>
          <p:cNvSpPr/>
          <p:nvPr/>
        </p:nvSpPr>
        <p:spPr>
          <a:xfrm>
            <a:off x="3871957" y="250923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74"/>
          <p:cNvSpPr/>
          <p:nvPr/>
        </p:nvSpPr>
        <p:spPr>
          <a:xfrm>
            <a:off x="4184582" y="249520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/>
          <p:cNvSpPr/>
          <p:nvPr/>
        </p:nvSpPr>
        <p:spPr>
          <a:xfrm>
            <a:off x="4439588" y="257033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/>
          <p:cNvSpPr/>
          <p:nvPr/>
        </p:nvSpPr>
        <p:spPr>
          <a:xfrm>
            <a:off x="1145164" y="556206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/>
          <p:cNvSpPr/>
          <p:nvPr/>
        </p:nvSpPr>
        <p:spPr>
          <a:xfrm>
            <a:off x="1425566" y="564450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/>
          <p:cNvSpPr/>
          <p:nvPr/>
        </p:nvSpPr>
        <p:spPr>
          <a:xfrm>
            <a:off x="1936476" y="546429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79"/>
          <p:cNvSpPr/>
          <p:nvPr/>
        </p:nvSpPr>
        <p:spPr>
          <a:xfrm>
            <a:off x="1936475" y="513372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/>
          <p:cNvSpPr/>
          <p:nvPr/>
        </p:nvSpPr>
        <p:spPr>
          <a:xfrm>
            <a:off x="2911087" y="576390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/>
          <p:cNvSpPr/>
          <p:nvPr/>
        </p:nvSpPr>
        <p:spPr>
          <a:xfrm>
            <a:off x="2281836" y="577598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/>
          <p:cNvSpPr/>
          <p:nvPr/>
        </p:nvSpPr>
        <p:spPr>
          <a:xfrm>
            <a:off x="4544519" y="525376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/>
          <p:cNvSpPr/>
          <p:nvPr/>
        </p:nvSpPr>
        <p:spPr>
          <a:xfrm>
            <a:off x="450073" y="507429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Oval 84"/>
          <p:cNvSpPr/>
          <p:nvPr/>
        </p:nvSpPr>
        <p:spPr>
          <a:xfrm>
            <a:off x="616470" y="547961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l 85"/>
          <p:cNvSpPr/>
          <p:nvPr/>
        </p:nvSpPr>
        <p:spPr>
          <a:xfrm>
            <a:off x="451579" y="577598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l 86"/>
          <p:cNvSpPr/>
          <p:nvPr/>
        </p:nvSpPr>
        <p:spPr>
          <a:xfrm>
            <a:off x="885704" y="493789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88" name="Oval 87"/>
          <p:cNvSpPr/>
          <p:nvPr/>
        </p:nvSpPr>
        <p:spPr>
          <a:xfrm>
            <a:off x="1036486" y="540639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l 88"/>
          <p:cNvSpPr/>
          <p:nvPr/>
        </p:nvSpPr>
        <p:spPr>
          <a:xfrm>
            <a:off x="1201377" y="511588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/>
          <p:cNvSpPr/>
          <p:nvPr/>
        </p:nvSpPr>
        <p:spPr>
          <a:xfrm>
            <a:off x="1457751" y="540365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Oval 90"/>
          <p:cNvSpPr/>
          <p:nvPr/>
        </p:nvSpPr>
        <p:spPr>
          <a:xfrm>
            <a:off x="1696305" y="573906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Oval 91"/>
          <p:cNvSpPr/>
          <p:nvPr/>
        </p:nvSpPr>
        <p:spPr>
          <a:xfrm>
            <a:off x="1590457" y="504331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Oval 92"/>
          <p:cNvSpPr/>
          <p:nvPr/>
        </p:nvSpPr>
        <p:spPr>
          <a:xfrm>
            <a:off x="1711624" y="466928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Oval 93"/>
          <p:cNvSpPr/>
          <p:nvPr/>
        </p:nvSpPr>
        <p:spPr>
          <a:xfrm>
            <a:off x="1291904" y="474478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/>
          <p:cNvSpPr/>
          <p:nvPr/>
        </p:nvSpPr>
        <p:spPr>
          <a:xfrm>
            <a:off x="1560477" y="436725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Oval 95"/>
          <p:cNvSpPr/>
          <p:nvPr/>
        </p:nvSpPr>
        <p:spPr>
          <a:xfrm>
            <a:off x="512166" y="469924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Oval 96"/>
          <p:cNvSpPr/>
          <p:nvPr/>
        </p:nvSpPr>
        <p:spPr>
          <a:xfrm>
            <a:off x="811927" y="465372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Oval 97"/>
          <p:cNvSpPr/>
          <p:nvPr/>
        </p:nvSpPr>
        <p:spPr>
          <a:xfrm>
            <a:off x="451579" y="448909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/>
          <p:cNvSpPr/>
          <p:nvPr/>
        </p:nvSpPr>
        <p:spPr>
          <a:xfrm>
            <a:off x="421596" y="426586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/>
          <p:cNvSpPr/>
          <p:nvPr/>
        </p:nvSpPr>
        <p:spPr>
          <a:xfrm>
            <a:off x="826312" y="433863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/>
          <p:cNvSpPr/>
          <p:nvPr/>
        </p:nvSpPr>
        <p:spPr>
          <a:xfrm>
            <a:off x="1068631" y="41146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/>
          <p:cNvSpPr/>
          <p:nvPr/>
        </p:nvSpPr>
        <p:spPr>
          <a:xfrm>
            <a:off x="1319884" y="40857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/>
          <p:cNvSpPr/>
          <p:nvPr/>
        </p:nvSpPr>
        <p:spPr>
          <a:xfrm>
            <a:off x="1608862" y="388989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Oval 103"/>
          <p:cNvSpPr/>
          <p:nvPr/>
        </p:nvSpPr>
        <p:spPr>
          <a:xfrm>
            <a:off x="1920824" y="369490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Oval 104"/>
          <p:cNvSpPr/>
          <p:nvPr/>
        </p:nvSpPr>
        <p:spPr>
          <a:xfrm>
            <a:off x="3270848" y="24677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Oval 106"/>
          <p:cNvSpPr/>
          <p:nvPr/>
        </p:nvSpPr>
        <p:spPr>
          <a:xfrm>
            <a:off x="3569989" y="22561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Oval 107"/>
          <p:cNvSpPr/>
          <p:nvPr/>
        </p:nvSpPr>
        <p:spPr>
          <a:xfrm>
            <a:off x="3884781" y="219607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Oval 108"/>
          <p:cNvSpPr/>
          <p:nvPr/>
        </p:nvSpPr>
        <p:spPr>
          <a:xfrm>
            <a:off x="4335069" y="218065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Oval 109"/>
          <p:cNvSpPr/>
          <p:nvPr/>
        </p:nvSpPr>
        <p:spPr>
          <a:xfrm>
            <a:off x="1439635" y="357454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Oval 110"/>
          <p:cNvSpPr/>
          <p:nvPr/>
        </p:nvSpPr>
        <p:spPr>
          <a:xfrm>
            <a:off x="721824" y="402353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Oval 111"/>
          <p:cNvSpPr/>
          <p:nvPr/>
        </p:nvSpPr>
        <p:spPr>
          <a:xfrm>
            <a:off x="602525" y="378487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Oval 112"/>
          <p:cNvSpPr/>
          <p:nvPr/>
        </p:nvSpPr>
        <p:spPr>
          <a:xfrm>
            <a:off x="1023331" y="37565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Oval 113"/>
          <p:cNvSpPr/>
          <p:nvPr/>
        </p:nvSpPr>
        <p:spPr>
          <a:xfrm>
            <a:off x="721824" y="34841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Oval 114"/>
          <p:cNvSpPr/>
          <p:nvPr/>
        </p:nvSpPr>
        <p:spPr>
          <a:xfrm>
            <a:off x="634087" y="324469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Oval 115"/>
          <p:cNvSpPr/>
          <p:nvPr/>
        </p:nvSpPr>
        <p:spPr>
          <a:xfrm>
            <a:off x="1098611" y="344013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Oval 116"/>
          <p:cNvSpPr/>
          <p:nvPr/>
        </p:nvSpPr>
        <p:spPr>
          <a:xfrm>
            <a:off x="1366561" y="317021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Oval 117"/>
          <p:cNvSpPr/>
          <p:nvPr/>
        </p:nvSpPr>
        <p:spPr>
          <a:xfrm>
            <a:off x="1666323" y="355616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Oval 118"/>
          <p:cNvSpPr/>
          <p:nvPr/>
        </p:nvSpPr>
        <p:spPr>
          <a:xfrm>
            <a:off x="2133517" y="273522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Oval 119"/>
          <p:cNvSpPr/>
          <p:nvPr/>
        </p:nvSpPr>
        <p:spPr>
          <a:xfrm>
            <a:off x="2372107" y="24677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Oval 120"/>
          <p:cNvSpPr/>
          <p:nvPr/>
        </p:nvSpPr>
        <p:spPr>
          <a:xfrm>
            <a:off x="2701226" y="224249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Oval 121"/>
          <p:cNvSpPr/>
          <p:nvPr/>
        </p:nvSpPr>
        <p:spPr>
          <a:xfrm>
            <a:off x="2866117" y="261588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val 122"/>
          <p:cNvSpPr/>
          <p:nvPr/>
        </p:nvSpPr>
        <p:spPr>
          <a:xfrm>
            <a:off x="3062567" y="234555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Oval 123"/>
          <p:cNvSpPr/>
          <p:nvPr/>
        </p:nvSpPr>
        <p:spPr>
          <a:xfrm>
            <a:off x="858440" y="276838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Oval 124"/>
          <p:cNvSpPr/>
          <p:nvPr/>
        </p:nvSpPr>
        <p:spPr>
          <a:xfrm>
            <a:off x="991808" y="304967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Oval 125"/>
          <p:cNvSpPr/>
          <p:nvPr/>
        </p:nvSpPr>
        <p:spPr>
          <a:xfrm>
            <a:off x="1307480" y="260087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Oval 126"/>
          <p:cNvSpPr/>
          <p:nvPr/>
        </p:nvSpPr>
        <p:spPr>
          <a:xfrm>
            <a:off x="1247520" y="289993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Oval 127"/>
          <p:cNvSpPr/>
          <p:nvPr/>
        </p:nvSpPr>
        <p:spPr>
          <a:xfrm>
            <a:off x="1573261" y="210733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Oval 128"/>
          <p:cNvSpPr/>
          <p:nvPr/>
        </p:nvSpPr>
        <p:spPr>
          <a:xfrm>
            <a:off x="1891505" y="263026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Oval 129"/>
          <p:cNvSpPr/>
          <p:nvPr/>
        </p:nvSpPr>
        <p:spPr>
          <a:xfrm>
            <a:off x="1681644" y="289993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Oval 130"/>
          <p:cNvSpPr/>
          <p:nvPr/>
        </p:nvSpPr>
        <p:spPr>
          <a:xfrm>
            <a:off x="1578297" y="243545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Oval 131"/>
          <p:cNvSpPr/>
          <p:nvPr/>
        </p:nvSpPr>
        <p:spPr>
          <a:xfrm>
            <a:off x="2866117" y="201576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Oval 132"/>
          <p:cNvSpPr/>
          <p:nvPr/>
        </p:nvSpPr>
        <p:spPr>
          <a:xfrm>
            <a:off x="3343264" y="198580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Oval 133"/>
          <p:cNvSpPr/>
          <p:nvPr/>
        </p:nvSpPr>
        <p:spPr>
          <a:xfrm>
            <a:off x="856272" y="219607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Oval 134"/>
          <p:cNvSpPr/>
          <p:nvPr/>
        </p:nvSpPr>
        <p:spPr>
          <a:xfrm>
            <a:off x="737436" y="252525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Oval 135"/>
          <p:cNvSpPr/>
          <p:nvPr/>
        </p:nvSpPr>
        <p:spPr>
          <a:xfrm>
            <a:off x="1172569" y="239029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Oval 136"/>
          <p:cNvSpPr/>
          <p:nvPr/>
        </p:nvSpPr>
        <p:spPr>
          <a:xfrm>
            <a:off x="1201670" y="201576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Oval 137"/>
          <p:cNvSpPr/>
          <p:nvPr/>
        </p:nvSpPr>
        <p:spPr>
          <a:xfrm>
            <a:off x="467196" y="204630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Oval 138"/>
          <p:cNvSpPr/>
          <p:nvPr/>
        </p:nvSpPr>
        <p:spPr>
          <a:xfrm>
            <a:off x="421596" y="231506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Oval 139"/>
          <p:cNvSpPr/>
          <p:nvPr/>
        </p:nvSpPr>
        <p:spPr>
          <a:xfrm>
            <a:off x="452414" y="266009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Oval 140"/>
          <p:cNvSpPr/>
          <p:nvPr/>
        </p:nvSpPr>
        <p:spPr>
          <a:xfrm>
            <a:off x="1966751" y="210635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4" name="Picture 1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1542545"/>
            <a:ext cx="1133475" cy="48577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2372107" y="216816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4675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776" y="1718161"/>
            <a:ext cx="5731510" cy="4298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Biomimetic (</a:t>
            </a:r>
            <a:r>
              <a:rPr lang="en-GB" dirty="0" err="1"/>
              <a:t>biokleptic</a:t>
            </a:r>
            <a:r>
              <a:rPr lang="en-GB" dirty="0"/>
              <a:t>?) solution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11258"/>
            <a:ext cx="4200525" cy="3914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19134" y="1461540"/>
            <a:ext cx="251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Human Retina</a:t>
            </a:r>
          </a:p>
        </p:txBody>
      </p:sp>
      <p:sp>
        <p:nvSpPr>
          <p:cNvPr id="9" name="Oval 8"/>
          <p:cNvSpPr/>
          <p:nvPr/>
        </p:nvSpPr>
        <p:spPr>
          <a:xfrm>
            <a:off x="2062312" y="30349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2144757" y="341169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897421" y="31998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2493278" y="291556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2576309" y="324680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2576309" y="36654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2789917" y="354609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2939819" y="33087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2886104" y="289219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3195237" y="31438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3277682" y="346868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3540009" y="344223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3348885" y="387588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3603716" y="381900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3802336" y="359213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2991035" y="384954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2605704" y="394976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3273934" y="425170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3553125" y="416428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2605703" y="446950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2803658" y="422548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2991034" y="443641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3415753" y="45501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3644352" y="443075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2157914" y="389028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2192519" y="429310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3894774" y="414304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4130205" y="396864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4260782" y="429310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4068407" y="445978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3792170" y="46576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4130866" y="48365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3348884" y="489406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3120948" y="469924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/>
          <p:nvPr/>
        </p:nvSpPr>
        <p:spPr>
          <a:xfrm>
            <a:off x="2956057" y="508066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2714968" y="477300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/>
          <p:nvPr/>
        </p:nvSpPr>
        <p:spPr>
          <a:xfrm>
            <a:off x="2341796" y="479459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/>
          <p:cNvSpPr/>
          <p:nvPr/>
        </p:nvSpPr>
        <p:spPr>
          <a:xfrm>
            <a:off x="1904915" y="41146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/>
          <p:cNvSpPr/>
          <p:nvPr/>
        </p:nvSpPr>
        <p:spPr>
          <a:xfrm>
            <a:off x="2071056" y="459564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3659930" y="313884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3794841" y="493789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3165917" y="508886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2506687" y="503343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/>
          <p:cNvSpPr/>
          <p:nvPr/>
        </p:nvSpPr>
        <p:spPr>
          <a:xfrm>
            <a:off x="1906165" y="492397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/>
          <p:nvPr/>
        </p:nvSpPr>
        <p:spPr>
          <a:xfrm>
            <a:off x="2309648" y="54187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2746196" y="544907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3222131" y="534255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/>
          <p:cNvSpPr/>
          <p:nvPr/>
        </p:nvSpPr>
        <p:spPr>
          <a:xfrm>
            <a:off x="3569989" y="520820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/>
          <p:cNvSpPr/>
          <p:nvPr/>
        </p:nvSpPr>
        <p:spPr>
          <a:xfrm>
            <a:off x="3884781" y="524150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3554999" y="555348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/>
          <p:nvPr/>
        </p:nvSpPr>
        <p:spPr>
          <a:xfrm>
            <a:off x="4198911" y="54187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/>
          <p:nvPr/>
        </p:nvSpPr>
        <p:spPr>
          <a:xfrm>
            <a:off x="3873538" y="568146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4349473" y="502876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/>
          <p:cNvSpPr/>
          <p:nvPr/>
        </p:nvSpPr>
        <p:spPr>
          <a:xfrm>
            <a:off x="4439588" y="465372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/>
          <p:cNvSpPr/>
          <p:nvPr/>
        </p:nvSpPr>
        <p:spPr>
          <a:xfrm>
            <a:off x="4318831" y="567239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/>
          <p:cNvSpPr/>
          <p:nvPr/>
        </p:nvSpPr>
        <p:spPr>
          <a:xfrm>
            <a:off x="4170178" y="351836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/>
          <p:nvPr/>
        </p:nvSpPr>
        <p:spPr>
          <a:xfrm>
            <a:off x="4499961" y="343756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/>
          <p:cNvSpPr/>
          <p:nvPr/>
        </p:nvSpPr>
        <p:spPr>
          <a:xfrm>
            <a:off x="4499961" y="386063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/>
          <p:cNvSpPr/>
          <p:nvPr/>
        </p:nvSpPr>
        <p:spPr>
          <a:xfrm>
            <a:off x="4274697" y="31998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/>
          <p:cNvSpPr/>
          <p:nvPr/>
        </p:nvSpPr>
        <p:spPr>
          <a:xfrm>
            <a:off x="4499961" y="293538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/>
          <p:cNvSpPr/>
          <p:nvPr/>
        </p:nvSpPr>
        <p:spPr>
          <a:xfrm>
            <a:off x="4274697" y="280974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/>
          <p:cNvSpPr/>
          <p:nvPr/>
        </p:nvSpPr>
        <p:spPr>
          <a:xfrm>
            <a:off x="3243369" y="287003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/>
          <p:cNvSpPr/>
          <p:nvPr/>
        </p:nvSpPr>
        <p:spPr>
          <a:xfrm>
            <a:off x="3871958" y="289410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/>
          <p:cNvSpPr/>
          <p:nvPr/>
        </p:nvSpPr>
        <p:spPr>
          <a:xfrm>
            <a:off x="3554999" y="275012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/>
          <p:cNvSpPr/>
          <p:nvPr/>
        </p:nvSpPr>
        <p:spPr>
          <a:xfrm>
            <a:off x="3871957" y="250923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74"/>
          <p:cNvSpPr/>
          <p:nvPr/>
        </p:nvSpPr>
        <p:spPr>
          <a:xfrm>
            <a:off x="4184582" y="249520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/>
          <p:cNvSpPr/>
          <p:nvPr/>
        </p:nvSpPr>
        <p:spPr>
          <a:xfrm>
            <a:off x="4439588" y="257033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/>
          <p:cNvSpPr/>
          <p:nvPr/>
        </p:nvSpPr>
        <p:spPr>
          <a:xfrm>
            <a:off x="1145164" y="556206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/>
          <p:cNvSpPr/>
          <p:nvPr/>
        </p:nvSpPr>
        <p:spPr>
          <a:xfrm>
            <a:off x="1425566" y="564450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/>
          <p:cNvSpPr/>
          <p:nvPr/>
        </p:nvSpPr>
        <p:spPr>
          <a:xfrm>
            <a:off x="1936476" y="546429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79"/>
          <p:cNvSpPr/>
          <p:nvPr/>
        </p:nvSpPr>
        <p:spPr>
          <a:xfrm>
            <a:off x="1936475" y="513372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/>
          <p:cNvSpPr/>
          <p:nvPr/>
        </p:nvSpPr>
        <p:spPr>
          <a:xfrm>
            <a:off x="2911087" y="576390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/>
          <p:cNvSpPr/>
          <p:nvPr/>
        </p:nvSpPr>
        <p:spPr>
          <a:xfrm>
            <a:off x="2281836" y="577598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/>
          <p:cNvSpPr/>
          <p:nvPr/>
        </p:nvSpPr>
        <p:spPr>
          <a:xfrm>
            <a:off x="4544519" y="525376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/>
          <p:cNvSpPr/>
          <p:nvPr/>
        </p:nvSpPr>
        <p:spPr>
          <a:xfrm>
            <a:off x="450073" y="507429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Oval 84"/>
          <p:cNvSpPr/>
          <p:nvPr/>
        </p:nvSpPr>
        <p:spPr>
          <a:xfrm>
            <a:off x="616470" y="547961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l 85"/>
          <p:cNvSpPr/>
          <p:nvPr/>
        </p:nvSpPr>
        <p:spPr>
          <a:xfrm>
            <a:off x="451579" y="577598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l 86"/>
          <p:cNvSpPr/>
          <p:nvPr/>
        </p:nvSpPr>
        <p:spPr>
          <a:xfrm>
            <a:off x="885704" y="493789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88" name="Oval 87"/>
          <p:cNvSpPr/>
          <p:nvPr/>
        </p:nvSpPr>
        <p:spPr>
          <a:xfrm>
            <a:off x="1036486" y="540639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l 88"/>
          <p:cNvSpPr/>
          <p:nvPr/>
        </p:nvSpPr>
        <p:spPr>
          <a:xfrm>
            <a:off x="1201377" y="511588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/>
          <p:cNvSpPr/>
          <p:nvPr/>
        </p:nvSpPr>
        <p:spPr>
          <a:xfrm>
            <a:off x="1457751" y="540365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Oval 90"/>
          <p:cNvSpPr/>
          <p:nvPr/>
        </p:nvSpPr>
        <p:spPr>
          <a:xfrm>
            <a:off x="1696305" y="573906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Oval 91"/>
          <p:cNvSpPr/>
          <p:nvPr/>
        </p:nvSpPr>
        <p:spPr>
          <a:xfrm>
            <a:off x="1590457" y="504331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Oval 92"/>
          <p:cNvSpPr/>
          <p:nvPr/>
        </p:nvSpPr>
        <p:spPr>
          <a:xfrm>
            <a:off x="1711624" y="466928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Oval 93"/>
          <p:cNvSpPr/>
          <p:nvPr/>
        </p:nvSpPr>
        <p:spPr>
          <a:xfrm>
            <a:off x="1291904" y="474478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/>
          <p:cNvSpPr/>
          <p:nvPr/>
        </p:nvSpPr>
        <p:spPr>
          <a:xfrm>
            <a:off x="1560477" y="436725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Oval 95"/>
          <p:cNvSpPr/>
          <p:nvPr/>
        </p:nvSpPr>
        <p:spPr>
          <a:xfrm>
            <a:off x="512166" y="469924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Oval 96"/>
          <p:cNvSpPr/>
          <p:nvPr/>
        </p:nvSpPr>
        <p:spPr>
          <a:xfrm>
            <a:off x="811927" y="465372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Oval 97"/>
          <p:cNvSpPr/>
          <p:nvPr/>
        </p:nvSpPr>
        <p:spPr>
          <a:xfrm>
            <a:off x="451579" y="448909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/>
          <p:cNvSpPr/>
          <p:nvPr/>
        </p:nvSpPr>
        <p:spPr>
          <a:xfrm>
            <a:off x="421596" y="426586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/>
          <p:cNvSpPr/>
          <p:nvPr/>
        </p:nvSpPr>
        <p:spPr>
          <a:xfrm>
            <a:off x="826312" y="433863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/>
          <p:cNvSpPr/>
          <p:nvPr/>
        </p:nvSpPr>
        <p:spPr>
          <a:xfrm>
            <a:off x="1068631" y="41146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/>
          <p:cNvSpPr/>
          <p:nvPr/>
        </p:nvSpPr>
        <p:spPr>
          <a:xfrm>
            <a:off x="1319884" y="40857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/>
          <p:cNvSpPr/>
          <p:nvPr/>
        </p:nvSpPr>
        <p:spPr>
          <a:xfrm>
            <a:off x="1608862" y="388989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Oval 103"/>
          <p:cNvSpPr/>
          <p:nvPr/>
        </p:nvSpPr>
        <p:spPr>
          <a:xfrm>
            <a:off x="1920824" y="369490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Oval 104"/>
          <p:cNvSpPr/>
          <p:nvPr/>
        </p:nvSpPr>
        <p:spPr>
          <a:xfrm>
            <a:off x="3270848" y="24677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Oval 106"/>
          <p:cNvSpPr/>
          <p:nvPr/>
        </p:nvSpPr>
        <p:spPr>
          <a:xfrm>
            <a:off x="3569989" y="22561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Oval 107"/>
          <p:cNvSpPr/>
          <p:nvPr/>
        </p:nvSpPr>
        <p:spPr>
          <a:xfrm>
            <a:off x="3884781" y="219607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Oval 108"/>
          <p:cNvSpPr/>
          <p:nvPr/>
        </p:nvSpPr>
        <p:spPr>
          <a:xfrm>
            <a:off x="4335069" y="218065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Oval 109"/>
          <p:cNvSpPr/>
          <p:nvPr/>
        </p:nvSpPr>
        <p:spPr>
          <a:xfrm>
            <a:off x="1439635" y="357454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Oval 110"/>
          <p:cNvSpPr/>
          <p:nvPr/>
        </p:nvSpPr>
        <p:spPr>
          <a:xfrm>
            <a:off x="721824" y="402353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Oval 111"/>
          <p:cNvSpPr/>
          <p:nvPr/>
        </p:nvSpPr>
        <p:spPr>
          <a:xfrm>
            <a:off x="602525" y="378487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Oval 112"/>
          <p:cNvSpPr/>
          <p:nvPr/>
        </p:nvSpPr>
        <p:spPr>
          <a:xfrm>
            <a:off x="1023331" y="37565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Oval 113"/>
          <p:cNvSpPr/>
          <p:nvPr/>
        </p:nvSpPr>
        <p:spPr>
          <a:xfrm>
            <a:off x="721824" y="34841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Oval 114"/>
          <p:cNvSpPr/>
          <p:nvPr/>
        </p:nvSpPr>
        <p:spPr>
          <a:xfrm>
            <a:off x="634087" y="324469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Oval 115"/>
          <p:cNvSpPr/>
          <p:nvPr/>
        </p:nvSpPr>
        <p:spPr>
          <a:xfrm>
            <a:off x="1098611" y="344013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Oval 116"/>
          <p:cNvSpPr/>
          <p:nvPr/>
        </p:nvSpPr>
        <p:spPr>
          <a:xfrm>
            <a:off x="1366561" y="317021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Oval 117"/>
          <p:cNvSpPr/>
          <p:nvPr/>
        </p:nvSpPr>
        <p:spPr>
          <a:xfrm>
            <a:off x="1666323" y="355616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Oval 118"/>
          <p:cNvSpPr/>
          <p:nvPr/>
        </p:nvSpPr>
        <p:spPr>
          <a:xfrm>
            <a:off x="2133517" y="273522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Oval 119"/>
          <p:cNvSpPr/>
          <p:nvPr/>
        </p:nvSpPr>
        <p:spPr>
          <a:xfrm>
            <a:off x="2372107" y="24677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Oval 120"/>
          <p:cNvSpPr/>
          <p:nvPr/>
        </p:nvSpPr>
        <p:spPr>
          <a:xfrm>
            <a:off x="2701226" y="224249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Oval 121"/>
          <p:cNvSpPr/>
          <p:nvPr/>
        </p:nvSpPr>
        <p:spPr>
          <a:xfrm>
            <a:off x="2866117" y="261588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val 122"/>
          <p:cNvSpPr/>
          <p:nvPr/>
        </p:nvSpPr>
        <p:spPr>
          <a:xfrm>
            <a:off x="3062567" y="234555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Oval 123"/>
          <p:cNvSpPr/>
          <p:nvPr/>
        </p:nvSpPr>
        <p:spPr>
          <a:xfrm>
            <a:off x="858440" y="276838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Oval 124"/>
          <p:cNvSpPr/>
          <p:nvPr/>
        </p:nvSpPr>
        <p:spPr>
          <a:xfrm>
            <a:off x="991808" y="304967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Oval 125"/>
          <p:cNvSpPr/>
          <p:nvPr/>
        </p:nvSpPr>
        <p:spPr>
          <a:xfrm>
            <a:off x="1307480" y="260087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Oval 126"/>
          <p:cNvSpPr/>
          <p:nvPr/>
        </p:nvSpPr>
        <p:spPr>
          <a:xfrm>
            <a:off x="1247520" y="289993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Oval 127"/>
          <p:cNvSpPr/>
          <p:nvPr/>
        </p:nvSpPr>
        <p:spPr>
          <a:xfrm>
            <a:off x="1573261" y="210733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Oval 128"/>
          <p:cNvSpPr/>
          <p:nvPr/>
        </p:nvSpPr>
        <p:spPr>
          <a:xfrm>
            <a:off x="1891505" y="263026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Oval 129"/>
          <p:cNvSpPr/>
          <p:nvPr/>
        </p:nvSpPr>
        <p:spPr>
          <a:xfrm>
            <a:off x="1681644" y="289993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Oval 130"/>
          <p:cNvSpPr/>
          <p:nvPr/>
        </p:nvSpPr>
        <p:spPr>
          <a:xfrm>
            <a:off x="1578297" y="243545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Oval 131"/>
          <p:cNvSpPr/>
          <p:nvPr/>
        </p:nvSpPr>
        <p:spPr>
          <a:xfrm>
            <a:off x="2866117" y="201576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Oval 132"/>
          <p:cNvSpPr/>
          <p:nvPr/>
        </p:nvSpPr>
        <p:spPr>
          <a:xfrm>
            <a:off x="3343264" y="198580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Oval 133"/>
          <p:cNvSpPr/>
          <p:nvPr/>
        </p:nvSpPr>
        <p:spPr>
          <a:xfrm>
            <a:off x="856272" y="219607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Oval 134"/>
          <p:cNvSpPr/>
          <p:nvPr/>
        </p:nvSpPr>
        <p:spPr>
          <a:xfrm>
            <a:off x="737436" y="252525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Oval 135"/>
          <p:cNvSpPr/>
          <p:nvPr/>
        </p:nvSpPr>
        <p:spPr>
          <a:xfrm>
            <a:off x="1172569" y="239029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Oval 136"/>
          <p:cNvSpPr/>
          <p:nvPr/>
        </p:nvSpPr>
        <p:spPr>
          <a:xfrm>
            <a:off x="1201670" y="201576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Oval 137"/>
          <p:cNvSpPr/>
          <p:nvPr/>
        </p:nvSpPr>
        <p:spPr>
          <a:xfrm>
            <a:off x="467196" y="204630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Oval 138"/>
          <p:cNvSpPr/>
          <p:nvPr/>
        </p:nvSpPr>
        <p:spPr>
          <a:xfrm>
            <a:off x="421596" y="231506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Oval 139"/>
          <p:cNvSpPr/>
          <p:nvPr/>
        </p:nvSpPr>
        <p:spPr>
          <a:xfrm>
            <a:off x="452414" y="266009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Oval 140"/>
          <p:cNvSpPr/>
          <p:nvPr/>
        </p:nvSpPr>
        <p:spPr>
          <a:xfrm>
            <a:off x="1966751" y="210635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5201588" y="2242493"/>
            <a:ext cx="3267855" cy="2502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5201588" y="2046309"/>
            <a:ext cx="3485212" cy="26686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4281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14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66" y="1752292"/>
            <a:ext cx="5731510" cy="4298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Biomimetic (</a:t>
            </a:r>
            <a:r>
              <a:rPr lang="en-GB" dirty="0" err="1"/>
              <a:t>biokleptic</a:t>
            </a:r>
            <a:r>
              <a:rPr lang="en-GB" dirty="0"/>
              <a:t>?) solution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11258"/>
            <a:ext cx="4200525" cy="3914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19134" y="1461540"/>
            <a:ext cx="251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Human Retina</a:t>
            </a:r>
          </a:p>
        </p:txBody>
      </p:sp>
      <p:sp>
        <p:nvSpPr>
          <p:cNvPr id="9" name="Oval 8"/>
          <p:cNvSpPr/>
          <p:nvPr/>
        </p:nvSpPr>
        <p:spPr>
          <a:xfrm>
            <a:off x="2062312" y="30349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2144757" y="341169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897421" y="31998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2493278" y="291556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2576309" y="324680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2576309" y="36654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2789917" y="354609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2939819" y="33087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2886104" y="289219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3195237" y="31438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3277682" y="346868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3540009" y="344223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3348885" y="387588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3603716" y="381900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3802336" y="359213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2991035" y="384954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2605704" y="394976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3273934" y="425170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3553125" y="416428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2605703" y="446950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2803658" y="422548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2991034" y="443641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3415753" y="45501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3644352" y="443075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2157914" y="389028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2192519" y="429310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3894774" y="414304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4130205" y="396864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4260782" y="429310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4068407" y="445978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3792170" y="46576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4130866" y="48365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3348884" y="489406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3120948" y="469924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/>
          <p:nvPr/>
        </p:nvSpPr>
        <p:spPr>
          <a:xfrm>
            <a:off x="2956057" y="508066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2714968" y="477300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/>
          <p:nvPr/>
        </p:nvSpPr>
        <p:spPr>
          <a:xfrm>
            <a:off x="2341796" y="479459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/>
          <p:cNvSpPr/>
          <p:nvPr/>
        </p:nvSpPr>
        <p:spPr>
          <a:xfrm>
            <a:off x="1904915" y="41146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/>
          <p:cNvSpPr/>
          <p:nvPr/>
        </p:nvSpPr>
        <p:spPr>
          <a:xfrm>
            <a:off x="2071056" y="459564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3659930" y="313884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3794841" y="493789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3165917" y="508886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2506687" y="503343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/>
          <p:cNvSpPr/>
          <p:nvPr/>
        </p:nvSpPr>
        <p:spPr>
          <a:xfrm>
            <a:off x="1906165" y="492397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/>
          <p:nvPr/>
        </p:nvSpPr>
        <p:spPr>
          <a:xfrm>
            <a:off x="2309648" y="54187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2746196" y="544907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3222131" y="534255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/>
          <p:cNvSpPr/>
          <p:nvPr/>
        </p:nvSpPr>
        <p:spPr>
          <a:xfrm>
            <a:off x="3569989" y="520820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/>
          <p:cNvSpPr/>
          <p:nvPr/>
        </p:nvSpPr>
        <p:spPr>
          <a:xfrm>
            <a:off x="3884781" y="524150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3554999" y="555348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/>
          <p:nvPr/>
        </p:nvSpPr>
        <p:spPr>
          <a:xfrm>
            <a:off x="4198911" y="54187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/>
          <p:nvPr/>
        </p:nvSpPr>
        <p:spPr>
          <a:xfrm>
            <a:off x="3873538" y="568146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4349473" y="502876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/>
          <p:cNvSpPr/>
          <p:nvPr/>
        </p:nvSpPr>
        <p:spPr>
          <a:xfrm>
            <a:off x="4439588" y="465372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/>
          <p:cNvSpPr/>
          <p:nvPr/>
        </p:nvSpPr>
        <p:spPr>
          <a:xfrm>
            <a:off x="4318831" y="567239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/>
          <p:cNvSpPr/>
          <p:nvPr/>
        </p:nvSpPr>
        <p:spPr>
          <a:xfrm>
            <a:off x="4170178" y="351836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/>
          <p:nvPr/>
        </p:nvSpPr>
        <p:spPr>
          <a:xfrm>
            <a:off x="4499961" y="343756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/>
          <p:cNvSpPr/>
          <p:nvPr/>
        </p:nvSpPr>
        <p:spPr>
          <a:xfrm>
            <a:off x="4499961" y="386063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/>
          <p:cNvSpPr/>
          <p:nvPr/>
        </p:nvSpPr>
        <p:spPr>
          <a:xfrm>
            <a:off x="4274697" y="31998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/>
          <p:cNvSpPr/>
          <p:nvPr/>
        </p:nvSpPr>
        <p:spPr>
          <a:xfrm>
            <a:off x="4499961" y="293538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/>
          <p:cNvSpPr/>
          <p:nvPr/>
        </p:nvSpPr>
        <p:spPr>
          <a:xfrm>
            <a:off x="4274697" y="280974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/>
          <p:cNvSpPr/>
          <p:nvPr/>
        </p:nvSpPr>
        <p:spPr>
          <a:xfrm>
            <a:off x="3243369" y="287003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/>
          <p:cNvSpPr/>
          <p:nvPr/>
        </p:nvSpPr>
        <p:spPr>
          <a:xfrm>
            <a:off x="3871958" y="289410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/>
          <p:cNvSpPr/>
          <p:nvPr/>
        </p:nvSpPr>
        <p:spPr>
          <a:xfrm>
            <a:off x="3554999" y="275012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/>
          <p:cNvSpPr/>
          <p:nvPr/>
        </p:nvSpPr>
        <p:spPr>
          <a:xfrm>
            <a:off x="3871957" y="250923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74"/>
          <p:cNvSpPr/>
          <p:nvPr/>
        </p:nvSpPr>
        <p:spPr>
          <a:xfrm>
            <a:off x="4184582" y="249520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/>
          <p:cNvSpPr/>
          <p:nvPr/>
        </p:nvSpPr>
        <p:spPr>
          <a:xfrm>
            <a:off x="4439588" y="257033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/>
          <p:cNvSpPr/>
          <p:nvPr/>
        </p:nvSpPr>
        <p:spPr>
          <a:xfrm>
            <a:off x="1145164" y="556206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/>
          <p:cNvSpPr/>
          <p:nvPr/>
        </p:nvSpPr>
        <p:spPr>
          <a:xfrm>
            <a:off x="1425566" y="564450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/>
          <p:cNvSpPr/>
          <p:nvPr/>
        </p:nvSpPr>
        <p:spPr>
          <a:xfrm>
            <a:off x="1936476" y="546429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79"/>
          <p:cNvSpPr/>
          <p:nvPr/>
        </p:nvSpPr>
        <p:spPr>
          <a:xfrm>
            <a:off x="1936475" y="513372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/>
          <p:cNvSpPr/>
          <p:nvPr/>
        </p:nvSpPr>
        <p:spPr>
          <a:xfrm>
            <a:off x="2911087" y="576390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/>
          <p:cNvSpPr/>
          <p:nvPr/>
        </p:nvSpPr>
        <p:spPr>
          <a:xfrm>
            <a:off x="2281836" y="577598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/>
          <p:cNvSpPr/>
          <p:nvPr/>
        </p:nvSpPr>
        <p:spPr>
          <a:xfrm>
            <a:off x="4544519" y="525376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/>
          <p:cNvSpPr/>
          <p:nvPr/>
        </p:nvSpPr>
        <p:spPr>
          <a:xfrm>
            <a:off x="450073" y="507429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Oval 84"/>
          <p:cNvSpPr/>
          <p:nvPr/>
        </p:nvSpPr>
        <p:spPr>
          <a:xfrm>
            <a:off x="616470" y="547961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l 85"/>
          <p:cNvSpPr/>
          <p:nvPr/>
        </p:nvSpPr>
        <p:spPr>
          <a:xfrm>
            <a:off x="451579" y="577598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l 86"/>
          <p:cNvSpPr/>
          <p:nvPr/>
        </p:nvSpPr>
        <p:spPr>
          <a:xfrm>
            <a:off x="885704" y="493789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88" name="Oval 87"/>
          <p:cNvSpPr/>
          <p:nvPr/>
        </p:nvSpPr>
        <p:spPr>
          <a:xfrm>
            <a:off x="1036486" y="540639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l 88"/>
          <p:cNvSpPr/>
          <p:nvPr/>
        </p:nvSpPr>
        <p:spPr>
          <a:xfrm>
            <a:off x="1201377" y="511588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/>
          <p:cNvSpPr/>
          <p:nvPr/>
        </p:nvSpPr>
        <p:spPr>
          <a:xfrm>
            <a:off x="1457751" y="540365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Oval 90"/>
          <p:cNvSpPr/>
          <p:nvPr/>
        </p:nvSpPr>
        <p:spPr>
          <a:xfrm>
            <a:off x="1696305" y="573906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Oval 91"/>
          <p:cNvSpPr/>
          <p:nvPr/>
        </p:nvSpPr>
        <p:spPr>
          <a:xfrm>
            <a:off x="1590457" y="504331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Oval 92"/>
          <p:cNvSpPr/>
          <p:nvPr/>
        </p:nvSpPr>
        <p:spPr>
          <a:xfrm>
            <a:off x="1711624" y="466928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Oval 93"/>
          <p:cNvSpPr/>
          <p:nvPr/>
        </p:nvSpPr>
        <p:spPr>
          <a:xfrm>
            <a:off x="1291904" y="474478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/>
          <p:cNvSpPr/>
          <p:nvPr/>
        </p:nvSpPr>
        <p:spPr>
          <a:xfrm>
            <a:off x="1560477" y="436725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Oval 95"/>
          <p:cNvSpPr/>
          <p:nvPr/>
        </p:nvSpPr>
        <p:spPr>
          <a:xfrm>
            <a:off x="512166" y="469924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Oval 96"/>
          <p:cNvSpPr/>
          <p:nvPr/>
        </p:nvSpPr>
        <p:spPr>
          <a:xfrm>
            <a:off x="811927" y="465372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Oval 97"/>
          <p:cNvSpPr/>
          <p:nvPr/>
        </p:nvSpPr>
        <p:spPr>
          <a:xfrm>
            <a:off x="451579" y="448909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/>
          <p:cNvSpPr/>
          <p:nvPr/>
        </p:nvSpPr>
        <p:spPr>
          <a:xfrm>
            <a:off x="421596" y="426586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/>
          <p:cNvSpPr/>
          <p:nvPr/>
        </p:nvSpPr>
        <p:spPr>
          <a:xfrm>
            <a:off x="826312" y="433863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/>
          <p:cNvSpPr/>
          <p:nvPr/>
        </p:nvSpPr>
        <p:spPr>
          <a:xfrm>
            <a:off x="1068631" y="41146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/>
          <p:cNvSpPr/>
          <p:nvPr/>
        </p:nvSpPr>
        <p:spPr>
          <a:xfrm>
            <a:off x="1319884" y="40857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/>
          <p:cNvSpPr/>
          <p:nvPr/>
        </p:nvSpPr>
        <p:spPr>
          <a:xfrm>
            <a:off x="1608862" y="388989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Oval 103"/>
          <p:cNvSpPr/>
          <p:nvPr/>
        </p:nvSpPr>
        <p:spPr>
          <a:xfrm>
            <a:off x="1920824" y="369490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Oval 104"/>
          <p:cNvSpPr/>
          <p:nvPr/>
        </p:nvSpPr>
        <p:spPr>
          <a:xfrm>
            <a:off x="3270848" y="24677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Oval 106"/>
          <p:cNvSpPr/>
          <p:nvPr/>
        </p:nvSpPr>
        <p:spPr>
          <a:xfrm>
            <a:off x="3569989" y="22561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Oval 107"/>
          <p:cNvSpPr/>
          <p:nvPr/>
        </p:nvSpPr>
        <p:spPr>
          <a:xfrm>
            <a:off x="3884781" y="219607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Oval 108"/>
          <p:cNvSpPr/>
          <p:nvPr/>
        </p:nvSpPr>
        <p:spPr>
          <a:xfrm>
            <a:off x="4335069" y="218065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Oval 109"/>
          <p:cNvSpPr/>
          <p:nvPr/>
        </p:nvSpPr>
        <p:spPr>
          <a:xfrm>
            <a:off x="1439635" y="357454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Oval 110"/>
          <p:cNvSpPr/>
          <p:nvPr/>
        </p:nvSpPr>
        <p:spPr>
          <a:xfrm>
            <a:off x="721824" y="402353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Oval 111"/>
          <p:cNvSpPr/>
          <p:nvPr/>
        </p:nvSpPr>
        <p:spPr>
          <a:xfrm>
            <a:off x="602525" y="378487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Oval 112"/>
          <p:cNvSpPr/>
          <p:nvPr/>
        </p:nvSpPr>
        <p:spPr>
          <a:xfrm>
            <a:off x="1023331" y="37565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Oval 113"/>
          <p:cNvSpPr/>
          <p:nvPr/>
        </p:nvSpPr>
        <p:spPr>
          <a:xfrm>
            <a:off x="721824" y="34841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Oval 114"/>
          <p:cNvSpPr/>
          <p:nvPr/>
        </p:nvSpPr>
        <p:spPr>
          <a:xfrm>
            <a:off x="634087" y="324469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Oval 115"/>
          <p:cNvSpPr/>
          <p:nvPr/>
        </p:nvSpPr>
        <p:spPr>
          <a:xfrm>
            <a:off x="1098611" y="344013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Oval 116"/>
          <p:cNvSpPr/>
          <p:nvPr/>
        </p:nvSpPr>
        <p:spPr>
          <a:xfrm>
            <a:off x="1366561" y="317021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Oval 117"/>
          <p:cNvSpPr/>
          <p:nvPr/>
        </p:nvSpPr>
        <p:spPr>
          <a:xfrm>
            <a:off x="1666323" y="355616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Oval 118"/>
          <p:cNvSpPr/>
          <p:nvPr/>
        </p:nvSpPr>
        <p:spPr>
          <a:xfrm>
            <a:off x="2133517" y="273522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Oval 119"/>
          <p:cNvSpPr/>
          <p:nvPr/>
        </p:nvSpPr>
        <p:spPr>
          <a:xfrm>
            <a:off x="2372107" y="24677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Oval 120"/>
          <p:cNvSpPr/>
          <p:nvPr/>
        </p:nvSpPr>
        <p:spPr>
          <a:xfrm>
            <a:off x="2701226" y="224249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Oval 121"/>
          <p:cNvSpPr/>
          <p:nvPr/>
        </p:nvSpPr>
        <p:spPr>
          <a:xfrm>
            <a:off x="2866117" y="261588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val 122"/>
          <p:cNvSpPr/>
          <p:nvPr/>
        </p:nvSpPr>
        <p:spPr>
          <a:xfrm>
            <a:off x="3062567" y="234555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Oval 123"/>
          <p:cNvSpPr/>
          <p:nvPr/>
        </p:nvSpPr>
        <p:spPr>
          <a:xfrm>
            <a:off x="858440" y="276838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Oval 124"/>
          <p:cNvSpPr/>
          <p:nvPr/>
        </p:nvSpPr>
        <p:spPr>
          <a:xfrm>
            <a:off x="991808" y="304967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Oval 125"/>
          <p:cNvSpPr/>
          <p:nvPr/>
        </p:nvSpPr>
        <p:spPr>
          <a:xfrm>
            <a:off x="1307480" y="260087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Oval 126"/>
          <p:cNvSpPr/>
          <p:nvPr/>
        </p:nvSpPr>
        <p:spPr>
          <a:xfrm>
            <a:off x="1247520" y="289993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Oval 127"/>
          <p:cNvSpPr/>
          <p:nvPr/>
        </p:nvSpPr>
        <p:spPr>
          <a:xfrm>
            <a:off x="1573261" y="210733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Oval 128"/>
          <p:cNvSpPr/>
          <p:nvPr/>
        </p:nvSpPr>
        <p:spPr>
          <a:xfrm>
            <a:off x="1891505" y="263026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Oval 129"/>
          <p:cNvSpPr/>
          <p:nvPr/>
        </p:nvSpPr>
        <p:spPr>
          <a:xfrm>
            <a:off x="1681644" y="289993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Oval 130"/>
          <p:cNvSpPr/>
          <p:nvPr/>
        </p:nvSpPr>
        <p:spPr>
          <a:xfrm>
            <a:off x="1578297" y="243545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Oval 131"/>
          <p:cNvSpPr/>
          <p:nvPr/>
        </p:nvSpPr>
        <p:spPr>
          <a:xfrm>
            <a:off x="2866117" y="201576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Oval 132"/>
          <p:cNvSpPr/>
          <p:nvPr/>
        </p:nvSpPr>
        <p:spPr>
          <a:xfrm>
            <a:off x="3343264" y="198580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Oval 133"/>
          <p:cNvSpPr/>
          <p:nvPr/>
        </p:nvSpPr>
        <p:spPr>
          <a:xfrm>
            <a:off x="856272" y="219607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Oval 134"/>
          <p:cNvSpPr/>
          <p:nvPr/>
        </p:nvSpPr>
        <p:spPr>
          <a:xfrm>
            <a:off x="737436" y="252525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Oval 135"/>
          <p:cNvSpPr/>
          <p:nvPr/>
        </p:nvSpPr>
        <p:spPr>
          <a:xfrm>
            <a:off x="1172569" y="239029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Oval 136"/>
          <p:cNvSpPr/>
          <p:nvPr/>
        </p:nvSpPr>
        <p:spPr>
          <a:xfrm>
            <a:off x="1201670" y="201576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Oval 137"/>
          <p:cNvSpPr/>
          <p:nvPr/>
        </p:nvSpPr>
        <p:spPr>
          <a:xfrm>
            <a:off x="467196" y="204630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Oval 138"/>
          <p:cNvSpPr/>
          <p:nvPr/>
        </p:nvSpPr>
        <p:spPr>
          <a:xfrm>
            <a:off x="421596" y="231506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Oval 139"/>
          <p:cNvSpPr/>
          <p:nvPr/>
        </p:nvSpPr>
        <p:spPr>
          <a:xfrm>
            <a:off x="452414" y="266009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Oval 140"/>
          <p:cNvSpPr/>
          <p:nvPr/>
        </p:nvSpPr>
        <p:spPr>
          <a:xfrm>
            <a:off x="1966751" y="210635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2" name="Straight Connector 141"/>
          <p:cNvCxnSpPr/>
          <p:nvPr/>
        </p:nvCxnSpPr>
        <p:spPr>
          <a:xfrm>
            <a:off x="5154701" y="2736901"/>
            <a:ext cx="3267855" cy="25022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V="1">
            <a:off x="5098645" y="2660354"/>
            <a:ext cx="3485212" cy="26686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0453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Biomimetic (</a:t>
            </a:r>
            <a:r>
              <a:rPr lang="en-GB" dirty="0" err="1"/>
              <a:t>biokleptic</a:t>
            </a:r>
            <a:r>
              <a:rPr lang="en-GB" dirty="0"/>
              <a:t>?) solution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315" y="1716935"/>
            <a:ext cx="6346006" cy="47588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11258"/>
            <a:ext cx="4200525" cy="3914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19134" y="1461540"/>
            <a:ext cx="251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Human Retina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21115" y="1562621"/>
            <a:ext cx="205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Sobol</a:t>
            </a:r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2062312" y="30349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2144757" y="341169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897421" y="31998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2493278" y="291556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2576309" y="324680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2576309" y="36654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2789917" y="354609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2939819" y="33087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2886104" y="289219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3195237" y="31438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3277682" y="346868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3540009" y="344223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3348885" y="387588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3603716" y="381900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3802336" y="359213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2991035" y="384954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2605704" y="394976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3273934" y="425170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3553125" y="416428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2605703" y="446950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2803658" y="422548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2991034" y="443641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3415753" y="45501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3644352" y="443075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2157914" y="389028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2192519" y="429310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3894774" y="414304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4130205" y="396864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4260782" y="429310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4068407" y="445978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3792170" y="46576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4130866" y="48365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3348884" y="489406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3120948" y="469924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/>
          <p:nvPr/>
        </p:nvSpPr>
        <p:spPr>
          <a:xfrm>
            <a:off x="2956057" y="508066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2714968" y="477300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/>
          <p:nvPr/>
        </p:nvSpPr>
        <p:spPr>
          <a:xfrm>
            <a:off x="2341796" y="479459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/>
          <p:cNvSpPr/>
          <p:nvPr/>
        </p:nvSpPr>
        <p:spPr>
          <a:xfrm>
            <a:off x="1904915" y="41146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/>
          <p:cNvSpPr/>
          <p:nvPr/>
        </p:nvSpPr>
        <p:spPr>
          <a:xfrm>
            <a:off x="2071056" y="459564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3659930" y="313884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3794841" y="493789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3165917" y="508886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2506687" y="503343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/>
          <p:cNvSpPr/>
          <p:nvPr/>
        </p:nvSpPr>
        <p:spPr>
          <a:xfrm>
            <a:off x="1906165" y="492397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/>
          <p:nvPr/>
        </p:nvSpPr>
        <p:spPr>
          <a:xfrm>
            <a:off x="2309648" y="54187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2746196" y="544907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3222131" y="534255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/>
          <p:cNvSpPr/>
          <p:nvPr/>
        </p:nvSpPr>
        <p:spPr>
          <a:xfrm>
            <a:off x="3569989" y="520820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/>
          <p:cNvSpPr/>
          <p:nvPr/>
        </p:nvSpPr>
        <p:spPr>
          <a:xfrm>
            <a:off x="3884781" y="524150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3554999" y="555348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/>
          <p:nvPr/>
        </p:nvSpPr>
        <p:spPr>
          <a:xfrm>
            <a:off x="4198911" y="54187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/>
          <p:nvPr/>
        </p:nvSpPr>
        <p:spPr>
          <a:xfrm>
            <a:off x="3873538" y="568146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4349473" y="502876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/>
          <p:cNvSpPr/>
          <p:nvPr/>
        </p:nvSpPr>
        <p:spPr>
          <a:xfrm>
            <a:off x="4439588" y="465372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/>
          <p:cNvSpPr/>
          <p:nvPr/>
        </p:nvSpPr>
        <p:spPr>
          <a:xfrm>
            <a:off x="4318831" y="567239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/>
          <p:cNvSpPr/>
          <p:nvPr/>
        </p:nvSpPr>
        <p:spPr>
          <a:xfrm>
            <a:off x="4170178" y="351836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/>
          <p:nvPr/>
        </p:nvSpPr>
        <p:spPr>
          <a:xfrm>
            <a:off x="4499961" y="343756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/>
          <p:cNvSpPr/>
          <p:nvPr/>
        </p:nvSpPr>
        <p:spPr>
          <a:xfrm>
            <a:off x="4499961" y="386063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/>
          <p:cNvSpPr/>
          <p:nvPr/>
        </p:nvSpPr>
        <p:spPr>
          <a:xfrm>
            <a:off x="4274697" y="31998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/>
          <p:cNvSpPr/>
          <p:nvPr/>
        </p:nvSpPr>
        <p:spPr>
          <a:xfrm>
            <a:off x="4499961" y="293538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/>
          <p:cNvSpPr/>
          <p:nvPr/>
        </p:nvSpPr>
        <p:spPr>
          <a:xfrm>
            <a:off x="4274697" y="280974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/>
          <p:cNvSpPr/>
          <p:nvPr/>
        </p:nvSpPr>
        <p:spPr>
          <a:xfrm>
            <a:off x="3243369" y="287003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/>
          <p:cNvSpPr/>
          <p:nvPr/>
        </p:nvSpPr>
        <p:spPr>
          <a:xfrm>
            <a:off x="3871958" y="289410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/>
          <p:cNvSpPr/>
          <p:nvPr/>
        </p:nvSpPr>
        <p:spPr>
          <a:xfrm>
            <a:off x="3554999" y="275012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 73"/>
          <p:cNvSpPr/>
          <p:nvPr/>
        </p:nvSpPr>
        <p:spPr>
          <a:xfrm>
            <a:off x="3871957" y="250923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74"/>
          <p:cNvSpPr/>
          <p:nvPr/>
        </p:nvSpPr>
        <p:spPr>
          <a:xfrm>
            <a:off x="4184582" y="249520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/>
          <p:cNvSpPr/>
          <p:nvPr/>
        </p:nvSpPr>
        <p:spPr>
          <a:xfrm>
            <a:off x="4439588" y="257033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/>
          <p:cNvSpPr/>
          <p:nvPr/>
        </p:nvSpPr>
        <p:spPr>
          <a:xfrm>
            <a:off x="1145164" y="556206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/>
          <p:cNvSpPr/>
          <p:nvPr/>
        </p:nvSpPr>
        <p:spPr>
          <a:xfrm>
            <a:off x="1425566" y="564450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/>
          <p:cNvSpPr/>
          <p:nvPr/>
        </p:nvSpPr>
        <p:spPr>
          <a:xfrm>
            <a:off x="1936476" y="546429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79"/>
          <p:cNvSpPr/>
          <p:nvPr/>
        </p:nvSpPr>
        <p:spPr>
          <a:xfrm>
            <a:off x="1936475" y="513372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/>
          <p:cNvSpPr/>
          <p:nvPr/>
        </p:nvSpPr>
        <p:spPr>
          <a:xfrm>
            <a:off x="2911087" y="576390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/>
          <p:cNvSpPr/>
          <p:nvPr/>
        </p:nvSpPr>
        <p:spPr>
          <a:xfrm>
            <a:off x="2281836" y="577598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/>
          <p:cNvSpPr/>
          <p:nvPr/>
        </p:nvSpPr>
        <p:spPr>
          <a:xfrm>
            <a:off x="4544519" y="525376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/>
          <p:cNvSpPr/>
          <p:nvPr/>
        </p:nvSpPr>
        <p:spPr>
          <a:xfrm>
            <a:off x="450073" y="507429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Oval 84"/>
          <p:cNvSpPr/>
          <p:nvPr/>
        </p:nvSpPr>
        <p:spPr>
          <a:xfrm>
            <a:off x="616470" y="547961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l 85"/>
          <p:cNvSpPr/>
          <p:nvPr/>
        </p:nvSpPr>
        <p:spPr>
          <a:xfrm>
            <a:off x="451579" y="577598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l 86"/>
          <p:cNvSpPr/>
          <p:nvPr/>
        </p:nvSpPr>
        <p:spPr>
          <a:xfrm>
            <a:off x="885704" y="493789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88" name="Oval 87"/>
          <p:cNvSpPr/>
          <p:nvPr/>
        </p:nvSpPr>
        <p:spPr>
          <a:xfrm>
            <a:off x="1036486" y="540639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l 88"/>
          <p:cNvSpPr/>
          <p:nvPr/>
        </p:nvSpPr>
        <p:spPr>
          <a:xfrm>
            <a:off x="1201377" y="511588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/>
          <p:cNvSpPr/>
          <p:nvPr/>
        </p:nvSpPr>
        <p:spPr>
          <a:xfrm>
            <a:off x="1457751" y="540365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Oval 90"/>
          <p:cNvSpPr/>
          <p:nvPr/>
        </p:nvSpPr>
        <p:spPr>
          <a:xfrm>
            <a:off x="1696305" y="573906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Oval 91"/>
          <p:cNvSpPr/>
          <p:nvPr/>
        </p:nvSpPr>
        <p:spPr>
          <a:xfrm>
            <a:off x="1590457" y="504331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Oval 92"/>
          <p:cNvSpPr/>
          <p:nvPr/>
        </p:nvSpPr>
        <p:spPr>
          <a:xfrm>
            <a:off x="1711624" y="4669282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Oval 93"/>
          <p:cNvSpPr/>
          <p:nvPr/>
        </p:nvSpPr>
        <p:spPr>
          <a:xfrm>
            <a:off x="1291904" y="474478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/>
          <p:cNvSpPr/>
          <p:nvPr/>
        </p:nvSpPr>
        <p:spPr>
          <a:xfrm>
            <a:off x="1560477" y="436725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Oval 95"/>
          <p:cNvSpPr/>
          <p:nvPr/>
        </p:nvSpPr>
        <p:spPr>
          <a:xfrm>
            <a:off x="512166" y="469924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Oval 96"/>
          <p:cNvSpPr/>
          <p:nvPr/>
        </p:nvSpPr>
        <p:spPr>
          <a:xfrm>
            <a:off x="811927" y="465372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Oval 97"/>
          <p:cNvSpPr/>
          <p:nvPr/>
        </p:nvSpPr>
        <p:spPr>
          <a:xfrm>
            <a:off x="451579" y="448909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/>
          <p:cNvSpPr/>
          <p:nvPr/>
        </p:nvSpPr>
        <p:spPr>
          <a:xfrm>
            <a:off x="421596" y="426586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/>
          <p:cNvSpPr/>
          <p:nvPr/>
        </p:nvSpPr>
        <p:spPr>
          <a:xfrm>
            <a:off x="826312" y="433863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/>
          <p:cNvSpPr/>
          <p:nvPr/>
        </p:nvSpPr>
        <p:spPr>
          <a:xfrm>
            <a:off x="1068631" y="41146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/>
          <p:cNvSpPr/>
          <p:nvPr/>
        </p:nvSpPr>
        <p:spPr>
          <a:xfrm>
            <a:off x="1319884" y="40857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/>
          <p:cNvSpPr/>
          <p:nvPr/>
        </p:nvSpPr>
        <p:spPr>
          <a:xfrm>
            <a:off x="1608862" y="388989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Oval 103"/>
          <p:cNvSpPr/>
          <p:nvPr/>
        </p:nvSpPr>
        <p:spPr>
          <a:xfrm>
            <a:off x="1920824" y="369490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Oval 104"/>
          <p:cNvSpPr/>
          <p:nvPr/>
        </p:nvSpPr>
        <p:spPr>
          <a:xfrm>
            <a:off x="3270848" y="24677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Oval 106"/>
          <p:cNvSpPr/>
          <p:nvPr/>
        </p:nvSpPr>
        <p:spPr>
          <a:xfrm>
            <a:off x="3569989" y="225611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Oval 107"/>
          <p:cNvSpPr/>
          <p:nvPr/>
        </p:nvSpPr>
        <p:spPr>
          <a:xfrm>
            <a:off x="3884781" y="219607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Oval 108"/>
          <p:cNvSpPr/>
          <p:nvPr/>
        </p:nvSpPr>
        <p:spPr>
          <a:xfrm>
            <a:off x="4335069" y="218065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Oval 109"/>
          <p:cNvSpPr/>
          <p:nvPr/>
        </p:nvSpPr>
        <p:spPr>
          <a:xfrm>
            <a:off x="1439635" y="357454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Oval 110"/>
          <p:cNvSpPr/>
          <p:nvPr/>
        </p:nvSpPr>
        <p:spPr>
          <a:xfrm>
            <a:off x="721824" y="402353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Oval 111"/>
          <p:cNvSpPr/>
          <p:nvPr/>
        </p:nvSpPr>
        <p:spPr>
          <a:xfrm>
            <a:off x="602525" y="378487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Oval 112"/>
          <p:cNvSpPr/>
          <p:nvPr/>
        </p:nvSpPr>
        <p:spPr>
          <a:xfrm>
            <a:off x="1023331" y="37565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Oval 113"/>
          <p:cNvSpPr/>
          <p:nvPr/>
        </p:nvSpPr>
        <p:spPr>
          <a:xfrm>
            <a:off x="721824" y="348412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Oval 114"/>
          <p:cNvSpPr/>
          <p:nvPr/>
        </p:nvSpPr>
        <p:spPr>
          <a:xfrm>
            <a:off x="634087" y="324469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Oval 115"/>
          <p:cNvSpPr/>
          <p:nvPr/>
        </p:nvSpPr>
        <p:spPr>
          <a:xfrm>
            <a:off x="1098611" y="3440131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Oval 116"/>
          <p:cNvSpPr/>
          <p:nvPr/>
        </p:nvSpPr>
        <p:spPr>
          <a:xfrm>
            <a:off x="1366561" y="317021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Oval 117"/>
          <p:cNvSpPr/>
          <p:nvPr/>
        </p:nvSpPr>
        <p:spPr>
          <a:xfrm>
            <a:off x="1666323" y="355616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Oval 118"/>
          <p:cNvSpPr/>
          <p:nvPr/>
        </p:nvSpPr>
        <p:spPr>
          <a:xfrm>
            <a:off x="2133517" y="273522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Oval 119"/>
          <p:cNvSpPr/>
          <p:nvPr/>
        </p:nvSpPr>
        <p:spPr>
          <a:xfrm>
            <a:off x="2372107" y="2467757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Oval 120"/>
          <p:cNvSpPr/>
          <p:nvPr/>
        </p:nvSpPr>
        <p:spPr>
          <a:xfrm>
            <a:off x="2701226" y="224249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Oval 121"/>
          <p:cNvSpPr/>
          <p:nvPr/>
        </p:nvSpPr>
        <p:spPr>
          <a:xfrm>
            <a:off x="2866117" y="261588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val 122"/>
          <p:cNvSpPr/>
          <p:nvPr/>
        </p:nvSpPr>
        <p:spPr>
          <a:xfrm>
            <a:off x="3062567" y="234555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Oval 123"/>
          <p:cNvSpPr/>
          <p:nvPr/>
        </p:nvSpPr>
        <p:spPr>
          <a:xfrm>
            <a:off x="858440" y="276838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Oval 124"/>
          <p:cNvSpPr/>
          <p:nvPr/>
        </p:nvSpPr>
        <p:spPr>
          <a:xfrm>
            <a:off x="991808" y="304967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Oval 125"/>
          <p:cNvSpPr/>
          <p:nvPr/>
        </p:nvSpPr>
        <p:spPr>
          <a:xfrm>
            <a:off x="1307480" y="260087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Oval 126"/>
          <p:cNvSpPr/>
          <p:nvPr/>
        </p:nvSpPr>
        <p:spPr>
          <a:xfrm>
            <a:off x="1247520" y="289993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Oval 127"/>
          <p:cNvSpPr/>
          <p:nvPr/>
        </p:nvSpPr>
        <p:spPr>
          <a:xfrm>
            <a:off x="1573261" y="210733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Oval 128"/>
          <p:cNvSpPr/>
          <p:nvPr/>
        </p:nvSpPr>
        <p:spPr>
          <a:xfrm>
            <a:off x="1891505" y="2630264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Oval 129"/>
          <p:cNvSpPr/>
          <p:nvPr/>
        </p:nvSpPr>
        <p:spPr>
          <a:xfrm>
            <a:off x="1681644" y="2899933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Oval 130"/>
          <p:cNvSpPr/>
          <p:nvPr/>
        </p:nvSpPr>
        <p:spPr>
          <a:xfrm>
            <a:off x="1578297" y="243545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Oval 131"/>
          <p:cNvSpPr/>
          <p:nvPr/>
        </p:nvSpPr>
        <p:spPr>
          <a:xfrm>
            <a:off x="2866117" y="201576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Oval 132"/>
          <p:cNvSpPr/>
          <p:nvPr/>
        </p:nvSpPr>
        <p:spPr>
          <a:xfrm>
            <a:off x="3343264" y="1985808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Oval 133"/>
          <p:cNvSpPr/>
          <p:nvPr/>
        </p:nvSpPr>
        <p:spPr>
          <a:xfrm>
            <a:off x="856272" y="2196075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Oval 134"/>
          <p:cNvSpPr/>
          <p:nvPr/>
        </p:nvSpPr>
        <p:spPr>
          <a:xfrm>
            <a:off x="737436" y="252525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Oval 135"/>
          <p:cNvSpPr/>
          <p:nvPr/>
        </p:nvSpPr>
        <p:spPr>
          <a:xfrm>
            <a:off x="1172569" y="239029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Oval 136"/>
          <p:cNvSpPr/>
          <p:nvPr/>
        </p:nvSpPr>
        <p:spPr>
          <a:xfrm>
            <a:off x="1201670" y="2015766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Oval 137"/>
          <p:cNvSpPr/>
          <p:nvPr/>
        </p:nvSpPr>
        <p:spPr>
          <a:xfrm>
            <a:off x="467196" y="204630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Oval 138"/>
          <p:cNvSpPr/>
          <p:nvPr/>
        </p:nvSpPr>
        <p:spPr>
          <a:xfrm>
            <a:off x="421596" y="231506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Oval 139"/>
          <p:cNvSpPr/>
          <p:nvPr/>
        </p:nvSpPr>
        <p:spPr>
          <a:xfrm>
            <a:off x="452414" y="2660099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Oval 140"/>
          <p:cNvSpPr/>
          <p:nvPr/>
        </p:nvSpPr>
        <p:spPr>
          <a:xfrm>
            <a:off x="1966751" y="2106350"/>
            <a:ext cx="164891" cy="164892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7716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Sobol</a:t>
            </a:r>
            <a:r>
              <a:rPr lang="en-GB" dirty="0"/>
              <a:t> sequences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20" y="1988658"/>
            <a:ext cx="5731510" cy="45034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67848" y="2249287"/>
            <a:ext cx="23761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Sobol</a:t>
            </a:r>
            <a:r>
              <a:rPr lang="en-GB" dirty="0"/>
              <a:t>, I. M. The distribution of points in a cube and the approximate evaluation of integrals, USSR </a:t>
            </a:r>
            <a:r>
              <a:rPr lang="en-GB" dirty="0" err="1"/>
              <a:t>Comput</a:t>
            </a:r>
            <a:r>
              <a:rPr lang="en-GB" dirty="0"/>
              <a:t>. Math. Math.</a:t>
            </a:r>
          </a:p>
          <a:p>
            <a:r>
              <a:rPr lang="en-GB" dirty="0"/>
              <a:t>Phys. 7, 4, 86-112, 1967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851" y="2249287"/>
            <a:ext cx="1777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One example of Low-discrepancy or “sub-random” sequences found to assist in rapid convergence of MC integration problems.</a:t>
            </a:r>
          </a:p>
        </p:txBody>
      </p:sp>
    </p:spTree>
    <p:extLst>
      <p:ext uri="{BB962C8B-B14F-4D97-AF65-F5344CB8AC3E}">
        <p14:creationId xmlns:p14="http://schemas.microsoft.com/office/powerpoint/2010/main" val="41091378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Sobol</a:t>
            </a:r>
            <a:r>
              <a:rPr lang="en-GB" dirty="0"/>
              <a:t> sequences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20" y="1988658"/>
            <a:ext cx="5731510" cy="4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603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20" y="1988658"/>
            <a:ext cx="5731510" cy="450342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020071">
            <a:off x="5455063" y="3919808"/>
            <a:ext cx="265380" cy="641121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 rot="2539650">
            <a:off x="4175371" y="5279167"/>
            <a:ext cx="364085" cy="505378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 rot="2250190">
            <a:off x="4097952" y="4142185"/>
            <a:ext cx="613246" cy="196365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 rot="21222704">
            <a:off x="3406462" y="2993614"/>
            <a:ext cx="1365160" cy="128788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 err="1"/>
              <a:t>Sobol</a:t>
            </a:r>
            <a:r>
              <a:rPr lang="en-GB" dirty="0"/>
              <a:t> sequences</a:t>
            </a:r>
          </a:p>
        </p:txBody>
      </p:sp>
    </p:spTree>
    <p:extLst>
      <p:ext uri="{BB962C8B-B14F-4D97-AF65-F5344CB8AC3E}">
        <p14:creationId xmlns:p14="http://schemas.microsoft.com/office/powerpoint/2010/main" val="26203560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3" y="711518"/>
            <a:ext cx="6056026" cy="503669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latin typeface="+mj-lt"/>
                <a:ea typeface="+mj-ea"/>
                <a:cs typeface="+mj-cs"/>
              </a:rPr>
              <a:t>Compare performance of </a:t>
            </a:r>
            <a:r>
              <a:rPr lang="en-GB" sz="3600" dirty="0" err="1">
                <a:latin typeface="+mj-lt"/>
                <a:ea typeface="+mj-ea"/>
                <a:cs typeface="+mj-cs"/>
              </a:rPr>
              <a:t>Sobol</a:t>
            </a:r>
            <a:r>
              <a:rPr lang="en-GB" sz="3600" dirty="0">
                <a:latin typeface="+mj-lt"/>
                <a:ea typeface="+mj-ea"/>
                <a:cs typeface="+mj-cs"/>
              </a:rPr>
              <a:t> vs. Random sampling from basalt rock sample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66084" y="1768839"/>
            <a:ext cx="2720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512x512 pixel </a:t>
            </a:r>
            <a:r>
              <a:rPr lang="en-GB" dirty="0" err="1"/>
              <a:t>ToFSIMS</a:t>
            </a:r>
            <a:r>
              <a:rPr lang="en-GB" dirty="0"/>
              <a:t> image of rock sample, 67,111 mass values in each spectrum in each pixel</a:t>
            </a:r>
          </a:p>
        </p:txBody>
      </p:sp>
    </p:spTree>
    <p:extLst>
      <p:ext uri="{BB962C8B-B14F-4D97-AF65-F5344CB8AC3E}">
        <p14:creationId xmlns:p14="http://schemas.microsoft.com/office/powerpoint/2010/main" val="30649494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3" y="711518"/>
            <a:ext cx="6056026" cy="503669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latin typeface="+mj-lt"/>
                <a:ea typeface="+mj-ea"/>
                <a:cs typeface="+mj-cs"/>
              </a:rPr>
              <a:t>Compare performance of </a:t>
            </a:r>
            <a:r>
              <a:rPr lang="en-GB" sz="3600" dirty="0" err="1">
                <a:latin typeface="+mj-lt"/>
                <a:ea typeface="+mj-ea"/>
                <a:cs typeface="+mj-cs"/>
              </a:rPr>
              <a:t>Sobol</a:t>
            </a:r>
            <a:r>
              <a:rPr lang="en-GB" sz="3600" dirty="0">
                <a:latin typeface="+mj-lt"/>
                <a:ea typeface="+mj-ea"/>
                <a:cs typeface="+mj-cs"/>
              </a:rPr>
              <a:t> vs. Random sampling from basalt rock sample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66084" y="1768839"/>
            <a:ext cx="2720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512x512 pixel </a:t>
            </a:r>
            <a:r>
              <a:rPr lang="en-GB" dirty="0" err="1"/>
              <a:t>ToFSIMS</a:t>
            </a:r>
            <a:r>
              <a:rPr lang="en-GB" dirty="0"/>
              <a:t> image of rock sample, 67,111 mass values in each spectrum in each pixel</a:t>
            </a: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2" y="3642610"/>
            <a:ext cx="5381469" cy="310184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031154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16977" cy="4935511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New PCA algorithm for dealing with terabyte 3D datasets. </a:t>
            </a:r>
          </a:p>
          <a:p>
            <a:pPr lvl="1"/>
            <a:r>
              <a:rPr lang="en-GB" dirty="0"/>
              <a:t>Every mass channel in every spectrum in every voxel goes into the PCA. </a:t>
            </a:r>
          </a:p>
          <a:p>
            <a:pPr lvl="1"/>
            <a:r>
              <a:rPr lang="en-GB" dirty="0"/>
              <a:t>No “out of memory errors”. No peak-picking. </a:t>
            </a:r>
          </a:p>
          <a:p>
            <a:pPr lvl="1"/>
            <a:r>
              <a:rPr lang="en-GB" dirty="0"/>
              <a:t>Everything is </a:t>
            </a:r>
            <a:r>
              <a:rPr lang="en-GB" dirty="0" err="1"/>
              <a:t>PCA’d</a:t>
            </a:r>
            <a:r>
              <a:rPr lang="en-GB" dirty="0"/>
              <a:t>.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Faster PCA at better mass resolution: 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Two reasons why we must choose samples intelligently from all among the voxels available</a:t>
            </a:r>
          </a:p>
          <a:p>
            <a:pPr lvl="2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GPU memory limits</a:t>
            </a:r>
          </a:p>
          <a:p>
            <a:pPr lvl="2"/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Quadro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 Logarithmic Trap Analyser (slow but very high mass resolution)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Biomimetic (or </a:t>
            </a:r>
            <a:r>
              <a:rPr lang="en-GB" dirty="0" err="1">
                <a:solidFill>
                  <a:schemeClr val="bg1">
                    <a:lumMod val="75000"/>
                  </a:schemeClr>
                </a:solidFill>
              </a:rPr>
              <a:t>Bio</a:t>
            </a:r>
            <a:r>
              <a:rPr lang="en-GB" i="1" u="sng" dirty="0" err="1">
                <a:solidFill>
                  <a:schemeClr val="bg1">
                    <a:lumMod val="75000"/>
                  </a:schemeClr>
                </a:solidFill>
              </a:rPr>
              <a:t>kleptic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?) solution</a:t>
            </a:r>
          </a:p>
          <a:p>
            <a:pPr lvl="1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Human Retina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5596369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3" y="711518"/>
            <a:ext cx="6056026" cy="503669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latin typeface="+mj-lt"/>
                <a:ea typeface="+mj-ea"/>
                <a:cs typeface="+mj-cs"/>
              </a:rPr>
              <a:t>Compare performance of </a:t>
            </a:r>
            <a:r>
              <a:rPr lang="en-GB" sz="3600" dirty="0" err="1">
                <a:latin typeface="+mj-lt"/>
                <a:ea typeface="+mj-ea"/>
                <a:cs typeface="+mj-cs"/>
              </a:rPr>
              <a:t>Sobol</a:t>
            </a:r>
            <a:r>
              <a:rPr lang="en-GB" sz="3600" dirty="0">
                <a:latin typeface="+mj-lt"/>
                <a:ea typeface="+mj-ea"/>
                <a:cs typeface="+mj-cs"/>
              </a:rPr>
              <a:t> vs. Random sampling from basalt rock sample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66084" y="1768839"/>
            <a:ext cx="2720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512x512 pixel </a:t>
            </a:r>
            <a:r>
              <a:rPr lang="en-GB" dirty="0" err="1"/>
              <a:t>ToFSIMS</a:t>
            </a:r>
            <a:r>
              <a:rPr lang="en-GB" dirty="0"/>
              <a:t> image of rock sample, 67,111 mass values in each spectrum in each pixel</a:t>
            </a: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2" y="3642610"/>
            <a:ext cx="5381469" cy="310184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  <a:softEdge rad="88900"/>
          </a:effectLst>
        </p:spPr>
      </p:pic>
      <p:cxnSp>
        <p:nvCxnSpPr>
          <p:cNvPr id="7" name="Straight Connector 6"/>
          <p:cNvCxnSpPr/>
          <p:nvPr/>
        </p:nvCxnSpPr>
        <p:spPr>
          <a:xfrm flipV="1">
            <a:off x="1426563" y="5366479"/>
            <a:ext cx="5171607" cy="149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426564" y="5022219"/>
            <a:ext cx="5171607" cy="149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98171" y="4731865"/>
            <a:ext cx="2720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On-average about 40% better than random sampling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280879" y="4731865"/>
            <a:ext cx="0" cy="29035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268388" y="5366479"/>
            <a:ext cx="0" cy="31253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7942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Extends naturally to 3D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620"/>
            <a:ext cx="9144000" cy="418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042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CONCLUSIONS</a:t>
            </a:r>
            <a:br>
              <a:rPr lang="en-GB" dirty="0"/>
            </a:br>
            <a:r>
              <a:rPr lang="en-GB" dirty="0"/>
              <a:t>Random Vectors/Low Discrepancy PCA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PCA by GPU is fast (&lt;10s) provided you don’t exceed the 12Gb memory on the GPU card</a:t>
            </a:r>
          </a:p>
          <a:p>
            <a:r>
              <a:rPr lang="en-GB" dirty="0"/>
              <a:t>This memory limit, and the ponderous QLT will force us to do PCA on only a sample of pixels (voxels) </a:t>
            </a:r>
          </a:p>
          <a:p>
            <a:r>
              <a:rPr lang="en-GB" dirty="0"/>
              <a:t>“Not very random” methods of sampling, such as </a:t>
            </a:r>
            <a:r>
              <a:rPr lang="en-GB" dirty="0" err="1"/>
              <a:t>Sobol</a:t>
            </a:r>
            <a:r>
              <a:rPr lang="en-GB" dirty="0"/>
              <a:t> series, are best.</a:t>
            </a:r>
          </a:p>
        </p:txBody>
      </p:sp>
    </p:spTree>
    <p:extLst>
      <p:ext uri="{BB962C8B-B14F-4D97-AF65-F5344CB8AC3E}">
        <p14:creationId xmlns:p14="http://schemas.microsoft.com/office/powerpoint/2010/main" val="5846858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Thanks to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Chiefly yourselves for your attention!</a:t>
            </a:r>
          </a:p>
          <a:p>
            <a:r>
              <a:rPr lang="en-GB" dirty="0" err="1"/>
              <a:t>Ionoptika</a:t>
            </a:r>
            <a:r>
              <a:rPr lang="en-GB" dirty="0"/>
              <a:t> &amp; John Fletcher @ Swedish National IMS Centre, “go-IMS!”, Gothenburg for J105 imaging data</a:t>
            </a:r>
          </a:p>
          <a:p>
            <a:r>
              <a:rPr lang="en-GB" dirty="0"/>
              <a:t>EPSRC for 2013 “Great 8” equipment grant that bought the J105</a:t>
            </a:r>
          </a:p>
          <a:p>
            <a:r>
              <a:rPr lang="en-GB" dirty="0"/>
              <a:t>Nicholas Burn, Jack Calder, Joseph Ford, Andrew Kiang, Lisa Li, Joe </a:t>
            </a:r>
            <a:r>
              <a:rPr lang="en-GB" dirty="0" err="1"/>
              <a:t>Midgley</a:t>
            </a:r>
            <a:r>
              <a:rPr lang="en-GB" dirty="0"/>
              <a:t>, Jonathan Rhodes, Grant </a:t>
            </a:r>
            <a:r>
              <a:rPr lang="en-GB" dirty="0" err="1"/>
              <a:t>Saunby</a:t>
            </a:r>
            <a:r>
              <a:rPr lang="en-GB" dirty="0"/>
              <a:t> and </a:t>
            </a:r>
            <a:r>
              <a:rPr lang="en-GB" dirty="0" err="1"/>
              <a:t>Siyao</a:t>
            </a:r>
            <a:r>
              <a:rPr lang="en-GB" dirty="0"/>
              <a:t> Xu for design, simulation and precision machining &amp; assembly.</a:t>
            </a:r>
          </a:p>
          <a:p>
            <a:r>
              <a:rPr lang="en-GB" dirty="0"/>
              <a:t>Stuart Baker, Mike Foster and Jamie Hodgson of the CNC workshop in the School of Mechanical Engineering</a:t>
            </a:r>
          </a:p>
          <a:p>
            <a:r>
              <a:rPr lang="en-GB" dirty="0"/>
              <a:t>Barry </a:t>
            </a:r>
            <a:r>
              <a:rPr lang="en-GB" dirty="0" err="1"/>
              <a:t>Gallacher</a:t>
            </a:r>
            <a:r>
              <a:rPr lang="en-GB" dirty="0"/>
              <a:t> and Richard Burnett at Newcastle for electronics design and fabrication.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921620" y="1448299"/>
            <a:ext cx="5859888" cy="375116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921620" y="4838656"/>
            <a:ext cx="1788603" cy="3608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710223" y="3120693"/>
            <a:ext cx="581891" cy="17179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92114" y="3120693"/>
            <a:ext cx="348939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4" idx="2"/>
          </p:cNvCxnSpPr>
          <p:nvPr/>
        </p:nvCxnSpPr>
        <p:spPr>
          <a:xfrm>
            <a:off x="1941296" y="3448277"/>
            <a:ext cx="20781" cy="13903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72368" y="2524947"/>
            <a:ext cx="1537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Slope set by CPU/GPU speed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028877" y="4044024"/>
            <a:ext cx="1219200" cy="2820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48077" y="3915326"/>
            <a:ext cx="1537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Slope set by disc read speed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908150" y="3166263"/>
            <a:ext cx="512618" cy="2820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908150" y="3448277"/>
            <a:ext cx="1537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Set by how much you can tolerate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710223" y="3915326"/>
            <a:ext cx="0" cy="1546785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21620" y="5462111"/>
            <a:ext cx="1788603" cy="0"/>
          </a:xfrm>
          <a:prstGeom prst="straightConnector1">
            <a:avLst/>
          </a:prstGeom>
          <a:ln>
            <a:headEnd type="triangle" w="lg" len="lg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21620" y="5462111"/>
            <a:ext cx="1788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Physical memory in PC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3292114" y="1448299"/>
            <a:ext cx="581891" cy="171796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2544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PCA of four Pixels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245" y="2034540"/>
            <a:ext cx="573151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26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rface imaging, TOF-SIMS technique: none destructive surface analysis">
            <a:extLst>
              <a:ext uri="{FF2B5EF4-FFF2-40B4-BE49-F238E27FC236}">
                <a16:creationId xmlns:a16="http://schemas.microsoft.com/office/drawing/2014/main" id="{E9D8A1BE-6B18-4C05-B389-41AF94D29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9565"/>
            <a:ext cx="3177374" cy="20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34614DF-6E69-4BF8-BFCA-A8AAB384D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824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13077</TotalTime>
  <Words>3139</Words>
  <Application>Microsoft Office PowerPoint</Application>
  <PresentationFormat>On-screen Show (4:3)</PresentationFormat>
  <Paragraphs>351</Paragraphs>
  <Slides>85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2" baseType="lpstr">
      <vt:lpstr>ＭＳ Ｐゴシック</vt:lpstr>
      <vt:lpstr>Arial</vt:lpstr>
      <vt:lpstr>Arial Bold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Imaging Mass Spectrometry</vt:lpstr>
      <vt:lpstr>Agenda</vt:lpstr>
      <vt:lpstr>Agenda</vt:lpstr>
      <vt:lpstr>Agenda</vt:lpstr>
      <vt:lpstr>Agenda</vt:lpstr>
      <vt:lpstr>Agenda</vt:lpstr>
      <vt:lpstr>PowerPoint Presentation</vt:lpstr>
      <vt:lpstr>Mapping Pixels</vt:lpstr>
      <vt:lpstr>Mapping Pixels</vt:lpstr>
      <vt:lpstr>Mapping Pixels</vt:lpstr>
      <vt:lpstr>“Built in” PCA algorithms  (e.g. MATLAB etc)</vt:lpstr>
      <vt:lpstr>Random Vectors algorithm due to Halko et al</vt:lpstr>
      <vt:lpstr>We applied this to some datasets from our J105 SIMS instrument</vt:lpstr>
      <vt:lpstr>Sodium citrate crystal  (approx 1x0.7mm)</vt:lpstr>
      <vt:lpstr>PowerPoint Presentation</vt:lpstr>
      <vt:lpstr>PowerPoint Presentation</vt:lpstr>
      <vt:lpstr>PCA of a complex image</vt:lpstr>
      <vt:lpstr>PCA of a complex image</vt:lpstr>
      <vt:lpstr>PowerPoint Presentation</vt:lpstr>
      <vt:lpstr>PowerPoint Presentation</vt:lpstr>
      <vt:lpstr>20kV, C60 imaging depth profile from a Yucca plant leaf</vt:lpstr>
      <vt:lpstr>PC1</vt:lpstr>
      <vt:lpstr>PC2</vt:lpstr>
      <vt:lpstr>PC2</vt:lpstr>
      <vt:lpstr>PowerPoint Presentation</vt:lpstr>
      <vt:lpstr>PC3</vt:lpstr>
      <vt:lpstr>  PC4</vt:lpstr>
      <vt:lpstr>   PC5</vt:lpstr>
      <vt:lpstr>PowerPoint Presentation</vt:lpstr>
      <vt:lpstr>Agenda</vt:lpstr>
      <vt:lpstr>Agenda</vt:lpstr>
      <vt:lpstr>Agenda</vt:lpstr>
      <vt:lpstr>PowerPoint Presentation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different reasons to process a subset of pixels (or voxels)</vt:lpstr>
      <vt:lpstr>Two different reasons to process a subset of pixels (or voxels)</vt:lpstr>
      <vt:lpstr>Two different reasons to process a subset of pixels (or voxels)</vt:lpstr>
      <vt:lpstr>Two different reasons to process a subset of pixels (or voxels)</vt:lpstr>
      <vt:lpstr>When the 2D or 3D dataset becomes too large we are forced to sample!</vt:lpstr>
      <vt:lpstr>e.g. take every 130th pixel</vt:lpstr>
      <vt:lpstr>e.g. take every 130th pixel</vt:lpstr>
      <vt:lpstr>e.g. take every 130th pixel</vt:lpstr>
      <vt:lpstr>Sampling pixels at random</vt:lpstr>
      <vt:lpstr>Sampling pixels at random</vt:lpstr>
      <vt:lpstr>Sampling pixels at random</vt:lpstr>
      <vt:lpstr>Agenda</vt:lpstr>
      <vt:lpstr>Biomimetic (biokleptic?) solution</vt:lpstr>
      <vt:lpstr>Biomimetic (biokleptic?) solution</vt:lpstr>
      <vt:lpstr>Biomimetic (biokleptic?) solution</vt:lpstr>
      <vt:lpstr>Biomimetic (biokleptic?) solution</vt:lpstr>
      <vt:lpstr>Biomimetic (biokleptic?) solution</vt:lpstr>
      <vt:lpstr>Sobol sequences</vt:lpstr>
      <vt:lpstr>Sobol sequences</vt:lpstr>
      <vt:lpstr>Sobol sequences</vt:lpstr>
      <vt:lpstr>PowerPoint Presentation</vt:lpstr>
      <vt:lpstr>PowerPoint Presentation</vt:lpstr>
      <vt:lpstr>PowerPoint Presentation</vt:lpstr>
      <vt:lpstr>Extends naturally to 3D</vt:lpstr>
      <vt:lpstr>CONCLUSIONS Random Vectors/Low Discrepancy PCA</vt:lpstr>
      <vt:lpstr>Thanks to </vt:lpstr>
      <vt:lpstr>PowerPoint Presentation</vt:lpstr>
      <vt:lpstr>PCA of four Pixels</vt:lpstr>
    </vt:vector>
  </TitlesOfParts>
  <Company>Newcastle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Suddes</dc:creator>
  <cp:lastModifiedBy>Peter Cumpson</cp:lastModifiedBy>
  <cp:revision>433</cp:revision>
  <dcterms:created xsi:type="dcterms:W3CDTF">2012-01-10T10:17:37Z</dcterms:created>
  <dcterms:modified xsi:type="dcterms:W3CDTF">2018-08-15T03:54:01Z</dcterms:modified>
</cp:coreProperties>
</file>