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36" r:id="rId2"/>
    <p:sldMasterId id="2147483748" r:id="rId3"/>
    <p:sldMasterId id="2147483760" r:id="rId4"/>
    <p:sldMasterId id="2147483792" r:id="rId5"/>
    <p:sldMasterId id="2147483804" r:id="rId6"/>
    <p:sldMasterId id="2147483818" r:id="rId7"/>
    <p:sldMasterId id="2147483846" r:id="rId8"/>
    <p:sldMasterId id="2147483858" r:id="rId9"/>
    <p:sldMasterId id="2147483884" r:id="rId10"/>
    <p:sldMasterId id="2147483896" r:id="rId11"/>
    <p:sldMasterId id="2147483908" r:id="rId12"/>
    <p:sldMasterId id="2147483921" r:id="rId13"/>
    <p:sldMasterId id="2147483933" r:id="rId14"/>
  </p:sldMasterIdLst>
  <p:notesMasterIdLst>
    <p:notesMasterId r:id="rId51"/>
  </p:notesMasterIdLst>
  <p:handoutMasterIdLst>
    <p:handoutMasterId r:id="rId52"/>
  </p:handoutMasterIdLst>
  <p:sldIdLst>
    <p:sldId id="357" r:id="rId15"/>
    <p:sldId id="340" r:id="rId16"/>
    <p:sldId id="371" r:id="rId17"/>
    <p:sldId id="338" r:id="rId18"/>
    <p:sldId id="355" r:id="rId19"/>
    <p:sldId id="301" r:id="rId20"/>
    <p:sldId id="344" r:id="rId21"/>
    <p:sldId id="307" r:id="rId22"/>
    <p:sldId id="308" r:id="rId23"/>
    <p:sldId id="314" r:id="rId24"/>
    <p:sldId id="319" r:id="rId25"/>
    <p:sldId id="372" r:id="rId26"/>
    <p:sldId id="315" r:id="rId27"/>
    <p:sldId id="360" r:id="rId28"/>
    <p:sldId id="321" r:id="rId29"/>
    <p:sldId id="356" r:id="rId30"/>
    <p:sldId id="312" r:id="rId31"/>
    <p:sldId id="311" r:id="rId32"/>
    <p:sldId id="369" r:id="rId33"/>
    <p:sldId id="346" r:id="rId34"/>
    <p:sldId id="364" r:id="rId35"/>
    <p:sldId id="363" r:id="rId36"/>
    <p:sldId id="370" r:id="rId37"/>
    <p:sldId id="317" r:id="rId38"/>
    <p:sldId id="318" r:id="rId39"/>
    <p:sldId id="350" r:id="rId40"/>
    <p:sldId id="310" r:id="rId41"/>
    <p:sldId id="297" r:id="rId42"/>
    <p:sldId id="299" r:id="rId43"/>
    <p:sldId id="361" r:id="rId44"/>
    <p:sldId id="303" r:id="rId45"/>
    <p:sldId id="304" r:id="rId46"/>
    <p:sldId id="276" r:id="rId47"/>
    <p:sldId id="330" r:id="rId48"/>
    <p:sldId id="333" r:id="rId49"/>
    <p:sldId id="336" r:id="rId50"/>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9900"/>
    <a:srgbClr val="3366FF"/>
    <a:srgbClr val="B2B2B2"/>
    <a:srgbClr val="FF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9DCAF9ED-07DC-4A11-8D7F-57B35C25682E}" styleName="보통 스타일 1 - 강조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테마 스타일 1 - 강조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660B408-B3CF-4A94-85FC-2B1E0A45F4A2}" styleName="어두운 스타일 2 - 강조 1/강조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보통 스타일 1 - 강조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46F890A9-2807-4EBB-B81D-B2AA78EC7F39}" styleName="어두운 스타일 2 - 강조 5/강조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3" autoAdjust="0"/>
    <p:restoredTop sz="85344" autoAdjust="0"/>
  </p:normalViewPr>
  <p:slideViewPr>
    <p:cSldViewPr snapToGrid="0">
      <p:cViewPr varScale="1">
        <p:scale>
          <a:sx n="56" d="100"/>
          <a:sy n="56" d="100"/>
        </p:scale>
        <p:origin x="712"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1" d="100"/>
          <a:sy n="51" d="100"/>
        </p:scale>
        <p:origin x="2624"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theme" Target="theme/theme1.xml"/><Relationship Id="rId68"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presProps" Target="presProps.xml"/><Relationship Id="rId5" Type="http://schemas.openxmlformats.org/officeDocument/2006/relationships/slideMaster" Target="slideMasters/slideMaster5.xml"/><Relationship Id="rId19"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F8173A-D4E8-466B-BC41-262B2326E227}" type="datetimeFigureOut">
              <a:rPr lang="ko-KR" altLang="en-US" smtClean="0"/>
              <a:t>2018-08-13</a:t>
            </a:fld>
            <a:endParaRPr lang="ko-KR" altLang="en-US"/>
          </a:p>
        </p:txBody>
      </p:sp>
      <p:sp>
        <p:nvSpPr>
          <p:cNvPr id="4" name="바닥글 개체 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102CF4-8A49-4B39-AC68-2700D911D5AA}" type="slidenum">
              <a:rPr lang="ko-KR" altLang="en-US" smtClean="0"/>
              <a:t>‹#›</a:t>
            </a:fld>
            <a:endParaRPr lang="ko-KR" altLang="en-US"/>
          </a:p>
        </p:txBody>
      </p:sp>
    </p:spTree>
    <p:extLst>
      <p:ext uri="{BB962C8B-B14F-4D97-AF65-F5344CB8AC3E}">
        <p14:creationId xmlns:p14="http://schemas.microsoft.com/office/powerpoint/2010/main" val="2952999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CCD9ED-2C1F-4D64-85BD-5C2587A89914}" type="datetimeFigureOut">
              <a:rPr lang="ko-KR" altLang="en-US" smtClean="0"/>
              <a:t>2018-08-13</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EFD0F9-42C7-41F2-9379-936AB14F2BB7}" type="slidenum">
              <a:rPr lang="ko-KR" altLang="en-US" smtClean="0"/>
              <a:t>‹#›</a:t>
            </a:fld>
            <a:endParaRPr lang="ko-KR" altLang="en-US"/>
          </a:p>
        </p:txBody>
      </p:sp>
    </p:spTree>
    <p:extLst>
      <p:ext uri="{BB962C8B-B14F-4D97-AF65-F5344CB8AC3E}">
        <p14:creationId xmlns:p14="http://schemas.microsoft.com/office/powerpoint/2010/main" val="630657776"/>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Today</a:t>
            </a:r>
            <a:r>
              <a:rPr lang="ko-KR" altLang="en-US" dirty="0" smtClean="0"/>
              <a:t> </a:t>
            </a:r>
            <a:r>
              <a:rPr lang="en-US" altLang="ko-KR" dirty="0" smtClean="0"/>
              <a:t>I am going to say that certain reactions (such dissociation of weak acids) occur more efficiently in ice than in liquid water.</a:t>
            </a:r>
          </a:p>
        </p:txBody>
      </p:sp>
      <p:sp>
        <p:nvSpPr>
          <p:cNvPr id="4" name="슬라이드 번호 개체 틀 3"/>
          <p:cNvSpPr>
            <a:spLocks noGrp="1"/>
          </p:cNvSpPr>
          <p:nvPr>
            <p:ph type="sldNum" sz="quarter" idx="10"/>
          </p:nvPr>
        </p:nvSpPr>
        <p:spPr/>
        <p:txBody>
          <a:bodyPr/>
          <a:lstStyle/>
          <a:p>
            <a:fld id="{4F1382C1-5A55-43A5-9421-16832D97C2E0}"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50368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Carboxylic acid series</a:t>
            </a:r>
            <a:r>
              <a:rPr lang="ko-KR" altLang="en-US" dirty="0" smtClean="0"/>
              <a:t>에서 </a:t>
            </a:r>
            <a:r>
              <a:rPr lang="en-US" altLang="ko-KR" dirty="0" smtClean="0"/>
              <a:t>OH peak</a:t>
            </a:r>
            <a:r>
              <a:rPr lang="ko-KR" altLang="en-US" dirty="0" smtClean="0"/>
              <a:t>이 갈라져 나오는 이유</a:t>
            </a:r>
            <a:r>
              <a:rPr lang="en-US" altLang="ko-KR" dirty="0" smtClean="0"/>
              <a:t>:</a:t>
            </a:r>
          </a:p>
          <a:p>
            <a:r>
              <a:rPr lang="ko-KR" altLang="en-US" dirty="0" smtClean="0"/>
              <a:t>정확한 이유는 모르겠지만</a:t>
            </a:r>
            <a:r>
              <a:rPr lang="en-US" altLang="ko-KR" dirty="0" smtClean="0"/>
              <a:t>, </a:t>
            </a:r>
            <a:r>
              <a:rPr lang="ko-KR" altLang="en-US" dirty="0" smtClean="0"/>
              <a:t>이전 연구들에서 제시된 가능성으로 위 두 가지 정도 찾아볼 수 있었습니다</a:t>
            </a:r>
            <a:r>
              <a:rPr lang="en-US" altLang="ko-KR" dirty="0" smtClean="0"/>
              <a:t>. </a:t>
            </a:r>
            <a:r>
              <a:rPr lang="ko-KR" altLang="en-US" dirty="0" smtClean="0"/>
              <a:t>정리하면</a:t>
            </a:r>
            <a:r>
              <a:rPr lang="en-US" altLang="ko-KR" dirty="0" smtClean="0"/>
              <a:t>, </a:t>
            </a:r>
          </a:p>
          <a:p>
            <a:r>
              <a:rPr lang="ko-KR" altLang="en-US" dirty="0" smtClean="0"/>
              <a:t>가능성 </a:t>
            </a:r>
            <a:r>
              <a:rPr lang="en-US" altLang="ko-KR" dirty="0" smtClean="0"/>
              <a:t>1) FA dimer (or larger cluster) </a:t>
            </a:r>
            <a:r>
              <a:rPr lang="ko-KR" altLang="en-US" dirty="0" smtClean="0"/>
              <a:t>에 의한 </a:t>
            </a:r>
            <a:r>
              <a:rPr lang="en-US" altLang="ko-KR" dirty="0" smtClean="0"/>
              <a:t>feature</a:t>
            </a:r>
            <a:r>
              <a:rPr lang="ko-KR" altLang="en-US" dirty="0" smtClean="0"/>
              <a:t>이다</a:t>
            </a:r>
            <a:r>
              <a:rPr lang="en-US" altLang="ko-KR" dirty="0" smtClean="0"/>
              <a:t>. </a:t>
            </a:r>
            <a:r>
              <a:rPr lang="ko-KR" altLang="en-US" dirty="0" smtClean="0"/>
              <a:t>그래서 </a:t>
            </a:r>
            <a:r>
              <a:rPr lang="en-US" altLang="ko-KR" dirty="0" smtClean="0"/>
              <a:t>FA-water mixture</a:t>
            </a:r>
            <a:r>
              <a:rPr lang="ko-KR" altLang="en-US" dirty="0" smtClean="0"/>
              <a:t>에서도 </a:t>
            </a:r>
            <a:r>
              <a:rPr lang="en-US" altLang="ko-KR" dirty="0" smtClean="0"/>
              <a:t>FA dimer</a:t>
            </a:r>
            <a:r>
              <a:rPr lang="ko-KR" altLang="en-US" dirty="0" smtClean="0"/>
              <a:t>가 많이 있어서 분명한 </a:t>
            </a:r>
            <a:r>
              <a:rPr lang="en-US" altLang="ko-KR" dirty="0" smtClean="0"/>
              <a:t>feature</a:t>
            </a:r>
            <a:r>
              <a:rPr lang="ko-KR" altLang="en-US" dirty="0" smtClean="0"/>
              <a:t>가 나온다</a:t>
            </a:r>
            <a:r>
              <a:rPr lang="en-US" altLang="ko-KR" dirty="0" smtClean="0"/>
              <a:t>.</a:t>
            </a:r>
          </a:p>
          <a:p>
            <a:r>
              <a:rPr lang="ko-KR" altLang="en-US" dirty="0" smtClean="0"/>
              <a:t>가능성 </a:t>
            </a:r>
            <a:r>
              <a:rPr lang="en-US" altLang="ko-KR" dirty="0" smtClean="0"/>
              <a:t>2) low </a:t>
            </a:r>
            <a:r>
              <a:rPr lang="en-US" altLang="ko-KR" dirty="0" err="1" smtClean="0"/>
              <a:t>freq</a:t>
            </a:r>
            <a:r>
              <a:rPr lang="en-US" altLang="ko-KR" dirty="0" smtClean="0"/>
              <a:t> mode</a:t>
            </a:r>
            <a:r>
              <a:rPr lang="ko-KR" altLang="en-US" dirty="0" smtClean="0"/>
              <a:t>들의 </a:t>
            </a:r>
            <a:r>
              <a:rPr lang="en-US" altLang="ko-KR" dirty="0" smtClean="0"/>
              <a:t>combination band</a:t>
            </a:r>
            <a:r>
              <a:rPr lang="ko-KR" altLang="en-US" dirty="0" smtClean="0"/>
              <a:t>이다</a:t>
            </a:r>
            <a:r>
              <a:rPr lang="en-US" altLang="ko-KR" dirty="0" smtClean="0"/>
              <a:t>.</a:t>
            </a:r>
          </a:p>
          <a:p>
            <a:endParaRPr lang="ko-KR" altLang="en-US" dirty="0"/>
          </a:p>
        </p:txBody>
      </p:sp>
      <p:sp>
        <p:nvSpPr>
          <p:cNvPr id="4" name="슬라이드 번호 개체 틀 3"/>
          <p:cNvSpPr>
            <a:spLocks noGrp="1"/>
          </p:cNvSpPr>
          <p:nvPr>
            <p:ph type="sldNum" sz="quarter" idx="10"/>
          </p:nvPr>
        </p:nvSpPr>
        <p:spPr/>
        <p:txBody>
          <a:bodyPr/>
          <a:lstStyle/>
          <a:p>
            <a:fld id="{93EFD0F9-42C7-41F2-9379-936AB14F2BB7}" type="slidenum">
              <a:rPr lang="ko-KR" altLang="en-US" smtClean="0"/>
              <a:t>10</a:t>
            </a:fld>
            <a:endParaRPr lang="ko-KR" altLang="en-US"/>
          </a:p>
        </p:txBody>
      </p:sp>
    </p:spTree>
    <p:extLst>
      <p:ext uri="{BB962C8B-B14F-4D97-AF65-F5344CB8AC3E}">
        <p14:creationId xmlns:p14="http://schemas.microsoft.com/office/powerpoint/2010/main" val="2115564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93EFD0F9-42C7-41F2-9379-936AB14F2BB7}" type="slidenum">
              <a:rPr lang="ko-KR" altLang="en-US" smtClean="0"/>
              <a:t>11</a:t>
            </a:fld>
            <a:endParaRPr lang="ko-KR" altLang="en-US"/>
          </a:p>
        </p:txBody>
      </p:sp>
    </p:spTree>
    <p:extLst>
      <p:ext uri="{BB962C8B-B14F-4D97-AF65-F5344CB8AC3E}">
        <p14:creationId xmlns:p14="http://schemas.microsoft.com/office/powerpoint/2010/main" val="3051330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Proton transfer equilibrium with ice, just like weak acid equilibrium in aqueous solution.</a:t>
            </a:r>
          </a:p>
          <a:p>
            <a:r>
              <a:rPr lang="en-US" altLang="ko-KR" dirty="0" smtClean="0"/>
              <a:t>As long</a:t>
            </a:r>
            <a:r>
              <a:rPr lang="en-US" altLang="ko-KR" baseline="0" dirty="0" smtClean="0"/>
              <a:t> as P-T is concerned, FA is in quasi-equilibrium with ice.</a:t>
            </a:r>
            <a:endParaRPr lang="ko-KR" altLang="en-US" dirty="0"/>
          </a:p>
        </p:txBody>
      </p:sp>
      <p:sp>
        <p:nvSpPr>
          <p:cNvPr id="4" name="슬라이드 번호 개체 틀 3"/>
          <p:cNvSpPr>
            <a:spLocks noGrp="1"/>
          </p:cNvSpPr>
          <p:nvPr>
            <p:ph type="sldNum" sz="quarter" idx="10"/>
          </p:nvPr>
        </p:nvSpPr>
        <p:spPr/>
        <p:txBody>
          <a:bodyPr/>
          <a:lstStyle/>
          <a:p>
            <a:fld id="{93EFD0F9-42C7-41F2-9379-936AB14F2BB7}" type="slidenum">
              <a:rPr lang="ko-KR" altLang="en-US" smtClean="0"/>
              <a:t>13</a:t>
            </a:fld>
            <a:endParaRPr lang="ko-KR" altLang="en-US"/>
          </a:p>
        </p:txBody>
      </p:sp>
    </p:spTree>
    <p:extLst>
      <p:ext uri="{BB962C8B-B14F-4D97-AF65-F5344CB8AC3E}">
        <p14:creationId xmlns:p14="http://schemas.microsoft.com/office/powerpoint/2010/main" val="3525330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Dissociation of weak acids in ice – a</a:t>
            </a:r>
            <a:r>
              <a:rPr lang="en-US" altLang="ko-KR" baseline="0" dirty="0" smtClean="0"/>
              <a:t> </a:t>
            </a:r>
            <a:r>
              <a:rPr lang="en-US" altLang="ko-KR" dirty="0" smtClean="0"/>
              <a:t>surprising result !!</a:t>
            </a:r>
          </a:p>
          <a:p>
            <a:r>
              <a:rPr lang="en-US" altLang="ko-KR" dirty="0" smtClean="0"/>
              <a:t>But, we could</a:t>
            </a:r>
            <a:r>
              <a:rPr lang="en-US" altLang="ko-KR" baseline="0" dirty="0" smtClean="0"/>
              <a:t> </a:t>
            </a:r>
            <a:r>
              <a:rPr lang="en-US" altLang="ko-KR" dirty="0" smtClean="0"/>
              <a:t>not explain why it is so, for a while.</a:t>
            </a:r>
          </a:p>
          <a:p>
            <a:r>
              <a:rPr lang="en-US" altLang="ko-KR" dirty="0" smtClean="0"/>
              <a:t>One day,</a:t>
            </a:r>
            <a:r>
              <a:rPr lang="en-US" altLang="ko-KR" baseline="0" dirty="0" smtClean="0"/>
              <a:t> it came to my mind, well, I might explain it.</a:t>
            </a:r>
          </a:p>
          <a:p>
            <a:r>
              <a:rPr lang="en-US" altLang="ko-KR" baseline="0" dirty="0" smtClean="0"/>
              <a:t>I would like to share this idea with you today and discuss it. (I am going to tell you the story.)</a:t>
            </a:r>
            <a:endParaRPr lang="ko-KR" altLang="en-US" dirty="0"/>
          </a:p>
        </p:txBody>
      </p:sp>
      <p:sp>
        <p:nvSpPr>
          <p:cNvPr id="4" name="슬라이드 번호 개체 틀 3"/>
          <p:cNvSpPr>
            <a:spLocks noGrp="1"/>
          </p:cNvSpPr>
          <p:nvPr>
            <p:ph type="sldNum" sz="quarter" idx="10"/>
          </p:nvPr>
        </p:nvSpPr>
        <p:spPr/>
        <p:txBody>
          <a:bodyPr/>
          <a:lstStyle/>
          <a:p>
            <a:fld id="{93EFD0F9-42C7-41F2-9379-936AB14F2BB7}" type="slidenum">
              <a:rPr lang="ko-KR" altLang="en-US" smtClean="0">
                <a:solidFill>
                  <a:prstClr val="black"/>
                </a:solidFill>
              </a:rPr>
              <a:pPr/>
              <a:t>14</a:t>
            </a:fld>
            <a:endParaRPr lang="ko-KR" altLang="en-US">
              <a:solidFill>
                <a:prstClr val="black"/>
              </a:solidFill>
            </a:endParaRPr>
          </a:p>
        </p:txBody>
      </p:sp>
    </p:spTree>
    <p:extLst>
      <p:ext uri="{BB962C8B-B14F-4D97-AF65-F5344CB8AC3E}">
        <p14:creationId xmlns:p14="http://schemas.microsoft.com/office/powerpoint/2010/main" val="2669008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Why more acidic in ice? </a:t>
            </a:r>
            <a:r>
              <a:rPr kumimoji="0" lang="en-US" altLang="ko-KR"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Molecules are all frozen in place in ice at low temperature.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This is an outstanding question. </a:t>
            </a:r>
            <a:endParaRPr lang="en-US" altLang="ko-KR" dirty="0" smtClean="0"/>
          </a:p>
          <a:p>
            <a:r>
              <a:rPr lang="en-US" altLang="ko-KR" dirty="0" smtClean="0"/>
              <a:t>Better solvation of dissociated ions in ice than in water? Unlikely!</a:t>
            </a:r>
          </a:p>
          <a:p>
            <a:r>
              <a:rPr lang="en-US" altLang="ko-KR" dirty="0" smtClean="0"/>
              <a:t>We need to consider other reasons.</a:t>
            </a:r>
            <a:r>
              <a:rPr lang="en-US" altLang="ko-KR" baseline="0" dirty="0" smtClean="0"/>
              <a:t> </a:t>
            </a:r>
          </a:p>
          <a:p>
            <a:r>
              <a:rPr lang="en-US" altLang="ko-KR" dirty="0" smtClean="0"/>
              <a:t>We think that it is related to high</a:t>
            </a:r>
            <a:r>
              <a:rPr lang="en-US" altLang="ko-KR" baseline="0" dirty="0" smtClean="0"/>
              <a:t> mobility of excess p</a:t>
            </a:r>
            <a:r>
              <a:rPr kumimoji="0" lang="en-US" altLang="ko-KR" sz="16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rotons</a:t>
            </a:r>
            <a:r>
              <a:rPr kumimoji="0" lang="en-US" altLang="ko-KR"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in ice. ……</a:t>
            </a:r>
          </a:p>
          <a:p>
            <a:endParaRPr kumimoji="0" lang="en-US" altLang="ko-KR"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슬라이드 번호 개체 틀 3"/>
          <p:cNvSpPr>
            <a:spLocks noGrp="1"/>
          </p:cNvSpPr>
          <p:nvPr>
            <p:ph type="sldNum" sz="quarter" idx="10"/>
          </p:nvPr>
        </p:nvSpPr>
        <p:spPr/>
        <p:txBody>
          <a:bodyPr/>
          <a:lstStyle/>
          <a:p>
            <a:fld id="{93EFD0F9-42C7-41F2-9379-936AB14F2BB7}" type="slidenum">
              <a:rPr lang="ko-KR" altLang="en-US" smtClean="0"/>
              <a:t>15</a:t>
            </a:fld>
            <a:endParaRPr lang="ko-KR" altLang="en-US"/>
          </a:p>
        </p:txBody>
      </p:sp>
    </p:spTree>
    <p:extLst>
      <p:ext uri="{BB962C8B-B14F-4D97-AF65-F5344CB8AC3E}">
        <p14:creationId xmlns:p14="http://schemas.microsoft.com/office/powerpoint/2010/main" val="3358975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err="1" smtClean="0">
                <a:solidFill>
                  <a:schemeClr val="tx1"/>
                </a:solidFill>
                <a:effectLst/>
                <a:latin typeface="+mn-lt"/>
                <a:ea typeface="+mn-ea"/>
                <a:cs typeface="+mn-cs"/>
              </a:rPr>
              <a:t>Itay</a:t>
            </a:r>
            <a:r>
              <a:rPr lang="en-US" altLang="ko-KR" sz="1200" kern="1200" dirty="0" smtClean="0">
                <a:solidFill>
                  <a:schemeClr val="tx1"/>
                </a:solidFill>
                <a:effectLst/>
                <a:latin typeface="+mn-lt"/>
                <a:ea typeface="+mn-ea"/>
                <a:cs typeface="+mn-cs"/>
              </a:rPr>
              <a:t> </a:t>
            </a:r>
            <a:r>
              <a:rPr lang="en-US" altLang="ko-KR" sz="1200" kern="1200" dirty="0" err="1" smtClean="0">
                <a:solidFill>
                  <a:schemeClr val="tx1"/>
                </a:solidFill>
                <a:effectLst/>
                <a:latin typeface="+mn-lt"/>
                <a:ea typeface="+mn-ea"/>
                <a:cs typeface="+mn-cs"/>
              </a:rPr>
              <a:t>Presiado</a:t>
            </a:r>
            <a:r>
              <a:rPr lang="en-US" altLang="ko-KR" sz="1200" kern="1200" dirty="0" smtClean="0">
                <a:solidFill>
                  <a:schemeClr val="tx1"/>
                </a:solidFill>
                <a:effectLst/>
                <a:latin typeface="+mn-lt"/>
                <a:ea typeface="+mn-ea"/>
                <a:cs typeface="+mn-cs"/>
              </a:rPr>
              <a:t>, </a:t>
            </a:r>
            <a:r>
              <a:rPr lang="en-US" altLang="ko-KR" sz="1200" kern="1200" dirty="0" err="1" smtClean="0">
                <a:solidFill>
                  <a:schemeClr val="tx1"/>
                </a:solidFill>
                <a:effectLst/>
                <a:latin typeface="+mn-lt"/>
                <a:ea typeface="+mn-ea"/>
                <a:cs typeface="+mn-cs"/>
              </a:rPr>
              <a:t>Jyotsana</a:t>
            </a:r>
            <a:r>
              <a:rPr lang="en-US" altLang="ko-KR" sz="1200" kern="1200" dirty="0" smtClean="0">
                <a:solidFill>
                  <a:schemeClr val="tx1"/>
                </a:solidFill>
                <a:effectLst/>
                <a:latin typeface="+mn-lt"/>
                <a:ea typeface="+mn-ea"/>
                <a:cs typeface="+mn-cs"/>
              </a:rPr>
              <a:t> Lal, Eugene </a:t>
            </a:r>
            <a:r>
              <a:rPr lang="en-US" altLang="ko-KR" sz="1200" kern="1200" dirty="0" err="1" smtClean="0">
                <a:solidFill>
                  <a:schemeClr val="tx1"/>
                </a:solidFill>
                <a:effectLst/>
                <a:latin typeface="+mn-lt"/>
                <a:ea typeface="+mn-ea"/>
                <a:cs typeface="+mn-cs"/>
              </a:rPr>
              <a:t>Mamontov</a:t>
            </a:r>
            <a:r>
              <a:rPr lang="en-US" altLang="ko-KR" sz="1200" kern="1200" dirty="0" smtClean="0">
                <a:solidFill>
                  <a:schemeClr val="tx1"/>
                </a:solidFill>
                <a:effectLst/>
                <a:latin typeface="+mn-lt"/>
                <a:ea typeface="+mn-ea"/>
                <a:cs typeface="+mn-cs"/>
              </a:rPr>
              <a:t>, Alexander I. </a:t>
            </a:r>
            <a:r>
              <a:rPr lang="en-US" altLang="ko-KR" sz="1200" kern="1200" dirty="0" err="1" smtClean="0">
                <a:solidFill>
                  <a:schemeClr val="tx1"/>
                </a:solidFill>
                <a:effectLst/>
                <a:latin typeface="+mn-lt"/>
                <a:ea typeface="+mn-ea"/>
                <a:cs typeface="+mn-cs"/>
              </a:rPr>
              <a:t>Kolesnikov</a:t>
            </a:r>
            <a:r>
              <a:rPr lang="en-US" altLang="ko-KR" sz="1200" kern="1200" dirty="0" smtClean="0">
                <a:solidFill>
                  <a:schemeClr val="tx1"/>
                </a:solidFill>
                <a:effectLst/>
                <a:latin typeface="+mn-lt"/>
                <a:ea typeface="+mn-ea"/>
                <a:cs typeface="+mn-cs"/>
              </a:rPr>
              <a:t>, and Dan Huppert, </a:t>
            </a:r>
            <a:r>
              <a:rPr lang="en-US" altLang="ko-KR" sz="1200" i="1" kern="1200" dirty="0" smtClean="0">
                <a:solidFill>
                  <a:schemeClr val="tx1"/>
                </a:solidFill>
                <a:effectLst/>
                <a:latin typeface="+mn-lt"/>
                <a:ea typeface="+mn-ea"/>
                <a:cs typeface="+mn-cs"/>
              </a:rPr>
              <a:t>J. Phys. Chem. C </a:t>
            </a:r>
            <a:r>
              <a:rPr lang="en-US" altLang="ko-KR" sz="1200" b="1" kern="1200" dirty="0" smtClean="0">
                <a:solidFill>
                  <a:schemeClr val="tx1"/>
                </a:solidFill>
                <a:effectLst/>
                <a:latin typeface="+mn-lt"/>
                <a:ea typeface="+mn-ea"/>
                <a:cs typeface="+mn-cs"/>
              </a:rPr>
              <a:t>2011</a:t>
            </a:r>
            <a:r>
              <a:rPr lang="en-US" altLang="ko-KR" sz="1200" kern="1200" dirty="0" smtClean="0">
                <a:solidFill>
                  <a:schemeClr val="tx1"/>
                </a:solidFill>
                <a:effectLst/>
                <a:latin typeface="+mn-lt"/>
                <a:ea typeface="+mn-ea"/>
                <a:cs typeface="+mn-cs"/>
              </a:rPr>
              <a:t>, 115, 10245–10251.</a:t>
            </a:r>
            <a:endParaRPr lang="ko-KR" altLang="ko-KR" sz="1200" kern="1200" dirty="0" smtClean="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kern="1200" dirty="0" smtClean="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K. </a:t>
            </a:r>
            <a:r>
              <a:rPr lang="en-US" altLang="ko-KR" sz="1200" kern="1200" dirty="0" err="1" smtClean="0">
                <a:solidFill>
                  <a:schemeClr val="tx1"/>
                </a:solidFill>
                <a:effectLst/>
                <a:latin typeface="+mn-lt"/>
                <a:ea typeface="+mn-ea"/>
                <a:cs typeface="+mn-cs"/>
              </a:rPr>
              <a:t>Goto</a:t>
            </a:r>
            <a:r>
              <a:rPr lang="en-US" altLang="ko-KR" sz="1200" kern="1200" dirty="0" smtClean="0">
                <a:solidFill>
                  <a:schemeClr val="tx1"/>
                </a:solidFill>
                <a:effectLst/>
                <a:latin typeface="+mn-lt"/>
                <a:ea typeface="+mn-ea"/>
                <a:cs typeface="+mn-cs"/>
              </a:rPr>
              <a:t>, T. </a:t>
            </a:r>
            <a:r>
              <a:rPr lang="en-US" altLang="ko-KR" sz="1200" kern="1200" dirty="0" err="1" smtClean="0">
                <a:solidFill>
                  <a:schemeClr val="tx1"/>
                </a:solidFill>
                <a:effectLst/>
                <a:latin typeface="+mn-lt"/>
                <a:ea typeface="+mn-ea"/>
                <a:cs typeface="+mn-cs"/>
              </a:rPr>
              <a:t>Hondoh</a:t>
            </a:r>
            <a:r>
              <a:rPr lang="en-US" altLang="ko-KR" sz="1200" kern="1200" dirty="0" smtClean="0">
                <a:solidFill>
                  <a:schemeClr val="tx1"/>
                </a:solidFill>
                <a:effectLst/>
                <a:latin typeface="+mn-lt"/>
                <a:ea typeface="+mn-ea"/>
                <a:cs typeface="+mn-cs"/>
              </a:rPr>
              <a:t>, A. Higashi, </a:t>
            </a:r>
            <a:r>
              <a:rPr lang="en-US" altLang="ko-KR" sz="1200" i="1" kern="1200" dirty="0" err="1" smtClean="0">
                <a:solidFill>
                  <a:schemeClr val="tx1"/>
                </a:solidFill>
                <a:effectLst/>
                <a:latin typeface="+mn-lt"/>
                <a:ea typeface="+mn-ea"/>
                <a:cs typeface="+mn-cs"/>
              </a:rPr>
              <a:t>Jpn</a:t>
            </a:r>
            <a:r>
              <a:rPr lang="en-US" altLang="ko-KR" sz="1200" i="1" kern="1200" dirty="0" smtClean="0">
                <a:solidFill>
                  <a:schemeClr val="tx1"/>
                </a:solidFill>
                <a:effectLst/>
                <a:latin typeface="+mn-lt"/>
                <a:ea typeface="+mn-ea"/>
                <a:cs typeface="+mn-cs"/>
              </a:rPr>
              <a:t>. J. Appl. Phys</a:t>
            </a:r>
            <a:r>
              <a:rPr lang="en-US" altLang="ko-KR" sz="1200" kern="1200" dirty="0" smtClean="0">
                <a:solidFill>
                  <a:schemeClr val="tx1"/>
                </a:solidFill>
                <a:effectLst/>
                <a:latin typeface="+mn-lt"/>
                <a:ea typeface="+mn-ea"/>
                <a:cs typeface="+mn-cs"/>
              </a:rPr>
              <a:t>. </a:t>
            </a:r>
            <a:r>
              <a:rPr lang="en-US" altLang="ko-KR" sz="1200" b="1" kern="1200" dirty="0" smtClean="0">
                <a:solidFill>
                  <a:schemeClr val="tx1"/>
                </a:solidFill>
                <a:effectLst/>
                <a:latin typeface="+mn-lt"/>
                <a:ea typeface="+mn-ea"/>
                <a:cs typeface="+mn-cs"/>
              </a:rPr>
              <a:t>1985</a:t>
            </a:r>
            <a:r>
              <a:rPr lang="en-US" altLang="ko-KR" sz="1200" kern="1200" dirty="0" smtClean="0">
                <a:solidFill>
                  <a:schemeClr val="tx1"/>
                </a:solidFill>
                <a:effectLst/>
                <a:latin typeface="+mn-lt"/>
                <a:ea typeface="+mn-ea"/>
                <a:cs typeface="+mn-cs"/>
              </a:rPr>
              <a:t>, 25, 351-357.</a:t>
            </a:r>
            <a:endParaRPr lang="ko-KR" altLang="ko-KR" sz="1200" kern="1200" dirty="0" smtClean="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F. E. Livingston, G. C. Whipple, and S. M. George, </a:t>
            </a:r>
            <a:r>
              <a:rPr lang="en-US" altLang="ko-KR" sz="1200" i="1" kern="1200" dirty="0" smtClean="0">
                <a:solidFill>
                  <a:schemeClr val="tx1"/>
                </a:solidFill>
                <a:effectLst/>
                <a:latin typeface="+mn-lt"/>
                <a:ea typeface="+mn-ea"/>
                <a:cs typeface="+mn-cs"/>
              </a:rPr>
              <a:t>J. Phys. Chem. B </a:t>
            </a:r>
            <a:r>
              <a:rPr lang="en-US" altLang="ko-KR" sz="1200" b="1" kern="1200" dirty="0" smtClean="0">
                <a:solidFill>
                  <a:schemeClr val="tx1"/>
                </a:solidFill>
                <a:effectLst/>
                <a:latin typeface="+mn-lt"/>
                <a:ea typeface="+mn-ea"/>
                <a:cs typeface="+mn-cs"/>
              </a:rPr>
              <a:t>1997, </a:t>
            </a:r>
            <a:r>
              <a:rPr lang="en-US" altLang="ko-KR" sz="1200" i="1" kern="1200" dirty="0" smtClean="0">
                <a:solidFill>
                  <a:schemeClr val="tx1"/>
                </a:solidFill>
                <a:effectLst/>
                <a:latin typeface="+mn-lt"/>
                <a:ea typeface="+mn-ea"/>
                <a:cs typeface="+mn-cs"/>
              </a:rPr>
              <a:t>101, </a:t>
            </a:r>
            <a:r>
              <a:rPr lang="en-US" altLang="ko-KR" sz="1200" kern="1200" dirty="0" smtClean="0">
                <a:solidFill>
                  <a:schemeClr val="tx1"/>
                </a:solidFill>
                <a:effectLst/>
                <a:latin typeface="+mn-lt"/>
                <a:ea typeface="+mn-ea"/>
                <a:cs typeface="+mn-cs"/>
              </a:rPr>
              <a:t>6127-6131.</a:t>
            </a:r>
            <a:endParaRPr lang="ko-KR" altLang="ko-KR" sz="1200" kern="1200" dirty="0" smtClean="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err="1" smtClean="0">
                <a:solidFill>
                  <a:schemeClr val="tx1"/>
                </a:solidFill>
                <a:effectLst/>
                <a:latin typeface="+mn-lt"/>
                <a:ea typeface="+mn-ea"/>
                <a:cs typeface="+mn-cs"/>
              </a:rPr>
              <a:t>Yuntao</a:t>
            </a:r>
            <a:r>
              <a:rPr lang="en-US" altLang="ko-KR" sz="1200" kern="1200" dirty="0" smtClean="0">
                <a:solidFill>
                  <a:schemeClr val="tx1"/>
                </a:solidFill>
                <a:effectLst/>
                <a:latin typeface="+mn-lt"/>
                <a:ea typeface="+mn-ea"/>
                <a:cs typeface="+mn-cs"/>
              </a:rPr>
              <a:t> Xu, Nikolay G. </a:t>
            </a:r>
            <a:r>
              <a:rPr lang="en-US" altLang="ko-KR" sz="1200" kern="1200" dirty="0" err="1" smtClean="0">
                <a:solidFill>
                  <a:schemeClr val="tx1"/>
                </a:solidFill>
                <a:effectLst/>
                <a:latin typeface="+mn-lt"/>
                <a:ea typeface="+mn-ea"/>
                <a:cs typeface="+mn-cs"/>
              </a:rPr>
              <a:t>Petrik</a:t>
            </a:r>
            <a:r>
              <a:rPr lang="en-US" altLang="ko-KR" sz="1200" kern="1200" dirty="0" smtClean="0">
                <a:solidFill>
                  <a:schemeClr val="tx1"/>
                </a:solidFill>
                <a:effectLst/>
                <a:latin typeface="+mn-lt"/>
                <a:ea typeface="+mn-ea"/>
                <a:cs typeface="+mn-cs"/>
              </a:rPr>
              <a:t>, R. Scott Smith, Bruce D. Kay, and Greg A. Kimmel, </a:t>
            </a:r>
            <a:r>
              <a:rPr lang="en-US" altLang="ko-KR" sz="1200" i="1" kern="1200" dirty="0" smtClean="0">
                <a:solidFill>
                  <a:schemeClr val="tx1"/>
                </a:solidFill>
                <a:effectLst/>
                <a:latin typeface="+mn-lt"/>
                <a:ea typeface="+mn-ea"/>
                <a:cs typeface="+mn-cs"/>
              </a:rPr>
              <a:t>PNAS</a:t>
            </a:r>
            <a:r>
              <a:rPr lang="en-US" altLang="ko-KR" sz="1200" kern="1200" dirty="0" smtClean="0">
                <a:solidFill>
                  <a:schemeClr val="tx1"/>
                </a:solidFill>
                <a:effectLst/>
                <a:latin typeface="+mn-lt"/>
                <a:ea typeface="+mn-ea"/>
                <a:cs typeface="+mn-cs"/>
              </a:rPr>
              <a:t>, </a:t>
            </a:r>
            <a:r>
              <a:rPr lang="en-US" altLang="ko-KR" sz="1200" b="1" kern="1200" dirty="0" smtClean="0">
                <a:solidFill>
                  <a:schemeClr val="tx1"/>
                </a:solidFill>
                <a:effectLst/>
                <a:latin typeface="+mn-lt"/>
                <a:ea typeface="+mn-ea"/>
                <a:cs typeface="+mn-cs"/>
              </a:rPr>
              <a:t>2016</a:t>
            </a:r>
            <a:r>
              <a:rPr lang="en-US" altLang="ko-KR" sz="1200" kern="1200" dirty="0" smtClean="0">
                <a:solidFill>
                  <a:schemeClr val="tx1"/>
                </a:solidFill>
                <a:effectLst/>
                <a:latin typeface="+mn-lt"/>
                <a:ea typeface="+mn-ea"/>
                <a:cs typeface="+mn-cs"/>
              </a:rPr>
              <a:t>, 113, 14921.</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K.-H. Jung, S.-C. Park, J.-H. Kim, H. Kang,</a:t>
            </a:r>
            <a:r>
              <a:rPr lang="en-US" altLang="ko-KR" sz="1200" b="1" kern="1200" dirty="0" smtClean="0">
                <a:solidFill>
                  <a:schemeClr val="tx1"/>
                </a:solidFill>
                <a:effectLst/>
                <a:latin typeface="+mn-lt"/>
                <a:ea typeface="+mn-ea"/>
                <a:cs typeface="+mn-cs"/>
              </a:rPr>
              <a:t> </a:t>
            </a:r>
            <a:r>
              <a:rPr lang="en-US" altLang="ko-KR" sz="1200" i="1" kern="1200" dirty="0" smtClean="0">
                <a:solidFill>
                  <a:schemeClr val="tx1"/>
                </a:solidFill>
                <a:effectLst/>
                <a:latin typeface="+mn-lt"/>
                <a:ea typeface="+mn-ea"/>
                <a:cs typeface="+mn-cs"/>
              </a:rPr>
              <a:t>J. Chem. Phys.</a:t>
            </a:r>
            <a:r>
              <a:rPr lang="en-US" altLang="ko-KR" sz="1200" kern="1200" dirty="0" smtClean="0">
                <a:solidFill>
                  <a:schemeClr val="tx1"/>
                </a:solidFill>
                <a:effectLst/>
                <a:latin typeface="+mn-lt"/>
                <a:ea typeface="+mn-ea"/>
                <a:cs typeface="+mn-cs"/>
              </a:rPr>
              <a:t> </a:t>
            </a:r>
            <a:r>
              <a:rPr lang="en-US" altLang="ko-KR" sz="1200" b="1" kern="1200" dirty="0" smtClean="0">
                <a:solidFill>
                  <a:schemeClr val="tx1"/>
                </a:solidFill>
                <a:effectLst/>
                <a:latin typeface="+mn-lt"/>
                <a:ea typeface="+mn-ea"/>
                <a:cs typeface="+mn-cs"/>
              </a:rPr>
              <a:t>2004</a:t>
            </a:r>
            <a:r>
              <a:rPr lang="en-US" altLang="ko-KR" sz="1200" kern="1200" dirty="0" smtClean="0">
                <a:solidFill>
                  <a:schemeClr val="tx1"/>
                </a:solidFill>
                <a:effectLst/>
                <a:latin typeface="+mn-lt"/>
                <a:ea typeface="+mn-ea"/>
                <a:cs typeface="+mn-cs"/>
              </a:rPr>
              <a:t>, 121, 2758.</a:t>
            </a:r>
            <a:endParaRPr lang="ko-KR" altLang="ko-KR" sz="1200" kern="1200" dirty="0" smtClean="0">
              <a:solidFill>
                <a:schemeClr val="tx1"/>
              </a:solidFill>
              <a:effectLst/>
              <a:latin typeface="+mn-lt"/>
              <a:ea typeface="+mn-ea"/>
              <a:cs typeface="+mn-cs"/>
            </a:endParaRPr>
          </a:p>
          <a:p>
            <a:endParaRPr lang="en-US" altLang="ko-KR" sz="1200" kern="1200" dirty="0" smtClean="0">
              <a:solidFill>
                <a:schemeClr val="tx1"/>
              </a:solidFill>
              <a:effectLst/>
              <a:latin typeface="+mn-lt"/>
              <a:ea typeface="+mn-ea"/>
              <a:cs typeface="+mn-cs"/>
            </a:endParaRPr>
          </a:p>
          <a:p>
            <a:endParaRPr lang="en-US" altLang="ko-KR" sz="1200" kern="1200" dirty="0" smtClean="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err="1" smtClean="0">
                <a:solidFill>
                  <a:schemeClr val="tx1"/>
                </a:solidFill>
                <a:effectLst/>
                <a:latin typeface="+mn-lt"/>
                <a:ea typeface="+mn-ea"/>
                <a:cs typeface="+mn-cs"/>
              </a:rPr>
              <a:t>Itay</a:t>
            </a:r>
            <a:r>
              <a:rPr lang="en-US" altLang="ko-KR" sz="1200" kern="1200" dirty="0" smtClean="0">
                <a:solidFill>
                  <a:schemeClr val="tx1"/>
                </a:solidFill>
                <a:effectLst/>
                <a:latin typeface="+mn-lt"/>
                <a:ea typeface="+mn-ea"/>
                <a:cs typeface="+mn-cs"/>
              </a:rPr>
              <a:t> </a:t>
            </a:r>
            <a:r>
              <a:rPr lang="en-US" altLang="ko-KR" sz="1200" kern="1200" dirty="0" err="1" smtClean="0">
                <a:solidFill>
                  <a:schemeClr val="tx1"/>
                </a:solidFill>
                <a:effectLst/>
                <a:latin typeface="+mn-lt"/>
                <a:ea typeface="+mn-ea"/>
                <a:cs typeface="+mn-cs"/>
              </a:rPr>
              <a:t>Presiado</a:t>
            </a:r>
            <a:r>
              <a:rPr lang="en-US" altLang="ko-KR" sz="1200" kern="1200" dirty="0" smtClean="0">
                <a:solidFill>
                  <a:schemeClr val="tx1"/>
                </a:solidFill>
                <a:effectLst/>
                <a:latin typeface="+mn-lt"/>
                <a:ea typeface="+mn-ea"/>
                <a:cs typeface="+mn-cs"/>
              </a:rPr>
              <a:t>, </a:t>
            </a:r>
            <a:r>
              <a:rPr lang="en-US" altLang="ko-KR" sz="1200" kern="1200" dirty="0" err="1" smtClean="0">
                <a:solidFill>
                  <a:schemeClr val="tx1"/>
                </a:solidFill>
                <a:effectLst/>
                <a:latin typeface="+mn-lt"/>
                <a:ea typeface="+mn-ea"/>
                <a:cs typeface="+mn-cs"/>
              </a:rPr>
              <a:t>Jyotsana</a:t>
            </a:r>
            <a:r>
              <a:rPr lang="en-US" altLang="ko-KR" sz="1200" kern="1200" dirty="0" smtClean="0">
                <a:solidFill>
                  <a:schemeClr val="tx1"/>
                </a:solidFill>
                <a:effectLst/>
                <a:latin typeface="+mn-lt"/>
                <a:ea typeface="+mn-ea"/>
                <a:cs typeface="+mn-cs"/>
              </a:rPr>
              <a:t> Lal, Eugene </a:t>
            </a:r>
            <a:r>
              <a:rPr lang="en-US" altLang="ko-KR" sz="1200" kern="1200" dirty="0" err="1" smtClean="0">
                <a:solidFill>
                  <a:schemeClr val="tx1"/>
                </a:solidFill>
                <a:effectLst/>
                <a:latin typeface="+mn-lt"/>
                <a:ea typeface="+mn-ea"/>
                <a:cs typeface="+mn-cs"/>
              </a:rPr>
              <a:t>Mamontov</a:t>
            </a:r>
            <a:r>
              <a:rPr lang="en-US" altLang="ko-KR" sz="1200" kern="1200" dirty="0" smtClean="0">
                <a:solidFill>
                  <a:schemeClr val="tx1"/>
                </a:solidFill>
                <a:effectLst/>
                <a:latin typeface="+mn-lt"/>
                <a:ea typeface="+mn-ea"/>
                <a:cs typeface="+mn-cs"/>
              </a:rPr>
              <a:t>, Alexander I. </a:t>
            </a:r>
            <a:r>
              <a:rPr lang="en-US" altLang="ko-KR" sz="1200" kern="1200" dirty="0" err="1" smtClean="0">
                <a:solidFill>
                  <a:schemeClr val="tx1"/>
                </a:solidFill>
                <a:effectLst/>
                <a:latin typeface="+mn-lt"/>
                <a:ea typeface="+mn-ea"/>
                <a:cs typeface="+mn-cs"/>
              </a:rPr>
              <a:t>Kolesnikov</a:t>
            </a:r>
            <a:r>
              <a:rPr lang="en-US" altLang="ko-KR" sz="1200" kern="1200" dirty="0" smtClean="0">
                <a:solidFill>
                  <a:schemeClr val="tx1"/>
                </a:solidFill>
                <a:effectLst/>
                <a:latin typeface="+mn-lt"/>
                <a:ea typeface="+mn-ea"/>
                <a:cs typeface="+mn-cs"/>
              </a:rPr>
              <a:t>, and Dan Huppert, Fast Proton Hopping Detection in Ice </a:t>
            </a:r>
            <a:r>
              <a:rPr lang="en-US" altLang="ko-KR" sz="1200" kern="1200" dirty="0" err="1" smtClean="0">
                <a:solidFill>
                  <a:schemeClr val="tx1"/>
                </a:solidFill>
                <a:effectLst/>
                <a:latin typeface="+mn-lt"/>
                <a:ea typeface="+mn-ea"/>
                <a:cs typeface="+mn-cs"/>
              </a:rPr>
              <a:t>Ih</a:t>
            </a:r>
            <a:r>
              <a:rPr lang="en-US" altLang="ko-KR" sz="1200" kern="1200" dirty="0" smtClean="0">
                <a:solidFill>
                  <a:schemeClr val="tx1"/>
                </a:solidFill>
                <a:effectLst/>
                <a:latin typeface="+mn-lt"/>
                <a:ea typeface="+mn-ea"/>
                <a:cs typeface="+mn-cs"/>
              </a:rPr>
              <a:t> by Quasi-Elastic Neutron Scattering. </a:t>
            </a:r>
            <a:r>
              <a:rPr lang="en-US" altLang="ko-KR" sz="1200" i="1" kern="1200" dirty="0" smtClean="0">
                <a:solidFill>
                  <a:schemeClr val="tx1"/>
                </a:solidFill>
                <a:effectLst/>
                <a:latin typeface="+mn-lt"/>
                <a:ea typeface="+mn-ea"/>
                <a:cs typeface="+mn-cs"/>
              </a:rPr>
              <a:t>J. Phys. Chem. C </a:t>
            </a:r>
            <a:r>
              <a:rPr lang="en-US" altLang="ko-KR" sz="1200" b="1" kern="1200" dirty="0" smtClean="0">
                <a:solidFill>
                  <a:schemeClr val="tx1"/>
                </a:solidFill>
                <a:effectLst/>
                <a:latin typeface="+mn-lt"/>
                <a:ea typeface="+mn-ea"/>
                <a:cs typeface="+mn-cs"/>
              </a:rPr>
              <a:t>2011</a:t>
            </a:r>
            <a:r>
              <a:rPr lang="en-US" altLang="ko-KR" sz="1200" kern="1200" dirty="0" smtClean="0">
                <a:solidFill>
                  <a:schemeClr val="tx1"/>
                </a:solidFill>
                <a:effectLst/>
                <a:latin typeface="+mn-lt"/>
                <a:ea typeface="+mn-ea"/>
                <a:cs typeface="+mn-cs"/>
              </a:rPr>
              <a:t>, 115, 10245–10251.</a:t>
            </a:r>
            <a:endParaRPr lang="ko-KR" altLang="ko-KR" sz="1200" kern="1200" dirty="0" smtClean="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kern="1200" dirty="0" smtClean="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K. </a:t>
            </a:r>
            <a:r>
              <a:rPr lang="en-US" altLang="ko-KR" sz="1200" kern="1200" dirty="0" err="1" smtClean="0">
                <a:solidFill>
                  <a:schemeClr val="tx1"/>
                </a:solidFill>
                <a:effectLst/>
                <a:latin typeface="+mn-lt"/>
                <a:ea typeface="+mn-ea"/>
                <a:cs typeface="+mn-cs"/>
              </a:rPr>
              <a:t>Goto</a:t>
            </a:r>
            <a:r>
              <a:rPr lang="en-US" altLang="ko-KR" sz="1200" kern="1200" dirty="0" smtClean="0">
                <a:solidFill>
                  <a:schemeClr val="tx1"/>
                </a:solidFill>
                <a:effectLst/>
                <a:latin typeface="+mn-lt"/>
                <a:ea typeface="+mn-ea"/>
                <a:cs typeface="+mn-cs"/>
              </a:rPr>
              <a:t>, T. </a:t>
            </a:r>
            <a:r>
              <a:rPr lang="en-US" altLang="ko-KR" sz="1200" kern="1200" dirty="0" err="1" smtClean="0">
                <a:solidFill>
                  <a:schemeClr val="tx1"/>
                </a:solidFill>
                <a:effectLst/>
                <a:latin typeface="+mn-lt"/>
                <a:ea typeface="+mn-ea"/>
                <a:cs typeface="+mn-cs"/>
              </a:rPr>
              <a:t>Hondoh</a:t>
            </a:r>
            <a:r>
              <a:rPr lang="en-US" altLang="ko-KR" sz="1200" kern="1200" dirty="0" smtClean="0">
                <a:solidFill>
                  <a:schemeClr val="tx1"/>
                </a:solidFill>
                <a:effectLst/>
                <a:latin typeface="+mn-lt"/>
                <a:ea typeface="+mn-ea"/>
                <a:cs typeface="+mn-cs"/>
              </a:rPr>
              <a:t>, A. Higashi, Determination of diffusion coefficients of self-interstitials in ice with a new method of observing climb of dislocations by x-ray topography. </a:t>
            </a:r>
            <a:r>
              <a:rPr lang="en-US" altLang="ko-KR" sz="1200" i="1" kern="1200" dirty="0" err="1" smtClean="0">
                <a:solidFill>
                  <a:schemeClr val="tx1"/>
                </a:solidFill>
                <a:effectLst/>
                <a:latin typeface="+mn-lt"/>
                <a:ea typeface="+mn-ea"/>
                <a:cs typeface="+mn-cs"/>
              </a:rPr>
              <a:t>Jpn</a:t>
            </a:r>
            <a:r>
              <a:rPr lang="en-US" altLang="ko-KR" sz="1200" i="1" kern="1200" dirty="0" smtClean="0">
                <a:solidFill>
                  <a:schemeClr val="tx1"/>
                </a:solidFill>
                <a:effectLst/>
                <a:latin typeface="+mn-lt"/>
                <a:ea typeface="+mn-ea"/>
                <a:cs typeface="+mn-cs"/>
              </a:rPr>
              <a:t>. J. Appl. Phys</a:t>
            </a:r>
            <a:r>
              <a:rPr lang="en-US" altLang="ko-KR" sz="1200" kern="1200" dirty="0" smtClean="0">
                <a:solidFill>
                  <a:schemeClr val="tx1"/>
                </a:solidFill>
                <a:effectLst/>
                <a:latin typeface="+mn-lt"/>
                <a:ea typeface="+mn-ea"/>
                <a:cs typeface="+mn-cs"/>
              </a:rPr>
              <a:t>. </a:t>
            </a:r>
            <a:r>
              <a:rPr lang="en-US" altLang="ko-KR" sz="1200" b="1" kern="1200" dirty="0" smtClean="0">
                <a:solidFill>
                  <a:schemeClr val="tx1"/>
                </a:solidFill>
                <a:effectLst/>
                <a:latin typeface="+mn-lt"/>
                <a:ea typeface="+mn-ea"/>
                <a:cs typeface="+mn-cs"/>
              </a:rPr>
              <a:t>1985</a:t>
            </a:r>
            <a:r>
              <a:rPr lang="en-US" altLang="ko-KR" sz="1200" kern="1200" dirty="0" smtClean="0">
                <a:solidFill>
                  <a:schemeClr val="tx1"/>
                </a:solidFill>
                <a:effectLst/>
                <a:latin typeface="+mn-lt"/>
                <a:ea typeface="+mn-ea"/>
                <a:cs typeface="+mn-cs"/>
              </a:rPr>
              <a:t>, 25, 351-357.</a:t>
            </a:r>
            <a:endParaRPr lang="ko-KR" altLang="ko-KR" sz="1200" kern="1200" dirty="0" smtClean="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F. E. Livingston, G. C. Whipple, and S. M. George, Diffusion of HDO into Single-Crystal H</a:t>
            </a:r>
            <a:r>
              <a:rPr lang="en-US" altLang="ko-KR" sz="1200" kern="1200" baseline="-25000" dirty="0" smtClean="0">
                <a:solidFill>
                  <a:schemeClr val="tx1"/>
                </a:solidFill>
                <a:effectLst/>
                <a:latin typeface="+mn-lt"/>
                <a:ea typeface="+mn-ea"/>
                <a:cs typeface="+mn-cs"/>
              </a:rPr>
              <a:t>2</a:t>
            </a:r>
            <a:r>
              <a:rPr lang="en-US" altLang="ko-KR" sz="1200" kern="1200" baseline="30000" dirty="0" smtClean="0">
                <a:solidFill>
                  <a:schemeClr val="tx1"/>
                </a:solidFill>
                <a:effectLst/>
                <a:latin typeface="+mn-lt"/>
                <a:ea typeface="+mn-ea"/>
                <a:cs typeface="+mn-cs"/>
              </a:rPr>
              <a:t>16</a:t>
            </a:r>
            <a:r>
              <a:rPr lang="en-US" altLang="ko-KR" sz="1200" kern="1200" dirty="0" smtClean="0">
                <a:solidFill>
                  <a:schemeClr val="tx1"/>
                </a:solidFill>
                <a:effectLst/>
                <a:latin typeface="+mn-lt"/>
                <a:ea typeface="+mn-ea"/>
                <a:cs typeface="+mn-cs"/>
              </a:rPr>
              <a:t>O Ice multilayers: Comparison with H</a:t>
            </a:r>
            <a:r>
              <a:rPr lang="en-US" altLang="ko-KR" sz="1200" kern="1200" baseline="-25000" dirty="0" smtClean="0">
                <a:solidFill>
                  <a:schemeClr val="tx1"/>
                </a:solidFill>
                <a:effectLst/>
                <a:latin typeface="+mn-lt"/>
                <a:ea typeface="+mn-ea"/>
                <a:cs typeface="+mn-cs"/>
              </a:rPr>
              <a:t>2</a:t>
            </a:r>
            <a:r>
              <a:rPr lang="en-US" altLang="ko-KR" sz="1200" kern="1200" baseline="30000" dirty="0" smtClean="0">
                <a:solidFill>
                  <a:schemeClr val="tx1"/>
                </a:solidFill>
                <a:effectLst/>
                <a:latin typeface="+mn-lt"/>
                <a:ea typeface="+mn-ea"/>
                <a:cs typeface="+mn-cs"/>
              </a:rPr>
              <a:t>18</a:t>
            </a:r>
            <a:r>
              <a:rPr lang="en-US" altLang="ko-KR" sz="1200" kern="1200" dirty="0" smtClean="0">
                <a:solidFill>
                  <a:schemeClr val="tx1"/>
                </a:solidFill>
                <a:effectLst/>
                <a:latin typeface="+mn-lt"/>
                <a:ea typeface="+mn-ea"/>
                <a:cs typeface="+mn-cs"/>
              </a:rPr>
              <a:t>O. </a:t>
            </a:r>
            <a:r>
              <a:rPr lang="en-US" altLang="ko-KR" sz="1200" i="1" kern="1200" dirty="0" smtClean="0">
                <a:solidFill>
                  <a:schemeClr val="tx1"/>
                </a:solidFill>
                <a:effectLst/>
                <a:latin typeface="+mn-lt"/>
                <a:ea typeface="+mn-ea"/>
                <a:cs typeface="+mn-cs"/>
              </a:rPr>
              <a:t>J. Phys. Chem. B </a:t>
            </a:r>
            <a:r>
              <a:rPr lang="en-US" altLang="ko-KR" sz="1200" b="1" kern="1200" dirty="0" smtClean="0">
                <a:solidFill>
                  <a:schemeClr val="tx1"/>
                </a:solidFill>
                <a:effectLst/>
                <a:latin typeface="+mn-lt"/>
                <a:ea typeface="+mn-ea"/>
                <a:cs typeface="+mn-cs"/>
              </a:rPr>
              <a:t>1997, </a:t>
            </a:r>
            <a:r>
              <a:rPr lang="en-US" altLang="ko-KR" sz="1200" i="1" kern="1200" dirty="0" smtClean="0">
                <a:solidFill>
                  <a:schemeClr val="tx1"/>
                </a:solidFill>
                <a:effectLst/>
                <a:latin typeface="+mn-lt"/>
                <a:ea typeface="+mn-ea"/>
                <a:cs typeface="+mn-cs"/>
              </a:rPr>
              <a:t>101, </a:t>
            </a:r>
            <a:r>
              <a:rPr lang="en-US" altLang="ko-KR" sz="1200" kern="1200" dirty="0" smtClean="0">
                <a:solidFill>
                  <a:schemeClr val="tx1"/>
                </a:solidFill>
                <a:effectLst/>
                <a:latin typeface="+mn-lt"/>
                <a:ea typeface="+mn-ea"/>
                <a:cs typeface="+mn-cs"/>
              </a:rPr>
              <a:t>6127-6131.</a:t>
            </a:r>
            <a:endParaRPr lang="ko-KR" altLang="ko-KR" sz="1200" kern="1200" dirty="0" smtClean="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err="1" smtClean="0">
                <a:solidFill>
                  <a:schemeClr val="tx1"/>
                </a:solidFill>
                <a:effectLst/>
                <a:latin typeface="+mn-lt"/>
                <a:ea typeface="+mn-ea"/>
                <a:cs typeface="+mn-cs"/>
              </a:rPr>
              <a:t>Yuntao</a:t>
            </a:r>
            <a:r>
              <a:rPr lang="en-US" altLang="ko-KR" sz="1200" kern="1200" dirty="0" smtClean="0">
                <a:solidFill>
                  <a:schemeClr val="tx1"/>
                </a:solidFill>
                <a:effectLst/>
                <a:latin typeface="+mn-lt"/>
                <a:ea typeface="+mn-ea"/>
                <a:cs typeface="+mn-cs"/>
              </a:rPr>
              <a:t> Xu, Nikolay G. </a:t>
            </a:r>
            <a:r>
              <a:rPr lang="en-US" altLang="ko-KR" sz="1200" kern="1200" dirty="0" err="1" smtClean="0">
                <a:solidFill>
                  <a:schemeClr val="tx1"/>
                </a:solidFill>
                <a:effectLst/>
                <a:latin typeface="+mn-lt"/>
                <a:ea typeface="+mn-ea"/>
                <a:cs typeface="+mn-cs"/>
              </a:rPr>
              <a:t>Petrik</a:t>
            </a:r>
            <a:r>
              <a:rPr lang="en-US" altLang="ko-KR" sz="1200" kern="1200" dirty="0" smtClean="0">
                <a:solidFill>
                  <a:schemeClr val="tx1"/>
                </a:solidFill>
                <a:effectLst/>
                <a:latin typeface="+mn-lt"/>
                <a:ea typeface="+mn-ea"/>
                <a:cs typeface="+mn-cs"/>
              </a:rPr>
              <a:t>, R. Scott Smith, Bruce D. Kay, and Greg A. Kimmel, Growth rate of crystalline ice and the diffusivity of </a:t>
            </a:r>
            <a:r>
              <a:rPr lang="en-US" altLang="ko-KR" sz="1200" kern="1200" dirty="0" err="1" smtClean="0">
                <a:solidFill>
                  <a:schemeClr val="tx1"/>
                </a:solidFill>
                <a:effectLst/>
                <a:latin typeface="+mn-lt"/>
                <a:ea typeface="+mn-ea"/>
                <a:cs typeface="+mn-cs"/>
              </a:rPr>
              <a:t>supercooled</a:t>
            </a:r>
            <a:r>
              <a:rPr lang="en-US" altLang="ko-KR" sz="1200" kern="1200" dirty="0" smtClean="0">
                <a:solidFill>
                  <a:schemeClr val="tx1"/>
                </a:solidFill>
                <a:effectLst/>
                <a:latin typeface="+mn-lt"/>
                <a:ea typeface="+mn-ea"/>
                <a:cs typeface="+mn-cs"/>
              </a:rPr>
              <a:t> water from 126 to 262 K. </a:t>
            </a:r>
            <a:r>
              <a:rPr lang="en-US" altLang="ko-KR" sz="1200" i="1" kern="1200" dirty="0" smtClean="0">
                <a:solidFill>
                  <a:schemeClr val="tx1"/>
                </a:solidFill>
                <a:effectLst/>
                <a:latin typeface="+mn-lt"/>
                <a:ea typeface="+mn-ea"/>
                <a:cs typeface="+mn-cs"/>
              </a:rPr>
              <a:t>PNAS</a:t>
            </a:r>
            <a:r>
              <a:rPr lang="en-US" altLang="ko-KR" sz="1200" kern="1200" dirty="0" smtClean="0">
                <a:solidFill>
                  <a:schemeClr val="tx1"/>
                </a:solidFill>
                <a:effectLst/>
                <a:latin typeface="+mn-lt"/>
                <a:ea typeface="+mn-ea"/>
                <a:cs typeface="+mn-cs"/>
              </a:rPr>
              <a:t>, </a:t>
            </a:r>
            <a:r>
              <a:rPr lang="en-US" altLang="ko-KR" sz="1200" b="1" kern="1200" dirty="0" smtClean="0">
                <a:solidFill>
                  <a:schemeClr val="tx1"/>
                </a:solidFill>
                <a:effectLst/>
                <a:latin typeface="+mn-lt"/>
                <a:ea typeface="+mn-ea"/>
                <a:cs typeface="+mn-cs"/>
              </a:rPr>
              <a:t>2016</a:t>
            </a:r>
            <a:r>
              <a:rPr lang="en-US" altLang="ko-KR" sz="1200" kern="1200" dirty="0" smtClean="0">
                <a:solidFill>
                  <a:schemeClr val="tx1"/>
                </a:solidFill>
                <a:effectLst/>
                <a:latin typeface="+mn-lt"/>
                <a:ea typeface="+mn-ea"/>
                <a:cs typeface="+mn-cs"/>
              </a:rPr>
              <a:t>, 113, 14921.</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K.-H. Jung, S.-C. Park, J.-H. Kim, H. Kang,</a:t>
            </a:r>
            <a:r>
              <a:rPr lang="en-US" altLang="ko-KR" sz="1200" b="1" kern="120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Vertical diffusion of water molecules near the surface of ice.</a:t>
            </a:r>
            <a:r>
              <a:rPr lang="en-US" altLang="ko-KR" sz="1200" b="1" kern="1200" dirty="0" smtClean="0">
                <a:solidFill>
                  <a:schemeClr val="tx1"/>
                </a:solidFill>
                <a:effectLst/>
                <a:latin typeface="+mn-lt"/>
                <a:ea typeface="+mn-ea"/>
                <a:cs typeface="+mn-cs"/>
              </a:rPr>
              <a:t> </a:t>
            </a:r>
            <a:r>
              <a:rPr lang="en-US" altLang="ko-KR" sz="1200" i="1" kern="1200" dirty="0" smtClean="0">
                <a:solidFill>
                  <a:schemeClr val="tx1"/>
                </a:solidFill>
                <a:effectLst/>
                <a:latin typeface="+mn-lt"/>
                <a:ea typeface="+mn-ea"/>
                <a:cs typeface="+mn-cs"/>
              </a:rPr>
              <a:t>J. Chem. Phys.</a:t>
            </a:r>
            <a:r>
              <a:rPr lang="en-US" altLang="ko-KR" sz="1200" kern="1200" dirty="0" smtClean="0">
                <a:solidFill>
                  <a:schemeClr val="tx1"/>
                </a:solidFill>
                <a:effectLst/>
                <a:latin typeface="+mn-lt"/>
                <a:ea typeface="+mn-ea"/>
                <a:cs typeface="+mn-cs"/>
              </a:rPr>
              <a:t> </a:t>
            </a:r>
            <a:r>
              <a:rPr lang="en-US" altLang="ko-KR" sz="1200" b="1" kern="1200" dirty="0" smtClean="0">
                <a:solidFill>
                  <a:schemeClr val="tx1"/>
                </a:solidFill>
                <a:effectLst/>
                <a:latin typeface="+mn-lt"/>
                <a:ea typeface="+mn-ea"/>
                <a:cs typeface="+mn-cs"/>
              </a:rPr>
              <a:t>2004</a:t>
            </a:r>
            <a:r>
              <a:rPr lang="en-US" altLang="ko-KR" sz="1200" kern="1200" dirty="0" smtClean="0">
                <a:solidFill>
                  <a:schemeClr val="tx1"/>
                </a:solidFill>
                <a:effectLst/>
                <a:latin typeface="+mn-lt"/>
                <a:ea typeface="+mn-ea"/>
                <a:cs typeface="+mn-cs"/>
              </a:rPr>
              <a:t>, 121, 2758.</a:t>
            </a:r>
            <a:endParaRPr lang="ko-KR" altLang="ko-KR" sz="1200" kern="1200" dirty="0" smtClean="0">
              <a:solidFill>
                <a:schemeClr val="tx1"/>
              </a:solidFill>
              <a:effectLst/>
              <a:latin typeface="+mn-lt"/>
              <a:ea typeface="+mn-ea"/>
              <a:cs typeface="+mn-cs"/>
            </a:endParaRPr>
          </a:p>
          <a:p>
            <a:endParaRPr lang="en-US" altLang="ko-KR" sz="1200" kern="1200" dirty="0" smtClean="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err="1" smtClean="0">
                <a:solidFill>
                  <a:schemeClr val="tx1"/>
                </a:solidFill>
                <a:effectLst/>
                <a:latin typeface="+mn-lt"/>
                <a:ea typeface="+mn-ea"/>
                <a:cs typeface="+mn-cs"/>
              </a:rPr>
              <a:t>Itay</a:t>
            </a:r>
            <a:r>
              <a:rPr lang="en-US" altLang="ko-KR" sz="1200" kern="1200" dirty="0" smtClean="0">
                <a:solidFill>
                  <a:schemeClr val="tx1"/>
                </a:solidFill>
                <a:effectLst/>
                <a:latin typeface="+mn-lt"/>
                <a:ea typeface="+mn-ea"/>
                <a:cs typeface="+mn-cs"/>
              </a:rPr>
              <a:t> </a:t>
            </a:r>
            <a:r>
              <a:rPr lang="en-US" altLang="ko-KR" sz="1200" kern="1200" dirty="0" err="1" smtClean="0">
                <a:solidFill>
                  <a:schemeClr val="tx1"/>
                </a:solidFill>
                <a:effectLst/>
                <a:latin typeface="+mn-lt"/>
                <a:ea typeface="+mn-ea"/>
                <a:cs typeface="+mn-cs"/>
              </a:rPr>
              <a:t>Presiado</a:t>
            </a:r>
            <a:r>
              <a:rPr lang="en-US" altLang="ko-KR" sz="1200" kern="1200" dirty="0" smtClean="0">
                <a:solidFill>
                  <a:schemeClr val="tx1"/>
                </a:solidFill>
                <a:effectLst/>
                <a:latin typeface="+mn-lt"/>
                <a:ea typeface="+mn-ea"/>
                <a:cs typeface="+mn-cs"/>
              </a:rPr>
              <a:t>, </a:t>
            </a:r>
            <a:r>
              <a:rPr lang="en-US" altLang="ko-KR" sz="1200" kern="1200" dirty="0" err="1" smtClean="0">
                <a:solidFill>
                  <a:schemeClr val="tx1"/>
                </a:solidFill>
                <a:effectLst/>
                <a:latin typeface="+mn-lt"/>
                <a:ea typeface="+mn-ea"/>
                <a:cs typeface="+mn-cs"/>
              </a:rPr>
              <a:t>Jyotsana</a:t>
            </a:r>
            <a:r>
              <a:rPr lang="en-US" altLang="ko-KR" sz="1200" kern="1200" dirty="0" smtClean="0">
                <a:solidFill>
                  <a:schemeClr val="tx1"/>
                </a:solidFill>
                <a:effectLst/>
                <a:latin typeface="+mn-lt"/>
                <a:ea typeface="+mn-ea"/>
                <a:cs typeface="+mn-cs"/>
              </a:rPr>
              <a:t> Lal, Eugene </a:t>
            </a:r>
            <a:r>
              <a:rPr lang="en-US" altLang="ko-KR" sz="1200" kern="1200" dirty="0" err="1" smtClean="0">
                <a:solidFill>
                  <a:schemeClr val="tx1"/>
                </a:solidFill>
                <a:effectLst/>
                <a:latin typeface="+mn-lt"/>
                <a:ea typeface="+mn-ea"/>
                <a:cs typeface="+mn-cs"/>
              </a:rPr>
              <a:t>Mamontov</a:t>
            </a:r>
            <a:r>
              <a:rPr lang="en-US" altLang="ko-KR" sz="1200" kern="1200" dirty="0" smtClean="0">
                <a:solidFill>
                  <a:schemeClr val="tx1"/>
                </a:solidFill>
                <a:effectLst/>
                <a:latin typeface="+mn-lt"/>
                <a:ea typeface="+mn-ea"/>
                <a:cs typeface="+mn-cs"/>
              </a:rPr>
              <a:t>, Alexander I. </a:t>
            </a:r>
            <a:r>
              <a:rPr lang="en-US" altLang="ko-KR" sz="1200" kern="1200" dirty="0" err="1" smtClean="0">
                <a:solidFill>
                  <a:schemeClr val="tx1"/>
                </a:solidFill>
                <a:effectLst/>
                <a:latin typeface="+mn-lt"/>
                <a:ea typeface="+mn-ea"/>
                <a:cs typeface="+mn-cs"/>
              </a:rPr>
              <a:t>Kolesnikov</a:t>
            </a:r>
            <a:r>
              <a:rPr lang="en-US" altLang="ko-KR" sz="1200" kern="1200" dirty="0" smtClean="0">
                <a:solidFill>
                  <a:schemeClr val="tx1"/>
                </a:solidFill>
                <a:effectLst/>
                <a:latin typeface="+mn-lt"/>
                <a:ea typeface="+mn-ea"/>
                <a:cs typeface="+mn-cs"/>
              </a:rPr>
              <a:t>, and Dan Huppert, Fast Proton Hopping Detection in Ice </a:t>
            </a:r>
            <a:r>
              <a:rPr lang="en-US" altLang="ko-KR" sz="1200" kern="1200" dirty="0" err="1" smtClean="0">
                <a:solidFill>
                  <a:schemeClr val="tx1"/>
                </a:solidFill>
                <a:effectLst/>
                <a:latin typeface="+mn-lt"/>
                <a:ea typeface="+mn-ea"/>
                <a:cs typeface="+mn-cs"/>
              </a:rPr>
              <a:t>Ih</a:t>
            </a:r>
            <a:r>
              <a:rPr lang="en-US" altLang="ko-KR" sz="1200" kern="1200" dirty="0" smtClean="0">
                <a:solidFill>
                  <a:schemeClr val="tx1"/>
                </a:solidFill>
                <a:effectLst/>
                <a:latin typeface="+mn-lt"/>
                <a:ea typeface="+mn-ea"/>
                <a:cs typeface="+mn-cs"/>
              </a:rPr>
              <a:t> by Quasi-Elastic Neutron Scattering. </a:t>
            </a:r>
            <a:r>
              <a:rPr lang="en-US" altLang="ko-KR" sz="1200" i="1" kern="1200" dirty="0" smtClean="0">
                <a:solidFill>
                  <a:schemeClr val="tx1"/>
                </a:solidFill>
                <a:effectLst/>
                <a:latin typeface="+mn-lt"/>
                <a:ea typeface="+mn-ea"/>
                <a:cs typeface="+mn-cs"/>
              </a:rPr>
              <a:t>J. Phys. Chem. C </a:t>
            </a:r>
            <a:r>
              <a:rPr lang="en-US" altLang="ko-KR" sz="1200" b="1" kern="1200" dirty="0" smtClean="0">
                <a:solidFill>
                  <a:schemeClr val="tx1"/>
                </a:solidFill>
                <a:effectLst/>
                <a:latin typeface="+mn-lt"/>
                <a:ea typeface="+mn-ea"/>
                <a:cs typeface="+mn-cs"/>
              </a:rPr>
              <a:t>2011</a:t>
            </a:r>
            <a:r>
              <a:rPr lang="en-US" altLang="ko-KR" sz="1200" kern="1200" dirty="0" smtClean="0">
                <a:solidFill>
                  <a:schemeClr val="tx1"/>
                </a:solidFill>
                <a:effectLst/>
                <a:latin typeface="+mn-lt"/>
                <a:ea typeface="+mn-ea"/>
                <a:cs typeface="+mn-cs"/>
              </a:rPr>
              <a:t>, 115, 10245–10251.</a:t>
            </a:r>
            <a:endParaRPr lang="ko-KR" altLang="ko-KR" sz="1200" kern="1200" dirty="0" smtClean="0">
              <a:solidFill>
                <a:schemeClr val="tx1"/>
              </a:solidFill>
              <a:effectLst/>
              <a:latin typeface="+mn-lt"/>
              <a:ea typeface="+mn-ea"/>
              <a:cs typeface="+mn-cs"/>
            </a:endParaRPr>
          </a:p>
          <a:p>
            <a:endParaRPr lang="en-US" altLang="ko-KR" sz="1200"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pPr>
              <a:defRPr/>
            </a:pPr>
            <a:fld id="{4F1382C1-5A55-43A5-9421-16832D97C2E0}" type="slidenum">
              <a:rPr lang="en-GB" smtClean="0">
                <a:solidFill>
                  <a:prstClr val="black"/>
                </a:solidFill>
              </a:rPr>
              <a:pPr>
                <a:defRPr/>
              </a:pPr>
              <a:t>16</a:t>
            </a:fld>
            <a:endParaRPr lang="en-GB">
              <a:solidFill>
                <a:prstClr val="black"/>
              </a:solidFill>
            </a:endParaRPr>
          </a:p>
        </p:txBody>
      </p:sp>
    </p:spTree>
    <p:extLst>
      <p:ext uri="{BB962C8B-B14F-4D97-AF65-F5344CB8AC3E}">
        <p14:creationId xmlns:p14="http://schemas.microsoft.com/office/powerpoint/2010/main" val="3133501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Explain: </a:t>
            </a:r>
          </a:p>
          <a:p>
            <a:r>
              <a:rPr lang="en-US" altLang="ko-KR" dirty="0" smtClean="0"/>
              <a:t>Excess proton in ice lattice is not stabilized.</a:t>
            </a:r>
          </a:p>
          <a:p>
            <a:r>
              <a:rPr lang="en-US" altLang="ko-KR" dirty="0" smtClean="0"/>
              <a:t>Proton hopping relay.</a:t>
            </a:r>
          </a:p>
          <a:p>
            <a:r>
              <a:rPr lang="en-US" altLang="ko-KR" dirty="0" smtClean="0"/>
              <a:t>A</a:t>
            </a:r>
            <a:r>
              <a:rPr kumimoji="0" lang="en-US" altLang="ko-KR"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 excess proton is not trapped in localized sites in ice but “delocalized” in the ice network by fast movement, generating the so called </a:t>
            </a:r>
            <a:r>
              <a:rPr lang="en-US" altLang="ko-KR" baseline="0" dirty="0" smtClean="0"/>
              <a:t>“charge-delocalized hydronium state”.</a:t>
            </a:r>
            <a:endParaRPr lang="ko-KR" altLang="en-US" dirty="0"/>
          </a:p>
        </p:txBody>
      </p:sp>
      <p:sp>
        <p:nvSpPr>
          <p:cNvPr id="4" name="슬라이드 번호 개체 틀 3"/>
          <p:cNvSpPr>
            <a:spLocks noGrp="1"/>
          </p:cNvSpPr>
          <p:nvPr>
            <p:ph type="sldNum" sz="quarter" idx="10"/>
          </p:nvPr>
        </p:nvSpPr>
        <p:spPr/>
        <p:txBody>
          <a:bodyPr/>
          <a:lstStyle/>
          <a:p>
            <a:fld id="{93EFD0F9-42C7-41F2-9379-936AB14F2BB7}" type="slidenum">
              <a:rPr lang="ko-KR" altLang="en-US" smtClean="0"/>
              <a:t>17</a:t>
            </a:fld>
            <a:endParaRPr lang="ko-KR" altLang="en-US"/>
          </a:p>
        </p:txBody>
      </p:sp>
    </p:spTree>
    <p:extLst>
      <p:ext uri="{BB962C8B-B14F-4D97-AF65-F5344CB8AC3E}">
        <p14:creationId xmlns:p14="http://schemas.microsoft.com/office/powerpoint/2010/main" val="2894915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How far does an excess proton go in ASW?</a:t>
            </a:r>
            <a:endParaRPr lang="en-US" altLang="ko-KR" baseline="0" dirty="0" smtClean="0"/>
          </a:p>
          <a:p>
            <a:r>
              <a:rPr lang="en-US" altLang="ko-KR" baseline="0" dirty="0" smtClean="0"/>
              <a:t>So, we measured the proton migration distance……</a:t>
            </a:r>
          </a:p>
          <a:p>
            <a:pPr marL="268288" indent="-268288">
              <a:spcBef>
                <a:spcPts val="600"/>
              </a:spcBef>
              <a:spcAft>
                <a:spcPts val="600"/>
              </a:spcAft>
            </a:pPr>
            <a:r>
              <a:rPr lang="en-US" altLang="ko-KR" dirty="0" smtClean="0">
                <a:latin typeface="Arial" panose="020B0604020202020204" pitchFamily="34" charset="0"/>
                <a:cs typeface="Arial" panose="020B0604020202020204" pitchFamily="34" charset="0"/>
              </a:rPr>
              <a:t>Proton commuting distance in ASW ≤ 20 ML at ~70 K (range of rapid proton transfer without reorientation of water).</a:t>
            </a:r>
          </a:p>
        </p:txBody>
      </p:sp>
      <p:sp>
        <p:nvSpPr>
          <p:cNvPr id="4" name="슬라이드 번호 개체 틀 3"/>
          <p:cNvSpPr>
            <a:spLocks noGrp="1"/>
          </p:cNvSpPr>
          <p:nvPr>
            <p:ph type="sldNum" sz="quarter" idx="10"/>
          </p:nvPr>
        </p:nvSpPr>
        <p:spPr/>
        <p:txBody>
          <a:bodyPr/>
          <a:lstStyle/>
          <a:p>
            <a:fld id="{93EFD0F9-42C7-41F2-9379-936AB14F2BB7}" type="slidenum">
              <a:rPr lang="ko-KR" altLang="en-US" smtClean="0"/>
              <a:t>18</a:t>
            </a:fld>
            <a:endParaRPr lang="ko-KR" altLang="en-US"/>
          </a:p>
        </p:txBody>
      </p:sp>
    </p:spTree>
    <p:extLst>
      <p:ext uri="{BB962C8B-B14F-4D97-AF65-F5344CB8AC3E}">
        <p14:creationId xmlns:p14="http://schemas.microsoft.com/office/powerpoint/2010/main" val="264145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Now that we know that excess protons are very mobile and we know how far they can go in ASW,</a:t>
            </a:r>
          </a:p>
          <a:p>
            <a:r>
              <a:rPr lang="en-US" altLang="ko-KR" dirty="0" smtClean="0"/>
              <a:t>we can estimate the </a:t>
            </a:r>
            <a:r>
              <a:rPr lang="en-US" altLang="ko-KR" dirty="0" smtClean="0"/>
              <a:t>magnitude of configurational </a:t>
            </a:r>
            <a:r>
              <a:rPr lang="en-US" altLang="ko-KR" dirty="0" smtClean="0"/>
              <a:t>entropy of protons in ASW.</a:t>
            </a:r>
          </a:p>
          <a:p>
            <a:r>
              <a:rPr kumimoji="0" lang="en-US" altLang="ko-KR"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r>
              <a:rPr kumimoji="0" lang="en-US" altLang="ko-KR" sz="2000" b="0" i="0" u="none" strike="noStrike" kern="1200" cap="none" spc="0" normalizeH="0" baseline="0" noProof="0" dirty="0" smtClean="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Configurational entropy of excess </a:t>
            </a:r>
            <a:r>
              <a:rPr kumimoji="0" lang="en-US" altLang="ko-KR" sz="2000" b="0" i="0" u="none" strike="noStrike" kern="1200" cap="none" spc="0" normalizeH="0" baseline="0" noProof="0" dirty="0" smtClean="0">
                <a:ln>
                  <a:noFill/>
                </a:ln>
                <a:solidFill>
                  <a:srgbClr val="000000"/>
                </a:solidFill>
                <a:effectLst/>
                <a:uLnTx/>
                <a:uFillTx/>
                <a:latin typeface="Arial" panose="020B0604020202020204" pitchFamily="34" charset="0"/>
                <a:ea typeface="맑은 고딕" panose="020B0503020000020004" pitchFamily="50" charset="-127"/>
                <a:cs typeface="Arial" panose="020B0604020202020204" pitchFamily="34" charset="0"/>
              </a:rPr>
              <a:t>protons is very large.</a:t>
            </a:r>
          </a:p>
          <a:p>
            <a:r>
              <a:rPr kumimoji="0" lang="en-US" altLang="ko-KR" sz="2000" b="0" i="0" u="none" strike="noStrike" kern="1200" cap="none" spc="0" normalizeH="0" baseline="0" noProof="0" dirty="0" smtClean="0">
                <a:ln>
                  <a:noFill/>
                </a:ln>
                <a:solidFill>
                  <a:srgbClr val="000000"/>
                </a:solidFill>
                <a:effectLst/>
                <a:uLnTx/>
                <a:uFillTx/>
                <a:latin typeface="Arial" panose="020B0604020202020204" pitchFamily="34" charset="0"/>
                <a:ea typeface="맑은 고딕" panose="020B0503020000020004" pitchFamily="50" charset="-127"/>
                <a:cs typeface="Arial" panose="020B0604020202020204" pitchFamily="34" charset="0"/>
              </a:rPr>
              <a:t>So, it can be a very effective thermodynamic driving force for ice </a:t>
            </a:r>
            <a:r>
              <a:rPr kumimoji="0" lang="en-US" altLang="ko-KR" sz="2000" b="0" i="0" u="none" strike="noStrike" kern="1200" cap="none" spc="0" normalizeH="0" baseline="0" noProof="0" dirty="0" err="1" smtClean="0">
                <a:ln>
                  <a:noFill/>
                </a:ln>
                <a:solidFill>
                  <a:srgbClr val="000000"/>
                </a:solidFill>
                <a:effectLst/>
                <a:uLnTx/>
                <a:uFillTx/>
                <a:latin typeface="Arial" panose="020B0604020202020204" pitchFamily="34" charset="0"/>
                <a:ea typeface="맑은 고딕" panose="020B0503020000020004" pitchFamily="50" charset="-127"/>
                <a:cs typeface="Arial" panose="020B0604020202020204" pitchFamily="34" charset="0"/>
              </a:rPr>
              <a:t>reacions</a:t>
            </a:r>
            <a:r>
              <a:rPr kumimoji="0" lang="en-US" altLang="ko-KR" sz="2000" b="0" i="0" u="none" strike="noStrike" kern="1200" cap="none" spc="0" normalizeH="0" baseline="0" noProof="0" dirty="0" smtClean="0">
                <a:ln>
                  <a:noFill/>
                </a:ln>
                <a:solidFill>
                  <a:srgbClr val="000000"/>
                </a:solidFill>
                <a:effectLst/>
                <a:uLnTx/>
                <a:uFillTx/>
                <a:latin typeface="Arial" panose="020B0604020202020204" pitchFamily="34" charset="0"/>
                <a:ea typeface="맑은 고딕" panose="020B0503020000020004" pitchFamily="50" charset="-127"/>
                <a:cs typeface="Arial" panose="020B0604020202020204" pitchFamily="34" charset="0"/>
              </a:rPr>
              <a:t>.</a:t>
            </a:r>
            <a:endParaRPr kumimoji="0" lang="en-US" altLang="ko-KR"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슬라이드 번호 개체 틀 3"/>
          <p:cNvSpPr>
            <a:spLocks noGrp="1"/>
          </p:cNvSpPr>
          <p:nvPr>
            <p:ph type="sldNum" sz="quarter" idx="10"/>
          </p:nvPr>
        </p:nvSpPr>
        <p:spPr/>
        <p:txBody>
          <a:bodyPr/>
          <a:lstStyle/>
          <a:p>
            <a:fld id="{93EFD0F9-42C7-41F2-9379-936AB14F2BB7}" type="slidenum">
              <a:rPr lang="ko-KR" altLang="en-US" smtClean="0">
                <a:solidFill>
                  <a:prstClr val="black"/>
                </a:solidFill>
              </a:rPr>
              <a:pPr/>
              <a:t>19</a:t>
            </a:fld>
            <a:endParaRPr lang="ko-KR" altLang="en-US">
              <a:solidFill>
                <a:prstClr val="black"/>
              </a:solidFill>
            </a:endParaRPr>
          </a:p>
        </p:txBody>
      </p:sp>
    </p:spTree>
    <p:extLst>
      <p:ext uri="{BB962C8B-B14F-4D97-AF65-F5344CB8AC3E}">
        <p14:creationId xmlns:p14="http://schemas.microsoft.com/office/powerpoint/2010/main" val="1791634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The story is : ”</a:t>
            </a:r>
            <a:r>
              <a:rPr kumimoji="0" lang="en-US" altLang="ko-KR" sz="1200" b="0" i="0" u="none" strike="noStrike" kern="1200" cap="none" spc="0" normalizeH="0" baseline="0" noProof="0" dirty="0" smtClean="0">
                <a:ln>
                  <a:noFill/>
                </a:ln>
                <a:solidFill>
                  <a:srgbClr val="FF0000"/>
                </a:solidFill>
                <a:effectLst/>
                <a:uLnTx/>
                <a:uFill>
                  <a:solidFill>
                    <a:srgbClr val="FF0000"/>
                  </a:solidFill>
                </a:uFill>
                <a:latin typeface="Arial" panose="020B0604020202020204" pitchFamily="34" charset="0"/>
                <a:ea typeface="+mn-ea"/>
                <a:cs typeface="Arial" panose="020B0604020202020204" pitchFamily="34" charset="0"/>
              </a:rPr>
              <a:t>Configurational entropy of protons enhances acid dissociation in ice.</a:t>
            </a:r>
            <a:r>
              <a:rPr lang="en-US" altLang="ko-KR" dirty="0" smtClean="0"/>
              <a:t>”</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Contrary to general behavior that reactions are suppressed in ice</a:t>
            </a:r>
            <a:r>
              <a:rPr lang="en-US" altLang="ko-KR" baseline="0" dirty="0" smtClean="0"/>
              <a:t> at low temperature.</a:t>
            </a:r>
            <a:endParaRPr lang="ko-KR" altLang="en-US" dirty="0"/>
          </a:p>
        </p:txBody>
      </p:sp>
      <p:sp>
        <p:nvSpPr>
          <p:cNvPr id="4" name="슬라이드 번호 개체 틀 3"/>
          <p:cNvSpPr>
            <a:spLocks noGrp="1"/>
          </p:cNvSpPr>
          <p:nvPr>
            <p:ph type="sldNum" sz="quarter" idx="10"/>
          </p:nvPr>
        </p:nvSpPr>
        <p:spPr/>
        <p:txBody>
          <a:bodyPr/>
          <a:lstStyle/>
          <a:p>
            <a:fld id="{93EFD0F9-42C7-41F2-9379-936AB14F2BB7}" type="slidenum">
              <a:rPr lang="ko-KR" altLang="en-US" smtClean="0">
                <a:solidFill>
                  <a:prstClr val="black"/>
                </a:solidFill>
              </a:rPr>
              <a:pPr/>
              <a:t>20</a:t>
            </a:fld>
            <a:endParaRPr lang="ko-KR" altLang="en-US">
              <a:solidFill>
                <a:prstClr val="black"/>
              </a:solidFill>
            </a:endParaRPr>
          </a:p>
        </p:txBody>
      </p:sp>
    </p:spTree>
    <p:extLst>
      <p:ext uri="{BB962C8B-B14F-4D97-AF65-F5344CB8AC3E}">
        <p14:creationId xmlns:p14="http://schemas.microsoft.com/office/powerpoint/2010/main" val="1791634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Let me start with brief introduction about why we study ice?</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Ice is everywhere</a:t>
            </a:r>
            <a:r>
              <a:rPr kumimoji="0" lang="ko-KR" alt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(ubiquitous).</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If we move our viewpoint further into the space. In the universe as a whole, the most abundant form of water is solid ice.</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Therefore, if an alien would find the Earth, he would naturally think it is a very strange planet, full of liquid water, instead of ice.  In fact, it is very difficult to find a planet that has liquid water like Earth in the universe.</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So, in the whole universe, chemistry of ice should be a lot more important than chemistry of liquid water.</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Indeed, many scientists believe that ice has played an important role to generate various molecules in outer space, such as interstellar medium.</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(I hope that this introduction has helped you to move your standpoint a bit from a liquid water side to solid ice.)</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a:t>
            </a:r>
            <a:r>
              <a:rPr kumimoji="0" lang="en-US" altLang="ko-KR" sz="1200" b="0" i="0" u="sng" strike="noStrike" kern="1200" cap="none" spc="0" normalizeH="0" baseline="0" noProof="0" dirty="0" smtClean="0">
                <a:ln>
                  <a:noFill/>
                </a:ln>
                <a:solidFill>
                  <a:srgbClr val="FF0000"/>
                </a:solidFill>
                <a:effectLst/>
                <a:uLnTx/>
                <a:uFillTx/>
                <a:latin typeface="+mn-lt"/>
                <a:ea typeface="+mn-ea"/>
                <a:cs typeface="+mn-cs"/>
              </a:rPr>
              <a:t>Key message</a:t>
            </a: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 Nevertheless, little is known about the chemistry of ice, compared with the vast amount of knowledge about aqueous solution chemistry accumulated from studies in the last two centuries.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The chemical processes in ice have been studied in the fields of environmental science, geochemistry, and </a:t>
            </a:r>
            <a:r>
              <a:rPr kumimoji="0" lang="en-US" altLang="ko-KR" sz="1200" b="0" i="0" u="none" strike="noStrike" kern="1200" cap="none" spc="0" normalizeH="0" baseline="0" noProof="0" dirty="0" err="1" smtClean="0">
                <a:ln>
                  <a:noFill/>
                </a:ln>
                <a:solidFill>
                  <a:prstClr val="black"/>
                </a:solidFill>
                <a:effectLst/>
                <a:uLnTx/>
                <a:uFillTx/>
                <a:latin typeface="+mn-lt"/>
                <a:ea typeface="+mn-ea"/>
                <a:cs typeface="+mn-cs"/>
              </a:rPr>
              <a:t>astrochemistry</a:t>
            </a: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 In these previous works, empirical observation was more important than seeking for fundamental understanding of the observed chemical phenomena. The chemical processes in ice have never been studied as rigorously as solution chemistry.</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altLang="ko-KR" baseline="0" dirty="0" smtClean="0"/>
          </a:p>
        </p:txBody>
      </p:sp>
      <p:sp>
        <p:nvSpPr>
          <p:cNvPr id="4" name="슬라이드 번호 개체 틀 3"/>
          <p:cNvSpPr>
            <a:spLocks noGrp="1"/>
          </p:cNvSpPr>
          <p:nvPr>
            <p:ph type="sldNum" sz="quarter" idx="10"/>
          </p:nvPr>
        </p:nvSpPr>
        <p:spPr/>
        <p:txBody>
          <a:bodyPr/>
          <a:lstStyle/>
          <a:p>
            <a:pPr>
              <a:defRPr/>
            </a:pPr>
            <a:fld id="{FC55E5E8-9AEB-4809-AB1F-B44B14BB281C}" type="slidenum">
              <a:rPr lang="ko-KR" altLang="en-US" smtClean="0">
                <a:solidFill>
                  <a:prstClr val="black"/>
                </a:solidFill>
              </a:rPr>
              <a:pPr>
                <a:defRPr/>
              </a:pPr>
              <a:t>2</a:t>
            </a:fld>
            <a:endParaRPr lang="ko-KR" altLang="en-US">
              <a:solidFill>
                <a:prstClr val="black"/>
              </a:solidFill>
            </a:endParaRPr>
          </a:p>
        </p:txBody>
      </p:sp>
    </p:spTree>
    <p:extLst>
      <p:ext uri="{BB962C8B-B14F-4D97-AF65-F5344CB8AC3E}">
        <p14:creationId xmlns:p14="http://schemas.microsoft.com/office/powerpoint/2010/main" val="3676163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altLang="ko-KR" dirty="0" smtClean="0"/>
              <a:t>Over the </a:t>
            </a:r>
            <a:r>
              <a:rPr lang="en-US" altLang="ko-KR" baseline="0" dirty="0" smtClean="0"/>
              <a:t>years, several research groups have studied ice surface reactions and observed some spontaneous reactions. For example, …</a:t>
            </a:r>
          </a:p>
          <a:p>
            <a:pPr algn="l"/>
            <a:r>
              <a:rPr lang="en-US" altLang="ko-KR" baseline="0" dirty="0" smtClean="0"/>
              <a:t>These ice surface reactions are interesting and charming.</a:t>
            </a:r>
          </a:p>
          <a:p>
            <a:pPr algn="l"/>
            <a:r>
              <a:rPr lang="en-US" altLang="ko-KR" baseline="0" dirty="0" smtClean="0"/>
              <a:t>But we did not </a:t>
            </a: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really </a:t>
            </a:r>
            <a:r>
              <a:rPr lang="en-US" altLang="ko-KR" baseline="0" dirty="0" smtClean="0"/>
              <a:t>try to understand why they can occur at such low temperatures.</a:t>
            </a:r>
          </a:p>
          <a:p>
            <a:pPr algn="l"/>
            <a:r>
              <a:rPr lang="en-US" altLang="ko-KR" baseline="0" dirty="0" smtClean="0"/>
              <a:t>These reactions have a substantial barrier, according to QM calculations.</a:t>
            </a:r>
            <a:endParaRPr lang="ko-KR" altLang="en-US" dirty="0"/>
          </a:p>
        </p:txBody>
      </p:sp>
      <p:sp>
        <p:nvSpPr>
          <p:cNvPr id="4" name="슬라이드 번호 개체 틀 3"/>
          <p:cNvSpPr>
            <a:spLocks noGrp="1"/>
          </p:cNvSpPr>
          <p:nvPr>
            <p:ph type="sldNum" sz="quarter" idx="10"/>
          </p:nvPr>
        </p:nvSpPr>
        <p:spPr/>
        <p:txBody>
          <a:bodyPr/>
          <a:lstStyle/>
          <a:p>
            <a:fld id="{93EFD0F9-42C7-41F2-9379-936AB14F2BB7}" type="slidenum">
              <a:rPr lang="ko-KR" altLang="en-US" smtClean="0">
                <a:solidFill>
                  <a:prstClr val="black"/>
                </a:solidFill>
              </a:rPr>
              <a:pPr/>
              <a:t>21</a:t>
            </a:fld>
            <a:endParaRPr lang="ko-KR" altLang="en-US">
              <a:solidFill>
                <a:prstClr val="black"/>
              </a:solidFill>
            </a:endParaRPr>
          </a:p>
        </p:txBody>
      </p:sp>
    </p:spTree>
    <p:extLst>
      <p:ext uri="{BB962C8B-B14F-4D97-AF65-F5344CB8AC3E}">
        <p14:creationId xmlns:p14="http://schemas.microsoft.com/office/powerpoint/2010/main" val="919025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kumimoji="0" lang="en-US" altLang="ko-KR"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Let’s discuss the case of SO2 reaction on ice.</a:t>
            </a:r>
          </a:p>
          <a:p>
            <a:r>
              <a:rPr kumimoji="0" lang="en-US" altLang="ko-KR"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reaction releases excess protons into ice.</a:t>
            </a:r>
          </a:p>
          <a:p>
            <a:r>
              <a:rPr kumimoji="0" lang="en-US" altLang="ko-KR"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entropy of proton migration could be an extra driving force for the reaction.</a:t>
            </a:r>
            <a:endParaRPr lang="ko-KR" altLang="en-US" dirty="0"/>
          </a:p>
        </p:txBody>
      </p:sp>
      <p:sp>
        <p:nvSpPr>
          <p:cNvPr id="4" name="슬라이드 번호 개체 틀 3"/>
          <p:cNvSpPr>
            <a:spLocks noGrp="1"/>
          </p:cNvSpPr>
          <p:nvPr>
            <p:ph type="sldNum" sz="quarter" idx="10"/>
          </p:nvPr>
        </p:nvSpPr>
        <p:spPr/>
        <p:txBody>
          <a:bodyPr/>
          <a:lstStyle/>
          <a:p>
            <a:fld id="{93EFD0F9-42C7-41F2-9379-936AB14F2BB7}" type="slidenum">
              <a:rPr lang="ko-KR" altLang="en-US" smtClean="0"/>
              <a:t>22</a:t>
            </a:fld>
            <a:endParaRPr lang="ko-KR" altLang="en-US"/>
          </a:p>
        </p:txBody>
      </p:sp>
    </p:spTree>
    <p:extLst>
      <p:ext uri="{BB962C8B-B14F-4D97-AF65-F5344CB8AC3E}">
        <p14:creationId xmlns:p14="http://schemas.microsoft.com/office/powerpoint/2010/main" val="4116317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In fact, we are not the</a:t>
            </a:r>
            <a:r>
              <a:rPr lang="en-US" altLang="ko-KR" baseline="0" dirty="0" smtClean="0"/>
              <a:t> first to observed spontaneous acid dissociation in ice. </a:t>
            </a:r>
            <a:r>
              <a:rPr lang="en-US" altLang="ko-KR" dirty="0" smtClean="0"/>
              <a:t>P. Ayotte observed that HF dissociates</a:t>
            </a:r>
            <a:r>
              <a:rPr lang="en-US" altLang="ko-KR" baseline="0" dirty="0" smtClean="0"/>
              <a:t> in ASW.</a:t>
            </a:r>
          </a:p>
          <a:p>
            <a:r>
              <a:rPr lang="en-US" altLang="ko-KR" baseline="0" dirty="0" smtClean="0"/>
              <a:t> which was strange at that time. </a:t>
            </a:r>
          </a:p>
          <a:p>
            <a:endParaRPr lang="en-US" altLang="ko-KR" baseline="0" dirty="0" smtClean="0"/>
          </a:p>
          <a:p>
            <a:r>
              <a:rPr lang="en-US" altLang="ko-KR" baseline="0" dirty="0" smtClean="0"/>
              <a:t>In one of these conferences, he gave a presentation about the observation of ionization of </a:t>
            </a: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HF in ice.</a:t>
            </a:r>
            <a:endParaRPr lang="en-US" altLang="ko-KR" baseline="0" dirty="0" smtClean="0"/>
          </a:p>
          <a:p>
            <a:r>
              <a:rPr lang="en-US" altLang="ko-KR" baseline="0" dirty="0" smtClean="0"/>
              <a:t>HF is a weak acid, but surprisingly it dissociates upon dissolution in ice or adsorption on the ice surface. </a:t>
            </a:r>
          </a:p>
          <a:p>
            <a:r>
              <a:rPr lang="en-US" altLang="ko-KR" dirty="0" smtClean="0"/>
              <a:t>I</a:t>
            </a:r>
            <a:r>
              <a:rPr lang="en-US" altLang="ko-KR" baseline="0" dirty="0" smtClean="0"/>
              <a:t> am going to show that the increased acidity </a:t>
            </a: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in ice </a:t>
            </a:r>
            <a:r>
              <a:rPr lang="en-US" altLang="ko-KR" baseline="0" dirty="0" smtClean="0"/>
              <a:t>is not unique to HF, but more general phenomena that can occur for other acids also.</a:t>
            </a:r>
            <a:endParaRPr lang="ko-KR" altLang="en-US" dirty="0"/>
          </a:p>
        </p:txBody>
      </p:sp>
      <p:sp>
        <p:nvSpPr>
          <p:cNvPr id="4" name="슬라이드 번호 개체 틀 3"/>
          <p:cNvSpPr>
            <a:spLocks noGrp="1"/>
          </p:cNvSpPr>
          <p:nvPr>
            <p:ph type="sldNum" sz="quarter" idx="10"/>
          </p:nvPr>
        </p:nvSpPr>
        <p:spPr/>
        <p:txBody>
          <a:bodyPr/>
          <a:lstStyle/>
          <a:p>
            <a:fld id="{93EFD0F9-42C7-41F2-9379-936AB14F2BB7}" type="slidenum">
              <a:rPr lang="ko-KR" altLang="en-US" smtClean="0">
                <a:solidFill>
                  <a:prstClr val="black"/>
                </a:solidFill>
              </a:rPr>
              <a:pPr/>
              <a:t>23</a:t>
            </a:fld>
            <a:endParaRPr lang="ko-KR" altLang="en-US">
              <a:solidFill>
                <a:prstClr val="black"/>
              </a:solidFill>
            </a:endParaRPr>
          </a:p>
        </p:txBody>
      </p:sp>
    </p:spTree>
    <p:extLst>
      <p:ext uri="{BB962C8B-B14F-4D97-AF65-F5344CB8AC3E}">
        <p14:creationId xmlns:p14="http://schemas.microsoft.com/office/powerpoint/2010/main" val="3410052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600"/>
              </a:spcBef>
              <a:spcAft>
                <a:spcPts val="200"/>
              </a:spcAft>
              <a:buClrTx/>
              <a:buSzTx/>
              <a:buFont typeface="Arial" panose="020B0604020202020204" pitchFamily="34" charset="0"/>
              <a:buNone/>
              <a:tabLst/>
              <a:defRPr/>
            </a:pPr>
            <a:r>
              <a:rPr kumimoji="0" lang="en-US" altLang="ko-KR"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Spontaneous reactions, without external excitation, may occur in various cryogenic ice environments in nature (</a:t>
            </a:r>
            <a:r>
              <a:rPr kumimoji="0" lang="en-US" altLang="ko-KR" sz="20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eg</a:t>
            </a:r>
            <a:r>
              <a:rPr kumimoji="0" lang="en-US" altLang="ko-KR"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outer planets of the solar system, interstellar dust clouds, etc.) </a:t>
            </a:r>
          </a:p>
          <a:p>
            <a:pPr marL="0" marR="0" lvl="0" indent="0" algn="l" defTabSz="914400" rtl="0" eaLnBrk="1" fontAlgn="auto" latinLnBrk="1" hangingPunct="1">
              <a:lnSpc>
                <a:spcPct val="100000"/>
              </a:lnSpc>
              <a:spcBef>
                <a:spcPts val="600"/>
              </a:spcBef>
              <a:spcAft>
                <a:spcPts val="200"/>
              </a:spcAft>
              <a:buClrTx/>
              <a:buSzTx/>
              <a:buFont typeface="Arial" panose="020B0604020202020204" pitchFamily="34" charset="0"/>
              <a:buNone/>
              <a:tabLst/>
              <a:defRPr/>
            </a:pPr>
            <a:r>
              <a:rPr kumimoji="0" lang="en-US" altLang="ko-KR"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Well, this story may not be limited to chemistry in far out space only. It may also apply to your daily life also. For example, we may ask …</a:t>
            </a:r>
          </a:p>
          <a:p>
            <a:pPr marL="0" marR="0" lvl="0" indent="0" algn="l" defTabSz="914400" rtl="0" eaLnBrk="1" fontAlgn="auto" latinLnBrk="1" hangingPunct="1">
              <a:lnSpc>
                <a:spcPct val="100000"/>
              </a:lnSpc>
              <a:spcBef>
                <a:spcPts val="600"/>
              </a:spcBef>
              <a:spcAft>
                <a:spcPts val="200"/>
              </a:spcAft>
              <a:buClrTx/>
              <a:buSzTx/>
              <a:buFont typeface="Arial" panose="020B0604020202020204" pitchFamily="34" charset="0"/>
              <a:buNone/>
              <a:tabLst/>
              <a:defRPr/>
            </a:pPr>
            <a:r>
              <a:rPr kumimoji="0" lang="en-US" altLang="ko-KR"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Spontaneous acid-base reactions inside a deep freezer?</a:t>
            </a:r>
          </a:p>
          <a:p>
            <a:pPr marL="0" indent="0" eaLnBrk="1" fontAlgn="auto" hangingPunct="1">
              <a:spcBef>
                <a:spcPts val="0"/>
              </a:spcBef>
              <a:spcAft>
                <a:spcPts val="0"/>
              </a:spcAft>
              <a:buFont typeface="Arial" pitchFamily="34" charset="0"/>
              <a:buNone/>
              <a:defRPr/>
            </a:pPr>
            <a:endParaRPr lang="en-US" altLang="ko-KR" sz="800" dirty="0" smtClean="0">
              <a:solidFill>
                <a:srgbClr val="000000"/>
              </a:solidFill>
              <a:latin typeface="굴림" pitchFamily="50" charset="-127"/>
              <a:ea typeface="굴림" pitchFamily="50" charset="-127"/>
            </a:endParaRPr>
          </a:p>
          <a:p>
            <a:pPr marL="0" indent="0" eaLnBrk="1" fontAlgn="auto" hangingPunct="1">
              <a:spcBef>
                <a:spcPts val="0"/>
              </a:spcBef>
              <a:spcAft>
                <a:spcPts val="0"/>
              </a:spcAft>
              <a:buFont typeface="Arial" pitchFamily="34" charset="0"/>
              <a:buNone/>
              <a:defRPr/>
            </a:pPr>
            <a:r>
              <a:rPr lang="en-US" altLang="ko-KR" sz="800" dirty="0" smtClean="0">
                <a:solidFill>
                  <a:srgbClr val="000000"/>
                </a:solidFill>
                <a:latin typeface="굴림" pitchFamily="50" charset="-127"/>
                <a:ea typeface="굴림" pitchFamily="50" charset="-127"/>
              </a:rPr>
              <a:t>The protonic entropy effect for</a:t>
            </a:r>
            <a:r>
              <a:rPr lang="en-US" altLang="ko-KR" sz="800" baseline="0" dirty="0" smtClean="0">
                <a:solidFill>
                  <a:srgbClr val="000000"/>
                </a:solidFill>
                <a:latin typeface="굴림" pitchFamily="50" charset="-127"/>
                <a:ea typeface="굴림" pitchFamily="50" charset="-127"/>
              </a:rPr>
              <a:t> cryogenic reactions is a new concept.</a:t>
            </a:r>
          </a:p>
          <a:p>
            <a:pPr marL="0" indent="0" eaLnBrk="1" fontAlgn="auto" hangingPunct="1">
              <a:spcBef>
                <a:spcPts val="0"/>
              </a:spcBef>
              <a:spcAft>
                <a:spcPts val="0"/>
              </a:spcAft>
              <a:buFont typeface="Arial" pitchFamily="34" charset="0"/>
              <a:buNone/>
              <a:defRPr/>
            </a:pPr>
            <a:r>
              <a:rPr lang="en-US" altLang="ko-KR" sz="800" dirty="0" smtClean="0">
                <a:solidFill>
                  <a:srgbClr val="000000"/>
                </a:solidFill>
                <a:latin typeface="굴림" pitchFamily="50" charset="-127"/>
                <a:ea typeface="굴림" pitchFamily="50" charset="-127"/>
              </a:rPr>
              <a:t>Any objections or counter arguments against this story are welcomed.</a:t>
            </a:r>
          </a:p>
          <a:p>
            <a:pPr marL="171450" indent="-171450" eaLnBrk="1" fontAlgn="auto" hangingPunct="1">
              <a:spcBef>
                <a:spcPts val="0"/>
              </a:spcBef>
              <a:spcAft>
                <a:spcPts val="0"/>
              </a:spcAft>
              <a:buFont typeface="Arial" pitchFamily="34" charset="0"/>
              <a:buChar char="•"/>
              <a:defRPr/>
            </a:pPr>
            <a:endParaRPr lang="en-US" altLang="ko-KR" sz="800" dirty="0" smtClean="0">
              <a:solidFill>
                <a:srgbClr val="000000"/>
              </a:solidFill>
              <a:latin typeface="굴림" pitchFamily="50" charset="-127"/>
              <a:ea typeface="굴림" pitchFamily="50" charset="-127"/>
            </a:endParaRPr>
          </a:p>
          <a:p>
            <a:pPr marL="171450" indent="-171450" eaLnBrk="1" fontAlgn="auto" hangingPunct="1">
              <a:spcBef>
                <a:spcPts val="0"/>
              </a:spcBef>
              <a:spcAft>
                <a:spcPts val="0"/>
              </a:spcAft>
              <a:buFont typeface="Arial" pitchFamily="34" charset="0"/>
              <a:buNone/>
              <a:defRPr/>
            </a:pPr>
            <a:r>
              <a:rPr lang="en-US" altLang="ko-KR" sz="800" dirty="0" smtClean="0">
                <a:solidFill>
                  <a:srgbClr val="000000"/>
                </a:solidFill>
                <a:latin typeface="굴림" pitchFamily="50" charset="-127"/>
                <a:ea typeface="굴림" pitchFamily="50" charset="-127"/>
              </a:rPr>
              <a:t>	</a:t>
            </a:r>
          </a:p>
        </p:txBody>
      </p:sp>
      <p:sp>
        <p:nvSpPr>
          <p:cNvPr id="45060"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eaLnBrk="1" hangingPunct="1"/>
            <a:fld id="{F0EC6FB0-90BB-40A6-88C8-AC8A3631DB64}" type="slidenum">
              <a:rPr kumimoji="0" lang="ko-KR" altLang="en-US" smtClean="0">
                <a:solidFill>
                  <a:prstClr val="black"/>
                </a:solidFill>
                <a:ea typeface="맑은 고딕" pitchFamily="50" charset="-127"/>
              </a:rPr>
              <a:pPr eaLnBrk="1" hangingPunct="1"/>
              <a:t>24</a:t>
            </a:fld>
            <a:endParaRPr kumimoji="0" lang="ko-KR" altLang="en-US" smtClean="0">
              <a:solidFill>
                <a:prstClr val="black"/>
              </a:solidFill>
              <a:ea typeface="맑은 고딕" pitchFamily="50" charset="-127"/>
            </a:endParaRPr>
          </a:p>
        </p:txBody>
      </p:sp>
    </p:spTree>
    <p:extLst>
      <p:ext uri="{BB962C8B-B14F-4D97-AF65-F5344CB8AC3E}">
        <p14:creationId xmlns:p14="http://schemas.microsoft.com/office/powerpoint/2010/main" val="3205611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5659E0FC-C0FC-4113-99E6-07E9F0E26E1F}" type="slidenum">
              <a:rPr lang="ko-KR" altLang="en-US" smtClean="0">
                <a:solidFill>
                  <a:prstClr val="black"/>
                </a:solidFill>
              </a:rPr>
              <a:pPr>
                <a:defRPr/>
              </a:pPr>
              <a:t>25</a:t>
            </a:fld>
            <a:endParaRPr lang="ko-KR" altLang="en-US">
              <a:solidFill>
                <a:prstClr val="black"/>
              </a:solidFill>
            </a:endParaRPr>
          </a:p>
        </p:txBody>
      </p:sp>
    </p:spTree>
    <p:extLst>
      <p:ext uri="{BB962C8B-B14F-4D97-AF65-F5344CB8AC3E}">
        <p14:creationId xmlns:p14="http://schemas.microsoft.com/office/powerpoint/2010/main" val="3407744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Some other features are</a:t>
            </a:r>
            <a:r>
              <a:rPr lang="ko-KR" altLang="en-US" dirty="0" smtClean="0"/>
              <a:t> </a:t>
            </a:r>
            <a:r>
              <a:rPr lang="en-US" altLang="ko-KR" dirty="0" smtClean="0"/>
              <a:t>also noticeable in the ionization of TFA in ice.</a:t>
            </a:r>
          </a:p>
          <a:p>
            <a:r>
              <a:rPr lang="en-US" altLang="ko-KR" dirty="0" smtClean="0"/>
              <a:t>……</a:t>
            </a:r>
          </a:p>
          <a:p>
            <a:r>
              <a:rPr lang="en-US" altLang="ko-KR" dirty="0" smtClean="0"/>
              <a:t>The spectral baseline was also checked with a solid </a:t>
            </a:r>
            <a:r>
              <a:rPr lang="en-US" altLang="ko-KR" dirty="0" err="1" smtClean="0"/>
              <a:t>Xe</a:t>
            </a:r>
            <a:r>
              <a:rPr lang="en-US" altLang="ko-KR" dirty="0" smtClean="0"/>
              <a:t> film, which did not show any molecular</a:t>
            </a:r>
            <a:r>
              <a:rPr lang="en-US" altLang="ko-KR" baseline="0" dirty="0" smtClean="0"/>
              <a:t> absorption band, </a:t>
            </a:r>
            <a:r>
              <a:rPr lang="en-US" altLang="ko-KR" dirty="0" smtClean="0"/>
              <a:t>and a pure D2O film with the same optical thickness.</a:t>
            </a:r>
          </a:p>
          <a:p>
            <a:r>
              <a:rPr lang="en-US" altLang="ko-KR" dirty="0" smtClean="0"/>
              <a:t>I</a:t>
            </a:r>
            <a:r>
              <a:rPr lang="en-US" altLang="ko-KR" baseline="0" dirty="0" smtClean="0"/>
              <a:t> </a:t>
            </a:r>
            <a:r>
              <a:rPr lang="en-US" altLang="ko-KR" dirty="0" smtClean="0"/>
              <a:t>will talk more about Zundel continuum later.</a:t>
            </a:r>
          </a:p>
          <a:p>
            <a:endParaRPr lang="ko-KR" altLang="en-US" dirty="0"/>
          </a:p>
        </p:txBody>
      </p:sp>
      <p:sp>
        <p:nvSpPr>
          <p:cNvPr id="4" name="슬라이드 번호 개체 틀 3"/>
          <p:cNvSpPr>
            <a:spLocks noGrp="1"/>
          </p:cNvSpPr>
          <p:nvPr>
            <p:ph type="sldNum" sz="quarter" idx="10"/>
          </p:nvPr>
        </p:nvSpPr>
        <p:spPr/>
        <p:txBody>
          <a:bodyPr/>
          <a:lstStyle/>
          <a:p>
            <a:fld id="{93EFD0F9-42C7-41F2-9379-936AB14F2BB7}" type="slidenum">
              <a:rPr lang="ko-KR" altLang="en-US" smtClean="0"/>
              <a:t>27</a:t>
            </a:fld>
            <a:endParaRPr lang="ko-KR" altLang="en-US"/>
          </a:p>
        </p:txBody>
      </p:sp>
    </p:spTree>
    <p:extLst>
      <p:ext uri="{BB962C8B-B14F-4D97-AF65-F5344CB8AC3E}">
        <p14:creationId xmlns:p14="http://schemas.microsoft.com/office/powerpoint/2010/main" val="1252666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00" cap="none" spc="0" normalizeH="0" baseline="0" noProof="0" dirty="0" smtClean="0">
                <a:ln>
                  <a:noFill/>
                </a:ln>
                <a:solidFill>
                  <a:srgbClr val="000000"/>
                </a:solidFill>
                <a:effectLst/>
                <a:uLnTx/>
                <a:uFillTx/>
                <a:latin typeface="Arial" pitchFamily="34" charset="0"/>
                <a:ea typeface="굴림"/>
                <a:cs typeface="Arial" pitchFamily="34" charset="0"/>
              </a:rPr>
              <a:t>Barrier for </a:t>
            </a:r>
            <a:r>
              <a:rPr kumimoji="0" lang="pt-BR" altLang="ko-KR" sz="1600" b="0" i="0" u="none" strike="noStrike" kern="100" cap="none" spc="0" normalizeH="0" baseline="0" noProof="0" dirty="0" smtClean="0">
                <a:ln>
                  <a:noFill/>
                </a:ln>
                <a:solidFill>
                  <a:srgbClr val="000000"/>
                </a:solidFill>
                <a:effectLst/>
                <a:uLnTx/>
                <a:uFillTx/>
                <a:latin typeface="Arial" panose="020B0604020202020204" pitchFamily="34" charset="0"/>
                <a:ea typeface="굴림"/>
                <a:cs typeface="Arial" panose="020B0604020202020204" pitchFamily="34" charset="0"/>
              </a:rPr>
              <a:t>H</a:t>
            </a:r>
            <a:r>
              <a:rPr kumimoji="0" lang="pt-BR" altLang="ko-KR" sz="1600" b="0" i="0" u="none" strike="noStrike" kern="100" cap="none" spc="0" normalizeH="0" baseline="30000" noProof="0" dirty="0" smtClean="0">
                <a:ln>
                  <a:noFill/>
                </a:ln>
                <a:solidFill>
                  <a:srgbClr val="000000"/>
                </a:solidFill>
                <a:effectLst/>
                <a:uLnTx/>
                <a:uFillTx/>
                <a:latin typeface="Arial" panose="020B0604020202020204" pitchFamily="34" charset="0"/>
                <a:ea typeface="굴림"/>
                <a:cs typeface="Arial" panose="020B0604020202020204" pitchFamily="34" charset="0"/>
              </a:rPr>
              <a:t>+</a:t>
            </a:r>
            <a:r>
              <a:rPr kumimoji="0" lang="pt-BR" altLang="ko-KR" sz="1600" b="0" i="0" u="none" strike="noStrike" kern="100" cap="none" spc="0" normalizeH="0" baseline="0" noProof="0" dirty="0" smtClean="0">
                <a:ln>
                  <a:noFill/>
                </a:ln>
                <a:solidFill>
                  <a:srgbClr val="000000"/>
                </a:solidFill>
                <a:effectLst/>
                <a:uLnTx/>
                <a:uFillTx/>
                <a:latin typeface="Arial" panose="020B0604020202020204" pitchFamily="34" charset="0"/>
                <a:ea typeface="굴림"/>
                <a:cs typeface="Arial" panose="020B0604020202020204" pitchFamily="34" charset="0"/>
              </a:rPr>
              <a:t> hopping in crystalline ice is very low.</a:t>
            </a:r>
            <a:endParaRPr kumimoji="0" lang="ko-KR" altLang="en-US" sz="1600" b="0" i="0" u="none" strike="noStrike" kern="100" cap="none" spc="0" normalizeH="0" baseline="0" noProof="0" dirty="0" smtClean="0">
              <a:ln>
                <a:noFill/>
              </a:ln>
              <a:solidFill>
                <a:srgbClr val="000000"/>
              </a:solidFill>
              <a:effectLst/>
              <a:uLnTx/>
              <a:uFillTx/>
              <a:latin typeface="Arial" pitchFamily="34" charset="0"/>
              <a:ea typeface="+mn-ea"/>
              <a:cs typeface="Arial" pitchFamily="34" charset="0"/>
            </a:endParaRPr>
          </a:p>
          <a:p>
            <a:pPr algn="l"/>
            <a:r>
              <a:rPr kumimoji="0" lang="en-US" altLang="ko-KR" sz="1400" b="0" i="0" u="none" strike="noStrike" kern="100" cap="none" spc="0" normalizeH="0" baseline="0" noProof="0" dirty="0" smtClean="0">
                <a:ln>
                  <a:noFill/>
                </a:ln>
                <a:solidFill>
                  <a:srgbClr val="000000"/>
                </a:solidFill>
                <a:effectLst/>
                <a:uLnTx/>
                <a:uFillTx/>
                <a:latin typeface="Arial" pitchFamily="34" charset="0"/>
                <a:ea typeface="굴림"/>
                <a:cs typeface="Arial" pitchFamily="34" charset="0"/>
              </a:rPr>
              <a:t>Barrier ~ 0 for resonant proton transfer between adjacent water molecules in an ice crystal.</a:t>
            </a:r>
          </a:p>
          <a:p>
            <a:pPr algn="l"/>
            <a:r>
              <a:rPr kumimoji="0" lang="en-US" altLang="ko-KR" sz="1400" b="0" i="0" u="none" strike="noStrike" kern="100" cap="none" spc="0" normalizeH="0" baseline="0" noProof="0" dirty="0" smtClean="0">
                <a:ln>
                  <a:noFill/>
                </a:ln>
                <a:solidFill>
                  <a:srgbClr val="000000"/>
                </a:solidFill>
                <a:effectLst/>
                <a:uLnTx/>
                <a:uFillTx/>
                <a:latin typeface="Arial" pitchFamily="34" charset="0"/>
                <a:ea typeface="굴림"/>
                <a:cs typeface="Arial" pitchFamily="34" charset="0"/>
              </a:rPr>
              <a:t>Barrier &lt; 8 kJ </a:t>
            </a:r>
            <a:r>
              <a:rPr kumimoji="0" lang="en-US" altLang="ko-KR" sz="1400" b="0" i="0" u="none" strike="noStrike" kern="100" cap="none" spc="0" normalizeH="0" baseline="0" noProof="0" dirty="0" err="1" smtClean="0">
                <a:ln>
                  <a:noFill/>
                </a:ln>
                <a:solidFill>
                  <a:srgbClr val="000000"/>
                </a:solidFill>
                <a:effectLst/>
                <a:uLnTx/>
                <a:uFillTx/>
                <a:latin typeface="Arial" pitchFamily="34" charset="0"/>
                <a:ea typeface="굴림"/>
                <a:cs typeface="Arial" pitchFamily="34" charset="0"/>
              </a:rPr>
              <a:t>mol</a:t>
            </a:r>
            <a:r>
              <a:rPr kumimoji="0" lang="en-US" altLang="ko-KR" sz="1400" b="0" i="0" u="none" strike="noStrike" kern="100" cap="none" spc="0" normalizeH="0" baseline="30000" noProof="0" dirty="0" smtClean="0">
                <a:ln>
                  <a:noFill/>
                </a:ln>
                <a:solidFill>
                  <a:srgbClr val="000000"/>
                </a:solidFill>
                <a:effectLst/>
                <a:uLnTx/>
                <a:uFillTx/>
                <a:latin typeface="Arial" pitchFamily="34" charset="0"/>
                <a:ea typeface="굴림"/>
                <a:cs typeface="Arial" pitchFamily="34" charset="0"/>
              </a:rPr>
              <a:t>–1</a:t>
            </a:r>
            <a:r>
              <a:rPr kumimoji="0" lang="en-US" altLang="ko-KR" sz="1400" b="0" i="0" u="none" strike="noStrike" kern="100" cap="none" spc="0" normalizeH="0" baseline="0" noProof="0" dirty="0" smtClean="0">
                <a:ln>
                  <a:noFill/>
                </a:ln>
                <a:solidFill>
                  <a:srgbClr val="000000"/>
                </a:solidFill>
                <a:effectLst/>
                <a:uLnTx/>
                <a:uFillTx/>
                <a:latin typeface="Arial" pitchFamily="34" charset="0"/>
                <a:ea typeface="굴림"/>
                <a:cs typeface="Arial" pitchFamily="34" charset="0"/>
              </a:rPr>
              <a:t> if the Coulombic interactions with the second and larger solvation shells are included. </a:t>
            </a:r>
          </a:p>
          <a:p>
            <a:pPr algn="l"/>
            <a:r>
              <a:rPr kumimoji="0" lang="en-US" altLang="ko-KR" sz="1400" b="0" i="0" u="none" strike="noStrike" kern="100" cap="none" spc="0" normalizeH="0" baseline="0" noProof="0" dirty="0" smtClean="0">
                <a:ln>
                  <a:noFill/>
                </a:ln>
                <a:solidFill>
                  <a:srgbClr val="000000"/>
                </a:solidFill>
                <a:effectLst/>
                <a:uLnTx/>
                <a:uFillTx/>
                <a:latin typeface="Arial" pitchFamily="34" charset="0"/>
                <a:ea typeface="굴림"/>
                <a:cs typeface="Arial" pitchFamily="34" charset="0"/>
              </a:rPr>
              <a:t>Here I am talking about proton hopping only, without water reorientation.</a:t>
            </a:r>
          </a:p>
          <a:p>
            <a:pPr algn="l"/>
            <a:r>
              <a:rPr lang="en-US" altLang="ko-KR" sz="1200" b="0" i="0" u="none" strike="noStrike" baseline="0" dirty="0" smtClean="0">
                <a:latin typeface="Times New Roman"/>
              </a:rPr>
              <a:t>(Without the trace effect, the potential energies of all the proton locations must be same. As the excess proton yields the different potential due to its trace, it may be said that the excess proton feels an effect from ‘‘its past movement.’’)</a:t>
            </a:r>
          </a:p>
          <a:p>
            <a:pPr algn="l"/>
            <a:r>
              <a:rPr lang="en-US" altLang="ko-KR" sz="1200" b="0" i="0" u="none" strike="noStrike" baseline="0" dirty="0" smtClean="0">
                <a:latin typeface="Times New Roman"/>
              </a:rPr>
              <a:t>Probably, only other species that have mobility comparable to H+ is H atom. </a:t>
            </a:r>
          </a:p>
          <a:p>
            <a:pPr algn="l"/>
            <a:r>
              <a:rPr lang="en-US" altLang="ko-KR" sz="1200" b="0" i="0" u="none" strike="noStrike" baseline="0" dirty="0" smtClean="0">
                <a:latin typeface="Times New Roman"/>
              </a:rPr>
              <a:t>Other motions, …, require overcoming much higher barriers and difficult to occur at low temperature.</a:t>
            </a:r>
            <a:endParaRPr lang="ko-KR" altLang="en-US" dirty="0"/>
          </a:p>
        </p:txBody>
      </p:sp>
      <p:sp>
        <p:nvSpPr>
          <p:cNvPr id="4" name="슬라이드 번호 개체 틀 3"/>
          <p:cNvSpPr>
            <a:spLocks noGrp="1"/>
          </p:cNvSpPr>
          <p:nvPr>
            <p:ph type="sldNum" sz="quarter" idx="10"/>
          </p:nvPr>
        </p:nvSpPr>
        <p:spPr/>
        <p:txBody>
          <a:bodyPr/>
          <a:lstStyle/>
          <a:p>
            <a:fld id="{93EFD0F9-42C7-41F2-9379-936AB14F2BB7}" type="slidenum">
              <a:rPr lang="ko-KR" altLang="en-US" smtClean="0">
                <a:solidFill>
                  <a:prstClr val="black"/>
                </a:solidFill>
              </a:rPr>
              <a:pPr/>
              <a:t>28</a:t>
            </a:fld>
            <a:endParaRPr lang="ko-KR" altLang="en-US">
              <a:solidFill>
                <a:prstClr val="black"/>
              </a:solidFill>
            </a:endParaRPr>
          </a:p>
        </p:txBody>
      </p:sp>
    </p:spTree>
    <p:extLst>
      <p:ext uri="{BB962C8B-B14F-4D97-AF65-F5344CB8AC3E}">
        <p14:creationId xmlns:p14="http://schemas.microsoft.com/office/powerpoint/2010/main" val="3961297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altLang="ko-KR" dirty="0" smtClean="0"/>
              <a:t>Fundamentally different transport</a:t>
            </a:r>
            <a:r>
              <a:rPr lang="en-US" altLang="ko-KR" baseline="0" dirty="0" smtClean="0"/>
              <a:t> mechanisms for two species. Not the mirror images of each other.</a:t>
            </a:r>
          </a:p>
          <a:p>
            <a:pPr marL="171450" indent="-171450" eaLnBrk="1" hangingPunct="1">
              <a:spcBef>
                <a:spcPct val="0"/>
              </a:spcBef>
              <a:buFont typeface="Arial" panose="020B0604020202020204" pitchFamily="34" charset="0"/>
              <a:buChar char="•"/>
            </a:pPr>
            <a:r>
              <a:rPr lang="en-US" altLang="ko-KR" dirty="0" smtClean="0"/>
              <a:t>These</a:t>
            </a:r>
            <a:r>
              <a:rPr lang="en-US" altLang="ko-KR" baseline="0" dirty="0" smtClean="0"/>
              <a:t> transport mechanisms may well be expected apply to liquid water as well, according to QM/MD calculation study of collaborators.</a:t>
            </a:r>
            <a:endParaRPr lang="ko-KR" altLang="en-US" dirty="0" smtClean="0"/>
          </a:p>
        </p:txBody>
      </p:sp>
      <p:sp>
        <p:nvSpPr>
          <p:cNvPr id="4403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eaLnBrk="1" hangingPunct="1"/>
            <a:fld id="{E06F9861-1BD8-4EBC-BB0E-BE6449B42E1C}" type="slidenum">
              <a:rPr kumimoji="0" lang="ko-KR" altLang="en-US" smtClean="0">
                <a:solidFill>
                  <a:prstClr val="black"/>
                </a:solidFill>
                <a:ea typeface="맑은 고딕" pitchFamily="50" charset="-127"/>
              </a:rPr>
              <a:pPr eaLnBrk="1" hangingPunct="1"/>
              <a:t>29</a:t>
            </a:fld>
            <a:endParaRPr kumimoji="0" lang="ko-KR" altLang="en-US" smtClean="0">
              <a:solidFill>
                <a:prstClr val="black"/>
              </a:solidFill>
              <a:ea typeface="맑은 고딕" pitchFamily="50" charset="-127"/>
            </a:endParaRPr>
          </a:p>
        </p:txBody>
      </p:sp>
    </p:spTree>
    <p:extLst>
      <p:ext uri="{BB962C8B-B14F-4D97-AF65-F5344CB8AC3E}">
        <p14:creationId xmlns:p14="http://schemas.microsoft.com/office/powerpoint/2010/main" val="2444791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F1382C1-5A55-43A5-9421-16832D97C2E0}"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3432255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Explain P(</a:t>
            </a:r>
            <a:r>
              <a:rPr lang="en-US" altLang="ko-KR" dirty="0" err="1" smtClean="0"/>
              <a:t>r,t</a:t>
            </a:r>
            <a:r>
              <a:rPr lang="en-US" altLang="ko-KR" dirty="0" smtClean="0"/>
              <a:t>) …</a:t>
            </a:r>
          </a:p>
          <a:p>
            <a:r>
              <a:rPr lang="en-US" altLang="ko-KR" dirty="0" smtClean="0"/>
              <a:t>The gradual broadening of the distribution function shows diffusion via Brownian motion.</a:t>
            </a:r>
          </a:p>
          <a:p>
            <a:r>
              <a:rPr lang="en-US" altLang="ko-KR" dirty="0" smtClean="0"/>
              <a:t>On the other hand, there appears a hydronium</a:t>
            </a:r>
            <a:r>
              <a:rPr lang="en-US" altLang="ko-KR" baseline="0" dirty="0" smtClean="0"/>
              <a:t> population at distance ~2.5 A from the original position even at a very early stage of diffusion. This indicates proton tunneling to neighbor water to produce a </a:t>
            </a: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hydronium ion</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70E47859-14BC-4F07-A310-35F5ABD0895A}" type="slidenum">
              <a:rPr lang="ko-KR" altLang="en-US" smtClean="0">
                <a:solidFill>
                  <a:prstClr val="black"/>
                </a:solidFill>
              </a:rPr>
              <a:pPr/>
              <a:t>33</a:t>
            </a:fld>
            <a:endParaRPr lang="ko-KR" altLang="en-US">
              <a:solidFill>
                <a:prstClr val="black"/>
              </a:solidFill>
            </a:endParaRPr>
          </a:p>
        </p:txBody>
      </p:sp>
    </p:spTree>
    <p:extLst>
      <p:ext uri="{BB962C8B-B14F-4D97-AF65-F5344CB8AC3E}">
        <p14:creationId xmlns:p14="http://schemas.microsoft.com/office/powerpoint/2010/main" val="3352865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IR spectrum of interstellar dust cloud regions, called </a:t>
            </a:r>
            <a:r>
              <a:rPr kumimoji="1" lang="en-US" altLang="ko-KR" sz="2000" b="0" i="0" u="none" strike="noStrike" kern="1200" cap="none" spc="0" normalizeH="0" baseline="0" noProof="0" dirty="0" err="1" smtClean="0">
                <a:ln>
                  <a:noFill/>
                </a:ln>
                <a:solidFill>
                  <a:srgbClr val="000000"/>
                </a:solidFill>
                <a:effectLst/>
                <a:uLnTx/>
                <a:uFillTx/>
                <a:latin typeface="Times New Roman" pitchFamily="18" charset="0"/>
                <a:ea typeface="굴림"/>
                <a:cs typeface="Times New Roman" pitchFamily="18" charset="0"/>
              </a:rPr>
              <a:t>protostar</a:t>
            </a:r>
            <a:r>
              <a:rPr kumimoji="1" lang="en-US" altLang="ko-KR" sz="2000" b="0" i="0" u="none" strike="noStrike" kern="1200" cap="none" spc="0" normalizeH="0" baseline="0" noProof="0" dirty="0" smtClean="0">
                <a:ln>
                  <a:noFill/>
                </a:ln>
                <a:solidFill>
                  <a:srgbClr val="000000"/>
                </a:solidFill>
                <a:effectLst/>
                <a:uLnTx/>
                <a:uFillTx/>
                <a:latin typeface="Times New Roman" pitchFamily="18" charset="0"/>
                <a:ea typeface="굴림"/>
                <a:cs typeface="Times New Roman" pitchFamily="18" charset="0"/>
              </a:rPr>
              <a:t> W33A</a:t>
            </a:r>
            <a:r>
              <a:rPr lang="en-US" altLang="ko-KR" dirty="0" smtClean="0"/>
              <a:t>. </a:t>
            </a:r>
          </a:p>
          <a:p>
            <a:r>
              <a:rPr lang="en-US" altLang="ko-KR" dirty="0" smtClean="0"/>
              <a:t>Many types of molecules are observed in space. Infrared telescope observations.</a:t>
            </a:r>
          </a:p>
          <a:p>
            <a:r>
              <a:rPr lang="en-US" altLang="ko-KR" dirty="0" smtClean="0"/>
              <a:t>Similar spectra have been obtained from many other dust clouds and </a:t>
            </a:r>
            <a:r>
              <a:rPr lang="en-US" altLang="ko-KR" dirty="0" err="1" smtClean="0"/>
              <a:t>protostar</a:t>
            </a:r>
            <a:r>
              <a:rPr lang="en-US" altLang="ko-KR" dirty="0" smtClean="0"/>
              <a:t> regions.</a:t>
            </a:r>
            <a:r>
              <a:rPr lang="en-US" altLang="ko-KR" baseline="0" dirty="0" smtClean="0"/>
              <a:t> </a:t>
            </a:r>
          </a:p>
          <a:p>
            <a:r>
              <a:rPr lang="en-US" altLang="ko-KR" baseline="0" dirty="0" smtClean="0"/>
              <a:t>These molecules are believed to form on ice particles in </a:t>
            </a: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interstellar medium</a:t>
            </a:r>
            <a:r>
              <a:rPr lang="en-US" altLang="ko-KR" baseline="0" dirty="0" smtClean="0"/>
              <a:t>, shown in the figure, </a:t>
            </a: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 and stored and carried in the ice particles in space</a:t>
            </a:r>
            <a:r>
              <a:rPr lang="en-US" altLang="ko-KR" baseline="0" dirty="0" smtClean="0"/>
              <a:t>. </a:t>
            </a:r>
          </a:p>
          <a:p>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Chemistry in o</a:t>
            </a:r>
            <a:r>
              <a:rPr lang="en-US" altLang="ko-KR" baseline="0" dirty="0" err="1" smtClean="0"/>
              <a:t>uter</a:t>
            </a:r>
            <a:r>
              <a:rPr lang="en-US" altLang="ko-KR" baseline="0" dirty="0" smtClean="0"/>
              <a:t> space is mostly ice chemistry.</a:t>
            </a:r>
          </a:p>
          <a:p>
            <a:endParaRPr lang="en-US" altLang="ko-KR" baseline="0" dirty="0" smtClean="0"/>
          </a:p>
          <a:p>
            <a:endParaRPr lang="en-US" altLang="ko-KR" dirty="0" smtClean="0"/>
          </a:p>
          <a:p>
            <a:endParaRPr lang="ko-KR" altLang="en-US" dirty="0"/>
          </a:p>
        </p:txBody>
      </p:sp>
      <p:sp>
        <p:nvSpPr>
          <p:cNvPr id="4" name="슬라이드 번호 개체 틀 3"/>
          <p:cNvSpPr>
            <a:spLocks noGrp="1"/>
          </p:cNvSpPr>
          <p:nvPr>
            <p:ph type="sldNum" sz="quarter" idx="10"/>
          </p:nvPr>
        </p:nvSpPr>
        <p:spPr/>
        <p:txBody>
          <a:bodyPr/>
          <a:lstStyle/>
          <a:p>
            <a:pPr>
              <a:defRPr/>
            </a:pPr>
            <a:fld id="{5659E0FC-C0FC-4113-99E6-07E9F0E26E1F}" type="slidenum">
              <a:rPr lang="ko-KR" altLang="en-US" smtClean="0">
                <a:solidFill>
                  <a:prstClr val="black"/>
                </a:solidFill>
              </a:rPr>
              <a:pPr>
                <a:defRPr/>
              </a:pPr>
              <a:t>3</a:t>
            </a:fld>
            <a:endParaRPr lang="ko-KR" altLang="en-US">
              <a:solidFill>
                <a:prstClr val="black"/>
              </a:solidFill>
            </a:endParaRPr>
          </a:p>
        </p:txBody>
      </p:sp>
    </p:spTree>
    <p:extLst>
      <p:ext uri="{BB962C8B-B14F-4D97-AF65-F5344CB8AC3E}">
        <p14:creationId xmlns:p14="http://schemas.microsoft.com/office/powerpoint/2010/main" val="3808676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4</a:t>
            </a:r>
            <a:r>
              <a:rPr lang="ko-KR" altLang="en-US" dirty="0" smtClean="0"/>
              <a:t>장에서는 저온에서 양성자의 이동에 관해 연구하였습니다</a:t>
            </a:r>
            <a:r>
              <a:rPr lang="en-US" altLang="ko-KR" dirty="0" smtClean="0"/>
              <a:t>.</a:t>
            </a:r>
          </a:p>
          <a:p>
            <a:r>
              <a:rPr lang="ko-KR" altLang="en-US" dirty="0" smtClean="0"/>
              <a:t>대략적인 연구 계획을 소개하면</a:t>
            </a:r>
            <a:r>
              <a:rPr lang="en-US" altLang="ko-KR" dirty="0" smtClean="0"/>
              <a:t>, 10K</a:t>
            </a:r>
            <a:r>
              <a:rPr lang="ko-KR" altLang="en-US" dirty="0" smtClean="0"/>
              <a:t>와 </a:t>
            </a:r>
            <a:r>
              <a:rPr lang="en-US" altLang="ko-KR" dirty="0" smtClean="0"/>
              <a:t>80 K</a:t>
            </a:r>
            <a:r>
              <a:rPr lang="ko-KR" altLang="en-US" dirty="0" smtClean="0"/>
              <a:t>에서 거리에 따른 양성자 이동 정도를 측정하여 비교하였습니다</a:t>
            </a:r>
            <a:r>
              <a:rPr lang="en-US" altLang="ko-KR" dirty="0" smtClean="0"/>
              <a:t>.</a:t>
            </a:r>
          </a:p>
          <a:p>
            <a:r>
              <a:rPr lang="ko-KR" altLang="en-US" dirty="0" smtClean="0"/>
              <a:t>이렇게 양성자 </a:t>
            </a:r>
            <a:r>
              <a:rPr lang="ko-KR" altLang="en-US" dirty="0" err="1" smtClean="0"/>
              <a:t>주개와</a:t>
            </a:r>
            <a:r>
              <a:rPr lang="ko-KR" altLang="en-US" dirty="0" smtClean="0"/>
              <a:t> </a:t>
            </a:r>
            <a:r>
              <a:rPr lang="ko-KR" altLang="en-US" dirty="0" err="1" smtClean="0"/>
              <a:t>받개</a:t>
            </a:r>
            <a:r>
              <a:rPr lang="ko-KR" altLang="en-US" baseline="0" dirty="0" smtClean="0"/>
              <a:t> 사이의 거리를 조절하여 </a:t>
            </a:r>
            <a:r>
              <a:rPr lang="en-US" altLang="ko-KR" baseline="0" dirty="0" smtClean="0"/>
              <a:t>(click) </a:t>
            </a:r>
            <a:r>
              <a:rPr lang="ko-KR" altLang="en-US" baseline="0" dirty="0" smtClean="0"/>
              <a:t>양성자가 어느 정도 이동하는지를 거리와 온도에 따라 측정한 후</a:t>
            </a:r>
            <a:r>
              <a:rPr lang="en-US" altLang="ko-KR" baseline="0" dirty="0" smtClean="0"/>
              <a:t>, </a:t>
            </a:r>
            <a:r>
              <a:rPr lang="ko-KR" altLang="en-US" baseline="0" dirty="0" smtClean="0"/>
              <a:t>평균 이동 거리를 온도에 따라 측정하였습니다</a:t>
            </a:r>
            <a:r>
              <a:rPr lang="en-US" altLang="ko-KR" baseline="0" dirty="0" smtClean="0"/>
              <a:t>.</a:t>
            </a:r>
          </a:p>
          <a:p>
            <a:r>
              <a:rPr lang="en-US" altLang="ko-KR" baseline="0" dirty="0" smtClean="0"/>
              <a:t>10K</a:t>
            </a:r>
            <a:r>
              <a:rPr lang="ko-KR" altLang="en-US" baseline="0" dirty="0" smtClean="0"/>
              <a:t>와 </a:t>
            </a:r>
            <a:r>
              <a:rPr lang="en-US" altLang="ko-KR" baseline="0" dirty="0" smtClean="0"/>
              <a:t>80 K</a:t>
            </a:r>
            <a:r>
              <a:rPr lang="ko-KR" altLang="en-US" baseline="0" dirty="0" smtClean="0"/>
              <a:t>는 둘 다 양성자 이동이 </a:t>
            </a:r>
            <a:r>
              <a:rPr lang="ko-KR" altLang="en-US" baseline="0" dirty="0" err="1" smtClean="0"/>
              <a:t>호핑만으로</a:t>
            </a:r>
            <a:r>
              <a:rPr lang="ko-KR" altLang="en-US" baseline="0" dirty="0" smtClean="0"/>
              <a:t> 이루어지는 낮은 온도이므로</a:t>
            </a:r>
            <a:r>
              <a:rPr lang="en-US" altLang="ko-KR" baseline="0" dirty="0" smtClean="0"/>
              <a:t>, </a:t>
            </a:r>
            <a:r>
              <a:rPr lang="ko-KR" altLang="en-US" baseline="0" dirty="0" smtClean="0"/>
              <a:t>양성자 </a:t>
            </a:r>
            <a:r>
              <a:rPr lang="ko-KR" altLang="en-US" baseline="0" dirty="0" err="1" smtClean="0"/>
              <a:t>호핑</a:t>
            </a:r>
            <a:r>
              <a:rPr lang="ko-KR" altLang="en-US" baseline="0" dirty="0" smtClean="0"/>
              <a:t> 거리를 비교해</a:t>
            </a:r>
            <a:r>
              <a:rPr lang="en-US" altLang="ko-KR" baseline="0" dirty="0" smtClean="0"/>
              <a:t>,</a:t>
            </a:r>
            <a:r>
              <a:rPr lang="ko-KR" altLang="en-US" baseline="0" dirty="0" smtClean="0"/>
              <a:t> 온도 의존성을 확인하는 것이 연구의 목표가 되겠습니다</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4F1382C1-5A55-43A5-9421-16832D97C2E0}"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3802285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이런 실험을 온도와 두께를 바꾸어 가며 측정하여</a:t>
            </a:r>
            <a:r>
              <a:rPr lang="ko-KR" altLang="en-US" baseline="0" dirty="0" smtClean="0"/>
              <a:t> </a:t>
            </a:r>
            <a:r>
              <a:rPr lang="en-US" altLang="ko-KR" baseline="0" dirty="0" smtClean="0"/>
              <a:t>proton transfer</a:t>
            </a:r>
            <a:r>
              <a:rPr lang="ko-KR" altLang="en-US" baseline="0" dirty="0" smtClean="0"/>
              <a:t>이 얼마나 일어났는가를 측정하면</a:t>
            </a:r>
            <a:r>
              <a:rPr lang="en-US" altLang="ko-KR" baseline="0" dirty="0" smtClean="0"/>
              <a:t>, </a:t>
            </a:r>
            <a:r>
              <a:rPr lang="ko-KR" altLang="en-US" baseline="0" dirty="0" smtClean="0"/>
              <a:t>이런 </a:t>
            </a:r>
            <a:r>
              <a:rPr lang="en-US" altLang="ko-KR" baseline="0" dirty="0" smtClean="0"/>
              <a:t>spectrum set</a:t>
            </a:r>
            <a:r>
              <a:rPr lang="ko-KR" altLang="en-US" baseline="0" dirty="0" smtClean="0"/>
              <a:t>을 얻을 수 있습니다</a:t>
            </a:r>
            <a:r>
              <a:rPr lang="en-US" altLang="ko-KR" baseline="0" dirty="0" smtClean="0"/>
              <a:t>.</a:t>
            </a:r>
          </a:p>
          <a:p>
            <a:r>
              <a:rPr lang="ko-KR" altLang="en-US" baseline="0" dirty="0" smtClean="0"/>
              <a:t>여기서 </a:t>
            </a:r>
            <a:r>
              <a:rPr lang="en-US" altLang="ko-KR" baseline="0" dirty="0" smtClean="0"/>
              <a:t>ammonium</a:t>
            </a:r>
            <a:r>
              <a:rPr lang="ko-KR" altLang="en-US" baseline="0" dirty="0" smtClean="0"/>
              <a:t>과 </a:t>
            </a:r>
            <a:r>
              <a:rPr lang="en-US" altLang="ko-KR" baseline="0" dirty="0" smtClean="0"/>
              <a:t>ammonia peak </a:t>
            </a:r>
            <a:r>
              <a:rPr lang="ko-KR" altLang="en-US" baseline="0" dirty="0" smtClean="0"/>
              <a:t>면적을 적분하면 </a:t>
            </a:r>
            <a:r>
              <a:rPr lang="en-US" altLang="ko-KR" baseline="0" dirty="0" smtClean="0"/>
              <a:t>(click) spacer layer</a:t>
            </a:r>
            <a:r>
              <a:rPr lang="ko-KR" altLang="en-US" baseline="0" dirty="0" smtClean="0"/>
              <a:t>의 두께가 증가할 수록 암모늄 이온이 적게 생성되는것과</a:t>
            </a:r>
            <a:r>
              <a:rPr lang="en-US" altLang="ko-KR" baseline="0" dirty="0" smtClean="0"/>
              <a:t>,</a:t>
            </a:r>
          </a:p>
          <a:p>
            <a:r>
              <a:rPr lang="en-US" altLang="ko-KR" dirty="0" smtClean="0"/>
              <a:t>10K</a:t>
            </a:r>
            <a:r>
              <a:rPr lang="ko-KR" altLang="en-US" dirty="0" smtClean="0"/>
              <a:t>보다는 </a:t>
            </a:r>
            <a:r>
              <a:rPr lang="en-US" altLang="ko-KR" dirty="0" smtClean="0"/>
              <a:t>80K</a:t>
            </a:r>
            <a:r>
              <a:rPr lang="ko-KR" altLang="en-US" dirty="0" smtClean="0"/>
              <a:t>에서 암모늄 이온이 많이 생성되는 것을 확인할 수 있습니다</a:t>
            </a:r>
            <a:r>
              <a:rPr lang="en-US" altLang="ko-KR" dirty="0" smtClean="0"/>
              <a:t>.</a:t>
            </a:r>
          </a:p>
          <a:p>
            <a:r>
              <a:rPr lang="ko-KR" altLang="en-US" dirty="0" smtClean="0"/>
              <a:t>여기서 </a:t>
            </a:r>
            <a:r>
              <a:rPr lang="en-US" altLang="ko-KR" dirty="0" smtClean="0"/>
              <a:t>proton</a:t>
            </a:r>
            <a:r>
              <a:rPr lang="en-US" altLang="ko-KR" baseline="0" dirty="0" smtClean="0"/>
              <a:t> transfer efficiency</a:t>
            </a:r>
            <a:r>
              <a:rPr lang="ko-KR" altLang="en-US" baseline="0" dirty="0" smtClean="0"/>
              <a:t>를 이렇게 정의할 수 있습니다</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4F1382C1-5A55-43A5-9421-16832D97C2E0}"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204632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보정을 해 주면 이런 그래프를 얻을 수 있고</a:t>
            </a:r>
            <a:r>
              <a:rPr lang="en-US" altLang="ko-KR" dirty="0" smtClean="0"/>
              <a:t>, </a:t>
            </a:r>
            <a:r>
              <a:rPr lang="ko-KR" altLang="en-US" dirty="0" smtClean="0"/>
              <a:t>이 그래프를 적분하여</a:t>
            </a:r>
            <a:r>
              <a:rPr lang="en-US" altLang="ko-KR" baseline="0" dirty="0" smtClean="0"/>
              <a:t> </a:t>
            </a:r>
            <a:r>
              <a:rPr lang="ko-KR" altLang="en-US" baseline="0" dirty="0" smtClean="0"/>
              <a:t>각 온도에서 </a:t>
            </a:r>
            <a:r>
              <a:rPr lang="ko-KR" altLang="en-US" dirty="0" smtClean="0"/>
              <a:t>평균 이동 거리를 결정할 수 있습니다</a:t>
            </a:r>
            <a:r>
              <a:rPr lang="en-US" altLang="ko-KR" dirty="0" smtClean="0"/>
              <a:t>.</a:t>
            </a:r>
          </a:p>
          <a:p>
            <a:r>
              <a:rPr lang="ko-KR" altLang="en-US" dirty="0" smtClean="0"/>
              <a:t>양성자의 도약에 의한 평균 이동 거리는 </a:t>
            </a:r>
            <a:r>
              <a:rPr lang="en-US" altLang="ko-KR" dirty="0" smtClean="0"/>
              <a:t>80 K</a:t>
            </a:r>
            <a:r>
              <a:rPr lang="ko-KR" altLang="en-US" dirty="0" smtClean="0"/>
              <a:t>에서는 </a:t>
            </a:r>
            <a:r>
              <a:rPr lang="en-US" altLang="ko-KR" dirty="0" smtClean="0"/>
              <a:t>11.2 ML, 10 K</a:t>
            </a:r>
            <a:r>
              <a:rPr lang="ko-KR" altLang="en-US" dirty="0" smtClean="0"/>
              <a:t>에서는 </a:t>
            </a:r>
            <a:r>
              <a:rPr lang="en-US" altLang="ko-KR" dirty="0" smtClean="0"/>
              <a:t>9.4 ML</a:t>
            </a:r>
            <a:r>
              <a:rPr lang="ko-KR" altLang="en-US" dirty="0" smtClean="0"/>
              <a:t>로 차이는 </a:t>
            </a:r>
            <a:r>
              <a:rPr lang="en-US" altLang="ko-KR" dirty="0" smtClean="0"/>
              <a:t>1.8</a:t>
            </a:r>
            <a:r>
              <a:rPr lang="en-US" altLang="ko-KR" baseline="0" dirty="0" smtClean="0"/>
              <a:t> </a:t>
            </a:r>
            <a:r>
              <a:rPr lang="ko-KR" altLang="en-US" baseline="0" dirty="0" smtClean="0"/>
              <a:t>플러스마이너스 </a:t>
            </a:r>
            <a:r>
              <a:rPr lang="en-US" altLang="ko-KR" baseline="0" dirty="0" smtClean="0"/>
              <a:t>1.8 ML</a:t>
            </a:r>
            <a:r>
              <a:rPr lang="ko-KR" altLang="en-US" baseline="0" dirty="0" smtClean="0"/>
              <a:t>이었습니다</a:t>
            </a:r>
            <a:r>
              <a:rPr lang="en-US" altLang="ko-KR" baseline="0" dirty="0" smtClean="0"/>
              <a:t>.</a:t>
            </a:r>
          </a:p>
          <a:p>
            <a:r>
              <a:rPr lang="ko-KR" altLang="en-US" baseline="0" dirty="0" smtClean="0"/>
              <a:t>이 차이는 온도 차이를 고려하면 거의 차이가 없으며</a:t>
            </a:r>
            <a:r>
              <a:rPr lang="en-US" altLang="ko-KR" baseline="0" dirty="0" smtClean="0"/>
              <a:t>, </a:t>
            </a:r>
            <a:r>
              <a:rPr lang="ko-KR" altLang="en-US" baseline="0" dirty="0" smtClean="0"/>
              <a:t>양성자 이동에 온도 영향이 거의 없음을 보여줍니다</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4F1382C1-5A55-43A5-9421-16832D97C2E0}"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242261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latinLnBrk="0" hangingPunct="1">
              <a:lnSpc>
                <a:spcPct val="125000"/>
              </a:lnSpc>
              <a:spcBef>
                <a:spcPts val="635"/>
              </a:spcBef>
            </a:pPr>
            <a:r>
              <a:rPr lang="en-US" altLang="ko-KR" dirty="0" smtClean="0">
                <a:latin typeface="Arial" pitchFamily="34" charset="0"/>
                <a:ea typeface="바탕" pitchFamily="18" charset="-127"/>
              </a:rPr>
              <a:t>Now,</a:t>
            </a:r>
            <a:r>
              <a:rPr lang="en-US" altLang="ko-KR" baseline="0" dirty="0" smtClean="0">
                <a:latin typeface="Arial" pitchFamily="34" charset="0"/>
                <a:ea typeface="바탕" pitchFamily="18" charset="-127"/>
              </a:rPr>
              <a:t> </a:t>
            </a:r>
            <a:r>
              <a:rPr lang="en-US" altLang="ko-KR" dirty="0" smtClean="0">
                <a:latin typeface="Arial" pitchFamily="34" charset="0"/>
                <a:ea typeface="바탕" pitchFamily="18" charset="-127"/>
              </a:rPr>
              <a:t>come back to a subject of</a:t>
            </a:r>
            <a:r>
              <a:rPr lang="en-US" altLang="ko-KR" baseline="0" dirty="0" smtClean="0">
                <a:latin typeface="Arial" pitchFamily="34" charset="0"/>
                <a:ea typeface="바탕" pitchFamily="18" charset="-127"/>
              </a:rPr>
              <a:t> </a:t>
            </a:r>
            <a:r>
              <a:rPr lang="en-US" altLang="ko-KR" dirty="0" smtClean="0">
                <a:latin typeface="Arial" pitchFamily="34" charset="0"/>
                <a:ea typeface="바탕" pitchFamily="18" charset="-127"/>
              </a:rPr>
              <a:t>fundamental chemistry of ice.</a:t>
            </a:r>
          </a:p>
          <a:p>
            <a:pPr eaLnBrk="1" latinLnBrk="0" hangingPunct="1">
              <a:lnSpc>
                <a:spcPct val="125000"/>
              </a:lnSpc>
              <a:spcBef>
                <a:spcPts val="635"/>
              </a:spcBef>
            </a:pPr>
            <a:r>
              <a:rPr lang="en-US" altLang="ko-KR" dirty="0" smtClean="0">
                <a:latin typeface="Arial" pitchFamily="34" charset="0"/>
                <a:ea typeface="바탕" pitchFamily="18" charset="-127"/>
              </a:rPr>
              <a:t>Can Reactions Occur in Cold Ice?</a:t>
            </a:r>
          </a:p>
          <a:p>
            <a:pPr eaLnBrk="1" latinLnBrk="0" hangingPunct="1">
              <a:lnSpc>
                <a:spcPct val="125000"/>
              </a:lnSpc>
              <a:spcBef>
                <a:spcPts val="635"/>
              </a:spcBef>
            </a:pPr>
            <a:r>
              <a:rPr lang="en-US" altLang="ko-KR" dirty="0" smtClean="0">
                <a:latin typeface="Arial" pitchFamily="34" charset="0"/>
                <a:ea typeface="바탕" pitchFamily="18" charset="-127"/>
              </a:rPr>
              <a:t>Two aspects to consider the occurrence of reactions in the condensed phase.</a:t>
            </a:r>
          </a:p>
          <a:p>
            <a:pPr marL="450850" marR="0" lvl="0" indent="-450850" algn="l" defTabSz="914400" rtl="0" eaLnBrk="1" fontAlgn="base" latinLnBrk="1" hangingPunct="1">
              <a:lnSpc>
                <a:spcPct val="100000"/>
              </a:lnSpc>
              <a:spcBef>
                <a:spcPts val="600"/>
              </a:spcBef>
              <a:spcAft>
                <a:spcPts val="600"/>
              </a:spcAft>
              <a:buClrTx/>
              <a:buSzTx/>
              <a:buFont typeface="Arial" panose="020B0604020202020204" pitchFamily="34" charset="0"/>
              <a:buChar char="–"/>
              <a:tabLst/>
              <a:defRPr/>
            </a:pPr>
            <a:r>
              <a:rPr kumimoji="1" lang="en-US" altLang="ko-KR" sz="2400" b="0" i="0" u="none" strike="noStrike" kern="1200" cap="none" spc="0" normalizeH="0" baseline="0" noProof="0" dirty="0" smtClean="0">
                <a:ln>
                  <a:noFill/>
                </a:ln>
                <a:solidFill>
                  <a:srgbClr val="000000"/>
                </a:solidFill>
                <a:effectLst/>
                <a:uLnTx/>
                <a:uFillTx/>
                <a:latin typeface="Arial" pitchFamily="34" charset="0"/>
                <a:ea typeface="굴림" pitchFamily="50" charset="-127"/>
                <a:cs typeface="+mn-cs"/>
              </a:rPr>
              <a:t>Reaction energy barrier </a:t>
            </a:r>
          </a:p>
          <a:p>
            <a:pPr marL="450850" marR="0" lvl="0" indent="-450850" algn="l" defTabSz="914400" rtl="0" eaLnBrk="1" fontAlgn="base" latinLnBrk="1" hangingPunct="1">
              <a:lnSpc>
                <a:spcPct val="100000"/>
              </a:lnSpc>
              <a:spcBef>
                <a:spcPts val="600"/>
              </a:spcBef>
              <a:spcAft>
                <a:spcPts val="600"/>
              </a:spcAft>
              <a:buClrTx/>
              <a:buSzTx/>
              <a:buFont typeface="Arial" panose="020B0604020202020204" pitchFamily="34" charset="0"/>
              <a:buChar char="–"/>
              <a:tabLst/>
              <a:defRPr/>
            </a:pPr>
            <a:r>
              <a:rPr kumimoji="1" lang="en-US" altLang="ko-KR" sz="2400" b="0" i="0" u="none" strike="noStrike" kern="1200" cap="none" spc="0" normalizeH="0" baseline="0" noProof="0" dirty="0" smtClean="0">
                <a:ln>
                  <a:noFill/>
                </a:ln>
                <a:solidFill>
                  <a:srgbClr val="000000"/>
                </a:solidFill>
                <a:effectLst/>
                <a:uLnTx/>
                <a:uFillTx/>
                <a:latin typeface="Arial" pitchFamily="34" charset="0"/>
                <a:ea typeface="굴림" pitchFamily="50" charset="-127"/>
                <a:cs typeface="+mn-cs"/>
              </a:rPr>
              <a:t>Molecule diffusion in solid </a:t>
            </a:r>
          </a:p>
          <a:p>
            <a:pPr eaLnBrk="1" latinLnBrk="0" hangingPunct="1">
              <a:lnSpc>
                <a:spcPct val="125000"/>
              </a:lnSpc>
              <a:spcBef>
                <a:spcPts val="635"/>
              </a:spcBef>
            </a:pPr>
            <a:endParaRPr lang="en-US" altLang="ko-KR" dirty="0" smtClean="0">
              <a:latin typeface="Arial" pitchFamily="34" charset="0"/>
              <a:ea typeface="바탕" pitchFamily="18" charset="-127"/>
            </a:endParaRPr>
          </a:p>
          <a:p>
            <a:pPr eaLnBrk="1" latinLnBrk="0" hangingPunct="1">
              <a:lnSpc>
                <a:spcPct val="125000"/>
              </a:lnSpc>
              <a:spcBef>
                <a:spcPts val="635"/>
              </a:spcBef>
            </a:pPr>
            <a:r>
              <a:rPr lang="en-US" altLang="ko-KR" dirty="0" smtClean="0">
                <a:latin typeface="Arial" pitchFamily="34" charset="0"/>
                <a:ea typeface="바탕" pitchFamily="18" charset="-127"/>
              </a:rPr>
              <a:t>(When a reaction occurs on an ice surface, it occurs very slowly and its speed can be substantially varied by controlling the temperature of the ice. This gives us the opportunity to observe the progress of the reaction in real time, and sometimes, to even halt the reaction at an intermediate stage and identify the intermediate species using spectroscopic methods.)</a:t>
            </a:r>
          </a:p>
          <a:p>
            <a:pPr eaLnBrk="1" latinLnBrk="0" hangingPunct="1">
              <a:lnSpc>
                <a:spcPct val="125000"/>
              </a:lnSpc>
              <a:spcBef>
                <a:spcPts val="635"/>
              </a:spcBef>
            </a:pPr>
            <a:endParaRPr lang="en-US" altLang="ko-KR" dirty="0" smtClean="0">
              <a:latin typeface="Arial" pitchFamily="34" charset="0"/>
              <a:ea typeface="바탕" pitchFamily="18" charset="-127"/>
            </a:endParaRPr>
          </a:p>
        </p:txBody>
      </p:sp>
      <p:sp>
        <p:nvSpPr>
          <p:cNvPr id="203780"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4700">
                <a:solidFill>
                  <a:schemeClr val="tx2"/>
                </a:solidFill>
                <a:latin typeface="굴림" pitchFamily="50" charset="-127"/>
                <a:ea typeface="굴림" pitchFamily="50" charset="-127"/>
              </a:defRPr>
            </a:lvl1pPr>
            <a:lvl2pPr marL="786338" indent="-302438" eaLnBrk="0" hangingPunct="0">
              <a:defRPr kumimoji="1" sz="4700">
                <a:solidFill>
                  <a:schemeClr val="tx2"/>
                </a:solidFill>
                <a:latin typeface="굴림" pitchFamily="50" charset="-127"/>
                <a:ea typeface="굴림" pitchFamily="50" charset="-127"/>
              </a:defRPr>
            </a:lvl2pPr>
            <a:lvl3pPr marL="1209751" indent="-241950" eaLnBrk="0" hangingPunct="0">
              <a:defRPr kumimoji="1" sz="4700">
                <a:solidFill>
                  <a:schemeClr val="tx2"/>
                </a:solidFill>
                <a:latin typeface="굴림" pitchFamily="50" charset="-127"/>
                <a:ea typeface="굴림" pitchFamily="50" charset="-127"/>
              </a:defRPr>
            </a:lvl3pPr>
            <a:lvl4pPr marL="1693652" indent="-241950" eaLnBrk="0" hangingPunct="0">
              <a:defRPr kumimoji="1" sz="4700">
                <a:solidFill>
                  <a:schemeClr val="tx2"/>
                </a:solidFill>
                <a:latin typeface="굴림" pitchFamily="50" charset="-127"/>
                <a:ea typeface="굴림" pitchFamily="50" charset="-127"/>
              </a:defRPr>
            </a:lvl4pPr>
            <a:lvl5pPr marL="2177552" indent="-241950" eaLnBrk="0" hangingPunct="0">
              <a:defRPr kumimoji="1" sz="4700">
                <a:solidFill>
                  <a:schemeClr val="tx2"/>
                </a:solidFill>
                <a:latin typeface="굴림" pitchFamily="50" charset="-127"/>
                <a:ea typeface="굴림" pitchFamily="50" charset="-127"/>
              </a:defRPr>
            </a:lvl5pPr>
            <a:lvl6pPr marL="2661453" indent="-241950" eaLnBrk="0" fontAlgn="base" hangingPunct="0">
              <a:spcBef>
                <a:spcPct val="0"/>
              </a:spcBef>
              <a:spcAft>
                <a:spcPct val="0"/>
              </a:spcAft>
              <a:defRPr kumimoji="1" sz="4700">
                <a:solidFill>
                  <a:schemeClr val="tx2"/>
                </a:solidFill>
                <a:latin typeface="굴림" pitchFamily="50" charset="-127"/>
                <a:ea typeface="굴림" pitchFamily="50" charset="-127"/>
              </a:defRPr>
            </a:lvl6pPr>
            <a:lvl7pPr marL="3145353" indent="-241950" eaLnBrk="0" fontAlgn="base" hangingPunct="0">
              <a:spcBef>
                <a:spcPct val="0"/>
              </a:spcBef>
              <a:spcAft>
                <a:spcPct val="0"/>
              </a:spcAft>
              <a:defRPr kumimoji="1" sz="4700">
                <a:solidFill>
                  <a:schemeClr val="tx2"/>
                </a:solidFill>
                <a:latin typeface="굴림" pitchFamily="50" charset="-127"/>
                <a:ea typeface="굴림" pitchFamily="50" charset="-127"/>
              </a:defRPr>
            </a:lvl7pPr>
            <a:lvl8pPr marL="3629254" indent="-241950" eaLnBrk="0" fontAlgn="base" hangingPunct="0">
              <a:spcBef>
                <a:spcPct val="0"/>
              </a:spcBef>
              <a:spcAft>
                <a:spcPct val="0"/>
              </a:spcAft>
              <a:defRPr kumimoji="1" sz="4700">
                <a:solidFill>
                  <a:schemeClr val="tx2"/>
                </a:solidFill>
                <a:latin typeface="굴림" pitchFamily="50" charset="-127"/>
                <a:ea typeface="굴림" pitchFamily="50" charset="-127"/>
              </a:defRPr>
            </a:lvl8pPr>
            <a:lvl9pPr marL="4113154" indent="-241950" eaLnBrk="0" fontAlgn="base" hangingPunct="0">
              <a:spcBef>
                <a:spcPct val="0"/>
              </a:spcBef>
              <a:spcAft>
                <a:spcPct val="0"/>
              </a:spcAft>
              <a:defRPr kumimoji="1" sz="4700">
                <a:solidFill>
                  <a:schemeClr val="tx2"/>
                </a:solidFill>
                <a:latin typeface="굴림" pitchFamily="50" charset="-127"/>
                <a:ea typeface="굴림" pitchFamily="50" charset="-127"/>
              </a:defRPr>
            </a:lvl9pPr>
          </a:lstStyle>
          <a:p>
            <a:pPr eaLnBrk="1" hangingPunct="1"/>
            <a:fld id="{46E0DEE7-A21F-41EE-A9E7-CEB56B598247}" type="slidenum">
              <a:rPr lang="ko-KR" altLang="en-US" sz="1300">
                <a:solidFill>
                  <a:srgbClr val="000000"/>
                </a:solidFill>
              </a:rPr>
              <a:pPr eaLnBrk="1" hangingPunct="1"/>
              <a:t>4</a:t>
            </a:fld>
            <a:endParaRPr lang="ko-KR" altLang="en-US" sz="1300">
              <a:solidFill>
                <a:srgbClr val="000000"/>
              </a:solidFill>
            </a:endParaRPr>
          </a:p>
        </p:txBody>
      </p:sp>
    </p:spTree>
    <p:extLst>
      <p:ext uri="{BB962C8B-B14F-4D97-AF65-F5344CB8AC3E}">
        <p14:creationId xmlns:p14="http://schemas.microsoft.com/office/powerpoint/2010/main" val="2216872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Kinetic aspect.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It seems impossible that chemical reactions occur at very low temperature.</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Nevertheless,</a:t>
            </a:r>
            <a:r>
              <a:rPr lang="en-US" altLang="ko-KR" sz="1200" kern="1200" baseline="0" dirty="0" smtClean="0">
                <a:solidFill>
                  <a:schemeClr val="tx1"/>
                </a:solidFill>
                <a:effectLst/>
                <a:latin typeface="+mn-lt"/>
                <a:ea typeface="+mn-ea"/>
                <a:cs typeface="+mn-cs"/>
              </a:rPr>
              <a:t> I am going to show some results that reactions do occur in ice </a:t>
            </a:r>
            <a:r>
              <a:rPr kumimoji="0" lang="en-US" altLang="ko-KR" sz="1200" b="0" i="0" u="none" strike="noStrike" kern="1200" cap="none" spc="0" normalizeH="0" baseline="0" noProof="0" dirty="0" smtClean="0">
                <a:ln>
                  <a:noFill/>
                </a:ln>
                <a:solidFill>
                  <a:prstClr val="black"/>
                </a:solidFill>
                <a:effectLst/>
                <a:uLnTx/>
                <a:uFillTx/>
                <a:latin typeface="+mn-lt"/>
                <a:ea typeface="+mn-ea"/>
                <a:cs typeface="+mn-cs"/>
              </a:rPr>
              <a:t>at cryogenic temperature.</a:t>
            </a:r>
            <a:endParaRPr lang="en-US" altLang="ko-KR" sz="1200" kern="1200" dirty="0" smtClean="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kern="1200" dirty="0" smtClean="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Refs.)</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err="1" smtClean="0">
                <a:solidFill>
                  <a:schemeClr val="tx1"/>
                </a:solidFill>
                <a:effectLst/>
                <a:latin typeface="+mn-lt"/>
                <a:ea typeface="+mn-ea"/>
                <a:cs typeface="+mn-cs"/>
              </a:rPr>
              <a:t>Itay</a:t>
            </a:r>
            <a:r>
              <a:rPr lang="en-US" altLang="ko-KR" sz="1200" kern="1200" dirty="0" smtClean="0">
                <a:solidFill>
                  <a:schemeClr val="tx1"/>
                </a:solidFill>
                <a:effectLst/>
                <a:latin typeface="+mn-lt"/>
                <a:ea typeface="+mn-ea"/>
                <a:cs typeface="+mn-cs"/>
              </a:rPr>
              <a:t> </a:t>
            </a:r>
            <a:r>
              <a:rPr lang="en-US" altLang="ko-KR" sz="1200" kern="1200" dirty="0" err="1" smtClean="0">
                <a:solidFill>
                  <a:schemeClr val="tx1"/>
                </a:solidFill>
                <a:effectLst/>
                <a:latin typeface="+mn-lt"/>
                <a:ea typeface="+mn-ea"/>
                <a:cs typeface="+mn-cs"/>
              </a:rPr>
              <a:t>Presiado</a:t>
            </a:r>
            <a:r>
              <a:rPr lang="en-US" altLang="ko-KR" sz="1200" kern="1200" dirty="0" smtClean="0">
                <a:solidFill>
                  <a:schemeClr val="tx1"/>
                </a:solidFill>
                <a:effectLst/>
                <a:latin typeface="+mn-lt"/>
                <a:ea typeface="+mn-ea"/>
                <a:cs typeface="+mn-cs"/>
              </a:rPr>
              <a:t>, </a:t>
            </a:r>
            <a:r>
              <a:rPr lang="en-US" altLang="ko-KR" sz="1200" kern="1200" dirty="0" err="1" smtClean="0">
                <a:solidFill>
                  <a:schemeClr val="tx1"/>
                </a:solidFill>
                <a:effectLst/>
                <a:latin typeface="+mn-lt"/>
                <a:ea typeface="+mn-ea"/>
                <a:cs typeface="+mn-cs"/>
              </a:rPr>
              <a:t>Jyotsana</a:t>
            </a:r>
            <a:r>
              <a:rPr lang="en-US" altLang="ko-KR" sz="1200" kern="1200" dirty="0" smtClean="0">
                <a:solidFill>
                  <a:schemeClr val="tx1"/>
                </a:solidFill>
                <a:effectLst/>
                <a:latin typeface="+mn-lt"/>
                <a:ea typeface="+mn-ea"/>
                <a:cs typeface="+mn-cs"/>
              </a:rPr>
              <a:t> Lal, Eugene </a:t>
            </a:r>
            <a:r>
              <a:rPr lang="en-US" altLang="ko-KR" sz="1200" kern="1200" dirty="0" err="1" smtClean="0">
                <a:solidFill>
                  <a:schemeClr val="tx1"/>
                </a:solidFill>
                <a:effectLst/>
                <a:latin typeface="+mn-lt"/>
                <a:ea typeface="+mn-ea"/>
                <a:cs typeface="+mn-cs"/>
              </a:rPr>
              <a:t>Mamontov</a:t>
            </a:r>
            <a:r>
              <a:rPr lang="en-US" altLang="ko-KR" sz="1200" kern="1200" dirty="0" smtClean="0">
                <a:solidFill>
                  <a:schemeClr val="tx1"/>
                </a:solidFill>
                <a:effectLst/>
                <a:latin typeface="+mn-lt"/>
                <a:ea typeface="+mn-ea"/>
                <a:cs typeface="+mn-cs"/>
              </a:rPr>
              <a:t>, Alexander I. </a:t>
            </a:r>
            <a:r>
              <a:rPr lang="en-US" altLang="ko-KR" sz="1200" kern="1200" dirty="0" err="1" smtClean="0">
                <a:solidFill>
                  <a:schemeClr val="tx1"/>
                </a:solidFill>
                <a:effectLst/>
                <a:latin typeface="+mn-lt"/>
                <a:ea typeface="+mn-ea"/>
                <a:cs typeface="+mn-cs"/>
              </a:rPr>
              <a:t>Kolesnikov</a:t>
            </a:r>
            <a:r>
              <a:rPr lang="en-US" altLang="ko-KR" sz="1200" kern="1200" dirty="0" smtClean="0">
                <a:solidFill>
                  <a:schemeClr val="tx1"/>
                </a:solidFill>
                <a:effectLst/>
                <a:latin typeface="+mn-lt"/>
                <a:ea typeface="+mn-ea"/>
                <a:cs typeface="+mn-cs"/>
              </a:rPr>
              <a:t>, and Dan Huppert, Fast Proton Hopping Detection in Ice </a:t>
            </a:r>
            <a:r>
              <a:rPr lang="en-US" altLang="ko-KR" sz="1200" kern="1200" dirty="0" err="1" smtClean="0">
                <a:solidFill>
                  <a:schemeClr val="tx1"/>
                </a:solidFill>
                <a:effectLst/>
                <a:latin typeface="+mn-lt"/>
                <a:ea typeface="+mn-ea"/>
                <a:cs typeface="+mn-cs"/>
              </a:rPr>
              <a:t>Ih</a:t>
            </a:r>
            <a:r>
              <a:rPr lang="en-US" altLang="ko-KR" sz="1200" kern="1200" dirty="0" smtClean="0">
                <a:solidFill>
                  <a:schemeClr val="tx1"/>
                </a:solidFill>
                <a:effectLst/>
                <a:latin typeface="+mn-lt"/>
                <a:ea typeface="+mn-ea"/>
                <a:cs typeface="+mn-cs"/>
              </a:rPr>
              <a:t> by Quasi-Elastic Neutron Scattering. </a:t>
            </a:r>
            <a:r>
              <a:rPr lang="en-US" altLang="ko-KR" sz="1200" i="1" kern="1200" dirty="0" smtClean="0">
                <a:solidFill>
                  <a:schemeClr val="tx1"/>
                </a:solidFill>
                <a:effectLst/>
                <a:latin typeface="+mn-lt"/>
                <a:ea typeface="+mn-ea"/>
                <a:cs typeface="+mn-cs"/>
              </a:rPr>
              <a:t>J. Phys. Chem. C </a:t>
            </a:r>
            <a:r>
              <a:rPr lang="en-US" altLang="ko-KR" sz="1200" b="1" kern="1200" dirty="0" smtClean="0">
                <a:solidFill>
                  <a:schemeClr val="tx1"/>
                </a:solidFill>
                <a:effectLst/>
                <a:latin typeface="+mn-lt"/>
                <a:ea typeface="+mn-ea"/>
                <a:cs typeface="+mn-cs"/>
              </a:rPr>
              <a:t>2011</a:t>
            </a:r>
            <a:r>
              <a:rPr lang="en-US" altLang="ko-KR" sz="1200" kern="1200" dirty="0" smtClean="0">
                <a:solidFill>
                  <a:schemeClr val="tx1"/>
                </a:solidFill>
                <a:effectLst/>
                <a:latin typeface="+mn-lt"/>
                <a:ea typeface="+mn-ea"/>
                <a:cs typeface="+mn-cs"/>
              </a:rPr>
              <a:t>, 115, 10245–10251.</a:t>
            </a:r>
            <a:endParaRPr lang="ko-KR" altLang="ko-KR" sz="1200" kern="1200" dirty="0" smtClean="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K. </a:t>
            </a:r>
            <a:r>
              <a:rPr lang="en-US" altLang="ko-KR" sz="1200" kern="1200" dirty="0" err="1" smtClean="0">
                <a:solidFill>
                  <a:schemeClr val="tx1"/>
                </a:solidFill>
                <a:effectLst/>
                <a:latin typeface="+mn-lt"/>
                <a:ea typeface="+mn-ea"/>
                <a:cs typeface="+mn-cs"/>
              </a:rPr>
              <a:t>Goto</a:t>
            </a:r>
            <a:r>
              <a:rPr lang="en-US" altLang="ko-KR" sz="1200" kern="1200" dirty="0" smtClean="0">
                <a:solidFill>
                  <a:schemeClr val="tx1"/>
                </a:solidFill>
                <a:effectLst/>
                <a:latin typeface="+mn-lt"/>
                <a:ea typeface="+mn-ea"/>
                <a:cs typeface="+mn-cs"/>
              </a:rPr>
              <a:t>, T. </a:t>
            </a:r>
            <a:r>
              <a:rPr lang="en-US" altLang="ko-KR" sz="1200" kern="1200" dirty="0" err="1" smtClean="0">
                <a:solidFill>
                  <a:schemeClr val="tx1"/>
                </a:solidFill>
                <a:effectLst/>
                <a:latin typeface="+mn-lt"/>
                <a:ea typeface="+mn-ea"/>
                <a:cs typeface="+mn-cs"/>
              </a:rPr>
              <a:t>Hondoh</a:t>
            </a:r>
            <a:r>
              <a:rPr lang="en-US" altLang="ko-KR" sz="1200" kern="1200" dirty="0" smtClean="0">
                <a:solidFill>
                  <a:schemeClr val="tx1"/>
                </a:solidFill>
                <a:effectLst/>
                <a:latin typeface="+mn-lt"/>
                <a:ea typeface="+mn-ea"/>
                <a:cs typeface="+mn-cs"/>
              </a:rPr>
              <a:t>, A. Higashi, Determination of diffusion coefficients of self-interstitials in ice with a new method of observing climb of dislocations by x-ray topography. </a:t>
            </a:r>
            <a:r>
              <a:rPr lang="en-US" altLang="ko-KR" sz="1200" i="1" kern="1200" dirty="0" err="1" smtClean="0">
                <a:solidFill>
                  <a:schemeClr val="tx1"/>
                </a:solidFill>
                <a:effectLst/>
                <a:latin typeface="+mn-lt"/>
                <a:ea typeface="+mn-ea"/>
                <a:cs typeface="+mn-cs"/>
              </a:rPr>
              <a:t>Jpn</a:t>
            </a:r>
            <a:r>
              <a:rPr lang="en-US" altLang="ko-KR" sz="1200" i="1" kern="1200" dirty="0" smtClean="0">
                <a:solidFill>
                  <a:schemeClr val="tx1"/>
                </a:solidFill>
                <a:effectLst/>
                <a:latin typeface="+mn-lt"/>
                <a:ea typeface="+mn-ea"/>
                <a:cs typeface="+mn-cs"/>
              </a:rPr>
              <a:t>. J. Appl. Phys</a:t>
            </a:r>
            <a:r>
              <a:rPr lang="en-US" altLang="ko-KR" sz="1200" kern="1200" dirty="0" smtClean="0">
                <a:solidFill>
                  <a:schemeClr val="tx1"/>
                </a:solidFill>
                <a:effectLst/>
                <a:latin typeface="+mn-lt"/>
                <a:ea typeface="+mn-ea"/>
                <a:cs typeface="+mn-cs"/>
              </a:rPr>
              <a:t>. </a:t>
            </a:r>
            <a:r>
              <a:rPr lang="en-US" altLang="ko-KR" sz="1200" b="1" kern="1200" dirty="0" smtClean="0">
                <a:solidFill>
                  <a:schemeClr val="tx1"/>
                </a:solidFill>
                <a:effectLst/>
                <a:latin typeface="+mn-lt"/>
                <a:ea typeface="+mn-ea"/>
                <a:cs typeface="+mn-cs"/>
              </a:rPr>
              <a:t>1985</a:t>
            </a:r>
            <a:r>
              <a:rPr lang="en-US" altLang="ko-KR" sz="1200" kern="1200" dirty="0" smtClean="0">
                <a:solidFill>
                  <a:schemeClr val="tx1"/>
                </a:solidFill>
                <a:effectLst/>
                <a:latin typeface="+mn-lt"/>
                <a:ea typeface="+mn-ea"/>
                <a:cs typeface="+mn-cs"/>
              </a:rPr>
              <a:t>, 25, 351-357.</a:t>
            </a:r>
            <a:endParaRPr lang="ko-KR" altLang="ko-KR" sz="1200" kern="1200" dirty="0" smtClean="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F. E. Livingston, G. C. Whipple, and S. M. George, Diffusion of HDO into Single-Crystal H</a:t>
            </a:r>
            <a:r>
              <a:rPr lang="en-US" altLang="ko-KR" sz="1200" kern="1200" baseline="-25000" dirty="0" smtClean="0">
                <a:solidFill>
                  <a:schemeClr val="tx1"/>
                </a:solidFill>
                <a:effectLst/>
                <a:latin typeface="+mn-lt"/>
                <a:ea typeface="+mn-ea"/>
                <a:cs typeface="+mn-cs"/>
              </a:rPr>
              <a:t>2</a:t>
            </a:r>
            <a:r>
              <a:rPr lang="en-US" altLang="ko-KR" sz="1200" kern="1200" baseline="30000" dirty="0" smtClean="0">
                <a:solidFill>
                  <a:schemeClr val="tx1"/>
                </a:solidFill>
                <a:effectLst/>
                <a:latin typeface="+mn-lt"/>
                <a:ea typeface="+mn-ea"/>
                <a:cs typeface="+mn-cs"/>
              </a:rPr>
              <a:t>16</a:t>
            </a:r>
            <a:r>
              <a:rPr lang="en-US" altLang="ko-KR" sz="1200" kern="1200" dirty="0" smtClean="0">
                <a:solidFill>
                  <a:schemeClr val="tx1"/>
                </a:solidFill>
                <a:effectLst/>
                <a:latin typeface="+mn-lt"/>
                <a:ea typeface="+mn-ea"/>
                <a:cs typeface="+mn-cs"/>
              </a:rPr>
              <a:t>O Ice multilayers: Comparison with H</a:t>
            </a:r>
            <a:r>
              <a:rPr lang="en-US" altLang="ko-KR" sz="1200" kern="1200" baseline="-25000" dirty="0" smtClean="0">
                <a:solidFill>
                  <a:schemeClr val="tx1"/>
                </a:solidFill>
                <a:effectLst/>
                <a:latin typeface="+mn-lt"/>
                <a:ea typeface="+mn-ea"/>
                <a:cs typeface="+mn-cs"/>
              </a:rPr>
              <a:t>2</a:t>
            </a:r>
            <a:r>
              <a:rPr lang="en-US" altLang="ko-KR" sz="1200" kern="1200" baseline="30000" dirty="0" smtClean="0">
                <a:solidFill>
                  <a:schemeClr val="tx1"/>
                </a:solidFill>
                <a:effectLst/>
                <a:latin typeface="+mn-lt"/>
                <a:ea typeface="+mn-ea"/>
                <a:cs typeface="+mn-cs"/>
              </a:rPr>
              <a:t>18</a:t>
            </a:r>
            <a:r>
              <a:rPr lang="en-US" altLang="ko-KR" sz="1200" kern="1200" dirty="0" smtClean="0">
                <a:solidFill>
                  <a:schemeClr val="tx1"/>
                </a:solidFill>
                <a:effectLst/>
                <a:latin typeface="+mn-lt"/>
                <a:ea typeface="+mn-ea"/>
                <a:cs typeface="+mn-cs"/>
              </a:rPr>
              <a:t>O. </a:t>
            </a:r>
            <a:r>
              <a:rPr lang="en-US" altLang="ko-KR" sz="1200" i="1" kern="1200" dirty="0" smtClean="0">
                <a:solidFill>
                  <a:schemeClr val="tx1"/>
                </a:solidFill>
                <a:effectLst/>
                <a:latin typeface="+mn-lt"/>
                <a:ea typeface="+mn-ea"/>
                <a:cs typeface="+mn-cs"/>
              </a:rPr>
              <a:t>J. Phys. Chem. B </a:t>
            </a:r>
            <a:r>
              <a:rPr lang="en-US" altLang="ko-KR" sz="1200" b="1" kern="1200" dirty="0" smtClean="0">
                <a:solidFill>
                  <a:schemeClr val="tx1"/>
                </a:solidFill>
                <a:effectLst/>
                <a:latin typeface="+mn-lt"/>
                <a:ea typeface="+mn-ea"/>
                <a:cs typeface="+mn-cs"/>
              </a:rPr>
              <a:t>1997, </a:t>
            </a:r>
            <a:r>
              <a:rPr lang="en-US" altLang="ko-KR" sz="1200" i="1" kern="1200" dirty="0" smtClean="0">
                <a:solidFill>
                  <a:schemeClr val="tx1"/>
                </a:solidFill>
                <a:effectLst/>
                <a:latin typeface="+mn-lt"/>
                <a:ea typeface="+mn-ea"/>
                <a:cs typeface="+mn-cs"/>
              </a:rPr>
              <a:t>101, </a:t>
            </a:r>
            <a:r>
              <a:rPr lang="en-US" altLang="ko-KR" sz="1200" kern="1200" dirty="0" smtClean="0">
                <a:solidFill>
                  <a:schemeClr val="tx1"/>
                </a:solidFill>
                <a:effectLst/>
                <a:latin typeface="+mn-lt"/>
                <a:ea typeface="+mn-ea"/>
                <a:cs typeface="+mn-cs"/>
              </a:rPr>
              <a:t>6127-6131.</a:t>
            </a:r>
            <a:endParaRPr lang="ko-KR" altLang="ko-KR" sz="1200" kern="1200" dirty="0" smtClean="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err="1" smtClean="0">
                <a:solidFill>
                  <a:schemeClr val="tx1"/>
                </a:solidFill>
                <a:effectLst/>
                <a:latin typeface="+mn-lt"/>
                <a:ea typeface="+mn-ea"/>
                <a:cs typeface="+mn-cs"/>
              </a:rPr>
              <a:t>Yuntao</a:t>
            </a:r>
            <a:r>
              <a:rPr lang="en-US" altLang="ko-KR" sz="1200" kern="1200" dirty="0" smtClean="0">
                <a:solidFill>
                  <a:schemeClr val="tx1"/>
                </a:solidFill>
                <a:effectLst/>
                <a:latin typeface="+mn-lt"/>
                <a:ea typeface="+mn-ea"/>
                <a:cs typeface="+mn-cs"/>
              </a:rPr>
              <a:t> Xu, Nikolay G. </a:t>
            </a:r>
            <a:r>
              <a:rPr lang="en-US" altLang="ko-KR" sz="1200" kern="1200" dirty="0" err="1" smtClean="0">
                <a:solidFill>
                  <a:schemeClr val="tx1"/>
                </a:solidFill>
                <a:effectLst/>
                <a:latin typeface="+mn-lt"/>
                <a:ea typeface="+mn-ea"/>
                <a:cs typeface="+mn-cs"/>
              </a:rPr>
              <a:t>Petrik</a:t>
            </a:r>
            <a:r>
              <a:rPr lang="en-US" altLang="ko-KR" sz="1200" kern="1200" dirty="0" smtClean="0">
                <a:solidFill>
                  <a:schemeClr val="tx1"/>
                </a:solidFill>
                <a:effectLst/>
                <a:latin typeface="+mn-lt"/>
                <a:ea typeface="+mn-ea"/>
                <a:cs typeface="+mn-cs"/>
              </a:rPr>
              <a:t>, R. Scott Smith, Bruce D. Kay, and Greg A. Kimmel, Growth rate of crystalline ice and the diffusivity of </a:t>
            </a:r>
            <a:r>
              <a:rPr lang="en-US" altLang="ko-KR" sz="1200" kern="1200" dirty="0" err="1" smtClean="0">
                <a:solidFill>
                  <a:schemeClr val="tx1"/>
                </a:solidFill>
                <a:effectLst/>
                <a:latin typeface="+mn-lt"/>
                <a:ea typeface="+mn-ea"/>
                <a:cs typeface="+mn-cs"/>
              </a:rPr>
              <a:t>supercooled</a:t>
            </a:r>
            <a:r>
              <a:rPr lang="en-US" altLang="ko-KR" sz="1200" kern="1200" dirty="0" smtClean="0">
                <a:solidFill>
                  <a:schemeClr val="tx1"/>
                </a:solidFill>
                <a:effectLst/>
                <a:latin typeface="+mn-lt"/>
                <a:ea typeface="+mn-ea"/>
                <a:cs typeface="+mn-cs"/>
              </a:rPr>
              <a:t> water from 126 to 262 K. </a:t>
            </a:r>
            <a:r>
              <a:rPr lang="en-US" altLang="ko-KR" sz="1200" i="1" kern="1200" dirty="0" smtClean="0">
                <a:solidFill>
                  <a:schemeClr val="tx1"/>
                </a:solidFill>
                <a:effectLst/>
                <a:latin typeface="+mn-lt"/>
                <a:ea typeface="+mn-ea"/>
                <a:cs typeface="+mn-cs"/>
              </a:rPr>
              <a:t>PNAS</a:t>
            </a:r>
            <a:r>
              <a:rPr lang="en-US" altLang="ko-KR" sz="1200" kern="1200" dirty="0" smtClean="0">
                <a:solidFill>
                  <a:schemeClr val="tx1"/>
                </a:solidFill>
                <a:effectLst/>
                <a:latin typeface="+mn-lt"/>
                <a:ea typeface="+mn-ea"/>
                <a:cs typeface="+mn-cs"/>
              </a:rPr>
              <a:t>, </a:t>
            </a:r>
            <a:r>
              <a:rPr lang="en-US" altLang="ko-KR" sz="1200" b="1" kern="1200" dirty="0" smtClean="0">
                <a:solidFill>
                  <a:schemeClr val="tx1"/>
                </a:solidFill>
                <a:effectLst/>
                <a:latin typeface="+mn-lt"/>
                <a:ea typeface="+mn-ea"/>
                <a:cs typeface="+mn-cs"/>
              </a:rPr>
              <a:t>2016</a:t>
            </a:r>
            <a:r>
              <a:rPr lang="en-US" altLang="ko-KR" sz="1200" kern="1200" dirty="0" smtClean="0">
                <a:solidFill>
                  <a:schemeClr val="tx1"/>
                </a:solidFill>
                <a:effectLst/>
                <a:latin typeface="+mn-lt"/>
                <a:ea typeface="+mn-ea"/>
                <a:cs typeface="+mn-cs"/>
              </a:rPr>
              <a:t>, 113, 14921.</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K.-H. Jung, S.-C. Park, J.-H. Kim, H. Kang,</a:t>
            </a:r>
            <a:r>
              <a:rPr lang="en-US" altLang="ko-KR" sz="1200" b="1" kern="120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Vertical diffusion of water molecules near the surface of ice.</a:t>
            </a:r>
            <a:r>
              <a:rPr lang="en-US" altLang="ko-KR" sz="1200" b="1" kern="1200" dirty="0" smtClean="0">
                <a:solidFill>
                  <a:schemeClr val="tx1"/>
                </a:solidFill>
                <a:effectLst/>
                <a:latin typeface="+mn-lt"/>
                <a:ea typeface="+mn-ea"/>
                <a:cs typeface="+mn-cs"/>
              </a:rPr>
              <a:t> </a:t>
            </a:r>
            <a:r>
              <a:rPr lang="en-US" altLang="ko-KR" sz="1200" i="1" kern="1200" dirty="0" smtClean="0">
                <a:solidFill>
                  <a:schemeClr val="tx1"/>
                </a:solidFill>
                <a:effectLst/>
                <a:latin typeface="+mn-lt"/>
                <a:ea typeface="+mn-ea"/>
                <a:cs typeface="+mn-cs"/>
              </a:rPr>
              <a:t>J. Chem. Phys.</a:t>
            </a:r>
            <a:r>
              <a:rPr lang="en-US" altLang="ko-KR" sz="1200" kern="1200" dirty="0" smtClean="0">
                <a:solidFill>
                  <a:schemeClr val="tx1"/>
                </a:solidFill>
                <a:effectLst/>
                <a:latin typeface="+mn-lt"/>
                <a:ea typeface="+mn-ea"/>
                <a:cs typeface="+mn-cs"/>
              </a:rPr>
              <a:t> </a:t>
            </a:r>
            <a:r>
              <a:rPr lang="en-US" altLang="ko-KR" sz="1200" b="1" kern="1200" dirty="0" smtClean="0">
                <a:solidFill>
                  <a:schemeClr val="tx1"/>
                </a:solidFill>
                <a:effectLst/>
                <a:latin typeface="+mn-lt"/>
                <a:ea typeface="+mn-ea"/>
                <a:cs typeface="+mn-cs"/>
              </a:rPr>
              <a:t>2004</a:t>
            </a:r>
            <a:r>
              <a:rPr lang="en-US" altLang="ko-KR" sz="1200" kern="1200" dirty="0" smtClean="0">
                <a:solidFill>
                  <a:schemeClr val="tx1"/>
                </a:solidFill>
                <a:effectLst/>
                <a:latin typeface="+mn-lt"/>
                <a:ea typeface="+mn-ea"/>
                <a:cs typeface="+mn-cs"/>
              </a:rPr>
              <a:t>, 121, 2758.</a:t>
            </a:r>
            <a:endParaRPr lang="ko-KR" altLang="ko-KR" sz="1200" kern="1200" dirty="0" smtClean="0">
              <a:solidFill>
                <a:schemeClr val="tx1"/>
              </a:solidFill>
              <a:effectLst/>
              <a:latin typeface="+mn-lt"/>
              <a:ea typeface="+mn-ea"/>
              <a:cs typeface="+mn-cs"/>
            </a:endParaRPr>
          </a:p>
          <a:p>
            <a:endParaRPr lang="en-US" altLang="ko-KR" sz="1200"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pPr>
              <a:defRPr/>
            </a:pPr>
            <a:fld id="{4F1382C1-5A55-43A5-9421-16832D97C2E0}" type="slidenum">
              <a:rPr lang="en-GB" smtClean="0">
                <a:solidFill>
                  <a:prstClr val="black"/>
                </a:solidFill>
              </a:rPr>
              <a:pPr>
                <a:defRPr/>
              </a:pPr>
              <a:t>5</a:t>
            </a:fld>
            <a:endParaRPr lang="en-GB">
              <a:solidFill>
                <a:prstClr val="black"/>
              </a:solidFill>
            </a:endParaRPr>
          </a:p>
        </p:txBody>
      </p:sp>
    </p:spTree>
    <p:extLst>
      <p:ext uri="{BB962C8B-B14F-4D97-AF65-F5344CB8AC3E}">
        <p14:creationId xmlns:p14="http://schemas.microsoft.com/office/powerpoint/2010/main" val="2505043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143000" y="685800"/>
            <a:ext cx="4568825" cy="3425825"/>
          </a:xfrm>
        </p:spPr>
      </p:sp>
      <p:sp>
        <p:nvSpPr>
          <p:cNvPr id="3" name="슬라이드 노트 개체 틀 2"/>
          <p:cNvSpPr>
            <a:spLocks noGrp="1"/>
          </p:cNvSpPr>
          <p:nvPr>
            <p:ph type="body" idx="1"/>
          </p:nvPr>
        </p:nvSpPr>
        <p:spPr/>
        <p:txBody>
          <a:bodyPr/>
          <a:lstStyle/>
          <a:p>
            <a:pPr marL="171342" indent="-171342">
              <a:spcBef>
                <a:spcPts val="600"/>
              </a:spcBef>
              <a:spcAft>
                <a:spcPts val="600"/>
              </a:spcAft>
              <a:buFont typeface="Wingdings" pitchFamily="2" charset="2"/>
              <a:buChar char="Ø"/>
            </a:pPr>
            <a:r>
              <a:rPr lang="en-US" altLang="ko-KR" dirty="0">
                <a:solidFill>
                  <a:srgbClr val="000000"/>
                </a:solidFill>
                <a:latin typeface="Arial"/>
                <a:cs typeface="Arial Narrow"/>
              </a:rPr>
              <a:t>The spectroscopic methods used to study the chemical processes of ice must have the following characteristics. They must have molecular detection ability, and they must be nondestructive.</a:t>
            </a:r>
          </a:p>
          <a:p>
            <a:pPr marL="171342" indent="-171342" defTabSz="913821">
              <a:spcBef>
                <a:spcPts val="600"/>
              </a:spcBef>
              <a:spcAft>
                <a:spcPts val="600"/>
              </a:spcAft>
              <a:buFont typeface="Wingdings" pitchFamily="2" charset="2"/>
              <a:buChar char="Ø"/>
              <a:defRPr/>
            </a:pPr>
            <a:r>
              <a:rPr lang="en-US" altLang="ko-KR" dirty="0">
                <a:solidFill>
                  <a:srgbClr val="000000"/>
                </a:solidFill>
                <a:latin typeface="Arial"/>
                <a:cs typeface="Arial Narrow"/>
              </a:rPr>
              <a:t>Ice reactions often produce metastable products trapped in ice or adsorbed on the surface. These species can easily be damaged by high energy radiations. So, the spectroscopic methods based on high energy radiations (X-ray, electrons, ions, etc.) cannot used. </a:t>
            </a:r>
            <a:endParaRPr lang="en-US" altLang="ko-KR" dirty="0" smtClean="0">
              <a:solidFill>
                <a:srgbClr val="000000"/>
              </a:solidFill>
              <a:latin typeface="Arial"/>
              <a:cs typeface="Arial Narrow"/>
            </a:endParaRPr>
          </a:p>
          <a:p>
            <a:pPr marL="171342" indent="-171342" defTabSz="913821">
              <a:spcBef>
                <a:spcPts val="600"/>
              </a:spcBef>
              <a:spcAft>
                <a:spcPts val="600"/>
              </a:spcAft>
              <a:buFont typeface="Wingdings" pitchFamily="2" charset="2"/>
              <a:buChar char="Ø"/>
              <a:defRPr/>
            </a:pPr>
            <a:r>
              <a:rPr lang="en-US" altLang="ko-KR" dirty="0" smtClean="0">
                <a:solidFill>
                  <a:srgbClr val="000000"/>
                </a:solidFill>
                <a:latin typeface="Arial"/>
                <a:cs typeface="Arial Narrow"/>
              </a:rPr>
              <a:t>There </a:t>
            </a:r>
            <a:r>
              <a:rPr lang="en-US" altLang="ko-KR" dirty="0">
                <a:solidFill>
                  <a:srgbClr val="000000"/>
                </a:solidFill>
                <a:latin typeface="Arial"/>
                <a:cs typeface="Arial Narrow"/>
              </a:rPr>
              <a:t>are only a few suitable methods among the currently available techniques. They include </a:t>
            </a:r>
            <a:r>
              <a:rPr lang="en-US" altLang="ko-KR" dirty="0" smtClean="0">
                <a:solidFill>
                  <a:srgbClr val="000000"/>
                </a:solidFill>
                <a:latin typeface="Arial"/>
                <a:cs typeface="Arial Narrow"/>
              </a:rPr>
              <a:t>infrared </a:t>
            </a:r>
            <a:r>
              <a:rPr lang="en-US" altLang="ko-KR" dirty="0">
                <a:solidFill>
                  <a:srgbClr val="000000"/>
                </a:solidFill>
                <a:latin typeface="Arial"/>
                <a:cs typeface="Arial Narrow"/>
              </a:rPr>
              <a:t>spectroscopy, and Kelvin work-function probe. </a:t>
            </a:r>
          </a:p>
        </p:txBody>
      </p:sp>
      <p:sp>
        <p:nvSpPr>
          <p:cNvPr id="4" name="슬라이드 번호 개체 틀 3"/>
          <p:cNvSpPr>
            <a:spLocks noGrp="1"/>
          </p:cNvSpPr>
          <p:nvPr>
            <p:ph type="sldNum" sz="quarter" idx="10"/>
          </p:nvPr>
        </p:nvSpPr>
        <p:spPr/>
        <p:txBody>
          <a:bodyPr/>
          <a:lstStyle/>
          <a:p>
            <a:fld id="{4F1382C1-5A55-43A5-9421-16832D97C2E0}"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113008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p:cNvSpPr>
            <a:spLocks noGrp="1"/>
          </p:cNvSpPr>
          <p:nvPr>
            <p:ph type="body" idx="1"/>
          </p:nvPr>
        </p:nvSpPr>
        <p:spPr/>
        <p:txBody>
          <a:bodyPr/>
          <a:lstStyle/>
          <a:p>
            <a:pPr marL="0" indent="0" algn="just" latinLnBrk="0">
              <a:lnSpc>
                <a:spcPct val="107000"/>
              </a:lnSpc>
              <a:spcBef>
                <a:spcPts val="960"/>
              </a:spcBef>
              <a:spcAft>
                <a:spcPts val="0"/>
              </a:spcAft>
              <a:buFont typeface="Arial" panose="020B0604020202020204" pitchFamily="34" charset="0"/>
              <a:buNone/>
            </a:pPr>
            <a:r>
              <a:rPr lang="en-US" altLang="ko-KR" sz="1200" kern="100" dirty="0" smtClean="0">
                <a:solidFill>
                  <a:srgbClr val="0070C0"/>
                </a:solidFill>
                <a:effectLst/>
                <a:latin typeface="Times New Roman" panose="02020603050405020304" pitchFamily="18" charset="0"/>
                <a:ea typeface="+mn-ea"/>
                <a:cs typeface="Times New Roman" panose="02020603050405020304" pitchFamily="18" charset="0"/>
              </a:rPr>
              <a:t>Brief introduction about</a:t>
            </a:r>
            <a:r>
              <a:rPr lang="en-US" altLang="ko-KR" sz="1200" kern="100" baseline="0" dirty="0" smtClean="0">
                <a:solidFill>
                  <a:srgbClr val="0070C0"/>
                </a:solidFill>
                <a:effectLst/>
                <a:latin typeface="Times New Roman" panose="02020603050405020304" pitchFamily="18" charset="0"/>
                <a:ea typeface="+mn-ea"/>
                <a:cs typeface="Times New Roman" panose="02020603050405020304" pitchFamily="18" charset="0"/>
              </a:rPr>
              <a:t> various forms of condensed water.</a:t>
            </a:r>
            <a:endParaRPr lang="en-US" altLang="ko-KR" sz="1200" kern="100" dirty="0" smtClean="0">
              <a:solidFill>
                <a:srgbClr val="0070C0"/>
              </a:solidFill>
              <a:effectLst/>
              <a:latin typeface="Times New Roman" panose="02020603050405020304" pitchFamily="18" charset="0"/>
              <a:ea typeface="+mn-ea"/>
              <a:cs typeface="Times New Roman" panose="02020603050405020304" pitchFamily="18" charset="0"/>
            </a:endParaRPr>
          </a:p>
          <a:p>
            <a:pPr marL="171450" indent="-171450" algn="l">
              <a:buFont typeface="Arial" panose="020B0604020202020204" pitchFamily="34" charset="0"/>
              <a:buChar char="•"/>
            </a:pPr>
            <a:r>
              <a:rPr lang="en-US" altLang="ko-KR" sz="1200" b="0" i="0" u="none" strike="noStrike" baseline="0" dirty="0" smtClean="0">
                <a:solidFill>
                  <a:srgbClr val="000000"/>
                </a:solidFill>
                <a:latin typeface="AdvTT5235d5a9"/>
              </a:rPr>
              <a:t>Amorphous solid water (ASW) is a metastable glassy phase form of water that can be created in the laboratory by vapor deposition onto a cold substrate (</a:t>
            </a:r>
            <a:r>
              <a:rPr lang="en-US" altLang="ko-KR" sz="1200" b="0" i="0" u="none" strike="noStrike" baseline="0" dirty="0" smtClean="0">
                <a:solidFill>
                  <a:srgbClr val="000000"/>
                </a:solidFill>
                <a:latin typeface="AdvTT94c8263f.I"/>
              </a:rPr>
              <a:t>T</a:t>
            </a:r>
            <a:r>
              <a:rPr lang="en-US" altLang="ko-KR" sz="1200" b="0" i="0" u="none" strike="noStrike" baseline="0" dirty="0" smtClean="0">
                <a:solidFill>
                  <a:srgbClr val="000000"/>
                </a:solidFill>
                <a:latin typeface="AdvTT454a7a89"/>
              </a:rPr>
              <a:t>&lt;</a:t>
            </a:r>
            <a:r>
              <a:rPr lang="en-US" altLang="ko-KR" sz="1200" b="0" i="0" u="none" strike="noStrike" baseline="0" dirty="0" smtClean="0">
                <a:solidFill>
                  <a:srgbClr val="000000"/>
                </a:solidFill>
                <a:latin typeface="AdvTT5235d5a9"/>
              </a:rPr>
              <a:t>130 K). </a:t>
            </a:r>
          </a:p>
          <a:p>
            <a:pPr marL="171450" indent="-171450" algn="l">
              <a:buFont typeface="Arial" panose="020B0604020202020204" pitchFamily="34" charset="0"/>
              <a:buChar char="•"/>
            </a:pPr>
            <a:r>
              <a:rPr lang="en-US" altLang="ko-KR" sz="1200" b="0" i="0" u="none" strike="noStrike" baseline="0" dirty="0" smtClean="0">
                <a:solidFill>
                  <a:srgbClr val="000000"/>
                </a:solidFill>
                <a:latin typeface="AdvTT5235d5a9"/>
              </a:rPr>
              <a:t>The properties of ASW are of interest:  its use as a model for liquid and </a:t>
            </a:r>
            <a:r>
              <a:rPr lang="en-US" altLang="ko-KR" sz="1200" b="0" i="0" u="none" strike="noStrike" baseline="0" dirty="0" err="1" smtClean="0">
                <a:solidFill>
                  <a:srgbClr val="000000"/>
                </a:solidFill>
                <a:latin typeface="AdvTT5235d5a9"/>
              </a:rPr>
              <a:t>supercooled</a:t>
            </a:r>
            <a:r>
              <a:rPr lang="en-US" altLang="ko-KR" sz="1200" b="0" i="0" u="none" strike="noStrike" baseline="0" dirty="0" smtClean="0">
                <a:solidFill>
                  <a:srgbClr val="000000"/>
                </a:solidFill>
                <a:latin typeface="AdvTT5235d5a9"/>
              </a:rPr>
              <a:t> liquid water </a:t>
            </a:r>
            <a:r>
              <a:rPr lang="en-US" altLang="ko-KR" sz="1200" b="0" i="0" u="none" strike="noStrike" baseline="0" dirty="0" smtClean="0">
                <a:solidFill>
                  <a:srgbClr val="0000FF"/>
                </a:solidFill>
                <a:latin typeface="AdvTT5235d5a9"/>
              </a:rPr>
              <a:t>[1</a:t>
            </a:r>
            <a:r>
              <a:rPr lang="en-US" altLang="ko-KR" sz="1200" b="0" i="0" u="none" strike="noStrike" baseline="0" dirty="0" smtClean="0">
                <a:solidFill>
                  <a:srgbClr val="0000FF"/>
                </a:solidFill>
                <a:latin typeface="AdvTT5235d5a9+20"/>
              </a:rPr>
              <a:t>–</a:t>
            </a:r>
            <a:r>
              <a:rPr lang="en-US" altLang="ko-KR" sz="1200" b="0" i="0" u="none" strike="noStrike" baseline="0" dirty="0" smtClean="0">
                <a:solidFill>
                  <a:srgbClr val="0000FF"/>
                </a:solidFill>
                <a:latin typeface="AdvTT5235d5a9"/>
              </a:rPr>
              <a:t>5]</a:t>
            </a:r>
            <a:r>
              <a:rPr lang="en-US" altLang="ko-KR" sz="1200" b="0" i="0" u="none" strike="noStrike" baseline="0" dirty="0" smtClean="0">
                <a:solidFill>
                  <a:srgbClr val="000000"/>
                </a:solidFill>
                <a:latin typeface="AdvTT5235d5a9"/>
              </a:rPr>
              <a:t>, its use as a model for studying the properties of amorphous solids, and because it is believed to be the predominant form of water in astrophysical and planetary environments</a:t>
            </a:r>
            <a:endParaRPr lang="en-US" altLang="ko-KR" sz="1200" kern="100" dirty="0" smtClean="0">
              <a:solidFill>
                <a:srgbClr val="0070C0"/>
              </a:solidFill>
              <a:effectLst/>
              <a:latin typeface="Times New Roman" panose="02020603050405020304" pitchFamily="18" charset="0"/>
              <a:ea typeface="+mn-ea"/>
              <a:cs typeface="Times New Roman" panose="02020603050405020304" pitchFamily="18" charset="0"/>
            </a:endParaRPr>
          </a:p>
          <a:p>
            <a:pPr marL="171450" indent="-171450" algn="just" latinLnBrk="0">
              <a:lnSpc>
                <a:spcPct val="107000"/>
              </a:lnSpc>
              <a:spcBef>
                <a:spcPts val="960"/>
              </a:spcBef>
              <a:spcAft>
                <a:spcPts val="0"/>
              </a:spcAft>
              <a:buFont typeface="Arial" panose="020B0604020202020204" pitchFamily="34" charset="0"/>
              <a:buChar char="•"/>
            </a:pPr>
            <a:r>
              <a:rPr lang="en-US" altLang="ko-KR" sz="1200" kern="100" dirty="0" smtClean="0">
                <a:solidFill>
                  <a:srgbClr val="0070C0"/>
                </a:solidFill>
                <a:effectLst/>
                <a:latin typeface="Times New Roman" panose="02020603050405020304" pitchFamily="18" charset="0"/>
                <a:ea typeface="+mn-ea"/>
                <a:cs typeface="Times New Roman" panose="02020603050405020304" pitchFamily="18" charset="0"/>
              </a:rPr>
              <a:t>In the experimental aspect, the techniques available for growing thin films in ultrahigh vacuum (UHV) can be used to control the sample composition and structure at the molecular scale, which is clear advantage over the experiment with liquid samples. </a:t>
            </a:r>
          </a:p>
          <a:p>
            <a:pPr marL="0" indent="0" algn="just" latinLnBrk="0">
              <a:lnSpc>
                <a:spcPct val="107000"/>
              </a:lnSpc>
              <a:spcBef>
                <a:spcPts val="960"/>
              </a:spcBef>
              <a:spcAft>
                <a:spcPts val="0"/>
              </a:spcAft>
              <a:buFont typeface="Arial" panose="020B0604020202020204" pitchFamily="34" charset="0"/>
              <a:buNone/>
            </a:pPr>
            <a:r>
              <a:rPr lang="en-US" altLang="ko-KR" sz="1200" kern="100" dirty="0" smtClean="0">
                <a:solidFill>
                  <a:srgbClr val="0070C0"/>
                </a:solidFill>
                <a:effectLst/>
                <a:latin typeface="Times New Roman" panose="02020603050405020304" pitchFamily="18" charset="0"/>
                <a:ea typeface="+mn-ea"/>
                <a:cs typeface="Times New Roman" panose="02020603050405020304" pitchFamily="18" charset="0"/>
              </a:rPr>
              <a:t>Here, I will often use “ice” as a generic name for all forms of solid water, without specific structural distinctions made</a:t>
            </a:r>
            <a:r>
              <a:rPr lang="en-US" altLang="ko-KR" sz="1200" kern="100" baseline="0" dirty="0" smtClean="0">
                <a:solidFill>
                  <a:srgbClr val="0070C0"/>
                </a:solidFill>
                <a:effectLst/>
                <a:latin typeface="Times New Roman" panose="02020603050405020304" pitchFamily="18" charset="0"/>
                <a:ea typeface="+mn-ea"/>
                <a:cs typeface="Times New Roman" panose="02020603050405020304" pitchFamily="18" charset="0"/>
              </a:rPr>
              <a:t> here.</a:t>
            </a:r>
            <a:endParaRPr lang="en-US" altLang="ko-KR" sz="1200" kern="100" dirty="0" smtClean="0">
              <a:solidFill>
                <a:srgbClr val="0070C0"/>
              </a:solidFill>
              <a:effectLst/>
              <a:latin typeface="Times New Roman" panose="02020603050405020304" pitchFamily="18" charset="0"/>
              <a:ea typeface="+mn-ea"/>
              <a:cs typeface="Times New Roman" panose="02020603050405020304" pitchFamily="18" charset="0"/>
            </a:endParaRPr>
          </a:p>
          <a:p>
            <a:pPr indent="270510" algn="just" latinLnBrk="0">
              <a:lnSpc>
                <a:spcPct val="107000"/>
              </a:lnSpc>
              <a:spcBef>
                <a:spcPts val="960"/>
              </a:spcBef>
              <a:spcAft>
                <a:spcPts val="0"/>
              </a:spcAft>
            </a:pPr>
            <a:endParaRPr lang="ko-KR" altLang="ko-KR" sz="1200" kern="100" dirty="0" smtClean="0">
              <a:effectLst/>
              <a:latin typeface="맑은 고딕" panose="020B0503020000020004" pitchFamily="50" charset="-127"/>
              <a:ea typeface="+mn-ea"/>
              <a:cs typeface="Times New Roman" panose="02020603050405020304" pitchFamily="18" charset="0"/>
            </a:endParaRPr>
          </a:p>
          <a:p>
            <a:pPr marL="0" indent="0">
              <a:buFont typeface="Wingdings" pitchFamily="2" charset="2"/>
              <a:buNone/>
            </a:pPr>
            <a:endParaRPr lang="en-US" altLang="ko-KR" sz="1200" kern="1200" baseline="0" dirty="0" smtClean="0">
              <a:solidFill>
                <a:schemeClr val="tx1"/>
              </a:solidFill>
              <a:latin typeface="+mn-lt"/>
              <a:ea typeface="+mn-ea"/>
              <a:cs typeface="+mn-cs"/>
            </a:endParaRPr>
          </a:p>
        </p:txBody>
      </p:sp>
      <p:sp>
        <p:nvSpPr>
          <p:cNvPr id="1331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맑은 고딕" pitchFamily="50" charset="-127"/>
                <a:ea typeface="맑은 고딕" pitchFamily="50" charset="-127"/>
              </a:defRPr>
            </a:lvl1pPr>
            <a:lvl2pPr marL="742950" indent="-285750">
              <a:defRPr sz="1200">
                <a:solidFill>
                  <a:schemeClr val="tx1"/>
                </a:solidFill>
                <a:latin typeface="맑은 고딕" pitchFamily="50" charset="-127"/>
                <a:ea typeface="맑은 고딕" pitchFamily="50" charset="-127"/>
              </a:defRPr>
            </a:lvl2pPr>
            <a:lvl3pPr marL="1143000" indent="-228600">
              <a:defRPr sz="1200">
                <a:solidFill>
                  <a:schemeClr val="tx1"/>
                </a:solidFill>
                <a:latin typeface="맑은 고딕" pitchFamily="50" charset="-127"/>
                <a:ea typeface="맑은 고딕" pitchFamily="50" charset="-127"/>
              </a:defRPr>
            </a:lvl3pPr>
            <a:lvl4pPr marL="1600200" indent="-228600">
              <a:defRPr sz="1200">
                <a:solidFill>
                  <a:schemeClr val="tx1"/>
                </a:solidFill>
                <a:latin typeface="맑은 고딕" pitchFamily="50" charset="-127"/>
                <a:ea typeface="맑은 고딕" pitchFamily="50" charset="-127"/>
              </a:defRPr>
            </a:lvl4pPr>
            <a:lvl5pPr marL="2057400" indent="-228600">
              <a:defRPr sz="1200">
                <a:solidFill>
                  <a:schemeClr val="tx1"/>
                </a:solidFill>
                <a:latin typeface="맑은 고딕" pitchFamily="50" charset="-127"/>
                <a:ea typeface="맑은 고딕" pitchFamily="50" charset="-127"/>
              </a:defRPr>
            </a:lvl5pPr>
            <a:lvl6pPr marL="2514600" indent="-228600" eaLnBrk="0" fontAlgn="base" hangingPunct="0">
              <a:spcBef>
                <a:spcPct val="30000"/>
              </a:spcBef>
              <a:spcAft>
                <a:spcPct val="0"/>
              </a:spcAft>
              <a:defRPr sz="1200">
                <a:solidFill>
                  <a:schemeClr val="tx1"/>
                </a:solidFill>
                <a:latin typeface="맑은 고딕" pitchFamily="50" charset="-127"/>
                <a:ea typeface="맑은 고딕" pitchFamily="50" charset="-127"/>
              </a:defRPr>
            </a:lvl6pPr>
            <a:lvl7pPr marL="2971800" indent="-228600" eaLnBrk="0" fontAlgn="base" hangingPunct="0">
              <a:spcBef>
                <a:spcPct val="30000"/>
              </a:spcBef>
              <a:spcAft>
                <a:spcPct val="0"/>
              </a:spcAft>
              <a:defRPr sz="1200">
                <a:solidFill>
                  <a:schemeClr val="tx1"/>
                </a:solidFill>
                <a:latin typeface="맑은 고딕" pitchFamily="50" charset="-127"/>
                <a:ea typeface="맑은 고딕" pitchFamily="50" charset="-127"/>
              </a:defRPr>
            </a:lvl7pPr>
            <a:lvl8pPr marL="3429000" indent="-228600" eaLnBrk="0" fontAlgn="base" hangingPunct="0">
              <a:spcBef>
                <a:spcPct val="30000"/>
              </a:spcBef>
              <a:spcAft>
                <a:spcPct val="0"/>
              </a:spcAft>
              <a:defRPr sz="1200">
                <a:solidFill>
                  <a:schemeClr val="tx1"/>
                </a:solidFill>
                <a:latin typeface="맑은 고딕" pitchFamily="50" charset="-127"/>
                <a:ea typeface="맑은 고딕" pitchFamily="50" charset="-127"/>
              </a:defRPr>
            </a:lvl8pPr>
            <a:lvl9pPr marL="3886200" indent="-228600" eaLnBrk="0" fontAlgn="base" hangingPunct="0">
              <a:spcBef>
                <a:spcPct val="30000"/>
              </a:spcBef>
              <a:spcAft>
                <a:spcPct val="0"/>
              </a:spcAft>
              <a:defRPr sz="1200">
                <a:solidFill>
                  <a:schemeClr val="tx1"/>
                </a:solidFill>
                <a:latin typeface="맑은 고딕" pitchFamily="50" charset="-127"/>
                <a:ea typeface="맑은 고딕" pitchFamily="50" charset="-127"/>
              </a:defRPr>
            </a:lvl9pPr>
          </a:lstStyle>
          <a:p>
            <a:fld id="{52512C4E-32ED-44A0-B26C-F2A22406F7D8}" type="slidenum">
              <a:rPr lang="en-GB" altLang="ko-KR">
                <a:solidFill>
                  <a:prstClr val="black"/>
                </a:solidFill>
              </a:rPr>
              <a:pPr/>
              <a:t>7</a:t>
            </a:fld>
            <a:endParaRPr lang="en-GB" altLang="ko-KR">
              <a:solidFill>
                <a:prstClr val="black"/>
              </a:solidFill>
            </a:endParaRPr>
          </a:p>
        </p:txBody>
      </p:sp>
    </p:spTree>
    <p:extLst>
      <p:ext uri="{BB962C8B-B14F-4D97-AF65-F5344CB8AC3E}">
        <p14:creationId xmlns:p14="http://schemas.microsoft.com/office/powerpoint/2010/main" val="290324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We used</a:t>
            </a:r>
            <a:r>
              <a:rPr lang="en-US" altLang="ko-KR" baseline="0" dirty="0" smtClean="0"/>
              <a:t> AA and its </a:t>
            </a:r>
            <a:r>
              <a:rPr lang="en-US" altLang="ko-KR" baseline="0" dirty="0" err="1" smtClean="0"/>
              <a:t>fluoro</a:t>
            </a:r>
            <a:r>
              <a:rPr lang="en-US" altLang="ko-KR" baseline="0" dirty="0" smtClean="0"/>
              <a:t> and </a:t>
            </a:r>
            <a:r>
              <a:rPr lang="en-US" altLang="ko-KR" baseline="0" dirty="0" err="1" smtClean="0"/>
              <a:t>chloro</a:t>
            </a:r>
            <a:r>
              <a:rPr lang="en-US" altLang="ko-KR" baseline="0" dirty="0" smtClean="0"/>
              <a:t>-substituted acids to study acid dissociation in ASW.</a:t>
            </a:r>
            <a:endParaRPr lang="ko-KR" altLang="en-US" dirty="0"/>
          </a:p>
        </p:txBody>
      </p:sp>
      <p:sp>
        <p:nvSpPr>
          <p:cNvPr id="4" name="슬라이드 번호 개체 틀 3"/>
          <p:cNvSpPr>
            <a:spLocks noGrp="1"/>
          </p:cNvSpPr>
          <p:nvPr>
            <p:ph type="sldNum" sz="quarter" idx="10"/>
          </p:nvPr>
        </p:nvSpPr>
        <p:spPr/>
        <p:txBody>
          <a:bodyPr/>
          <a:lstStyle/>
          <a:p>
            <a:fld id="{93EFD0F9-42C7-41F2-9379-936AB14F2BB7}" type="slidenum">
              <a:rPr lang="ko-KR" altLang="en-US" smtClean="0"/>
              <a:t>8</a:t>
            </a:fld>
            <a:endParaRPr lang="ko-KR" altLang="en-US"/>
          </a:p>
        </p:txBody>
      </p:sp>
    </p:spTree>
    <p:extLst>
      <p:ext uri="{BB962C8B-B14F-4D97-AF65-F5344CB8AC3E}">
        <p14:creationId xmlns:p14="http://schemas.microsoft.com/office/powerpoint/2010/main" val="2065307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US" altLang="ko-KR" sz="1200" b="0" i="0" u="none" strike="noStrike" baseline="0" dirty="0" smtClean="0">
                <a:latin typeface="AdvOT2e364b11"/>
              </a:rPr>
              <a:t>I am going to show an example of </a:t>
            </a:r>
            <a:r>
              <a:rPr lang="en-US" altLang="ko-KR" sz="1200" b="0" i="0" u="none" strike="noStrike" baseline="0" dirty="0" err="1" smtClean="0">
                <a:latin typeface="AdvOT2e364b11"/>
              </a:rPr>
              <a:t>trifluoro</a:t>
            </a:r>
            <a:r>
              <a:rPr lang="en-US" altLang="ko-KR" sz="1200" b="0" i="0" u="none" strike="noStrike" baseline="0" dirty="0" smtClean="0">
                <a:latin typeface="AdvOT2e364b11"/>
              </a:rPr>
              <a:t>-acetic acid (TFA) in ASW </a:t>
            </a:r>
          </a:p>
          <a:p>
            <a:pPr algn="l"/>
            <a:r>
              <a:rPr lang="en-US" altLang="ko-KR" sz="1200" b="0" i="0" u="none" strike="noStrike" baseline="0" dirty="0" smtClean="0">
                <a:latin typeface="AdvOT2e364b11"/>
              </a:rPr>
              <a:t>The samples were prepared in a sandwich structure, in which the acid</a:t>
            </a:r>
            <a:r>
              <a:rPr lang="en-US" altLang="ko-KR" sz="1200" b="0" i="0" u="none" strike="noStrike" baseline="0" dirty="0" smtClean="0">
                <a:latin typeface="AdvOT8608a8d1+22"/>
              </a:rPr>
              <a:t>−</a:t>
            </a:r>
            <a:r>
              <a:rPr lang="en-US" altLang="ko-KR" sz="1200" b="0" i="0" u="none" strike="noStrike" baseline="0" dirty="0" smtClean="0">
                <a:latin typeface="AdvOT2e364b11"/>
              </a:rPr>
              <a:t>D</a:t>
            </a:r>
            <a:r>
              <a:rPr lang="en-US" altLang="ko-KR" sz="800" b="0" i="0" u="none" strike="noStrike" baseline="0" dirty="0" smtClean="0">
                <a:latin typeface="AdvOT2e364b11"/>
              </a:rPr>
              <a:t>2</a:t>
            </a:r>
            <a:r>
              <a:rPr lang="en-US" altLang="ko-KR" sz="1200" b="0" i="0" u="none" strike="noStrike" baseline="0" dirty="0" smtClean="0">
                <a:latin typeface="AdvOT2e364b11"/>
              </a:rPr>
              <a:t>O mixture layer (80 ML) was trapped between two pure D</a:t>
            </a:r>
            <a:r>
              <a:rPr lang="en-US" altLang="ko-KR" sz="800" b="0" i="0" u="none" strike="noStrike" baseline="0" dirty="0" smtClean="0">
                <a:latin typeface="AdvOT2e364b11"/>
              </a:rPr>
              <a:t>2</a:t>
            </a:r>
            <a:r>
              <a:rPr lang="en-US" altLang="ko-KR" sz="1200" b="0" i="0" u="none" strike="noStrike" baseline="0" dirty="0" smtClean="0">
                <a:latin typeface="AdvOT2e364b11"/>
              </a:rPr>
              <a:t>O layers (30 ML) at the bottom and top.</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i="0" dirty="0" smtClean="0">
                <a:latin typeface="Arial" panose="020B0604020202020204" pitchFamily="34" charset="0"/>
                <a:cs typeface="Arial" panose="020B0604020202020204" pitchFamily="34" charset="0"/>
              </a:rPr>
              <a:t>Result:</a:t>
            </a:r>
            <a:r>
              <a:rPr lang="en-US" altLang="ko-KR" i="1" dirty="0" smtClean="0">
                <a:latin typeface="Arial" panose="020B0604020202020204" pitchFamily="34" charset="0"/>
                <a:cs typeface="Arial" panose="020B0604020202020204" pitchFamily="34" charset="0"/>
              </a:rPr>
              <a:t> </a:t>
            </a:r>
            <a:r>
              <a:rPr lang="el-GR" altLang="ko-KR" i="1" dirty="0" smtClean="0">
                <a:latin typeface="Arial" panose="020B0604020202020204" pitchFamily="34" charset="0"/>
                <a:cs typeface="Arial" panose="020B0604020202020204" pitchFamily="34" charset="0"/>
              </a:rPr>
              <a:t>ν</a:t>
            </a:r>
            <a:r>
              <a:rPr lang="en-US" altLang="ko-KR" dirty="0" smtClean="0">
                <a:latin typeface="Arial" panose="020B0604020202020204" pitchFamily="34" charset="0"/>
                <a:cs typeface="Arial" panose="020B0604020202020204" pitchFamily="34" charset="0"/>
              </a:rPr>
              <a:t>(O-H) and </a:t>
            </a:r>
            <a:r>
              <a:rPr lang="el-GR" altLang="ko-KR" i="1" dirty="0" smtClean="0">
                <a:latin typeface="Arial" panose="020B0604020202020204" pitchFamily="34" charset="0"/>
                <a:cs typeface="Arial" panose="020B0604020202020204" pitchFamily="34" charset="0"/>
              </a:rPr>
              <a:t>ν</a:t>
            </a:r>
            <a:r>
              <a:rPr lang="en-US" altLang="ko-KR" dirty="0" smtClean="0">
                <a:latin typeface="Arial" panose="020B0604020202020204" pitchFamily="34" charset="0"/>
                <a:cs typeface="Arial" panose="020B0604020202020204" pitchFamily="34" charset="0"/>
              </a:rPr>
              <a:t>(C=O) bands of TFA disappeared.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rgbClr val="0070C0"/>
                </a:solidFill>
                <a:effectLst/>
                <a:latin typeface="Times New Roman"/>
                <a:ea typeface="+mn-ea"/>
              </a:rPr>
              <a:t>We estimated the </a:t>
            </a:r>
            <a:r>
              <a:rPr lang="en-GB" altLang="ko-KR" sz="1200" dirty="0" smtClean="0">
                <a:solidFill>
                  <a:srgbClr val="0070C0"/>
                </a:solidFill>
                <a:effectLst/>
                <a:latin typeface="Times New Roman"/>
                <a:ea typeface="+mn-ea"/>
              </a:rPr>
              <a:t>dissociation yield (</a:t>
            </a:r>
            <a:r>
              <a:rPr lang="en-GB" altLang="ko-KR" sz="1200" i="1" dirty="0" smtClean="0">
                <a:solidFill>
                  <a:srgbClr val="0070C0"/>
                </a:solidFill>
                <a:effectLst/>
                <a:latin typeface="Times New Roman"/>
                <a:ea typeface="+mn-ea"/>
              </a:rPr>
              <a:t>α</a:t>
            </a:r>
            <a:r>
              <a:rPr lang="en-GB" altLang="ko-KR" sz="1200" dirty="0" smtClean="0">
                <a:solidFill>
                  <a:srgbClr val="0070C0"/>
                </a:solidFill>
                <a:effectLst/>
                <a:latin typeface="Times New Roman"/>
                <a:ea typeface="+mn-ea"/>
              </a:rPr>
              <a:t>) of acid </a:t>
            </a:r>
            <a:r>
              <a:rPr lang="en-US" altLang="ko-KR" sz="1200" dirty="0" smtClean="0">
                <a:solidFill>
                  <a:srgbClr val="0070C0"/>
                </a:solidFill>
                <a:effectLst/>
                <a:latin typeface="Times New Roman"/>
                <a:ea typeface="+mn-ea"/>
              </a:rPr>
              <a:t>from the change of </a:t>
            </a:r>
            <a:r>
              <a:rPr lang="en-GB" altLang="ko-KR" sz="1200" i="1" dirty="0" smtClean="0">
                <a:solidFill>
                  <a:srgbClr val="0070C0"/>
                </a:solidFill>
                <a:effectLst/>
                <a:latin typeface="Times New Roman"/>
                <a:ea typeface="+mn-ea"/>
              </a:rPr>
              <a:t>ν</a:t>
            </a:r>
            <a:r>
              <a:rPr lang="en-GB" altLang="ko-KR" sz="1200" dirty="0" smtClean="0">
                <a:solidFill>
                  <a:srgbClr val="0070C0"/>
                </a:solidFill>
                <a:effectLst/>
                <a:latin typeface="Times New Roman"/>
                <a:ea typeface="+mn-ea"/>
              </a:rPr>
              <a:t>(O–H) intensity of acid</a:t>
            </a:r>
            <a:r>
              <a:rPr lang="en-GB" altLang="ko-KR" sz="1200" baseline="0" dirty="0" smtClean="0">
                <a:solidFill>
                  <a:srgbClr val="0070C0"/>
                </a:solidFill>
                <a:effectLst/>
                <a:latin typeface="Times New Roman"/>
                <a:ea typeface="+mn-ea"/>
              </a:rPr>
              <a:t> </a:t>
            </a:r>
            <a:r>
              <a:rPr lang="en-GB" altLang="ko-KR" sz="1200" dirty="0" smtClean="0">
                <a:solidFill>
                  <a:srgbClr val="0070C0"/>
                </a:solidFill>
                <a:effectLst/>
                <a:latin typeface="Times New Roman"/>
                <a:ea typeface="+mn-ea"/>
              </a:rPr>
              <a:t>at ~3050 cm</a:t>
            </a:r>
            <a:r>
              <a:rPr lang="en-GB" altLang="ko-KR" sz="1200" baseline="30000" dirty="0" smtClean="0">
                <a:solidFill>
                  <a:srgbClr val="0070C0"/>
                </a:solidFill>
                <a:effectLst/>
                <a:latin typeface="Times New Roman"/>
                <a:ea typeface="+mn-ea"/>
              </a:rPr>
              <a:t>−1</a:t>
            </a:r>
            <a:r>
              <a:rPr lang="en-GB" altLang="ko-KR" sz="1200" dirty="0" smtClean="0">
                <a:solidFill>
                  <a:srgbClr val="0070C0"/>
                </a:solidFill>
                <a:effectLst/>
                <a:latin typeface="Times New Roman"/>
                <a:ea typeface="+mn-ea"/>
              </a:rPr>
              <a:t>. This band </a:t>
            </a:r>
            <a:r>
              <a:rPr lang="en-US" altLang="ko-KR" sz="1200" dirty="0" smtClean="0">
                <a:solidFill>
                  <a:srgbClr val="0070C0"/>
                </a:solidFill>
                <a:effectLst/>
                <a:latin typeface="Times New Roman"/>
                <a:ea typeface="+mn-ea"/>
              </a:rPr>
              <a:t>does not exist for c</a:t>
            </a:r>
            <a:r>
              <a:rPr lang="en-GB" altLang="ko-KR" sz="1200" dirty="0" err="1" smtClean="0">
                <a:solidFill>
                  <a:srgbClr val="0070C0"/>
                </a:solidFill>
                <a:effectLst/>
                <a:latin typeface="Times New Roman"/>
                <a:ea typeface="+mn-ea"/>
              </a:rPr>
              <a:t>arboxylate</a:t>
            </a:r>
            <a:r>
              <a:rPr lang="en-GB" altLang="ko-KR" sz="1200" dirty="0" smtClean="0">
                <a:solidFill>
                  <a:srgbClr val="0070C0"/>
                </a:solidFill>
                <a:effectLst/>
                <a:latin typeface="Times New Roman"/>
                <a:ea typeface="+mn-ea"/>
              </a:rPr>
              <a:t> anion. The absence of the </a:t>
            </a:r>
            <a:r>
              <a:rPr lang="en-GB" altLang="ko-KR" sz="1200" i="1" dirty="0" smtClean="0">
                <a:solidFill>
                  <a:srgbClr val="0070C0"/>
                </a:solidFill>
                <a:effectLst/>
                <a:latin typeface="Times New Roman"/>
                <a:ea typeface="+mn-ea"/>
              </a:rPr>
              <a:t>ν</a:t>
            </a:r>
            <a:r>
              <a:rPr lang="en-GB" altLang="ko-KR" sz="1200" dirty="0" smtClean="0">
                <a:solidFill>
                  <a:srgbClr val="0070C0"/>
                </a:solidFill>
                <a:effectLst/>
                <a:latin typeface="Times New Roman"/>
                <a:ea typeface="+mn-ea"/>
              </a:rPr>
              <a:t>(O–H) intensity in spectra (a)–(c) </a:t>
            </a:r>
            <a:r>
              <a:rPr kumimoji="0" lang="en-US" altLang="ko-KR" sz="1200" b="0" i="0" u="none" strike="noStrike" kern="1200" cap="none" spc="0" normalizeH="0" baseline="0" noProof="0" dirty="0" smtClean="0">
                <a:ln>
                  <a:noFill/>
                </a:ln>
                <a:solidFill>
                  <a:srgbClr val="0070C0"/>
                </a:solidFill>
                <a:effectLst/>
                <a:uLnTx/>
                <a:uFillTx/>
                <a:latin typeface="Times New Roman"/>
                <a:ea typeface="+mn-ea"/>
                <a:cs typeface="+mn-cs"/>
              </a:rPr>
              <a:t>straightforwardly </a:t>
            </a:r>
            <a:r>
              <a:rPr lang="en-GB" altLang="ko-KR" sz="1200" dirty="0" smtClean="0">
                <a:solidFill>
                  <a:srgbClr val="0070C0"/>
                </a:solidFill>
                <a:effectLst/>
                <a:latin typeface="Times New Roman"/>
                <a:ea typeface="+mn-ea"/>
              </a:rPr>
              <a:t>indicated almost </a:t>
            </a:r>
            <a:r>
              <a:rPr lang="en-US" altLang="ko-KR" sz="1200" dirty="0" smtClean="0">
                <a:solidFill>
                  <a:srgbClr val="0070C0"/>
                </a:solidFill>
                <a:effectLst/>
                <a:latin typeface="Times New Roman"/>
                <a:ea typeface="+mn-ea"/>
              </a:rPr>
              <a:t>complete dissociation </a:t>
            </a:r>
            <a:r>
              <a:rPr lang="en-GB" altLang="ko-KR" sz="1200" dirty="0" smtClean="0">
                <a:solidFill>
                  <a:srgbClr val="0070C0"/>
                </a:solidFill>
                <a:effectLst/>
                <a:latin typeface="Times New Roman"/>
                <a:ea typeface="+mn-ea"/>
              </a:rPr>
              <a:t>(</a:t>
            </a:r>
            <a:r>
              <a:rPr lang="en-GB" altLang="ko-KR" sz="1200" i="1" dirty="0" smtClean="0">
                <a:solidFill>
                  <a:srgbClr val="0070C0"/>
                </a:solidFill>
                <a:effectLst/>
                <a:latin typeface="Times New Roman"/>
                <a:ea typeface="+mn-ea"/>
              </a:rPr>
              <a:t>α</a:t>
            </a:r>
            <a:r>
              <a:rPr lang="en-GB" altLang="ko-KR" sz="1200" dirty="0" smtClean="0">
                <a:solidFill>
                  <a:srgbClr val="0070C0"/>
                </a:solidFill>
                <a:effectLst/>
                <a:latin typeface="Times New Roman"/>
                <a:ea typeface="+mn-ea"/>
              </a:rPr>
              <a:t>&gt;0.9)</a:t>
            </a:r>
            <a:r>
              <a:rPr lang="en-US" altLang="ko-KR" sz="1200" dirty="0" smtClean="0">
                <a:solidFill>
                  <a:srgbClr val="0070C0"/>
                </a:solidFill>
                <a:effectLst/>
                <a:latin typeface="Times New Roman"/>
                <a:ea typeface="+mn-ea"/>
              </a:rPr>
              <a:t> of the acids.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solidFill>
                  <a:srgbClr val="0070C0"/>
                </a:solidFill>
                <a:effectLst/>
                <a:latin typeface="Times New Roman"/>
                <a:ea typeface="+mn-ea"/>
              </a:rPr>
              <a:t>T</a:t>
            </a:r>
            <a:r>
              <a:rPr lang="en-GB" altLang="ko-KR" sz="1200" dirty="0" smtClean="0">
                <a:solidFill>
                  <a:srgbClr val="0070C0"/>
                </a:solidFill>
                <a:effectLst/>
                <a:latin typeface="Times New Roman"/>
                <a:ea typeface="+mn-ea"/>
              </a:rPr>
              <a:t>he </a:t>
            </a:r>
            <a:r>
              <a:rPr lang="en-US" altLang="ko-KR" sz="1200" dirty="0" smtClean="0">
                <a:solidFill>
                  <a:srgbClr val="0070C0"/>
                </a:solidFill>
                <a:effectLst/>
                <a:latin typeface="Times New Roman"/>
                <a:ea typeface="+mn-ea"/>
              </a:rPr>
              <a:t>lower limit of </a:t>
            </a:r>
            <a:r>
              <a:rPr lang="en-GB" altLang="ko-KR" sz="1200" i="1" dirty="0" smtClean="0">
                <a:solidFill>
                  <a:srgbClr val="0070C0"/>
                </a:solidFill>
                <a:effectLst/>
                <a:latin typeface="Times New Roman"/>
                <a:ea typeface="+mn-ea"/>
              </a:rPr>
              <a:t>α</a:t>
            </a:r>
            <a:r>
              <a:rPr lang="en-GB" altLang="ko-KR" sz="1200" dirty="0" smtClean="0">
                <a:solidFill>
                  <a:srgbClr val="0070C0"/>
                </a:solidFill>
                <a:effectLst/>
                <a:latin typeface="Times New Roman"/>
                <a:ea typeface="+mn-ea"/>
              </a:rPr>
              <a:t> </a:t>
            </a:r>
            <a:r>
              <a:rPr lang="en-US" altLang="ko-KR" sz="1200" dirty="0" smtClean="0">
                <a:solidFill>
                  <a:srgbClr val="0070C0"/>
                </a:solidFill>
                <a:effectLst/>
                <a:latin typeface="Times New Roman"/>
                <a:ea typeface="+mn-ea"/>
              </a:rPr>
              <a:t>was determined solely by the background noise level of the spectrum.</a:t>
            </a:r>
          </a:p>
        </p:txBody>
      </p:sp>
      <p:sp>
        <p:nvSpPr>
          <p:cNvPr id="4" name="슬라이드 번호 개체 틀 3"/>
          <p:cNvSpPr>
            <a:spLocks noGrp="1"/>
          </p:cNvSpPr>
          <p:nvPr>
            <p:ph type="sldNum" sz="quarter" idx="10"/>
          </p:nvPr>
        </p:nvSpPr>
        <p:spPr/>
        <p:txBody>
          <a:bodyPr/>
          <a:lstStyle/>
          <a:p>
            <a:fld id="{93EFD0F9-42C7-41F2-9379-936AB14F2BB7}" type="slidenum">
              <a:rPr lang="ko-KR" altLang="en-US" smtClean="0"/>
              <a:t>9</a:t>
            </a:fld>
            <a:endParaRPr lang="ko-KR" altLang="en-US"/>
          </a:p>
        </p:txBody>
      </p:sp>
    </p:spTree>
    <p:extLst>
      <p:ext uri="{BB962C8B-B14F-4D97-AF65-F5344CB8AC3E}">
        <p14:creationId xmlns:p14="http://schemas.microsoft.com/office/powerpoint/2010/main" val="919025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3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B13AAD-1EEC-4F19-9C06-BD2A6E10F683}"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695217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EE8852-DBDE-4B84-BE0F-6C427A6446E5}"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5028581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latinLnBrk="0">
              <a:defRPr/>
            </a:lvl1pPr>
          </a:lstStyle>
          <a:p>
            <a:pPr>
              <a:defRPr/>
            </a:pPr>
            <a:fld id="{F4FA9E29-3647-4827-8FE1-C04BB0B66B97}" type="datetimeFigureOut">
              <a:rPr lang="ko-KR" altLang="en-US"/>
              <a:pPr>
                <a:defRPr/>
              </a:pPr>
              <a:t>2018-08-13</a:t>
            </a:fld>
            <a:endParaRPr lang="ko-KR" altLang="en-US"/>
          </a:p>
        </p:txBody>
      </p:sp>
      <p:sp>
        <p:nvSpPr>
          <p:cNvPr id="4" name="바닥글 개체 틀 4"/>
          <p:cNvSpPr>
            <a:spLocks noGrp="1"/>
          </p:cNvSpPr>
          <p:nvPr>
            <p:ph type="ftr" sz="quarter" idx="11"/>
          </p:nvPr>
        </p:nvSpPr>
        <p:spPr/>
        <p:txBody>
          <a:bodyPr/>
          <a:lstStyle>
            <a:lvl1pPr latinLnBrk="0">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latinLnBrk="0">
              <a:defRPr/>
            </a:lvl1pPr>
          </a:lstStyle>
          <a:p>
            <a:pPr>
              <a:defRPr/>
            </a:pPr>
            <a:fld id="{E7AA043A-DDFC-4DD3-8E38-201F14D30DB0}" type="slidenum">
              <a:rPr lang="ko-KR" altLang="en-US"/>
              <a:pPr>
                <a:defRPr/>
              </a:pPr>
              <a:t>‹#›</a:t>
            </a:fld>
            <a:endParaRPr lang="ko-KR" altLang="en-US"/>
          </a:p>
        </p:txBody>
      </p:sp>
    </p:spTree>
    <p:extLst>
      <p:ext uri="{BB962C8B-B14F-4D97-AF65-F5344CB8AC3E}">
        <p14:creationId xmlns:p14="http://schemas.microsoft.com/office/powerpoint/2010/main" val="15568022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latinLnBrk="0">
              <a:defRPr/>
            </a:lvl1pPr>
          </a:lstStyle>
          <a:p>
            <a:pPr>
              <a:defRPr/>
            </a:pPr>
            <a:fld id="{606B22A1-6D79-49C8-8AFC-CDC577CFBC90}" type="datetimeFigureOut">
              <a:rPr lang="ko-KR" altLang="en-US"/>
              <a:pPr>
                <a:defRPr/>
              </a:pPr>
              <a:t>2018-08-13</a:t>
            </a:fld>
            <a:endParaRPr lang="ko-KR" altLang="en-US"/>
          </a:p>
        </p:txBody>
      </p:sp>
      <p:sp>
        <p:nvSpPr>
          <p:cNvPr id="3" name="바닥글 개체 틀 4"/>
          <p:cNvSpPr>
            <a:spLocks noGrp="1"/>
          </p:cNvSpPr>
          <p:nvPr>
            <p:ph type="ftr" sz="quarter" idx="11"/>
          </p:nvPr>
        </p:nvSpPr>
        <p:spPr/>
        <p:txBody>
          <a:bodyPr/>
          <a:lstStyle>
            <a:lvl1pPr latinLnBrk="0">
              <a:defRPr/>
            </a:lvl1pPr>
          </a:lstStyle>
          <a:p>
            <a:pPr>
              <a:defRPr/>
            </a:pPr>
            <a:endParaRPr lang="ko-KR" altLang="en-US"/>
          </a:p>
        </p:txBody>
      </p:sp>
      <p:sp>
        <p:nvSpPr>
          <p:cNvPr id="4" name="슬라이드 번호 개체 틀 5"/>
          <p:cNvSpPr>
            <a:spLocks noGrp="1"/>
          </p:cNvSpPr>
          <p:nvPr>
            <p:ph type="sldNum" sz="quarter" idx="12"/>
          </p:nvPr>
        </p:nvSpPr>
        <p:spPr/>
        <p:txBody>
          <a:bodyPr/>
          <a:lstStyle>
            <a:lvl1pPr latinLnBrk="0">
              <a:defRPr/>
            </a:lvl1pPr>
          </a:lstStyle>
          <a:p>
            <a:pPr>
              <a:defRPr/>
            </a:pPr>
            <a:fld id="{ACEBB854-3701-4E0D-8D1A-CCF5D043600C}" type="slidenum">
              <a:rPr lang="ko-KR" altLang="en-US"/>
              <a:pPr>
                <a:defRPr/>
              </a:pPr>
              <a:t>‹#›</a:t>
            </a:fld>
            <a:endParaRPr lang="ko-KR" altLang="en-US"/>
          </a:p>
        </p:txBody>
      </p:sp>
    </p:spTree>
    <p:extLst>
      <p:ext uri="{BB962C8B-B14F-4D97-AF65-F5344CB8AC3E}">
        <p14:creationId xmlns:p14="http://schemas.microsoft.com/office/powerpoint/2010/main" val="41273243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1"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latinLnBrk="0">
              <a:defRPr/>
            </a:lvl1pPr>
          </a:lstStyle>
          <a:p>
            <a:pPr>
              <a:defRPr/>
            </a:pPr>
            <a:fld id="{34C725E2-1120-470F-872E-84AEEEA89D03}" type="datetimeFigureOut">
              <a:rPr lang="ko-KR" altLang="en-US"/>
              <a:pPr>
                <a:defRPr/>
              </a:pPr>
              <a:t>2018-08-13</a:t>
            </a:fld>
            <a:endParaRPr lang="ko-KR" altLang="en-US"/>
          </a:p>
        </p:txBody>
      </p:sp>
      <p:sp>
        <p:nvSpPr>
          <p:cNvPr id="6" name="바닥글 개체 틀 4"/>
          <p:cNvSpPr>
            <a:spLocks noGrp="1"/>
          </p:cNvSpPr>
          <p:nvPr>
            <p:ph type="ftr" sz="quarter" idx="11"/>
          </p:nvPr>
        </p:nvSpPr>
        <p:spPr/>
        <p:txBody>
          <a:bodyPr/>
          <a:lstStyle>
            <a:lvl1pPr latinLnBrk="0">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latinLnBrk="0">
              <a:defRPr/>
            </a:lvl1pPr>
          </a:lstStyle>
          <a:p>
            <a:pPr>
              <a:defRPr/>
            </a:pPr>
            <a:fld id="{90FF4058-69E1-47E7-9B9F-20A61CB8B62A}" type="slidenum">
              <a:rPr lang="ko-KR" altLang="en-US"/>
              <a:pPr>
                <a:defRPr/>
              </a:pPr>
              <a:t>‹#›</a:t>
            </a:fld>
            <a:endParaRPr lang="ko-KR" altLang="en-US"/>
          </a:p>
        </p:txBody>
      </p:sp>
    </p:spTree>
    <p:extLst>
      <p:ext uri="{BB962C8B-B14F-4D97-AF65-F5344CB8AC3E}">
        <p14:creationId xmlns:p14="http://schemas.microsoft.com/office/powerpoint/2010/main" val="27186103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latinLnBrk="0">
              <a:defRPr/>
            </a:lvl1pPr>
          </a:lstStyle>
          <a:p>
            <a:pPr>
              <a:defRPr/>
            </a:pPr>
            <a:fld id="{99513A29-AEB0-4DFA-B20D-20224CC38D3D}" type="datetimeFigureOut">
              <a:rPr lang="ko-KR" altLang="en-US"/>
              <a:pPr>
                <a:defRPr/>
              </a:pPr>
              <a:t>2018-08-13</a:t>
            </a:fld>
            <a:endParaRPr lang="ko-KR" altLang="en-US"/>
          </a:p>
        </p:txBody>
      </p:sp>
      <p:sp>
        <p:nvSpPr>
          <p:cNvPr id="6" name="바닥글 개체 틀 4"/>
          <p:cNvSpPr>
            <a:spLocks noGrp="1"/>
          </p:cNvSpPr>
          <p:nvPr>
            <p:ph type="ftr" sz="quarter" idx="11"/>
          </p:nvPr>
        </p:nvSpPr>
        <p:spPr/>
        <p:txBody>
          <a:bodyPr/>
          <a:lstStyle>
            <a:lvl1pPr latinLnBrk="0">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latinLnBrk="0">
              <a:defRPr/>
            </a:lvl1pPr>
          </a:lstStyle>
          <a:p>
            <a:pPr>
              <a:defRPr/>
            </a:pPr>
            <a:fld id="{881DE7E5-6B3D-43EC-9494-72E7F0DCECCB}" type="slidenum">
              <a:rPr lang="ko-KR" altLang="en-US"/>
              <a:pPr>
                <a:defRPr/>
              </a:pPr>
              <a:t>‹#›</a:t>
            </a:fld>
            <a:endParaRPr lang="ko-KR" altLang="en-US"/>
          </a:p>
        </p:txBody>
      </p:sp>
    </p:spTree>
    <p:extLst>
      <p:ext uri="{BB962C8B-B14F-4D97-AF65-F5344CB8AC3E}">
        <p14:creationId xmlns:p14="http://schemas.microsoft.com/office/powerpoint/2010/main" val="14192088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latinLnBrk="0">
              <a:defRPr/>
            </a:lvl1pPr>
          </a:lstStyle>
          <a:p>
            <a:pPr>
              <a:defRPr/>
            </a:pPr>
            <a:fld id="{914E1C2D-F8F3-461A-86BF-3E0070BC57BD}" type="datetimeFigureOut">
              <a:rPr lang="ko-KR" altLang="en-US"/>
              <a:pPr>
                <a:defRPr/>
              </a:pPr>
              <a:t>2018-08-13</a:t>
            </a:fld>
            <a:endParaRPr lang="ko-KR" altLang="en-US"/>
          </a:p>
        </p:txBody>
      </p:sp>
      <p:sp>
        <p:nvSpPr>
          <p:cNvPr id="5" name="바닥글 개체 틀 4"/>
          <p:cNvSpPr>
            <a:spLocks noGrp="1"/>
          </p:cNvSpPr>
          <p:nvPr>
            <p:ph type="ftr" sz="quarter" idx="11"/>
          </p:nvPr>
        </p:nvSpPr>
        <p:spPr/>
        <p:txBody>
          <a:bodyPr/>
          <a:lstStyle>
            <a:lvl1pPr latinLnBrk="0">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latinLnBrk="0">
              <a:defRPr/>
            </a:lvl1pPr>
          </a:lstStyle>
          <a:p>
            <a:pPr>
              <a:defRPr/>
            </a:pPr>
            <a:fld id="{44D29173-75A4-49D2-B8BE-38D1AACF77FF}" type="slidenum">
              <a:rPr lang="ko-KR" altLang="en-US"/>
              <a:pPr>
                <a:defRPr/>
              </a:pPr>
              <a:t>‹#›</a:t>
            </a:fld>
            <a:endParaRPr lang="ko-KR" altLang="en-US"/>
          </a:p>
        </p:txBody>
      </p:sp>
    </p:spTree>
    <p:extLst>
      <p:ext uri="{BB962C8B-B14F-4D97-AF65-F5344CB8AC3E}">
        <p14:creationId xmlns:p14="http://schemas.microsoft.com/office/powerpoint/2010/main" val="25323268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4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4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latinLnBrk="0">
              <a:defRPr/>
            </a:lvl1pPr>
          </a:lstStyle>
          <a:p>
            <a:pPr>
              <a:defRPr/>
            </a:pPr>
            <a:fld id="{BFA2CA94-2650-412D-ADF0-B90756607B30}" type="datetimeFigureOut">
              <a:rPr lang="ko-KR" altLang="en-US"/>
              <a:pPr>
                <a:defRPr/>
              </a:pPr>
              <a:t>2018-08-13</a:t>
            </a:fld>
            <a:endParaRPr lang="ko-KR" altLang="en-US"/>
          </a:p>
        </p:txBody>
      </p:sp>
      <p:sp>
        <p:nvSpPr>
          <p:cNvPr id="5" name="바닥글 개체 틀 4"/>
          <p:cNvSpPr>
            <a:spLocks noGrp="1"/>
          </p:cNvSpPr>
          <p:nvPr>
            <p:ph type="ftr" sz="quarter" idx="11"/>
          </p:nvPr>
        </p:nvSpPr>
        <p:spPr/>
        <p:txBody>
          <a:bodyPr/>
          <a:lstStyle>
            <a:lvl1pPr latinLnBrk="0">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latinLnBrk="0">
              <a:defRPr/>
            </a:lvl1pPr>
          </a:lstStyle>
          <a:p>
            <a:pPr>
              <a:defRPr/>
            </a:pPr>
            <a:fld id="{C66136B2-F95D-4819-95D6-C445B3A0F537}" type="slidenum">
              <a:rPr lang="ko-KR" altLang="en-US"/>
              <a:pPr>
                <a:defRPr/>
              </a:pPr>
              <a:t>‹#›</a:t>
            </a:fld>
            <a:endParaRPr lang="ko-KR" altLang="en-US"/>
          </a:p>
        </p:txBody>
      </p:sp>
    </p:spTree>
    <p:extLst>
      <p:ext uri="{BB962C8B-B14F-4D97-AF65-F5344CB8AC3E}">
        <p14:creationId xmlns:p14="http://schemas.microsoft.com/office/powerpoint/2010/main" val="7909998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en-GB"/>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en-GB"/>
          </a:p>
        </p:txBody>
      </p:sp>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753882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7754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en-GB"/>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43346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5" name="날짜 개체 틀 4"/>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6" name="바닥글 개체 틀 5"/>
          <p:cNvSpPr>
            <a:spLocks noGrp="1"/>
          </p:cNvSpPr>
          <p:nvPr>
            <p:ph type="ftr" sz="quarter" idx="11"/>
          </p:nvPr>
        </p:nvSpPr>
        <p:spPr/>
        <p:txBody>
          <a:bodyPr/>
          <a:lstStyle/>
          <a:p>
            <a:endParaRPr lang="en-GB">
              <a:solidFill>
                <a:prstClr val="black">
                  <a:tint val="75000"/>
                </a:prstClr>
              </a:solidFill>
            </a:endParaRPr>
          </a:p>
        </p:txBody>
      </p:sp>
      <p:sp>
        <p:nvSpPr>
          <p:cNvPr id="7" name="슬라이드 번호 개체 틀 6"/>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0743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4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4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4D76-757E-4BC1-A52B-BC8EC8FAD3B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952660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en-GB"/>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7" name="날짜 개체 틀 6"/>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8" name="바닥글 개체 틀 7"/>
          <p:cNvSpPr>
            <a:spLocks noGrp="1"/>
          </p:cNvSpPr>
          <p:nvPr>
            <p:ph type="ftr" sz="quarter" idx="11"/>
          </p:nvPr>
        </p:nvSpPr>
        <p:spPr/>
        <p:txBody>
          <a:bodyPr/>
          <a:lstStyle/>
          <a:p>
            <a:endParaRPr lang="en-GB">
              <a:solidFill>
                <a:prstClr val="black">
                  <a:tint val="75000"/>
                </a:prstClr>
              </a:solidFill>
            </a:endParaRPr>
          </a:p>
        </p:txBody>
      </p:sp>
      <p:sp>
        <p:nvSpPr>
          <p:cNvPr id="9" name="슬라이드 번호 개체 틀 8"/>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717837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날짜 개체 틀 2"/>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4" name="바닥글 개체 틀 3"/>
          <p:cNvSpPr>
            <a:spLocks noGrp="1"/>
          </p:cNvSpPr>
          <p:nvPr>
            <p:ph type="ftr" sz="quarter" idx="11"/>
          </p:nvPr>
        </p:nvSpPr>
        <p:spPr/>
        <p:txBody>
          <a:bodyPr/>
          <a:lstStyle/>
          <a:p>
            <a:endParaRPr lang="en-GB">
              <a:solidFill>
                <a:prstClr val="black">
                  <a:tint val="75000"/>
                </a:prstClr>
              </a:solidFill>
            </a:endParaRPr>
          </a:p>
        </p:txBody>
      </p:sp>
      <p:sp>
        <p:nvSpPr>
          <p:cNvPr id="5" name="슬라이드 번호 개체 틀 4"/>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192224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3" name="바닥글 개체 틀 2"/>
          <p:cNvSpPr>
            <a:spLocks noGrp="1"/>
          </p:cNvSpPr>
          <p:nvPr>
            <p:ph type="ftr" sz="quarter" idx="11"/>
          </p:nvPr>
        </p:nvSpPr>
        <p:spPr/>
        <p:txBody>
          <a:bodyPr/>
          <a:lstStyle/>
          <a:p>
            <a:endParaRPr lang="en-GB">
              <a:solidFill>
                <a:prstClr val="black">
                  <a:tint val="75000"/>
                </a:prstClr>
              </a:solidFill>
            </a:endParaRPr>
          </a:p>
        </p:txBody>
      </p:sp>
      <p:sp>
        <p:nvSpPr>
          <p:cNvPr id="4" name="슬라이드 번호 개체 틀 3"/>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12491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en-GB"/>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6" name="바닥글 개체 틀 5"/>
          <p:cNvSpPr>
            <a:spLocks noGrp="1"/>
          </p:cNvSpPr>
          <p:nvPr>
            <p:ph type="ftr" sz="quarter" idx="11"/>
          </p:nvPr>
        </p:nvSpPr>
        <p:spPr/>
        <p:txBody>
          <a:bodyPr/>
          <a:lstStyle/>
          <a:p>
            <a:endParaRPr lang="en-GB">
              <a:solidFill>
                <a:prstClr val="black">
                  <a:tint val="75000"/>
                </a:prstClr>
              </a:solidFill>
            </a:endParaRPr>
          </a:p>
        </p:txBody>
      </p:sp>
      <p:sp>
        <p:nvSpPr>
          <p:cNvPr id="7" name="슬라이드 번호 개체 틀 6"/>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32989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en-GB"/>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6" name="바닥글 개체 틀 5"/>
          <p:cNvSpPr>
            <a:spLocks noGrp="1"/>
          </p:cNvSpPr>
          <p:nvPr>
            <p:ph type="ftr" sz="quarter" idx="11"/>
          </p:nvPr>
        </p:nvSpPr>
        <p:spPr/>
        <p:txBody>
          <a:bodyPr/>
          <a:lstStyle/>
          <a:p>
            <a:endParaRPr lang="en-GB">
              <a:solidFill>
                <a:prstClr val="black">
                  <a:tint val="75000"/>
                </a:prstClr>
              </a:solidFill>
            </a:endParaRPr>
          </a:p>
        </p:txBody>
      </p:sp>
      <p:sp>
        <p:nvSpPr>
          <p:cNvPr id="7" name="슬라이드 번호 개체 틀 6"/>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20793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11382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en-GB"/>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308585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
        <p:nvSpPr>
          <p:cNvPr id="7" name="직사각형 6"/>
          <p:cNvSpPr/>
          <p:nvPr userDrawn="1"/>
        </p:nvSpPr>
        <p:spPr>
          <a:xfrm>
            <a:off x="1" y="0"/>
            <a:ext cx="8388424" cy="4680000"/>
          </a:xfrm>
          <a:prstGeom prst="rect">
            <a:avLst/>
          </a:prstGeom>
          <a:solidFill>
            <a:srgbClr val="164A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직사각형 7"/>
          <p:cNvSpPr/>
          <p:nvPr userDrawn="1"/>
        </p:nvSpPr>
        <p:spPr>
          <a:xfrm>
            <a:off x="7835570" y="0"/>
            <a:ext cx="1319377" cy="468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9" name="그룹 8"/>
          <p:cNvGrpSpPr/>
          <p:nvPr userDrawn="1"/>
        </p:nvGrpSpPr>
        <p:grpSpPr>
          <a:xfrm>
            <a:off x="5502296" y="-10950"/>
            <a:ext cx="4680000" cy="4680000"/>
            <a:chOff x="1884575" y="729000"/>
            <a:chExt cx="5390342" cy="5374848"/>
          </a:xfrm>
          <a:solidFill>
            <a:srgbClr val="E9EBFF"/>
          </a:solidFill>
        </p:grpSpPr>
        <p:grpSp>
          <p:nvGrpSpPr>
            <p:cNvPr id="10" name="그룹 9"/>
            <p:cNvGrpSpPr/>
            <p:nvPr/>
          </p:nvGrpSpPr>
          <p:grpSpPr>
            <a:xfrm>
              <a:off x="3505814" y="729000"/>
              <a:ext cx="2132372" cy="5374848"/>
              <a:chOff x="3505814" y="729000"/>
              <a:chExt cx="2132372" cy="5374848"/>
            </a:xfrm>
            <a:grpFill/>
          </p:grpSpPr>
          <p:grpSp>
            <p:nvGrpSpPr>
              <p:cNvPr id="53" name="그룹 52"/>
              <p:cNvGrpSpPr/>
              <p:nvPr/>
            </p:nvGrpSpPr>
            <p:grpSpPr>
              <a:xfrm>
                <a:off x="3505815" y="729000"/>
                <a:ext cx="2132371" cy="2700000"/>
                <a:chOff x="3505815" y="729000"/>
                <a:chExt cx="2132371" cy="2700000"/>
              </a:xfrm>
              <a:grpFill/>
            </p:grpSpPr>
            <p:grpSp>
              <p:nvGrpSpPr>
                <p:cNvPr id="64" name="그룹 63"/>
                <p:cNvGrpSpPr/>
                <p:nvPr/>
              </p:nvGrpSpPr>
              <p:grpSpPr>
                <a:xfrm>
                  <a:off x="4319972" y="729000"/>
                  <a:ext cx="504056" cy="2700000"/>
                  <a:chOff x="4319972" y="729000"/>
                  <a:chExt cx="504056" cy="2700000"/>
                </a:xfrm>
                <a:grpFill/>
              </p:grpSpPr>
              <p:sp>
                <p:nvSpPr>
                  <p:cNvPr id="71" name="직사각형 70"/>
                  <p:cNvSpPr/>
                  <p:nvPr/>
                </p:nvSpPr>
                <p:spPr>
                  <a:xfrm>
                    <a:off x="4319972" y="908720"/>
                    <a:ext cx="504056" cy="2520280"/>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2" name="이등변 삼각형 71"/>
                  <p:cNvSpPr/>
                  <p:nvPr/>
                </p:nvSpPr>
                <p:spPr>
                  <a:xfrm>
                    <a:off x="4319972" y="72900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5" name="그룹 64"/>
                <p:cNvGrpSpPr/>
                <p:nvPr/>
              </p:nvGrpSpPr>
              <p:grpSpPr>
                <a:xfrm rot="3600000">
                  <a:off x="4765481" y="1032668"/>
                  <a:ext cx="504056" cy="1241354"/>
                  <a:chOff x="4824028" y="983630"/>
                  <a:chExt cx="504056" cy="1241354"/>
                </a:xfrm>
                <a:grpFill/>
              </p:grpSpPr>
              <p:sp>
                <p:nvSpPr>
                  <p:cNvPr id="69" name="이등변 삼각형 68"/>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0" name="직사각형 69"/>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6" name="그룹 65"/>
                <p:cNvGrpSpPr/>
                <p:nvPr/>
              </p:nvGrpSpPr>
              <p:grpSpPr>
                <a:xfrm rot="18000000" flipH="1">
                  <a:off x="3874464" y="1032669"/>
                  <a:ext cx="504056" cy="1241354"/>
                  <a:chOff x="4824028" y="983630"/>
                  <a:chExt cx="504056" cy="1241354"/>
                </a:xfrm>
                <a:grpFill/>
              </p:grpSpPr>
              <p:sp>
                <p:nvSpPr>
                  <p:cNvPr id="67" name="이등변 삼각형 66"/>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8" name="직사각형 67"/>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nvGrpSpPr>
              <p:cNvPr id="54" name="그룹 53"/>
              <p:cNvGrpSpPr/>
              <p:nvPr/>
            </p:nvGrpSpPr>
            <p:grpSpPr>
              <a:xfrm flipV="1">
                <a:off x="3505814" y="3403848"/>
                <a:ext cx="2132371" cy="2700000"/>
                <a:chOff x="3505815" y="729000"/>
                <a:chExt cx="2132371" cy="2700000"/>
              </a:xfrm>
              <a:grpFill/>
            </p:grpSpPr>
            <p:grpSp>
              <p:nvGrpSpPr>
                <p:cNvPr id="55" name="그룹 54"/>
                <p:cNvGrpSpPr/>
                <p:nvPr/>
              </p:nvGrpSpPr>
              <p:grpSpPr>
                <a:xfrm>
                  <a:off x="4319972" y="729000"/>
                  <a:ext cx="504056" cy="2700000"/>
                  <a:chOff x="4319972" y="729000"/>
                  <a:chExt cx="504056" cy="2700000"/>
                </a:xfrm>
                <a:grpFill/>
              </p:grpSpPr>
              <p:sp>
                <p:nvSpPr>
                  <p:cNvPr id="62" name="직사각형 61"/>
                  <p:cNvSpPr/>
                  <p:nvPr/>
                </p:nvSpPr>
                <p:spPr>
                  <a:xfrm>
                    <a:off x="4319972" y="908720"/>
                    <a:ext cx="504056" cy="2520280"/>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3" name="이등변 삼각형 62"/>
                  <p:cNvSpPr/>
                  <p:nvPr/>
                </p:nvSpPr>
                <p:spPr>
                  <a:xfrm>
                    <a:off x="4319972" y="72900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6" name="그룹 55"/>
                <p:cNvGrpSpPr/>
                <p:nvPr/>
              </p:nvGrpSpPr>
              <p:grpSpPr>
                <a:xfrm rot="3600000">
                  <a:off x="4765481" y="1032668"/>
                  <a:ext cx="504056" cy="1241354"/>
                  <a:chOff x="4824028" y="983630"/>
                  <a:chExt cx="504056" cy="1241354"/>
                </a:xfrm>
                <a:grpFill/>
              </p:grpSpPr>
              <p:sp>
                <p:nvSpPr>
                  <p:cNvPr id="60" name="이등변 삼각형 59"/>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1" name="직사각형 60"/>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7" name="그룹 56"/>
                <p:cNvGrpSpPr/>
                <p:nvPr/>
              </p:nvGrpSpPr>
              <p:grpSpPr>
                <a:xfrm rot="18000000" flipH="1">
                  <a:off x="3874464" y="1032669"/>
                  <a:ext cx="504056" cy="1241354"/>
                  <a:chOff x="4824028" y="983630"/>
                  <a:chExt cx="504056" cy="1241354"/>
                </a:xfrm>
                <a:grpFill/>
              </p:grpSpPr>
              <p:sp>
                <p:nvSpPr>
                  <p:cNvPr id="58" name="이등변 삼각형 57"/>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9" name="직사각형 58"/>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grpSp>
          <p:nvGrpSpPr>
            <p:cNvPr id="11" name="그룹 10"/>
            <p:cNvGrpSpPr/>
            <p:nvPr/>
          </p:nvGrpSpPr>
          <p:grpSpPr>
            <a:xfrm rot="3600000">
              <a:off x="3521307" y="735240"/>
              <a:ext cx="2132372" cy="5374848"/>
              <a:chOff x="3505814" y="729000"/>
              <a:chExt cx="2132372" cy="5374848"/>
            </a:xfrm>
            <a:grpFill/>
          </p:grpSpPr>
          <p:grpSp>
            <p:nvGrpSpPr>
              <p:cNvPr id="33" name="그룹 32"/>
              <p:cNvGrpSpPr/>
              <p:nvPr/>
            </p:nvGrpSpPr>
            <p:grpSpPr>
              <a:xfrm>
                <a:off x="3505815" y="729000"/>
                <a:ext cx="2132371" cy="2700000"/>
                <a:chOff x="3505815" y="729000"/>
                <a:chExt cx="2132371" cy="2700000"/>
              </a:xfrm>
              <a:grpFill/>
            </p:grpSpPr>
            <p:grpSp>
              <p:nvGrpSpPr>
                <p:cNvPr id="44" name="그룹 43"/>
                <p:cNvGrpSpPr/>
                <p:nvPr/>
              </p:nvGrpSpPr>
              <p:grpSpPr>
                <a:xfrm>
                  <a:off x="4319972" y="729000"/>
                  <a:ext cx="504056" cy="2700000"/>
                  <a:chOff x="4319972" y="729000"/>
                  <a:chExt cx="504056" cy="2700000"/>
                </a:xfrm>
                <a:grpFill/>
              </p:grpSpPr>
              <p:sp>
                <p:nvSpPr>
                  <p:cNvPr id="51" name="직사각형 50"/>
                  <p:cNvSpPr/>
                  <p:nvPr/>
                </p:nvSpPr>
                <p:spPr>
                  <a:xfrm>
                    <a:off x="4319972" y="908720"/>
                    <a:ext cx="504056" cy="2520280"/>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2" name="이등변 삼각형 51"/>
                  <p:cNvSpPr/>
                  <p:nvPr/>
                </p:nvSpPr>
                <p:spPr>
                  <a:xfrm>
                    <a:off x="4319972" y="72900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5" name="그룹 44"/>
                <p:cNvGrpSpPr/>
                <p:nvPr/>
              </p:nvGrpSpPr>
              <p:grpSpPr>
                <a:xfrm rot="3600000">
                  <a:off x="4765481" y="1032668"/>
                  <a:ext cx="504056" cy="1241354"/>
                  <a:chOff x="4824028" y="983630"/>
                  <a:chExt cx="504056" cy="1241354"/>
                </a:xfrm>
                <a:grpFill/>
              </p:grpSpPr>
              <p:sp>
                <p:nvSpPr>
                  <p:cNvPr id="49" name="이등변 삼각형 48"/>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0" name="직사각형 49"/>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6" name="그룹 45"/>
                <p:cNvGrpSpPr/>
                <p:nvPr/>
              </p:nvGrpSpPr>
              <p:grpSpPr>
                <a:xfrm rot="18000000" flipH="1">
                  <a:off x="3874464" y="1032669"/>
                  <a:ext cx="504056" cy="1241354"/>
                  <a:chOff x="4824028" y="983630"/>
                  <a:chExt cx="504056" cy="1241354"/>
                </a:xfrm>
                <a:grpFill/>
              </p:grpSpPr>
              <p:sp>
                <p:nvSpPr>
                  <p:cNvPr id="47" name="이등변 삼각형 46"/>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8" name="직사각형 47"/>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nvGrpSpPr>
              <p:cNvPr id="34" name="그룹 33"/>
              <p:cNvGrpSpPr/>
              <p:nvPr/>
            </p:nvGrpSpPr>
            <p:grpSpPr>
              <a:xfrm flipV="1">
                <a:off x="3505814" y="3403848"/>
                <a:ext cx="2132371" cy="2700000"/>
                <a:chOff x="3505815" y="729000"/>
                <a:chExt cx="2132371" cy="2700000"/>
              </a:xfrm>
              <a:grpFill/>
            </p:grpSpPr>
            <p:grpSp>
              <p:nvGrpSpPr>
                <p:cNvPr id="35" name="그룹 34"/>
                <p:cNvGrpSpPr/>
                <p:nvPr/>
              </p:nvGrpSpPr>
              <p:grpSpPr>
                <a:xfrm>
                  <a:off x="4319972" y="729000"/>
                  <a:ext cx="504056" cy="2700000"/>
                  <a:chOff x="4319972" y="729000"/>
                  <a:chExt cx="504056" cy="2700000"/>
                </a:xfrm>
                <a:grpFill/>
              </p:grpSpPr>
              <p:sp>
                <p:nvSpPr>
                  <p:cNvPr id="42" name="직사각형 41"/>
                  <p:cNvSpPr/>
                  <p:nvPr/>
                </p:nvSpPr>
                <p:spPr>
                  <a:xfrm>
                    <a:off x="4319972" y="908720"/>
                    <a:ext cx="504056" cy="2520280"/>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3" name="이등변 삼각형 42"/>
                  <p:cNvSpPr/>
                  <p:nvPr/>
                </p:nvSpPr>
                <p:spPr>
                  <a:xfrm>
                    <a:off x="4319972" y="72900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36" name="그룹 35"/>
                <p:cNvGrpSpPr/>
                <p:nvPr/>
              </p:nvGrpSpPr>
              <p:grpSpPr>
                <a:xfrm rot="3600000">
                  <a:off x="4765481" y="1032668"/>
                  <a:ext cx="504056" cy="1241354"/>
                  <a:chOff x="4824028" y="983630"/>
                  <a:chExt cx="504056" cy="1241354"/>
                </a:xfrm>
                <a:grpFill/>
              </p:grpSpPr>
              <p:sp>
                <p:nvSpPr>
                  <p:cNvPr id="40" name="이등변 삼각형 39"/>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1" name="직사각형 40"/>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37" name="그룹 36"/>
                <p:cNvGrpSpPr/>
                <p:nvPr/>
              </p:nvGrpSpPr>
              <p:grpSpPr>
                <a:xfrm rot="18000000" flipH="1">
                  <a:off x="3874464" y="1032669"/>
                  <a:ext cx="504056" cy="1241354"/>
                  <a:chOff x="4824028" y="983630"/>
                  <a:chExt cx="504056" cy="1241354"/>
                </a:xfrm>
                <a:grpFill/>
              </p:grpSpPr>
              <p:sp>
                <p:nvSpPr>
                  <p:cNvPr id="38" name="이등변 삼각형 37"/>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 name="직사각형 38"/>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grpSp>
          <p:nvGrpSpPr>
            <p:cNvPr id="12" name="그룹 11"/>
            <p:cNvGrpSpPr/>
            <p:nvPr/>
          </p:nvGrpSpPr>
          <p:grpSpPr>
            <a:xfrm rot="7200000">
              <a:off x="3505813" y="716423"/>
              <a:ext cx="2132372" cy="5374848"/>
              <a:chOff x="3505814" y="729000"/>
              <a:chExt cx="2132372" cy="5374848"/>
            </a:xfrm>
            <a:grpFill/>
          </p:grpSpPr>
          <p:grpSp>
            <p:nvGrpSpPr>
              <p:cNvPr id="13" name="그룹 12"/>
              <p:cNvGrpSpPr/>
              <p:nvPr/>
            </p:nvGrpSpPr>
            <p:grpSpPr>
              <a:xfrm>
                <a:off x="3505815" y="729000"/>
                <a:ext cx="2132371" cy="2700000"/>
                <a:chOff x="3505815" y="729000"/>
                <a:chExt cx="2132371" cy="2700000"/>
              </a:xfrm>
              <a:grpFill/>
            </p:grpSpPr>
            <p:grpSp>
              <p:nvGrpSpPr>
                <p:cNvPr id="24" name="그룹 23"/>
                <p:cNvGrpSpPr/>
                <p:nvPr/>
              </p:nvGrpSpPr>
              <p:grpSpPr>
                <a:xfrm>
                  <a:off x="4319972" y="729000"/>
                  <a:ext cx="504056" cy="2700000"/>
                  <a:chOff x="4319972" y="729000"/>
                  <a:chExt cx="504056" cy="2700000"/>
                </a:xfrm>
                <a:grpFill/>
              </p:grpSpPr>
              <p:sp>
                <p:nvSpPr>
                  <p:cNvPr id="31" name="직사각형 30"/>
                  <p:cNvSpPr/>
                  <p:nvPr/>
                </p:nvSpPr>
                <p:spPr>
                  <a:xfrm>
                    <a:off x="4319972" y="908720"/>
                    <a:ext cx="504056" cy="2520280"/>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2" name="이등변 삼각형 31"/>
                  <p:cNvSpPr/>
                  <p:nvPr/>
                </p:nvSpPr>
                <p:spPr>
                  <a:xfrm>
                    <a:off x="4319972" y="72900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25" name="그룹 24"/>
                <p:cNvGrpSpPr/>
                <p:nvPr/>
              </p:nvGrpSpPr>
              <p:grpSpPr>
                <a:xfrm rot="3600000">
                  <a:off x="4765481" y="1032668"/>
                  <a:ext cx="504056" cy="1241354"/>
                  <a:chOff x="4824028" y="983630"/>
                  <a:chExt cx="504056" cy="1241354"/>
                </a:xfrm>
                <a:grpFill/>
              </p:grpSpPr>
              <p:sp>
                <p:nvSpPr>
                  <p:cNvPr id="29" name="이등변 삼각형 28"/>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직사각형 29"/>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26" name="그룹 25"/>
                <p:cNvGrpSpPr/>
                <p:nvPr/>
              </p:nvGrpSpPr>
              <p:grpSpPr>
                <a:xfrm rot="18000000" flipH="1">
                  <a:off x="3874464" y="1032669"/>
                  <a:ext cx="504056" cy="1241354"/>
                  <a:chOff x="4824028" y="983630"/>
                  <a:chExt cx="504056" cy="1241354"/>
                </a:xfrm>
                <a:grpFill/>
              </p:grpSpPr>
              <p:sp>
                <p:nvSpPr>
                  <p:cNvPr id="27" name="이등변 삼각형 26"/>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직사각형 27"/>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nvGrpSpPr>
              <p:cNvPr id="14" name="그룹 13"/>
              <p:cNvGrpSpPr/>
              <p:nvPr/>
            </p:nvGrpSpPr>
            <p:grpSpPr>
              <a:xfrm flipV="1">
                <a:off x="3505814" y="3403848"/>
                <a:ext cx="2132371" cy="2700000"/>
                <a:chOff x="3505815" y="729000"/>
                <a:chExt cx="2132371" cy="2700000"/>
              </a:xfrm>
              <a:grpFill/>
            </p:grpSpPr>
            <p:grpSp>
              <p:nvGrpSpPr>
                <p:cNvPr id="15" name="그룹 14"/>
                <p:cNvGrpSpPr/>
                <p:nvPr/>
              </p:nvGrpSpPr>
              <p:grpSpPr>
                <a:xfrm>
                  <a:off x="4319972" y="729000"/>
                  <a:ext cx="504056" cy="2700000"/>
                  <a:chOff x="4319972" y="729000"/>
                  <a:chExt cx="504056" cy="2700000"/>
                </a:xfrm>
                <a:grpFill/>
              </p:grpSpPr>
              <p:sp>
                <p:nvSpPr>
                  <p:cNvPr id="22" name="직사각형 21"/>
                  <p:cNvSpPr/>
                  <p:nvPr/>
                </p:nvSpPr>
                <p:spPr>
                  <a:xfrm>
                    <a:off x="4319972" y="908720"/>
                    <a:ext cx="504056" cy="2520280"/>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이등변 삼각형 22"/>
                  <p:cNvSpPr/>
                  <p:nvPr/>
                </p:nvSpPr>
                <p:spPr>
                  <a:xfrm>
                    <a:off x="4319972" y="72900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6" name="그룹 15"/>
                <p:cNvGrpSpPr/>
                <p:nvPr/>
              </p:nvGrpSpPr>
              <p:grpSpPr>
                <a:xfrm rot="3600000">
                  <a:off x="4765481" y="1032668"/>
                  <a:ext cx="504056" cy="1241354"/>
                  <a:chOff x="4824028" y="983630"/>
                  <a:chExt cx="504056" cy="1241354"/>
                </a:xfrm>
                <a:grpFill/>
              </p:grpSpPr>
              <p:sp>
                <p:nvSpPr>
                  <p:cNvPr id="20" name="이등변 삼각형 19"/>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직사각형 20"/>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7" name="그룹 16"/>
                <p:cNvGrpSpPr/>
                <p:nvPr/>
              </p:nvGrpSpPr>
              <p:grpSpPr>
                <a:xfrm rot="18000000" flipH="1">
                  <a:off x="3874464" y="1032669"/>
                  <a:ext cx="504056" cy="1241354"/>
                  <a:chOff x="4824028" y="983630"/>
                  <a:chExt cx="504056" cy="1241354"/>
                </a:xfrm>
                <a:grpFill/>
              </p:grpSpPr>
              <p:sp>
                <p:nvSpPr>
                  <p:cNvPr id="18" name="이등변 삼각형 17"/>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직사각형 18"/>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grpSp>
      <p:sp>
        <p:nvSpPr>
          <p:cNvPr id="2" name="제목 1"/>
          <p:cNvSpPr>
            <a:spLocks noGrp="1"/>
          </p:cNvSpPr>
          <p:nvPr>
            <p:ph type="ctrTitle"/>
          </p:nvPr>
        </p:nvSpPr>
        <p:spPr>
          <a:xfrm>
            <a:off x="0" y="3415333"/>
            <a:ext cx="7772400" cy="1264668"/>
          </a:xfrm>
        </p:spPr>
        <p:txBody>
          <a:bodyPr/>
          <a:lstStyle/>
          <a:p>
            <a:r>
              <a:rPr lang="ko-KR" altLang="en-US" smtClean="0"/>
              <a:t>마스터 제목 스타일 편집</a:t>
            </a:r>
            <a:endParaRPr lang="en-GB"/>
          </a:p>
        </p:txBody>
      </p:sp>
      <p:sp>
        <p:nvSpPr>
          <p:cNvPr id="3" name="부제목 2"/>
          <p:cNvSpPr>
            <a:spLocks noGrp="1"/>
          </p:cNvSpPr>
          <p:nvPr>
            <p:ph type="subTitle" idx="1"/>
          </p:nvPr>
        </p:nvSpPr>
        <p:spPr>
          <a:xfrm>
            <a:off x="1371600" y="4700016"/>
            <a:ext cx="6400800" cy="938784"/>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en-GB"/>
          </a:p>
        </p:txBody>
      </p:sp>
    </p:spTree>
    <p:extLst>
      <p:ext uri="{BB962C8B-B14F-4D97-AF65-F5344CB8AC3E}">
        <p14:creationId xmlns:p14="http://schemas.microsoft.com/office/powerpoint/2010/main" val="3401829447"/>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1577176"/>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en-GB"/>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08307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제목, 내용 및 내용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6"/>
            <a:ext cx="4038600" cy="4525963"/>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quarter" idx="2"/>
          </p:nvPr>
        </p:nvSpPr>
        <p:spPr>
          <a:xfrm>
            <a:off x="4648200" y="1600200"/>
            <a:ext cx="4038600" cy="21859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quarter" idx="3"/>
          </p:nvPr>
        </p:nvSpPr>
        <p:spPr>
          <a:xfrm>
            <a:off x="4648200" y="3938598"/>
            <a:ext cx="4038600" cy="2187575"/>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02D9B00-1907-4989-B4DE-D31CEBBBAE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1712831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5" name="날짜 개체 틀 4"/>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6" name="바닥글 개체 틀 5"/>
          <p:cNvSpPr>
            <a:spLocks noGrp="1"/>
          </p:cNvSpPr>
          <p:nvPr>
            <p:ph type="ftr" sz="quarter" idx="11"/>
          </p:nvPr>
        </p:nvSpPr>
        <p:spPr/>
        <p:txBody>
          <a:bodyPr/>
          <a:lstStyle/>
          <a:p>
            <a:endParaRPr lang="en-GB">
              <a:solidFill>
                <a:prstClr val="black">
                  <a:tint val="75000"/>
                </a:prstClr>
              </a:solidFill>
            </a:endParaRPr>
          </a:p>
        </p:txBody>
      </p:sp>
      <p:sp>
        <p:nvSpPr>
          <p:cNvPr id="7" name="슬라이드 번호 개체 틀 6"/>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185144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en-GB"/>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7" name="날짜 개체 틀 6"/>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8" name="바닥글 개체 틀 7"/>
          <p:cNvSpPr>
            <a:spLocks noGrp="1"/>
          </p:cNvSpPr>
          <p:nvPr>
            <p:ph type="ftr" sz="quarter" idx="11"/>
          </p:nvPr>
        </p:nvSpPr>
        <p:spPr/>
        <p:txBody>
          <a:bodyPr/>
          <a:lstStyle/>
          <a:p>
            <a:endParaRPr lang="en-GB">
              <a:solidFill>
                <a:prstClr val="black">
                  <a:tint val="75000"/>
                </a:prstClr>
              </a:solidFill>
            </a:endParaRPr>
          </a:p>
        </p:txBody>
      </p:sp>
      <p:sp>
        <p:nvSpPr>
          <p:cNvPr id="9" name="슬라이드 번호 개체 틀 8"/>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14377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날짜 개체 틀 2"/>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4" name="바닥글 개체 틀 3"/>
          <p:cNvSpPr>
            <a:spLocks noGrp="1"/>
          </p:cNvSpPr>
          <p:nvPr>
            <p:ph type="ftr" sz="quarter" idx="11"/>
          </p:nvPr>
        </p:nvSpPr>
        <p:spPr/>
        <p:txBody>
          <a:bodyPr/>
          <a:lstStyle/>
          <a:p>
            <a:endParaRPr lang="en-GB">
              <a:solidFill>
                <a:prstClr val="black">
                  <a:tint val="75000"/>
                </a:prstClr>
              </a:solidFill>
            </a:endParaRPr>
          </a:p>
        </p:txBody>
      </p:sp>
      <p:sp>
        <p:nvSpPr>
          <p:cNvPr id="5" name="슬라이드 번호 개체 틀 4"/>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228345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3" name="바닥글 개체 틀 2"/>
          <p:cNvSpPr>
            <a:spLocks noGrp="1"/>
          </p:cNvSpPr>
          <p:nvPr>
            <p:ph type="ftr" sz="quarter" idx="11"/>
          </p:nvPr>
        </p:nvSpPr>
        <p:spPr/>
        <p:txBody>
          <a:bodyPr/>
          <a:lstStyle/>
          <a:p>
            <a:endParaRPr lang="en-GB">
              <a:solidFill>
                <a:prstClr val="black">
                  <a:tint val="75000"/>
                </a:prstClr>
              </a:solidFill>
            </a:endParaRPr>
          </a:p>
        </p:txBody>
      </p:sp>
      <p:sp>
        <p:nvSpPr>
          <p:cNvPr id="4" name="슬라이드 번호 개체 틀 3"/>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6214123"/>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en-GB"/>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6" name="바닥글 개체 틀 5"/>
          <p:cNvSpPr>
            <a:spLocks noGrp="1"/>
          </p:cNvSpPr>
          <p:nvPr>
            <p:ph type="ftr" sz="quarter" idx="11"/>
          </p:nvPr>
        </p:nvSpPr>
        <p:spPr/>
        <p:txBody>
          <a:bodyPr/>
          <a:lstStyle/>
          <a:p>
            <a:endParaRPr lang="en-GB">
              <a:solidFill>
                <a:prstClr val="black">
                  <a:tint val="75000"/>
                </a:prstClr>
              </a:solidFill>
            </a:endParaRPr>
          </a:p>
        </p:txBody>
      </p:sp>
      <p:sp>
        <p:nvSpPr>
          <p:cNvPr id="7" name="슬라이드 번호 개체 틀 6"/>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466580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en-GB"/>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6" name="바닥글 개체 틀 5"/>
          <p:cNvSpPr>
            <a:spLocks noGrp="1"/>
          </p:cNvSpPr>
          <p:nvPr>
            <p:ph type="ftr" sz="quarter" idx="11"/>
          </p:nvPr>
        </p:nvSpPr>
        <p:spPr/>
        <p:txBody>
          <a:bodyPr/>
          <a:lstStyle/>
          <a:p>
            <a:endParaRPr lang="en-GB">
              <a:solidFill>
                <a:prstClr val="black">
                  <a:tint val="75000"/>
                </a:prstClr>
              </a:solidFill>
            </a:endParaRPr>
          </a:p>
        </p:txBody>
      </p:sp>
      <p:sp>
        <p:nvSpPr>
          <p:cNvPr id="7" name="슬라이드 번호 개체 틀 6"/>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9887531"/>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129036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en-GB"/>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2429688"/>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3" name="부제목 2"/>
          <p:cNvSpPr>
            <a:spLocks noGrp="1"/>
          </p:cNvSpPr>
          <p:nvPr>
            <p:ph type="subTitle" idx="1"/>
          </p:nvPr>
        </p:nvSpPr>
        <p:spPr>
          <a:xfrm>
            <a:off x="1371600" y="4680000"/>
            <a:ext cx="6400800" cy="1341288"/>
          </a:xfrm>
        </p:spPr>
        <p:txBody>
          <a:bodyPr/>
          <a:lstStyle>
            <a:lvl1pPr marL="0" indent="0" algn="ctr">
              <a:buNone/>
              <a:defRPr>
                <a:solidFill>
                  <a:schemeClr val="tx1">
                    <a:tint val="75000"/>
                  </a:schemeClr>
                </a:solidFill>
                <a:latin typeface="본고딕 KR Medium" panose="020B0600000000000000" pitchFamily="34" charset="-12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dirty="0" smtClean="0"/>
              <a:t>마스터 부제목 스타일 편집</a:t>
            </a:r>
            <a:endParaRPr lang="en-GB" dirty="0"/>
          </a:p>
        </p:txBody>
      </p:sp>
      <p:sp>
        <p:nvSpPr>
          <p:cNvPr id="4" name="날짜 개체 틀 3"/>
          <p:cNvSpPr>
            <a:spLocks noGrp="1"/>
          </p:cNvSpPr>
          <p:nvPr>
            <p:ph type="dt" sz="half" idx="10"/>
          </p:nvPr>
        </p:nvSpPr>
        <p:spPr/>
        <p:txBody>
          <a:bodyPr/>
          <a:lstStyle/>
          <a:p>
            <a:fld id="{067B5F45-FBDF-4E42-80B8-7A8089B37BCC}" type="datetime1">
              <a:rPr lang="en-GB" altLang="ko-KR"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11"/>
          </p:nvPr>
        </p:nvSpPr>
        <p:spPr/>
        <p:txBody>
          <a:bodyPr/>
          <a:lstStyle/>
          <a:p>
            <a:r>
              <a:rPr lang="en-GB" smtClean="0">
                <a:solidFill>
                  <a:prstClr val="black">
                    <a:tint val="75000"/>
                  </a:prstClr>
                </a:solidFill>
              </a:rPr>
              <a:t>Surface Science Laboratory</a:t>
            </a:r>
            <a:endParaRPr lang="en-GB" dirty="0">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
        <p:nvSpPr>
          <p:cNvPr id="7" name="직사각형 6"/>
          <p:cNvSpPr/>
          <p:nvPr userDrawn="1"/>
        </p:nvSpPr>
        <p:spPr>
          <a:xfrm>
            <a:off x="0" y="0"/>
            <a:ext cx="9143999" cy="4680000"/>
          </a:xfrm>
          <a:prstGeom prst="rect">
            <a:avLst/>
          </a:prstGeom>
          <a:solidFill>
            <a:srgbClr val="164A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본고딕 KR Medium" panose="020B0600000000000000" pitchFamily="34" charset="-127"/>
            </a:endParaRPr>
          </a:p>
        </p:txBody>
      </p:sp>
      <p:sp>
        <p:nvSpPr>
          <p:cNvPr id="2" name="제목 1"/>
          <p:cNvSpPr>
            <a:spLocks noGrp="1"/>
          </p:cNvSpPr>
          <p:nvPr>
            <p:ph type="ctrTitle"/>
          </p:nvPr>
        </p:nvSpPr>
        <p:spPr>
          <a:xfrm>
            <a:off x="0" y="3404713"/>
            <a:ext cx="7772400" cy="1275287"/>
          </a:xfrm>
        </p:spPr>
        <p:txBody>
          <a:bodyPr/>
          <a:lstStyle>
            <a:lvl1pPr>
              <a:defRPr>
                <a:latin typeface="본고딕 KR Medium" panose="020B0600000000000000" pitchFamily="34" charset="-127"/>
              </a:defRPr>
            </a:lvl1pPr>
          </a:lstStyle>
          <a:p>
            <a:r>
              <a:rPr lang="ko-KR" altLang="en-US" dirty="0" smtClean="0"/>
              <a:t>마스터 제목 스타일 편집</a:t>
            </a:r>
            <a:endParaRPr lang="en-GB" dirty="0"/>
          </a:p>
        </p:txBody>
      </p:sp>
    </p:spTree>
    <p:extLst>
      <p:ext uri="{BB962C8B-B14F-4D97-AF65-F5344CB8AC3E}">
        <p14:creationId xmlns:p14="http://schemas.microsoft.com/office/powerpoint/2010/main" val="567794087"/>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내용 개체 틀 2"/>
          <p:cNvSpPr>
            <a:spLocks noGrp="1"/>
          </p:cNvSpPr>
          <p:nvPr>
            <p:ph idx="1"/>
          </p:nvPr>
        </p:nvSpPr>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GB" dirty="0"/>
          </a:p>
        </p:txBody>
      </p:sp>
      <p:sp>
        <p:nvSpPr>
          <p:cNvPr id="4" name="날짜 개체 틀 3"/>
          <p:cNvSpPr>
            <a:spLocks noGrp="1"/>
          </p:cNvSpPr>
          <p:nvPr>
            <p:ph type="dt" sz="half" idx="10"/>
          </p:nvPr>
        </p:nvSpPr>
        <p:spPr/>
        <p:txBody>
          <a:bodyPr/>
          <a:lstStyle>
            <a:lvl1pPr>
              <a:defRPr>
                <a:solidFill>
                  <a:schemeClr val="accent1">
                    <a:lumMod val="20000"/>
                    <a:lumOff val="80000"/>
                  </a:schemeClr>
                </a:solidFill>
              </a:defRPr>
            </a:lvl1pPr>
          </a:lstStyle>
          <a:p>
            <a:fld id="{C9A56C17-D6FA-4A9B-ADB1-5A14594409C2}" type="datetime1">
              <a:rPr lang="en-GB" altLang="ko-KR" smtClean="0">
                <a:solidFill>
                  <a:srgbClr val="4F81BD">
                    <a:lumMod val="20000"/>
                    <a:lumOff val="80000"/>
                  </a:srgbClr>
                </a:solidFill>
              </a:rPr>
              <a:pPr/>
              <a:t>13/08/2018</a:t>
            </a:fld>
            <a:endParaRPr lang="en-GB" dirty="0">
              <a:solidFill>
                <a:srgbClr val="4F81BD">
                  <a:lumMod val="20000"/>
                  <a:lumOff val="80000"/>
                </a:srgbClr>
              </a:solidFill>
            </a:endParaRPr>
          </a:p>
        </p:txBody>
      </p:sp>
      <p:sp>
        <p:nvSpPr>
          <p:cNvPr id="5" name="바닥글 개체 틀 4"/>
          <p:cNvSpPr>
            <a:spLocks noGrp="1"/>
          </p:cNvSpPr>
          <p:nvPr>
            <p:ph type="ftr" sz="quarter" idx="11"/>
          </p:nvPr>
        </p:nvSpPr>
        <p:spPr/>
        <p:txBody>
          <a:bodyPr/>
          <a:lstStyle>
            <a:lvl1pPr>
              <a:defRPr>
                <a:solidFill>
                  <a:schemeClr val="accent1">
                    <a:lumMod val="20000"/>
                    <a:lumOff val="80000"/>
                  </a:schemeClr>
                </a:solidFill>
              </a:defRPr>
            </a:lvl1pPr>
          </a:lstStyle>
          <a:p>
            <a:r>
              <a:rPr lang="en-GB" smtClean="0">
                <a:solidFill>
                  <a:srgbClr val="4F81BD">
                    <a:lumMod val="20000"/>
                    <a:lumOff val="80000"/>
                  </a:srgbClr>
                </a:solidFill>
              </a:rPr>
              <a:t>Surface Science Laboratory</a:t>
            </a:r>
            <a:endParaRPr lang="en-GB" dirty="0">
              <a:solidFill>
                <a:srgbClr val="4F81BD">
                  <a:lumMod val="20000"/>
                  <a:lumOff val="80000"/>
                </a:srgbClr>
              </a:solidFill>
            </a:endParaRPr>
          </a:p>
        </p:txBody>
      </p:sp>
      <p:sp>
        <p:nvSpPr>
          <p:cNvPr id="6" name="슬라이드 번호 개체 틀 5"/>
          <p:cNvSpPr>
            <a:spLocks noGrp="1"/>
          </p:cNvSpPr>
          <p:nvPr>
            <p:ph type="sldNum" sz="quarter" idx="12"/>
          </p:nvPr>
        </p:nvSpPr>
        <p:spPr/>
        <p:txBody>
          <a:bodyPr/>
          <a:lstStyle>
            <a:lvl1pPr>
              <a:defRPr>
                <a:solidFill>
                  <a:schemeClr val="accent1">
                    <a:lumMod val="20000"/>
                    <a:lumOff val="80000"/>
                  </a:schemeClr>
                </a:solidFill>
              </a:defRPr>
            </a:lvl1pPr>
          </a:lstStyle>
          <a:p>
            <a:fld id="{40D4302E-06A0-4C7B-9573-8D1B7851C3AF}" type="slidenum">
              <a:rPr lang="en-GB" smtClean="0">
                <a:solidFill>
                  <a:srgbClr val="4F81BD">
                    <a:lumMod val="20000"/>
                    <a:lumOff val="80000"/>
                  </a:srgbClr>
                </a:solidFill>
              </a:rPr>
              <a:pPr/>
              <a:t>‹#›</a:t>
            </a:fld>
            <a:endParaRPr lang="en-GB" dirty="0">
              <a:solidFill>
                <a:srgbClr val="4F81BD">
                  <a:lumMod val="20000"/>
                  <a:lumOff val="80000"/>
                </a:srgbClr>
              </a:solidFill>
            </a:endParaRPr>
          </a:p>
        </p:txBody>
      </p:sp>
    </p:spTree>
    <p:extLst>
      <p:ext uri="{BB962C8B-B14F-4D97-AF65-F5344CB8AC3E}">
        <p14:creationId xmlns:p14="http://schemas.microsoft.com/office/powerpoint/2010/main" val="57881366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a:xfrm>
            <a:off x="456696" y="274954"/>
            <a:ext cx="8230608" cy="1143000"/>
          </a:xfrm>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lvl1pPr>
              <a:defRPr/>
            </a:lvl1pPr>
          </a:lstStyle>
          <a:p>
            <a:pPr>
              <a:defRPr/>
            </a:pPr>
            <a:r>
              <a:rPr lang="en-US">
                <a:solidFill>
                  <a:srgbClr val="000000"/>
                </a:solidFill>
              </a:rPr>
              <a:t>Jan/2005</a:t>
            </a:r>
          </a:p>
        </p:txBody>
      </p:sp>
      <p:sp>
        <p:nvSpPr>
          <p:cNvPr id="4" name="바닥글 개체 틀 3"/>
          <p:cNvSpPr>
            <a:spLocks noGrp="1"/>
          </p:cNvSpPr>
          <p:nvPr>
            <p:ph type="ftr" sz="quarter" idx="11"/>
          </p:nvPr>
        </p:nvSpPr>
        <p:spPr/>
        <p:txBody>
          <a:bodyPr/>
          <a:lstStyle>
            <a:lvl1pPr>
              <a:defRPr/>
            </a:lvl1pPr>
          </a:lstStyle>
          <a:p>
            <a:pPr>
              <a:defRPr/>
            </a:pPr>
            <a:r>
              <a:rPr lang="en-US">
                <a:solidFill>
                  <a:srgbClr val="000000"/>
                </a:solidFill>
              </a:rPr>
              <a:t>Interstellar Ices-I</a:t>
            </a:r>
          </a:p>
        </p:txBody>
      </p:sp>
      <p:sp>
        <p:nvSpPr>
          <p:cNvPr id="5" name="슬라이드 번호 개체 틀 4"/>
          <p:cNvSpPr>
            <a:spLocks noGrp="1"/>
          </p:cNvSpPr>
          <p:nvPr>
            <p:ph type="sldNum" sz="quarter" idx="12"/>
          </p:nvPr>
        </p:nvSpPr>
        <p:spPr/>
        <p:txBody>
          <a:bodyPr/>
          <a:lstStyle>
            <a:lvl1pPr>
              <a:defRPr/>
            </a:lvl1pPr>
          </a:lstStyle>
          <a:p>
            <a:pPr>
              <a:defRPr/>
            </a:pPr>
            <a:fld id="{142109E2-0ED4-47A8-B268-B59C441664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303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en-GB"/>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ECE8B64E-19B6-42F3-AA32-0F0120D4E690}" type="datetime1">
              <a:rPr lang="en-GB" altLang="ko-KR"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11"/>
          </p:nvPr>
        </p:nvSpPr>
        <p:spPr/>
        <p:txBody>
          <a:bodyPr/>
          <a:lstStyle/>
          <a:p>
            <a:r>
              <a:rPr lang="en-GB" smtClean="0">
                <a:solidFill>
                  <a:prstClr val="black">
                    <a:tint val="75000"/>
                  </a:prstClr>
                </a:solidFill>
              </a:rPr>
              <a:t>Surface Science Laboratory</a:t>
            </a:r>
            <a:endParaRPr lang="en-GB" dirty="0">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45460087"/>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3" name="내용 개체 틀 2"/>
          <p:cNvSpPr>
            <a:spLocks noGrp="1"/>
          </p:cNvSpPr>
          <p:nvPr>
            <p:ph sz="half" idx="1"/>
          </p:nvPr>
        </p:nvSpPr>
        <p:spPr>
          <a:xfrm>
            <a:off x="324000" y="1916832"/>
            <a:ext cx="8496000" cy="46800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GB" dirty="0"/>
          </a:p>
        </p:txBody>
      </p:sp>
      <p:sp>
        <p:nvSpPr>
          <p:cNvPr id="4" name="내용 개체 틀 3"/>
          <p:cNvSpPr>
            <a:spLocks noGrp="1"/>
          </p:cNvSpPr>
          <p:nvPr>
            <p:ph sz="half" idx="2"/>
          </p:nvPr>
        </p:nvSpPr>
        <p:spPr>
          <a:xfrm>
            <a:off x="180000" y="980728"/>
            <a:ext cx="8784000" cy="842481"/>
          </a:xfrm>
          <a:solidFill>
            <a:srgbClr val="E5E8FB"/>
          </a:solidFill>
          <a:effectLst>
            <a:outerShdw blurRad="50800" dist="12700" dir="2700000" algn="tl" rotWithShape="0">
              <a:prstClr val="black">
                <a:alpha val="40000"/>
              </a:prstClr>
            </a:outerShdw>
          </a:effectLst>
        </p:spPr>
        <p:txBody>
          <a:bodyPr>
            <a:noAutofit/>
          </a:bodyPr>
          <a:lstStyle>
            <a:lvl1pPr marL="0" indent="0">
              <a:buNone/>
              <a:defRPr sz="2400">
                <a:latin typeface="본고딕 KR Medium" panose="020B0600000000000000" pitchFamily="34" charset="-127"/>
                <a:ea typeface="본고딕 KR Medium" panose="020B0600000000000000" pitchFamily="34" charset="-127"/>
              </a:defRPr>
            </a:lvl1pPr>
            <a:lvl2pPr marL="457200" indent="0">
              <a:buNone/>
              <a:defRPr sz="2000">
                <a:solidFill>
                  <a:schemeClr val="tx1">
                    <a:lumMod val="85000"/>
                    <a:lumOff val="15000"/>
                  </a:schemeClr>
                </a:solidFill>
                <a:latin typeface="본고딕 KR Medium" panose="020B0600000000000000" pitchFamily="34" charset="-127"/>
                <a:ea typeface="본고딕 KR Medium" panose="020B0600000000000000" pitchFamily="34" charset="-127"/>
              </a:defRPr>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GB" dirty="0"/>
          </a:p>
        </p:txBody>
      </p:sp>
      <p:sp>
        <p:nvSpPr>
          <p:cNvPr id="10" name="제목 9"/>
          <p:cNvSpPr>
            <a:spLocks noGrp="1"/>
          </p:cNvSpPr>
          <p:nvPr>
            <p:ph type="title"/>
          </p:nvPr>
        </p:nvSpPr>
        <p:spPr/>
        <p:txBody>
          <a:bodyPr/>
          <a:lstStyle/>
          <a:p>
            <a:r>
              <a:rPr lang="ko-KR" altLang="en-US" dirty="0" smtClean="0"/>
              <a:t>마스터 제목 스타일 편집</a:t>
            </a:r>
            <a:endParaRPr lang="ko-KR" altLang="en-US" dirty="0"/>
          </a:p>
        </p:txBody>
      </p:sp>
      <p:sp>
        <p:nvSpPr>
          <p:cNvPr id="11" name="날짜 개체 틀 10"/>
          <p:cNvSpPr>
            <a:spLocks noGrp="1"/>
          </p:cNvSpPr>
          <p:nvPr>
            <p:ph type="dt" sz="half" idx="10"/>
          </p:nvPr>
        </p:nvSpPr>
        <p:spPr/>
        <p:txBody>
          <a:bodyPr/>
          <a:lstStyle>
            <a:lvl1pPr>
              <a:defRPr>
                <a:solidFill>
                  <a:srgbClr val="E5E8FB"/>
                </a:solidFill>
              </a:defRPr>
            </a:lvl1pPr>
          </a:lstStyle>
          <a:p>
            <a:fld id="{1002F0D9-F0EC-4D07-A53C-769E7999978A}" type="datetime1">
              <a:rPr lang="en-GB" altLang="ko-KR" smtClean="0"/>
              <a:pPr/>
              <a:t>13/08/2018</a:t>
            </a:fld>
            <a:endParaRPr lang="en-GB" dirty="0"/>
          </a:p>
        </p:txBody>
      </p:sp>
      <p:sp>
        <p:nvSpPr>
          <p:cNvPr id="12" name="바닥글 개체 틀 11"/>
          <p:cNvSpPr>
            <a:spLocks noGrp="1"/>
          </p:cNvSpPr>
          <p:nvPr>
            <p:ph type="ftr" sz="quarter" idx="11"/>
          </p:nvPr>
        </p:nvSpPr>
        <p:spPr/>
        <p:txBody>
          <a:bodyPr/>
          <a:lstStyle>
            <a:lvl1pPr>
              <a:defRPr>
                <a:solidFill>
                  <a:srgbClr val="E5E8FB"/>
                </a:solidFill>
              </a:defRPr>
            </a:lvl1pPr>
          </a:lstStyle>
          <a:p>
            <a:r>
              <a:rPr lang="en-GB" smtClean="0"/>
              <a:t>Surface Science Laboratory</a:t>
            </a:r>
            <a:endParaRPr lang="en-GB" dirty="0"/>
          </a:p>
        </p:txBody>
      </p:sp>
      <p:sp>
        <p:nvSpPr>
          <p:cNvPr id="13" name="슬라이드 번호 개체 틀 12"/>
          <p:cNvSpPr>
            <a:spLocks noGrp="1"/>
          </p:cNvSpPr>
          <p:nvPr>
            <p:ph type="sldNum" sz="quarter" idx="12"/>
          </p:nvPr>
        </p:nvSpPr>
        <p:spPr/>
        <p:txBody>
          <a:bodyPr/>
          <a:lstStyle>
            <a:lvl1pPr>
              <a:defRPr>
                <a:solidFill>
                  <a:srgbClr val="E5E8FB"/>
                </a:solidFill>
              </a:defRPr>
            </a:lvl1pPr>
          </a:lstStyle>
          <a:p>
            <a:fld id="{40D4302E-06A0-4C7B-9573-8D1B7851C3AF}" type="slidenum">
              <a:rPr lang="en-GB" smtClean="0"/>
              <a:pPr/>
              <a:t>‹#›</a:t>
            </a:fld>
            <a:endParaRPr lang="en-GB" dirty="0"/>
          </a:p>
        </p:txBody>
      </p:sp>
    </p:spTree>
    <p:extLst>
      <p:ext uri="{BB962C8B-B14F-4D97-AF65-F5344CB8AC3E}">
        <p14:creationId xmlns:p14="http://schemas.microsoft.com/office/powerpoint/2010/main" val="4100144706"/>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en-GB"/>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7" name="날짜 개체 틀 6"/>
          <p:cNvSpPr>
            <a:spLocks noGrp="1"/>
          </p:cNvSpPr>
          <p:nvPr>
            <p:ph type="dt" sz="half" idx="10"/>
          </p:nvPr>
        </p:nvSpPr>
        <p:spPr/>
        <p:txBody>
          <a:bodyPr/>
          <a:lstStyle/>
          <a:p>
            <a:fld id="{56279017-4151-4D4D-A1C2-C272CC8D42F4}" type="datetime1">
              <a:rPr lang="en-GB" altLang="ko-KR" smtClean="0">
                <a:solidFill>
                  <a:prstClr val="black">
                    <a:tint val="75000"/>
                  </a:prstClr>
                </a:solidFill>
              </a:rPr>
              <a:pPr/>
              <a:t>13/08/2018</a:t>
            </a:fld>
            <a:endParaRPr lang="en-GB" dirty="0">
              <a:solidFill>
                <a:prstClr val="black">
                  <a:tint val="75000"/>
                </a:prstClr>
              </a:solidFill>
            </a:endParaRPr>
          </a:p>
        </p:txBody>
      </p:sp>
      <p:sp>
        <p:nvSpPr>
          <p:cNvPr id="8" name="바닥글 개체 틀 7"/>
          <p:cNvSpPr>
            <a:spLocks noGrp="1"/>
          </p:cNvSpPr>
          <p:nvPr>
            <p:ph type="ftr" sz="quarter" idx="11"/>
          </p:nvPr>
        </p:nvSpPr>
        <p:spPr/>
        <p:txBody>
          <a:bodyPr/>
          <a:lstStyle/>
          <a:p>
            <a:r>
              <a:rPr lang="en-GB" smtClean="0">
                <a:solidFill>
                  <a:prstClr val="black">
                    <a:tint val="75000"/>
                  </a:prstClr>
                </a:solidFill>
              </a:rPr>
              <a:t>Surface Science Laboratory</a:t>
            </a:r>
            <a:endParaRPr lang="en-GB" dirty="0">
              <a:solidFill>
                <a:prstClr val="black">
                  <a:tint val="75000"/>
                </a:prstClr>
              </a:solidFill>
            </a:endParaRPr>
          </a:p>
        </p:txBody>
      </p:sp>
      <p:sp>
        <p:nvSpPr>
          <p:cNvPr id="9" name="슬라이드 번호 개체 틀 8"/>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92105741"/>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날짜 개체 틀 2"/>
          <p:cNvSpPr>
            <a:spLocks noGrp="1"/>
          </p:cNvSpPr>
          <p:nvPr>
            <p:ph type="dt" sz="half" idx="10"/>
          </p:nvPr>
        </p:nvSpPr>
        <p:spPr/>
        <p:txBody>
          <a:bodyPr/>
          <a:lstStyle/>
          <a:p>
            <a:fld id="{57F5B88A-9D00-40CD-A23A-1E1F2D265F53}" type="datetime1">
              <a:rPr lang="en-GB" altLang="ko-KR" smtClean="0">
                <a:solidFill>
                  <a:prstClr val="black">
                    <a:tint val="75000"/>
                  </a:prstClr>
                </a:solidFill>
              </a:rPr>
              <a:pPr/>
              <a:t>13/08/2018</a:t>
            </a:fld>
            <a:endParaRPr lang="en-GB" dirty="0">
              <a:solidFill>
                <a:prstClr val="black">
                  <a:tint val="75000"/>
                </a:prstClr>
              </a:solidFill>
            </a:endParaRPr>
          </a:p>
        </p:txBody>
      </p:sp>
      <p:sp>
        <p:nvSpPr>
          <p:cNvPr id="4" name="바닥글 개체 틀 3"/>
          <p:cNvSpPr>
            <a:spLocks noGrp="1"/>
          </p:cNvSpPr>
          <p:nvPr>
            <p:ph type="ftr" sz="quarter" idx="11"/>
          </p:nvPr>
        </p:nvSpPr>
        <p:spPr/>
        <p:txBody>
          <a:bodyPr/>
          <a:lstStyle/>
          <a:p>
            <a:r>
              <a:rPr lang="en-GB" smtClean="0">
                <a:solidFill>
                  <a:prstClr val="black">
                    <a:tint val="75000"/>
                  </a:prstClr>
                </a:solidFill>
              </a:rPr>
              <a:t>Surface Science Laboratory</a:t>
            </a:r>
            <a:endParaRPr lang="en-GB" dirty="0">
              <a:solidFill>
                <a:prstClr val="black">
                  <a:tint val="75000"/>
                </a:prstClr>
              </a:solidFill>
            </a:endParaRPr>
          </a:p>
        </p:txBody>
      </p:sp>
      <p:sp>
        <p:nvSpPr>
          <p:cNvPr id="5" name="슬라이드 번호 개체 틀 4"/>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388991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9259C503-7546-440C-9101-13D96274BC30}" type="datetime1">
              <a:rPr lang="en-GB" altLang="ko-KR" smtClean="0">
                <a:solidFill>
                  <a:prstClr val="black">
                    <a:tint val="75000"/>
                  </a:prstClr>
                </a:solidFill>
              </a:rPr>
              <a:pPr/>
              <a:t>13/08/2018</a:t>
            </a:fld>
            <a:endParaRPr lang="en-GB" dirty="0">
              <a:solidFill>
                <a:prstClr val="black">
                  <a:tint val="75000"/>
                </a:prstClr>
              </a:solidFill>
            </a:endParaRPr>
          </a:p>
        </p:txBody>
      </p:sp>
      <p:sp>
        <p:nvSpPr>
          <p:cNvPr id="3" name="바닥글 개체 틀 2"/>
          <p:cNvSpPr>
            <a:spLocks noGrp="1"/>
          </p:cNvSpPr>
          <p:nvPr>
            <p:ph type="ftr" sz="quarter" idx="11"/>
          </p:nvPr>
        </p:nvSpPr>
        <p:spPr/>
        <p:txBody>
          <a:bodyPr/>
          <a:lstStyle/>
          <a:p>
            <a:r>
              <a:rPr lang="en-GB" smtClean="0">
                <a:solidFill>
                  <a:prstClr val="black">
                    <a:tint val="75000"/>
                  </a:prstClr>
                </a:solidFill>
              </a:rPr>
              <a:t>Surface Science Laboratory</a:t>
            </a:r>
            <a:endParaRPr lang="en-GB" dirty="0">
              <a:solidFill>
                <a:prstClr val="black">
                  <a:tint val="75000"/>
                </a:prstClr>
              </a:solidFill>
            </a:endParaRPr>
          </a:p>
        </p:txBody>
      </p:sp>
      <p:sp>
        <p:nvSpPr>
          <p:cNvPr id="4" name="슬라이드 번호 개체 틀 3"/>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54813924"/>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en-GB"/>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5CB920DB-2DFF-4744-A183-2E13105C2309}" type="datetime1">
              <a:rPr lang="en-GB" altLang="ko-KR" smtClean="0">
                <a:solidFill>
                  <a:prstClr val="black">
                    <a:tint val="75000"/>
                  </a:prstClr>
                </a:solidFill>
              </a:rPr>
              <a:pPr/>
              <a:t>13/08/2018</a:t>
            </a:fld>
            <a:endParaRPr lang="en-GB" dirty="0">
              <a:solidFill>
                <a:prstClr val="black">
                  <a:tint val="75000"/>
                </a:prstClr>
              </a:solidFill>
            </a:endParaRPr>
          </a:p>
        </p:txBody>
      </p:sp>
      <p:sp>
        <p:nvSpPr>
          <p:cNvPr id="6" name="바닥글 개체 틀 5"/>
          <p:cNvSpPr>
            <a:spLocks noGrp="1"/>
          </p:cNvSpPr>
          <p:nvPr>
            <p:ph type="ftr" sz="quarter" idx="11"/>
          </p:nvPr>
        </p:nvSpPr>
        <p:spPr/>
        <p:txBody>
          <a:bodyPr/>
          <a:lstStyle/>
          <a:p>
            <a:r>
              <a:rPr lang="en-GB" smtClean="0">
                <a:solidFill>
                  <a:prstClr val="black">
                    <a:tint val="75000"/>
                  </a:prstClr>
                </a:solidFill>
              </a:rPr>
              <a:t>Surface Science Laboratory</a:t>
            </a:r>
            <a:endParaRPr lang="en-GB" dirty="0">
              <a:solidFill>
                <a:prstClr val="black">
                  <a:tint val="75000"/>
                </a:prstClr>
              </a:solidFill>
            </a:endParaRPr>
          </a:p>
        </p:txBody>
      </p:sp>
      <p:sp>
        <p:nvSpPr>
          <p:cNvPr id="7" name="슬라이드 번호 개체 틀 6"/>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466526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en-GB"/>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dirty="0" smtClean="0"/>
              <a:t>그림을 추가하려면 아이콘을 클릭하십시오</a:t>
            </a:r>
            <a:endParaRPr lang="en-GB" dirty="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FF64FD3C-6528-41DE-8003-3AB271AC89C0}" type="datetime1">
              <a:rPr lang="en-GB" altLang="ko-KR" smtClean="0">
                <a:solidFill>
                  <a:prstClr val="black">
                    <a:tint val="75000"/>
                  </a:prstClr>
                </a:solidFill>
              </a:rPr>
              <a:pPr/>
              <a:t>13/08/2018</a:t>
            </a:fld>
            <a:endParaRPr lang="en-GB" dirty="0">
              <a:solidFill>
                <a:prstClr val="black">
                  <a:tint val="75000"/>
                </a:prstClr>
              </a:solidFill>
            </a:endParaRPr>
          </a:p>
        </p:txBody>
      </p:sp>
      <p:sp>
        <p:nvSpPr>
          <p:cNvPr id="6" name="바닥글 개체 틀 5"/>
          <p:cNvSpPr>
            <a:spLocks noGrp="1"/>
          </p:cNvSpPr>
          <p:nvPr>
            <p:ph type="ftr" sz="quarter" idx="11"/>
          </p:nvPr>
        </p:nvSpPr>
        <p:spPr/>
        <p:txBody>
          <a:bodyPr/>
          <a:lstStyle/>
          <a:p>
            <a:r>
              <a:rPr lang="en-GB" smtClean="0">
                <a:solidFill>
                  <a:prstClr val="black">
                    <a:tint val="75000"/>
                  </a:prstClr>
                </a:solidFill>
              </a:rPr>
              <a:t>Surface Science Laboratory</a:t>
            </a:r>
            <a:endParaRPr lang="en-GB" dirty="0">
              <a:solidFill>
                <a:prstClr val="black">
                  <a:tint val="75000"/>
                </a:prstClr>
              </a:solidFill>
            </a:endParaRPr>
          </a:p>
        </p:txBody>
      </p:sp>
      <p:sp>
        <p:nvSpPr>
          <p:cNvPr id="7" name="슬라이드 번호 개체 틀 6"/>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765408551"/>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날짜 개체 틀 3"/>
          <p:cNvSpPr>
            <a:spLocks noGrp="1"/>
          </p:cNvSpPr>
          <p:nvPr>
            <p:ph type="dt" sz="half" idx="10"/>
          </p:nvPr>
        </p:nvSpPr>
        <p:spPr/>
        <p:txBody>
          <a:bodyPr/>
          <a:lstStyle/>
          <a:p>
            <a:fld id="{F41B79DE-0D94-4E34-9AFF-361BA44273A0}" type="datetime1">
              <a:rPr lang="en-GB" altLang="ko-KR"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11"/>
          </p:nvPr>
        </p:nvSpPr>
        <p:spPr/>
        <p:txBody>
          <a:bodyPr/>
          <a:lstStyle/>
          <a:p>
            <a:r>
              <a:rPr lang="en-GB" smtClean="0">
                <a:solidFill>
                  <a:prstClr val="black">
                    <a:tint val="75000"/>
                  </a:prstClr>
                </a:solidFill>
              </a:rPr>
              <a:t>Surface Science Laboratory</a:t>
            </a:r>
            <a:endParaRPr lang="en-GB" dirty="0">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688137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en-GB"/>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날짜 개체 틀 3"/>
          <p:cNvSpPr>
            <a:spLocks noGrp="1"/>
          </p:cNvSpPr>
          <p:nvPr>
            <p:ph type="dt" sz="half" idx="10"/>
          </p:nvPr>
        </p:nvSpPr>
        <p:spPr/>
        <p:txBody>
          <a:bodyPr/>
          <a:lstStyle/>
          <a:p>
            <a:fld id="{69169143-D5B2-40CC-82E1-C2CD6A363C3A}" type="datetime1">
              <a:rPr lang="en-GB" altLang="ko-KR"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11"/>
          </p:nvPr>
        </p:nvSpPr>
        <p:spPr/>
        <p:txBody>
          <a:bodyPr/>
          <a:lstStyle/>
          <a:p>
            <a:r>
              <a:rPr lang="en-GB" smtClean="0">
                <a:solidFill>
                  <a:prstClr val="black">
                    <a:tint val="75000"/>
                  </a:prstClr>
                </a:solidFill>
              </a:rPr>
              <a:t>Surface Science Laboratory</a:t>
            </a:r>
            <a:endParaRPr lang="en-GB" dirty="0">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7675126"/>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3" name="부제목 2"/>
          <p:cNvSpPr>
            <a:spLocks noGrp="1"/>
          </p:cNvSpPr>
          <p:nvPr>
            <p:ph type="subTitle" idx="1"/>
          </p:nvPr>
        </p:nvSpPr>
        <p:spPr>
          <a:xfrm>
            <a:off x="1371600" y="4680000"/>
            <a:ext cx="6400800" cy="1341288"/>
          </a:xfrm>
        </p:spPr>
        <p:txBody>
          <a:bodyPr/>
          <a:lstStyle>
            <a:lvl1pPr marL="0" indent="0" algn="ctr">
              <a:buNone/>
              <a:defRPr>
                <a:solidFill>
                  <a:schemeClr val="tx1">
                    <a:tint val="75000"/>
                  </a:schemeClr>
                </a:solidFill>
                <a:latin typeface="본고딕 KR Medium" panose="020B0600000000000000" pitchFamily="34" charset="-12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dirty="0" smtClean="0"/>
              <a:t>마스터 부제목 스타일 편집</a:t>
            </a:r>
            <a:endParaRPr lang="en-GB" dirty="0"/>
          </a:p>
        </p:txBody>
      </p:sp>
      <p:sp>
        <p:nvSpPr>
          <p:cNvPr id="4" name="날짜 개체 틀 3"/>
          <p:cNvSpPr>
            <a:spLocks noGrp="1"/>
          </p:cNvSpPr>
          <p:nvPr>
            <p:ph type="dt" sz="half" idx="10"/>
          </p:nvPr>
        </p:nvSpPr>
        <p:spPr/>
        <p:txBody>
          <a:bodyPr/>
          <a:lstStyle/>
          <a:p>
            <a:fld id="{067B5F45-FBDF-4E42-80B8-7A8089B37BCC}" type="datetime1">
              <a:rPr lang="en-GB" altLang="ko-KR"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11"/>
          </p:nvPr>
        </p:nvSpPr>
        <p:spPr/>
        <p:txBody>
          <a:bodyPr/>
          <a:lstStyle/>
          <a:p>
            <a:r>
              <a:rPr lang="en-GB" smtClean="0">
                <a:solidFill>
                  <a:prstClr val="black">
                    <a:tint val="75000"/>
                  </a:prstClr>
                </a:solidFill>
              </a:rPr>
              <a:t>Surface Science Laboratory</a:t>
            </a:r>
            <a:endParaRPr lang="en-GB" dirty="0">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
        <p:nvSpPr>
          <p:cNvPr id="7" name="직사각형 6"/>
          <p:cNvSpPr/>
          <p:nvPr userDrawn="1"/>
        </p:nvSpPr>
        <p:spPr>
          <a:xfrm>
            <a:off x="0" y="0"/>
            <a:ext cx="9143999" cy="4680000"/>
          </a:xfrm>
          <a:prstGeom prst="rect">
            <a:avLst/>
          </a:prstGeom>
          <a:solidFill>
            <a:srgbClr val="164A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본고딕 KR Medium" panose="020B0600000000000000" pitchFamily="34" charset="-127"/>
            </a:endParaRPr>
          </a:p>
        </p:txBody>
      </p:sp>
      <p:sp>
        <p:nvSpPr>
          <p:cNvPr id="2" name="제목 1"/>
          <p:cNvSpPr>
            <a:spLocks noGrp="1"/>
          </p:cNvSpPr>
          <p:nvPr>
            <p:ph type="ctrTitle"/>
          </p:nvPr>
        </p:nvSpPr>
        <p:spPr>
          <a:xfrm>
            <a:off x="0" y="3404713"/>
            <a:ext cx="7772400" cy="1275287"/>
          </a:xfrm>
        </p:spPr>
        <p:txBody>
          <a:bodyPr/>
          <a:lstStyle>
            <a:lvl1pPr>
              <a:defRPr>
                <a:latin typeface="본고딕 KR Medium" panose="020B0600000000000000" pitchFamily="34" charset="-127"/>
              </a:defRPr>
            </a:lvl1pPr>
          </a:lstStyle>
          <a:p>
            <a:r>
              <a:rPr lang="ko-KR" altLang="en-US" dirty="0" smtClean="0"/>
              <a:t>마스터 제목 스타일 편집</a:t>
            </a:r>
            <a:endParaRPr lang="en-GB" dirty="0"/>
          </a:p>
        </p:txBody>
      </p:sp>
    </p:spTree>
    <p:extLst>
      <p:ext uri="{BB962C8B-B14F-4D97-AF65-F5344CB8AC3E}">
        <p14:creationId xmlns:p14="http://schemas.microsoft.com/office/powerpoint/2010/main" val="301701755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F4643922-1172-49ED-B6AB-06E87A838BD6}"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1E86A1AD-2015-47B1-89E1-9D7192F5CB5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0309710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내용 개체 틀 2"/>
          <p:cNvSpPr>
            <a:spLocks noGrp="1"/>
          </p:cNvSpPr>
          <p:nvPr>
            <p:ph idx="1"/>
          </p:nvPr>
        </p:nvSpPr>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GB" dirty="0"/>
          </a:p>
        </p:txBody>
      </p:sp>
      <p:sp>
        <p:nvSpPr>
          <p:cNvPr id="4" name="날짜 개체 틀 3"/>
          <p:cNvSpPr>
            <a:spLocks noGrp="1"/>
          </p:cNvSpPr>
          <p:nvPr>
            <p:ph type="dt" sz="half" idx="10"/>
          </p:nvPr>
        </p:nvSpPr>
        <p:spPr/>
        <p:txBody>
          <a:bodyPr/>
          <a:lstStyle>
            <a:lvl1pPr>
              <a:defRPr>
                <a:solidFill>
                  <a:schemeClr val="accent1">
                    <a:lumMod val="20000"/>
                    <a:lumOff val="80000"/>
                  </a:schemeClr>
                </a:solidFill>
              </a:defRPr>
            </a:lvl1pPr>
          </a:lstStyle>
          <a:p>
            <a:fld id="{C9A56C17-D6FA-4A9B-ADB1-5A14594409C2}" type="datetime1">
              <a:rPr lang="en-GB" altLang="ko-KR" smtClean="0">
                <a:solidFill>
                  <a:srgbClr val="4F81BD">
                    <a:lumMod val="20000"/>
                    <a:lumOff val="80000"/>
                  </a:srgbClr>
                </a:solidFill>
              </a:rPr>
              <a:pPr/>
              <a:t>13/08/2018</a:t>
            </a:fld>
            <a:endParaRPr lang="en-GB" dirty="0">
              <a:solidFill>
                <a:srgbClr val="4F81BD">
                  <a:lumMod val="20000"/>
                  <a:lumOff val="80000"/>
                </a:srgbClr>
              </a:solidFill>
            </a:endParaRPr>
          </a:p>
        </p:txBody>
      </p:sp>
      <p:sp>
        <p:nvSpPr>
          <p:cNvPr id="5" name="바닥글 개체 틀 4"/>
          <p:cNvSpPr>
            <a:spLocks noGrp="1"/>
          </p:cNvSpPr>
          <p:nvPr>
            <p:ph type="ftr" sz="quarter" idx="11"/>
          </p:nvPr>
        </p:nvSpPr>
        <p:spPr/>
        <p:txBody>
          <a:bodyPr/>
          <a:lstStyle>
            <a:lvl1pPr>
              <a:defRPr>
                <a:solidFill>
                  <a:schemeClr val="accent1">
                    <a:lumMod val="20000"/>
                    <a:lumOff val="80000"/>
                  </a:schemeClr>
                </a:solidFill>
              </a:defRPr>
            </a:lvl1pPr>
          </a:lstStyle>
          <a:p>
            <a:r>
              <a:rPr lang="en-GB" smtClean="0">
                <a:solidFill>
                  <a:srgbClr val="4F81BD">
                    <a:lumMod val="20000"/>
                    <a:lumOff val="80000"/>
                  </a:srgbClr>
                </a:solidFill>
              </a:rPr>
              <a:t>Surface Science Laboratory</a:t>
            </a:r>
            <a:endParaRPr lang="en-GB" dirty="0">
              <a:solidFill>
                <a:srgbClr val="4F81BD">
                  <a:lumMod val="20000"/>
                  <a:lumOff val="80000"/>
                </a:srgbClr>
              </a:solidFill>
            </a:endParaRPr>
          </a:p>
        </p:txBody>
      </p:sp>
      <p:sp>
        <p:nvSpPr>
          <p:cNvPr id="6" name="슬라이드 번호 개체 틀 5"/>
          <p:cNvSpPr>
            <a:spLocks noGrp="1"/>
          </p:cNvSpPr>
          <p:nvPr>
            <p:ph type="sldNum" sz="quarter" idx="12"/>
          </p:nvPr>
        </p:nvSpPr>
        <p:spPr/>
        <p:txBody>
          <a:bodyPr/>
          <a:lstStyle>
            <a:lvl1pPr>
              <a:defRPr>
                <a:solidFill>
                  <a:schemeClr val="accent1">
                    <a:lumMod val="20000"/>
                    <a:lumOff val="80000"/>
                  </a:schemeClr>
                </a:solidFill>
              </a:defRPr>
            </a:lvl1pPr>
          </a:lstStyle>
          <a:p>
            <a:fld id="{40D4302E-06A0-4C7B-9573-8D1B7851C3AF}" type="slidenum">
              <a:rPr lang="en-GB" smtClean="0">
                <a:solidFill>
                  <a:srgbClr val="4F81BD">
                    <a:lumMod val="20000"/>
                    <a:lumOff val="80000"/>
                  </a:srgbClr>
                </a:solidFill>
              </a:rPr>
              <a:pPr/>
              <a:t>‹#›</a:t>
            </a:fld>
            <a:endParaRPr lang="en-GB" dirty="0">
              <a:solidFill>
                <a:srgbClr val="4F81BD">
                  <a:lumMod val="20000"/>
                  <a:lumOff val="80000"/>
                </a:srgbClr>
              </a:solidFill>
            </a:endParaRPr>
          </a:p>
        </p:txBody>
      </p:sp>
    </p:spTree>
    <p:extLst>
      <p:ext uri="{BB962C8B-B14F-4D97-AF65-F5344CB8AC3E}">
        <p14:creationId xmlns:p14="http://schemas.microsoft.com/office/powerpoint/2010/main" val="778519609"/>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en-GB"/>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ECE8B64E-19B6-42F3-AA32-0F0120D4E690}" type="datetime1">
              <a:rPr lang="en-GB" altLang="ko-KR"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11"/>
          </p:nvPr>
        </p:nvSpPr>
        <p:spPr/>
        <p:txBody>
          <a:bodyPr/>
          <a:lstStyle/>
          <a:p>
            <a:r>
              <a:rPr lang="en-GB" smtClean="0">
                <a:solidFill>
                  <a:prstClr val="black">
                    <a:tint val="75000"/>
                  </a:prstClr>
                </a:solidFill>
              </a:rPr>
              <a:t>Surface Science Laboratory</a:t>
            </a:r>
            <a:endParaRPr lang="en-GB" dirty="0">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8028589"/>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3" name="내용 개체 틀 2"/>
          <p:cNvSpPr>
            <a:spLocks noGrp="1"/>
          </p:cNvSpPr>
          <p:nvPr>
            <p:ph sz="half" idx="1"/>
          </p:nvPr>
        </p:nvSpPr>
        <p:spPr>
          <a:xfrm>
            <a:off x="324000" y="1916832"/>
            <a:ext cx="8496000" cy="46800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GB" dirty="0"/>
          </a:p>
        </p:txBody>
      </p:sp>
      <p:sp>
        <p:nvSpPr>
          <p:cNvPr id="4" name="내용 개체 틀 3"/>
          <p:cNvSpPr>
            <a:spLocks noGrp="1"/>
          </p:cNvSpPr>
          <p:nvPr>
            <p:ph sz="half" idx="2"/>
          </p:nvPr>
        </p:nvSpPr>
        <p:spPr>
          <a:xfrm>
            <a:off x="180000" y="980728"/>
            <a:ext cx="8784000" cy="842481"/>
          </a:xfrm>
          <a:solidFill>
            <a:srgbClr val="E5E8FB"/>
          </a:solidFill>
          <a:effectLst>
            <a:outerShdw blurRad="50800" dist="12700" dir="2700000" algn="tl" rotWithShape="0">
              <a:prstClr val="black">
                <a:alpha val="40000"/>
              </a:prstClr>
            </a:outerShdw>
          </a:effectLst>
        </p:spPr>
        <p:txBody>
          <a:bodyPr>
            <a:noAutofit/>
          </a:bodyPr>
          <a:lstStyle>
            <a:lvl1pPr marL="0" indent="0">
              <a:buNone/>
              <a:defRPr sz="2400">
                <a:latin typeface="본고딕 KR Medium" panose="020B0600000000000000" pitchFamily="34" charset="-127"/>
                <a:ea typeface="본고딕 KR Medium" panose="020B0600000000000000" pitchFamily="34" charset="-127"/>
              </a:defRPr>
            </a:lvl1pPr>
            <a:lvl2pPr marL="457200" indent="0">
              <a:buNone/>
              <a:defRPr sz="2000">
                <a:solidFill>
                  <a:schemeClr val="tx1">
                    <a:lumMod val="85000"/>
                    <a:lumOff val="15000"/>
                  </a:schemeClr>
                </a:solidFill>
                <a:latin typeface="본고딕 KR Medium" panose="020B0600000000000000" pitchFamily="34" charset="-127"/>
                <a:ea typeface="본고딕 KR Medium" panose="020B0600000000000000" pitchFamily="34" charset="-127"/>
              </a:defRPr>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GB" dirty="0"/>
          </a:p>
        </p:txBody>
      </p:sp>
      <p:sp>
        <p:nvSpPr>
          <p:cNvPr id="10" name="제목 9"/>
          <p:cNvSpPr>
            <a:spLocks noGrp="1"/>
          </p:cNvSpPr>
          <p:nvPr>
            <p:ph type="title"/>
          </p:nvPr>
        </p:nvSpPr>
        <p:spPr/>
        <p:txBody>
          <a:bodyPr/>
          <a:lstStyle/>
          <a:p>
            <a:r>
              <a:rPr lang="ko-KR" altLang="en-US" dirty="0" smtClean="0"/>
              <a:t>마스터 제목 스타일 편집</a:t>
            </a:r>
            <a:endParaRPr lang="ko-KR" altLang="en-US" dirty="0"/>
          </a:p>
        </p:txBody>
      </p:sp>
      <p:sp>
        <p:nvSpPr>
          <p:cNvPr id="11" name="날짜 개체 틀 10"/>
          <p:cNvSpPr>
            <a:spLocks noGrp="1"/>
          </p:cNvSpPr>
          <p:nvPr>
            <p:ph type="dt" sz="half" idx="10"/>
          </p:nvPr>
        </p:nvSpPr>
        <p:spPr/>
        <p:txBody>
          <a:bodyPr/>
          <a:lstStyle>
            <a:lvl1pPr>
              <a:defRPr>
                <a:solidFill>
                  <a:srgbClr val="E5E8FB"/>
                </a:solidFill>
              </a:defRPr>
            </a:lvl1pPr>
          </a:lstStyle>
          <a:p>
            <a:fld id="{1002F0D9-F0EC-4D07-A53C-769E7999978A}" type="datetime1">
              <a:rPr lang="en-GB" altLang="ko-KR" smtClean="0"/>
              <a:pPr/>
              <a:t>13/08/2018</a:t>
            </a:fld>
            <a:endParaRPr lang="en-GB" dirty="0"/>
          </a:p>
        </p:txBody>
      </p:sp>
      <p:sp>
        <p:nvSpPr>
          <p:cNvPr id="12" name="바닥글 개체 틀 11"/>
          <p:cNvSpPr>
            <a:spLocks noGrp="1"/>
          </p:cNvSpPr>
          <p:nvPr>
            <p:ph type="ftr" sz="quarter" idx="11"/>
          </p:nvPr>
        </p:nvSpPr>
        <p:spPr/>
        <p:txBody>
          <a:bodyPr/>
          <a:lstStyle>
            <a:lvl1pPr>
              <a:defRPr>
                <a:solidFill>
                  <a:srgbClr val="E5E8FB"/>
                </a:solidFill>
              </a:defRPr>
            </a:lvl1pPr>
          </a:lstStyle>
          <a:p>
            <a:r>
              <a:rPr lang="en-GB" smtClean="0"/>
              <a:t>Surface Science Laboratory</a:t>
            </a:r>
            <a:endParaRPr lang="en-GB" dirty="0"/>
          </a:p>
        </p:txBody>
      </p:sp>
      <p:sp>
        <p:nvSpPr>
          <p:cNvPr id="13" name="슬라이드 번호 개체 틀 12"/>
          <p:cNvSpPr>
            <a:spLocks noGrp="1"/>
          </p:cNvSpPr>
          <p:nvPr>
            <p:ph type="sldNum" sz="quarter" idx="12"/>
          </p:nvPr>
        </p:nvSpPr>
        <p:spPr/>
        <p:txBody>
          <a:bodyPr/>
          <a:lstStyle>
            <a:lvl1pPr>
              <a:defRPr>
                <a:solidFill>
                  <a:srgbClr val="E5E8FB"/>
                </a:solidFill>
              </a:defRPr>
            </a:lvl1pPr>
          </a:lstStyle>
          <a:p>
            <a:fld id="{40D4302E-06A0-4C7B-9573-8D1B7851C3AF}" type="slidenum">
              <a:rPr lang="en-GB" smtClean="0"/>
              <a:pPr/>
              <a:t>‹#›</a:t>
            </a:fld>
            <a:endParaRPr lang="en-GB" dirty="0"/>
          </a:p>
        </p:txBody>
      </p:sp>
    </p:spTree>
    <p:extLst>
      <p:ext uri="{BB962C8B-B14F-4D97-AF65-F5344CB8AC3E}">
        <p14:creationId xmlns:p14="http://schemas.microsoft.com/office/powerpoint/2010/main" val="272772198"/>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en-GB"/>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7" name="날짜 개체 틀 6"/>
          <p:cNvSpPr>
            <a:spLocks noGrp="1"/>
          </p:cNvSpPr>
          <p:nvPr>
            <p:ph type="dt" sz="half" idx="10"/>
          </p:nvPr>
        </p:nvSpPr>
        <p:spPr/>
        <p:txBody>
          <a:bodyPr/>
          <a:lstStyle/>
          <a:p>
            <a:fld id="{56279017-4151-4D4D-A1C2-C272CC8D42F4}" type="datetime1">
              <a:rPr lang="en-GB" altLang="ko-KR" smtClean="0">
                <a:solidFill>
                  <a:prstClr val="black">
                    <a:tint val="75000"/>
                  </a:prstClr>
                </a:solidFill>
              </a:rPr>
              <a:pPr/>
              <a:t>13/08/2018</a:t>
            </a:fld>
            <a:endParaRPr lang="en-GB" dirty="0">
              <a:solidFill>
                <a:prstClr val="black">
                  <a:tint val="75000"/>
                </a:prstClr>
              </a:solidFill>
            </a:endParaRPr>
          </a:p>
        </p:txBody>
      </p:sp>
      <p:sp>
        <p:nvSpPr>
          <p:cNvPr id="8" name="바닥글 개체 틀 7"/>
          <p:cNvSpPr>
            <a:spLocks noGrp="1"/>
          </p:cNvSpPr>
          <p:nvPr>
            <p:ph type="ftr" sz="quarter" idx="11"/>
          </p:nvPr>
        </p:nvSpPr>
        <p:spPr/>
        <p:txBody>
          <a:bodyPr/>
          <a:lstStyle/>
          <a:p>
            <a:r>
              <a:rPr lang="en-GB" smtClean="0">
                <a:solidFill>
                  <a:prstClr val="black">
                    <a:tint val="75000"/>
                  </a:prstClr>
                </a:solidFill>
              </a:rPr>
              <a:t>Surface Science Laboratory</a:t>
            </a:r>
            <a:endParaRPr lang="en-GB" dirty="0">
              <a:solidFill>
                <a:prstClr val="black">
                  <a:tint val="75000"/>
                </a:prstClr>
              </a:solidFill>
            </a:endParaRPr>
          </a:p>
        </p:txBody>
      </p:sp>
      <p:sp>
        <p:nvSpPr>
          <p:cNvPr id="9" name="슬라이드 번호 개체 틀 8"/>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86625938"/>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날짜 개체 틀 2"/>
          <p:cNvSpPr>
            <a:spLocks noGrp="1"/>
          </p:cNvSpPr>
          <p:nvPr>
            <p:ph type="dt" sz="half" idx="10"/>
          </p:nvPr>
        </p:nvSpPr>
        <p:spPr/>
        <p:txBody>
          <a:bodyPr/>
          <a:lstStyle/>
          <a:p>
            <a:fld id="{57F5B88A-9D00-40CD-A23A-1E1F2D265F53}" type="datetime1">
              <a:rPr lang="en-GB" altLang="ko-KR" smtClean="0">
                <a:solidFill>
                  <a:prstClr val="black">
                    <a:tint val="75000"/>
                  </a:prstClr>
                </a:solidFill>
              </a:rPr>
              <a:pPr/>
              <a:t>13/08/2018</a:t>
            </a:fld>
            <a:endParaRPr lang="en-GB" dirty="0">
              <a:solidFill>
                <a:prstClr val="black">
                  <a:tint val="75000"/>
                </a:prstClr>
              </a:solidFill>
            </a:endParaRPr>
          </a:p>
        </p:txBody>
      </p:sp>
      <p:sp>
        <p:nvSpPr>
          <p:cNvPr id="4" name="바닥글 개체 틀 3"/>
          <p:cNvSpPr>
            <a:spLocks noGrp="1"/>
          </p:cNvSpPr>
          <p:nvPr>
            <p:ph type="ftr" sz="quarter" idx="11"/>
          </p:nvPr>
        </p:nvSpPr>
        <p:spPr/>
        <p:txBody>
          <a:bodyPr/>
          <a:lstStyle/>
          <a:p>
            <a:r>
              <a:rPr lang="en-GB" smtClean="0">
                <a:solidFill>
                  <a:prstClr val="black">
                    <a:tint val="75000"/>
                  </a:prstClr>
                </a:solidFill>
              </a:rPr>
              <a:t>Surface Science Laboratory</a:t>
            </a:r>
            <a:endParaRPr lang="en-GB" dirty="0">
              <a:solidFill>
                <a:prstClr val="black">
                  <a:tint val="75000"/>
                </a:prstClr>
              </a:solidFill>
            </a:endParaRPr>
          </a:p>
        </p:txBody>
      </p:sp>
      <p:sp>
        <p:nvSpPr>
          <p:cNvPr id="5" name="슬라이드 번호 개체 틀 4"/>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222664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9259C503-7546-440C-9101-13D96274BC30}" type="datetime1">
              <a:rPr lang="en-GB" altLang="ko-KR" smtClean="0">
                <a:solidFill>
                  <a:prstClr val="black">
                    <a:tint val="75000"/>
                  </a:prstClr>
                </a:solidFill>
              </a:rPr>
              <a:pPr/>
              <a:t>13/08/2018</a:t>
            </a:fld>
            <a:endParaRPr lang="en-GB" dirty="0">
              <a:solidFill>
                <a:prstClr val="black">
                  <a:tint val="75000"/>
                </a:prstClr>
              </a:solidFill>
            </a:endParaRPr>
          </a:p>
        </p:txBody>
      </p:sp>
      <p:sp>
        <p:nvSpPr>
          <p:cNvPr id="3" name="바닥글 개체 틀 2"/>
          <p:cNvSpPr>
            <a:spLocks noGrp="1"/>
          </p:cNvSpPr>
          <p:nvPr>
            <p:ph type="ftr" sz="quarter" idx="11"/>
          </p:nvPr>
        </p:nvSpPr>
        <p:spPr/>
        <p:txBody>
          <a:bodyPr/>
          <a:lstStyle/>
          <a:p>
            <a:r>
              <a:rPr lang="en-GB" smtClean="0">
                <a:solidFill>
                  <a:prstClr val="black">
                    <a:tint val="75000"/>
                  </a:prstClr>
                </a:solidFill>
              </a:rPr>
              <a:t>Surface Science Laboratory</a:t>
            </a:r>
            <a:endParaRPr lang="en-GB" dirty="0">
              <a:solidFill>
                <a:prstClr val="black">
                  <a:tint val="75000"/>
                </a:prstClr>
              </a:solidFill>
            </a:endParaRPr>
          </a:p>
        </p:txBody>
      </p:sp>
      <p:sp>
        <p:nvSpPr>
          <p:cNvPr id="4" name="슬라이드 번호 개체 틀 3"/>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039792668"/>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en-GB"/>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5CB920DB-2DFF-4744-A183-2E13105C2309}" type="datetime1">
              <a:rPr lang="en-GB" altLang="ko-KR" smtClean="0">
                <a:solidFill>
                  <a:prstClr val="black">
                    <a:tint val="75000"/>
                  </a:prstClr>
                </a:solidFill>
              </a:rPr>
              <a:pPr/>
              <a:t>13/08/2018</a:t>
            </a:fld>
            <a:endParaRPr lang="en-GB" dirty="0">
              <a:solidFill>
                <a:prstClr val="black">
                  <a:tint val="75000"/>
                </a:prstClr>
              </a:solidFill>
            </a:endParaRPr>
          </a:p>
        </p:txBody>
      </p:sp>
      <p:sp>
        <p:nvSpPr>
          <p:cNvPr id="6" name="바닥글 개체 틀 5"/>
          <p:cNvSpPr>
            <a:spLocks noGrp="1"/>
          </p:cNvSpPr>
          <p:nvPr>
            <p:ph type="ftr" sz="quarter" idx="11"/>
          </p:nvPr>
        </p:nvSpPr>
        <p:spPr/>
        <p:txBody>
          <a:bodyPr/>
          <a:lstStyle/>
          <a:p>
            <a:r>
              <a:rPr lang="en-GB" smtClean="0">
                <a:solidFill>
                  <a:prstClr val="black">
                    <a:tint val="75000"/>
                  </a:prstClr>
                </a:solidFill>
              </a:rPr>
              <a:t>Surface Science Laboratory</a:t>
            </a:r>
            <a:endParaRPr lang="en-GB" dirty="0">
              <a:solidFill>
                <a:prstClr val="black">
                  <a:tint val="75000"/>
                </a:prstClr>
              </a:solidFill>
            </a:endParaRPr>
          </a:p>
        </p:txBody>
      </p:sp>
      <p:sp>
        <p:nvSpPr>
          <p:cNvPr id="7" name="슬라이드 번호 개체 틀 6"/>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776859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en-GB"/>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dirty="0" smtClean="0"/>
              <a:t>그림을 추가하려면 아이콘을 클릭하십시오</a:t>
            </a:r>
            <a:endParaRPr lang="en-GB" dirty="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FF64FD3C-6528-41DE-8003-3AB271AC89C0}" type="datetime1">
              <a:rPr lang="en-GB" altLang="ko-KR" smtClean="0">
                <a:solidFill>
                  <a:prstClr val="black">
                    <a:tint val="75000"/>
                  </a:prstClr>
                </a:solidFill>
              </a:rPr>
              <a:pPr/>
              <a:t>13/08/2018</a:t>
            </a:fld>
            <a:endParaRPr lang="en-GB" dirty="0">
              <a:solidFill>
                <a:prstClr val="black">
                  <a:tint val="75000"/>
                </a:prstClr>
              </a:solidFill>
            </a:endParaRPr>
          </a:p>
        </p:txBody>
      </p:sp>
      <p:sp>
        <p:nvSpPr>
          <p:cNvPr id="6" name="바닥글 개체 틀 5"/>
          <p:cNvSpPr>
            <a:spLocks noGrp="1"/>
          </p:cNvSpPr>
          <p:nvPr>
            <p:ph type="ftr" sz="quarter" idx="11"/>
          </p:nvPr>
        </p:nvSpPr>
        <p:spPr/>
        <p:txBody>
          <a:bodyPr/>
          <a:lstStyle/>
          <a:p>
            <a:r>
              <a:rPr lang="en-GB" smtClean="0">
                <a:solidFill>
                  <a:prstClr val="black">
                    <a:tint val="75000"/>
                  </a:prstClr>
                </a:solidFill>
              </a:rPr>
              <a:t>Surface Science Laboratory</a:t>
            </a:r>
            <a:endParaRPr lang="en-GB" dirty="0">
              <a:solidFill>
                <a:prstClr val="black">
                  <a:tint val="75000"/>
                </a:prstClr>
              </a:solidFill>
            </a:endParaRPr>
          </a:p>
        </p:txBody>
      </p:sp>
      <p:sp>
        <p:nvSpPr>
          <p:cNvPr id="7" name="슬라이드 번호 개체 틀 6"/>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56599237"/>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날짜 개체 틀 3"/>
          <p:cNvSpPr>
            <a:spLocks noGrp="1"/>
          </p:cNvSpPr>
          <p:nvPr>
            <p:ph type="dt" sz="half" idx="10"/>
          </p:nvPr>
        </p:nvSpPr>
        <p:spPr/>
        <p:txBody>
          <a:bodyPr/>
          <a:lstStyle/>
          <a:p>
            <a:fld id="{F41B79DE-0D94-4E34-9AFF-361BA44273A0}" type="datetime1">
              <a:rPr lang="en-GB" altLang="ko-KR"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11"/>
          </p:nvPr>
        </p:nvSpPr>
        <p:spPr/>
        <p:txBody>
          <a:bodyPr/>
          <a:lstStyle/>
          <a:p>
            <a:r>
              <a:rPr lang="en-GB" smtClean="0">
                <a:solidFill>
                  <a:prstClr val="black">
                    <a:tint val="75000"/>
                  </a:prstClr>
                </a:solidFill>
              </a:rPr>
              <a:t>Surface Science Laboratory</a:t>
            </a:r>
            <a:endParaRPr lang="en-GB" dirty="0">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560441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en-GB"/>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날짜 개체 틀 3"/>
          <p:cNvSpPr>
            <a:spLocks noGrp="1"/>
          </p:cNvSpPr>
          <p:nvPr>
            <p:ph type="dt" sz="half" idx="10"/>
          </p:nvPr>
        </p:nvSpPr>
        <p:spPr/>
        <p:txBody>
          <a:bodyPr/>
          <a:lstStyle/>
          <a:p>
            <a:fld id="{69169143-D5B2-40CC-82E1-C2CD6A363C3A}" type="datetime1">
              <a:rPr lang="en-GB" altLang="ko-KR"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11"/>
          </p:nvPr>
        </p:nvSpPr>
        <p:spPr/>
        <p:txBody>
          <a:bodyPr/>
          <a:lstStyle/>
          <a:p>
            <a:r>
              <a:rPr lang="en-GB" smtClean="0">
                <a:solidFill>
                  <a:prstClr val="black">
                    <a:tint val="75000"/>
                  </a:prstClr>
                </a:solidFill>
              </a:rPr>
              <a:t>Surface Science Laboratory</a:t>
            </a:r>
            <a:endParaRPr lang="en-GB" dirty="0">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52621278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F4643922-1172-49ED-B6AB-06E87A838BD6}"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1E86A1AD-2015-47B1-89E1-9D7192F5CB5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12659776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3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B13AAD-1EEC-4F19-9C06-BD2A6E10F683}"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7652321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427B1B-854A-44EC-B93D-0DD9E0459C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3669362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1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5AD191-1062-47F0-BA85-B363FF2E44F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8922891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692E46-B75D-480C-842E-BCD0AAB05E30}"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4020734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9C4524-C1FD-40AF-BEF5-8910DA0770CF}"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51096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DAD964-AD83-49A7-82F4-2A57E234D7D9}"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36772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B497D0C-D938-4AB5-84B6-E4500FF0F109}"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15355702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1"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5235A3-FCE0-4C5C-9065-C986C10D7F3F}"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1192825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9EA6C4-2A16-4019-980E-14D7C411E23F}"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03231324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EE8852-DBDE-4B84-BE0F-6C427A6446E5}"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58581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F4643922-1172-49ED-B6AB-06E87A838BD6}"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1E86A1AD-2015-47B1-89E1-9D7192F5CB5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6273418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4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4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4D76-757E-4BC1-A52B-BC8EC8FAD3B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7588816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woObj" preserve="1">
  <p:cSld name="제목, 내용 및 내용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6"/>
            <a:ext cx="4038600" cy="4525963"/>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quarter" idx="2"/>
          </p:nvPr>
        </p:nvSpPr>
        <p:spPr>
          <a:xfrm>
            <a:off x="4648200" y="1600200"/>
            <a:ext cx="4038600" cy="21859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quarter" idx="3"/>
          </p:nvPr>
        </p:nvSpPr>
        <p:spPr>
          <a:xfrm>
            <a:off x="4648200" y="3938598"/>
            <a:ext cx="4038600" cy="2187575"/>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02D9B00-1907-4989-B4DE-D31CEBBBAE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0788248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a:xfrm>
            <a:off x="456696" y="274954"/>
            <a:ext cx="8230608" cy="1143000"/>
          </a:xfrm>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lvl1pPr>
              <a:defRPr/>
            </a:lvl1pPr>
          </a:lstStyle>
          <a:p>
            <a:pPr>
              <a:defRPr/>
            </a:pPr>
            <a:r>
              <a:rPr lang="en-US">
                <a:solidFill>
                  <a:srgbClr val="000000"/>
                </a:solidFill>
              </a:rPr>
              <a:t>Jan/2005</a:t>
            </a:r>
          </a:p>
        </p:txBody>
      </p:sp>
      <p:sp>
        <p:nvSpPr>
          <p:cNvPr id="4" name="바닥글 개체 틀 3"/>
          <p:cNvSpPr>
            <a:spLocks noGrp="1"/>
          </p:cNvSpPr>
          <p:nvPr>
            <p:ph type="ftr" sz="quarter" idx="11"/>
          </p:nvPr>
        </p:nvSpPr>
        <p:spPr/>
        <p:txBody>
          <a:bodyPr/>
          <a:lstStyle>
            <a:lvl1pPr>
              <a:defRPr/>
            </a:lvl1pPr>
          </a:lstStyle>
          <a:p>
            <a:pPr>
              <a:defRPr/>
            </a:pPr>
            <a:r>
              <a:rPr lang="en-US">
                <a:solidFill>
                  <a:srgbClr val="000000"/>
                </a:solidFill>
              </a:rPr>
              <a:t>Interstellar Ices-I</a:t>
            </a:r>
          </a:p>
        </p:txBody>
      </p:sp>
      <p:sp>
        <p:nvSpPr>
          <p:cNvPr id="5" name="슬라이드 번호 개체 틀 4"/>
          <p:cNvSpPr>
            <a:spLocks noGrp="1"/>
          </p:cNvSpPr>
          <p:nvPr>
            <p:ph type="sldNum" sz="quarter" idx="12"/>
          </p:nvPr>
        </p:nvSpPr>
        <p:spPr/>
        <p:txBody>
          <a:bodyPr/>
          <a:lstStyle>
            <a:lvl1pPr>
              <a:defRPr/>
            </a:lvl1pPr>
          </a:lstStyle>
          <a:p>
            <a:pPr>
              <a:defRPr/>
            </a:pPr>
            <a:fld id="{142109E2-0ED4-47A8-B268-B59C441664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33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F4643922-1172-49ED-B6AB-06E87A838BD6}"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1E86A1AD-2015-47B1-89E1-9D7192F5CB5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247988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F4643922-1172-49ED-B6AB-06E87A838BD6}"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1E86A1AD-2015-47B1-89E1-9D7192F5CB5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429747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F4643922-1172-49ED-B6AB-06E87A838BD6}"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1E86A1AD-2015-47B1-89E1-9D7192F5CB5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072880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427B1B-854A-44EC-B93D-0DD9E0459C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322812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F4643922-1172-49ED-B6AB-06E87A838BD6}"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1E86A1AD-2015-47B1-89E1-9D7192F5CB5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981228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F4643922-1172-49ED-B6AB-06E87A838BD6}"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1E86A1AD-2015-47B1-89E1-9D7192F5CB5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269267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F4643922-1172-49ED-B6AB-06E87A838BD6}"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1E86A1AD-2015-47B1-89E1-9D7192F5CB5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248325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F4643922-1172-49ED-B6AB-06E87A838BD6}"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1E86A1AD-2015-47B1-89E1-9D7192F5CB5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1218144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F4643922-1172-49ED-B6AB-06E87A838BD6}"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1E86A1AD-2015-47B1-89E1-9D7192F5CB5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62413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818645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788687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74512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734018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765768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1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5AD191-1062-47F0-BA85-B363FF2E44F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541648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028604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579761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876849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652246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2873997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857771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3" name="부제목 2"/>
          <p:cNvSpPr>
            <a:spLocks noGrp="1"/>
          </p:cNvSpPr>
          <p:nvPr>
            <p:ph type="subTitle" idx="1"/>
          </p:nvPr>
        </p:nvSpPr>
        <p:spPr>
          <a:xfrm>
            <a:off x="1371600" y="4680000"/>
            <a:ext cx="6400800" cy="1341288"/>
          </a:xfrm>
        </p:spPr>
        <p:txBody>
          <a:bodyPr/>
          <a:lstStyle>
            <a:lvl1pPr marL="0" indent="0" algn="ctr">
              <a:buNone/>
              <a:defRPr>
                <a:solidFill>
                  <a:schemeClr val="tx1">
                    <a:tint val="75000"/>
                  </a:schemeClr>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en-GB"/>
          </a:p>
        </p:txBody>
      </p:sp>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dirty="0">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
        <p:nvSpPr>
          <p:cNvPr id="2" name="제목 1"/>
          <p:cNvSpPr>
            <a:spLocks noGrp="1"/>
          </p:cNvSpPr>
          <p:nvPr>
            <p:ph type="ctrTitle"/>
          </p:nvPr>
        </p:nvSpPr>
        <p:spPr>
          <a:xfrm>
            <a:off x="179512" y="3404713"/>
            <a:ext cx="7592888" cy="1275287"/>
          </a:xfrm>
        </p:spPr>
        <p:txBody>
          <a:bodyPr/>
          <a:lstStyle>
            <a:lvl1pPr>
              <a:defRPr sz="3600">
                <a:solidFill>
                  <a:schemeClr val="tx1"/>
                </a:solidFill>
                <a:latin typeface="Franklin Gothic Demi" panose="020B0703020102020204" pitchFamily="34" charset="0"/>
              </a:defRPr>
            </a:lvl1pPr>
          </a:lstStyle>
          <a:p>
            <a:r>
              <a:rPr lang="ko-KR" altLang="en-US" dirty="0" smtClean="0"/>
              <a:t>마스터 제목 스타일 편집</a:t>
            </a:r>
            <a:endParaRPr lang="en-GB" dirty="0"/>
          </a:p>
        </p:txBody>
      </p:sp>
      <p:sp>
        <p:nvSpPr>
          <p:cNvPr id="73" name="직사각형 72"/>
          <p:cNvSpPr/>
          <p:nvPr userDrawn="1"/>
        </p:nvSpPr>
        <p:spPr>
          <a:xfrm>
            <a:off x="0" y="0"/>
            <a:ext cx="9144000" cy="2132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4133817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dirty="0">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6610811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en-GB"/>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dirty="0">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58983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5" name="날짜 개체 틀 4"/>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6" name="바닥글 개체 틀 5"/>
          <p:cNvSpPr>
            <a:spLocks noGrp="1"/>
          </p:cNvSpPr>
          <p:nvPr>
            <p:ph type="ftr" sz="quarter" idx="11"/>
          </p:nvPr>
        </p:nvSpPr>
        <p:spPr/>
        <p:txBody>
          <a:bodyPr/>
          <a:lstStyle/>
          <a:p>
            <a:endParaRPr lang="en-GB" dirty="0">
              <a:solidFill>
                <a:prstClr val="black">
                  <a:tint val="75000"/>
                </a:prstClr>
              </a:solidFill>
            </a:endParaRPr>
          </a:p>
        </p:txBody>
      </p:sp>
      <p:sp>
        <p:nvSpPr>
          <p:cNvPr id="7" name="슬라이드 번호 개체 틀 6"/>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87201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692E46-B75D-480C-842E-BCD0AAB05E30}"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532362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en-GB"/>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7" name="날짜 개체 틀 6"/>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8" name="바닥글 개체 틀 7"/>
          <p:cNvSpPr>
            <a:spLocks noGrp="1"/>
          </p:cNvSpPr>
          <p:nvPr>
            <p:ph type="ftr" sz="quarter" idx="11"/>
          </p:nvPr>
        </p:nvSpPr>
        <p:spPr/>
        <p:txBody>
          <a:bodyPr/>
          <a:lstStyle/>
          <a:p>
            <a:endParaRPr lang="en-GB" dirty="0">
              <a:solidFill>
                <a:prstClr val="black">
                  <a:tint val="75000"/>
                </a:prstClr>
              </a:solidFill>
            </a:endParaRPr>
          </a:p>
        </p:txBody>
      </p:sp>
      <p:sp>
        <p:nvSpPr>
          <p:cNvPr id="9" name="슬라이드 번호 개체 틀 8"/>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310266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날짜 개체 틀 2"/>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4" name="바닥글 개체 틀 3"/>
          <p:cNvSpPr>
            <a:spLocks noGrp="1"/>
          </p:cNvSpPr>
          <p:nvPr>
            <p:ph type="ftr" sz="quarter" idx="11"/>
          </p:nvPr>
        </p:nvSpPr>
        <p:spPr/>
        <p:txBody>
          <a:bodyPr/>
          <a:lstStyle/>
          <a:p>
            <a:endParaRPr lang="en-GB" dirty="0">
              <a:solidFill>
                <a:prstClr val="black">
                  <a:tint val="75000"/>
                </a:prstClr>
              </a:solidFill>
            </a:endParaRPr>
          </a:p>
        </p:txBody>
      </p:sp>
      <p:sp>
        <p:nvSpPr>
          <p:cNvPr id="5" name="슬라이드 번호 개체 틀 4"/>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550383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3" name="바닥글 개체 틀 2"/>
          <p:cNvSpPr>
            <a:spLocks noGrp="1"/>
          </p:cNvSpPr>
          <p:nvPr>
            <p:ph type="ftr" sz="quarter" idx="11"/>
          </p:nvPr>
        </p:nvSpPr>
        <p:spPr/>
        <p:txBody>
          <a:bodyPr/>
          <a:lstStyle/>
          <a:p>
            <a:endParaRPr lang="en-GB" dirty="0">
              <a:solidFill>
                <a:prstClr val="black">
                  <a:tint val="75000"/>
                </a:prstClr>
              </a:solidFill>
            </a:endParaRPr>
          </a:p>
        </p:txBody>
      </p:sp>
      <p:sp>
        <p:nvSpPr>
          <p:cNvPr id="4" name="슬라이드 번호 개체 틀 3"/>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78026941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en-GB"/>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6" name="바닥글 개체 틀 5"/>
          <p:cNvSpPr>
            <a:spLocks noGrp="1"/>
          </p:cNvSpPr>
          <p:nvPr>
            <p:ph type="ftr" sz="quarter" idx="11"/>
          </p:nvPr>
        </p:nvSpPr>
        <p:spPr/>
        <p:txBody>
          <a:bodyPr/>
          <a:lstStyle/>
          <a:p>
            <a:endParaRPr lang="en-GB" dirty="0">
              <a:solidFill>
                <a:prstClr val="black">
                  <a:tint val="75000"/>
                </a:prstClr>
              </a:solidFill>
            </a:endParaRPr>
          </a:p>
        </p:txBody>
      </p:sp>
      <p:sp>
        <p:nvSpPr>
          <p:cNvPr id="7" name="슬라이드 번호 개체 틀 6"/>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88543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en-GB"/>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en-GB" dirty="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6" name="바닥글 개체 틀 5"/>
          <p:cNvSpPr>
            <a:spLocks noGrp="1"/>
          </p:cNvSpPr>
          <p:nvPr>
            <p:ph type="ftr" sz="quarter" idx="11"/>
          </p:nvPr>
        </p:nvSpPr>
        <p:spPr/>
        <p:txBody>
          <a:bodyPr/>
          <a:lstStyle/>
          <a:p>
            <a:endParaRPr lang="en-GB" dirty="0">
              <a:solidFill>
                <a:prstClr val="black">
                  <a:tint val="75000"/>
                </a:prstClr>
              </a:solidFill>
            </a:endParaRPr>
          </a:p>
        </p:txBody>
      </p:sp>
      <p:sp>
        <p:nvSpPr>
          <p:cNvPr id="7" name="슬라이드 번호 개체 틀 6"/>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85594808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dirty="0">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08700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en-GB"/>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dirty="0">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4723171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9"/>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8349340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2869091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4"/>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015743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9C4524-C1FD-40AF-BEF5-8910DA0770CF}"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5722391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524324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6347856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5652734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90594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2"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6601821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930407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2915635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42"/>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42"/>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4118208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a:defRPr/>
            </a:lvl1pPr>
          </a:lstStyle>
          <a:p>
            <a:endParaRPr lang="en-US" altLang="ko-KR">
              <a:solidFill>
                <a:srgbClr val="000000"/>
              </a:solidFill>
            </a:endParaRPr>
          </a:p>
        </p:txBody>
      </p:sp>
      <p:sp>
        <p:nvSpPr>
          <p:cNvPr id="5" name="바닥글 개체 틀 4"/>
          <p:cNvSpPr>
            <a:spLocks noGrp="1"/>
          </p:cNvSpPr>
          <p:nvPr>
            <p:ph type="ftr" sz="quarter" idx="11"/>
          </p:nvPr>
        </p:nvSpPr>
        <p:spPr/>
        <p:txBody>
          <a:bodyPr/>
          <a:lstStyle>
            <a:lvl1pPr>
              <a:defRPr/>
            </a:lvl1pPr>
          </a:lstStyle>
          <a:p>
            <a:endParaRPr lang="en-US" altLang="ko-KR">
              <a:solidFill>
                <a:srgbClr val="000000"/>
              </a:solidFill>
            </a:endParaRPr>
          </a:p>
        </p:txBody>
      </p:sp>
      <p:sp>
        <p:nvSpPr>
          <p:cNvPr id="6" name="슬라이드 번호 개체 틀 5"/>
          <p:cNvSpPr>
            <a:spLocks noGrp="1"/>
          </p:cNvSpPr>
          <p:nvPr>
            <p:ph type="sldNum" sz="quarter" idx="12"/>
          </p:nvPr>
        </p:nvSpPr>
        <p:spPr/>
        <p:txBody>
          <a:bodyPr/>
          <a:lstStyle>
            <a:lvl1pPr>
              <a:defRPr/>
            </a:lvl1pPr>
          </a:lstStyle>
          <a:p>
            <a:fld id="{315CA310-59A9-41F9-9DBC-D1151758F67D}"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31970630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endParaRPr lang="en-US" altLang="ko-KR">
              <a:solidFill>
                <a:srgbClr val="000000"/>
              </a:solidFill>
            </a:endParaRPr>
          </a:p>
        </p:txBody>
      </p:sp>
      <p:sp>
        <p:nvSpPr>
          <p:cNvPr id="5" name="바닥글 개체 틀 4"/>
          <p:cNvSpPr>
            <a:spLocks noGrp="1"/>
          </p:cNvSpPr>
          <p:nvPr>
            <p:ph type="ftr" sz="quarter" idx="11"/>
          </p:nvPr>
        </p:nvSpPr>
        <p:spPr/>
        <p:txBody>
          <a:bodyPr/>
          <a:lstStyle>
            <a:lvl1pPr>
              <a:defRPr/>
            </a:lvl1pPr>
          </a:lstStyle>
          <a:p>
            <a:endParaRPr lang="en-US" altLang="ko-KR">
              <a:solidFill>
                <a:srgbClr val="000000"/>
              </a:solidFill>
            </a:endParaRPr>
          </a:p>
        </p:txBody>
      </p:sp>
      <p:sp>
        <p:nvSpPr>
          <p:cNvPr id="6" name="슬라이드 번호 개체 틀 5"/>
          <p:cNvSpPr>
            <a:spLocks noGrp="1"/>
          </p:cNvSpPr>
          <p:nvPr>
            <p:ph type="sldNum" sz="quarter" idx="12"/>
          </p:nvPr>
        </p:nvSpPr>
        <p:spPr/>
        <p:txBody>
          <a:bodyPr/>
          <a:lstStyle>
            <a:lvl1pPr>
              <a:defRPr/>
            </a:lvl1pPr>
          </a:lstStyle>
          <a:p>
            <a:fld id="{8A7B74EA-EBBF-477F-95CB-1F38CB1A9EED}"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145633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DAD964-AD83-49A7-82F4-2A57E234D7D9}"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0679199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endParaRPr lang="en-US" altLang="ko-KR">
              <a:solidFill>
                <a:srgbClr val="000000"/>
              </a:solidFill>
            </a:endParaRPr>
          </a:p>
        </p:txBody>
      </p:sp>
      <p:sp>
        <p:nvSpPr>
          <p:cNvPr id="5" name="바닥글 개체 틀 4"/>
          <p:cNvSpPr>
            <a:spLocks noGrp="1"/>
          </p:cNvSpPr>
          <p:nvPr>
            <p:ph type="ftr" sz="quarter" idx="11"/>
          </p:nvPr>
        </p:nvSpPr>
        <p:spPr/>
        <p:txBody>
          <a:bodyPr/>
          <a:lstStyle>
            <a:lvl1pPr>
              <a:defRPr/>
            </a:lvl1pPr>
          </a:lstStyle>
          <a:p>
            <a:endParaRPr lang="en-US" altLang="ko-KR">
              <a:solidFill>
                <a:srgbClr val="000000"/>
              </a:solidFill>
            </a:endParaRPr>
          </a:p>
        </p:txBody>
      </p:sp>
      <p:sp>
        <p:nvSpPr>
          <p:cNvPr id="6" name="슬라이드 번호 개체 틀 5"/>
          <p:cNvSpPr>
            <a:spLocks noGrp="1"/>
          </p:cNvSpPr>
          <p:nvPr>
            <p:ph type="sldNum" sz="quarter" idx="12"/>
          </p:nvPr>
        </p:nvSpPr>
        <p:spPr/>
        <p:txBody>
          <a:bodyPr/>
          <a:lstStyle>
            <a:lvl1pPr>
              <a:defRPr/>
            </a:lvl1pPr>
          </a:lstStyle>
          <a:p>
            <a:fld id="{9E799CCE-D53D-40C2-AC39-B5050EE063ED}"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9008705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lvl1pPr>
              <a:defRPr/>
            </a:lvl1pPr>
          </a:lstStyle>
          <a:p>
            <a:endParaRPr lang="en-US" altLang="ko-KR">
              <a:solidFill>
                <a:srgbClr val="000000"/>
              </a:solidFill>
            </a:endParaRPr>
          </a:p>
        </p:txBody>
      </p:sp>
      <p:sp>
        <p:nvSpPr>
          <p:cNvPr id="6" name="바닥글 개체 틀 5"/>
          <p:cNvSpPr>
            <a:spLocks noGrp="1"/>
          </p:cNvSpPr>
          <p:nvPr>
            <p:ph type="ftr" sz="quarter" idx="11"/>
          </p:nvPr>
        </p:nvSpPr>
        <p:spPr/>
        <p:txBody>
          <a:bodyPr/>
          <a:lstStyle>
            <a:lvl1pPr>
              <a:defRPr/>
            </a:lvl1pPr>
          </a:lstStyle>
          <a:p>
            <a:endParaRPr lang="en-US" altLang="ko-KR">
              <a:solidFill>
                <a:srgbClr val="000000"/>
              </a:solidFill>
            </a:endParaRPr>
          </a:p>
        </p:txBody>
      </p:sp>
      <p:sp>
        <p:nvSpPr>
          <p:cNvPr id="7" name="슬라이드 번호 개체 틀 6"/>
          <p:cNvSpPr>
            <a:spLocks noGrp="1"/>
          </p:cNvSpPr>
          <p:nvPr>
            <p:ph type="sldNum" sz="quarter" idx="12"/>
          </p:nvPr>
        </p:nvSpPr>
        <p:spPr/>
        <p:txBody>
          <a:bodyPr/>
          <a:lstStyle>
            <a:lvl1pPr>
              <a:defRPr/>
            </a:lvl1pPr>
          </a:lstStyle>
          <a:p>
            <a:fld id="{96F1E4F9-B848-4C2E-A1D7-EF423FA1D70B}"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20252749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lvl1pPr>
              <a:defRPr/>
            </a:lvl1pPr>
          </a:lstStyle>
          <a:p>
            <a:endParaRPr lang="en-US" altLang="ko-KR">
              <a:solidFill>
                <a:srgbClr val="000000"/>
              </a:solidFill>
            </a:endParaRPr>
          </a:p>
        </p:txBody>
      </p:sp>
      <p:sp>
        <p:nvSpPr>
          <p:cNvPr id="8" name="바닥글 개체 틀 7"/>
          <p:cNvSpPr>
            <a:spLocks noGrp="1"/>
          </p:cNvSpPr>
          <p:nvPr>
            <p:ph type="ftr" sz="quarter" idx="11"/>
          </p:nvPr>
        </p:nvSpPr>
        <p:spPr/>
        <p:txBody>
          <a:bodyPr/>
          <a:lstStyle>
            <a:lvl1pPr>
              <a:defRPr/>
            </a:lvl1pPr>
          </a:lstStyle>
          <a:p>
            <a:endParaRPr lang="en-US" altLang="ko-KR">
              <a:solidFill>
                <a:srgbClr val="000000"/>
              </a:solidFill>
            </a:endParaRPr>
          </a:p>
        </p:txBody>
      </p:sp>
      <p:sp>
        <p:nvSpPr>
          <p:cNvPr id="9" name="슬라이드 번호 개체 틀 8"/>
          <p:cNvSpPr>
            <a:spLocks noGrp="1"/>
          </p:cNvSpPr>
          <p:nvPr>
            <p:ph type="sldNum" sz="quarter" idx="12"/>
          </p:nvPr>
        </p:nvSpPr>
        <p:spPr/>
        <p:txBody>
          <a:bodyPr/>
          <a:lstStyle>
            <a:lvl1pPr>
              <a:defRPr/>
            </a:lvl1pPr>
          </a:lstStyle>
          <a:p>
            <a:fld id="{B38EDB71-D18F-4F4A-BAF1-18001F66E3F0}"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39714270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lvl1pPr>
              <a:defRPr/>
            </a:lvl1pPr>
          </a:lstStyle>
          <a:p>
            <a:endParaRPr lang="en-US" altLang="ko-KR">
              <a:solidFill>
                <a:srgbClr val="000000"/>
              </a:solidFill>
            </a:endParaRPr>
          </a:p>
        </p:txBody>
      </p:sp>
      <p:sp>
        <p:nvSpPr>
          <p:cNvPr id="4" name="바닥글 개체 틀 3"/>
          <p:cNvSpPr>
            <a:spLocks noGrp="1"/>
          </p:cNvSpPr>
          <p:nvPr>
            <p:ph type="ftr" sz="quarter" idx="11"/>
          </p:nvPr>
        </p:nvSpPr>
        <p:spPr/>
        <p:txBody>
          <a:bodyPr/>
          <a:lstStyle>
            <a:lvl1pPr>
              <a:defRPr/>
            </a:lvl1pPr>
          </a:lstStyle>
          <a:p>
            <a:endParaRPr lang="en-US" altLang="ko-KR">
              <a:solidFill>
                <a:srgbClr val="000000"/>
              </a:solidFill>
            </a:endParaRPr>
          </a:p>
        </p:txBody>
      </p:sp>
      <p:sp>
        <p:nvSpPr>
          <p:cNvPr id="5" name="슬라이드 번호 개체 틀 4"/>
          <p:cNvSpPr>
            <a:spLocks noGrp="1"/>
          </p:cNvSpPr>
          <p:nvPr>
            <p:ph type="sldNum" sz="quarter" idx="12"/>
          </p:nvPr>
        </p:nvSpPr>
        <p:spPr/>
        <p:txBody>
          <a:bodyPr/>
          <a:lstStyle>
            <a:lvl1pPr>
              <a:defRPr/>
            </a:lvl1pPr>
          </a:lstStyle>
          <a:p>
            <a:fld id="{12478B92-F4FA-4BDF-B380-2AD312D7905C}"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4366206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lvl1pPr>
              <a:defRPr/>
            </a:lvl1pPr>
          </a:lstStyle>
          <a:p>
            <a:endParaRPr lang="en-US" altLang="ko-KR">
              <a:solidFill>
                <a:srgbClr val="000000"/>
              </a:solidFill>
            </a:endParaRPr>
          </a:p>
        </p:txBody>
      </p:sp>
      <p:sp>
        <p:nvSpPr>
          <p:cNvPr id="3" name="바닥글 개체 틀 2"/>
          <p:cNvSpPr>
            <a:spLocks noGrp="1"/>
          </p:cNvSpPr>
          <p:nvPr>
            <p:ph type="ftr" sz="quarter" idx="11"/>
          </p:nvPr>
        </p:nvSpPr>
        <p:spPr/>
        <p:txBody>
          <a:bodyPr/>
          <a:lstStyle>
            <a:lvl1pPr>
              <a:defRPr/>
            </a:lvl1pPr>
          </a:lstStyle>
          <a:p>
            <a:endParaRPr lang="en-US" altLang="ko-KR">
              <a:solidFill>
                <a:srgbClr val="000000"/>
              </a:solidFill>
            </a:endParaRPr>
          </a:p>
        </p:txBody>
      </p:sp>
      <p:sp>
        <p:nvSpPr>
          <p:cNvPr id="4" name="슬라이드 번호 개체 틀 3"/>
          <p:cNvSpPr>
            <a:spLocks noGrp="1"/>
          </p:cNvSpPr>
          <p:nvPr>
            <p:ph type="sldNum" sz="quarter" idx="12"/>
          </p:nvPr>
        </p:nvSpPr>
        <p:spPr/>
        <p:txBody>
          <a:bodyPr/>
          <a:lstStyle>
            <a:lvl1pPr>
              <a:defRPr/>
            </a:lvl1pPr>
          </a:lstStyle>
          <a:p>
            <a:fld id="{65C065DB-4A74-4FFC-A2D5-46A471FA588A}"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3436758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lvl1pPr>
              <a:defRPr/>
            </a:lvl1pPr>
          </a:lstStyle>
          <a:p>
            <a:endParaRPr lang="en-US" altLang="ko-KR">
              <a:solidFill>
                <a:srgbClr val="000000"/>
              </a:solidFill>
            </a:endParaRPr>
          </a:p>
        </p:txBody>
      </p:sp>
      <p:sp>
        <p:nvSpPr>
          <p:cNvPr id="6" name="바닥글 개체 틀 5"/>
          <p:cNvSpPr>
            <a:spLocks noGrp="1"/>
          </p:cNvSpPr>
          <p:nvPr>
            <p:ph type="ftr" sz="quarter" idx="11"/>
          </p:nvPr>
        </p:nvSpPr>
        <p:spPr/>
        <p:txBody>
          <a:bodyPr/>
          <a:lstStyle>
            <a:lvl1pPr>
              <a:defRPr/>
            </a:lvl1pPr>
          </a:lstStyle>
          <a:p>
            <a:endParaRPr lang="en-US" altLang="ko-KR">
              <a:solidFill>
                <a:srgbClr val="000000"/>
              </a:solidFill>
            </a:endParaRPr>
          </a:p>
        </p:txBody>
      </p:sp>
      <p:sp>
        <p:nvSpPr>
          <p:cNvPr id="7" name="슬라이드 번호 개체 틀 6"/>
          <p:cNvSpPr>
            <a:spLocks noGrp="1"/>
          </p:cNvSpPr>
          <p:nvPr>
            <p:ph type="sldNum" sz="quarter" idx="12"/>
          </p:nvPr>
        </p:nvSpPr>
        <p:spPr/>
        <p:txBody>
          <a:bodyPr/>
          <a:lstStyle>
            <a:lvl1pPr>
              <a:defRPr/>
            </a:lvl1pPr>
          </a:lstStyle>
          <a:p>
            <a:fld id="{A4D0A21B-AAC2-442D-9BA7-9BC7171A7990}"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22776492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lvl1pPr>
              <a:defRPr/>
            </a:lvl1pPr>
          </a:lstStyle>
          <a:p>
            <a:endParaRPr lang="en-US" altLang="ko-KR">
              <a:solidFill>
                <a:srgbClr val="000000"/>
              </a:solidFill>
            </a:endParaRPr>
          </a:p>
        </p:txBody>
      </p:sp>
      <p:sp>
        <p:nvSpPr>
          <p:cNvPr id="6" name="바닥글 개체 틀 5"/>
          <p:cNvSpPr>
            <a:spLocks noGrp="1"/>
          </p:cNvSpPr>
          <p:nvPr>
            <p:ph type="ftr" sz="quarter" idx="11"/>
          </p:nvPr>
        </p:nvSpPr>
        <p:spPr/>
        <p:txBody>
          <a:bodyPr/>
          <a:lstStyle>
            <a:lvl1pPr>
              <a:defRPr/>
            </a:lvl1pPr>
          </a:lstStyle>
          <a:p>
            <a:endParaRPr lang="en-US" altLang="ko-KR">
              <a:solidFill>
                <a:srgbClr val="000000"/>
              </a:solidFill>
            </a:endParaRPr>
          </a:p>
        </p:txBody>
      </p:sp>
      <p:sp>
        <p:nvSpPr>
          <p:cNvPr id="7" name="슬라이드 번호 개체 틀 6"/>
          <p:cNvSpPr>
            <a:spLocks noGrp="1"/>
          </p:cNvSpPr>
          <p:nvPr>
            <p:ph type="sldNum" sz="quarter" idx="12"/>
          </p:nvPr>
        </p:nvSpPr>
        <p:spPr/>
        <p:txBody>
          <a:bodyPr/>
          <a:lstStyle>
            <a:lvl1pPr>
              <a:defRPr/>
            </a:lvl1pPr>
          </a:lstStyle>
          <a:p>
            <a:fld id="{9254889F-D516-4361-B8CC-54C965539838}"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1418531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endParaRPr lang="en-US" altLang="ko-KR">
              <a:solidFill>
                <a:srgbClr val="000000"/>
              </a:solidFill>
            </a:endParaRPr>
          </a:p>
        </p:txBody>
      </p:sp>
      <p:sp>
        <p:nvSpPr>
          <p:cNvPr id="5" name="바닥글 개체 틀 4"/>
          <p:cNvSpPr>
            <a:spLocks noGrp="1"/>
          </p:cNvSpPr>
          <p:nvPr>
            <p:ph type="ftr" sz="quarter" idx="11"/>
          </p:nvPr>
        </p:nvSpPr>
        <p:spPr/>
        <p:txBody>
          <a:bodyPr/>
          <a:lstStyle>
            <a:lvl1pPr>
              <a:defRPr/>
            </a:lvl1pPr>
          </a:lstStyle>
          <a:p>
            <a:endParaRPr lang="en-US" altLang="ko-KR">
              <a:solidFill>
                <a:srgbClr val="000000"/>
              </a:solidFill>
            </a:endParaRPr>
          </a:p>
        </p:txBody>
      </p:sp>
      <p:sp>
        <p:nvSpPr>
          <p:cNvPr id="6" name="슬라이드 번호 개체 틀 5"/>
          <p:cNvSpPr>
            <a:spLocks noGrp="1"/>
          </p:cNvSpPr>
          <p:nvPr>
            <p:ph type="sldNum" sz="quarter" idx="12"/>
          </p:nvPr>
        </p:nvSpPr>
        <p:spPr/>
        <p:txBody>
          <a:bodyPr/>
          <a:lstStyle>
            <a:lvl1pPr>
              <a:defRPr/>
            </a:lvl1pPr>
          </a:lstStyle>
          <a:p>
            <a:fld id="{E3FDE907-DB97-45BD-B09C-5CBD63A98B57}"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2049087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15100" y="609600"/>
            <a:ext cx="1943100" cy="5486400"/>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685800" y="609600"/>
            <a:ext cx="5676900" cy="5486400"/>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endParaRPr lang="en-US" altLang="ko-KR">
              <a:solidFill>
                <a:srgbClr val="000000"/>
              </a:solidFill>
            </a:endParaRPr>
          </a:p>
        </p:txBody>
      </p:sp>
      <p:sp>
        <p:nvSpPr>
          <p:cNvPr id="5" name="바닥글 개체 틀 4"/>
          <p:cNvSpPr>
            <a:spLocks noGrp="1"/>
          </p:cNvSpPr>
          <p:nvPr>
            <p:ph type="ftr" sz="quarter" idx="11"/>
          </p:nvPr>
        </p:nvSpPr>
        <p:spPr/>
        <p:txBody>
          <a:bodyPr/>
          <a:lstStyle>
            <a:lvl1pPr>
              <a:defRPr/>
            </a:lvl1pPr>
          </a:lstStyle>
          <a:p>
            <a:endParaRPr lang="en-US" altLang="ko-KR">
              <a:solidFill>
                <a:srgbClr val="000000"/>
              </a:solidFill>
            </a:endParaRPr>
          </a:p>
        </p:txBody>
      </p:sp>
      <p:sp>
        <p:nvSpPr>
          <p:cNvPr id="6" name="슬라이드 번호 개체 틀 5"/>
          <p:cNvSpPr>
            <a:spLocks noGrp="1"/>
          </p:cNvSpPr>
          <p:nvPr>
            <p:ph type="sldNum" sz="quarter" idx="12"/>
          </p:nvPr>
        </p:nvSpPr>
        <p:spPr/>
        <p:txBody>
          <a:bodyPr/>
          <a:lstStyle>
            <a:lvl1pPr>
              <a:defRPr/>
            </a:lvl1pPr>
          </a:lstStyle>
          <a:p>
            <a:fld id="{329544FA-F9EA-4783-BD9B-6AF59FC66CF0}"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13352739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제목, 내용 및 내용 2개">
    <p:spTree>
      <p:nvGrpSpPr>
        <p:cNvPr id="1" name=""/>
        <p:cNvGrpSpPr/>
        <p:nvPr/>
      </p:nvGrpSpPr>
      <p:grpSpPr>
        <a:xfrm>
          <a:off x="0" y="0"/>
          <a:ext cx="0" cy="0"/>
          <a:chOff x="0" y="0"/>
          <a:chExt cx="0" cy="0"/>
        </a:xfrm>
      </p:grpSpPr>
      <p:sp>
        <p:nvSpPr>
          <p:cNvPr id="2" name="제목 1"/>
          <p:cNvSpPr>
            <a:spLocks noGrp="1"/>
          </p:cNvSpPr>
          <p:nvPr>
            <p:ph type="title"/>
          </p:nvPr>
        </p:nvSpPr>
        <p:spPr>
          <a:xfrm>
            <a:off x="685800" y="609600"/>
            <a:ext cx="7772400" cy="1143000"/>
          </a:xfr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685800" y="1981200"/>
            <a:ext cx="3810000" cy="41148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quarter" idx="2"/>
          </p:nvPr>
        </p:nvSpPr>
        <p:spPr>
          <a:xfrm>
            <a:off x="4648200" y="1981200"/>
            <a:ext cx="3810000" cy="19812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quarter" idx="3"/>
          </p:nvPr>
        </p:nvSpPr>
        <p:spPr>
          <a:xfrm>
            <a:off x="4648200" y="4114800"/>
            <a:ext cx="3810000" cy="19812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날짜 개체 틀 5"/>
          <p:cNvSpPr>
            <a:spLocks noGrp="1"/>
          </p:cNvSpPr>
          <p:nvPr>
            <p:ph type="dt" sz="half" idx="10"/>
          </p:nvPr>
        </p:nvSpPr>
        <p:spPr>
          <a:xfrm>
            <a:off x="685800" y="6248400"/>
            <a:ext cx="1905000" cy="457200"/>
          </a:xfrm>
        </p:spPr>
        <p:txBody>
          <a:bodyPr/>
          <a:lstStyle>
            <a:lvl1pPr>
              <a:defRPr/>
            </a:lvl1pPr>
          </a:lstStyle>
          <a:p>
            <a:endParaRPr lang="en-US" altLang="ko-KR">
              <a:solidFill>
                <a:srgbClr val="000000"/>
              </a:solidFill>
            </a:endParaRPr>
          </a:p>
        </p:txBody>
      </p:sp>
      <p:sp>
        <p:nvSpPr>
          <p:cNvPr id="7" name="바닥글 개체 틀 6"/>
          <p:cNvSpPr>
            <a:spLocks noGrp="1"/>
          </p:cNvSpPr>
          <p:nvPr>
            <p:ph type="ftr" sz="quarter" idx="11"/>
          </p:nvPr>
        </p:nvSpPr>
        <p:spPr>
          <a:xfrm>
            <a:off x="3124200" y="6248400"/>
            <a:ext cx="2895600" cy="457200"/>
          </a:xfrm>
        </p:spPr>
        <p:txBody>
          <a:bodyPr/>
          <a:lstStyle>
            <a:lvl1pPr>
              <a:defRPr/>
            </a:lvl1pPr>
          </a:lstStyle>
          <a:p>
            <a:endParaRPr lang="en-US" altLang="ko-KR">
              <a:solidFill>
                <a:srgbClr val="000000"/>
              </a:solidFill>
            </a:endParaRPr>
          </a:p>
        </p:txBody>
      </p:sp>
      <p:sp>
        <p:nvSpPr>
          <p:cNvPr id="8" name="슬라이드 번호 개체 틀 7"/>
          <p:cNvSpPr>
            <a:spLocks noGrp="1"/>
          </p:cNvSpPr>
          <p:nvPr>
            <p:ph type="sldNum" sz="quarter" idx="12"/>
          </p:nvPr>
        </p:nvSpPr>
        <p:spPr>
          <a:xfrm>
            <a:off x="6553200" y="6248400"/>
            <a:ext cx="1905000" cy="457200"/>
          </a:xfrm>
        </p:spPr>
        <p:txBody>
          <a:bodyPr/>
          <a:lstStyle>
            <a:lvl1pPr>
              <a:defRPr/>
            </a:lvl1pPr>
          </a:lstStyle>
          <a:p>
            <a:fld id="{E185BB8B-6A21-42A5-8E46-D7F9098572DE}"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2108847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B497D0C-D938-4AB5-84B6-E4500FF0F109}"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8050451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내용">
    <p:spTree>
      <p:nvGrpSpPr>
        <p:cNvPr id="1" name=""/>
        <p:cNvGrpSpPr/>
        <p:nvPr/>
      </p:nvGrpSpPr>
      <p:grpSpPr>
        <a:xfrm>
          <a:off x="0" y="0"/>
          <a:ext cx="0" cy="0"/>
          <a:chOff x="0" y="0"/>
          <a:chExt cx="0" cy="0"/>
        </a:xfrm>
      </p:grpSpPr>
      <p:sp>
        <p:nvSpPr>
          <p:cNvPr id="2" name="내용 개체 틀 1"/>
          <p:cNvSpPr>
            <a:spLocks noGrp="1"/>
          </p:cNvSpPr>
          <p:nvPr>
            <p:ph/>
          </p:nvPr>
        </p:nvSpPr>
        <p:spPr>
          <a:xfrm>
            <a:off x="685800" y="609600"/>
            <a:ext cx="7772400" cy="54864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3" name="날짜 개체 틀 2"/>
          <p:cNvSpPr>
            <a:spLocks noGrp="1"/>
          </p:cNvSpPr>
          <p:nvPr>
            <p:ph type="dt" sz="half" idx="10"/>
          </p:nvPr>
        </p:nvSpPr>
        <p:spPr>
          <a:xfrm>
            <a:off x="685800" y="6248400"/>
            <a:ext cx="1905000" cy="457200"/>
          </a:xfrm>
        </p:spPr>
        <p:txBody>
          <a:bodyPr/>
          <a:lstStyle>
            <a:lvl1pPr>
              <a:defRPr/>
            </a:lvl1pPr>
          </a:lstStyle>
          <a:p>
            <a:endParaRPr lang="en-US" altLang="ko-KR">
              <a:solidFill>
                <a:srgbClr val="000000"/>
              </a:solidFill>
            </a:endParaRPr>
          </a:p>
        </p:txBody>
      </p:sp>
      <p:sp>
        <p:nvSpPr>
          <p:cNvPr id="4" name="바닥글 개체 틀 3"/>
          <p:cNvSpPr>
            <a:spLocks noGrp="1"/>
          </p:cNvSpPr>
          <p:nvPr>
            <p:ph type="ftr" sz="quarter" idx="11"/>
          </p:nvPr>
        </p:nvSpPr>
        <p:spPr>
          <a:xfrm>
            <a:off x="3124200" y="6248400"/>
            <a:ext cx="2895600" cy="457200"/>
          </a:xfrm>
        </p:spPr>
        <p:txBody>
          <a:bodyPr/>
          <a:lstStyle>
            <a:lvl1pPr>
              <a:defRPr/>
            </a:lvl1pPr>
          </a:lstStyle>
          <a:p>
            <a:endParaRPr lang="en-US" altLang="ko-KR">
              <a:solidFill>
                <a:srgbClr val="000000"/>
              </a:solidFill>
            </a:endParaRPr>
          </a:p>
        </p:txBody>
      </p:sp>
      <p:sp>
        <p:nvSpPr>
          <p:cNvPr id="5" name="슬라이드 번호 개체 틀 4"/>
          <p:cNvSpPr>
            <a:spLocks noGrp="1"/>
          </p:cNvSpPr>
          <p:nvPr>
            <p:ph type="sldNum" sz="quarter" idx="12"/>
          </p:nvPr>
        </p:nvSpPr>
        <p:spPr>
          <a:xfrm>
            <a:off x="6553200" y="6248400"/>
            <a:ext cx="1905000" cy="457200"/>
          </a:xfrm>
        </p:spPr>
        <p:txBody>
          <a:bodyPr/>
          <a:lstStyle>
            <a:lvl1pPr>
              <a:defRPr/>
            </a:lvl1pPr>
          </a:lstStyle>
          <a:p>
            <a:fld id="{ADB66297-55F8-4031-9835-257B0A71534D}" type="slidenum">
              <a:rPr lang="en-US" altLang="ko-KR">
                <a:solidFill>
                  <a:srgbClr val="000000"/>
                </a:solidFill>
              </a:rPr>
              <a:pPr/>
              <a:t>‹#›</a:t>
            </a:fld>
            <a:endParaRPr lang="en-US" altLang="ko-KR">
              <a:solidFill>
                <a:srgbClr val="000000"/>
              </a:solidFill>
            </a:endParaRPr>
          </a:p>
        </p:txBody>
      </p:sp>
    </p:spTree>
    <p:extLst>
      <p:ext uri="{BB962C8B-B14F-4D97-AF65-F5344CB8AC3E}">
        <p14:creationId xmlns:p14="http://schemas.microsoft.com/office/powerpoint/2010/main" val="17912033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3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ACC0F6-0A74-459C-95D9-1127EF4CEEC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5235396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0AF20C-0173-4B60-A910-33E23F088525}"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734397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1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9C9623-49EF-4BA5-AE7B-FE82DEC03C06}"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5063579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9C053-1367-4FE1-BADB-D7676F4DE47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0128307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CA6E39C-BBA9-44AE-831C-73D572EA4E23}"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6827567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AD3B4B-FAAB-4C23-8B63-20B993C74CE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7819268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80ABFC-F191-41B1-AEAB-7FE4D72048A3}"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6165955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1"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33824B-FC3F-4564-9D36-B3D7F568EF7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5111729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ED3EDA-636F-4C98-B5AA-DA193E5B1D4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67979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1"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5235A3-FCE0-4C5C-9065-C986C10D7F3F}"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7188362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E4F35D-0F5B-4E41-9D55-C9109C4BFEC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5467668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15100" y="609600"/>
            <a:ext cx="1943100" cy="5486400"/>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685800" y="609600"/>
            <a:ext cx="5676900" cy="5486400"/>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0D2B91-AB69-4DA8-A16F-A085A3EF6E40}"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9773439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제목, 내용 및 내용 2개">
    <p:spTree>
      <p:nvGrpSpPr>
        <p:cNvPr id="1" name=""/>
        <p:cNvGrpSpPr/>
        <p:nvPr/>
      </p:nvGrpSpPr>
      <p:grpSpPr>
        <a:xfrm>
          <a:off x="0" y="0"/>
          <a:ext cx="0" cy="0"/>
          <a:chOff x="0" y="0"/>
          <a:chExt cx="0" cy="0"/>
        </a:xfrm>
      </p:grpSpPr>
      <p:sp>
        <p:nvSpPr>
          <p:cNvPr id="2" name="제목 1"/>
          <p:cNvSpPr>
            <a:spLocks noGrp="1"/>
          </p:cNvSpPr>
          <p:nvPr>
            <p:ph type="title"/>
          </p:nvPr>
        </p:nvSpPr>
        <p:spPr>
          <a:xfrm>
            <a:off x="685800" y="609600"/>
            <a:ext cx="7772400" cy="1143000"/>
          </a:xfr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685800" y="1981200"/>
            <a:ext cx="3810000" cy="41148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quarter" idx="2"/>
          </p:nvPr>
        </p:nvSpPr>
        <p:spPr>
          <a:xfrm>
            <a:off x="4648200" y="1981200"/>
            <a:ext cx="3810000" cy="19812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quarter" idx="3"/>
          </p:nvPr>
        </p:nvSpPr>
        <p:spPr>
          <a:xfrm>
            <a:off x="4648200" y="4114800"/>
            <a:ext cx="3810000" cy="19812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C721C3-3F4A-4963-A716-AF42430E093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6334354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내용">
    <p:spTree>
      <p:nvGrpSpPr>
        <p:cNvPr id="1" name=""/>
        <p:cNvGrpSpPr/>
        <p:nvPr/>
      </p:nvGrpSpPr>
      <p:grpSpPr>
        <a:xfrm>
          <a:off x="0" y="0"/>
          <a:ext cx="0" cy="0"/>
          <a:chOff x="0" y="0"/>
          <a:chExt cx="0" cy="0"/>
        </a:xfrm>
      </p:grpSpPr>
      <p:sp>
        <p:nvSpPr>
          <p:cNvPr id="2" name="내용 개체 틀 1"/>
          <p:cNvSpPr>
            <a:spLocks noGrp="1"/>
          </p:cNvSpPr>
          <p:nvPr>
            <p:ph/>
          </p:nvPr>
        </p:nvSpPr>
        <p:spPr>
          <a:xfrm>
            <a:off x="685800" y="609600"/>
            <a:ext cx="7772400" cy="54864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8F27769-CBB8-46A0-B4C1-8D4650F9DA56}"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5072667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73" name="직사각형 72"/>
          <p:cNvSpPr/>
          <p:nvPr userDrawn="1"/>
        </p:nvSpPr>
        <p:spPr>
          <a:xfrm>
            <a:off x="1" y="4237199"/>
            <a:ext cx="9143999" cy="2653270"/>
          </a:xfrm>
          <a:prstGeom prst="rect">
            <a:avLst/>
          </a:prstGeom>
          <a:gradFill>
            <a:gsLst>
              <a:gs pos="0">
                <a:srgbClr val="1C1D21"/>
              </a:gs>
              <a:gs pos="100000">
                <a:srgbClr val="4458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부제목 2"/>
          <p:cNvSpPr>
            <a:spLocks noGrp="1"/>
          </p:cNvSpPr>
          <p:nvPr>
            <p:ph type="subTitle" idx="1"/>
          </p:nvPr>
        </p:nvSpPr>
        <p:spPr>
          <a:xfrm>
            <a:off x="1371600" y="4680000"/>
            <a:ext cx="6400800" cy="1341288"/>
          </a:xfrm>
        </p:spPr>
        <p:txBody>
          <a:bodyPr/>
          <a:lstStyle>
            <a:lvl1pPr marL="0" indent="0" algn="ctr">
              <a:buNone/>
              <a:defRPr>
                <a:solidFill>
                  <a:schemeClr val="tx1">
                    <a:tint val="75000"/>
                  </a:schemeClr>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dirty="0" smtClean="0"/>
              <a:t>마스터 부제목 스타일 편집</a:t>
            </a:r>
            <a:endParaRPr lang="en-GB" dirty="0"/>
          </a:p>
        </p:txBody>
      </p:sp>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dirty="0">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
        <p:nvSpPr>
          <p:cNvPr id="7" name="직사각형 6"/>
          <p:cNvSpPr/>
          <p:nvPr userDrawn="1"/>
        </p:nvSpPr>
        <p:spPr>
          <a:xfrm>
            <a:off x="0" y="0"/>
            <a:ext cx="9143999" cy="4237200"/>
          </a:xfrm>
          <a:prstGeom prst="rect">
            <a:avLst/>
          </a:prstGeom>
          <a:solidFill>
            <a:srgbClr val="1C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제목 1"/>
          <p:cNvSpPr>
            <a:spLocks noGrp="1"/>
          </p:cNvSpPr>
          <p:nvPr>
            <p:ph type="ctrTitle"/>
          </p:nvPr>
        </p:nvSpPr>
        <p:spPr>
          <a:xfrm>
            <a:off x="-1" y="1156146"/>
            <a:ext cx="9144000" cy="1924907"/>
          </a:xfrm>
        </p:spPr>
        <p:txBody>
          <a:bodyPr/>
          <a:lstStyle>
            <a:lvl1pPr algn="ctr">
              <a:defRPr>
                <a:latin typeface="Garamond" panose="02020404030301010803" pitchFamily="18" charset="0"/>
              </a:defRPr>
            </a:lvl1pPr>
          </a:lstStyle>
          <a:p>
            <a:r>
              <a:rPr lang="ko-KR" altLang="en-US" smtClean="0"/>
              <a:t>마스터 제목 스타일 편집</a:t>
            </a:r>
            <a:endParaRPr lang="en-GB" dirty="0"/>
          </a:p>
        </p:txBody>
      </p:sp>
    </p:spTree>
    <p:extLst>
      <p:ext uri="{BB962C8B-B14F-4D97-AF65-F5344CB8AC3E}">
        <p14:creationId xmlns:p14="http://schemas.microsoft.com/office/powerpoint/2010/main" val="2628358059"/>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내용 개체 틀 2"/>
          <p:cNvSpPr>
            <a:spLocks noGrp="1"/>
          </p:cNvSpPr>
          <p:nvPr>
            <p:ph idx="1"/>
          </p:nvPr>
        </p:nvSpPr>
        <p:spPr/>
        <p:txBody>
          <a:bodyPr/>
          <a:lstStyle>
            <a:lvl1pPr>
              <a:defRPr/>
            </a:lvl1pPr>
            <a:lvl2pPr>
              <a:defRPr/>
            </a:lvl2pPr>
            <a:lvl3pPr>
              <a:defRPr/>
            </a:lvl3pPr>
            <a:lvl4pPr>
              <a:defRPr/>
            </a:lvl4pPr>
            <a:lvl5pPr>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GB" dirty="0"/>
          </a:p>
        </p:txBody>
      </p:sp>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dirty="0">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38029927"/>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en-GB"/>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dirty="0" smtClean="0"/>
              <a:t>마스터 텍스트 스타일을 편집합니다</a:t>
            </a:r>
          </a:p>
        </p:txBody>
      </p:sp>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dirty="0">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784711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GB" dirty="0"/>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GB" dirty="0"/>
          </a:p>
        </p:txBody>
      </p:sp>
      <p:sp>
        <p:nvSpPr>
          <p:cNvPr id="5" name="날짜 개체 틀 4"/>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6" name="바닥글 개체 틀 5"/>
          <p:cNvSpPr>
            <a:spLocks noGrp="1"/>
          </p:cNvSpPr>
          <p:nvPr>
            <p:ph type="ftr" sz="quarter" idx="11"/>
          </p:nvPr>
        </p:nvSpPr>
        <p:spPr/>
        <p:txBody>
          <a:bodyPr/>
          <a:lstStyle/>
          <a:p>
            <a:endParaRPr lang="en-GB" dirty="0">
              <a:solidFill>
                <a:prstClr val="black">
                  <a:tint val="75000"/>
                </a:prstClr>
              </a:solidFill>
            </a:endParaRPr>
          </a:p>
        </p:txBody>
      </p:sp>
      <p:sp>
        <p:nvSpPr>
          <p:cNvPr id="7" name="슬라이드 번호 개체 틀 6"/>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338856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en-GB"/>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GB" dirty="0"/>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GB" dirty="0"/>
          </a:p>
        </p:txBody>
      </p:sp>
      <p:sp>
        <p:nvSpPr>
          <p:cNvPr id="7" name="날짜 개체 틀 6"/>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8" name="바닥글 개체 틀 7"/>
          <p:cNvSpPr>
            <a:spLocks noGrp="1"/>
          </p:cNvSpPr>
          <p:nvPr>
            <p:ph type="ftr" sz="quarter" idx="11"/>
          </p:nvPr>
        </p:nvSpPr>
        <p:spPr/>
        <p:txBody>
          <a:bodyPr/>
          <a:lstStyle/>
          <a:p>
            <a:endParaRPr lang="en-GB" dirty="0">
              <a:solidFill>
                <a:prstClr val="black">
                  <a:tint val="75000"/>
                </a:prstClr>
              </a:solidFill>
            </a:endParaRPr>
          </a:p>
        </p:txBody>
      </p:sp>
      <p:sp>
        <p:nvSpPr>
          <p:cNvPr id="9" name="슬라이드 번호 개체 틀 8"/>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597708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날짜 개체 틀 2"/>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4" name="바닥글 개체 틀 3"/>
          <p:cNvSpPr>
            <a:spLocks noGrp="1"/>
          </p:cNvSpPr>
          <p:nvPr>
            <p:ph type="ftr" sz="quarter" idx="11"/>
          </p:nvPr>
        </p:nvSpPr>
        <p:spPr/>
        <p:txBody>
          <a:bodyPr/>
          <a:lstStyle/>
          <a:p>
            <a:endParaRPr lang="en-GB" dirty="0">
              <a:solidFill>
                <a:prstClr val="black">
                  <a:tint val="75000"/>
                </a:prstClr>
              </a:solidFill>
            </a:endParaRPr>
          </a:p>
        </p:txBody>
      </p:sp>
      <p:sp>
        <p:nvSpPr>
          <p:cNvPr id="5" name="슬라이드 번호 개체 틀 4"/>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14316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9EA6C4-2A16-4019-980E-14D7C411E23F}"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0988987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3" name="바닥글 개체 틀 2"/>
          <p:cNvSpPr>
            <a:spLocks noGrp="1"/>
          </p:cNvSpPr>
          <p:nvPr>
            <p:ph type="ftr" sz="quarter" idx="11"/>
          </p:nvPr>
        </p:nvSpPr>
        <p:spPr/>
        <p:txBody>
          <a:bodyPr/>
          <a:lstStyle/>
          <a:p>
            <a:endParaRPr lang="en-GB" dirty="0">
              <a:solidFill>
                <a:prstClr val="black">
                  <a:tint val="75000"/>
                </a:prstClr>
              </a:solidFill>
            </a:endParaRPr>
          </a:p>
        </p:txBody>
      </p:sp>
      <p:sp>
        <p:nvSpPr>
          <p:cNvPr id="4" name="슬라이드 번호 개체 틀 3"/>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35219228"/>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en-GB"/>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GB" dirty="0"/>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dirty="0" smtClean="0"/>
              <a:t>마스터 텍스트 스타일을 편집합니다</a:t>
            </a:r>
          </a:p>
        </p:txBody>
      </p:sp>
      <p:sp>
        <p:nvSpPr>
          <p:cNvPr id="5" name="날짜 개체 틀 4"/>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6" name="바닥글 개체 틀 5"/>
          <p:cNvSpPr>
            <a:spLocks noGrp="1"/>
          </p:cNvSpPr>
          <p:nvPr>
            <p:ph type="ftr" sz="quarter" idx="11"/>
          </p:nvPr>
        </p:nvSpPr>
        <p:spPr/>
        <p:txBody>
          <a:bodyPr/>
          <a:lstStyle/>
          <a:p>
            <a:endParaRPr lang="en-GB" dirty="0">
              <a:solidFill>
                <a:prstClr val="black">
                  <a:tint val="75000"/>
                </a:prstClr>
              </a:solidFill>
            </a:endParaRPr>
          </a:p>
        </p:txBody>
      </p:sp>
      <p:sp>
        <p:nvSpPr>
          <p:cNvPr id="7" name="슬라이드 번호 개체 틀 6"/>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3012938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en-GB"/>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dirty="0" smtClean="0"/>
              <a:t>그림을 추가하려면 아이콘을 클릭하십시오</a:t>
            </a:r>
            <a:endParaRPr lang="en-GB" dirty="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dirty="0" smtClean="0"/>
              <a:t>마스터 텍스트 스타일을 편집합니다</a:t>
            </a:r>
          </a:p>
        </p:txBody>
      </p:sp>
      <p:sp>
        <p:nvSpPr>
          <p:cNvPr id="5" name="날짜 개체 틀 4"/>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6" name="바닥글 개체 틀 5"/>
          <p:cNvSpPr>
            <a:spLocks noGrp="1"/>
          </p:cNvSpPr>
          <p:nvPr>
            <p:ph type="ftr" sz="quarter" idx="11"/>
          </p:nvPr>
        </p:nvSpPr>
        <p:spPr/>
        <p:txBody>
          <a:bodyPr/>
          <a:lstStyle/>
          <a:p>
            <a:endParaRPr lang="en-GB" dirty="0">
              <a:solidFill>
                <a:prstClr val="black">
                  <a:tint val="75000"/>
                </a:prstClr>
              </a:solidFill>
            </a:endParaRPr>
          </a:p>
        </p:txBody>
      </p:sp>
      <p:sp>
        <p:nvSpPr>
          <p:cNvPr id="7" name="슬라이드 번호 개체 틀 6"/>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64739108"/>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GB"/>
          </a:p>
        </p:txBody>
      </p:sp>
      <p:sp>
        <p:nvSpPr>
          <p:cNvPr id="3" name="세로 텍스트 개체 틀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GB" dirty="0"/>
          </a:p>
        </p:txBody>
      </p:sp>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dirty="0">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7757436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en-GB"/>
          </a:p>
        </p:txBody>
      </p:sp>
      <p:sp>
        <p:nvSpPr>
          <p:cNvPr id="3" name="세로 텍스트 개체 틀 2"/>
          <p:cNvSpPr>
            <a:spLocks noGrp="1"/>
          </p:cNvSpPr>
          <p:nvPr>
            <p:ph type="body" orient="vert" idx="1"/>
          </p:nvPr>
        </p:nvSpPr>
        <p:spPr>
          <a:xfrm>
            <a:off x="457200" y="274638"/>
            <a:ext cx="6019800" cy="5851525"/>
          </a:xfrm>
        </p:spPr>
        <p:txBody>
          <a:bodyPr vert="eaVert"/>
          <a:lstStyle>
            <a:lvl1pPr>
              <a:defRPr/>
            </a:lvl1pPr>
            <a:lvl2pPr>
              <a:defRPr/>
            </a:lvl2pPr>
            <a:lvl3pPr>
              <a:defRPr/>
            </a:lvl3pPr>
            <a:lvl4pPr>
              <a:defRPr/>
            </a:lvl4pPr>
            <a:lvl5pPr>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GB" dirty="0"/>
          </a:p>
        </p:txBody>
      </p:sp>
      <p:sp>
        <p:nvSpPr>
          <p:cNvPr id="4" name="날짜 개체 틀 3"/>
          <p:cNvSpPr>
            <a:spLocks noGrp="1"/>
          </p:cNvSpPr>
          <p:nvPr>
            <p:ph type="dt" sz="half" idx="10"/>
          </p:nvPr>
        </p:nvSpPr>
        <p:spPr/>
        <p:txBody>
          <a:body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11"/>
          </p:nvPr>
        </p:nvSpPr>
        <p:spPr/>
        <p:txBody>
          <a:bodyPr/>
          <a:lstStyle/>
          <a:p>
            <a:endParaRPr lang="en-GB" dirty="0">
              <a:solidFill>
                <a:prstClr val="black">
                  <a:tint val="75000"/>
                </a:prstClr>
              </a:solidFill>
            </a:endParaRPr>
          </a:p>
        </p:txBody>
      </p:sp>
      <p:sp>
        <p:nvSpPr>
          <p:cNvPr id="6" name="슬라이드 번호 개체 틀 5"/>
          <p:cNvSpPr>
            <a:spLocks noGrp="1"/>
          </p:cNvSpPr>
          <p:nvPr>
            <p:ph type="sldNum" sz="quarter" idx="12"/>
          </p:nvPr>
        </p:nvSpPr>
        <p:spPr/>
        <p:txBody>
          <a:body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998233271"/>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3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latinLnBrk="0">
              <a:defRPr/>
            </a:lvl1pPr>
          </a:lstStyle>
          <a:p>
            <a:pPr>
              <a:defRPr/>
            </a:pPr>
            <a:fld id="{152BD050-56D3-48F7-8CFA-6B89C1729B75}" type="datetimeFigureOut">
              <a:rPr lang="ko-KR" altLang="en-US"/>
              <a:pPr>
                <a:defRPr/>
              </a:pPr>
              <a:t>2018-08-13</a:t>
            </a:fld>
            <a:endParaRPr lang="ko-KR" altLang="en-US"/>
          </a:p>
        </p:txBody>
      </p:sp>
      <p:sp>
        <p:nvSpPr>
          <p:cNvPr id="5" name="바닥글 개체 틀 4"/>
          <p:cNvSpPr>
            <a:spLocks noGrp="1"/>
          </p:cNvSpPr>
          <p:nvPr>
            <p:ph type="ftr" sz="quarter" idx="11"/>
          </p:nvPr>
        </p:nvSpPr>
        <p:spPr/>
        <p:txBody>
          <a:bodyPr/>
          <a:lstStyle>
            <a:lvl1pPr latinLnBrk="0">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latinLnBrk="0">
              <a:defRPr/>
            </a:lvl1pPr>
          </a:lstStyle>
          <a:p>
            <a:pPr>
              <a:defRPr/>
            </a:pPr>
            <a:fld id="{9546AAFA-448A-44FB-AEF7-AED26B9586EB}" type="slidenum">
              <a:rPr lang="ko-KR" altLang="en-US"/>
              <a:pPr>
                <a:defRPr/>
              </a:pPr>
              <a:t>‹#›</a:t>
            </a:fld>
            <a:endParaRPr lang="ko-KR" altLang="en-US"/>
          </a:p>
        </p:txBody>
      </p:sp>
    </p:spTree>
    <p:extLst>
      <p:ext uri="{BB962C8B-B14F-4D97-AF65-F5344CB8AC3E}">
        <p14:creationId xmlns:p14="http://schemas.microsoft.com/office/powerpoint/2010/main" val="24942808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latinLnBrk="0">
              <a:defRPr/>
            </a:lvl1pPr>
          </a:lstStyle>
          <a:p>
            <a:pPr>
              <a:defRPr/>
            </a:pPr>
            <a:fld id="{FD7FC899-4490-4360-891C-74AC20020F8A}" type="datetimeFigureOut">
              <a:rPr lang="ko-KR" altLang="en-US"/>
              <a:pPr>
                <a:defRPr/>
              </a:pPr>
              <a:t>2018-08-13</a:t>
            </a:fld>
            <a:endParaRPr lang="ko-KR" altLang="en-US"/>
          </a:p>
        </p:txBody>
      </p:sp>
      <p:sp>
        <p:nvSpPr>
          <p:cNvPr id="5" name="바닥글 개체 틀 4"/>
          <p:cNvSpPr>
            <a:spLocks noGrp="1"/>
          </p:cNvSpPr>
          <p:nvPr>
            <p:ph type="ftr" sz="quarter" idx="11"/>
          </p:nvPr>
        </p:nvSpPr>
        <p:spPr/>
        <p:txBody>
          <a:bodyPr/>
          <a:lstStyle>
            <a:lvl1pPr latinLnBrk="0">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latinLnBrk="0">
              <a:defRPr/>
            </a:lvl1pPr>
          </a:lstStyle>
          <a:p>
            <a:pPr>
              <a:defRPr/>
            </a:pPr>
            <a:fld id="{220810AC-00E8-4422-A267-8B91E09A06D5}" type="slidenum">
              <a:rPr lang="ko-KR" altLang="en-US"/>
              <a:pPr>
                <a:defRPr/>
              </a:pPr>
              <a:t>‹#›</a:t>
            </a:fld>
            <a:endParaRPr lang="ko-KR" altLang="en-US"/>
          </a:p>
        </p:txBody>
      </p:sp>
    </p:spTree>
    <p:extLst>
      <p:ext uri="{BB962C8B-B14F-4D97-AF65-F5344CB8AC3E}">
        <p14:creationId xmlns:p14="http://schemas.microsoft.com/office/powerpoint/2010/main" val="1966883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1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latinLnBrk="0">
              <a:defRPr/>
            </a:lvl1pPr>
          </a:lstStyle>
          <a:p>
            <a:pPr>
              <a:defRPr/>
            </a:pPr>
            <a:fld id="{1C67ADE6-FFC0-4B48-83E1-9172BF744383}" type="datetimeFigureOut">
              <a:rPr lang="ko-KR" altLang="en-US"/>
              <a:pPr>
                <a:defRPr/>
              </a:pPr>
              <a:t>2018-08-13</a:t>
            </a:fld>
            <a:endParaRPr lang="ko-KR" altLang="en-US"/>
          </a:p>
        </p:txBody>
      </p:sp>
      <p:sp>
        <p:nvSpPr>
          <p:cNvPr id="5" name="바닥글 개체 틀 4"/>
          <p:cNvSpPr>
            <a:spLocks noGrp="1"/>
          </p:cNvSpPr>
          <p:nvPr>
            <p:ph type="ftr" sz="quarter" idx="11"/>
          </p:nvPr>
        </p:nvSpPr>
        <p:spPr/>
        <p:txBody>
          <a:bodyPr/>
          <a:lstStyle>
            <a:lvl1pPr latinLnBrk="0">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latinLnBrk="0">
              <a:defRPr/>
            </a:lvl1pPr>
          </a:lstStyle>
          <a:p>
            <a:pPr>
              <a:defRPr/>
            </a:pPr>
            <a:fld id="{888D6D29-F89D-42EF-A161-C5FB8B4FE0BE}" type="slidenum">
              <a:rPr lang="ko-KR" altLang="en-US"/>
              <a:pPr>
                <a:defRPr/>
              </a:pPr>
              <a:t>‹#›</a:t>
            </a:fld>
            <a:endParaRPr lang="ko-KR" altLang="en-US"/>
          </a:p>
        </p:txBody>
      </p:sp>
    </p:spTree>
    <p:extLst>
      <p:ext uri="{BB962C8B-B14F-4D97-AF65-F5344CB8AC3E}">
        <p14:creationId xmlns:p14="http://schemas.microsoft.com/office/powerpoint/2010/main" val="12438738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lvl1pPr latinLnBrk="0">
              <a:defRPr/>
            </a:lvl1pPr>
          </a:lstStyle>
          <a:p>
            <a:pPr>
              <a:defRPr/>
            </a:pPr>
            <a:fld id="{5620883D-F608-46BA-A74D-53790A7ED559}" type="datetimeFigureOut">
              <a:rPr lang="ko-KR" altLang="en-US"/>
              <a:pPr>
                <a:defRPr/>
              </a:pPr>
              <a:t>2018-08-13</a:t>
            </a:fld>
            <a:endParaRPr lang="ko-KR" altLang="en-US"/>
          </a:p>
        </p:txBody>
      </p:sp>
      <p:sp>
        <p:nvSpPr>
          <p:cNvPr id="6" name="바닥글 개체 틀 4"/>
          <p:cNvSpPr>
            <a:spLocks noGrp="1"/>
          </p:cNvSpPr>
          <p:nvPr>
            <p:ph type="ftr" sz="quarter" idx="11"/>
          </p:nvPr>
        </p:nvSpPr>
        <p:spPr/>
        <p:txBody>
          <a:bodyPr/>
          <a:lstStyle>
            <a:lvl1pPr latinLnBrk="0">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latinLnBrk="0">
              <a:defRPr/>
            </a:lvl1pPr>
          </a:lstStyle>
          <a:p>
            <a:pPr>
              <a:defRPr/>
            </a:pPr>
            <a:fld id="{AC5A6CB0-935C-4B0E-A7F3-338F78C79516}" type="slidenum">
              <a:rPr lang="ko-KR" altLang="en-US"/>
              <a:pPr>
                <a:defRPr/>
              </a:pPr>
              <a:t>‹#›</a:t>
            </a:fld>
            <a:endParaRPr lang="ko-KR" altLang="en-US"/>
          </a:p>
        </p:txBody>
      </p:sp>
    </p:spTree>
    <p:extLst>
      <p:ext uri="{BB962C8B-B14F-4D97-AF65-F5344CB8AC3E}">
        <p14:creationId xmlns:p14="http://schemas.microsoft.com/office/powerpoint/2010/main" val="17502391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3"/>
          <p:cNvSpPr>
            <a:spLocks noGrp="1"/>
          </p:cNvSpPr>
          <p:nvPr>
            <p:ph type="dt" sz="half" idx="10"/>
          </p:nvPr>
        </p:nvSpPr>
        <p:spPr/>
        <p:txBody>
          <a:bodyPr/>
          <a:lstStyle>
            <a:lvl1pPr latinLnBrk="0">
              <a:defRPr/>
            </a:lvl1pPr>
          </a:lstStyle>
          <a:p>
            <a:pPr>
              <a:defRPr/>
            </a:pPr>
            <a:fld id="{0B755FA9-44AB-48D6-94AE-ABADA7B10408}" type="datetimeFigureOut">
              <a:rPr lang="ko-KR" altLang="en-US"/>
              <a:pPr>
                <a:defRPr/>
              </a:pPr>
              <a:t>2018-08-13</a:t>
            </a:fld>
            <a:endParaRPr lang="ko-KR" altLang="en-US"/>
          </a:p>
        </p:txBody>
      </p:sp>
      <p:sp>
        <p:nvSpPr>
          <p:cNvPr id="8" name="바닥글 개체 틀 4"/>
          <p:cNvSpPr>
            <a:spLocks noGrp="1"/>
          </p:cNvSpPr>
          <p:nvPr>
            <p:ph type="ftr" sz="quarter" idx="11"/>
          </p:nvPr>
        </p:nvSpPr>
        <p:spPr/>
        <p:txBody>
          <a:bodyPr/>
          <a:lstStyle>
            <a:lvl1pPr latinLnBrk="0">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latinLnBrk="0">
              <a:defRPr/>
            </a:lvl1pPr>
          </a:lstStyle>
          <a:p>
            <a:pPr>
              <a:defRPr/>
            </a:pPr>
            <a:fld id="{7434D175-17BD-4798-B213-A127D067C0F8}" type="slidenum">
              <a:rPr lang="ko-KR" altLang="en-US"/>
              <a:pPr>
                <a:defRPr/>
              </a:pPr>
              <a:t>‹#›</a:t>
            </a:fld>
            <a:endParaRPr lang="ko-KR" altLang="en-US"/>
          </a:p>
        </p:txBody>
      </p:sp>
    </p:spTree>
    <p:extLst>
      <p:ext uri="{BB962C8B-B14F-4D97-AF65-F5344CB8AC3E}">
        <p14:creationId xmlns:p14="http://schemas.microsoft.com/office/powerpoint/2010/main" val="256664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1.pn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1.pn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589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latinLnBrk="1">
              <a:defRPr sz="1400"/>
            </a:lvl1pPr>
          </a:lstStyle>
          <a:p>
            <a:pPr fontAlgn="base">
              <a:spcBef>
                <a:spcPct val="0"/>
              </a:spcBef>
              <a:spcAft>
                <a:spcPct val="0"/>
              </a:spcAft>
              <a:defRPr/>
            </a:pPr>
            <a:endParaRPr kumimoji="1" lang="en-US" altLang="ko-KR">
              <a:solidFill>
                <a:srgbClr val="000000"/>
              </a:solidFill>
            </a:endParaRPr>
          </a:p>
        </p:txBody>
      </p:sp>
      <p:sp>
        <p:nvSpPr>
          <p:cNvPr id="589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latinLnBrk="1">
              <a:defRPr sz="1400"/>
            </a:lvl1pPr>
          </a:lstStyle>
          <a:p>
            <a:pPr fontAlgn="base">
              <a:spcBef>
                <a:spcPct val="0"/>
              </a:spcBef>
              <a:spcAft>
                <a:spcPct val="0"/>
              </a:spcAft>
              <a:defRPr/>
            </a:pPr>
            <a:endParaRPr kumimoji="1" lang="en-US" altLang="ko-KR">
              <a:solidFill>
                <a:srgbClr val="000000"/>
              </a:solidFill>
            </a:endParaRPr>
          </a:p>
        </p:txBody>
      </p:sp>
      <p:sp>
        <p:nvSpPr>
          <p:cNvPr id="589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latinLnBrk="1">
              <a:defRPr sz="1400"/>
            </a:lvl1pPr>
          </a:lstStyle>
          <a:p>
            <a:pPr fontAlgn="base">
              <a:spcBef>
                <a:spcPct val="0"/>
              </a:spcBef>
              <a:spcAft>
                <a:spcPct val="0"/>
              </a:spcAft>
              <a:defRPr/>
            </a:pPr>
            <a:fld id="{94DFD707-882B-4BFC-9DCC-F34E3B8EED5A}"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23158388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en-GB"/>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GB"/>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43608728"/>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a:gsLst>
            <a:gs pos="95000">
              <a:srgbClr val="E9EBF7"/>
            </a:gs>
            <a:gs pos="0">
              <a:srgbClr val="E9EBF7"/>
            </a:gs>
            <a:gs pos="100000">
              <a:srgbClr val="D4D8F0"/>
            </a:gs>
          </a:gsLst>
          <a:lin ang="5400000" scaled="0"/>
        </a:gradFill>
        <a:effectLst/>
      </p:bgPr>
    </p:bg>
    <p:spTree>
      <p:nvGrpSpPr>
        <p:cNvPr id="1" name=""/>
        <p:cNvGrpSpPr/>
        <p:nvPr/>
      </p:nvGrpSpPr>
      <p:grpSpPr>
        <a:xfrm>
          <a:off x="0" y="0"/>
          <a:ext cx="0" cy="0"/>
          <a:chOff x="0" y="0"/>
          <a:chExt cx="0" cy="0"/>
        </a:xfrm>
      </p:grpSpPr>
      <p:sp>
        <p:nvSpPr>
          <p:cNvPr id="8" name="직사각형 7"/>
          <p:cNvSpPr/>
          <p:nvPr userDrawn="1"/>
        </p:nvSpPr>
        <p:spPr>
          <a:xfrm>
            <a:off x="8460431" y="188640"/>
            <a:ext cx="683569" cy="6480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직사각형 6"/>
          <p:cNvSpPr/>
          <p:nvPr userDrawn="1"/>
        </p:nvSpPr>
        <p:spPr>
          <a:xfrm>
            <a:off x="0" y="188640"/>
            <a:ext cx="8460431" cy="648072"/>
          </a:xfrm>
          <a:prstGeom prst="rect">
            <a:avLst/>
          </a:prstGeom>
          <a:solidFill>
            <a:srgbClr val="164A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제목 개체 틀 1"/>
          <p:cNvSpPr>
            <a:spLocks noGrp="1"/>
          </p:cNvSpPr>
          <p:nvPr>
            <p:ph type="title"/>
          </p:nvPr>
        </p:nvSpPr>
        <p:spPr>
          <a:xfrm>
            <a:off x="395536" y="188640"/>
            <a:ext cx="7776864" cy="648072"/>
          </a:xfrm>
          <a:prstGeom prst="rect">
            <a:avLst/>
          </a:prstGeom>
        </p:spPr>
        <p:txBody>
          <a:bodyPr vert="horz" lIns="91440" tIns="45720" rIns="91440" bIns="45720" rtlCol="0" anchor="ctr">
            <a:noAutofit/>
          </a:bodyPr>
          <a:lstStyle/>
          <a:p>
            <a:r>
              <a:rPr lang="ko-KR" altLang="en-US" dirty="0" smtClean="0"/>
              <a:t>마스터 제목 스타일 편집</a:t>
            </a:r>
            <a:endParaRPr lang="en-GB" dirty="0"/>
          </a:p>
        </p:txBody>
      </p:sp>
      <p:sp>
        <p:nvSpPr>
          <p:cNvPr id="3" name="텍스트 개체 틀 2"/>
          <p:cNvSpPr>
            <a:spLocks noGrp="1"/>
          </p:cNvSpPr>
          <p:nvPr>
            <p:ph type="body" idx="1"/>
          </p:nvPr>
        </p:nvSpPr>
        <p:spPr>
          <a:xfrm>
            <a:off x="323528" y="980728"/>
            <a:ext cx="8496944" cy="5616624"/>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GB" dirty="0"/>
          </a:p>
        </p:txBody>
      </p:sp>
      <p:sp>
        <p:nvSpPr>
          <p:cNvPr id="4" name="날짜 개체 틀 3"/>
          <p:cNvSpPr>
            <a:spLocks noGrp="1"/>
          </p:cNvSpPr>
          <p:nvPr>
            <p:ph type="dt" sz="half" idx="2"/>
          </p:nvPr>
        </p:nvSpPr>
        <p:spPr>
          <a:xfrm>
            <a:off x="457200" y="6525344"/>
            <a:ext cx="2133600" cy="365125"/>
          </a:xfrm>
          <a:prstGeom prst="rect">
            <a:avLst/>
          </a:prstGeom>
        </p:spPr>
        <p:txBody>
          <a:bodyPr vert="horz" lIns="91440" tIns="45720" rIns="91440" bIns="45720" rtlCol="0" anchor="ctr"/>
          <a:lstStyle>
            <a:lvl1pPr algn="l">
              <a:defRPr sz="1200">
                <a:solidFill>
                  <a:schemeClr val="tx1">
                    <a:tint val="75000"/>
                  </a:schemeClr>
                </a:solidFill>
                <a:latin typeface="Franklin Gothic Medium" panose="020B0603020102020204" pitchFamily="34" charset="0"/>
              </a:defRPr>
            </a:lvl1pPr>
          </a:lstStyle>
          <a:p>
            <a:fld id="{5985A51B-A7F4-4C71-8A94-B427CF738CBD}" type="datetimeFigureOut">
              <a:rPr lang="en-GB" smtClean="0">
                <a:solidFill>
                  <a:prstClr val="black">
                    <a:tint val="75000"/>
                  </a:prstClr>
                </a:solidFill>
              </a:rPr>
              <a:pPr/>
              <a:t>13/08/2018</a:t>
            </a:fld>
            <a:endParaRPr lang="en-GB">
              <a:solidFill>
                <a:prstClr val="black">
                  <a:tint val="75000"/>
                </a:prstClr>
              </a:solidFill>
            </a:endParaRPr>
          </a:p>
        </p:txBody>
      </p:sp>
      <p:sp>
        <p:nvSpPr>
          <p:cNvPr id="5" name="바닥글 개체 틀 4"/>
          <p:cNvSpPr>
            <a:spLocks noGrp="1"/>
          </p:cNvSpPr>
          <p:nvPr>
            <p:ph type="ftr" sz="quarter" idx="3"/>
          </p:nvPr>
        </p:nvSpPr>
        <p:spPr>
          <a:xfrm>
            <a:off x="3124200" y="6525344"/>
            <a:ext cx="2895600" cy="365125"/>
          </a:xfrm>
          <a:prstGeom prst="rect">
            <a:avLst/>
          </a:prstGeom>
        </p:spPr>
        <p:txBody>
          <a:bodyPr vert="horz" lIns="91440" tIns="45720" rIns="91440" bIns="45720" rtlCol="0" anchor="ctr"/>
          <a:lstStyle>
            <a:lvl1pPr algn="ctr">
              <a:defRPr sz="1200">
                <a:solidFill>
                  <a:schemeClr val="tx1">
                    <a:tint val="75000"/>
                  </a:schemeClr>
                </a:solidFill>
                <a:latin typeface="Franklin Gothic Medium" panose="020B0603020102020204" pitchFamily="34" charset="0"/>
              </a:defRPr>
            </a:lvl1pPr>
          </a:lstStyle>
          <a:p>
            <a:endParaRPr lang="en-GB">
              <a:solidFill>
                <a:prstClr val="black">
                  <a:tint val="75000"/>
                </a:prstClr>
              </a:solidFill>
            </a:endParaRPr>
          </a:p>
        </p:txBody>
      </p:sp>
      <p:sp>
        <p:nvSpPr>
          <p:cNvPr id="6" name="슬라이드 번호 개체 틀 5"/>
          <p:cNvSpPr>
            <a:spLocks noGrp="1"/>
          </p:cNvSpPr>
          <p:nvPr>
            <p:ph type="sldNum" sz="quarter" idx="4"/>
          </p:nvPr>
        </p:nvSpPr>
        <p:spPr>
          <a:xfrm>
            <a:off x="6553200" y="6525344"/>
            <a:ext cx="2133600" cy="365125"/>
          </a:xfrm>
          <a:prstGeom prst="rect">
            <a:avLst/>
          </a:prstGeom>
        </p:spPr>
        <p:txBody>
          <a:bodyPr vert="horz" lIns="91440" tIns="45720" rIns="91440" bIns="45720" rtlCol="0" anchor="ctr"/>
          <a:lstStyle>
            <a:lvl1pPr algn="r">
              <a:defRPr sz="1200">
                <a:solidFill>
                  <a:schemeClr val="tx1">
                    <a:tint val="75000"/>
                  </a:schemeClr>
                </a:solidFill>
                <a:latin typeface="Franklin Gothic Medium" panose="020B0603020102020204" pitchFamily="34" charset="0"/>
              </a:defRPr>
            </a:lvl1pPr>
          </a:lstStyle>
          <a:p>
            <a:fld id="{40D4302E-06A0-4C7B-9573-8D1B7851C3AF}" type="slidenum">
              <a:rPr lang="en-GB" smtClean="0">
                <a:solidFill>
                  <a:prstClr val="black">
                    <a:tint val="75000"/>
                  </a:prstClr>
                </a:solidFill>
              </a:rPr>
              <a:pPr/>
              <a:t>‹#›</a:t>
            </a:fld>
            <a:endParaRPr lang="en-GB">
              <a:solidFill>
                <a:prstClr val="black">
                  <a:tint val="75000"/>
                </a:prstClr>
              </a:solidFill>
            </a:endParaRPr>
          </a:p>
        </p:txBody>
      </p:sp>
      <p:grpSp>
        <p:nvGrpSpPr>
          <p:cNvPr id="10" name="그룹 9"/>
          <p:cNvGrpSpPr/>
          <p:nvPr userDrawn="1"/>
        </p:nvGrpSpPr>
        <p:grpSpPr>
          <a:xfrm>
            <a:off x="8134960" y="188712"/>
            <a:ext cx="648000" cy="648000"/>
            <a:chOff x="1884575" y="729000"/>
            <a:chExt cx="5390342" cy="5374848"/>
          </a:xfrm>
          <a:solidFill>
            <a:srgbClr val="E9EBFF"/>
          </a:solidFill>
        </p:grpSpPr>
        <p:grpSp>
          <p:nvGrpSpPr>
            <p:cNvPr id="11" name="그룹 10"/>
            <p:cNvGrpSpPr/>
            <p:nvPr/>
          </p:nvGrpSpPr>
          <p:grpSpPr>
            <a:xfrm>
              <a:off x="3505814" y="729000"/>
              <a:ext cx="2132372" cy="5374848"/>
              <a:chOff x="3505814" y="729000"/>
              <a:chExt cx="2132372" cy="5374848"/>
            </a:xfrm>
            <a:grpFill/>
          </p:grpSpPr>
          <p:grpSp>
            <p:nvGrpSpPr>
              <p:cNvPr id="54" name="그룹 53"/>
              <p:cNvGrpSpPr/>
              <p:nvPr/>
            </p:nvGrpSpPr>
            <p:grpSpPr>
              <a:xfrm>
                <a:off x="3505815" y="729000"/>
                <a:ext cx="2132371" cy="2700000"/>
                <a:chOff x="3505815" y="729000"/>
                <a:chExt cx="2132371" cy="2700000"/>
              </a:xfrm>
              <a:grpFill/>
            </p:grpSpPr>
            <p:grpSp>
              <p:nvGrpSpPr>
                <p:cNvPr id="65" name="그룹 64"/>
                <p:cNvGrpSpPr/>
                <p:nvPr/>
              </p:nvGrpSpPr>
              <p:grpSpPr>
                <a:xfrm>
                  <a:off x="4319972" y="729000"/>
                  <a:ext cx="504056" cy="2700000"/>
                  <a:chOff x="4319972" y="729000"/>
                  <a:chExt cx="504056" cy="2700000"/>
                </a:xfrm>
                <a:grpFill/>
              </p:grpSpPr>
              <p:sp>
                <p:nvSpPr>
                  <p:cNvPr id="72" name="직사각형 71"/>
                  <p:cNvSpPr/>
                  <p:nvPr/>
                </p:nvSpPr>
                <p:spPr>
                  <a:xfrm>
                    <a:off x="4319972" y="908720"/>
                    <a:ext cx="504056" cy="2520280"/>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3" name="이등변 삼각형 72"/>
                  <p:cNvSpPr/>
                  <p:nvPr/>
                </p:nvSpPr>
                <p:spPr>
                  <a:xfrm>
                    <a:off x="4319972" y="72900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6" name="그룹 65"/>
                <p:cNvGrpSpPr/>
                <p:nvPr/>
              </p:nvGrpSpPr>
              <p:grpSpPr>
                <a:xfrm rot="3600000">
                  <a:off x="4765481" y="1032668"/>
                  <a:ext cx="504056" cy="1241354"/>
                  <a:chOff x="4824028" y="983630"/>
                  <a:chExt cx="504056" cy="1241354"/>
                </a:xfrm>
                <a:grpFill/>
              </p:grpSpPr>
              <p:sp>
                <p:nvSpPr>
                  <p:cNvPr id="70" name="이등변 삼각형 69"/>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1" name="직사각형 70"/>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7" name="그룹 66"/>
                <p:cNvGrpSpPr/>
                <p:nvPr/>
              </p:nvGrpSpPr>
              <p:grpSpPr>
                <a:xfrm rot="18000000" flipH="1">
                  <a:off x="3874464" y="1032669"/>
                  <a:ext cx="504056" cy="1241354"/>
                  <a:chOff x="4824028" y="983630"/>
                  <a:chExt cx="504056" cy="1241354"/>
                </a:xfrm>
                <a:grpFill/>
              </p:grpSpPr>
              <p:sp>
                <p:nvSpPr>
                  <p:cNvPr id="68" name="이등변 삼각형 67"/>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9" name="직사각형 68"/>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nvGrpSpPr>
              <p:cNvPr id="55" name="그룹 54"/>
              <p:cNvGrpSpPr/>
              <p:nvPr/>
            </p:nvGrpSpPr>
            <p:grpSpPr>
              <a:xfrm flipV="1">
                <a:off x="3505814" y="3403848"/>
                <a:ext cx="2132371" cy="2700000"/>
                <a:chOff x="3505815" y="729000"/>
                <a:chExt cx="2132371" cy="2700000"/>
              </a:xfrm>
              <a:grpFill/>
            </p:grpSpPr>
            <p:grpSp>
              <p:nvGrpSpPr>
                <p:cNvPr id="56" name="그룹 55"/>
                <p:cNvGrpSpPr/>
                <p:nvPr/>
              </p:nvGrpSpPr>
              <p:grpSpPr>
                <a:xfrm>
                  <a:off x="4319972" y="729000"/>
                  <a:ext cx="504056" cy="2700000"/>
                  <a:chOff x="4319972" y="729000"/>
                  <a:chExt cx="504056" cy="2700000"/>
                </a:xfrm>
                <a:grpFill/>
              </p:grpSpPr>
              <p:sp>
                <p:nvSpPr>
                  <p:cNvPr id="63" name="직사각형 62"/>
                  <p:cNvSpPr/>
                  <p:nvPr/>
                </p:nvSpPr>
                <p:spPr>
                  <a:xfrm>
                    <a:off x="4319972" y="908720"/>
                    <a:ext cx="504056" cy="2520280"/>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4" name="이등변 삼각형 63"/>
                  <p:cNvSpPr/>
                  <p:nvPr/>
                </p:nvSpPr>
                <p:spPr>
                  <a:xfrm>
                    <a:off x="4319972" y="72900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7" name="그룹 56"/>
                <p:cNvGrpSpPr/>
                <p:nvPr/>
              </p:nvGrpSpPr>
              <p:grpSpPr>
                <a:xfrm rot="3600000">
                  <a:off x="4765481" y="1032668"/>
                  <a:ext cx="504056" cy="1241354"/>
                  <a:chOff x="4824028" y="983630"/>
                  <a:chExt cx="504056" cy="1241354"/>
                </a:xfrm>
                <a:grpFill/>
              </p:grpSpPr>
              <p:sp>
                <p:nvSpPr>
                  <p:cNvPr id="61" name="이등변 삼각형 60"/>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2" name="직사각형 61"/>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8" name="그룹 57"/>
                <p:cNvGrpSpPr/>
                <p:nvPr/>
              </p:nvGrpSpPr>
              <p:grpSpPr>
                <a:xfrm rot="18000000" flipH="1">
                  <a:off x="3874464" y="1032669"/>
                  <a:ext cx="504056" cy="1241354"/>
                  <a:chOff x="4824028" y="983630"/>
                  <a:chExt cx="504056" cy="1241354"/>
                </a:xfrm>
                <a:grpFill/>
              </p:grpSpPr>
              <p:sp>
                <p:nvSpPr>
                  <p:cNvPr id="59" name="이등변 삼각형 58"/>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0" name="직사각형 59"/>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grpSp>
          <p:nvGrpSpPr>
            <p:cNvPr id="12" name="그룹 11"/>
            <p:cNvGrpSpPr/>
            <p:nvPr/>
          </p:nvGrpSpPr>
          <p:grpSpPr>
            <a:xfrm rot="3600000">
              <a:off x="3521307" y="735240"/>
              <a:ext cx="2132372" cy="5374848"/>
              <a:chOff x="3505814" y="729000"/>
              <a:chExt cx="2132372" cy="5374848"/>
            </a:xfrm>
            <a:grpFill/>
          </p:grpSpPr>
          <p:grpSp>
            <p:nvGrpSpPr>
              <p:cNvPr id="34" name="그룹 33"/>
              <p:cNvGrpSpPr/>
              <p:nvPr/>
            </p:nvGrpSpPr>
            <p:grpSpPr>
              <a:xfrm>
                <a:off x="3505815" y="729000"/>
                <a:ext cx="2132371" cy="2700000"/>
                <a:chOff x="3505815" y="729000"/>
                <a:chExt cx="2132371" cy="2700000"/>
              </a:xfrm>
              <a:grpFill/>
            </p:grpSpPr>
            <p:grpSp>
              <p:nvGrpSpPr>
                <p:cNvPr id="45" name="그룹 44"/>
                <p:cNvGrpSpPr/>
                <p:nvPr/>
              </p:nvGrpSpPr>
              <p:grpSpPr>
                <a:xfrm>
                  <a:off x="4319972" y="729000"/>
                  <a:ext cx="504056" cy="2700000"/>
                  <a:chOff x="4319972" y="729000"/>
                  <a:chExt cx="504056" cy="2700000"/>
                </a:xfrm>
                <a:grpFill/>
              </p:grpSpPr>
              <p:sp>
                <p:nvSpPr>
                  <p:cNvPr id="52" name="직사각형 51"/>
                  <p:cNvSpPr/>
                  <p:nvPr/>
                </p:nvSpPr>
                <p:spPr>
                  <a:xfrm>
                    <a:off x="4319972" y="908720"/>
                    <a:ext cx="504056" cy="2520280"/>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3" name="이등변 삼각형 52"/>
                  <p:cNvSpPr/>
                  <p:nvPr/>
                </p:nvSpPr>
                <p:spPr>
                  <a:xfrm>
                    <a:off x="4319972" y="72900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6" name="그룹 45"/>
                <p:cNvGrpSpPr/>
                <p:nvPr/>
              </p:nvGrpSpPr>
              <p:grpSpPr>
                <a:xfrm rot="3600000">
                  <a:off x="4765481" y="1032668"/>
                  <a:ext cx="504056" cy="1241354"/>
                  <a:chOff x="4824028" y="983630"/>
                  <a:chExt cx="504056" cy="1241354"/>
                </a:xfrm>
                <a:grpFill/>
              </p:grpSpPr>
              <p:sp>
                <p:nvSpPr>
                  <p:cNvPr id="50" name="이등변 삼각형 49"/>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1" name="직사각형 50"/>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7" name="그룹 46"/>
                <p:cNvGrpSpPr/>
                <p:nvPr/>
              </p:nvGrpSpPr>
              <p:grpSpPr>
                <a:xfrm rot="18000000" flipH="1">
                  <a:off x="3874464" y="1032669"/>
                  <a:ext cx="504056" cy="1241354"/>
                  <a:chOff x="4824028" y="983630"/>
                  <a:chExt cx="504056" cy="1241354"/>
                </a:xfrm>
                <a:grpFill/>
              </p:grpSpPr>
              <p:sp>
                <p:nvSpPr>
                  <p:cNvPr id="48" name="이등변 삼각형 47"/>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9" name="직사각형 48"/>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nvGrpSpPr>
              <p:cNvPr id="35" name="그룹 34"/>
              <p:cNvGrpSpPr/>
              <p:nvPr/>
            </p:nvGrpSpPr>
            <p:grpSpPr>
              <a:xfrm flipV="1">
                <a:off x="3505814" y="3403848"/>
                <a:ext cx="2132371" cy="2700000"/>
                <a:chOff x="3505815" y="729000"/>
                <a:chExt cx="2132371" cy="2700000"/>
              </a:xfrm>
              <a:grpFill/>
            </p:grpSpPr>
            <p:grpSp>
              <p:nvGrpSpPr>
                <p:cNvPr id="36" name="그룹 35"/>
                <p:cNvGrpSpPr/>
                <p:nvPr/>
              </p:nvGrpSpPr>
              <p:grpSpPr>
                <a:xfrm>
                  <a:off x="4319972" y="729000"/>
                  <a:ext cx="504056" cy="2700000"/>
                  <a:chOff x="4319972" y="729000"/>
                  <a:chExt cx="504056" cy="2700000"/>
                </a:xfrm>
                <a:grpFill/>
              </p:grpSpPr>
              <p:sp>
                <p:nvSpPr>
                  <p:cNvPr id="43" name="직사각형 42"/>
                  <p:cNvSpPr/>
                  <p:nvPr/>
                </p:nvSpPr>
                <p:spPr>
                  <a:xfrm>
                    <a:off x="4319972" y="908720"/>
                    <a:ext cx="504056" cy="2520280"/>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4" name="이등변 삼각형 43"/>
                  <p:cNvSpPr/>
                  <p:nvPr/>
                </p:nvSpPr>
                <p:spPr>
                  <a:xfrm>
                    <a:off x="4319972" y="72900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37" name="그룹 36"/>
                <p:cNvGrpSpPr/>
                <p:nvPr/>
              </p:nvGrpSpPr>
              <p:grpSpPr>
                <a:xfrm rot="3600000">
                  <a:off x="4765481" y="1032668"/>
                  <a:ext cx="504056" cy="1241354"/>
                  <a:chOff x="4824028" y="983630"/>
                  <a:chExt cx="504056" cy="1241354"/>
                </a:xfrm>
                <a:grpFill/>
              </p:grpSpPr>
              <p:sp>
                <p:nvSpPr>
                  <p:cNvPr id="41" name="이등변 삼각형 40"/>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2" name="직사각형 41"/>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38" name="그룹 37"/>
                <p:cNvGrpSpPr/>
                <p:nvPr/>
              </p:nvGrpSpPr>
              <p:grpSpPr>
                <a:xfrm rot="18000000" flipH="1">
                  <a:off x="3874464" y="1032669"/>
                  <a:ext cx="504056" cy="1241354"/>
                  <a:chOff x="4824028" y="983630"/>
                  <a:chExt cx="504056" cy="1241354"/>
                </a:xfrm>
                <a:grpFill/>
              </p:grpSpPr>
              <p:sp>
                <p:nvSpPr>
                  <p:cNvPr id="39" name="이등변 삼각형 38"/>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 name="직사각형 39"/>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grpSp>
          <p:nvGrpSpPr>
            <p:cNvPr id="13" name="그룹 12"/>
            <p:cNvGrpSpPr/>
            <p:nvPr/>
          </p:nvGrpSpPr>
          <p:grpSpPr>
            <a:xfrm rot="7200000">
              <a:off x="3505813" y="716423"/>
              <a:ext cx="2132372" cy="5374848"/>
              <a:chOff x="3505814" y="729000"/>
              <a:chExt cx="2132372" cy="5374848"/>
            </a:xfrm>
            <a:grpFill/>
          </p:grpSpPr>
          <p:grpSp>
            <p:nvGrpSpPr>
              <p:cNvPr id="14" name="그룹 13"/>
              <p:cNvGrpSpPr/>
              <p:nvPr/>
            </p:nvGrpSpPr>
            <p:grpSpPr>
              <a:xfrm>
                <a:off x="3505815" y="729000"/>
                <a:ext cx="2132371" cy="2700000"/>
                <a:chOff x="3505815" y="729000"/>
                <a:chExt cx="2132371" cy="2700000"/>
              </a:xfrm>
              <a:grpFill/>
            </p:grpSpPr>
            <p:grpSp>
              <p:nvGrpSpPr>
                <p:cNvPr id="25" name="그룹 24"/>
                <p:cNvGrpSpPr/>
                <p:nvPr/>
              </p:nvGrpSpPr>
              <p:grpSpPr>
                <a:xfrm>
                  <a:off x="4319972" y="729000"/>
                  <a:ext cx="504056" cy="2700000"/>
                  <a:chOff x="4319972" y="729000"/>
                  <a:chExt cx="504056" cy="2700000"/>
                </a:xfrm>
                <a:grpFill/>
              </p:grpSpPr>
              <p:sp>
                <p:nvSpPr>
                  <p:cNvPr id="32" name="직사각형 31"/>
                  <p:cNvSpPr/>
                  <p:nvPr/>
                </p:nvSpPr>
                <p:spPr>
                  <a:xfrm>
                    <a:off x="4319972" y="908720"/>
                    <a:ext cx="504056" cy="2520280"/>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이등변 삼각형 32"/>
                  <p:cNvSpPr/>
                  <p:nvPr/>
                </p:nvSpPr>
                <p:spPr>
                  <a:xfrm>
                    <a:off x="4319972" y="72900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26" name="그룹 25"/>
                <p:cNvGrpSpPr/>
                <p:nvPr/>
              </p:nvGrpSpPr>
              <p:grpSpPr>
                <a:xfrm rot="3600000">
                  <a:off x="4765481" y="1032668"/>
                  <a:ext cx="504056" cy="1241354"/>
                  <a:chOff x="4824028" y="983630"/>
                  <a:chExt cx="504056" cy="1241354"/>
                </a:xfrm>
                <a:grpFill/>
              </p:grpSpPr>
              <p:sp>
                <p:nvSpPr>
                  <p:cNvPr id="30" name="이등변 삼각형 29"/>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 name="직사각형 30"/>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27" name="그룹 26"/>
                <p:cNvGrpSpPr/>
                <p:nvPr/>
              </p:nvGrpSpPr>
              <p:grpSpPr>
                <a:xfrm rot="18000000" flipH="1">
                  <a:off x="3874464" y="1032669"/>
                  <a:ext cx="504056" cy="1241354"/>
                  <a:chOff x="4824028" y="983630"/>
                  <a:chExt cx="504056" cy="1241354"/>
                </a:xfrm>
                <a:grpFill/>
              </p:grpSpPr>
              <p:sp>
                <p:nvSpPr>
                  <p:cNvPr id="28" name="이등변 삼각형 27"/>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 name="직사각형 28"/>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nvGrpSpPr>
              <p:cNvPr id="15" name="그룹 14"/>
              <p:cNvGrpSpPr/>
              <p:nvPr/>
            </p:nvGrpSpPr>
            <p:grpSpPr>
              <a:xfrm flipV="1">
                <a:off x="3505814" y="3403848"/>
                <a:ext cx="2132371" cy="2700000"/>
                <a:chOff x="3505815" y="729000"/>
                <a:chExt cx="2132371" cy="2700000"/>
              </a:xfrm>
              <a:grpFill/>
            </p:grpSpPr>
            <p:grpSp>
              <p:nvGrpSpPr>
                <p:cNvPr id="16" name="그룹 15"/>
                <p:cNvGrpSpPr/>
                <p:nvPr/>
              </p:nvGrpSpPr>
              <p:grpSpPr>
                <a:xfrm>
                  <a:off x="4319972" y="729000"/>
                  <a:ext cx="504056" cy="2700000"/>
                  <a:chOff x="4319972" y="729000"/>
                  <a:chExt cx="504056" cy="2700000"/>
                </a:xfrm>
                <a:grpFill/>
              </p:grpSpPr>
              <p:sp>
                <p:nvSpPr>
                  <p:cNvPr id="23" name="직사각형 22"/>
                  <p:cNvSpPr/>
                  <p:nvPr/>
                </p:nvSpPr>
                <p:spPr>
                  <a:xfrm>
                    <a:off x="4319972" y="908720"/>
                    <a:ext cx="504056" cy="2520280"/>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이등변 삼각형 23"/>
                  <p:cNvSpPr/>
                  <p:nvPr/>
                </p:nvSpPr>
                <p:spPr>
                  <a:xfrm>
                    <a:off x="4319972" y="72900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7" name="그룹 16"/>
                <p:cNvGrpSpPr/>
                <p:nvPr/>
              </p:nvGrpSpPr>
              <p:grpSpPr>
                <a:xfrm rot="3600000">
                  <a:off x="4765481" y="1032668"/>
                  <a:ext cx="504056" cy="1241354"/>
                  <a:chOff x="4824028" y="983630"/>
                  <a:chExt cx="504056" cy="1241354"/>
                </a:xfrm>
                <a:grpFill/>
              </p:grpSpPr>
              <p:sp>
                <p:nvSpPr>
                  <p:cNvPr id="21" name="이등변 삼각형 20"/>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직사각형 21"/>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8" name="그룹 17"/>
                <p:cNvGrpSpPr/>
                <p:nvPr/>
              </p:nvGrpSpPr>
              <p:grpSpPr>
                <a:xfrm rot="18000000" flipH="1">
                  <a:off x="3874464" y="1032669"/>
                  <a:ext cx="504056" cy="1241354"/>
                  <a:chOff x="4824028" y="983630"/>
                  <a:chExt cx="504056" cy="1241354"/>
                </a:xfrm>
                <a:grpFill/>
              </p:grpSpPr>
              <p:sp>
                <p:nvSpPr>
                  <p:cNvPr id="19" name="이등변 삼각형 18"/>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직사각형 19"/>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grpSp>
    </p:spTree>
    <p:extLst>
      <p:ext uri="{BB962C8B-B14F-4D97-AF65-F5344CB8AC3E}">
        <p14:creationId xmlns:p14="http://schemas.microsoft.com/office/powerpoint/2010/main" val="2901336377"/>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iming>
    <p:tnLst>
      <p:par>
        <p:cTn id="1" dur="indefinite" restart="never" nodeType="tmRoot"/>
      </p:par>
    </p:tnLst>
  </p:timing>
  <p:txStyles>
    <p:titleStyle>
      <a:lvl1pPr algn="l" defTabSz="914400" rtl="0" eaLnBrk="1" latinLnBrk="1" hangingPunct="1">
        <a:spcBef>
          <a:spcPct val="0"/>
        </a:spcBef>
        <a:buNone/>
        <a:defRPr sz="3600" kern="1200">
          <a:solidFill>
            <a:schemeClr val="bg1"/>
          </a:solidFill>
          <a:latin typeface="Franklin Gothic Demi" panose="020B0703020102020204" pitchFamily="34" charset="0"/>
          <a:ea typeface="+mj-ea"/>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1pPr>
      <a:lvl2pPr marL="742950" indent="-285750" algn="l" defTabSz="914400" rtl="0" eaLnBrk="1" latinLnBrk="1" hangingPunct="1">
        <a:spcBef>
          <a:spcPct val="200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2pPr>
      <a:lvl3pPr marL="1143000" indent="-228600" algn="l" defTabSz="914400" rtl="0" eaLnBrk="1" latinLnBrk="1" hangingPunct="1">
        <a:spcBef>
          <a:spcPct val="200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3pPr>
      <a:lvl4pPr marL="1600200" indent="-228600" algn="l" defTabSz="914400" rtl="0" eaLnBrk="1" latinLnBrk="1" hangingPunct="1">
        <a:spcBef>
          <a:spcPct val="20000"/>
        </a:spcBef>
        <a:buFont typeface="Arial" panose="020B0604020202020204" pitchFamily="34" charset="0"/>
        <a:buChar char="–"/>
        <a:defRPr sz="1600" kern="1200">
          <a:solidFill>
            <a:schemeClr val="tx1"/>
          </a:solidFill>
          <a:latin typeface="Franklin Gothic Medium" panose="020B0603020102020204" pitchFamily="34" charset="0"/>
          <a:ea typeface="+mn-ea"/>
          <a:cs typeface="+mn-cs"/>
        </a:defRPr>
      </a:lvl4pPr>
      <a:lvl5pPr marL="2057400" indent="-228600" algn="l" defTabSz="914400" rtl="0" eaLnBrk="1" latinLnBrk="1" hangingPunct="1">
        <a:spcBef>
          <a:spcPct val="20000"/>
        </a:spcBef>
        <a:buFont typeface="Arial" panose="020B0604020202020204" pitchFamily="34" charset="0"/>
        <a:buChar char="»"/>
        <a:defRPr sz="1600" kern="1200">
          <a:solidFill>
            <a:schemeClr val="tx1"/>
          </a:solidFill>
          <a:latin typeface="Franklin Gothic Medium" panose="020B0603020102020204" pitchFamily="34" charset="0"/>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1" name="그룹 30"/>
          <p:cNvGrpSpPr/>
          <p:nvPr userDrawn="1"/>
        </p:nvGrpSpPr>
        <p:grpSpPr>
          <a:xfrm>
            <a:off x="0" y="6497987"/>
            <a:ext cx="9144000" cy="360019"/>
            <a:chOff x="0" y="4421620"/>
            <a:chExt cx="9144000" cy="429517"/>
          </a:xfrm>
        </p:grpSpPr>
        <p:sp>
          <p:nvSpPr>
            <p:cNvPr id="30" name="자유형 29"/>
            <p:cNvSpPr/>
            <p:nvPr userDrawn="1"/>
          </p:nvSpPr>
          <p:spPr>
            <a:xfrm>
              <a:off x="0" y="4421620"/>
              <a:ext cx="9144000" cy="429493"/>
            </a:xfrm>
            <a:custGeom>
              <a:avLst/>
              <a:gdLst>
                <a:gd name="connsiteX0" fmla="*/ 0 w 9144000"/>
                <a:gd name="connsiteY0" fmla="*/ 0 h 429493"/>
                <a:gd name="connsiteX1" fmla="*/ 1357849 w 9144000"/>
                <a:gd name="connsiteY1" fmla="*/ 96664 h 429493"/>
                <a:gd name="connsiteX2" fmla="*/ 5629990 w 9144000"/>
                <a:gd name="connsiteY2" fmla="*/ 211275 h 429493"/>
                <a:gd name="connsiteX3" fmla="*/ 8304162 w 9144000"/>
                <a:gd name="connsiteY3" fmla="*/ 148228 h 429493"/>
                <a:gd name="connsiteX4" fmla="*/ 9144000 w 9144000"/>
                <a:gd name="connsiteY4" fmla="*/ 97649 h 429493"/>
                <a:gd name="connsiteX5" fmla="*/ 9144000 w 9144000"/>
                <a:gd name="connsiteY5" fmla="*/ 429493 h 429493"/>
                <a:gd name="connsiteX6" fmla="*/ 0 w 9144000"/>
                <a:gd name="connsiteY6" fmla="*/ 427500 h 42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29493">
                  <a:moveTo>
                    <a:pt x="0" y="0"/>
                  </a:moveTo>
                  <a:lnTo>
                    <a:pt x="1357849" y="96664"/>
                  </a:lnTo>
                  <a:cubicBezTo>
                    <a:pt x="2758568" y="181213"/>
                    <a:pt x="4182615" y="221295"/>
                    <a:pt x="5629990" y="211275"/>
                  </a:cubicBezTo>
                  <a:cubicBezTo>
                    <a:pt x="6561039" y="209048"/>
                    <a:pt x="7431434" y="191790"/>
                    <a:pt x="8304162" y="148228"/>
                  </a:cubicBezTo>
                  <a:lnTo>
                    <a:pt x="9144000" y="97649"/>
                  </a:lnTo>
                  <a:lnTo>
                    <a:pt x="9144000" y="429493"/>
                  </a:lnTo>
                  <a:lnTo>
                    <a:pt x="0" y="427500"/>
                  </a:lnTo>
                  <a:close/>
                </a:path>
              </a:pathLst>
            </a:custGeom>
            <a:solidFill>
              <a:srgbClr val="C1C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본고딕 KR Medium" panose="020B0600000000000000" pitchFamily="34" charset="-127"/>
                <a:ea typeface="본고딕 KR Medium" panose="020B0600000000000000" pitchFamily="34" charset="-127"/>
              </a:endParaRPr>
            </a:p>
          </p:txBody>
        </p:sp>
        <p:sp>
          <p:nvSpPr>
            <p:cNvPr id="29" name="자유형 28"/>
            <p:cNvSpPr/>
            <p:nvPr userDrawn="1"/>
          </p:nvSpPr>
          <p:spPr>
            <a:xfrm>
              <a:off x="0" y="4493458"/>
              <a:ext cx="9144000" cy="357655"/>
            </a:xfrm>
            <a:custGeom>
              <a:avLst/>
              <a:gdLst>
                <a:gd name="connsiteX0" fmla="*/ 9144000 w 9144000"/>
                <a:gd name="connsiteY0" fmla="*/ 0 h 357655"/>
                <a:gd name="connsiteX1" fmla="*/ 9144000 w 9144000"/>
                <a:gd name="connsiteY1" fmla="*/ 357655 h 357655"/>
                <a:gd name="connsiteX2" fmla="*/ 0 w 9144000"/>
                <a:gd name="connsiteY2" fmla="*/ 355506 h 357655"/>
                <a:gd name="connsiteX3" fmla="*/ 0 w 9144000"/>
                <a:gd name="connsiteY3" fmla="*/ 99373 h 357655"/>
                <a:gd name="connsiteX4" fmla="*/ 312468 w 9144000"/>
                <a:gd name="connsiteY4" fmla="*/ 71423 h 357655"/>
                <a:gd name="connsiteX5" fmla="*/ 5629990 w 9144000"/>
                <a:gd name="connsiteY5" fmla="*/ 122464 h 357655"/>
                <a:gd name="connsiteX6" fmla="*/ 8304162 w 9144000"/>
                <a:gd name="connsiteY6" fmla="*/ 54514 h 35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357655">
                  <a:moveTo>
                    <a:pt x="9144000" y="0"/>
                  </a:moveTo>
                  <a:lnTo>
                    <a:pt x="9144000" y="357655"/>
                  </a:lnTo>
                  <a:lnTo>
                    <a:pt x="0" y="355506"/>
                  </a:lnTo>
                  <a:lnTo>
                    <a:pt x="0" y="99373"/>
                  </a:lnTo>
                  <a:lnTo>
                    <a:pt x="312468" y="71423"/>
                  </a:lnTo>
                  <a:cubicBezTo>
                    <a:pt x="2052189" y="-61230"/>
                    <a:pt x="3820771" y="135963"/>
                    <a:pt x="5629990" y="122464"/>
                  </a:cubicBezTo>
                  <a:cubicBezTo>
                    <a:pt x="6561039" y="120064"/>
                    <a:pt x="7431434" y="101464"/>
                    <a:pt x="8304162" y="54514"/>
                  </a:cubicBezTo>
                  <a:close/>
                </a:path>
              </a:pathLst>
            </a:custGeom>
            <a:solidFill>
              <a:srgbClr val="7A8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본고딕 KR Medium" panose="020B0600000000000000" pitchFamily="34" charset="-127"/>
                <a:ea typeface="본고딕 KR Medium" panose="020B0600000000000000" pitchFamily="34" charset="-127"/>
              </a:endParaRPr>
            </a:p>
          </p:txBody>
        </p:sp>
        <p:sp>
          <p:nvSpPr>
            <p:cNvPr id="27" name="자유형 26"/>
            <p:cNvSpPr/>
            <p:nvPr userDrawn="1"/>
          </p:nvSpPr>
          <p:spPr>
            <a:xfrm>
              <a:off x="0" y="4511522"/>
              <a:ext cx="9144000" cy="339615"/>
            </a:xfrm>
            <a:custGeom>
              <a:avLst/>
              <a:gdLst>
                <a:gd name="connsiteX0" fmla="*/ 9144000 w 9144000"/>
                <a:gd name="connsiteY0" fmla="*/ 0 h 339613"/>
                <a:gd name="connsiteX1" fmla="*/ 9144000 w 9144000"/>
                <a:gd name="connsiteY1" fmla="*/ 339613 h 339613"/>
                <a:gd name="connsiteX2" fmla="*/ 0 w 9144000"/>
                <a:gd name="connsiteY2" fmla="*/ 337572 h 339613"/>
                <a:gd name="connsiteX3" fmla="*/ 0 w 9144000"/>
                <a:gd name="connsiteY3" fmla="*/ 128354 h 339613"/>
                <a:gd name="connsiteX4" fmla="*/ 321536 w 9144000"/>
                <a:gd name="connsiteY4" fmla="*/ 100978 h 339613"/>
                <a:gd name="connsiteX5" fmla="*/ 5634349 w 9144000"/>
                <a:gd name="connsiteY5" fmla="*/ 144756 h 339613"/>
                <a:gd name="connsiteX6" fmla="*/ 8304502 w 9144000"/>
                <a:gd name="connsiteY6" fmla="*/ 56094 h 33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339613">
                  <a:moveTo>
                    <a:pt x="9144000" y="0"/>
                  </a:moveTo>
                  <a:lnTo>
                    <a:pt x="9144000" y="339613"/>
                  </a:lnTo>
                  <a:lnTo>
                    <a:pt x="0" y="337572"/>
                  </a:lnTo>
                  <a:lnTo>
                    <a:pt x="0" y="128354"/>
                  </a:lnTo>
                  <a:lnTo>
                    <a:pt x="321536" y="100978"/>
                  </a:lnTo>
                  <a:cubicBezTo>
                    <a:pt x="2060734" y="-25566"/>
                    <a:pt x="3825130" y="157581"/>
                    <a:pt x="5634349" y="144756"/>
                  </a:cubicBezTo>
                  <a:cubicBezTo>
                    <a:pt x="6565397" y="142476"/>
                    <a:pt x="7433114" y="108733"/>
                    <a:pt x="8304502" y="56094"/>
                  </a:cubicBezTo>
                  <a:close/>
                </a:path>
              </a:pathLst>
            </a:custGeom>
            <a:solidFill>
              <a:srgbClr val="142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본고딕 KR Medium" panose="020B0600000000000000" pitchFamily="34" charset="-127"/>
                <a:ea typeface="본고딕 KR Medium" panose="020B0600000000000000" pitchFamily="34" charset="-127"/>
              </a:endParaRPr>
            </a:p>
          </p:txBody>
        </p:sp>
      </p:grpSp>
      <p:pic>
        <p:nvPicPr>
          <p:cNvPr id="17" name="그림 1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1625" y="0"/>
            <a:ext cx="7572375" cy="990600"/>
          </a:xfrm>
          <a:prstGeom prst="rect">
            <a:avLst/>
          </a:prstGeom>
        </p:spPr>
      </p:pic>
      <p:sp>
        <p:nvSpPr>
          <p:cNvPr id="4" name="날짜 개체 틀 3"/>
          <p:cNvSpPr>
            <a:spLocks noGrp="1"/>
          </p:cNvSpPr>
          <p:nvPr>
            <p:ph type="dt" sz="half" idx="2"/>
          </p:nvPr>
        </p:nvSpPr>
        <p:spPr>
          <a:xfrm>
            <a:off x="457200" y="6696000"/>
            <a:ext cx="2133600" cy="144000"/>
          </a:xfrm>
          <a:prstGeom prst="rect">
            <a:avLst/>
          </a:prstGeom>
        </p:spPr>
        <p:txBody>
          <a:bodyPr vert="horz" lIns="91440" tIns="45720" rIns="91440" bIns="45720" rtlCol="0" anchor="ctr"/>
          <a:lstStyle>
            <a:lvl1pPr algn="l">
              <a:defRPr sz="1100">
                <a:solidFill>
                  <a:schemeClr val="accent1">
                    <a:lumMod val="20000"/>
                    <a:lumOff val="80000"/>
                  </a:schemeClr>
                </a:solidFill>
                <a:latin typeface="본고딕 KR Normal" panose="020B0400000000000000" pitchFamily="34" charset="-127"/>
                <a:ea typeface="본고딕 KR Normal" panose="020B0400000000000000" pitchFamily="34" charset="-127"/>
                <a:cs typeface="Arial" panose="020B0604020202020204" pitchFamily="34" charset="0"/>
              </a:defRPr>
            </a:lvl1pPr>
          </a:lstStyle>
          <a:p>
            <a:fld id="{9D31DF8D-7931-4421-B9AA-5CA28B85B9E9}" type="datetime1">
              <a:rPr lang="en-GB" altLang="ko-KR" smtClean="0">
                <a:solidFill>
                  <a:srgbClr val="4F81BD">
                    <a:lumMod val="20000"/>
                    <a:lumOff val="80000"/>
                  </a:srgbClr>
                </a:solidFill>
              </a:rPr>
              <a:pPr/>
              <a:t>13/08/2018</a:t>
            </a:fld>
            <a:endParaRPr lang="en-GB" dirty="0">
              <a:solidFill>
                <a:srgbClr val="4F81BD">
                  <a:lumMod val="20000"/>
                  <a:lumOff val="80000"/>
                </a:srgbClr>
              </a:solidFill>
            </a:endParaRPr>
          </a:p>
        </p:txBody>
      </p:sp>
      <p:sp>
        <p:nvSpPr>
          <p:cNvPr id="5" name="바닥글 개체 틀 4"/>
          <p:cNvSpPr>
            <a:spLocks noGrp="1"/>
          </p:cNvSpPr>
          <p:nvPr>
            <p:ph type="ftr" sz="quarter" idx="3"/>
          </p:nvPr>
        </p:nvSpPr>
        <p:spPr>
          <a:xfrm>
            <a:off x="3124200" y="6696000"/>
            <a:ext cx="2895600" cy="144000"/>
          </a:xfrm>
          <a:prstGeom prst="rect">
            <a:avLst/>
          </a:prstGeom>
        </p:spPr>
        <p:txBody>
          <a:bodyPr vert="horz" lIns="91440" tIns="45720" rIns="91440" bIns="45720" rtlCol="0" anchor="ctr"/>
          <a:lstStyle>
            <a:lvl1pPr algn="ctr">
              <a:defRPr sz="1100">
                <a:solidFill>
                  <a:schemeClr val="accent1">
                    <a:lumMod val="20000"/>
                    <a:lumOff val="80000"/>
                  </a:schemeClr>
                </a:solidFill>
                <a:latin typeface="본고딕 KR Normal" panose="020B0400000000000000" pitchFamily="34" charset="-127"/>
                <a:ea typeface="본고딕 KR Normal" panose="020B0400000000000000" pitchFamily="34" charset="-127"/>
                <a:cs typeface="Arial" panose="020B0604020202020204" pitchFamily="34" charset="0"/>
              </a:defRPr>
            </a:lvl1pPr>
          </a:lstStyle>
          <a:p>
            <a:r>
              <a:rPr lang="en-GB" smtClean="0">
                <a:solidFill>
                  <a:srgbClr val="4F81BD">
                    <a:lumMod val="20000"/>
                    <a:lumOff val="80000"/>
                  </a:srgbClr>
                </a:solidFill>
              </a:rPr>
              <a:t>Surface Science Laboratory</a:t>
            </a:r>
            <a:endParaRPr lang="en-GB" dirty="0">
              <a:solidFill>
                <a:srgbClr val="4F81BD">
                  <a:lumMod val="20000"/>
                  <a:lumOff val="80000"/>
                </a:srgbClr>
              </a:solidFill>
            </a:endParaRPr>
          </a:p>
        </p:txBody>
      </p:sp>
      <p:sp>
        <p:nvSpPr>
          <p:cNvPr id="6" name="슬라이드 번호 개체 틀 5"/>
          <p:cNvSpPr>
            <a:spLocks noGrp="1"/>
          </p:cNvSpPr>
          <p:nvPr>
            <p:ph type="sldNum" sz="quarter" idx="4"/>
          </p:nvPr>
        </p:nvSpPr>
        <p:spPr>
          <a:xfrm>
            <a:off x="6553200" y="6696000"/>
            <a:ext cx="2133600" cy="144000"/>
          </a:xfrm>
          <a:prstGeom prst="rect">
            <a:avLst/>
          </a:prstGeom>
        </p:spPr>
        <p:txBody>
          <a:bodyPr vert="horz" lIns="91440" tIns="45720" rIns="91440" bIns="45720" rtlCol="0" anchor="ctr"/>
          <a:lstStyle>
            <a:lvl1pPr algn="r">
              <a:defRPr sz="1100">
                <a:solidFill>
                  <a:schemeClr val="accent1">
                    <a:lumMod val="20000"/>
                    <a:lumOff val="80000"/>
                  </a:schemeClr>
                </a:solidFill>
                <a:latin typeface="본고딕 KR Normal" panose="020B0400000000000000" pitchFamily="34" charset="-127"/>
                <a:ea typeface="본고딕 KR Normal" panose="020B0400000000000000" pitchFamily="34" charset="-127"/>
                <a:cs typeface="Arial" panose="020B0604020202020204" pitchFamily="34" charset="0"/>
              </a:defRPr>
            </a:lvl1pPr>
          </a:lstStyle>
          <a:p>
            <a:fld id="{40D4302E-06A0-4C7B-9573-8D1B7851C3AF}" type="slidenum">
              <a:rPr lang="en-GB" smtClean="0">
                <a:solidFill>
                  <a:srgbClr val="4F81BD">
                    <a:lumMod val="20000"/>
                    <a:lumOff val="80000"/>
                  </a:srgbClr>
                </a:solidFill>
              </a:rPr>
              <a:pPr/>
              <a:t>‹#›</a:t>
            </a:fld>
            <a:endParaRPr lang="en-GB" dirty="0">
              <a:solidFill>
                <a:srgbClr val="4F81BD">
                  <a:lumMod val="20000"/>
                  <a:lumOff val="80000"/>
                </a:srgbClr>
              </a:solidFill>
            </a:endParaRPr>
          </a:p>
        </p:txBody>
      </p:sp>
      <p:sp>
        <p:nvSpPr>
          <p:cNvPr id="9" name="직사각형 8"/>
          <p:cNvSpPr/>
          <p:nvPr userDrawn="1"/>
        </p:nvSpPr>
        <p:spPr>
          <a:xfrm>
            <a:off x="0" y="0"/>
            <a:ext cx="9144000" cy="980728"/>
          </a:xfrm>
          <a:prstGeom prst="rect">
            <a:avLst/>
          </a:prstGeom>
          <a:gradFill>
            <a:gsLst>
              <a:gs pos="20000">
                <a:srgbClr val="EEF4FA"/>
              </a:gs>
              <a:gs pos="0">
                <a:srgbClr val="EEF4FA"/>
              </a:gs>
              <a:gs pos="47640">
                <a:srgbClr val="EEF4FA">
                  <a:alpha val="80000"/>
                </a:srgbClr>
              </a:gs>
              <a:gs pos="100000">
                <a:srgbClr val="EEF4FA">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본고딕 KR Medium" panose="020B0600000000000000" pitchFamily="34" charset="-127"/>
              <a:ea typeface="본고딕 KR Medium" panose="020B0600000000000000" pitchFamily="34" charset="-127"/>
            </a:endParaRPr>
          </a:p>
        </p:txBody>
      </p:sp>
      <p:sp>
        <p:nvSpPr>
          <p:cNvPr id="10" name="타원 9"/>
          <p:cNvSpPr/>
          <p:nvPr userDrawn="1"/>
        </p:nvSpPr>
        <p:spPr>
          <a:xfrm>
            <a:off x="0" y="756000"/>
            <a:ext cx="9144000" cy="4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본고딕 KR Medium" panose="020B0600000000000000" pitchFamily="34" charset="-127"/>
              <a:ea typeface="본고딕 KR Medium" panose="020B0600000000000000" pitchFamily="34" charset="-127"/>
            </a:endParaRPr>
          </a:p>
        </p:txBody>
      </p:sp>
      <p:sp>
        <p:nvSpPr>
          <p:cNvPr id="3" name="텍스트 개체 틀 2"/>
          <p:cNvSpPr>
            <a:spLocks noGrp="1"/>
          </p:cNvSpPr>
          <p:nvPr>
            <p:ph type="body" idx="1"/>
          </p:nvPr>
        </p:nvSpPr>
        <p:spPr>
          <a:xfrm>
            <a:off x="323528" y="980728"/>
            <a:ext cx="8496944" cy="5616624"/>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GB" dirty="0"/>
          </a:p>
        </p:txBody>
      </p:sp>
      <p:sp>
        <p:nvSpPr>
          <p:cNvPr id="2" name="제목 개체 틀 1"/>
          <p:cNvSpPr>
            <a:spLocks noGrp="1"/>
          </p:cNvSpPr>
          <p:nvPr>
            <p:ph type="title"/>
          </p:nvPr>
        </p:nvSpPr>
        <p:spPr>
          <a:xfrm>
            <a:off x="323528" y="152712"/>
            <a:ext cx="8496944" cy="684000"/>
          </a:xfrm>
          <a:prstGeom prst="rect">
            <a:avLst/>
          </a:prstGeom>
          <a:noFill/>
        </p:spPr>
        <p:txBody>
          <a:bodyPr vert="horz" lIns="0" tIns="0" rIns="0" bIns="0" rtlCol="0" anchor="ctr">
            <a:noAutofit/>
          </a:bodyPr>
          <a:lstStyle/>
          <a:p>
            <a:r>
              <a:rPr lang="ko-KR" altLang="en-US" dirty="0" smtClean="0"/>
              <a:t>마스터 제목 스타일 편집</a:t>
            </a:r>
            <a:endParaRPr lang="en-GB" dirty="0"/>
          </a:p>
        </p:txBody>
      </p:sp>
    </p:spTree>
    <p:extLst>
      <p:ext uri="{BB962C8B-B14F-4D97-AF65-F5344CB8AC3E}">
        <p14:creationId xmlns:p14="http://schemas.microsoft.com/office/powerpoint/2010/main" val="2773763368"/>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iming>
    <p:tnLst>
      <p:par>
        <p:cTn id="1" dur="indefinite" restart="never" nodeType="tmRoot"/>
      </p:par>
    </p:tnLst>
  </p:timing>
  <p:hf hdr="0" ftr="0" dt="0"/>
  <p:txStyles>
    <p:titleStyle>
      <a:lvl1pPr algn="l" defTabSz="914400" rtl="0" eaLnBrk="1" latinLnBrk="1" hangingPunct="1">
        <a:spcBef>
          <a:spcPct val="0"/>
        </a:spcBef>
        <a:buNone/>
        <a:defRPr sz="3600" kern="1200">
          <a:solidFill>
            <a:srgbClr val="1428A0"/>
          </a:solidFill>
          <a:latin typeface="HY헤드라인M" panose="02030600000101010101" pitchFamily="18" charset="-127"/>
          <a:ea typeface="HY헤드라인M" panose="02030600000101010101" pitchFamily="18" charset="-127"/>
          <a:cs typeface="+mj-cs"/>
        </a:defRPr>
      </a:lvl1pPr>
    </p:titleStyle>
    <p:bodyStyle>
      <a:lvl1pPr marL="342900" indent="-342900" algn="l" defTabSz="914400" rtl="0" eaLnBrk="1" latinLnBrk="1" hangingPunct="1">
        <a:lnSpc>
          <a:spcPct val="110000"/>
        </a:lnSpc>
        <a:spcBef>
          <a:spcPct val="20000"/>
        </a:spcBef>
        <a:buFont typeface="Arial" panose="020B0604020202020204" pitchFamily="34" charset="0"/>
        <a:buChar char="•"/>
        <a:defRPr sz="2400" kern="1200">
          <a:solidFill>
            <a:schemeClr val="tx1"/>
          </a:solidFill>
          <a:latin typeface="본고딕 KR Medium" panose="020B0600000000000000" pitchFamily="34" charset="-127"/>
          <a:ea typeface="본고딕 KR Medium" panose="020B0600000000000000" pitchFamily="34" charset="-127"/>
          <a:cs typeface="+mn-cs"/>
        </a:defRPr>
      </a:lvl1pPr>
      <a:lvl2pPr marL="742950" indent="-285750" algn="l" defTabSz="914400" rtl="0" eaLnBrk="1" latinLnBrk="1" hangingPunct="1">
        <a:lnSpc>
          <a:spcPct val="110000"/>
        </a:lnSpc>
        <a:spcBef>
          <a:spcPct val="20000"/>
        </a:spcBef>
        <a:buFont typeface="Arial" panose="020B0604020202020204" pitchFamily="34" charset="0"/>
        <a:buChar char="–"/>
        <a:defRPr sz="2000" kern="1200">
          <a:solidFill>
            <a:schemeClr val="tx1"/>
          </a:solidFill>
          <a:latin typeface="본고딕 KR Medium" panose="020B0600000000000000" pitchFamily="34" charset="-127"/>
          <a:ea typeface="본고딕 KR Medium" panose="020B0600000000000000" pitchFamily="34" charset="-127"/>
          <a:cs typeface="+mn-cs"/>
        </a:defRPr>
      </a:lvl2pPr>
      <a:lvl3pPr marL="1143000" indent="-228600" algn="l" defTabSz="914400" rtl="0" eaLnBrk="1" latinLnBrk="1" hangingPunct="1">
        <a:lnSpc>
          <a:spcPct val="110000"/>
        </a:lnSpc>
        <a:spcBef>
          <a:spcPct val="20000"/>
        </a:spcBef>
        <a:buFont typeface="Arial" panose="020B0604020202020204" pitchFamily="34" charset="0"/>
        <a:buChar char="•"/>
        <a:defRPr sz="1800" kern="1200">
          <a:solidFill>
            <a:schemeClr val="tx1"/>
          </a:solidFill>
          <a:latin typeface="본고딕 KR Medium" panose="020B0600000000000000" pitchFamily="34" charset="-127"/>
          <a:ea typeface="본고딕 KR Medium" panose="020B0600000000000000" pitchFamily="34" charset="-127"/>
          <a:cs typeface="+mn-cs"/>
        </a:defRPr>
      </a:lvl3pPr>
      <a:lvl4pPr marL="1600200" indent="-228600" algn="l" defTabSz="914400" rtl="0" eaLnBrk="1" latinLnBrk="1" hangingPunct="1">
        <a:lnSpc>
          <a:spcPct val="110000"/>
        </a:lnSpc>
        <a:spcBef>
          <a:spcPct val="20000"/>
        </a:spcBef>
        <a:buFont typeface="Arial" panose="020B0604020202020204" pitchFamily="34" charset="0"/>
        <a:buChar char="–"/>
        <a:defRPr sz="1600" kern="1200">
          <a:solidFill>
            <a:schemeClr val="tx1"/>
          </a:solidFill>
          <a:latin typeface="본고딕 KR Medium" panose="020B0600000000000000" pitchFamily="34" charset="-127"/>
          <a:ea typeface="본고딕 KR Medium" panose="020B0600000000000000" pitchFamily="34" charset="-127"/>
          <a:cs typeface="+mn-cs"/>
        </a:defRPr>
      </a:lvl4pPr>
      <a:lvl5pPr marL="2057400" indent="-228600" algn="l" defTabSz="914400" rtl="0" eaLnBrk="1" latinLnBrk="1" hangingPunct="1">
        <a:lnSpc>
          <a:spcPct val="110000"/>
        </a:lnSpc>
        <a:spcBef>
          <a:spcPct val="20000"/>
        </a:spcBef>
        <a:buFont typeface="Arial" panose="020B0604020202020204" pitchFamily="34" charset="0"/>
        <a:buChar char="»"/>
        <a:defRPr sz="1600" kern="1200">
          <a:solidFill>
            <a:schemeClr val="tx1"/>
          </a:solidFill>
          <a:latin typeface="본고딕 KR Medium" panose="020B0600000000000000" pitchFamily="34" charset="-127"/>
          <a:ea typeface="본고딕 KR Medium" panose="020B0600000000000000" pitchFamily="34" charset="-127"/>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1" name="그룹 30"/>
          <p:cNvGrpSpPr/>
          <p:nvPr userDrawn="1"/>
        </p:nvGrpSpPr>
        <p:grpSpPr>
          <a:xfrm>
            <a:off x="0" y="6497987"/>
            <a:ext cx="9144000" cy="360019"/>
            <a:chOff x="0" y="4421620"/>
            <a:chExt cx="9144000" cy="429517"/>
          </a:xfrm>
        </p:grpSpPr>
        <p:sp>
          <p:nvSpPr>
            <p:cNvPr id="30" name="자유형 29"/>
            <p:cNvSpPr/>
            <p:nvPr userDrawn="1"/>
          </p:nvSpPr>
          <p:spPr>
            <a:xfrm>
              <a:off x="0" y="4421620"/>
              <a:ext cx="9144000" cy="429493"/>
            </a:xfrm>
            <a:custGeom>
              <a:avLst/>
              <a:gdLst>
                <a:gd name="connsiteX0" fmla="*/ 0 w 9144000"/>
                <a:gd name="connsiteY0" fmla="*/ 0 h 429493"/>
                <a:gd name="connsiteX1" fmla="*/ 1357849 w 9144000"/>
                <a:gd name="connsiteY1" fmla="*/ 96664 h 429493"/>
                <a:gd name="connsiteX2" fmla="*/ 5629990 w 9144000"/>
                <a:gd name="connsiteY2" fmla="*/ 211275 h 429493"/>
                <a:gd name="connsiteX3" fmla="*/ 8304162 w 9144000"/>
                <a:gd name="connsiteY3" fmla="*/ 148228 h 429493"/>
                <a:gd name="connsiteX4" fmla="*/ 9144000 w 9144000"/>
                <a:gd name="connsiteY4" fmla="*/ 97649 h 429493"/>
                <a:gd name="connsiteX5" fmla="*/ 9144000 w 9144000"/>
                <a:gd name="connsiteY5" fmla="*/ 429493 h 429493"/>
                <a:gd name="connsiteX6" fmla="*/ 0 w 9144000"/>
                <a:gd name="connsiteY6" fmla="*/ 427500 h 42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29493">
                  <a:moveTo>
                    <a:pt x="0" y="0"/>
                  </a:moveTo>
                  <a:lnTo>
                    <a:pt x="1357849" y="96664"/>
                  </a:lnTo>
                  <a:cubicBezTo>
                    <a:pt x="2758568" y="181213"/>
                    <a:pt x="4182615" y="221295"/>
                    <a:pt x="5629990" y="211275"/>
                  </a:cubicBezTo>
                  <a:cubicBezTo>
                    <a:pt x="6561039" y="209048"/>
                    <a:pt x="7431434" y="191790"/>
                    <a:pt x="8304162" y="148228"/>
                  </a:cubicBezTo>
                  <a:lnTo>
                    <a:pt x="9144000" y="97649"/>
                  </a:lnTo>
                  <a:lnTo>
                    <a:pt x="9144000" y="429493"/>
                  </a:lnTo>
                  <a:lnTo>
                    <a:pt x="0" y="427500"/>
                  </a:lnTo>
                  <a:close/>
                </a:path>
              </a:pathLst>
            </a:custGeom>
            <a:solidFill>
              <a:srgbClr val="C1C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본고딕 KR Medium" panose="020B0600000000000000" pitchFamily="34" charset="-127"/>
                <a:ea typeface="본고딕 KR Medium" panose="020B0600000000000000" pitchFamily="34" charset="-127"/>
              </a:endParaRPr>
            </a:p>
          </p:txBody>
        </p:sp>
        <p:sp>
          <p:nvSpPr>
            <p:cNvPr id="29" name="자유형 28"/>
            <p:cNvSpPr/>
            <p:nvPr userDrawn="1"/>
          </p:nvSpPr>
          <p:spPr>
            <a:xfrm>
              <a:off x="0" y="4493458"/>
              <a:ext cx="9144000" cy="357655"/>
            </a:xfrm>
            <a:custGeom>
              <a:avLst/>
              <a:gdLst>
                <a:gd name="connsiteX0" fmla="*/ 9144000 w 9144000"/>
                <a:gd name="connsiteY0" fmla="*/ 0 h 357655"/>
                <a:gd name="connsiteX1" fmla="*/ 9144000 w 9144000"/>
                <a:gd name="connsiteY1" fmla="*/ 357655 h 357655"/>
                <a:gd name="connsiteX2" fmla="*/ 0 w 9144000"/>
                <a:gd name="connsiteY2" fmla="*/ 355506 h 357655"/>
                <a:gd name="connsiteX3" fmla="*/ 0 w 9144000"/>
                <a:gd name="connsiteY3" fmla="*/ 99373 h 357655"/>
                <a:gd name="connsiteX4" fmla="*/ 312468 w 9144000"/>
                <a:gd name="connsiteY4" fmla="*/ 71423 h 357655"/>
                <a:gd name="connsiteX5" fmla="*/ 5629990 w 9144000"/>
                <a:gd name="connsiteY5" fmla="*/ 122464 h 357655"/>
                <a:gd name="connsiteX6" fmla="*/ 8304162 w 9144000"/>
                <a:gd name="connsiteY6" fmla="*/ 54514 h 35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357655">
                  <a:moveTo>
                    <a:pt x="9144000" y="0"/>
                  </a:moveTo>
                  <a:lnTo>
                    <a:pt x="9144000" y="357655"/>
                  </a:lnTo>
                  <a:lnTo>
                    <a:pt x="0" y="355506"/>
                  </a:lnTo>
                  <a:lnTo>
                    <a:pt x="0" y="99373"/>
                  </a:lnTo>
                  <a:lnTo>
                    <a:pt x="312468" y="71423"/>
                  </a:lnTo>
                  <a:cubicBezTo>
                    <a:pt x="2052189" y="-61230"/>
                    <a:pt x="3820771" y="135963"/>
                    <a:pt x="5629990" y="122464"/>
                  </a:cubicBezTo>
                  <a:cubicBezTo>
                    <a:pt x="6561039" y="120064"/>
                    <a:pt x="7431434" y="101464"/>
                    <a:pt x="8304162" y="54514"/>
                  </a:cubicBezTo>
                  <a:close/>
                </a:path>
              </a:pathLst>
            </a:custGeom>
            <a:solidFill>
              <a:srgbClr val="7A8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본고딕 KR Medium" panose="020B0600000000000000" pitchFamily="34" charset="-127"/>
                <a:ea typeface="본고딕 KR Medium" panose="020B0600000000000000" pitchFamily="34" charset="-127"/>
              </a:endParaRPr>
            </a:p>
          </p:txBody>
        </p:sp>
        <p:sp>
          <p:nvSpPr>
            <p:cNvPr id="27" name="자유형 26"/>
            <p:cNvSpPr/>
            <p:nvPr userDrawn="1"/>
          </p:nvSpPr>
          <p:spPr>
            <a:xfrm>
              <a:off x="0" y="4511522"/>
              <a:ext cx="9144000" cy="339615"/>
            </a:xfrm>
            <a:custGeom>
              <a:avLst/>
              <a:gdLst>
                <a:gd name="connsiteX0" fmla="*/ 9144000 w 9144000"/>
                <a:gd name="connsiteY0" fmla="*/ 0 h 339613"/>
                <a:gd name="connsiteX1" fmla="*/ 9144000 w 9144000"/>
                <a:gd name="connsiteY1" fmla="*/ 339613 h 339613"/>
                <a:gd name="connsiteX2" fmla="*/ 0 w 9144000"/>
                <a:gd name="connsiteY2" fmla="*/ 337572 h 339613"/>
                <a:gd name="connsiteX3" fmla="*/ 0 w 9144000"/>
                <a:gd name="connsiteY3" fmla="*/ 128354 h 339613"/>
                <a:gd name="connsiteX4" fmla="*/ 321536 w 9144000"/>
                <a:gd name="connsiteY4" fmla="*/ 100978 h 339613"/>
                <a:gd name="connsiteX5" fmla="*/ 5634349 w 9144000"/>
                <a:gd name="connsiteY5" fmla="*/ 144756 h 339613"/>
                <a:gd name="connsiteX6" fmla="*/ 8304502 w 9144000"/>
                <a:gd name="connsiteY6" fmla="*/ 56094 h 33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339613">
                  <a:moveTo>
                    <a:pt x="9144000" y="0"/>
                  </a:moveTo>
                  <a:lnTo>
                    <a:pt x="9144000" y="339613"/>
                  </a:lnTo>
                  <a:lnTo>
                    <a:pt x="0" y="337572"/>
                  </a:lnTo>
                  <a:lnTo>
                    <a:pt x="0" y="128354"/>
                  </a:lnTo>
                  <a:lnTo>
                    <a:pt x="321536" y="100978"/>
                  </a:lnTo>
                  <a:cubicBezTo>
                    <a:pt x="2060734" y="-25566"/>
                    <a:pt x="3825130" y="157581"/>
                    <a:pt x="5634349" y="144756"/>
                  </a:cubicBezTo>
                  <a:cubicBezTo>
                    <a:pt x="6565397" y="142476"/>
                    <a:pt x="7433114" y="108733"/>
                    <a:pt x="8304502" y="56094"/>
                  </a:cubicBezTo>
                  <a:close/>
                </a:path>
              </a:pathLst>
            </a:custGeom>
            <a:solidFill>
              <a:srgbClr val="142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본고딕 KR Medium" panose="020B0600000000000000" pitchFamily="34" charset="-127"/>
                <a:ea typeface="본고딕 KR Medium" panose="020B0600000000000000" pitchFamily="34" charset="-127"/>
              </a:endParaRPr>
            </a:p>
          </p:txBody>
        </p:sp>
      </p:grpSp>
      <p:pic>
        <p:nvPicPr>
          <p:cNvPr id="17" name="그림 1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1625" y="0"/>
            <a:ext cx="7572375" cy="990600"/>
          </a:xfrm>
          <a:prstGeom prst="rect">
            <a:avLst/>
          </a:prstGeom>
        </p:spPr>
      </p:pic>
      <p:sp>
        <p:nvSpPr>
          <p:cNvPr id="4" name="날짜 개체 틀 3"/>
          <p:cNvSpPr>
            <a:spLocks noGrp="1"/>
          </p:cNvSpPr>
          <p:nvPr>
            <p:ph type="dt" sz="half" idx="2"/>
          </p:nvPr>
        </p:nvSpPr>
        <p:spPr>
          <a:xfrm>
            <a:off x="457200" y="6696000"/>
            <a:ext cx="2133600" cy="144000"/>
          </a:xfrm>
          <a:prstGeom prst="rect">
            <a:avLst/>
          </a:prstGeom>
        </p:spPr>
        <p:txBody>
          <a:bodyPr vert="horz" lIns="91440" tIns="45720" rIns="91440" bIns="45720" rtlCol="0" anchor="ctr"/>
          <a:lstStyle>
            <a:lvl1pPr algn="l">
              <a:defRPr sz="1100">
                <a:solidFill>
                  <a:schemeClr val="accent1">
                    <a:lumMod val="20000"/>
                    <a:lumOff val="80000"/>
                  </a:schemeClr>
                </a:solidFill>
                <a:latin typeface="본고딕 KR Normal" panose="020B0400000000000000" pitchFamily="34" charset="-127"/>
                <a:ea typeface="본고딕 KR Normal" panose="020B0400000000000000" pitchFamily="34" charset="-127"/>
                <a:cs typeface="Arial" panose="020B0604020202020204" pitchFamily="34" charset="0"/>
              </a:defRPr>
            </a:lvl1pPr>
          </a:lstStyle>
          <a:p>
            <a:fld id="{9D31DF8D-7931-4421-B9AA-5CA28B85B9E9}" type="datetime1">
              <a:rPr lang="en-GB" altLang="ko-KR" smtClean="0">
                <a:solidFill>
                  <a:srgbClr val="4F81BD">
                    <a:lumMod val="20000"/>
                    <a:lumOff val="80000"/>
                  </a:srgbClr>
                </a:solidFill>
              </a:rPr>
              <a:pPr/>
              <a:t>13/08/2018</a:t>
            </a:fld>
            <a:endParaRPr lang="en-GB" dirty="0">
              <a:solidFill>
                <a:srgbClr val="4F81BD">
                  <a:lumMod val="20000"/>
                  <a:lumOff val="80000"/>
                </a:srgbClr>
              </a:solidFill>
            </a:endParaRPr>
          </a:p>
        </p:txBody>
      </p:sp>
      <p:sp>
        <p:nvSpPr>
          <p:cNvPr id="5" name="바닥글 개체 틀 4"/>
          <p:cNvSpPr>
            <a:spLocks noGrp="1"/>
          </p:cNvSpPr>
          <p:nvPr>
            <p:ph type="ftr" sz="quarter" idx="3"/>
          </p:nvPr>
        </p:nvSpPr>
        <p:spPr>
          <a:xfrm>
            <a:off x="3124200" y="6696000"/>
            <a:ext cx="2895600" cy="144000"/>
          </a:xfrm>
          <a:prstGeom prst="rect">
            <a:avLst/>
          </a:prstGeom>
        </p:spPr>
        <p:txBody>
          <a:bodyPr vert="horz" lIns="91440" tIns="45720" rIns="91440" bIns="45720" rtlCol="0" anchor="ctr"/>
          <a:lstStyle>
            <a:lvl1pPr algn="ctr">
              <a:defRPr sz="1100">
                <a:solidFill>
                  <a:schemeClr val="accent1">
                    <a:lumMod val="20000"/>
                    <a:lumOff val="80000"/>
                  </a:schemeClr>
                </a:solidFill>
                <a:latin typeface="본고딕 KR Normal" panose="020B0400000000000000" pitchFamily="34" charset="-127"/>
                <a:ea typeface="본고딕 KR Normal" panose="020B0400000000000000" pitchFamily="34" charset="-127"/>
                <a:cs typeface="Arial" panose="020B0604020202020204" pitchFamily="34" charset="0"/>
              </a:defRPr>
            </a:lvl1pPr>
          </a:lstStyle>
          <a:p>
            <a:r>
              <a:rPr lang="en-GB" smtClean="0">
                <a:solidFill>
                  <a:srgbClr val="4F81BD">
                    <a:lumMod val="20000"/>
                    <a:lumOff val="80000"/>
                  </a:srgbClr>
                </a:solidFill>
              </a:rPr>
              <a:t>Surface Science Laboratory</a:t>
            </a:r>
            <a:endParaRPr lang="en-GB" dirty="0">
              <a:solidFill>
                <a:srgbClr val="4F81BD">
                  <a:lumMod val="20000"/>
                  <a:lumOff val="80000"/>
                </a:srgbClr>
              </a:solidFill>
            </a:endParaRPr>
          </a:p>
        </p:txBody>
      </p:sp>
      <p:sp>
        <p:nvSpPr>
          <p:cNvPr id="6" name="슬라이드 번호 개체 틀 5"/>
          <p:cNvSpPr>
            <a:spLocks noGrp="1"/>
          </p:cNvSpPr>
          <p:nvPr>
            <p:ph type="sldNum" sz="quarter" idx="4"/>
          </p:nvPr>
        </p:nvSpPr>
        <p:spPr>
          <a:xfrm>
            <a:off x="6553200" y="6696000"/>
            <a:ext cx="2133600" cy="144000"/>
          </a:xfrm>
          <a:prstGeom prst="rect">
            <a:avLst/>
          </a:prstGeom>
        </p:spPr>
        <p:txBody>
          <a:bodyPr vert="horz" lIns="91440" tIns="45720" rIns="91440" bIns="45720" rtlCol="0" anchor="ctr"/>
          <a:lstStyle>
            <a:lvl1pPr algn="r">
              <a:defRPr sz="1100">
                <a:solidFill>
                  <a:schemeClr val="accent1">
                    <a:lumMod val="20000"/>
                    <a:lumOff val="80000"/>
                  </a:schemeClr>
                </a:solidFill>
                <a:latin typeface="본고딕 KR Normal" panose="020B0400000000000000" pitchFamily="34" charset="-127"/>
                <a:ea typeface="본고딕 KR Normal" panose="020B0400000000000000" pitchFamily="34" charset="-127"/>
                <a:cs typeface="Arial" panose="020B0604020202020204" pitchFamily="34" charset="0"/>
              </a:defRPr>
            </a:lvl1pPr>
          </a:lstStyle>
          <a:p>
            <a:fld id="{40D4302E-06A0-4C7B-9573-8D1B7851C3AF}" type="slidenum">
              <a:rPr lang="en-GB" smtClean="0">
                <a:solidFill>
                  <a:srgbClr val="4F81BD">
                    <a:lumMod val="20000"/>
                    <a:lumOff val="80000"/>
                  </a:srgbClr>
                </a:solidFill>
              </a:rPr>
              <a:pPr/>
              <a:t>‹#›</a:t>
            </a:fld>
            <a:endParaRPr lang="en-GB" dirty="0">
              <a:solidFill>
                <a:srgbClr val="4F81BD">
                  <a:lumMod val="20000"/>
                  <a:lumOff val="80000"/>
                </a:srgbClr>
              </a:solidFill>
            </a:endParaRPr>
          </a:p>
        </p:txBody>
      </p:sp>
      <p:sp>
        <p:nvSpPr>
          <p:cNvPr id="9" name="직사각형 8"/>
          <p:cNvSpPr/>
          <p:nvPr userDrawn="1"/>
        </p:nvSpPr>
        <p:spPr>
          <a:xfrm>
            <a:off x="0" y="0"/>
            <a:ext cx="9144000" cy="980728"/>
          </a:xfrm>
          <a:prstGeom prst="rect">
            <a:avLst/>
          </a:prstGeom>
          <a:gradFill>
            <a:gsLst>
              <a:gs pos="20000">
                <a:srgbClr val="EEF4FA"/>
              </a:gs>
              <a:gs pos="0">
                <a:srgbClr val="EEF4FA"/>
              </a:gs>
              <a:gs pos="47640">
                <a:srgbClr val="EEF4FA">
                  <a:alpha val="80000"/>
                </a:srgbClr>
              </a:gs>
              <a:gs pos="100000">
                <a:srgbClr val="EEF4FA">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본고딕 KR Medium" panose="020B0600000000000000" pitchFamily="34" charset="-127"/>
              <a:ea typeface="본고딕 KR Medium" panose="020B0600000000000000" pitchFamily="34" charset="-127"/>
            </a:endParaRPr>
          </a:p>
        </p:txBody>
      </p:sp>
      <p:sp>
        <p:nvSpPr>
          <p:cNvPr id="10" name="타원 9"/>
          <p:cNvSpPr/>
          <p:nvPr userDrawn="1"/>
        </p:nvSpPr>
        <p:spPr>
          <a:xfrm>
            <a:off x="0" y="756000"/>
            <a:ext cx="9144000" cy="4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latin typeface="본고딕 KR Medium" panose="020B0600000000000000" pitchFamily="34" charset="-127"/>
              <a:ea typeface="본고딕 KR Medium" panose="020B0600000000000000" pitchFamily="34" charset="-127"/>
            </a:endParaRPr>
          </a:p>
        </p:txBody>
      </p:sp>
      <p:sp>
        <p:nvSpPr>
          <p:cNvPr id="3" name="텍스트 개체 틀 2"/>
          <p:cNvSpPr>
            <a:spLocks noGrp="1"/>
          </p:cNvSpPr>
          <p:nvPr>
            <p:ph type="body" idx="1"/>
          </p:nvPr>
        </p:nvSpPr>
        <p:spPr>
          <a:xfrm>
            <a:off x="323528" y="980728"/>
            <a:ext cx="8496944" cy="5616624"/>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GB" dirty="0"/>
          </a:p>
        </p:txBody>
      </p:sp>
      <p:sp>
        <p:nvSpPr>
          <p:cNvPr id="2" name="제목 개체 틀 1"/>
          <p:cNvSpPr>
            <a:spLocks noGrp="1"/>
          </p:cNvSpPr>
          <p:nvPr>
            <p:ph type="title"/>
          </p:nvPr>
        </p:nvSpPr>
        <p:spPr>
          <a:xfrm>
            <a:off x="323528" y="152712"/>
            <a:ext cx="8496944" cy="684000"/>
          </a:xfrm>
          <a:prstGeom prst="rect">
            <a:avLst/>
          </a:prstGeom>
          <a:noFill/>
        </p:spPr>
        <p:txBody>
          <a:bodyPr vert="horz" lIns="0" tIns="0" rIns="0" bIns="0" rtlCol="0" anchor="ctr">
            <a:noAutofit/>
          </a:bodyPr>
          <a:lstStyle/>
          <a:p>
            <a:r>
              <a:rPr lang="ko-KR" altLang="en-US" dirty="0" smtClean="0"/>
              <a:t>마스터 제목 스타일 편집</a:t>
            </a:r>
            <a:endParaRPr lang="en-GB" dirty="0"/>
          </a:p>
        </p:txBody>
      </p:sp>
    </p:spTree>
    <p:extLst>
      <p:ext uri="{BB962C8B-B14F-4D97-AF65-F5344CB8AC3E}">
        <p14:creationId xmlns:p14="http://schemas.microsoft.com/office/powerpoint/2010/main" val="3814894006"/>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iming>
    <p:tnLst>
      <p:par>
        <p:cTn id="1" dur="indefinite" restart="never" nodeType="tmRoot"/>
      </p:par>
    </p:tnLst>
  </p:timing>
  <p:hf hdr="0" ftr="0" dt="0"/>
  <p:txStyles>
    <p:titleStyle>
      <a:lvl1pPr algn="l" defTabSz="914400" rtl="0" eaLnBrk="1" latinLnBrk="1" hangingPunct="1">
        <a:spcBef>
          <a:spcPct val="0"/>
        </a:spcBef>
        <a:buNone/>
        <a:defRPr sz="3600" kern="1200">
          <a:solidFill>
            <a:srgbClr val="1428A0"/>
          </a:solidFill>
          <a:latin typeface="HY헤드라인M" panose="02030600000101010101" pitchFamily="18" charset="-127"/>
          <a:ea typeface="HY헤드라인M" panose="02030600000101010101" pitchFamily="18" charset="-127"/>
          <a:cs typeface="+mj-cs"/>
        </a:defRPr>
      </a:lvl1pPr>
    </p:titleStyle>
    <p:bodyStyle>
      <a:lvl1pPr marL="342900" indent="-342900" algn="l" defTabSz="914400" rtl="0" eaLnBrk="1" latinLnBrk="1" hangingPunct="1">
        <a:lnSpc>
          <a:spcPct val="110000"/>
        </a:lnSpc>
        <a:spcBef>
          <a:spcPct val="20000"/>
        </a:spcBef>
        <a:buFont typeface="Arial" panose="020B0604020202020204" pitchFamily="34" charset="0"/>
        <a:buChar char="•"/>
        <a:defRPr sz="2400" kern="1200">
          <a:solidFill>
            <a:schemeClr val="tx1"/>
          </a:solidFill>
          <a:latin typeface="본고딕 KR Medium" panose="020B0600000000000000" pitchFamily="34" charset="-127"/>
          <a:ea typeface="본고딕 KR Medium" panose="020B0600000000000000" pitchFamily="34" charset="-127"/>
          <a:cs typeface="+mn-cs"/>
        </a:defRPr>
      </a:lvl1pPr>
      <a:lvl2pPr marL="742950" indent="-285750" algn="l" defTabSz="914400" rtl="0" eaLnBrk="1" latinLnBrk="1" hangingPunct="1">
        <a:lnSpc>
          <a:spcPct val="110000"/>
        </a:lnSpc>
        <a:spcBef>
          <a:spcPct val="20000"/>
        </a:spcBef>
        <a:buFont typeface="Arial" panose="020B0604020202020204" pitchFamily="34" charset="0"/>
        <a:buChar char="–"/>
        <a:defRPr sz="2000" kern="1200">
          <a:solidFill>
            <a:schemeClr val="tx1"/>
          </a:solidFill>
          <a:latin typeface="본고딕 KR Medium" panose="020B0600000000000000" pitchFamily="34" charset="-127"/>
          <a:ea typeface="본고딕 KR Medium" panose="020B0600000000000000" pitchFamily="34" charset="-127"/>
          <a:cs typeface="+mn-cs"/>
        </a:defRPr>
      </a:lvl2pPr>
      <a:lvl3pPr marL="1143000" indent="-228600" algn="l" defTabSz="914400" rtl="0" eaLnBrk="1" latinLnBrk="1" hangingPunct="1">
        <a:lnSpc>
          <a:spcPct val="110000"/>
        </a:lnSpc>
        <a:spcBef>
          <a:spcPct val="20000"/>
        </a:spcBef>
        <a:buFont typeface="Arial" panose="020B0604020202020204" pitchFamily="34" charset="0"/>
        <a:buChar char="•"/>
        <a:defRPr sz="1800" kern="1200">
          <a:solidFill>
            <a:schemeClr val="tx1"/>
          </a:solidFill>
          <a:latin typeface="본고딕 KR Medium" panose="020B0600000000000000" pitchFamily="34" charset="-127"/>
          <a:ea typeface="본고딕 KR Medium" panose="020B0600000000000000" pitchFamily="34" charset="-127"/>
          <a:cs typeface="+mn-cs"/>
        </a:defRPr>
      </a:lvl3pPr>
      <a:lvl4pPr marL="1600200" indent="-228600" algn="l" defTabSz="914400" rtl="0" eaLnBrk="1" latinLnBrk="1" hangingPunct="1">
        <a:lnSpc>
          <a:spcPct val="110000"/>
        </a:lnSpc>
        <a:spcBef>
          <a:spcPct val="20000"/>
        </a:spcBef>
        <a:buFont typeface="Arial" panose="020B0604020202020204" pitchFamily="34" charset="0"/>
        <a:buChar char="–"/>
        <a:defRPr sz="1600" kern="1200">
          <a:solidFill>
            <a:schemeClr val="tx1"/>
          </a:solidFill>
          <a:latin typeface="본고딕 KR Medium" panose="020B0600000000000000" pitchFamily="34" charset="-127"/>
          <a:ea typeface="본고딕 KR Medium" panose="020B0600000000000000" pitchFamily="34" charset="-127"/>
          <a:cs typeface="+mn-cs"/>
        </a:defRPr>
      </a:lvl4pPr>
      <a:lvl5pPr marL="2057400" indent="-228600" algn="l" defTabSz="914400" rtl="0" eaLnBrk="1" latinLnBrk="1" hangingPunct="1">
        <a:lnSpc>
          <a:spcPct val="110000"/>
        </a:lnSpc>
        <a:spcBef>
          <a:spcPct val="20000"/>
        </a:spcBef>
        <a:buFont typeface="Arial" panose="020B0604020202020204" pitchFamily="34" charset="0"/>
        <a:buChar char="»"/>
        <a:defRPr sz="1600" kern="1200">
          <a:solidFill>
            <a:schemeClr val="tx1"/>
          </a:solidFill>
          <a:latin typeface="본고딕 KR Medium" panose="020B0600000000000000" pitchFamily="34" charset="-127"/>
          <a:ea typeface="본고딕 KR Medium" panose="020B0600000000000000" pitchFamily="34" charset="-127"/>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589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latinLnBrk="1">
              <a:defRPr sz="1400"/>
            </a:lvl1pPr>
          </a:lstStyle>
          <a:p>
            <a:pPr fontAlgn="base">
              <a:spcBef>
                <a:spcPct val="0"/>
              </a:spcBef>
              <a:spcAft>
                <a:spcPct val="0"/>
              </a:spcAft>
              <a:defRPr/>
            </a:pPr>
            <a:endParaRPr kumimoji="1" lang="en-US" altLang="ko-KR">
              <a:solidFill>
                <a:srgbClr val="000000"/>
              </a:solidFill>
            </a:endParaRPr>
          </a:p>
        </p:txBody>
      </p:sp>
      <p:sp>
        <p:nvSpPr>
          <p:cNvPr id="589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latinLnBrk="1">
              <a:defRPr sz="1400"/>
            </a:lvl1pPr>
          </a:lstStyle>
          <a:p>
            <a:pPr fontAlgn="base">
              <a:spcBef>
                <a:spcPct val="0"/>
              </a:spcBef>
              <a:spcAft>
                <a:spcPct val="0"/>
              </a:spcAft>
              <a:defRPr/>
            </a:pPr>
            <a:endParaRPr kumimoji="1" lang="en-US" altLang="ko-KR">
              <a:solidFill>
                <a:srgbClr val="000000"/>
              </a:solidFill>
            </a:endParaRPr>
          </a:p>
        </p:txBody>
      </p:sp>
      <p:sp>
        <p:nvSpPr>
          <p:cNvPr id="589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latinLnBrk="1">
              <a:defRPr sz="1400"/>
            </a:lvl1pPr>
          </a:lstStyle>
          <a:p>
            <a:pPr fontAlgn="base">
              <a:spcBef>
                <a:spcPct val="0"/>
              </a:spcBef>
              <a:spcAft>
                <a:spcPct val="0"/>
              </a:spcAft>
              <a:defRPr/>
            </a:pPr>
            <a:fld id="{94DFD707-882B-4BFC-9DCC-F34E3B8EED5A}"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236518497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Lst>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643922-1172-49ED-B6AB-06E87A838BD6}"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86A1AD-2015-47B1-89E1-9D7192F5CB5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35594868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85652478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직사각형 7"/>
          <p:cNvSpPr/>
          <p:nvPr/>
        </p:nvSpPr>
        <p:spPr>
          <a:xfrm>
            <a:off x="8460431" y="188640"/>
            <a:ext cx="683569" cy="6480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직사각형 6"/>
          <p:cNvSpPr/>
          <p:nvPr/>
        </p:nvSpPr>
        <p:spPr>
          <a:xfrm>
            <a:off x="0" y="188640"/>
            <a:ext cx="8460431"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제목 개체 틀 1"/>
          <p:cNvSpPr>
            <a:spLocks noGrp="1"/>
          </p:cNvSpPr>
          <p:nvPr>
            <p:ph type="title"/>
          </p:nvPr>
        </p:nvSpPr>
        <p:spPr>
          <a:xfrm>
            <a:off x="179512" y="188640"/>
            <a:ext cx="7992888" cy="648072"/>
          </a:xfrm>
          <a:prstGeom prst="rect">
            <a:avLst/>
          </a:prstGeom>
        </p:spPr>
        <p:txBody>
          <a:bodyPr vert="horz" lIns="91440" tIns="45720" rIns="91440" bIns="45720" rtlCol="0" anchor="ctr">
            <a:noAutofit/>
          </a:bodyPr>
          <a:lstStyle/>
          <a:p>
            <a:r>
              <a:rPr lang="ko-KR" altLang="en-US" dirty="0" smtClean="0"/>
              <a:t>마스터 제목 스타일 편집</a:t>
            </a:r>
            <a:endParaRPr lang="en-GB" dirty="0"/>
          </a:p>
        </p:txBody>
      </p:sp>
      <p:sp>
        <p:nvSpPr>
          <p:cNvPr id="3" name="텍스트 개체 틀 2"/>
          <p:cNvSpPr>
            <a:spLocks noGrp="1"/>
          </p:cNvSpPr>
          <p:nvPr>
            <p:ph type="body" idx="1"/>
          </p:nvPr>
        </p:nvSpPr>
        <p:spPr>
          <a:xfrm>
            <a:off x="323528" y="980728"/>
            <a:ext cx="8496944" cy="5616624"/>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GB" dirty="0"/>
          </a:p>
        </p:txBody>
      </p:sp>
      <p:sp>
        <p:nvSpPr>
          <p:cNvPr id="4" name="날짜 개체 틀 3"/>
          <p:cNvSpPr>
            <a:spLocks noGrp="1"/>
          </p:cNvSpPr>
          <p:nvPr>
            <p:ph type="dt" sz="half" idx="2"/>
          </p:nvPr>
        </p:nvSpPr>
        <p:spPr>
          <a:xfrm>
            <a:off x="457200" y="6525344"/>
            <a:ext cx="2133600" cy="365125"/>
          </a:xfrm>
          <a:prstGeom prst="rect">
            <a:avLst/>
          </a:prstGeom>
        </p:spPr>
        <p:txBody>
          <a:bodyPr vert="horz" lIns="91440" tIns="45720" rIns="91440" bIns="45720" rtlCol="0" anchor="ctr"/>
          <a:lstStyle>
            <a:lvl1pPr algn="l">
              <a:defRPr sz="1200">
                <a:solidFill>
                  <a:schemeClr val="tx1">
                    <a:tint val="75000"/>
                  </a:schemeClr>
                </a:solidFill>
                <a:latin typeface="Franklin Gothic Medium" panose="020B0603020102020204" pitchFamily="34" charset="0"/>
              </a:defRPr>
            </a:lvl1p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3"/>
          </p:nvPr>
        </p:nvSpPr>
        <p:spPr>
          <a:xfrm>
            <a:off x="3124200" y="6525344"/>
            <a:ext cx="2895600" cy="365125"/>
          </a:xfrm>
          <a:prstGeom prst="rect">
            <a:avLst/>
          </a:prstGeom>
        </p:spPr>
        <p:txBody>
          <a:bodyPr vert="horz" lIns="91440" tIns="45720" rIns="91440" bIns="45720" rtlCol="0" anchor="ctr"/>
          <a:lstStyle>
            <a:lvl1pPr algn="ctr">
              <a:defRPr sz="1200">
                <a:solidFill>
                  <a:schemeClr val="tx1">
                    <a:tint val="75000"/>
                  </a:schemeClr>
                </a:solidFill>
                <a:latin typeface="Franklin Gothic Medium" panose="020B0603020102020204" pitchFamily="34" charset="0"/>
              </a:defRPr>
            </a:lvl1pPr>
          </a:lstStyle>
          <a:p>
            <a:endParaRPr lang="en-GB" dirty="0">
              <a:solidFill>
                <a:prstClr val="black">
                  <a:tint val="75000"/>
                </a:prstClr>
              </a:solidFill>
            </a:endParaRPr>
          </a:p>
        </p:txBody>
      </p:sp>
      <p:sp>
        <p:nvSpPr>
          <p:cNvPr id="6" name="슬라이드 번호 개체 틀 5"/>
          <p:cNvSpPr>
            <a:spLocks noGrp="1"/>
          </p:cNvSpPr>
          <p:nvPr>
            <p:ph type="sldNum" sz="quarter" idx="4"/>
          </p:nvPr>
        </p:nvSpPr>
        <p:spPr>
          <a:xfrm>
            <a:off x="6553200" y="6525344"/>
            <a:ext cx="2133600" cy="365125"/>
          </a:xfrm>
          <a:prstGeom prst="rect">
            <a:avLst/>
          </a:prstGeom>
        </p:spPr>
        <p:txBody>
          <a:bodyPr vert="horz" lIns="91440" tIns="45720" rIns="91440" bIns="45720" rtlCol="0" anchor="ctr"/>
          <a:lstStyle>
            <a:lvl1pPr algn="r">
              <a:defRPr sz="1200">
                <a:solidFill>
                  <a:schemeClr val="tx1">
                    <a:tint val="75000"/>
                  </a:schemeClr>
                </a:solidFill>
                <a:latin typeface="Franklin Gothic Medium" panose="020B0603020102020204" pitchFamily="34" charset="0"/>
              </a:defRPr>
            </a:lvl1p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grpSp>
        <p:nvGrpSpPr>
          <p:cNvPr id="10" name="그룹 9"/>
          <p:cNvGrpSpPr/>
          <p:nvPr/>
        </p:nvGrpSpPr>
        <p:grpSpPr>
          <a:xfrm>
            <a:off x="8134960" y="188712"/>
            <a:ext cx="648000" cy="648000"/>
            <a:chOff x="1884575" y="729000"/>
            <a:chExt cx="5390342" cy="5374848"/>
          </a:xfrm>
          <a:solidFill>
            <a:schemeClr val="bg1"/>
          </a:solidFill>
        </p:grpSpPr>
        <p:grpSp>
          <p:nvGrpSpPr>
            <p:cNvPr id="11" name="그룹 10"/>
            <p:cNvGrpSpPr/>
            <p:nvPr/>
          </p:nvGrpSpPr>
          <p:grpSpPr>
            <a:xfrm>
              <a:off x="3505814" y="729000"/>
              <a:ext cx="2132372" cy="5374848"/>
              <a:chOff x="3505814" y="729000"/>
              <a:chExt cx="2132372" cy="5374848"/>
            </a:xfrm>
            <a:grpFill/>
          </p:grpSpPr>
          <p:grpSp>
            <p:nvGrpSpPr>
              <p:cNvPr id="54" name="그룹 53"/>
              <p:cNvGrpSpPr/>
              <p:nvPr/>
            </p:nvGrpSpPr>
            <p:grpSpPr>
              <a:xfrm>
                <a:off x="3505815" y="729000"/>
                <a:ext cx="2132371" cy="2700000"/>
                <a:chOff x="3505815" y="729000"/>
                <a:chExt cx="2132371" cy="2700000"/>
              </a:xfrm>
              <a:grpFill/>
            </p:grpSpPr>
            <p:grpSp>
              <p:nvGrpSpPr>
                <p:cNvPr id="65" name="그룹 64"/>
                <p:cNvGrpSpPr/>
                <p:nvPr/>
              </p:nvGrpSpPr>
              <p:grpSpPr>
                <a:xfrm>
                  <a:off x="4319972" y="729000"/>
                  <a:ext cx="504056" cy="2700000"/>
                  <a:chOff x="4319972" y="729000"/>
                  <a:chExt cx="504056" cy="2700000"/>
                </a:xfrm>
                <a:grpFill/>
              </p:grpSpPr>
              <p:sp>
                <p:nvSpPr>
                  <p:cNvPr id="72" name="직사각형 71"/>
                  <p:cNvSpPr/>
                  <p:nvPr/>
                </p:nvSpPr>
                <p:spPr>
                  <a:xfrm>
                    <a:off x="4319972" y="908720"/>
                    <a:ext cx="504056" cy="2520280"/>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3" name="이등변 삼각형 72"/>
                  <p:cNvSpPr/>
                  <p:nvPr/>
                </p:nvSpPr>
                <p:spPr>
                  <a:xfrm>
                    <a:off x="4319972" y="729000"/>
                    <a:ext cx="504056" cy="179720"/>
                  </a:xfrm>
                  <a:prstGeom prst="triangl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66" name="그룹 65"/>
                <p:cNvGrpSpPr/>
                <p:nvPr/>
              </p:nvGrpSpPr>
              <p:grpSpPr>
                <a:xfrm rot="3600000">
                  <a:off x="4765481" y="1032668"/>
                  <a:ext cx="504056" cy="1241354"/>
                  <a:chOff x="4824028" y="983630"/>
                  <a:chExt cx="504056" cy="1241354"/>
                </a:xfrm>
                <a:grpFill/>
              </p:grpSpPr>
              <p:sp>
                <p:nvSpPr>
                  <p:cNvPr id="70" name="이등변 삼각형 69"/>
                  <p:cNvSpPr/>
                  <p:nvPr/>
                </p:nvSpPr>
                <p:spPr>
                  <a:xfrm>
                    <a:off x="4824028" y="983630"/>
                    <a:ext cx="504056" cy="179720"/>
                  </a:xfrm>
                  <a:prstGeom prst="triangl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1" name="직사각형 70"/>
                  <p:cNvSpPr/>
                  <p:nvPr/>
                </p:nvSpPr>
                <p:spPr>
                  <a:xfrm>
                    <a:off x="4824028" y="1163350"/>
                    <a:ext cx="504056" cy="106163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67" name="그룹 66"/>
                <p:cNvGrpSpPr/>
                <p:nvPr/>
              </p:nvGrpSpPr>
              <p:grpSpPr>
                <a:xfrm rot="18000000" flipH="1">
                  <a:off x="3874464" y="1032669"/>
                  <a:ext cx="504056" cy="1241354"/>
                  <a:chOff x="4824028" y="983630"/>
                  <a:chExt cx="504056" cy="1241354"/>
                </a:xfrm>
                <a:grpFill/>
              </p:grpSpPr>
              <p:sp>
                <p:nvSpPr>
                  <p:cNvPr id="68" name="이등변 삼각형 67"/>
                  <p:cNvSpPr/>
                  <p:nvPr/>
                </p:nvSpPr>
                <p:spPr>
                  <a:xfrm>
                    <a:off x="4824028" y="983630"/>
                    <a:ext cx="504056" cy="179720"/>
                  </a:xfrm>
                  <a:prstGeom prst="triangl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9" name="직사각형 68"/>
                  <p:cNvSpPr/>
                  <p:nvPr/>
                </p:nvSpPr>
                <p:spPr>
                  <a:xfrm>
                    <a:off x="4824028" y="1163350"/>
                    <a:ext cx="504056" cy="106163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grpSp>
            <p:nvGrpSpPr>
              <p:cNvPr id="55" name="그룹 54"/>
              <p:cNvGrpSpPr/>
              <p:nvPr/>
            </p:nvGrpSpPr>
            <p:grpSpPr>
              <a:xfrm flipV="1">
                <a:off x="3505814" y="3403848"/>
                <a:ext cx="2132371" cy="2700000"/>
                <a:chOff x="3505815" y="729000"/>
                <a:chExt cx="2132371" cy="2700000"/>
              </a:xfrm>
              <a:grpFill/>
            </p:grpSpPr>
            <p:grpSp>
              <p:nvGrpSpPr>
                <p:cNvPr id="56" name="그룹 55"/>
                <p:cNvGrpSpPr/>
                <p:nvPr/>
              </p:nvGrpSpPr>
              <p:grpSpPr>
                <a:xfrm>
                  <a:off x="4319972" y="729000"/>
                  <a:ext cx="504056" cy="2700000"/>
                  <a:chOff x="4319972" y="729000"/>
                  <a:chExt cx="504056" cy="2700000"/>
                </a:xfrm>
                <a:grpFill/>
              </p:grpSpPr>
              <p:sp>
                <p:nvSpPr>
                  <p:cNvPr id="63" name="직사각형 62"/>
                  <p:cNvSpPr/>
                  <p:nvPr/>
                </p:nvSpPr>
                <p:spPr>
                  <a:xfrm>
                    <a:off x="4319972" y="908720"/>
                    <a:ext cx="504056" cy="2520280"/>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4" name="이등변 삼각형 63"/>
                  <p:cNvSpPr/>
                  <p:nvPr/>
                </p:nvSpPr>
                <p:spPr>
                  <a:xfrm>
                    <a:off x="4319972" y="729000"/>
                    <a:ext cx="504056" cy="179720"/>
                  </a:xfrm>
                  <a:prstGeom prst="triangl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57" name="그룹 56"/>
                <p:cNvGrpSpPr/>
                <p:nvPr/>
              </p:nvGrpSpPr>
              <p:grpSpPr>
                <a:xfrm rot="3600000">
                  <a:off x="4765481" y="1032668"/>
                  <a:ext cx="504056" cy="1241354"/>
                  <a:chOff x="4824028" y="983630"/>
                  <a:chExt cx="504056" cy="1241354"/>
                </a:xfrm>
                <a:grpFill/>
              </p:grpSpPr>
              <p:sp>
                <p:nvSpPr>
                  <p:cNvPr id="61" name="이등변 삼각형 60"/>
                  <p:cNvSpPr/>
                  <p:nvPr/>
                </p:nvSpPr>
                <p:spPr>
                  <a:xfrm>
                    <a:off x="4824028" y="983630"/>
                    <a:ext cx="504056" cy="179720"/>
                  </a:xfrm>
                  <a:prstGeom prst="triangl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2" name="직사각형 61"/>
                  <p:cNvSpPr/>
                  <p:nvPr/>
                </p:nvSpPr>
                <p:spPr>
                  <a:xfrm>
                    <a:off x="4824028" y="1163350"/>
                    <a:ext cx="504056" cy="106163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58" name="그룹 57"/>
                <p:cNvGrpSpPr/>
                <p:nvPr/>
              </p:nvGrpSpPr>
              <p:grpSpPr>
                <a:xfrm rot="18000000" flipH="1">
                  <a:off x="3874464" y="1032669"/>
                  <a:ext cx="504056" cy="1241354"/>
                  <a:chOff x="4824028" y="983630"/>
                  <a:chExt cx="504056" cy="1241354"/>
                </a:xfrm>
                <a:grpFill/>
              </p:grpSpPr>
              <p:sp>
                <p:nvSpPr>
                  <p:cNvPr id="59" name="이등변 삼각형 58"/>
                  <p:cNvSpPr/>
                  <p:nvPr/>
                </p:nvSpPr>
                <p:spPr>
                  <a:xfrm>
                    <a:off x="4824028" y="983630"/>
                    <a:ext cx="504056" cy="179720"/>
                  </a:xfrm>
                  <a:prstGeom prst="triangl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0" name="직사각형 59"/>
                  <p:cNvSpPr/>
                  <p:nvPr/>
                </p:nvSpPr>
                <p:spPr>
                  <a:xfrm>
                    <a:off x="4824028" y="1163350"/>
                    <a:ext cx="504056" cy="106163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grpSp>
        <p:grpSp>
          <p:nvGrpSpPr>
            <p:cNvPr id="12" name="그룹 11"/>
            <p:cNvGrpSpPr/>
            <p:nvPr/>
          </p:nvGrpSpPr>
          <p:grpSpPr>
            <a:xfrm rot="3600000">
              <a:off x="3521307" y="735240"/>
              <a:ext cx="2132372" cy="5374848"/>
              <a:chOff x="3505814" y="729000"/>
              <a:chExt cx="2132372" cy="5374848"/>
            </a:xfrm>
            <a:grpFill/>
          </p:grpSpPr>
          <p:grpSp>
            <p:nvGrpSpPr>
              <p:cNvPr id="34" name="그룹 33"/>
              <p:cNvGrpSpPr/>
              <p:nvPr/>
            </p:nvGrpSpPr>
            <p:grpSpPr>
              <a:xfrm>
                <a:off x="3505815" y="729000"/>
                <a:ext cx="2132371" cy="2700000"/>
                <a:chOff x="3505815" y="729000"/>
                <a:chExt cx="2132371" cy="2700000"/>
              </a:xfrm>
              <a:grpFill/>
            </p:grpSpPr>
            <p:grpSp>
              <p:nvGrpSpPr>
                <p:cNvPr id="45" name="그룹 44"/>
                <p:cNvGrpSpPr/>
                <p:nvPr/>
              </p:nvGrpSpPr>
              <p:grpSpPr>
                <a:xfrm>
                  <a:off x="4319972" y="729000"/>
                  <a:ext cx="504056" cy="2700000"/>
                  <a:chOff x="4319972" y="729000"/>
                  <a:chExt cx="504056" cy="2700000"/>
                </a:xfrm>
                <a:grpFill/>
              </p:grpSpPr>
              <p:sp>
                <p:nvSpPr>
                  <p:cNvPr id="52" name="직사각형 51"/>
                  <p:cNvSpPr/>
                  <p:nvPr/>
                </p:nvSpPr>
                <p:spPr>
                  <a:xfrm>
                    <a:off x="4319972" y="908720"/>
                    <a:ext cx="504056" cy="2520280"/>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3" name="이등변 삼각형 52"/>
                  <p:cNvSpPr/>
                  <p:nvPr/>
                </p:nvSpPr>
                <p:spPr>
                  <a:xfrm>
                    <a:off x="4319972" y="729000"/>
                    <a:ext cx="504056" cy="179720"/>
                  </a:xfrm>
                  <a:prstGeom prst="triangl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46" name="그룹 45"/>
                <p:cNvGrpSpPr/>
                <p:nvPr/>
              </p:nvGrpSpPr>
              <p:grpSpPr>
                <a:xfrm rot="3600000">
                  <a:off x="4765481" y="1032668"/>
                  <a:ext cx="504056" cy="1241354"/>
                  <a:chOff x="4824028" y="983630"/>
                  <a:chExt cx="504056" cy="1241354"/>
                </a:xfrm>
                <a:grpFill/>
              </p:grpSpPr>
              <p:sp>
                <p:nvSpPr>
                  <p:cNvPr id="50" name="이등변 삼각형 49"/>
                  <p:cNvSpPr/>
                  <p:nvPr/>
                </p:nvSpPr>
                <p:spPr>
                  <a:xfrm>
                    <a:off x="4824028" y="983630"/>
                    <a:ext cx="504056" cy="179720"/>
                  </a:xfrm>
                  <a:prstGeom prst="triangl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1" name="직사각형 50"/>
                  <p:cNvSpPr/>
                  <p:nvPr/>
                </p:nvSpPr>
                <p:spPr>
                  <a:xfrm>
                    <a:off x="4824028" y="1163350"/>
                    <a:ext cx="504056" cy="106163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47" name="그룹 46"/>
                <p:cNvGrpSpPr/>
                <p:nvPr/>
              </p:nvGrpSpPr>
              <p:grpSpPr>
                <a:xfrm rot="18000000" flipH="1">
                  <a:off x="3874464" y="1032669"/>
                  <a:ext cx="504056" cy="1241354"/>
                  <a:chOff x="4824028" y="983630"/>
                  <a:chExt cx="504056" cy="1241354"/>
                </a:xfrm>
                <a:grpFill/>
              </p:grpSpPr>
              <p:sp>
                <p:nvSpPr>
                  <p:cNvPr id="48" name="이등변 삼각형 47"/>
                  <p:cNvSpPr/>
                  <p:nvPr/>
                </p:nvSpPr>
                <p:spPr>
                  <a:xfrm>
                    <a:off x="4824028" y="983630"/>
                    <a:ext cx="504056" cy="179720"/>
                  </a:xfrm>
                  <a:prstGeom prst="triangl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9" name="직사각형 48"/>
                  <p:cNvSpPr/>
                  <p:nvPr/>
                </p:nvSpPr>
                <p:spPr>
                  <a:xfrm>
                    <a:off x="4824028" y="1163350"/>
                    <a:ext cx="504056" cy="106163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grpSp>
            <p:nvGrpSpPr>
              <p:cNvPr id="35" name="그룹 34"/>
              <p:cNvGrpSpPr/>
              <p:nvPr/>
            </p:nvGrpSpPr>
            <p:grpSpPr>
              <a:xfrm flipV="1">
                <a:off x="3505814" y="3403848"/>
                <a:ext cx="2132371" cy="2700000"/>
                <a:chOff x="3505815" y="729000"/>
                <a:chExt cx="2132371" cy="2700000"/>
              </a:xfrm>
              <a:grpFill/>
            </p:grpSpPr>
            <p:grpSp>
              <p:nvGrpSpPr>
                <p:cNvPr id="36" name="그룹 35"/>
                <p:cNvGrpSpPr/>
                <p:nvPr/>
              </p:nvGrpSpPr>
              <p:grpSpPr>
                <a:xfrm>
                  <a:off x="4319972" y="729000"/>
                  <a:ext cx="504056" cy="2700000"/>
                  <a:chOff x="4319972" y="729000"/>
                  <a:chExt cx="504056" cy="2700000"/>
                </a:xfrm>
                <a:grpFill/>
              </p:grpSpPr>
              <p:sp>
                <p:nvSpPr>
                  <p:cNvPr id="43" name="직사각형 42"/>
                  <p:cNvSpPr/>
                  <p:nvPr/>
                </p:nvSpPr>
                <p:spPr>
                  <a:xfrm>
                    <a:off x="4319972" y="908720"/>
                    <a:ext cx="504056" cy="2520280"/>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4" name="이등변 삼각형 43"/>
                  <p:cNvSpPr/>
                  <p:nvPr/>
                </p:nvSpPr>
                <p:spPr>
                  <a:xfrm>
                    <a:off x="4319972" y="729000"/>
                    <a:ext cx="504056" cy="179720"/>
                  </a:xfrm>
                  <a:prstGeom prst="triangl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37" name="그룹 36"/>
                <p:cNvGrpSpPr/>
                <p:nvPr/>
              </p:nvGrpSpPr>
              <p:grpSpPr>
                <a:xfrm rot="3600000">
                  <a:off x="4765481" y="1032668"/>
                  <a:ext cx="504056" cy="1241354"/>
                  <a:chOff x="4824028" y="983630"/>
                  <a:chExt cx="504056" cy="1241354"/>
                </a:xfrm>
                <a:grpFill/>
              </p:grpSpPr>
              <p:sp>
                <p:nvSpPr>
                  <p:cNvPr id="41" name="이등변 삼각형 40"/>
                  <p:cNvSpPr/>
                  <p:nvPr/>
                </p:nvSpPr>
                <p:spPr>
                  <a:xfrm>
                    <a:off x="4824028" y="983630"/>
                    <a:ext cx="504056" cy="179720"/>
                  </a:xfrm>
                  <a:prstGeom prst="triangl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2" name="직사각형 41"/>
                  <p:cNvSpPr/>
                  <p:nvPr/>
                </p:nvSpPr>
                <p:spPr>
                  <a:xfrm>
                    <a:off x="4824028" y="1163350"/>
                    <a:ext cx="504056" cy="106163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38" name="그룹 37"/>
                <p:cNvGrpSpPr/>
                <p:nvPr/>
              </p:nvGrpSpPr>
              <p:grpSpPr>
                <a:xfrm rot="18000000" flipH="1">
                  <a:off x="3874464" y="1032669"/>
                  <a:ext cx="504056" cy="1241354"/>
                  <a:chOff x="4824028" y="983630"/>
                  <a:chExt cx="504056" cy="1241354"/>
                </a:xfrm>
                <a:grpFill/>
              </p:grpSpPr>
              <p:sp>
                <p:nvSpPr>
                  <p:cNvPr id="39" name="이등변 삼각형 38"/>
                  <p:cNvSpPr/>
                  <p:nvPr/>
                </p:nvSpPr>
                <p:spPr>
                  <a:xfrm>
                    <a:off x="4824028" y="983630"/>
                    <a:ext cx="504056" cy="179720"/>
                  </a:xfrm>
                  <a:prstGeom prst="triangl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0" name="직사각형 39"/>
                  <p:cNvSpPr/>
                  <p:nvPr/>
                </p:nvSpPr>
                <p:spPr>
                  <a:xfrm>
                    <a:off x="4824028" y="1163350"/>
                    <a:ext cx="504056" cy="106163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grpSp>
        <p:grpSp>
          <p:nvGrpSpPr>
            <p:cNvPr id="13" name="그룹 12"/>
            <p:cNvGrpSpPr/>
            <p:nvPr/>
          </p:nvGrpSpPr>
          <p:grpSpPr>
            <a:xfrm rot="7200000">
              <a:off x="3505813" y="716423"/>
              <a:ext cx="2132372" cy="5374848"/>
              <a:chOff x="3505814" y="729000"/>
              <a:chExt cx="2132372" cy="5374848"/>
            </a:xfrm>
            <a:grpFill/>
          </p:grpSpPr>
          <p:grpSp>
            <p:nvGrpSpPr>
              <p:cNvPr id="14" name="그룹 13"/>
              <p:cNvGrpSpPr/>
              <p:nvPr/>
            </p:nvGrpSpPr>
            <p:grpSpPr>
              <a:xfrm>
                <a:off x="3505815" y="729000"/>
                <a:ext cx="2132371" cy="2700000"/>
                <a:chOff x="3505815" y="729000"/>
                <a:chExt cx="2132371" cy="2700000"/>
              </a:xfrm>
              <a:grpFill/>
            </p:grpSpPr>
            <p:grpSp>
              <p:nvGrpSpPr>
                <p:cNvPr id="25" name="그룹 24"/>
                <p:cNvGrpSpPr/>
                <p:nvPr/>
              </p:nvGrpSpPr>
              <p:grpSpPr>
                <a:xfrm>
                  <a:off x="4319972" y="729000"/>
                  <a:ext cx="504056" cy="2700000"/>
                  <a:chOff x="4319972" y="729000"/>
                  <a:chExt cx="504056" cy="2700000"/>
                </a:xfrm>
                <a:grpFill/>
              </p:grpSpPr>
              <p:sp>
                <p:nvSpPr>
                  <p:cNvPr id="32" name="직사각형 31"/>
                  <p:cNvSpPr/>
                  <p:nvPr/>
                </p:nvSpPr>
                <p:spPr>
                  <a:xfrm>
                    <a:off x="4319972" y="908720"/>
                    <a:ext cx="504056" cy="2520280"/>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3" name="이등변 삼각형 32"/>
                  <p:cNvSpPr/>
                  <p:nvPr/>
                </p:nvSpPr>
                <p:spPr>
                  <a:xfrm>
                    <a:off x="4319972" y="729000"/>
                    <a:ext cx="504056" cy="179720"/>
                  </a:xfrm>
                  <a:prstGeom prst="triangl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26" name="그룹 25"/>
                <p:cNvGrpSpPr/>
                <p:nvPr/>
              </p:nvGrpSpPr>
              <p:grpSpPr>
                <a:xfrm rot="3600000">
                  <a:off x="4765481" y="1032668"/>
                  <a:ext cx="504056" cy="1241354"/>
                  <a:chOff x="4824028" y="983630"/>
                  <a:chExt cx="504056" cy="1241354"/>
                </a:xfrm>
                <a:grpFill/>
              </p:grpSpPr>
              <p:sp>
                <p:nvSpPr>
                  <p:cNvPr id="30" name="이등변 삼각형 29"/>
                  <p:cNvSpPr/>
                  <p:nvPr/>
                </p:nvSpPr>
                <p:spPr>
                  <a:xfrm>
                    <a:off x="4824028" y="983630"/>
                    <a:ext cx="504056" cy="179720"/>
                  </a:xfrm>
                  <a:prstGeom prst="triangl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1" name="직사각형 30"/>
                  <p:cNvSpPr/>
                  <p:nvPr/>
                </p:nvSpPr>
                <p:spPr>
                  <a:xfrm>
                    <a:off x="4824028" y="1163350"/>
                    <a:ext cx="504056" cy="106163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27" name="그룹 26"/>
                <p:cNvGrpSpPr/>
                <p:nvPr/>
              </p:nvGrpSpPr>
              <p:grpSpPr>
                <a:xfrm rot="18000000" flipH="1">
                  <a:off x="3874464" y="1032669"/>
                  <a:ext cx="504056" cy="1241354"/>
                  <a:chOff x="4824028" y="983630"/>
                  <a:chExt cx="504056" cy="1241354"/>
                </a:xfrm>
                <a:grpFill/>
              </p:grpSpPr>
              <p:sp>
                <p:nvSpPr>
                  <p:cNvPr id="28" name="이등변 삼각형 27"/>
                  <p:cNvSpPr/>
                  <p:nvPr/>
                </p:nvSpPr>
                <p:spPr>
                  <a:xfrm>
                    <a:off x="4824028" y="983630"/>
                    <a:ext cx="504056" cy="179720"/>
                  </a:xfrm>
                  <a:prstGeom prst="triangl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9" name="직사각형 28"/>
                  <p:cNvSpPr/>
                  <p:nvPr/>
                </p:nvSpPr>
                <p:spPr>
                  <a:xfrm>
                    <a:off x="4824028" y="1163350"/>
                    <a:ext cx="504056" cy="106163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grpSp>
            <p:nvGrpSpPr>
              <p:cNvPr id="15" name="그룹 14"/>
              <p:cNvGrpSpPr/>
              <p:nvPr/>
            </p:nvGrpSpPr>
            <p:grpSpPr>
              <a:xfrm flipV="1">
                <a:off x="3505814" y="3403848"/>
                <a:ext cx="2132371" cy="2700000"/>
                <a:chOff x="3505815" y="729000"/>
                <a:chExt cx="2132371" cy="2700000"/>
              </a:xfrm>
              <a:grpFill/>
            </p:grpSpPr>
            <p:grpSp>
              <p:nvGrpSpPr>
                <p:cNvPr id="16" name="그룹 15"/>
                <p:cNvGrpSpPr/>
                <p:nvPr/>
              </p:nvGrpSpPr>
              <p:grpSpPr>
                <a:xfrm>
                  <a:off x="4319972" y="729000"/>
                  <a:ext cx="504056" cy="2700000"/>
                  <a:chOff x="4319972" y="729000"/>
                  <a:chExt cx="504056" cy="2700000"/>
                </a:xfrm>
                <a:grpFill/>
              </p:grpSpPr>
              <p:sp>
                <p:nvSpPr>
                  <p:cNvPr id="23" name="직사각형 22"/>
                  <p:cNvSpPr/>
                  <p:nvPr/>
                </p:nvSpPr>
                <p:spPr>
                  <a:xfrm>
                    <a:off x="4319972" y="908720"/>
                    <a:ext cx="504056" cy="2520280"/>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4" name="이등변 삼각형 23"/>
                  <p:cNvSpPr/>
                  <p:nvPr/>
                </p:nvSpPr>
                <p:spPr>
                  <a:xfrm>
                    <a:off x="4319972" y="729000"/>
                    <a:ext cx="504056" cy="179720"/>
                  </a:xfrm>
                  <a:prstGeom prst="triangl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17" name="그룹 16"/>
                <p:cNvGrpSpPr/>
                <p:nvPr/>
              </p:nvGrpSpPr>
              <p:grpSpPr>
                <a:xfrm rot="3600000">
                  <a:off x="4765481" y="1032668"/>
                  <a:ext cx="504056" cy="1241354"/>
                  <a:chOff x="4824028" y="983630"/>
                  <a:chExt cx="504056" cy="1241354"/>
                </a:xfrm>
                <a:grpFill/>
              </p:grpSpPr>
              <p:sp>
                <p:nvSpPr>
                  <p:cNvPr id="21" name="이등변 삼각형 20"/>
                  <p:cNvSpPr/>
                  <p:nvPr/>
                </p:nvSpPr>
                <p:spPr>
                  <a:xfrm>
                    <a:off x="4824028" y="983630"/>
                    <a:ext cx="504056" cy="179720"/>
                  </a:xfrm>
                  <a:prstGeom prst="triangl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2" name="직사각형 21"/>
                  <p:cNvSpPr/>
                  <p:nvPr/>
                </p:nvSpPr>
                <p:spPr>
                  <a:xfrm>
                    <a:off x="4824028" y="1163350"/>
                    <a:ext cx="504056" cy="106163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18" name="그룹 17"/>
                <p:cNvGrpSpPr/>
                <p:nvPr/>
              </p:nvGrpSpPr>
              <p:grpSpPr>
                <a:xfrm rot="18000000" flipH="1">
                  <a:off x="3874464" y="1032669"/>
                  <a:ext cx="504056" cy="1241354"/>
                  <a:chOff x="4824028" y="983630"/>
                  <a:chExt cx="504056" cy="1241354"/>
                </a:xfrm>
                <a:grpFill/>
              </p:grpSpPr>
              <p:sp>
                <p:nvSpPr>
                  <p:cNvPr id="19" name="이등변 삼각형 18"/>
                  <p:cNvSpPr/>
                  <p:nvPr/>
                </p:nvSpPr>
                <p:spPr>
                  <a:xfrm>
                    <a:off x="4824028" y="983630"/>
                    <a:ext cx="504056" cy="179720"/>
                  </a:xfrm>
                  <a:prstGeom prst="triangl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 name="직사각형 19"/>
                  <p:cNvSpPr/>
                  <p:nvPr/>
                </p:nvSpPr>
                <p:spPr>
                  <a:xfrm>
                    <a:off x="4824028" y="1163350"/>
                    <a:ext cx="504056" cy="106163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grpSp>
      </p:grpSp>
    </p:spTree>
    <p:extLst>
      <p:ext uri="{BB962C8B-B14F-4D97-AF65-F5344CB8AC3E}">
        <p14:creationId xmlns:p14="http://schemas.microsoft.com/office/powerpoint/2010/main" val="81621612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iming>
    <p:tnLst>
      <p:par>
        <p:cTn id="1" dur="indefinite" restart="never" nodeType="tmRoot"/>
      </p:par>
    </p:tnLst>
  </p:timing>
  <p:txStyles>
    <p:titleStyle>
      <a:lvl1pPr algn="l" defTabSz="914400" rtl="0" eaLnBrk="1" latinLnBrk="1" hangingPunct="1">
        <a:spcBef>
          <a:spcPct val="0"/>
        </a:spcBef>
        <a:buNone/>
        <a:defRPr sz="32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1pPr>
      <a:lvl2pPr marL="742950" indent="-285750" algn="l" defTabSz="914400" rtl="0" eaLnBrk="1" latinLnBrk="1" hangingPunct="1">
        <a:spcBef>
          <a:spcPct val="200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2pPr>
      <a:lvl3pPr marL="1143000" indent="-228600" algn="l" defTabSz="914400" rtl="0" eaLnBrk="1" latinLnBrk="1" hangingPunct="1">
        <a:spcBef>
          <a:spcPct val="200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3pPr>
      <a:lvl4pPr marL="1600200" indent="-228600" algn="l" defTabSz="914400" rtl="0" eaLnBrk="1" latinLnBrk="1" hangingPunct="1">
        <a:spcBef>
          <a:spcPct val="20000"/>
        </a:spcBef>
        <a:buFont typeface="Arial" panose="020B0604020202020204" pitchFamily="34" charset="0"/>
        <a:buChar char="–"/>
        <a:defRPr sz="1600" kern="1200">
          <a:solidFill>
            <a:schemeClr val="tx1"/>
          </a:solidFill>
          <a:latin typeface="Franklin Gothic Medium" panose="020B0603020102020204" pitchFamily="34" charset="0"/>
          <a:ea typeface="+mn-ea"/>
          <a:cs typeface="+mn-cs"/>
        </a:defRPr>
      </a:lvl4pPr>
      <a:lvl5pPr marL="2057400" indent="-228600" algn="l" defTabSz="914400" rtl="0" eaLnBrk="1" latinLnBrk="1" hangingPunct="1">
        <a:spcBef>
          <a:spcPct val="20000"/>
        </a:spcBef>
        <a:buFont typeface="Arial" panose="020B0604020202020204" pitchFamily="34" charset="0"/>
        <a:buChar char="»"/>
        <a:defRPr sz="1600" kern="1200">
          <a:solidFill>
            <a:schemeClr val="tx1"/>
          </a:solidFill>
          <a:latin typeface="Franklin Gothic Medium" panose="020B0603020102020204" pitchFamily="34" charset="0"/>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39898-05CC-4C7F-9311-772FA3CFFD19}" type="datetimeFigureOut">
              <a:rPr lang="ko-KR" altLang="en-US" smtClean="0">
                <a:solidFill>
                  <a:prstClr val="black">
                    <a:tint val="75000"/>
                  </a:prstClr>
                </a:solidFill>
              </a:rPr>
              <a:pPr/>
              <a:t>2018-08-13</a:t>
            </a:fld>
            <a:endParaRPr lang="ko-KR" altLang="en-US">
              <a:solidFill>
                <a:prstClr val="black">
                  <a:tint val="75000"/>
                </a:prstClr>
              </a:solidFill>
            </a:endParaRPr>
          </a:p>
        </p:txBody>
      </p:sp>
      <p:sp>
        <p:nvSpPr>
          <p:cNvPr id="5" name="바닥글 개체 틀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95173-B2DF-41B8-9AE9-442BF57612C8}"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57422984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fontAlgn="base">
              <a:spcBef>
                <a:spcPct val="0"/>
              </a:spcBef>
              <a:spcAft>
                <a:spcPct val="0"/>
              </a:spcAft>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pPr>
            <a:fld id="{F7A50564-E473-449A-9B5B-5958CBB08279}" type="slidenum">
              <a:rPr kumimoji="1" lang="en-US" altLang="ko-KR">
                <a:solidFill>
                  <a:srgbClr val="000000"/>
                </a:solidFill>
              </a:rPr>
              <a:pPr fontAlgn="base">
                <a:spcBef>
                  <a:spcPct val="0"/>
                </a:spcBef>
                <a:spcAft>
                  <a:spcPct val="0"/>
                </a:spcAft>
              </a:pPr>
              <a:t>‹#›</a:t>
            </a:fld>
            <a:endParaRPr kumimoji="1" lang="en-US" altLang="ko-KR">
              <a:solidFill>
                <a:srgbClr val="000000"/>
              </a:solidFill>
            </a:endParaRPr>
          </a:p>
        </p:txBody>
      </p:sp>
    </p:spTree>
    <p:extLst>
      <p:ext uri="{BB962C8B-B14F-4D97-AF65-F5344CB8AC3E}">
        <p14:creationId xmlns:p14="http://schemas.microsoft.com/office/powerpoint/2010/main" val="306194804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txStyles>
    <p:titleStyle>
      <a:lvl1pPr algn="ctr" rtl="0" fontAlgn="base" latinLnBrk="1">
        <a:spcBef>
          <a:spcPct val="0"/>
        </a:spcBef>
        <a:spcAft>
          <a:spcPct val="0"/>
        </a:spcAft>
        <a:defRPr kumimoji="1" sz="4400">
          <a:solidFill>
            <a:schemeClr val="tx2"/>
          </a:solidFill>
          <a:latin typeface="+mj-lt"/>
          <a:ea typeface="+mj-ea"/>
          <a:cs typeface="+mj-cs"/>
        </a:defRPr>
      </a:lvl1pPr>
      <a:lvl2pPr algn="ctr" rtl="0" fontAlgn="base" latinLnBrk="1">
        <a:spcBef>
          <a:spcPct val="0"/>
        </a:spcBef>
        <a:spcAft>
          <a:spcPct val="0"/>
        </a:spcAft>
        <a:defRPr kumimoji="1" sz="4400">
          <a:solidFill>
            <a:schemeClr val="tx2"/>
          </a:solidFill>
          <a:latin typeface="굴림" pitchFamily="50" charset="-127"/>
          <a:ea typeface="굴림" pitchFamily="50" charset="-127"/>
        </a:defRPr>
      </a:lvl2pPr>
      <a:lvl3pPr algn="ctr" rtl="0" fontAlgn="base" latinLnBrk="1">
        <a:spcBef>
          <a:spcPct val="0"/>
        </a:spcBef>
        <a:spcAft>
          <a:spcPct val="0"/>
        </a:spcAft>
        <a:defRPr kumimoji="1" sz="4400">
          <a:solidFill>
            <a:schemeClr val="tx2"/>
          </a:solidFill>
          <a:latin typeface="굴림" pitchFamily="50" charset="-127"/>
          <a:ea typeface="굴림" pitchFamily="50" charset="-127"/>
        </a:defRPr>
      </a:lvl3pPr>
      <a:lvl4pPr algn="ctr" rtl="0" fontAlgn="base" latinLnBrk="1">
        <a:spcBef>
          <a:spcPct val="0"/>
        </a:spcBef>
        <a:spcAft>
          <a:spcPct val="0"/>
        </a:spcAft>
        <a:defRPr kumimoji="1" sz="4400">
          <a:solidFill>
            <a:schemeClr val="tx2"/>
          </a:solidFill>
          <a:latin typeface="굴림" pitchFamily="50" charset="-127"/>
          <a:ea typeface="굴림" pitchFamily="50" charset="-127"/>
        </a:defRPr>
      </a:lvl4pPr>
      <a:lvl5pPr algn="ctr" rtl="0" fontAlgn="base" latinLnBrk="1">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fontAlgn="base" latinLnBrk="1">
        <a:spcBef>
          <a:spcPct val="20000"/>
        </a:spcBef>
        <a:spcAft>
          <a:spcPct val="0"/>
        </a:spcAft>
        <a:buChar char="•"/>
        <a:defRPr kumimoji="1" sz="3200">
          <a:solidFill>
            <a:schemeClr val="tx1"/>
          </a:solidFill>
          <a:latin typeface="+mn-lt"/>
          <a:ea typeface="+mn-ea"/>
          <a:cs typeface="+mn-cs"/>
        </a:defRPr>
      </a:lvl1pPr>
      <a:lvl2pPr marL="742950" indent="-285750" algn="l" rtl="0" fontAlgn="base" latinLnBrk="1">
        <a:spcBef>
          <a:spcPct val="20000"/>
        </a:spcBef>
        <a:spcAft>
          <a:spcPct val="0"/>
        </a:spcAft>
        <a:buChar char="–"/>
        <a:defRPr kumimoji="1" sz="2800">
          <a:solidFill>
            <a:schemeClr val="tx1"/>
          </a:solidFill>
          <a:latin typeface="+mn-lt"/>
          <a:ea typeface="+mn-ea"/>
        </a:defRPr>
      </a:lvl2pPr>
      <a:lvl3pPr marL="1143000" indent="-228600" algn="l" rtl="0" fontAlgn="base" latinLnBrk="1">
        <a:spcBef>
          <a:spcPct val="20000"/>
        </a:spcBef>
        <a:spcAft>
          <a:spcPct val="0"/>
        </a:spcAft>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latinLnBrk="1">
              <a:defRPr sz="1400">
                <a:solidFill>
                  <a:schemeClr val="tx1"/>
                </a:solidFill>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latinLnBrk="1">
              <a:defRPr sz="1400">
                <a:solidFill>
                  <a:schemeClr val="tx1"/>
                </a:solidFill>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latinLnBrk="1">
              <a:defRPr sz="1400">
                <a:solidFill>
                  <a:schemeClr val="tx1"/>
                </a:solidFill>
              </a:defRPr>
            </a:lvl1pPr>
          </a:lstStyle>
          <a:p>
            <a:pPr fontAlgn="base">
              <a:spcBef>
                <a:spcPct val="0"/>
              </a:spcBef>
              <a:spcAft>
                <a:spcPct val="0"/>
              </a:spcAft>
              <a:defRPr/>
            </a:pPr>
            <a:fld id="{C4FE9565-16A3-4949-8915-637D6E13BF4A}"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378230741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Lst>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직사각형 7"/>
          <p:cNvSpPr/>
          <p:nvPr/>
        </p:nvSpPr>
        <p:spPr>
          <a:xfrm>
            <a:off x="8829785" y="188640"/>
            <a:ext cx="324000" cy="6480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직사각형 6"/>
          <p:cNvSpPr/>
          <p:nvPr/>
        </p:nvSpPr>
        <p:spPr>
          <a:xfrm>
            <a:off x="0" y="188640"/>
            <a:ext cx="8864462" cy="648072"/>
          </a:xfrm>
          <a:prstGeom prst="rect">
            <a:avLst/>
          </a:prstGeom>
          <a:solidFill>
            <a:srgbClr val="164A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제목 개체 틀 1"/>
          <p:cNvSpPr>
            <a:spLocks noGrp="1"/>
          </p:cNvSpPr>
          <p:nvPr>
            <p:ph type="title"/>
          </p:nvPr>
        </p:nvSpPr>
        <p:spPr>
          <a:xfrm>
            <a:off x="323528" y="188640"/>
            <a:ext cx="8494324" cy="648072"/>
          </a:xfrm>
          <a:prstGeom prst="rect">
            <a:avLst/>
          </a:prstGeom>
        </p:spPr>
        <p:txBody>
          <a:bodyPr vert="horz" lIns="0" tIns="0" rIns="0" bIns="0" rtlCol="0" anchor="ctr">
            <a:noAutofit/>
          </a:bodyPr>
          <a:lstStyle/>
          <a:p>
            <a:r>
              <a:rPr lang="ko-KR" altLang="en-US" dirty="0" smtClean="0"/>
              <a:t>마스터 제목 스타일 편집</a:t>
            </a:r>
            <a:endParaRPr lang="en-GB" dirty="0"/>
          </a:p>
        </p:txBody>
      </p:sp>
      <p:sp>
        <p:nvSpPr>
          <p:cNvPr id="3" name="텍스트 개체 틀 2"/>
          <p:cNvSpPr>
            <a:spLocks noGrp="1"/>
          </p:cNvSpPr>
          <p:nvPr>
            <p:ph type="body" idx="1"/>
          </p:nvPr>
        </p:nvSpPr>
        <p:spPr>
          <a:xfrm>
            <a:off x="323528" y="980728"/>
            <a:ext cx="8496944" cy="5616624"/>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GB" dirty="0"/>
          </a:p>
        </p:txBody>
      </p:sp>
      <p:sp>
        <p:nvSpPr>
          <p:cNvPr id="4" name="날짜 개체 틀 3"/>
          <p:cNvSpPr>
            <a:spLocks noGrp="1"/>
          </p:cNvSpPr>
          <p:nvPr>
            <p:ph type="dt" sz="half" idx="2"/>
          </p:nvPr>
        </p:nvSpPr>
        <p:spPr>
          <a:xfrm>
            <a:off x="457200" y="6525344"/>
            <a:ext cx="2133600" cy="365125"/>
          </a:xfrm>
          <a:prstGeom prst="rect">
            <a:avLst/>
          </a:prstGeom>
        </p:spPr>
        <p:txBody>
          <a:bodyPr vert="horz" lIns="91440" tIns="45720" rIns="91440" bIns="45720" rtlCol="0" anchor="ctr"/>
          <a:lstStyle>
            <a:lvl1pPr algn="l">
              <a:defRPr sz="1200">
                <a:solidFill>
                  <a:schemeClr val="tx1">
                    <a:tint val="75000"/>
                  </a:schemeClr>
                </a:solidFill>
                <a:latin typeface="Franklin Gothic Medium" panose="020B0603020102020204" pitchFamily="34" charset="0"/>
              </a:defRPr>
            </a:lvl1pPr>
          </a:lstStyle>
          <a:p>
            <a:fld id="{5985A51B-A7F4-4C71-8A94-B427CF738CBD}" type="datetimeFigureOut">
              <a:rPr lang="en-GB" smtClean="0">
                <a:solidFill>
                  <a:prstClr val="black">
                    <a:tint val="75000"/>
                  </a:prstClr>
                </a:solidFill>
              </a:rPr>
              <a:pPr/>
              <a:t>13/08/2018</a:t>
            </a:fld>
            <a:endParaRPr lang="en-GB" dirty="0">
              <a:solidFill>
                <a:prstClr val="black">
                  <a:tint val="75000"/>
                </a:prstClr>
              </a:solidFill>
            </a:endParaRPr>
          </a:p>
        </p:txBody>
      </p:sp>
      <p:sp>
        <p:nvSpPr>
          <p:cNvPr id="5" name="바닥글 개체 틀 4"/>
          <p:cNvSpPr>
            <a:spLocks noGrp="1"/>
          </p:cNvSpPr>
          <p:nvPr>
            <p:ph type="ftr" sz="quarter" idx="3"/>
          </p:nvPr>
        </p:nvSpPr>
        <p:spPr>
          <a:xfrm>
            <a:off x="3124200" y="6525344"/>
            <a:ext cx="2895600" cy="365125"/>
          </a:xfrm>
          <a:prstGeom prst="rect">
            <a:avLst/>
          </a:prstGeom>
        </p:spPr>
        <p:txBody>
          <a:bodyPr vert="horz" lIns="91440" tIns="45720" rIns="91440" bIns="45720" rtlCol="0" anchor="ctr"/>
          <a:lstStyle>
            <a:lvl1pPr algn="ctr">
              <a:defRPr sz="1200">
                <a:solidFill>
                  <a:schemeClr val="tx1">
                    <a:tint val="75000"/>
                  </a:schemeClr>
                </a:solidFill>
                <a:latin typeface="Franklin Gothic Medium" panose="020B0603020102020204" pitchFamily="34" charset="0"/>
              </a:defRPr>
            </a:lvl1pPr>
          </a:lstStyle>
          <a:p>
            <a:endParaRPr lang="en-GB" dirty="0">
              <a:solidFill>
                <a:prstClr val="black">
                  <a:tint val="75000"/>
                </a:prstClr>
              </a:solidFill>
            </a:endParaRPr>
          </a:p>
        </p:txBody>
      </p:sp>
      <p:sp>
        <p:nvSpPr>
          <p:cNvPr id="6" name="슬라이드 번호 개체 틀 5"/>
          <p:cNvSpPr>
            <a:spLocks noGrp="1"/>
          </p:cNvSpPr>
          <p:nvPr>
            <p:ph type="sldNum" sz="quarter" idx="4"/>
          </p:nvPr>
        </p:nvSpPr>
        <p:spPr>
          <a:xfrm>
            <a:off x="6553200" y="6525344"/>
            <a:ext cx="2133600" cy="365125"/>
          </a:xfrm>
          <a:prstGeom prst="rect">
            <a:avLst/>
          </a:prstGeom>
        </p:spPr>
        <p:txBody>
          <a:bodyPr vert="horz" lIns="91440" tIns="45720" rIns="91440" bIns="45720" rtlCol="0" anchor="ctr"/>
          <a:lstStyle>
            <a:lvl1pPr algn="r">
              <a:defRPr sz="1200">
                <a:solidFill>
                  <a:schemeClr val="tx1">
                    <a:tint val="75000"/>
                  </a:schemeClr>
                </a:solidFill>
                <a:latin typeface="Franklin Gothic Medium" panose="020B0603020102020204" pitchFamily="34" charset="0"/>
              </a:defRPr>
            </a:lvl1pPr>
          </a:lstStyle>
          <a:p>
            <a:fld id="{40D4302E-06A0-4C7B-9573-8D1B7851C3AF}" type="slidenum">
              <a:rPr lang="en-GB" smtClean="0">
                <a:solidFill>
                  <a:prstClr val="black">
                    <a:tint val="75000"/>
                  </a:prstClr>
                </a:solidFill>
              </a:rPr>
              <a:pPr/>
              <a:t>‹#›</a:t>
            </a:fld>
            <a:endParaRPr lang="en-GB" dirty="0">
              <a:solidFill>
                <a:prstClr val="black">
                  <a:tint val="75000"/>
                </a:prstClr>
              </a:solidFill>
            </a:endParaRPr>
          </a:p>
        </p:txBody>
      </p:sp>
      <p:grpSp>
        <p:nvGrpSpPr>
          <p:cNvPr id="10" name="그룹 9"/>
          <p:cNvGrpSpPr/>
          <p:nvPr/>
        </p:nvGrpSpPr>
        <p:grpSpPr>
          <a:xfrm>
            <a:off x="8505785" y="189978"/>
            <a:ext cx="648000" cy="648000"/>
            <a:chOff x="1884575" y="729000"/>
            <a:chExt cx="5390342" cy="5374848"/>
          </a:xfrm>
          <a:solidFill>
            <a:schemeClr val="bg1"/>
          </a:solidFill>
        </p:grpSpPr>
        <p:grpSp>
          <p:nvGrpSpPr>
            <p:cNvPr id="11" name="그룹 10"/>
            <p:cNvGrpSpPr/>
            <p:nvPr/>
          </p:nvGrpSpPr>
          <p:grpSpPr>
            <a:xfrm>
              <a:off x="3505814" y="729000"/>
              <a:ext cx="2132372" cy="5374848"/>
              <a:chOff x="3505814" y="729000"/>
              <a:chExt cx="2132372" cy="5374848"/>
            </a:xfrm>
            <a:grpFill/>
          </p:grpSpPr>
          <p:grpSp>
            <p:nvGrpSpPr>
              <p:cNvPr id="54" name="그룹 53"/>
              <p:cNvGrpSpPr/>
              <p:nvPr/>
            </p:nvGrpSpPr>
            <p:grpSpPr>
              <a:xfrm>
                <a:off x="3505815" y="729000"/>
                <a:ext cx="2132371" cy="2700000"/>
                <a:chOff x="3505815" y="729000"/>
                <a:chExt cx="2132371" cy="2700000"/>
              </a:xfrm>
              <a:grpFill/>
            </p:grpSpPr>
            <p:grpSp>
              <p:nvGrpSpPr>
                <p:cNvPr id="65" name="그룹 64"/>
                <p:cNvGrpSpPr/>
                <p:nvPr/>
              </p:nvGrpSpPr>
              <p:grpSpPr>
                <a:xfrm>
                  <a:off x="4319972" y="729000"/>
                  <a:ext cx="504056" cy="2700000"/>
                  <a:chOff x="4319972" y="729000"/>
                  <a:chExt cx="504056" cy="2700000"/>
                </a:xfrm>
                <a:grpFill/>
              </p:grpSpPr>
              <p:sp>
                <p:nvSpPr>
                  <p:cNvPr id="72" name="직사각형 71"/>
                  <p:cNvSpPr/>
                  <p:nvPr/>
                </p:nvSpPr>
                <p:spPr>
                  <a:xfrm>
                    <a:off x="4319972" y="908720"/>
                    <a:ext cx="504056" cy="2520280"/>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3" name="이등변 삼각형 72"/>
                  <p:cNvSpPr/>
                  <p:nvPr/>
                </p:nvSpPr>
                <p:spPr>
                  <a:xfrm>
                    <a:off x="4319972" y="729000"/>
                    <a:ext cx="504056" cy="179720"/>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66" name="그룹 65"/>
                <p:cNvGrpSpPr/>
                <p:nvPr/>
              </p:nvGrpSpPr>
              <p:grpSpPr>
                <a:xfrm rot="3600000">
                  <a:off x="4765481" y="1032668"/>
                  <a:ext cx="504056" cy="1241354"/>
                  <a:chOff x="4824028" y="983630"/>
                  <a:chExt cx="504056" cy="1241354"/>
                </a:xfrm>
                <a:grpFill/>
              </p:grpSpPr>
              <p:sp>
                <p:nvSpPr>
                  <p:cNvPr id="70" name="이등변 삼각형 69"/>
                  <p:cNvSpPr/>
                  <p:nvPr/>
                </p:nvSpPr>
                <p:spPr>
                  <a:xfrm>
                    <a:off x="4824028" y="983630"/>
                    <a:ext cx="504056" cy="179720"/>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1" name="직사각형 70"/>
                  <p:cNvSpPr/>
                  <p:nvPr/>
                </p:nvSpPr>
                <p:spPr>
                  <a:xfrm>
                    <a:off x="4824028" y="1163350"/>
                    <a:ext cx="504056" cy="1061634"/>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67" name="그룹 66"/>
                <p:cNvGrpSpPr/>
                <p:nvPr/>
              </p:nvGrpSpPr>
              <p:grpSpPr>
                <a:xfrm rot="18000000" flipH="1">
                  <a:off x="3874464" y="1032669"/>
                  <a:ext cx="504056" cy="1241354"/>
                  <a:chOff x="4824028" y="983630"/>
                  <a:chExt cx="504056" cy="1241354"/>
                </a:xfrm>
                <a:grpFill/>
              </p:grpSpPr>
              <p:sp>
                <p:nvSpPr>
                  <p:cNvPr id="68" name="이등변 삼각형 67"/>
                  <p:cNvSpPr/>
                  <p:nvPr/>
                </p:nvSpPr>
                <p:spPr>
                  <a:xfrm>
                    <a:off x="4824028" y="983630"/>
                    <a:ext cx="504056" cy="179720"/>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9" name="직사각형 68"/>
                  <p:cNvSpPr/>
                  <p:nvPr/>
                </p:nvSpPr>
                <p:spPr>
                  <a:xfrm>
                    <a:off x="4824028" y="1163350"/>
                    <a:ext cx="504056" cy="1061634"/>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grpSp>
            <p:nvGrpSpPr>
              <p:cNvPr id="55" name="그룹 54"/>
              <p:cNvGrpSpPr/>
              <p:nvPr/>
            </p:nvGrpSpPr>
            <p:grpSpPr>
              <a:xfrm flipV="1">
                <a:off x="3505814" y="3403848"/>
                <a:ext cx="2132371" cy="2700000"/>
                <a:chOff x="3505815" y="729000"/>
                <a:chExt cx="2132371" cy="2700000"/>
              </a:xfrm>
              <a:grpFill/>
            </p:grpSpPr>
            <p:grpSp>
              <p:nvGrpSpPr>
                <p:cNvPr id="56" name="그룹 55"/>
                <p:cNvGrpSpPr/>
                <p:nvPr/>
              </p:nvGrpSpPr>
              <p:grpSpPr>
                <a:xfrm>
                  <a:off x="4319972" y="729000"/>
                  <a:ext cx="504056" cy="2700000"/>
                  <a:chOff x="4319972" y="729000"/>
                  <a:chExt cx="504056" cy="2700000"/>
                </a:xfrm>
                <a:grpFill/>
              </p:grpSpPr>
              <p:sp>
                <p:nvSpPr>
                  <p:cNvPr id="63" name="직사각형 62"/>
                  <p:cNvSpPr/>
                  <p:nvPr/>
                </p:nvSpPr>
                <p:spPr>
                  <a:xfrm>
                    <a:off x="4319972" y="908720"/>
                    <a:ext cx="504056" cy="2520280"/>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4" name="이등변 삼각형 63"/>
                  <p:cNvSpPr/>
                  <p:nvPr/>
                </p:nvSpPr>
                <p:spPr>
                  <a:xfrm>
                    <a:off x="4319972" y="729000"/>
                    <a:ext cx="504056" cy="179720"/>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57" name="그룹 56"/>
                <p:cNvGrpSpPr/>
                <p:nvPr/>
              </p:nvGrpSpPr>
              <p:grpSpPr>
                <a:xfrm rot="3600000">
                  <a:off x="4765481" y="1032668"/>
                  <a:ext cx="504056" cy="1241354"/>
                  <a:chOff x="4824028" y="983630"/>
                  <a:chExt cx="504056" cy="1241354"/>
                </a:xfrm>
                <a:grpFill/>
              </p:grpSpPr>
              <p:sp>
                <p:nvSpPr>
                  <p:cNvPr id="61" name="이등변 삼각형 60"/>
                  <p:cNvSpPr/>
                  <p:nvPr/>
                </p:nvSpPr>
                <p:spPr>
                  <a:xfrm>
                    <a:off x="4824028" y="983630"/>
                    <a:ext cx="504056" cy="179720"/>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2" name="직사각형 61"/>
                  <p:cNvSpPr/>
                  <p:nvPr/>
                </p:nvSpPr>
                <p:spPr>
                  <a:xfrm>
                    <a:off x="4824028" y="1163350"/>
                    <a:ext cx="504056" cy="1061634"/>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58" name="그룹 57"/>
                <p:cNvGrpSpPr/>
                <p:nvPr/>
              </p:nvGrpSpPr>
              <p:grpSpPr>
                <a:xfrm rot="18000000" flipH="1">
                  <a:off x="3874464" y="1032669"/>
                  <a:ext cx="504056" cy="1241354"/>
                  <a:chOff x="4824028" y="983630"/>
                  <a:chExt cx="504056" cy="1241354"/>
                </a:xfrm>
                <a:grpFill/>
              </p:grpSpPr>
              <p:sp>
                <p:nvSpPr>
                  <p:cNvPr id="59" name="이등변 삼각형 58"/>
                  <p:cNvSpPr/>
                  <p:nvPr/>
                </p:nvSpPr>
                <p:spPr>
                  <a:xfrm>
                    <a:off x="4824028" y="983630"/>
                    <a:ext cx="504056" cy="179720"/>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0" name="직사각형 59"/>
                  <p:cNvSpPr/>
                  <p:nvPr/>
                </p:nvSpPr>
                <p:spPr>
                  <a:xfrm>
                    <a:off x="4824028" y="1163350"/>
                    <a:ext cx="504056" cy="1061634"/>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grpSp>
        <p:grpSp>
          <p:nvGrpSpPr>
            <p:cNvPr id="12" name="그룹 11"/>
            <p:cNvGrpSpPr/>
            <p:nvPr/>
          </p:nvGrpSpPr>
          <p:grpSpPr>
            <a:xfrm rot="3600000">
              <a:off x="3521307" y="735240"/>
              <a:ext cx="2132372" cy="5374848"/>
              <a:chOff x="3505814" y="729000"/>
              <a:chExt cx="2132372" cy="5374848"/>
            </a:xfrm>
            <a:grpFill/>
          </p:grpSpPr>
          <p:grpSp>
            <p:nvGrpSpPr>
              <p:cNvPr id="34" name="그룹 33"/>
              <p:cNvGrpSpPr/>
              <p:nvPr/>
            </p:nvGrpSpPr>
            <p:grpSpPr>
              <a:xfrm>
                <a:off x="3505815" y="729000"/>
                <a:ext cx="2132371" cy="2700000"/>
                <a:chOff x="3505815" y="729000"/>
                <a:chExt cx="2132371" cy="2700000"/>
              </a:xfrm>
              <a:grpFill/>
            </p:grpSpPr>
            <p:grpSp>
              <p:nvGrpSpPr>
                <p:cNvPr id="45" name="그룹 44"/>
                <p:cNvGrpSpPr/>
                <p:nvPr/>
              </p:nvGrpSpPr>
              <p:grpSpPr>
                <a:xfrm>
                  <a:off x="4319972" y="729000"/>
                  <a:ext cx="504056" cy="2700000"/>
                  <a:chOff x="4319972" y="729000"/>
                  <a:chExt cx="504056" cy="2700000"/>
                </a:xfrm>
                <a:grpFill/>
              </p:grpSpPr>
              <p:sp>
                <p:nvSpPr>
                  <p:cNvPr id="52" name="직사각형 51"/>
                  <p:cNvSpPr/>
                  <p:nvPr/>
                </p:nvSpPr>
                <p:spPr>
                  <a:xfrm>
                    <a:off x="4319972" y="908720"/>
                    <a:ext cx="504056" cy="2520280"/>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3" name="이등변 삼각형 52"/>
                  <p:cNvSpPr/>
                  <p:nvPr/>
                </p:nvSpPr>
                <p:spPr>
                  <a:xfrm>
                    <a:off x="4319972" y="729000"/>
                    <a:ext cx="504056" cy="179720"/>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46" name="그룹 45"/>
                <p:cNvGrpSpPr/>
                <p:nvPr/>
              </p:nvGrpSpPr>
              <p:grpSpPr>
                <a:xfrm rot="3600000">
                  <a:off x="4765481" y="1032668"/>
                  <a:ext cx="504056" cy="1241354"/>
                  <a:chOff x="4824028" y="983630"/>
                  <a:chExt cx="504056" cy="1241354"/>
                </a:xfrm>
                <a:grpFill/>
              </p:grpSpPr>
              <p:sp>
                <p:nvSpPr>
                  <p:cNvPr id="50" name="이등변 삼각형 49"/>
                  <p:cNvSpPr/>
                  <p:nvPr/>
                </p:nvSpPr>
                <p:spPr>
                  <a:xfrm>
                    <a:off x="4824028" y="983630"/>
                    <a:ext cx="504056" cy="179720"/>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1" name="직사각형 50"/>
                  <p:cNvSpPr/>
                  <p:nvPr/>
                </p:nvSpPr>
                <p:spPr>
                  <a:xfrm>
                    <a:off x="4824028" y="1163350"/>
                    <a:ext cx="504056" cy="1061634"/>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47" name="그룹 46"/>
                <p:cNvGrpSpPr/>
                <p:nvPr/>
              </p:nvGrpSpPr>
              <p:grpSpPr>
                <a:xfrm rot="18000000" flipH="1">
                  <a:off x="3874464" y="1032669"/>
                  <a:ext cx="504056" cy="1241354"/>
                  <a:chOff x="4824028" y="983630"/>
                  <a:chExt cx="504056" cy="1241354"/>
                </a:xfrm>
                <a:grpFill/>
              </p:grpSpPr>
              <p:sp>
                <p:nvSpPr>
                  <p:cNvPr id="48" name="이등변 삼각형 47"/>
                  <p:cNvSpPr/>
                  <p:nvPr/>
                </p:nvSpPr>
                <p:spPr>
                  <a:xfrm>
                    <a:off x="4824028" y="983630"/>
                    <a:ext cx="504056" cy="179720"/>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9" name="직사각형 48"/>
                  <p:cNvSpPr/>
                  <p:nvPr/>
                </p:nvSpPr>
                <p:spPr>
                  <a:xfrm>
                    <a:off x="4824028" y="1163350"/>
                    <a:ext cx="504056" cy="1061634"/>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grpSp>
            <p:nvGrpSpPr>
              <p:cNvPr id="35" name="그룹 34"/>
              <p:cNvGrpSpPr/>
              <p:nvPr/>
            </p:nvGrpSpPr>
            <p:grpSpPr>
              <a:xfrm flipV="1">
                <a:off x="3505814" y="3403848"/>
                <a:ext cx="2132371" cy="2700000"/>
                <a:chOff x="3505815" y="729000"/>
                <a:chExt cx="2132371" cy="2700000"/>
              </a:xfrm>
              <a:grpFill/>
            </p:grpSpPr>
            <p:grpSp>
              <p:nvGrpSpPr>
                <p:cNvPr id="36" name="그룹 35"/>
                <p:cNvGrpSpPr/>
                <p:nvPr/>
              </p:nvGrpSpPr>
              <p:grpSpPr>
                <a:xfrm>
                  <a:off x="4319972" y="729000"/>
                  <a:ext cx="504056" cy="2700000"/>
                  <a:chOff x="4319972" y="729000"/>
                  <a:chExt cx="504056" cy="2700000"/>
                </a:xfrm>
                <a:grpFill/>
              </p:grpSpPr>
              <p:sp>
                <p:nvSpPr>
                  <p:cNvPr id="43" name="직사각형 42"/>
                  <p:cNvSpPr/>
                  <p:nvPr/>
                </p:nvSpPr>
                <p:spPr>
                  <a:xfrm>
                    <a:off x="4319972" y="908720"/>
                    <a:ext cx="504056" cy="2520280"/>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4" name="이등변 삼각형 43"/>
                  <p:cNvSpPr/>
                  <p:nvPr/>
                </p:nvSpPr>
                <p:spPr>
                  <a:xfrm>
                    <a:off x="4319972" y="729000"/>
                    <a:ext cx="504056" cy="179720"/>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37" name="그룹 36"/>
                <p:cNvGrpSpPr/>
                <p:nvPr/>
              </p:nvGrpSpPr>
              <p:grpSpPr>
                <a:xfrm rot="3600000">
                  <a:off x="4765481" y="1032668"/>
                  <a:ext cx="504056" cy="1241354"/>
                  <a:chOff x="4824028" y="983630"/>
                  <a:chExt cx="504056" cy="1241354"/>
                </a:xfrm>
                <a:grpFill/>
              </p:grpSpPr>
              <p:sp>
                <p:nvSpPr>
                  <p:cNvPr id="41" name="이등변 삼각형 40"/>
                  <p:cNvSpPr/>
                  <p:nvPr/>
                </p:nvSpPr>
                <p:spPr>
                  <a:xfrm>
                    <a:off x="4824028" y="983630"/>
                    <a:ext cx="504056" cy="179720"/>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2" name="직사각형 41"/>
                  <p:cNvSpPr/>
                  <p:nvPr/>
                </p:nvSpPr>
                <p:spPr>
                  <a:xfrm>
                    <a:off x="4824028" y="1163350"/>
                    <a:ext cx="504056" cy="1061634"/>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38" name="그룹 37"/>
                <p:cNvGrpSpPr/>
                <p:nvPr/>
              </p:nvGrpSpPr>
              <p:grpSpPr>
                <a:xfrm rot="18000000" flipH="1">
                  <a:off x="3874464" y="1032669"/>
                  <a:ext cx="504056" cy="1241354"/>
                  <a:chOff x="4824028" y="983630"/>
                  <a:chExt cx="504056" cy="1241354"/>
                </a:xfrm>
                <a:grpFill/>
              </p:grpSpPr>
              <p:sp>
                <p:nvSpPr>
                  <p:cNvPr id="39" name="이등변 삼각형 38"/>
                  <p:cNvSpPr/>
                  <p:nvPr/>
                </p:nvSpPr>
                <p:spPr>
                  <a:xfrm>
                    <a:off x="4824028" y="983630"/>
                    <a:ext cx="504056" cy="179720"/>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0" name="직사각형 39"/>
                  <p:cNvSpPr/>
                  <p:nvPr/>
                </p:nvSpPr>
                <p:spPr>
                  <a:xfrm>
                    <a:off x="4824028" y="1163350"/>
                    <a:ext cx="504056" cy="1061634"/>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grpSp>
        <p:grpSp>
          <p:nvGrpSpPr>
            <p:cNvPr id="13" name="그룹 12"/>
            <p:cNvGrpSpPr/>
            <p:nvPr/>
          </p:nvGrpSpPr>
          <p:grpSpPr>
            <a:xfrm rot="7200000">
              <a:off x="3505813" y="716423"/>
              <a:ext cx="2132372" cy="5374848"/>
              <a:chOff x="3505814" y="729000"/>
              <a:chExt cx="2132372" cy="5374848"/>
            </a:xfrm>
            <a:grpFill/>
          </p:grpSpPr>
          <p:grpSp>
            <p:nvGrpSpPr>
              <p:cNvPr id="14" name="그룹 13"/>
              <p:cNvGrpSpPr/>
              <p:nvPr/>
            </p:nvGrpSpPr>
            <p:grpSpPr>
              <a:xfrm>
                <a:off x="3505815" y="729000"/>
                <a:ext cx="2132371" cy="2700000"/>
                <a:chOff x="3505815" y="729000"/>
                <a:chExt cx="2132371" cy="2700000"/>
              </a:xfrm>
              <a:grpFill/>
            </p:grpSpPr>
            <p:grpSp>
              <p:nvGrpSpPr>
                <p:cNvPr id="25" name="그룹 24"/>
                <p:cNvGrpSpPr/>
                <p:nvPr/>
              </p:nvGrpSpPr>
              <p:grpSpPr>
                <a:xfrm>
                  <a:off x="4319972" y="729000"/>
                  <a:ext cx="504056" cy="2700000"/>
                  <a:chOff x="4319972" y="729000"/>
                  <a:chExt cx="504056" cy="2700000"/>
                </a:xfrm>
                <a:grpFill/>
              </p:grpSpPr>
              <p:sp>
                <p:nvSpPr>
                  <p:cNvPr id="32" name="직사각형 31"/>
                  <p:cNvSpPr/>
                  <p:nvPr/>
                </p:nvSpPr>
                <p:spPr>
                  <a:xfrm>
                    <a:off x="4319972" y="908720"/>
                    <a:ext cx="504056" cy="2520280"/>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3" name="이등변 삼각형 32"/>
                  <p:cNvSpPr/>
                  <p:nvPr/>
                </p:nvSpPr>
                <p:spPr>
                  <a:xfrm>
                    <a:off x="4319972" y="729000"/>
                    <a:ext cx="504056" cy="179720"/>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26" name="그룹 25"/>
                <p:cNvGrpSpPr/>
                <p:nvPr/>
              </p:nvGrpSpPr>
              <p:grpSpPr>
                <a:xfrm rot="3600000">
                  <a:off x="4765481" y="1032668"/>
                  <a:ext cx="504056" cy="1241354"/>
                  <a:chOff x="4824028" y="983630"/>
                  <a:chExt cx="504056" cy="1241354"/>
                </a:xfrm>
                <a:grpFill/>
              </p:grpSpPr>
              <p:sp>
                <p:nvSpPr>
                  <p:cNvPr id="30" name="이등변 삼각형 29"/>
                  <p:cNvSpPr/>
                  <p:nvPr/>
                </p:nvSpPr>
                <p:spPr>
                  <a:xfrm>
                    <a:off x="4824028" y="983630"/>
                    <a:ext cx="504056" cy="179720"/>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1" name="직사각형 30"/>
                  <p:cNvSpPr/>
                  <p:nvPr/>
                </p:nvSpPr>
                <p:spPr>
                  <a:xfrm>
                    <a:off x="4824028" y="1163350"/>
                    <a:ext cx="504056" cy="1061634"/>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27" name="그룹 26"/>
                <p:cNvGrpSpPr/>
                <p:nvPr/>
              </p:nvGrpSpPr>
              <p:grpSpPr>
                <a:xfrm rot="18000000" flipH="1">
                  <a:off x="3874464" y="1032669"/>
                  <a:ext cx="504056" cy="1241354"/>
                  <a:chOff x="4824028" y="983630"/>
                  <a:chExt cx="504056" cy="1241354"/>
                </a:xfrm>
                <a:grpFill/>
              </p:grpSpPr>
              <p:sp>
                <p:nvSpPr>
                  <p:cNvPr id="28" name="이등변 삼각형 27"/>
                  <p:cNvSpPr/>
                  <p:nvPr/>
                </p:nvSpPr>
                <p:spPr>
                  <a:xfrm>
                    <a:off x="4824028" y="983630"/>
                    <a:ext cx="504056" cy="179720"/>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9" name="직사각형 28"/>
                  <p:cNvSpPr/>
                  <p:nvPr/>
                </p:nvSpPr>
                <p:spPr>
                  <a:xfrm>
                    <a:off x="4824028" y="1163350"/>
                    <a:ext cx="504056" cy="1061634"/>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grpSp>
            <p:nvGrpSpPr>
              <p:cNvPr id="15" name="그룹 14"/>
              <p:cNvGrpSpPr/>
              <p:nvPr/>
            </p:nvGrpSpPr>
            <p:grpSpPr>
              <a:xfrm flipV="1">
                <a:off x="3505814" y="3403848"/>
                <a:ext cx="2132371" cy="2700000"/>
                <a:chOff x="3505815" y="729000"/>
                <a:chExt cx="2132371" cy="2700000"/>
              </a:xfrm>
              <a:grpFill/>
            </p:grpSpPr>
            <p:grpSp>
              <p:nvGrpSpPr>
                <p:cNvPr id="16" name="그룹 15"/>
                <p:cNvGrpSpPr/>
                <p:nvPr/>
              </p:nvGrpSpPr>
              <p:grpSpPr>
                <a:xfrm>
                  <a:off x="4319972" y="729000"/>
                  <a:ext cx="504056" cy="2700000"/>
                  <a:chOff x="4319972" y="729000"/>
                  <a:chExt cx="504056" cy="2700000"/>
                </a:xfrm>
                <a:grpFill/>
              </p:grpSpPr>
              <p:sp>
                <p:nvSpPr>
                  <p:cNvPr id="23" name="직사각형 22"/>
                  <p:cNvSpPr/>
                  <p:nvPr/>
                </p:nvSpPr>
                <p:spPr>
                  <a:xfrm>
                    <a:off x="4319972" y="908720"/>
                    <a:ext cx="504056" cy="2520280"/>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4" name="이등변 삼각형 23"/>
                  <p:cNvSpPr/>
                  <p:nvPr/>
                </p:nvSpPr>
                <p:spPr>
                  <a:xfrm>
                    <a:off x="4319972" y="729000"/>
                    <a:ext cx="504056" cy="179720"/>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17" name="그룹 16"/>
                <p:cNvGrpSpPr/>
                <p:nvPr/>
              </p:nvGrpSpPr>
              <p:grpSpPr>
                <a:xfrm rot="3600000">
                  <a:off x="4765481" y="1032668"/>
                  <a:ext cx="504056" cy="1241354"/>
                  <a:chOff x="4824028" y="983630"/>
                  <a:chExt cx="504056" cy="1241354"/>
                </a:xfrm>
                <a:grpFill/>
              </p:grpSpPr>
              <p:sp>
                <p:nvSpPr>
                  <p:cNvPr id="21" name="이등변 삼각형 20"/>
                  <p:cNvSpPr/>
                  <p:nvPr/>
                </p:nvSpPr>
                <p:spPr>
                  <a:xfrm>
                    <a:off x="4824028" y="983630"/>
                    <a:ext cx="504056" cy="179720"/>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2" name="직사각형 21"/>
                  <p:cNvSpPr/>
                  <p:nvPr/>
                </p:nvSpPr>
                <p:spPr>
                  <a:xfrm>
                    <a:off x="4824028" y="1163350"/>
                    <a:ext cx="504056" cy="1061634"/>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nvGrpSpPr>
                <p:cNvPr id="18" name="그룹 17"/>
                <p:cNvGrpSpPr/>
                <p:nvPr/>
              </p:nvGrpSpPr>
              <p:grpSpPr>
                <a:xfrm rot="18000000" flipH="1">
                  <a:off x="3874464" y="1032669"/>
                  <a:ext cx="504056" cy="1241354"/>
                  <a:chOff x="4824028" y="983630"/>
                  <a:chExt cx="504056" cy="1241354"/>
                </a:xfrm>
                <a:grpFill/>
              </p:grpSpPr>
              <p:sp>
                <p:nvSpPr>
                  <p:cNvPr id="19" name="이등변 삼각형 18"/>
                  <p:cNvSpPr/>
                  <p:nvPr/>
                </p:nvSpPr>
                <p:spPr>
                  <a:xfrm>
                    <a:off x="4824028" y="983630"/>
                    <a:ext cx="504056" cy="179720"/>
                  </a:xfrm>
                  <a:prstGeom prst="triangle">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 name="직사각형 19"/>
                  <p:cNvSpPr/>
                  <p:nvPr/>
                </p:nvSpPr>
                <p:spPr>
                  <a:xfrm>
                    <a:off x="4824028" y="1163350"/>
                    <a:ext cx="504056" cy="1061634"/>
                  </a:xfrm>
                  <a:prstGeom prst="rect">
                    <a:avLst/>
                  </a:pr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grpSp>
        </p:grpSp>
      </p:grpSp>
    </p:spTree>
    <p:extLst>
      <p:ext uri="{BB962C8B-B14F-4D97-AF65-F5344CB8AC3E}">
        <p14:creationId xmlns:p14="http://schemas.microsoft.com/office/powerpoint/2010/main" val="453094050"/>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iming>
    <p:tnLst>
      <p:par>
        <p:cTn id="1" dur="indefinite" restart="never" nodeType="tmRoot"/>
      </p:par>
    </p:tnLst>
  </p:timing>
  <p:txStyles>
    <p:titleStyle>
      <a:lvl1pPr algn="l" defTabSz="914400" rtl="0" eaLnBrk="1" latinLnBrk="1" hangingPunct="1">
        <a:spcBef>
          <a:spcPct val="0"/>
        </a:spcBef>
        <a:buNone/>
        <a:defRPr sz="3400" b="1" kern="1200">
          <a:solidFill>
            <a:schemeClr val="bg1"/>
          </a:solidFill>
          <a:latin typeface="Gill Sans MT" panose="020B0502020104020203" pitchFamily="34" charset="0"/>
          <a:ea typeface="+mj-ea"/>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2400" kern="1200">
          <a:solidFill>
            <a:schemeClr val="tx1"/>
          </a:solidFill>
          <a:latin typeface="Franklin Gothic Medium" panose="020B0603020102020204" pitchFamily="34" charset="0"/>
          <a:ea typeface="+mn-ea"/>
          <a:cs typeface="Arial" panose="020B0604020202020204" pitchFamily="34" charset="0"/>
        </a:defRPr>
      </a:lvl1pPr>
      <a:lvl2pPr marL="742950" indent="-285750" algn="l" defTabSz="914400" rtl="0" eaLnBrk="1" latinLnBrk="1" hangingPunct="1">
        <a:spcBef>
          <a:spcPct val="20000"/>
        </a:spcBef>
        <a:buFont typeface="Arial" panose="020B0604020202020204" pitchFamily="34" charset="0"/>
        <a:buChar char="–"/>
        <a:defRPr sz="2000" kern="1200">
          <a:solidFill>
            <a:schemeClr val="tx1"/>
          </a:solidFill>
          <a:latin typeface="Franklin Gothic Medium" panose="020B0603020102020204" pitchFamily="34" charset="0"/>
          <a:ea typeface="+mn-ea"/>
          <a:cs typeface="Arial" panose="020B0604020202020204" pitchFamily="34" charset="0"/>
        </a:defRPr>
      </a:lvl2pPr>
      <a:lvl3pPr marL="1143000" indent="-228600" algn="l" defTabSz="914400" rtl="0" eaLnBrk="1" latinLnBrk="1" hangingPunct="1">
        <a:spcBef>
          <a:spcPct val="20000"/>
        </a:spcBef>
        <a:buFont typeface="Arial" panose="020B0604020202020204" pitchFamily="34" charset="0"/>
        <a:buChar char="•"/>
        <a:defRPr sz="1800" kern="1200">
          <a:solidFill>
            <a:schemeClr val="tx1"/>
          </a:solidFill>
          <a:latin typeface="Franklin Gothic Medium" panose="020B0603020102020204" pitchFamily="34" charset="0"/>
          <a:ea typeface="+mn-ea"/>
          <a:cs typeface="Arial" panose="020B0604020202020204" pitchFamily="34" charset="0"/>
        </a:defRPr>
      </a:lvl3pPr>
      <a:lvl4pPr marL="1600200" indent="-228600" algn="l" defTabSz="914400" rtl="0" eaLnBrk="1" latinLnBrk="1" hangingPunct="1">
        <a:spcBef>
          <a:spcPct val="20000"/>
        </a:spcBef>
        <a:buFont typeface="Arial" panose="020B0604020202020204" pitchFamily="34" charset="0"/>
        <a:buChar char="–"/>
        <a:defRPr sz="1600" kern="1200">
          <a:solidFill>
            <a:schemeClr val="tx1"/>
          </a:solidFill>
          <a:latin typeface="Franklin Gothic Medium" panose="020B0603020102020204" pitchFamily="34" charset="0"/>
          <a:ea typeface="+mn-ea"/>
          <a:cs typeface="Arial" panose="020B0604020202020204" pitchFamily="34" charset="0"/>
        </a:defRPr>
      </a:lvl4pPr>
      <a:lvl5pPr marL="2057400" indent="-228600" algn="l" defTabSz="914400" rtl="0" eaLnBrk="1" latinLnBrk="1" hangingPunct="1">
        <a:spcBef>
          <a:spcPct val="20000"/>
        </a:spcBef>
        <a:buFont typeface="Arial" panose="020B0604020202020204" pitchFamily="34" charset="0"/>
        <a:buChar char="»"/>
        <a:defRPr sz="1600" kern="1200">
          <a:solidFill>
            <a:schemeClr val="tx1"/>
          </a:solidFill>
          <a:latin typeface="Franklin Gothic Medium" panose="020B0603020102020204" pitchFamily="34" charset="0"/>
          <a:ea typeface="+mn-ea"/>
          <a:cs typeface="Arial" panose="020B0604020202020204" pitchFamily="34" charset="0"/>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제목 개체 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9219" name="텍스트 개체 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latinLnBrk="1">
              <a:spcBef>
                <a:spcPts val="0"/>
              </a:spcBef>
              <a:spcAft>
                <a:spcPts val="0"/>
              </a:spcAft>
              <a:defRPr kumimoji="0" sz="1200">
                <a:solidFill>
                  <a:prstClr val="black">
                    <a:tint val="75000"/>
                  </a:prstClr>
                </a:solidFill>
                <a:latin typeface="+mn-lt"/>
                <a:ea typeface="+mn-ea"/>
              </a:defRPr>
            </a:lvl1pPr>
          </a:lstStyle>
          <a:p>
            <a:pPr>
              <a:defRPr/>
            </a:pPr>
            <a:fld id="{FF783EA1-D2D6-4EF7-B52D-771021AFFDDA}" type="datetimeFigureOut">
              <a:rPr lang="ko-KR" altLang="en-US"/>
              <a:pPr>
                <a:defRPr/>
              </a:pPr>
              <a:t>2018-08-13</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latinLnBrk="1">
              <a:spcBef>
                <a:spcPts val="0"/>
              </a:spcBef>
              <a:spcAft>
                <a:spcPts val="0"/>
              </a:spcAft>
              <a:defRPr kumimoji="0" sz="1200">
                <a:solidFill>
                  <a:prstClr val="black">
                    <a:tint val="75000"/>
                  </a:prstClr>
                </a:solidFill>
                <a:latin typeface="+mn-lt"/>
                <a:ea typeface="+mn-ea"/>
              </a:defRPr>
            </a:lvl1pPr>
          </a:lstStyle>
          <a:p>
            <a:pPr>
              <a:defRPr/>
            </a:pPr>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latinLnBrk="1">
              <a:spcBef>
                <a:spcPts val="0"/>
              </a:spcBef>
              <a:spcAft>
                <a:spcPts val="0"/>
              </a:spcAft>
              <a:defRPr kumimoji="0" sz="1200">
                <a:solidFill>
                  <a:prstClr val="black">
                    <a:tint val="75000"/>
                  </a:prstClr>
                </a:solidFill>
                <a:latin typeface="+mn-lt"/>
                <a:ea typeface="+mn-ea"/>
              </a:defRPr>
            </a:lvl1pPr>
          </a:lstStyle>
          <a:p>
            <a:pPr>
              <a:defRPr/>
            </a:pPr>
            <a:fld id="{52E21339-FBBA-4CCC-859A-FF2A43E0FDE1}" type="slidenum">
              <a:rPr lang="ko-KR" altLang="en-US"/>
              <a:pPr>
                <a:defRPr/>
              </a:pPr>
              <a:t>‹#›</a:t>
            </a:fld>
            <a:endParaRPr lang="ko-KR" altLang="en-US"/>
          </a:p>
        </p:txBody>
      </p:sp>
    </p:spTree>
    <p:extLst>
      <p:ext uri="{BB962C8B-B14F-4D97-AF65-F5344CB8AC3E}">
        <p14:creationId xmlns:p14="http://schemas.microsoft.com/office/powerpoint/2010/main" val="1486582902"/>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0" fontAlgn="base" latinLnBrk="1"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8.xml"/><Relationship Id="rId1" Type="http://schemas.openxmlformats.org/officeDocument/2006/relationships/vmlDrawing" Target="../drawings/vmlDrawing3.vml"/><Relationship Id="rId5" Type="http://schemas.openxmlformats.org/officeDocument/2006/relationships/image" Target="../media/image18.emf"/><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8.xml"/><Relationship Id="rId1" Type="http://schemas.openxmlformats.org/officeDocument/2006/relationships/vmlDrawing" Target="../drawings/vmlDrawing4.vml"/><Relationship Id="rId5" Type="http://schemas.openxmlformats.org/officeDocument/2006/relationships/image" Target="../media/image19.wmf"/><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8.xml"/><Relationship Id="rId1" Type="http://schemas.openxmlformats.org/officeDocument/2006/relationships/vmlDrawing" Target="../drawings/vmlDrawing5.vml"/><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8.xml"/><Relationship Id="rId1" Type="http://schemas.openxmlformats.org/officeDocument/2006/relationships/vmlDrawing" Target="../drawings/vmlDrawing6.vml"/><Relationship Id="rId5" Type="http://schemas.openxmlformats.org/officeDocument/2006/relationships/image" Target="../media/image21.wmf"/><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5.xml"/><Relationship Id="rId1" Type="http://schemas.openxmlformats.org/officeDocument/2006/relationships/vmlDrawing" Target="../drawings/vmlDrawing7.vml"/><Relationship Id="rId5" Type="http://schemas.openxmlformats.org/officeDocument/2006/relationships/image" Target="../media/image22.wmf"/><Relationship Id="rId4" Type="http://schemas.openxmlformats.org/officeDocument/2006/relationships/oleObject" Target="../embeddings/oleObject7.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8.xml"/><Relationship Id="rId1" Type="http://schemas.openxmlformats.org/officeDocument/2006/relationships/vmlDrawing" Target="../drawings/vmlDrawing8.vml"/><Relationship Id="rId6" Type="http://schemas.openxmlformats.org/officeDocument/2006/relationships/image" Target="../media/image24.png"/><Relationship Id="rId5" Type="http://schemas.openxmlformats.org/officeDocument/2006/relationships/image" Target="../media/image23.wmf"/><Relationship Id="rId4" Type="http://schemas.openxmlformats.org/officeDocument/2006/relationships/oleObject" Target="../embeddings/oleObject8.bin"/></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1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53.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1.wmf"/><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8.xml"/><Relationship Id="rId1" Type="http://schemas.openxmlformats.org/officeDocument/2006/relationships/vmlDrawing" Target="../drawings/vmlDrawing9.vml"/><Relationship Id="rId5" Type="http://schemas.openxmlformats.org/officeDocument/2006/relationships/image" Target="../media/image32.wmf"/><Relationship Id="rId4" Type="http://schemas.openxmlformats.org/officeDocument/2006/relationships/oleObject" Target="../embeddings/oleObject9.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6.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8.xml"/><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4.xml"/><Relationship Id="rId1" Type="http://schemas.openxmlformats.org/officeDocument/2006/relationships/vmlDrawing" Target="../drawings/vmlDrawing10.vml"/><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7.xml"/><Relationship Id="rId1" Type="http://schemas.openxmlformats.org/officeDocument/2006/relationships/tags" Target="../tags/tag1.xml"/><Relationship Id="rId5" Type="http://schemas.openxmlformats.org/officeDocument/2006/relationships/image" Target="../media/image230.png"/><Relationship Id="rId4" Type="http://schemas.openxmlformats.org/officeDocument/2006/relationships/image" Target="../media/image220.png"/></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slideLayout" Target="../slideLayouts/slideLayout85.xml"/><Relationship Id="rId7" Type="http://schemas.openxmlformats.org/officeDocument/2006/relationships/image" Target="../media/image38.wmf"/><Relationship Id="rId2" Type="http://schemas.openxmlformats.org/officeDocument/2006/relationships/tags" Target="../tags/tag2.xml"/><Relationship Id="rId1" Type="http://schemas.openxmlformats.org/officeDocument/2006/relationships/vmlDrawing" Target="../drawings/vmlDrawing11.vml"/><Relationship Id="rId6" Type="http://schemas.openxmlformats.org/officeDocument/2006/relationships/oleObject" Target="../embeddings/oleObject11.bin"/><Relationship Id="rId11" Type="http://schemas.openxmlformats.org/officeDocument/2006/relationships/image" Target="../media/image40.wmf"/><Relationship Id="rId5" Type="http://schemas.openxmlformats.org/officeDocument/2006/relationships/image" Target="../media/image47.png"/><Relationship Id="rId10" Type="http://schemas.openxmlformats.org/officeDocument/2006/relationships/oleObject" Target="../embeddings/oleObject13.bin"/><Relationship Id="rId4" Type="http://schemas.openxmlformats.org/officeDocument/2006/relationships/notesSlide" Target="../notesSlides/notesSlide31.xml"/><Relationship Id="rId9" Type="http://schemas.openxmlformats.org/officeDocument/2006/relationships/image" Target="../media/image39.wmf"/></Relationships>
</file>

<file path=ppt/slides/_rels/slide36.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notesSlide" Target="../notesSlides/notesSlide32.xml"/><Relationship Id="rId7" Type="http://schemas.openxmlformats.org/officeDocument/2006/relationships/image" Target="../media/image42.wmf"/><Relationship Id="rId2" Type="http://schemas.openxmlformats.org/officeDocument/2006/relationships/slideLayout" Target="../slideLayouts/slideLayout85.xml"/><Relationship Id="rId1" Type="http://schemas.openxmlformats.org/officeDocument/2006/relationships/vmlDrawing" Target="../drawings/vmlDrawing12.vml"/><Relationship Id="rId6" Type="http://schemas.openxmlformats.org/officeDocument/2006/relationships/oleObject" Target="../embeddings/oleObject15.bin"/><Relationship Id="rId5" Type="http://schemas.openxmlformats.org/officeDocument/2006/relationships/image" Target="../media/image41.wmf"/><Relationship Id="rId4" Type="http://schemas.openxmlformats.org/officeDocument/2006/relationships/oleObject" Target="../embeddings/oleObject14.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5.xml"/><Relationship Id="rId1" Type="http://schemas.openxmlformats.org/officeDocument/2006/relationships/vmlDrawing" Target="../drawings/vmlDrawing1.v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9.xml"/><Relationship Id="rId7" Type="http://schemas.openxmlformats.org/officeDocument/2006/relationships/image" Target="../media/image16.png"/><Relationship Id="rId2" Type="http://schemas.openxmlformats.org/officeDocument/2006/relationships/slideLayout" Target="../slideLayouts/slideLayout48.xml"/><Relationship Id="rId1" Type="http://schemas.openxmlformats.org/officeDocument/2006/relationships/vmlDrawing" Target="../drawings/vmlDrawing2.vml"/><Relationship Id="rId6" Type="http://schemas.openxmlformats.org/officeDocument/2006/relationships/image" Target="../media/image14.wmf"/><Relationship Id="rId5" Type="http://schemas.openxmlformats.org/officeDocument/2006/relationships/oleObject" Target="../embeddings/oleObject2.bin"/><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그룹 70"/>
          <p:cNvGrpSpPr/>
          <p:nvPr/>
        </p:nvGrpSpPr>
        <p:grpSpPr>
          <a:xfrm>
            <a:off x="-1" y="-12544"/>
            <a:ext cx="10182297" cy="4819322"/>
            <a:chOff x="-1" y="-12544"/>
            <a:chExt cx="10182297" cy="4692544"/>
          </a:xfrm>
        </p:grpSpPr>
        <p:pic>
          <p:nvPicPr>
            <p:cNvPr id="5" name="Picture 6" descr="C:\Users\Du Hyeong Lee\AppData\Local\Microsoft\Windows\Temporary Internet Files\Content.IE5\U4AH1RRR\MP900414057[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r="620" b="10691"/>
            <a:stretch/>
          </p:blipFill>
          <p:spPr bwMode="auto">
            <a:xfrm>
              <a:off x="-1" y="-12544"/>
              <a:ext cx="7835569" cy="4692544"/>
            </a:xfrm>
            <a:prstGeom prst="rect">
              <a:avLst/>
            </a:prstGeom>
            <a:noFill/>
            <a:extLst>
              <a:ext uri="{909E8E84-426E-40DD-AFC4-6F175D3DCCD1}">
                <a14:hiddenFill xmlns:a14="http://schemas.microsoft.com/office/drawing/2010/main">
                  <a:solidFill>
                    <a:srgbClr val="FFFFFF"/>
                  </a:solidFill>
                </a14:hiddenFill>
              </a:ext>
            </a:extLst>
          </p:spPr>
        </p:pic>
        <p:sp>
          <p:nvSpPr>
            <p:cNvPr id="6" name="직사각형 5"/>
            <p:cNvSpPr/>
            <p:nvPr/>
          </p:nvSpPr>
          <p:spPr>
            <a:xfrm>
              <a:off x="7835570" y="0"/>
              <a:ext cx="1319377" cy="468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7" name="그룹 6"/>
            <p:cNvGrpSpPr/>
            <p:nvPr/>
          </p:nvGrpSpPr>
          <p:grpSpPr>
            <a:xfrm>
              <a:off x="5502296" y="-10950"/>
              <a:ext cx="4680000" cy="4680000"/>
              <a:chOff x="1884575" y="729000"/>
              <a:chExt cx="5390342" cy="5374848"/>
            </a:xfrm>
            <a:solidFill>
              <a:srgbClr val="E9EBFF"/>
            </a:solidFill>
          </p:grpSpPr>
          <p:grpSp>
            <p:nvGrpSpPr>
              <p:cNvPr id="8" name="그룹 7"/>
              <p:cNvGrpSpPr/>
              <p:nvPr/>
            </p:nvGrpSpPr>
            <p:grpSpPr>
              <a:xfrm>
                <a:off x="3505814" y="729000"/>
                <a:ext cx="2132372" cy="5374848"/>
                <a:chOff x="3505814" y="729000"/>
                <a:chExt cx="2132372" cy="5374848"/>
              </a:xfrm>
              <a:grpFill/>
            </p:grpSpPr>
            <p:grpSp>
              <p:nvGrpSpPr>
                <p:cNvPr id="51" name="그룹 50"/>
                <p:cNvGrpSpPr/>
                <p:nvPr/>
              </p:nvGrpSpPr>
              <p:grpSpPr>
                <a:xfrm>
                  <a:off x="3505815" y="729000"/>
                  <a:ext cx="2132371" cy="2700000"/>
                  <a:chOff x="3505815" y="729000"/>
                  <a:chExt cx="2132371" cy="2700000"/>
                </a:xfrm>
                <a:grpFill/>
              </p:grpSpPr>
              <p:grpSp>
                <p:nvGrpSpPr>
                  <p:cNvPr id="62" name="그룹 61"/>
                  <p:cNvGrpSpPr/>
                  <p:nvPr/>
                </p:nvGrpSpPr>
                <p:grpSpPr>
                  <a:xfrm>
                    <a:off x="4319972" y="729000"/>
                    <a:ext cx="504056" cy="2700000"/>
                    <a:chOff x="4319972" y="729000"/>
                    <a:chExt cx="504056" cy="2700000"/>
                  </a:xfrm>
                  <a:grpFill/>
                </p:grpSpPr>
                <p:sp>
                  <p:nvSpPr>
                    <p:cNvPr id="69" name="직사각형 68"/>
                    <p:cNvSpPr/>
                    <p:nvPr/>
                  </p:nvSpPr>
                  <p:spPr>
                    <a:xfrm>
                      <a:off x="4319972" y="908720"/>
                      <a:ext cx="504056" cy="2520280"/>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0" name="이등변 삼각형 69"/>
                    <p:cNvSpPr/>
                    <p:nvPr/>
                  </p:nvSpPr>
                  <p:spPr>
                    <a:xfrm>
                      <a:off x="4319972" y="72900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3" name="그룹 62"/>
                  <p:cNvGrpSpPr/>
                  <p:nvPr/>
                </p:nvGrpSpPr>
                <p:grpSpPr>
                  <a:xfrm rot="3600000">
                    <a:off x="4765481" y="1032668"/>
                    <a:ext cx="504056" cy="1241354"/>
                    <a:chOff x="4824028" y="983630"/>
                    <a:chExt cx="504056" cy="1241354"/>
                  </a:xfrm>
                  <a:grpFill/>
                </p:grpSpPr>
                <p:sp>
                  <p:nvSpPr>
                    <p:cNvPr id="67" name="이등변 삼각형 66"/>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8" name="직사각형 67"/>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4" name="그룹 63"/>
                  <p:cNvGrpSpPr/>
                  <p:nvPr/>
                </p:nvGrpSpPr>
                <p:grpSpPr>
                  <a:xfrm rot="18000000" flipH="1">
                    <a:off x="3874464" y="1032669"/>
                    <a:ext cx="504056" cy="1241354"/>
                    <a:chOff x="4824028" y="983630"/>
                    <a:chExt cx="504056" cy="1241354"/>
                  </a:xfrm>
                  <a:grpFill/>
                </p:grpSpPr>
                <p:sp>
                  <p:nvSpPr>
                    <p:cNvPr id="65" name="이등변 삼각형 64"/>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6" name="직사각형 65"/>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nvGrpSpPr>
                <p:cNvPr id="52" name="그룹 51"/>
                <p:cNvGrpSpPr/>
                <p:nvPr/>
              </p:nvGrpSpPr>
              <p:grpSpPr>
                <a:xfrm flipV="1">
                  <a:off x="3505814" y="3403848"/>
                  <a:ext cx="2132371" cy="2700000"/>
                  <a:chOff x="3505815" y="729000"/>
                  <a:chExt cx="2132371" cy="2700000"/>
                </a:xfrm>
                <a:grpFill/>
              </p:grpSpPr>
              <p:grpSp>
                <p:nvGrpSpPr>
                  <p:cNvPr id="53" name="그룹 52"/>
                  <p:cNvGrpSpPr/>
                  <p:nvPr/>
                </p:nvGrpSpPr>
                <p:grpSpPr>
                  <a:xfrm>
                    <a:off x="4319972" y="729000"/>
                    <a:ext cx="504056" cy="2700000"/>
                    <a:chOff x="4319972" y="729000"/>
                    <a:chExt cx="504056" cy="2700000"/>
                  </a:xfrm>
                  <a:grpFill/>
                </p:grpSpPr>
                <p:sp>
                  <p:nvSpPr>
                    <p:cNvPr id="60" name="직사각형 59"/>
                    <p:cNvSpPr/>
                    <p:nvPr/>
                  </p:nvSpPr>
                  <p:spPr>
                    <a:xfrm>
                      <a:off x="4319972" y="908720"/>
                      <a:ext cx="504056" cy="2520280"/>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1" name="이등변 삼각형 60"/>
                    <p:cNvSpPr/>
                    <p:nvPr/>
                  </p:nvSpPr>
                  <p:spPr>
                    <a:xfrm>
                      <a:off x="4319972" y="72900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4" name="그룹 53"/>
                  <p:cNvGrpSpPr/>
                  <p:nvPr/>
                </p:nvGrpSpPr>
                <p:grpSpPr>
                  <a:xfrm rot="3600000">
                    <a:off x="4765481" y="1032668"/>
                    <a:ext cx="504056" cy="1241354"/>
                    <a:chOff x="4824028" y="983630"/>
                    <a:chExt cx="504056" cy="1241354"/>
                  </a:xfrm>
                  <a:grpFill/>
                </p:grpSpPr>
                <p:sp>
                  <p:nvSpPr>
                    <p:cNvPr id="58" name="이등변 삼각형 57"/>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9" name="직사각형 58"/>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5" name="그룹 54"/>
                  <p:cNvGrpSpPr/>
                  <p:nvPr/>
                </p:nvGrpSpPr>
                <p:grpSpPr>
                  <a:xfrm rot="18000000" flipH="1">
                    <a:off x="3874464" y="1032669"/>
                    <a:ext cx="504056" cy="1241354"/>
                    <a:chOff x="4824028" y="983630"/>
                    <a:chExt cx="504056" cy="1241354"/>
                  </a:xfrm>
                  <a:grpFill/>
                </p:grpSpPr>
                <p:sp>
                  <p:nvSpPr>
                    <p:cNvPr id="56" name="이등변 삼각형 55"/>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7" name="직사각형 56"/>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grpSp>
            <p:nvGrpSpPr>
              <p:cNvPr id="9" name="그룹 8"/>
              <p:cNvGrpSpPr/>
              <p:nvPr/>
            </p:nvGrpSpPr>
            <p:grpSpPr>
              <a:xfrm rot="3600000">
                <a:off x="3521307" y="735240"/>
                <a:ext cx="2132372" cy="5374848"/>
                <a:chOff x="3505814" y="729000"/>
                <a:chExt cx="2132372" cy="5374848"/>
              </a:xfrm>
              <a:grpFill/>
            </p:grpSpPr>
            <p:grpSp>
              <p:nvGrpSpPr>
                <p:cNvPr id="31" name="그룹 30"/>
                <p:cNvGrpSpPr/>
                <p:nvPr/>
              </p:nvGrpSpPr>
              <p:grpSpPr>
                <a:xfrm>
                  <a:off x="3505815" y="729000"/>
                  <a:ext cx="2132371" cy="2700000"/>
                  <a:chOff x="3505815" y="729000"/>
                  <a:chExt cx="2132371" cy="2700000"/>
                </a:xfrm>
                <a:grpFill/>
              </p:grpSpPr>
              <p:grpSp>
                <p:nvGrpSpPr>
                  <p:cNvPr id="42" name="그룹 41"/>
                  <p:cNvGrpSpPr/>
                  <p:nvPr/>
                </p:nvGrpSpPr>
                <p:grpSpPr>
                  <a:xfrm>
                    <a:off x="4319972" y="729000"/>
                    <a:ext cx="504056" cy="2700000"/>
                    <a:chOff x="4319972" y="729000"/>
                    <a:chExt cx="504056" cy="2700000"/>
                  </a:xfrm>
                  <a:grpFill/>
                </p:grpSpPr>
                <p:sp>
                  <p:nvSpPr>
                    <p:cNvPr id="49" name="직사각형 48"/>
                    <p:cNvSpPr/>
                    <p:nvPr/>
                  </p:nvSpPr>
                  <p:spPr>
                    <a:xfrm>
                      <a:off x="4319972" y="908720"/>
                      <a:ext cx="504056" cy="2520280"/>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0" name="이등변 삼각형 49"/>
                    <p:cNvSpPr/>
                    <p:nvPr/>
                  </p:nvSpPr>
                  <p:spPr>
                    <a:xfrm>
                      <a:off x="4319972" y="72900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3" name="그룹 42"/>
                  <p:cNvGrpSpPr/>
                  <p:nvPr/>
                </p:nvGrpSpPr>
                <p:grpSpPr>
                  <a:xfrm rot="3600000">
                    <a:off x="4765481" y="1032668"/>
                    <a:ext cx="504056" cy="1241354"/>
                    <a:chOff x="4824028" y="983630"/>
                    <a:chExt cx="504056" cy="1241354"/>
                  </a:xfrm>
                  <a:grpFill/>
                </p:grpSpPr>
                <p:sp>
                  <p:nvSpPr>
                    <p:cNvPr id="47" name="이등변 삼각형 46"/>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8" name="직사각형 47"/>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4" name="그룹 43"/>
                  <p:cNvGrpSpPr/>
                  <p:nvPr/>
                </p:nvGrpSpPr>
                <p:grpSpPr>
                  <a:xfrm rot="18000000" flipH="1">
                    <a:off x="3874464" y="1032669"/>
                    <a:ext cx="504056" cy="1241354"/>
                    <a:chOff x="4824028" y="983630"/>
                    <a:chExt cx="504056" cy="1241354"/>
                  </a:xfrm>
                  <a:grpFill/>
                </p:grpSpPr>
                <p:sp>
                  <p:nvSpPr>
                    <p:cNvPr id="45" name="이등변 삼각형 44"/>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6" name="직사각형 45"/>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nvGrpSpPr>
                <p:cNvPr id="32" name="그룹 31"/>
                <p:cNvGrpSpPr/>
                <p:nvPr/>
              </p:nvGrpSpPr>
              <p:grpSpPr>
                <a:xfrm flipV="1">
                  <a:off x="3505814" y="3403848"/>
                  <a:ext cx="2132371" cy="2700000"/>
                  <a:chOff x="3505815" y="729000"/>
                  <a:chExt cx="2132371" cy="2700000"/>
                </a:xfrm>
                <a:grpFill/>
              </p:grpSpPr>
              <p:grpSp>
                <p:nvGrpSpPr>
                  <p:cNvPr id="33" name="그룹 32"/>
                  <p:cNvGrpSpPr/>
                  <p:nvPr/>
                </p:nvGrpSpPr>
                <p:grpSpPr>
                  <a:xfrm>
                    <a:off x="4319972" y="729000"/>
                    <a:ext cx="504056" cy="2700000"/>
                    <a:chOff x="4319972" y="729000"/>
                    <a:chExt cx="504056" cy="2700000"/>
                  </a:xfrm>
                  <a:grpFill/>
                </p:grpSpPr>
                <p:sp>
                  <p:nvSpPr>
                    <p:cNvPr id="40" name="직사각형 39"/>
                    <p:cNvSpPr/>
                    <p:nvPr/>
                  </p:nvSpPr>
                  <p:spPr>
                    <a:xfrm>
                      <a:off x="4319972" y="908720"/>
                      <a:ext cx="504056" cy="2520280"/>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1" name="이등변 삼각형 40"/>
                    <p:cNvSpPr/>
                    <p:nvPr/>
                  </p:nvSpPr>
                  <p:spPr>
                    <a:xfrm>
                      <a:off x="4319972" y="72900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34" name="그룹 33"/>
                  <p:cNvGrpSpPr/>
                  <p:nvPr/>
                </p:nvGrpSpPr>
                <p:grpSpPr>
                  <a:xfrm rot="3600000">
                    <a:off x="4765481" y="1032668"/>
                    <a:ext cx="504056" cy="1241354"/>
                    <a:chOff x="4824028" y="983630"/>
                    <a:chExt cx="504056" cy="1241354"/>
                  </a:xfrm>
                  <a:grpFill/>
                </p:grpSpPr>
                <p:sp>
                  <p:nvSpPr>
                    <p:cNvPr id="38" name="이등변 삼각형 37"/>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 name="직사각형 38"/>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35" name="그룹 34"/>
                  <p:cNvGrpSpPr/>
                  <p:nvPr/>
                </p:nvGrpSpPr>
                <p:grpSpPr>
                  <a:xfrm rot="18000000" flipH="1">
                    <a:off x="3874464" y="1032669"/>
                    <a:ext cx="504056" cy="1241354"/>
                    <a:chOff x="4824028" y="983630"/>
                    <a:chExt cx="504056" cy="1241354"/>
                  </a:xfrm>
                  <a:grpFill/>
                </p:grpSpPr>
                <p:sp>
                  <p:nvSpPr>
                    <p:cNvPr id="36" name="이등변 삼각형 35"/>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 name="직사각형 36"/>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grpSp>
            <p:nvGrpSpPr>
              <p:cNvPr id="10" name="그룹 9"/>
              <p:cNvGrpSpPr/>
              <p:nvPr/>
            </p:nvGrpSpPr>
            <p:grpSpPr>
              <a:xfrm rot="7200000">
                <a:off x="3505813" y="716423"/>
                <a:ext cx="2132372" cy="5374848"/>
                <a:chOff x="3505814" y="729000"/>
                <a:chExt cx="2132372" cy="5374848"/>
              </a:xfrm>
              <a:grpFill/>
            </p:grpSpPr>
            <p:grpSp>
              <p:nvGrpSpPr>
                <p:cNvPr id="11" name="그룹 10"/>
                <p:cNvGrpSpPr/>
                <p:nvPr/>
              </p:nvGrpSpPr>
              <p:grpSpPr>
                <a:xfrm>
                  <a:off x="3505815" y="729000"/>
                  <a:ext cx="2132371" cy="2700000"/>
                  <a:chOff x="3505815" y="729000"/>
                  <a:chExt cx="2132371" cy="2700000"/>
                </a:xfrm>
                <a:grpFill/>
              </p:grpSpPr>
              <p:grpSp>
                <p:nvGrpSpPr>
                  <p:cNvPr id="22" name="그룹 21"/>
                  <p:cNvGrpSpPr/>
                  <p:nvPr/>
                </p:nvGrpSpPr>
                <p:grpSpPr>
                  <a:xfrm>
                    <a:off x="4319972" y="729000"/>
                    <a:ext cx="504056" cy="2700000"/>
                    <a:chOff x="4319972" y="729000"/>
                    <a:chExt cx="504056" cy="2700000"/>
                  </a:xfrm>
                  <a:grpFill/>
                </p:grpSpPr>
                <p:sp>
                  <p:nvSpPr>
                    <p:cNvPr id="29" name="직사각형 28"/>
                    <p:cNvSpPr/>
                    <p:nvPr/>
                  </p:nvSpPr>
                  <p:spPr>
                    <a:xfrm>
                      <a:off x="4319972" y="908720"/>
                      <a:ext cx="504056" cy="2520280"/>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이등변 삼각형 29"/>
                    <p:cNvSpPr/>
                    <p:nvPr/>
                  </p:nvSpPr>
                  <p:spPr>
                    <a:xfrm>
                      <a:off x="4319972" y="72900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23" name="그룹 22"/>
                  <p:cNvGrpSpPr/>
                  <p:nvPr/>
                </p:nvGrpSpPr>
                <p:grpSpPr>
                  <a:xfrm rot="3600000">
                    <a:off x="4765481" y="1032668"/>
                    <a:ext cx="504056" cy="1241354"/>
                    <a:chOff x="4824028" y="983630"/>
                    <a:chExt cx="504056" cy="1241354"/>
                  </a:xfrm>
                  <a:grpFill/>
                </p:grpSpPr>
                <p:sp>
                  <p:nvSpPr>
                    <p:cNvPr id="27" name="이등변 삼각형 26"/>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직사각형 27"/>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24" name="그룹 23"/>
                  <p:cNvGrpSpPr/>
                  <p:nvPr/>
                </p:nvGrpSpPr>
                <p:grpSpPr>
                  <a:xfrm rot="18000000" flipH="1">
                    <a:off x="3874464" y="1032669"/>
                    <a:ext cx="504056" cy="1241354"/>
                    <a:chOff x="4824028" y="983630"/>
                    <a:chExt cx="504056" cy="1241354"/>
                  </a:xfrm>
                  <a:grpFill/>
                </p:grpSpPr>
                <p:sp>
                  <p:nvSpPr>
                    <p:cNvPr id="25" name="이등변 삼각형 24"/>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직사각형 25"/>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nvGrpSpPr>
                <p:cNvPr id="12" name="그룹 11"/>
                <p:cNvGrpSpPr/>
                <p:nvPr/>
              </p:nvGrpSpPr>
              <p:grpSpPr>
                <a:xfrm flipV="1">
                  <a:off x="3505814" y="3403848"/>
                  <a:ext cx="2132371" cy="2700000"/>
                  <a:chOff x="3505815" y="729000"/>
                  <a:chExt cx="2132371" cy="2700000"/>
                </a:xfrm>
                <a:grpFill/>
              </p:grpSpPr>
              <p:grpSp>
                <p:nvGrpSpPr>
                  <p:cNvPr id="13" name="그룹 12"/>
                  <p:cNvGrpSpPr/>
                  <p:nvPr/>
                </p:nvGrpSpPr>
                <p:grpSpPr>
                  <a:xfrm>
                    <a:off x="4319972" y="729000"/>
                    <a:ext cx="504056" cy="2700000"/>
                    <a:chOff x="4319972" y="729000"/>
                    <a:chExt cx="504056" cy="2700000"/>
                  </a:xfrm>
                  <a:grpFill/>
                </p:grpSpPr>
                <p:sp>
                  <p:nvSpPr>
                    <p:cNvPr id="20" name="직사각형 19"/>
                    <p:cNvSpPr/>
                    <p:nvPr/>
                  </p:nvSpPr>
                  <p:spPr>
                    <a:xfrm>
                      <a:off x="4319972" y="908720"/>
                      <a:ext cx="504056" cy="2520280"/>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이등변 삼각형 20"/>
                    <p:cNvSpPr/>
                    <p:nvPr/>
                  </p:nvSpPr>
                  <p:spPr>
                    <a:xfrm>
                      <a:off x="4319972" y="72900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4" name="그룹 13"/>
                  <p:cNvGrpSpPr/>
                  <p:nvPr/>
                </p:nvGrpSpPr>
                <p:grpSpPr>
                  <a:xfrm rot="3600000">
                    <a:off x="4765481" y="1032668"/>
                    <a:ext cx="504056" cy="1241354"/>
                    <a:chOff x="4824028" y="983630"/>
                    <a:chExt cx="504056" cy="1241354"/>
                  </a:xfrm>
                  <a:grpFill/>
                </p:grpSpPr>
                <p:sp>
                  <p:nvSpPr>
                    <p:cNvPr id="18" name="이등변 삼각형 17"/>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직사각형 18"/>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5" name="그룹 14"/>
                  <p:cNvGrpSpPr/>
                  <p:nvPr/>
                </p:nvGrpSpPr>
                <p:grpSpPr>
                  <a:xfrm rot="18000000" flipH="1">
                    <a:off x="3874464" y="1032669"/>
                    <a:ext cx="504056" cy="1241354"/>
                    <a:chOff x="4824028" y="983630"/>
                    <a:chExt cx="504056" cy="1241354"/>
                  </a:xfrm>
                  <a:grpFill/>
                </p:grpSpPr>
                <p:sp>
                  <p:nvSpPr>
                    <p:cNvPr id="16" name="이등변 삼각형 15"/>
                    <p:cNvSpPr/>
                    <p:nvPr/>
                  </p:nvSpPr>
                  <p:spPr>
                    <a:xfrm>
                      <a:off x="4824028" y="983630"/>
                      <a:ext cx="504056" cy="179720"/>
                    </a:xfrm>
                    <a:prstGeom prst="triangle">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직사각형 16"/>
                    <p:cNvSpPr/>
                    <p:nvPr/>
                  </p:nvSpPr>
                  <p:spPr>
                    <a:xfrm>
                      <a:off x="4824028" y="1163350"/>
                      <a:ext cx="504056" cy="1061634"/>
                    </a:xfrm>
                    <a:prstGeom prst="rect">
                      <a:avLst/>
                    </a:prstGeom>
                    <a:grpFill/>
                    <a:ln w="3175">
                      <a:solidFill>
                        <a:srgbClr val="E9E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grpSp>
      </p:grpSp>
      <p:sp>
        <p:nvSpPr>
          <p:cNvPr id="2" name="제목 1"/>
          <p:cNvSpPr>
            <a:spLocks noGrp="1"/>
          </p:cNvSpPr>
          <p:nvPr>
            <p:ph type="ctrTitle"/>
          </p:nvPr>
        </p:nvSpPr>
        <p:spPr>
          <a:xfrm>
            <a:off x="230341" y="793286"/>
            <a:ext cx="5132115" cy="2831182"/>
          </a:xfrm>
        </p:spPr>
        <p:txBody>
          <a:bodyPr/>
          <a:lstStyle/>
          <a:p>
            <a:r>
              <a:rPr lang="en-US" altLang="ko-KR" sz="4400" dirty="0" smtClean="0">
                <a:effectLst>
                  <a:outerShdw blurRad="50800" dist="38100" dir="2700000" algn="tl" rotWithShape="0">
                    <a:prstClr val="black">
                      <a:alpha val="40000"/>
                    </a:prstClr>
                  </a:outerShdw>
                </a:effectLst>
              </a:rPr>
              <a:t>Entropy-Driven </a:t>
            </a:r>
            <a:r>
              <a:rPr lang="en-US" altLang="ko-KR" sz="4400" dirty="0">
                <a:effectLst>
                  <a:outerShdw blurRad="50800" dist="38100" dir="2700000" algn="tl" rotWithShape="0">
                    <a:prstClr val="black">
                      <a:alpha val="40000"/>
                    </a:prstClr>
                  </a:outerShdw>
                </a:effectLst>
              </a:rPr>
              <a:t>Spontaneous Dissociation of </a:t>
            </a:r>
            <a:r>
              <a:rPr lang="en-US" altLang="ko-KR" sz="4400" dirty="0" smtClean="0">
                <a:effectLst>
                  <a:outerShdw blurRad="50800" dist="38100" dir="2700000" algn="tl" rotWithShape="0">
                    <a:prstClr val="black">
                      <a:alpha val="40000"/>
                    </a:prstClr>
                  </a:outerShdw>
                </a:effectLst>
              </a:rPr>
              <a:t>Weak </a:t>
            </a:r>
            <a:r>
              <a:rPr lang="en-US" altLang="ko-KR" sz="4400" dirty="0">
                <a:effectLst>
                  <a:outerShdw blurRad="50800" dist="38100" dir="2700000" algn="tl" rotWithShape="0">
                    <a:prstClr val="black">
                      <a:alpha val="40000"/>
                    </a:prstClr>
                  </a:outerShdw>
                </a:effectLst>
              </a:rPr>
              <a:t>Acids in Ice</a:t>
            </a:r>
            <a:endParaRPr lang="en-GB" sz="4400" dirty="0">
              <a:effectLst>
                <a:outerShdw blurRad="50800" dist="38100" dir="2700000" algn="tl" rotWithShape="0">
                  <a:prstClr val="black">
                    <a:alpha val="40000"/>
                  </a:prstClr>
                </a:outerShdw>
              </a:effectLst>
            </a:endParaRPr>
          </a:p>
        </p:txBody>
      </p:sp>
      <p:sp>
        <p:nvSpPr>
          <p:cNvPr id="3" name="부제목 2"/>
          <p:cNvSpPr>
            <a:spLocks noGrp="1"/>
          </p:cNvSpPr>
          <p:nvPr>
            <p:ph type="subTitle" idx="1"/>
          </p:nvPr>
        </p:nvSpPr>
        <p:spPr>
          <a:xfrm>
            <a:off x="659219" y="5203208"/>
            <a:ext cx="7782017" cy="1272746"/>
          </a:xfrm>
        </p:spPr>
        <p:txBody>
          <a:bodyPr>
            <a:noAutofit/>
          </a:bodyPr>
          <a:lstStyle/>
          <a:p>
            <a:pPr>
              <a:spcBef>
                <a:spcPts val="600"/>
              </a:spcBef>
              <a:spcAft>
                <a:spcPts val="1200"/>
              </a:spcAft>
            </a:pPr>
            <a:r>
              <a:rPr lang="en-US" altLang="ko-KR" sz="2000" b="1" dirty="0">
                <a:solidFill>
                  <a:schemeClr val="tx1"/>
                </a:solidFill>
                <a:latin typeface="Times New Roman" panose="02020603050405020304" pitchFamily="18" charset="0"/>
                <a:ea typeface="HY신명조" panose="02030600000101010101" pitchFamily="18" charset="-127"/>
                <a:cs typeface="Times New Roman" panose="02020603050405020304" pitchFamily="18" charset="0"/>
              </a:rPr>
              <a:t>Youngwook </a:t>
            </a:r>
            <a:r>
              <a:rPr lang="en-US" altLang="ko-KR" sz="2000" b="1" dirty="0" smtClean="0">
                <a:solidFill>
                  <a:schemeClr val="tx1"/>
                </a:solidFill>
                <a:latin typeface="Times New Roman" panose="02020603050405020304" pitchFamily="18" charset="0"/>
                <a:ea typeface="HY신명조" panose="02030600000101010101" pitchFamily="18" charset="-127"/>
                <a:cs typeface="Times New Roman" panose="02020603050405020304" pitchFamily="18" charset="0"/>
              </a:rPr>
              <a:t>Park</a:t>
            </a:r>
            <a:r>
              <a:rPr lang="en-US" altLang="ko-KR" sz="2000" b="1" dirty="0">
                <a:solidFill>
                  <a:schemeClr val="tx1"/>
                </a:solidFill>
                <a:latin typeface="Times New Roman" panose="02020603050405020304" pitchFamily="18" charset="0"/>
                <a:ea typeface="HY신명조" panose="02030600000101010101" pitchFamily="18" charset="-127"/>
                <a:cs typeface="Times New Roman" panose="02020603050405020304" pitchFamily="18" charset="0"/>
              </a:rPr>
              <a:t>, </a:t>
            </a:r>
            <a:r>
              <a:rPr lang="en-US" altLang="ko-KR" sz="2000" b="1" dirty="0" err="1">
                <a:solidFill>
                  <a:schemeClr val="tx1"/>
                </a:solidFill>
                <a:latin typeface="Times New Roman" panose="02020603050405020304" pitchFamily="18" charset="0"/>
                <a:ea typeface="HY신명조" panose="02030600000101010101" pitchFamily="18" charset="-127"/>
                <a:cs typeface="Times New Roman" panose="02020603050405020304" pitchFamily="18" charset="0"/>
              </a:rPr>
              <a:t>Sunghwan</a:t>
            </a:r>
            <a:r>
              <a:rPr lang="en-US" altLang="ko-KR" sz="2000" b="1" dirty="0">
                <a:solidFill>
                  <a:schemeClr val="tx1"/>
                </a:solidFill>
                <a:latin typeface="Times New Roman" panose="02020603050405020304" pitchFamily="18" charset="0"/>
                <a:ea typeface="HY신명조" panose="02030600000101010101" pitchFamily="18" charset="-127"/>
                <a:cs typeface="Times New Roman" panose="02020603050405020304" pitchFamily="18" charset="0"/>
              </a:rPr>
              <a:t> </a:t>
            </a:r>
            <a:r>
              <a:rPr lang="en-US" altLang="ko-KR" sz="2000" b="1" dirty="0" smtClean="0">
                <a:solidFill>
                  <a:schemeClr val="tx1"/>
                </a:solidFill>
                <a:latin typeface="Times New Roman" panose="02020603050405020304" pitchFamily="18" charset="0"/>
                <a:ea typeface="HY신명조" panose="02030600000101010101" pitchFamily="18" charset="-127"/>
                <a:cs typeface="Times New Roman" panose="02020603050405020304" pitchFamily="18" charset="0"/>
              </a:rPr>
              <a:t>Shin, </a:t>
            </a:r>
            <a:r>
              <a:rPr lang="en-US" altLang="ko-KR" sz="2000" b="1" u="sng" dirty="0" smtClean="0">
                <a:solidFill>
                  <a:schemeClr val="tx1"/>
                </a:solidFill>
                <a:latin typeface="Times New Roman" panose="02020603050405020304" pitchFamily="18" charset="0"/>
                <a:ea typeface="HY신명조" panose="02030600000101010101" pitchFamily="18" charset="-127"/>
                <a:cs typeface="Times New Roman" panose="02020603050405020304" pitchFamily="18" charset="0"/>
              </a:rPr>
              <a:t>Heon Kang*</a:t>
            </a:r>
            <a:endParaRPr lang="en-US" altLang="ko-KR" sz="2000" b="1" u="sng" dirty="0">
              <a:solidFill>
                <a:schemeClr val="tx1"/>
              </a:solidFill>
              <a:latin typeface="Times New Roman" panose="02020603050405020304" pitchFamily="18" charset="0"/>
              <a:ea typeface="HY신명조" panose="02030600000101010101" pitchFamily="18" charset="-127"/>
              <a:cs typeface="Times New Roman" panose="02020603050405020304" pitchFamily="18" charset="0"/>
            </a:endParaRPr>
          </a:p>
          <a:p>
            <a:pPr>
              <a:spcBef>
                <a:spcPts val="600"/>
              </a:spcBef>
              <a:spcAft>
                <a:spcPts val="1200"/>
              </a:spcAft>
            </a:pPr>
            <a:r>
              <a:rPr lang="en-US" altLang="ko-KR" sz="2000" b="1" i="1" dirty="0">
                <a:solidFill>
                  <a:schemeClr val="tx1"/>
                </a:solidFill>
                <a:latin typeface="Times New Roman" panose="02020603050405020304" pitchFamily="18" charset="0"/>
                <a:ea typeface="궁서" pitchFamily="18" charset="-127"/>
                <a:cs typeface="Times New Roman" panose="02020603050405020304" pitchFamily="18" charset="0"/>
              </a:rPr>
              <a:t>Department of Chemistry, Seoul National University, South </a:t>
            </a:r>
            <a:r>
              <a:rPr lang="en-US" altLang="ko-KR" sz="2000" b="1" i="1" dirty="0" smtClean="0">
                <a:solidFill>
                  <a:schemeClr val="tx1"/>
                </a:solidFill>
                <a:latin typeface="Times New Roman" panose="02020603050405020304" pitchFamily="18" charset="0"/>
                <a:ea typeface="궁서" pitchFamily="18" charset="-127"/>
                <a:cs typeface="Times New Roman" panose="02020603050405020304" pitchFamily="18" charset="0"/>
              </a:rPr>
              <a:t>Korea</a:t>
            </a:r>
            <a:endParaRPr lang="ko-KR" altLang="en-US" sz="2000" b="1" i="1" dirty="0">
              <a:solidFill>
                <a:schemeClr val="tx1"/>
              </a:solidFill>
              <a:latin typeface="Times New Roman" panose="02020603050405020304" pitchFamily="18" charset="0"/>
              <a:ea typeface="궁서" pitchFamily="18" charset="-127"/>
              <a:cs typeface="Times New Roman" panose="02020603050405020304" pitchFamily="18" charset="0"/>
            </a:endParaRPr>
          </a:p>
        </p:txBody>
      </p:sp>
      <p:sp>
        <p:nvSpPr>
          <p:cNvPr id="4" name="TextBox 3"/>
          <p:cNvSpPr txBox="1"/>
          <p:nvPr/>
        </p:nvSpPr>
        <p:spPr>
          <a:xfrm>
            <a:off x="251517" y="124138"/>
            <a:ext cx="6753010" cy="369332"/>
          </a:xfrm>
          <a:prstGeom prst="rect">
            <a:avLst/>
          </a:prstGeom>
          <a:noFill/>
        </p:spPr>
        <p:txBody>
          <a:bodyPr wrap="square" rtlCol="0">
            <a:spAutoFit/>
          </a:bodyPr>
          <a:lstStyle/>
          <a:p>
            <a:r>
              <a:rPr lang="en-US" altLang="ko-KR" i="1" dirty="0" smtClean="0">
                <a:solidFill>
                  <a:prstClr val="white"/>
                </a:solidFill>
                <a:latin typeface="Franklin Gothic Demi" panose="020B0703020102020204" pitchFamily="34" charset="0"/>
              </a:rPr>
              <a:t>VASSCAA-9 </a:t>
            </a:r>
            <a:r>
              <a:rPr lang="en-US" altLang="ko-KR" i="1" dirty="0">
                <a:solidFill>
                  <a:prstClr val="white"/>
                </a:solidFill>
                <a:latin typeface="Franklin Gothic Demi" panose="020B0703020102020204" pitchFamily="34" charset="0"/>
              </a:rPr>
              <a:t>(</a:t>
            </a:r>
            <a:r>
              <a:rPr lang="en-US" altLang="ko-KR" i="1" dirty="0" smtClean="0">
                <a:solidFill>
                  <a:prstClr val="white"/>
                </a:solidFill>
                <a:latin typeface="Franklin Gothic Demi" panose="020B0703020102020204" pitchFamily="34" charset="0"/>
              </a:rPr>
              <a:t>Sydney, </a:t>
            </a:r>
            <a:r>
              <a:rPr lang="en-US" altLang="ko-KR" i="1" dirty="0">
                <a:solidFill>
                  <a:prstClr val="white"/>
                </a:solidFill>
                <a:latin typeface="Franklin Gothic Demi" panose="020B0703020102020204" pitchFamily="34" charset="0"/>
              </a:rPr>
              <a:t>2018. 08. </a:t>
            </a:r>
            <a:r>
              <a:rPr lang="en-US" altLang="ko-KR" i="1" dirty="0" smtClean="0">
                <a:solidFill>
                  <a:prstClr val="white"/>
                </a:solidFill>
                <a:latin typeface="Franklin Gothic Demi" panose="020B0703020102020204" pitchFamily="34" charset="0"/>
              </a:rPr>
              <a:t>13-16)</a:t>
            </a:r>
            <a:endParaRPr lang="ko-KR" altLang="en-US" i="1" dirty="0">
              <a:solidFill>
                <a:prstClr val="white"/>
              </a:solidFill>
              <a:latin typeface="Franklin Gothic Demi" panose="020B0703020102020204" pitchFamily="34" charset="0"/>
            </a:endParaRPr>
          </a:p>
        </p:txBody>
      </p:sp>
    </p:spTree>
    <p:extLst>
      <p:ext uri="{BB962C8B-B14F-4D97-AF65-F5344CB8AC3E}">
        <p14:creationId xmlns:p14="http://schemas.microsoft.com/office/powerpoint/2010/main" val="4152736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6" name="직사각형 5"/>
          <p:cNvSpPr/>
          <p:nvPr/>
        </p:nvSpPr>
        <p:spPr>
          <a:xfrm>
            <a:off x="4461449" y="1582749"/>
            <a:ext cx="4241117" cy="653769"/>
          </a:xfrm>
          <a:prstGeom prst="rect">
            <a:avLst/>
          </a:prstGeom>
          <a:solidFill>
            <a:srgbClr val="FFFF00"/>
          </a:solidFill>
        </p:spPr>
        <p:txBody>
          <a:bodyPr wrap="square">
            <a:spAutoFit/>
          </a:bodyPr>
          <a:lstStyle/>
          <a:p>
            <a:pPr>
              <a:lnSpc>
                <a:spcPct val="114000"/>
              </a:lnSpc>
            </a:pPr>
            <a:r>
              <a:rPr lang="en-US" altLang="ko-KR" sz="1600" dirty="0" err="1">
                <a:latin typeface="Arial" panose="020B0604020202020204" pitchFamily="34" charset="0"/>
                <a:cs typeface="Arial" panose="020B0604020202020204" pitchFamily="34" charset="0"/>
              </a:rPr>
              <a:t>m</a:t>
            </a:r>
            <a:r>
              <a:rPr lang="en-US" altLang="ko-KR" sz="1600" dirty="0" err="1" smtClean="0">
                <a:latin typeface="Arial" panose="020B0604020202020204" pitchFamily="34" charset="0"/>
                <a:cs typeface="Arial" panose="020B0604020202020204" pitchFamily="34" charset="0"/>
              </a:rPr>
              <a:t>onofluoroacetic</a:t>
            </a:r>
            <a:r>
              <a:rPr lang="en-US" altLang="ko-KR" sz="1600" dirty="0" smtClean="0">
                <a:latin typeface="Arial" panose="020B0604020202020204" pitchFamily="34" charset="0"/>
                <a:cs typeface="Arial" panose="020B0604020202020204" pitchFamily="34" charset="0"/>
              </a:rPr>
              <a:t> acid: dissociation </a:t>
            </a:r>
            <a:r>
              <a:rPr lang="en-US" altLang="ko-KR" sz="1600" kern="100" dirty="0">
                <a:latin typeface="Arial" pitchFamily="34" charset="0"/>
                <a:cs typeface="Arial" pitchFamily="34" charset="0"/>
              </a:rPr>
              <a:t>(</a:t>
            </a:r>
            <a:r>
              <a:rPr lang="el-GR" altLang="ko-KR" sz="1600" i="1" kern="100" dirty="0">
                <a:latin typeface="Arial" pitchFamily="34" charset="0"/>
                <a:cs typeface="Arial" pitchFamily="34" charset="0"/>
              </a:rPr>
              <a:t>α</a:t>
            </a:r>
            <a:r>
              <a:rPr lang="en-US" altLang="ko-KR" sz="1600" kern="100" dirty="0">
                <a:latin typeface="Arial" pitchFamily="34" charset="0"/>
                <a:cs typeface="Arial" pitchFamily="34" charset="0"/>
              </a:rPr>
              <a:t> </a:t>
            </a:r>
            <a:r>
              <a:rPr lang="en-US" altLang="ko-KR" sz="1600" kern="100" dirty="0" smtClean="0">
                <a:latin typeface="Arial" pitchFamily="34" charset="0"/>
                <a:cs typeface="Arial" pitchFamily="34" charset="0"/>
              </a:rPr>
              <a:t>&gt; 0.9) </a:t>
            </a:r>
          </a:p>
          <a:p>
            <a:pPr>
              <a:lnSpc>
                <a:spcPct val="114000"/>
              </a:lnSpc>
            </a:pPr>
            <a:r>
              <a:rPr lang="en-US" altLang="ko-KR" sz="1600" kern="100" dirty="0">
                <a:latin typeface="Arial" pitchFamily="34" charset="0"/>
                <a:cs typeface="Arial" pitchFamily="34" charset="0"/>
              </a:rPr>
              <a:t>	</a:t>
            </a:r>
            <a:r>
              <a:rPr lang="en-US" altLang="ko-KR" sz="1600" kern="100" dirty="0" smtClean="0">
                <a:latin typeface="Arial" pitchFamily="34" charset="0"/>
                <a:cs typeface="Arial" pitchFamily="34" charset="0"/>
              </a:rPr>
              <a:t>	     </a:t>
            </a:r>
            <a:r>
              <a:rPr lang="en-US" altLang="ko-KR" sz="1600" dirty="0" smtClean="0">
                <a:latin typeface="Arial" panose="020B0604020202020204" pitchFamily="34" charset="0"/>
                <a:cs typeface="Arial" panose="020B0604020202020204" pitchFamily="34" charset="0"/>
              </a:rPr>
              <a:t>in ASW</a:t>
            </a:r>
            <a:endParaRPr lang="en-US" altLang="ko-KR" sz="1600" dirty="0">
              <a:latin typeface="Arial" panose="020B0604020202020204" pitchFamily="34" charset="0"/>
              <a:cs typeface="Arial" panose="020B0604020202020204" pitchFamily="34" charset="0"/>
            </a:endParaRPr>
          </a:p>
        </p:txBody>
      </p:sp>
      <p:sp>
        <p:nvSpPr>
          <p:cNvPr id="7" name="Title 1"/>
          <p:cNvSpPr txBox="1">
            <a:spLocks/>
          </p:cNvSpPr>
          <p:nvPr/>
        </p:nvSpPr>
        <p:spPr>
          <a:xfrm>
            <a:off x="0" y="0"/>
            <a:ext cx="9144000" cy="67461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2800" b="1" dirty="0" smtClean="0">
                <a:latin typeface="Arial" panose="020B0604020202020204" pitchFamily="34" charset="0"/>
                <a:cs typeface="Arial" panose="020B0604020202020204" pitchFamily="34" charset="0"/>
              </a:rPr>
              <a:t>Various</a:t>
            </a:r>
            <a:r>
              <a:rPr lang="ko-KR" altLang="en-US" sz="2800" b="1" dirty="0" smtClean="0">
                <a:latin typeface="Arial" panose="020B0604020202020204" pitchFamily="34" charset="0"/>
                <a:cs typeface="Arial" panose="020B0604020202020204" pitchFamily="34" charset="0"/>
              </a:rPr>
              <a:t> </a:t>
            </a:r>
            <a:r>
              <a:rPr lang="en-US" altLang="ko-KR" sz="2800" b="1" dirty="0" smtClean="0">
                <a:latin typeface="Arial" panose="020B0604020202020204" pitchFamily="34" charset="0"/>
                <a:cs typeface="Arial" panose="020B0604020202020204" pitchFamily="34" charset="0"/>
              </a:rPr>
              <a:t>Weak Acids</a:t>
            </a:r>
            <a:endParaRPr lang="ko-KR" altLang="en-US" sz="2800" b="1" dirty="0">
              <a:latin typeface="Arial" panose="020B0604020202020204" pitchFamily="34" charset="0"/>
              <a:cs typeface="Arial" panose="020B0604020202020204" pitchFamily="34" charset="0"/>
            </a:endParaRPr>
          </a:p>
        </p:txBody>
      </p:sp>
      <p:sp>
        <p:nvSpPr>
          <p:cNvPr id="8" name="Line 12"/>
          <p:cNvSpPr>
            <a:spLocks noChangeShapeType="1"/>
          </p:cNvSpPr>
          <p:nvPr/>
        </p:nvSpPr>
        <p:spPr bwMode="auto">
          <a:xfrm>
            <a:off x="0" y="662421"/>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latin typeface="Calibri" panose="020F0502020204030204"/>
              <a:ea typeface="굴림" pitchFamily="50" charset="-127"/>
            </a:endParaRPr>
          </a:p>
        </p:txBody>
      </p:sp>
      <p:sp>
        <p:nvSpPr>
          <p:cNvPr id="2" name="Rectangle 5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9" name="직사각형 8"/>
          <p:cNvSpPr/>
          <p:nvPr/>
        </p:nvSpPr>
        <p:spPr>
          <a:xfrm>
            <a:off x="3973916" y="817615"/>
            <a:ext cx="2815768" cy="584775"/>
          </a:xfrm>
          <a:prstGeom prst="rect">
            <a:avLst/>
          </a:prstGeom>
          <a:ln>
            <a:solidFill>
              <a:schemeClr val="tx1"/>
            </a:solidFill>
          </a:ln>
        </p:spPr>
        <p:txBody>
          <a:bodyPr wrap="square">
            <a:spAutoFit/>
          </a:bodyPr>
          <a:lstStyle/>
          <a:p>
            <a:r>
              <a:rPr lang="en-US" altLang="ko-KR" sz="1600" dirty="0" smtClean="0">
                <a:latin typeface="Arial" panose="020B0604020202020204" pitchFamily="34" charset="0"/>
                <a:cs typeface="Arial" panose="020B0604020202020204" pitchFamily="34" charset="0"/>
              </a:rPr>
              <a:t>─ pure acids</a:t>
            </a:r>
          </a:p>
          <a:p>
            <a:r>
              <a:rPr lang="en-US" altLang="ko-KR" sz="1600" dirty="0">
                <a:solidFill>
                  <a:srgbClr val="FF0000"/>
                </a:solidFill>
                <a:latin typeface="Arial" panose="020B0604020202020204" pitchFamily="34" charset="0"/>
                <a:cs typeface="Arial" panose="020B0604020202020204" pitchFamily="34" charset="0"/>
              </a:rPr>
              <a:t>─ </a:t>
            </a:r>
            <a:r>
              <a:rPr lang="en-US" altLang="ko-KR" sz="1600" dirty="0" smtClean="0">
                <a:solidFill>
                  <a:srgbClr val="FF0000"/>
                </a:solidFill>
                <a:latin typeface="Arial" panose="020B0604020202020204" pitchFamily="34" charset="0"/>
                <a:cs typeface="Arial" panose="020B0604020202020204" pitchFamily="34" charset="0"/>
              </a:rPr>
              <a:t>acids (4-6%) in D</a:t>
            </a:r>
            <a:r>
              <a:rPr lang="en-US" altLang="ko-KR" sz="1600" baseline="-25000" dirty="0" smtClean="0">
                <a:solidFill>
                  <a:srgbClr val="FF0000"/>
                </a:solidFill>
                <a:latin typeface="Arial" panose="020B0604020202020204" pitchFamily="34" charset="0"/>
                <a:cs typeface="Arial" panose="020B0604020202020204" pitchFamily="34" charset="0"/>
              </a:rPr>
              <a:t>2</a:t>
            </a:r>
            <a:r>
              <a:rPr lang="en-US" altLang="ko-KR" sz="1600" dirty="0" smtClean="0">
                <a:solidFill>
                  <a:srgbClr val="FF0000"/>
                </a:solidFill>
                <a:latin typeface="Arial" panose="020B0604020202020204" pitchFamily="34" charset="0"/>
                <a:cs typeface="Arial" panose="020B0604020202020204" pitchFamily="34" charset="0"/>
              </a:rPr>
              <a:t>O-ASW</a:t>
            </a:r>
            <a:endParaRPr lang="en-US" altLang="ko-KR" sz="1600" dirty="0">
              <a:solidFill>
                <a:srgbClr val="FF0000"/>
              </a:solidFill>
              <a:latin typeface="Arial" panose="020B0604020202020204" pitchFamily="34" charset="0"/>
              <a:cs typeface="Arial" panose="020B0604020202020204" pitchFamily="34" charset="0"/>
            </a:endParaRPr>
          </a:p>
        </p:txBody>
      </p:sp>
      <p:sp>
        <p:nvSpPr>
          <p:cNvPr id="10" name="Rectangle 6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graphicFrame>
        <p:nvGraphicFramePr>
          <p:cNvPr id="11" name="개체 10"/>
          <p:cNvGraphicFramePr>
            <a:graphicFrameLocks noChangeAspect="1"/>
          </p:cNvGraphicFramePr>
          <p:nvPr>
            <p:extLst>
              <p:ext uri="{D42A27DB-BD31-4B8C-83A1-F6EECF244321}">
                <p14:modId xmlns:p14="http://schemas.microsoft.com/office/powerpoint/2010/main" val="3349441945"/>
              </p:ext>
            </p:extLst>
          </p:nvPr>
        </p:nvGraphicFramePr>
        <p:xfrm>
          <a:off x="594414" y="108314"/>
          <a:ext cx="4052047" cy="7380514"/>
        </p:xfrm>
        <a:graphic>
          <a:graphicData uri="http://schemas.openxmlformats.org/presentationml/2006/ole">
            <mc:AlternateContent xmlns:mc="http://schemas.openxmlformats.org/markup-compatibility/2006">
              <mc:Choice xmlns:v="urn:schemas-microsoft-com:vml" Requires="v">
                <p:oleObj spid="_x0000_s26770" name="Graph" r:id="rId4" imgW="22478842" imgH="42862500" progId="Origin50.Graph">
                  <p:embed/>
                </p:oleObj>
              </mc:Choice>
              <mc:Fallback>
                <p:oleObj name="Graph" r:id="rId4" imgW="22478842" imgH="42862500" progId="Origin50.Graph">
                  <p:embed/>
                  <p:pic>
                    <p:nvPicPr>
                      <p:cNvPr id="0" name="Object 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414" y="108314"/>
                        <a:ext cx="4052047" cy="7380514"/>
                      </a:xfrm>
                      <a:prstGeom prst="rect">
                        <a:avLst/>
                      </a:prstGeom>
                      <a:noFill/>
                    </p:spPr>
                  </p:pic>
                </p:oleObj>
              </mc:Fallback>
            </mc:AlternateContent>
          </a:graphicData>
        </a:graphic>
      </p:graphicFrame>
      <p:sp>
        <p:nvSpPr>
          <p:cNvPr id="12" name="직사각형 11"/>
          <p:cNvSpPr/>
          <p:nvPr/>
        </p:nvSpPr>
        <p:spPr>
          <a:xfrm>
            <a:off x="2821936" y="817615"/>
            <a:ext cx="928459" cy="253916"/>
          </a:xfrm>
          <a:prstGeom prst="rect">
            <a:avLst/>
          </a:prstGeom>
        </p:spPr>
        <p:txBody>
          <a:bodyPr wrap="none">
            <a:spAutoFit/>
          </a:bodyPr>
          <a:lstStyle/>
          <a:p>
            <a:r>
              <a:rPr lang="en-US" altLang="ko-KR" sz="1050" i="1" dirty="0" smtClean="0">
                <a:latin typeface="Arial" panose="020B0604020202020204" pitchFamily="34" charset="0"/>
                <a:cs typeface="Arial" panose="020B0604020202020204" pitchFamily="34" charset="0"/>
              </a:rPr>
              <a:t>T </a:t>
            </a:r>
            <a:r>
              <a:rPr lang="en-US" altLang="ko-KR" sz="1050" dirty="0" smtClean="0">
                <a:latin typeface="Arial" panose="020B0604020202020204" pitchFamily="34" charset="0"/>
                <a:cs typeface="Arial" panose="020B0604020202020204" pitchFamily="34" charset="0"/>
              </a:rPr>
              <a:t>= 70- </a:t>
            </a:r>
            <a:r>
              <a:rPr lang="en-US" altLang="ko-KR" sz="1050" dirty="0">
                <a:latin typeface="Arial" panose="020B0604020202020204" pitchFamily="34" charset="0"/>
                <a:cs typeface="Arial" panose="020B0604020202020204" pitchFamily="34" charset="0"/>
              </a:rPr>
              <a:t>80 </a:t>
            </a:r>
            <a:r>
              <a:rPr lang="en-US" altLang="ko-KR" sz="1050" dirty="0" smtClean="0">
                <a:latin typeface="Arial" panose="020B0604020202020204" pitchFamily="34" charset="0"/>
                <a:cs typeface="Arial" panose="020B0604020202020204" pitchFamily="34" charset="0"/>
              </a:rPr>
              <a:t>K</a:t>
            </a:r>
            <a:endParaRPr lang="en-US" altLang="ko-KR" sz="1050" dirty="0">
              <a:latin typeface="Arial" panose="020B0604020202020204" pitchFamily="34" charset="0"/>
              <a:cs typeface="Arial" panose="020B0604020202020204" pitchFamily="34" charset="0"/>
            </a:endParaRPr>
          </a:p>
        </p:txBody>
      </p:sp>
      <p:sp>
        <p:nvSpPr>
          <p:cNvPr id="3" name="직사각형 2"/>
          <p:cNvSpPr/>
          <p:nvPr/>
        </p:nvSpPr>
        <p:spPr>
          <a:xfrm>
            <a:off x="4461450" y="2652761"/>
            <a:ext cx="3105998" cy="373051"/>
          </a:xfrm>
          <a:prstGeom prst="rect">
            <a:avLst/>
          </a:prstGeom>
          <a:solidFill>
            <a:srgbClr val="FFFF00"/>
          </a:solidFill>
        </p:spPr>
        <p:txBody>
          <a:bodyPr wrap="square">
            <a:spAutoFit/>
          </a:bodyPr>
          <a:lstStyle/>
          <a:p>
            <a:pPr lvl="0">
              <a:lnSpc>
                <a:spcPct val="114000"/>
              </a:lnSpc>
            </a:pPr>
            <a:r>
              <a:rPr lang="en-US" altLang="ko-KR" sz="1600" dirty="0" err="1" smtClean="0">
                <a:solidFill>
                  <a:prstClr val="black"/>
                </a:solidFill>
                <a:latin typeface="Arial" panose="020B0604020202020204" pitchFamily="34" charset="0"/>
                <a:cs typeface="Arial" panose="020B0604020202020204" pitchFamily="34" charset="0"/>
              </a:rPr>
              <a:t>difluoroacetic</a:t>
            </a:r>
            <a:r>
              <a:rPr lang="en-US" altLang="ko-KR" sz="1600" dirty="0" smtClean="0">
                <a:solidFill>
                  <a:prstClr val="black"/>
                </a:solidFill>
                <a:latin typeface="Arial" panose="020B0604020202020204" pitchFamily="34" charset="0"/>
                <a:cs typeface="Arial" panose="020B0604020202020204" pitchFamily="34" charset="0"/>
              </a:rPr>
              <a:t> </a:t>
            </a:r>
            <a:r>
              <a:rPr lang="en-US" altLang="ko-KR" sz="1600" dirty="0">
                <a:solidFill>
                  <a:prstClr val="black"/>
                </a:solidFill>
                <a:latin typeface="Arial" panose="020B0604020202020204" pitchFamily="34" charset="0"/>
                <a:cs typeface="Arial" panose="020B0604020202020204" pitchFamily="34" charset="0"/>
              </a:rPr>
              <a:t>acid: dissociation </a:t>
            </a:r>
          </a:p>
        </p:txBody>
      </p:sp>
      <p:sp>
        <p:nvSpPr>
          <p:cNvPr id="5" name="직사각형 4"/>
          <p:cNvSpPr/>
          <p:nvPr/>
        </p:nvSpPr>
        <p:spPr>
          <a:xfrm>
            <a:off x="4461449" y="3773192"/>
            <a:ext cx="3105999" cy="373051"/>
          </a:xfrm>
          <a:prstGeom prst="rect">
            <a:avLst/>
          </a:prstGeom>
          <a:solidFill>
            <a:srgbClr val="FFFF00"/>
          </a:solidFill>
        </p:spPr>
        <p:txBody>
          <a:bodyPr wrap="square">
            <a:spAutoFit/>
          </a:bodyPr>
          <a:lstStyle/>
          <a:p>
            <a:pPr lvl="0">
              <a:lnSpc>
                <a:spcPct val="114000"/>
              </a:lnSpc>
            </a:pPr>
            <a:r>
              <a:rPr lang="en-US" altLang="ko-KR" sz="1600" dirty="0" err="1">
                <a:solidFill>
                  <a:prstClr val="black"/>
                </a:solidFill>
                <a:latin typeface="Arial" panose="020B0604020202020204" pitchFamily="34" charset="0"/>
                <a:cs typeface="Arial" panose="020B0604020202020204" pitchFamily="34" charset="0"/>
              </a:rPr>
              <a:t>trifluoroacetic</a:t>
            </a:r>
            <a:r>
              <a:rPr lang="en-US" altLang="ko-KR" sz="1600" dirty="0">
                <a:solidFill>
                  <a:prstClr val="black"/>
                </a:solidFill>
                <a:latin typeface="Arial" panose="020B0604020202020204" pitchFamily="34" charset="0"/>
                <a:cs typeface="Arial" panose="020B0604020202020204" pitchFamily="34" charset="0"/>
              </a:rPr>
              <a:t> acid: dissociation </a:t>
            </a:r>
          </a:p>
        </p:txBody>
      </p:sp>
      <p:sp>
        <p:nvSpPr>
          <p:cNvPr id="13" name="직사각형 12"/>
          <p:cNvSpPr/>
          <p:nvPr/>
        </p:nvSpPr>
        <p:spPr>
          <a:xfrm>
            <a:off x="4461449" y="4893623"/>
            <a:ext cx="3568454" cy="373051"/>
          </a:xfrm>
          <a:prstGeom prst="rect">
            <a:avLst/>
          </a:prstGeom>
          <a:solidFill>
            <a:schemeClr val="accent5">
              <a:lumMod val="60000"/>
              <a:lumOff val="40000"/>
            </a:schemeClr>
          </a:solidFill>
        </p:spPr>
        <p:txBody>
          <a:bodyPr wrap="square">
            <a:spAutoFit/>
          </a:bodyPr>
          <a:lstStyle/>
          <a:p>
            <a:pPr lvl="0">
              <a:lnSpc>
                <a:spcPct val="114000"/>
              </a:lnSpc>
            </a:pPr>
            <a:r>
              <a:rPr lang="en-US" altLang="ko-KR" sz="1600" dirty="0">
                <a:solidFill>
                  <a:prstClr val="black"/>
                </a:solidFill>
                <a:latin typeface="Arial" panose="020B0604020202020204" pitchFamily="34" charset="0"/>
                <a:cs typeface="Arial" panose="020B0604020202020204" pitchFamily="34" charset="0"/>
              </a:rPr>
              <a:t>formic acid: no dissociation </a:t>
            </a:r>
            <a:r>
              <a:rPr lang="en-US" altLang="ko-KR" sz="1600" kern="100" dirty="0">
                <a:solidFill>
                  <a:prstClr val="black"/>
                </a:solidFill>
                <a:latin typeface="Arial" pitchFamily="34" charset="0"/>
                <a:cs typeface="Arial" pitchFamily="34" charset="0"/>
              </a:rPr>
              <a:t>(</a:t>
            </a:r>
            <a:r>
              <a:rPr lang="el-GR" altLang="ko-KR" sz="1600" i="1" kern="100" dirty="0">
                <a:solidFill>
                  <a:prstClr val="black"/>
                </a:solidFill>
                <a:latin typeface="Arial" pitchFamily="34" charset="0"/>
                <a:cs typeface="Arial" pitchFamily="34" charset="0"/>
              </a:rPr>
              <a:t>α</a:t>
            </a:r>
            <a:r>
              <a:rPr lang="en-US" altLang="ko-KR" sz="1600" kern="100" dirty="0">
                <a:solidFill>
                  <a:prstClr val="black"/>
                </a:solidFill>
                <a:latin typeface="Arial" pitchFamily="34" charset="0"/>
                <a:cs typeface="Arial" pitchFamily="34" charset="0"/>
              </a:rPr>
              <a:t> &lt; 0.1</a:t>
            </a:r>
            <a:r>
              <a:rPr lang="en-US" altLang="ko-KR" sz="1600" kern="100" dirty="0" smtClean="0">
                <a:solidFill>
                  <a:prstClr val="black"/>
                </a:solidFill>
                <a:latin typeface="Arial" pitchFamily="34" charset="0"/>
                <a:cs typeface="Arial" pitchFamily="34" charset="0"/>
              </a:rPr>
              <a:t>)</a:t>
            </a:r>
            <a:endParaRPr lang="en-US" altLang="ko-KR" sz="1600" dirty="0">
              <a:solidFill>
                <a:prstClr val="black"/>
              </a:solidFill>
              <a:latin typeface="Arial" panose="020B0604020202020204" pitchFamily="34" charset="0"/>
              <a:cs typeface="Arial" panose="020B0604020202020204" pitchFamily="34" charset="0"/>
            </a:endParaRPr>
          </a:p>
        </p:txBody>
      </p:sp>
      <p:sp>
        <p:nvSpPr>
          <p:cNvPr id="14" name="직사각형 13"/>
          <p:cNvSpPr/>
          <p:nvPr/>
        </p:nvSpPr>
        <p:spPr>
          <a:xfrm>
            <a:off x="4461449" y="5875426"/>
            <a:ext cx="2717117" cy="373051"/>
          </a:xfrm>
          <a:prstGeom prst="rect">
            <a:avLst/>
          </a:prstGeom>
          <a:solidFill>
            <a:schemeClr val="accent5">
              <a:lumMod val="60000"/>
              <a:lumOff val="40000"/>
            </a:schemeClr>
          </a:solidFill>
        </p:spPr>
        <p:txBody>
          <a:bodyPr wrap="square">
            <a:spAutoFit/>
          </a:bodyPr>
          <a:lstStyle/>
          <a:p>
            <a:pPr lvl="0">
              <a:lnSpc>
                <a:spcPct val="114000"/>
              </a:lnSpc>
            </a:pPr>
            <a:r>
              <a:rPr lang="en-US" altLang="ko-KR" sz="1600" dirty="0">
                <a:solidFill>
                  <a:prstClr val="black"/>
                </a:solidFill>
                <a:latin typeface="Arial" panose="020B0604020202020204" pitchFamily="34" charset="0"/>
                <a:cs typeface="Arial" panose="020B0604020202020204" pitchFamily="34" charset="0"/>
              </a:rPr>
              <a:t>acetic acid: no dissociation</a:t>
            </a:r>
          </a:p>
        </p:txBody>
      </p:sp>
    </p:spTree>
    <p:extLst>
      <p:ext uri="{BB962C8B-B14F-4D97-AF65-F5344CB8AC3E}">
        <p14:creationId xmlns:p14="http://schemas.microsoft.com/office/powerpoint/2010/main" val="20318719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6" name="직사각형 5"/>
          <p:cNvSpPr/>
          <p:nvPr/>
        </p:nvSpPr>
        <p:spPr>
          <a:xfrm>
            <a:off x="637583" y="5792962"/>
            <a:ext cx="7898993" cy="784830"/>
          </a:xfrm>
          <a:prstGeom prst="rect">
            <a:avLst/>
          </a:prstGeom>
        </p:spPr>
        <p:txBody>
          <a:bodyPr wrap="square">
            <a:spAutoFit/>
          </a:bodyPr>
          <a:lstStyle/>
          <a:p>
            <a:pPr marL="342900" indent="-342900">
              <a:lnSpc>
                <a:spcPct val="125000"/>
              </a:lnSpc>
              <a:buFont typeface="Arial" panose="020B0604020202020204" pitchFamily="34" charset="0"/>
              <a:buChar char="•"/>
            </a:pPr>
            <a:r>
              <a:rPr lang="en-US" altLang="ko-KR" dirty="0" smtClean="0">
                <a:latin typeface="Arial" panose="020B0604020202020204" pitchFamily="34" charset="0"/>
                <a:cs typeface="Arial" panose="020B0604020202020204" pitchFamily="34" charset="0"/>
              </a:rPr>
              <a:t>Full dissociation of MFA, DFA, and TFA</a:t>
            </a:r>
            <a:r>
              <a:rPr lang="en-US" altLang="ko-KR" dirty="0" smtClean="0">
                <a:solidFill>
                  <a:prstClr val="black"/>
                </a:solidFill>
                <a:latin typeface="Arial" panose="020B0604020202020204" pitchFamily="34" charset="0"/>
                <a:cs typeface="Arial" panose="020B0604020202020204" pitchFamily="34" charset="0"/>
              </a:rPr>
              <a:t> observed at </a:t>
            </a:r>
            <a:r>
              <a:rPr lang="en-US" altLang="ko-KR" i="1" dirty="0" smtClean="0">
                <a:solidFill>
                  <a:prstClr val="black"/>
                </a:solidFill>
                <a:latin typeface="Arial" panose="020B0604020202020204" pitchFamily="34" charset="0"/>
                <a:cs typeface="Arial" panose="020B0604020202020204" pitchFamily="34" charset="0"/>
              </a:rPr>
              <a:t>T </a:t>
            </a:r>
            <a:r>
              <a:rPr lang="en-US" altLang="ko-KR" dirty="0" smtClean="0">
                <a:solidFill>
                  <a:prstClr val="black"/>
                </a:solidFill>
                <a:latin typeface="Arial" panose="020B0604020202020204" pitchFamily="34" charset="0"/>
                <a:cs typeface="Arial" panose="020B0604020202020204" pitchFamily="34" charset="0"/>
              </a:rPr>
              <a:t>= 8–140 K.</a:t>
            </a:r>
            <a:r>
              <a:rPr lang="en-US" altLang="ko-KR" dirty="0">
                <a:latin typeface="Arial" panose="020B0604020202020204" pitchFamily="34" charset="0"/>
                <a:cs typeface="Arial" panose="020B0604020202020204" pitchFamily="34" charset="0"/>
              </a:rPr>
              <a:t> </a:t>
            </a:r>
            <a:endParaRPr lang="en-US" altLang="ko-KR" dirty="0" smtClean="0">
              <a:latin typeface="Arial" panose="020B0604020202020204" pitchFamily="34" charset="0"/>
              <a:cs typeface="Arial" panose="020B0604020202020204" pitchFamily="34" charset="0"/>
            </a:endParaRPr>
          </a:p>
          <a:p>
            <a:pPr marL="342900" indent="-342900">
              <a:lnSpc>
                <a:spcPct val="125000"/>
              </a:lnSpc>
              <a:buFont typeface="Arial" panose="020B0604020202020204" pitchFamily="34" charset="0"/>
              <a:buChar char="•"/>
            </a:pPr>
            <a:r>
              <a:rPr lang="en-US" altLang="ko-KR" dirty="0" smtClean="0">
                <a:latin typeface="Arial" panose="020B0604020202020204" pitchFamily="34" charset="0"/>
                <a:cs typeface="Arial" panose="020B0604020202020204" pitchFamily="34" charset="0"/>
              </a:rPr>
              <a:t>Acid </a:t>
            </a:r>
            <a:r>
              <a:rPr lang="en-US" altLang="ko-KR" dirty="0">
                <a:latin typeface="Arial" panose="020B0604020202020204" pitchFamily="34" charset="0"/>
                <a:cs typeface="Arial" panose="020B0604020202020204" pitchFamily="34" charset="0"/>
              </a:rPr>
              <a:t>dissociation i</a:t>
            </a:r>
            <a:r>
              <a:rPr lang="en-US" altLang="ko-KR" dirty="0" smtClean="0">
                <a:latin typeface="Arial" panose="020B0604020202020204" pitchFamily="34" charset="0"/>
                <a:cs typeface="Arial" panose="020B0604020202020204" pitchFamily="34" charset="0"/>
              </a:rPr>
              <a:t>s </a:t>
            </a:r>
            <a:r>
              <a:rPr lang="en-US" altLang="ko-KR" dirty="0">
                <a:latin typeface="Arial" panose="020B0604020202020204" pitchFamily="34" charset="0"/>
                <a:cs typeface="Arial" panose="020B0604020202020204" pitchFamily="34" charset="0"/>
              </a:rPr>
              <a:t>unaffected by </a:t>
            </a:r>
            <a:r>
              <a:rPr lang="en-US" altLang="ko-KR" dirty="0" smtClean="0">
                <a:latin typeface="Arial" panose="020B0604020202020204" pitchFamily="34" charset="0"/>
                <a:cs typeface="Arial" panose="020B0604020202020204" pitchFamily="34" charset="0"/>
              </a:rPr>
              <a:t>the temperature of ASW.</a:t>
            </a: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8" name="Title 1"/>
          <p:cNvSpPr txBox="1">
            <a:spLocks/>
          </p:cNvSpPr>
          <p:nvPr/>
        </p:nvSpPr>
        <p:spPr>
          <a:xfrm>
            <a:off x="0" y="0"/>
            <a:ext cx="9144000" cy="67461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2800" b="1" dirty="0" smtClean="0">
                <a:latin typeface="Arial" panose="020B0604020202020204" pitchFamily="34" charset="0"/>
                <a:cs typeface="Arial" panose="020B0604020202020204" pitchFamily="34" charset="0"/>
              </a:rPr>
              <a:t>Different Temperatures: DFA at 8 and 70 K</a:t>
            </a:r>
            <a:endParaRPr lang="ko-KR" altLang="en-US" sz="2800" b="1" dirty="0">
              <a:latin typeface="Arial" panose="020B0604020202020204" pitchFamily="34" charset="0"/>
              <a:cs typeface="Arial" panose="020B0604020202020204" pitchFamily="34" charset="0"/>
            </a:endParaRPr>
          </a:p>
        </p:txBody>
      </p:sp>
      <p:sp>
        <p:nvSpPr>
          <p:cNvPr id="9" name="Line 12"/>
          <p:cNvSpPr>
            <a:spLocks noChangeShapeType="1"/>
          </p:cNvSpPr>
          <p:nvPr/>
        </p:nvSpPr>
        <p:spPr bwMode="auto">
          <a:xfrm>
            <a:off x="0" y="662421"/>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latin typeface="Calibri" panose="020F0502020204030204"/>
              <a:ea typeface="굴림" pitchFamily="50" charset="-127"/>
            </a:endParaRPr>
          </a:p>
        </p:txBody>
      </p:sp>
      <p:sp>
        <p:nvSpPr>
          <p:cNvPr id="2"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graphicFrame>
        <p:nvGraphicFramePr>
          <p:cNvPr id="3" name="개체 2"/>
          <p:cNvGraphicFramePr>
            <a:graphicFrameLocks noChangeAspect="1"/>
          </p:cNvGraphicFramePr>
          <p:nvPr>
            <p:extLst>
              <p:ext uri="{D42A27DB-BD31-4B8C-83A1-F6EECF244321}">
                <p14:modId xmlns:p14="http://schemas.microsoft.com/office/powerpoint/2010/main" val="4256555109"/>
              </p:ext>
            </p:extLst>
          </p:nvPr>
        </p:nvGraphicFramePr>
        <p:xfrm>
          <a:off x="249329" y="662421"/>
          <a:ext cx="7228432" cy="5027223"/>
        </p:xfrm>
        <a:graphic>
          <a:graphicData uri="http://schemas.openxmlformats.org/presentationml/2006/ole">
            <mc:AlternateContent xmlns:mc="http://schemas.openxmlformats.org/markup-compatibility/2006">
              <mc:Choice xmlns:v="urn:schemas-microsoft-com:vml" Requires="v">
                <p:oleObj spid="_x0000_s34953" name="Graph" r:id="rId4" imgW="4129200" imgH="2877120" progId="Origin50.Graph">
                  <p:embed/>
                </p:oleObj>
              </mc:Choice>
              <mc:Fallback>
                <p:oleObj name="Graph" r:id="rId4" imgW="4129200" imgH="2877120" progId="Origin50.Graph">
                  <p:embed/>
                  <p:pic>
                    <p:nvPicPr>
                      <p:cNvPr id="0" name="Object 12"/>
                      <p:cNvPicPr>
                        <a:picLocks noChangeAspect="1" noChangeArrowheads="1"/>
                      </p:cNvPicPr>
                      <p:nvPr/>
                    </p:nvPicPr>
                    <p:blipFill>
                      <a:blip r:embed="rId5"/>
                      <a:srcRect/>
                      <a:stretch>
                        <a:fillRect/>
                      </a:stretch>
                    </p:blipFill>
                    <p:spPr bwMode="auto">
                      <a:xfrm>
                        <a:off x="249329" y="662421"/>
                        <a:ext cx="7228432" cy="5027223"/>
                      </a:xfrm>
                      <a:prstGeom prst="rect">
                        <a:avLst/>
                      </a:prstGeom>
                      <a:noFill/>
                    </p:spPr>
                  </p:pic>
                </p:oleObj>
              </mc:Fallback>
            </mc:AlternateContent>
          </a:graphicData>
        </a:graphic>
      </p:graphicFrame>
      <p:sp>
        <p:nvSpPr>
          <p:cNvPr id="5" name="TextBox 4"/>
          <p:cNvSpPr txBox="1"/>
          <p:nvPr/>
        </p:nvSpPr>
        <p:spPr>
          <a:xfrm>
            <a:off x="6699067" y="2143809"/>
            <a:ext cx="2275116" cy="584775"/>
          </a:xfrm>
          <a:prstGeom prst="rect">
            <a:avLst/>
          </a:prstGeom>
          <a:noFill/>
        </p:spPr>
        <p:txBody>
          <a:bodyPr wrap="square" rtlCol="0">
            <a:spAutoFit/>
          </a:bodyPr>
          <a:lstStyle/>
          <a:p>
            <a:r>
              <a:rPr lang="en-US" altLang="ko-KR" sz="1600" i="1" dirty="0">
                <a:solidFill>
                  <a:srgbClr val="FF0000"/>
                </a:solidFill>
                <a:latin typeface="Arial" panose="020B0604020202020204" pitchFamily="34" charset="0"/>
                <a:cs typeface="Arial" panose="020B0604020202020204" pitchFamily="34" charset="0"/>
              </a:rPr>
              <a:t>T</a:t>
            </a:r>
            <a:r>
              <a:rPr lang="en-US" altLang="ko-KR" sz="1600" dirty="0">
                <a:solidFill>
                  <a:srgbClr val="FF0000"/>
                </a:solidFill>
                <a:latin typeface="Arial" panose="020B0604020202020204" pitchFamily="34" charset="0"/>
                <a:cs typeface="Arial" panose="020B0604020202020204" pitchFamily="34" charset="0"/>
              </a:rPr>
              <a:t> = </a:t>
            </a:r>
            <a:r>
              <a:rPr lang="en-US" altLang="ko-KR" sz="1600" dirty="0" smtClean="0">
                <a:solidFill>
                  <a:srgbClr val="FF0000"/>
                </a:solidFill>
                <a:latin typeface="Arial" panose="020B0604020202020204" pitchFamily="34" charset="0"/>
                <a:cs typeface="Arial" panose="020B0604020202020204" pitchFamily="34" charset="0"/>
              </a:rPr>
              <a:t>70 K</a:t>
            </a:r>
            <a:endParaRPr lang="ko-KR" altLang="en-US" sz="1600" dirty="0">
              <a:solidFill>
                <a:srgbClr val="FF0000"/>
              </a:solidFill>
              <a:latin typeface="Arial" panose="020B0604020202020204" pitchFamily="34" charset="0"/>
              <a:cs typeface="Arial" panose="020B0604020202020204" pitchFamily="34" charset="0"/>
            </a:endParaRPr>
          </a:p>
          <a:p>
            <a:r>
              <a:rPr lang="en-US" altLang="ko-KR" sz="1600" dirty="0" smtClean="0">
                <a:solidFill>
                  <a:srgbClr val="FF0000"/>
                </a:solidFill>
                <a:latin typeface="Arial" panose="020B0604020202020204" pitchFamily="34" charset="0"/>
                <a:cs typeface="Arial" panose="020B0604020202020204" pitchFamily="34" charset="0"/>
              </a:rPr>
              <a:t>DFA(6%)-D</a:t>
            </a:r>
            <a:r>
              <a:rPr lang="en-US" altLang="ko-KR" sz="1600" baseline="-25000" dirty="0" smtClean="0">
                <a:solidFill>
                  <a:srgbClr val="FF0000"/>
                </a:solidFill>
                <a:latin typeface="Arial" panose="020B0604020202020204" pitchFamily="34" charset="0"/>
                <a:cs typeface="Arial" panose="020B0604020202020204" pitchFamily="34" charset="0"/>
              </a:rPr>
              <a:t>2</a:t>
            </a:r>
            <a:r>
              <a:rPr lang="en-US" altLang="ko-KR" sz="1600" dirty="0" smtClean="0">
                <a:solidFill>
                  <a:srgbClr val="FF0000"/>
                </a:solidFill>
                <a:latin typeface="Arial" panose="020B0604020202020204" pitchFamily="34" charset="0"/>
                <a:cs typeface="Arial" panose="020B0604020202020204" pitchFamily="34" charset="0"/>
              </a:rPr>
              <a:t>O mixture </a:t>
            </a:r>
            <a:endParaRPr lang="ko-KR" altLang="en-US" sz="1600" dirty="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6699067" y="2924527"/>
            <a:ext cx="2444933" cy="584775"/>
          </a:xfrm>
          <a:prstGeom prst="rect">
            <a:avLst/>
          </a:prstGeom>
          <a:noFill/>
        </p:spPr>
        <p:txBody>
          <a:bodyPr wrap="square" rtlCol="0">
            <a:spAutoFit/>
          </a:bodyPr>
          <a:lstStyle/>
          <a:p>
            <a:r>
              <a:rPr lang="en-US" altLang="ko-KR" sz="1600" i="1" dirty="0">
                <a:solidFill>
                  <a:srgbClr val="3333FF"/>
                </a:solidFill>
                <a:latin typeface="Arial" panose="020B0604020202020204" pitchFamily="34" charset="0"/>
                <a:cs typeface="Arial" panose="020B0604020202020204" pitchFamily="34" charset="0"/>
              </a:rPr>
              <a:t>T</a:t>
            </a:r>
            <a:r>
              <a:rPr lang="en-US" altLang="ko-KR" sz="1600" dirty="0">
                <a:solidFill>
                  <a:srgbClr val="3333FF"/>
                </a:solidFill>
                <a:latin typeface="Arial" panose="020B0604020202020204" pitchFamily="34" charset="0"/>
                <a:cs typeface="Arial" panose="020B0604020202020204" pitchFamily="34" charset="0"/>
              </a:rPr>
              <a:t> = </a:t>
            </a:r>
            <a:r>
              <a:rPr lang="en-US" altLang="ko-KR" sz="1600" dirty="0" smtClean="0">
                <a:solidFill>
                  <a:srgbClr val="3333FF"/>
                </a:solidFill>
                <a:latin typeface="Arial" panose="020B0604020202020204" pitchFamily="34" charset="0"/>
                <a:cs typeface="Arial" panose="020B0604020202020204" pitchFamily="34" charset="0"/>
              </a:rPr>
              <a:t>8 K </a:t>
            </a:r>
          </a:p>
          <a:p>
            <a:r>
              <a:rPr lang="en-US" altLang="ko-KR" sz="1600" dirty="0" smtClean="0">
                <a:solidFill>
                  <a:srgbClr val="3333FF"/>
                </a:solidFill>
                <a:latin typeface="Arial" panose="020B0604020202020204" pitchFamily="34" charset="0"/>
                <a:cs typeface="Arial" panose="020B0604020202020204" pitchFamily="34" charset="0"/>
              </a:rPr>
              <a:t>DFA(10%)-D</a:t>
            </a:r>
            <a:r>
              <a:rPr lang="en-US" altLang="ko-KR" sz="1600" baseline="-25000" dirty="0" smtClean="0">
                <a:solidFill>
                  <a:srgbClr val="3333FF"/>
                </a:solidFill>
                <a:latin typeface="Arial" panose="020B0604020202020204" pitchFamily="34" charset="0"/>
                <a:cs typeface="Arial" panose="020B0604020202020204" pitchFamily="34" charset="0"/>
              </a:rPr>
              <a:t>2</a:t>
            </a:r>
            <a:r>
              <a:rPr lang="en-US" altLang="ko-KR" sz="1600" dirty="0" smtClean="0">
                <a:solidFill>
                  <a:srgbClr val="3333FF"/>
                </a:solidFill>
                <a:latin typeface="Arial" panose="020B0604020202020204" pitchFamily="34" charset="0"/>
                <a:cs typeface="Arial" panose="020B0604020202020204" pitchFamily="34" charset="0"/>
              </a:rPr>
              <a:t>O mixture </a:t>
            </a:r>
            <a:endParaRPr lang="ko-KR" altLang="en-US" sz="1600" dirty="0">
              <a:solidFill>
                <a:srgbClr val="3333FF"/>
              </a:solidFill>
              <a:latin typeface="Arial" panose="020B0604020202020204" pitchFamily="34" charset="0"/>
              <a:cs typeface="Arial" panose="020B0604020202020204" pitchFamily="34" charset="0"/>
            </a:endParaRPr>
          </a:p>
        </p:txBody>
      </p:sp>
      <p:sp>
        <p:nvSpPr>
          <p:cNvPr id="11" name="TextBox 10"/>
          <p:cNvSpPr txBox="1"/>
          <p:nvPr/>
        </p:nvSpPr>
        <p:spPr>
          <a:xfrm>
            <a:off x="6699067" y="4216029"/>
            <a:ext cx="1837509" cy="338554"/>
          </a:xfrm>
          <a:prstGeom prst="rect">
            <a:avLst/>
          </a:prstGeom>
          <a:noFill/>
        </p:spPr>
        <p:txBody>
          <a:bodyPr wrap="square" rtlCol="0">
            <a:spAutoFit/>
          </a:bodyPr>
          <a:lstStyle/>
          <a:p>
            <a:r>
              <a:rPr lang="en-US" altLang="ko-KR" sz="1600" dirty="0">
                <a:latin typeface="Arial" panose="020B0604020202020204" pitchFamily="34" charset="0"/>
                <a:cs typeface="Arial" panose="020B0604020202020204" pitchFamily="34" charset="0"/>
              </a:rPr>
              <a:t>p</a:t>
            </a:r>
            <a:r>
              <a:rPr lang="en-US" altLang="ko-KR" sz="1600" dirty="0" smtClean="0">
                <a:latin typeface="Arial" panose="020B0604020202020204" pitchFamily="34" charset="0"/>
                <a:cs typeface="Arial" panose="020B0604020202020204" pitchFamily="34" charset="0"/>
              </a:rPr>
              <a:t>ure</a:t>
            </a:r>
            <a:r>
              <a:rPr lang="en-US" altLang="ko-KR" sz="1600" i="1" dirty="0" smtClean="0">
                <a:latin typeface="Arial" panose="020B0604020202020204" pitchFamily="34" charset="0"/>
                <a:cs typeface="Arial" panose="020B0604020202020204" pitchFamily="34" charset="0"/>
              </a:rPr>
              <a:t> </a:t>
            </a:r>
            <a:r>
              <a:rPr lang="en-US" altLang="ko-KR" sz="1600" dirty="0" smtClean="0">
                <a:latin typeface="Arial" panose="020B0604020202020204" pitchFamily="34" charset="0"/>
                <a:cs typeface="Arial" panose="020B0604020202020204" pitchFamily="34" charset="0"/>
              </a:rPr>
              <a:t>DFA</a:t>
            </a:r>
            <a:endParaRPr lang="ko-KR"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572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6" name="직사각형 5"/>
          <p:cNvSpPr/>
          <p:nvPr/>
        </p:nvSpPr>
        <p:spPr>
          <a:xfrm>
            <a:off x="526550" y="5854376"/>
            <a:ext cx="8090899" cy="750847"/>
          </a:xfrm>
          <a:prstGeom prst="rect">
            <a:avLst/>
          </a:prstGeom>
        </p:spPr>
        <p:txBody>
          <a:bodyPr wrap="square">
            <a:spAutoFit/>
          </a:bodyPr>
          <a:lstStyle/>
          <a:p>
            <a:pPr>
              <a:lnSpc>
                <a:spcPct val="125000"/>
              </a:lnSpc>
              <a:spcAft>
                <a:spcPts val="0"/>
              </a:spcAft>
            </a:pPr>
            <a:r>
              <a:rPr lang="en-US" altLang="ko-KR" dirty="0">
                <a:latin typeface="Arial" panose="020B0604020202020204" pitchFamily="34" charset="0"/>
                <a:cs typeface="Arial" panose="020B0604020202020204" pitchFamily="34" charset="0"/>
              </a:rPr>
              <a:t>D</a:t>
            </a:r>
            <a:r>
              <a:rPr lang="en-US" altLang="ko-KR" dirty="0" smtClean="0">
                <a:latin typeface="Arial" panose="020B0604020202020204" pitchFamily="34" charset="0"/>
                <a:cs typeface="Arial" panose="020B0604020202020204" pitchFamily="34" charset="0"/>
              </a:rPr>
              <a:t>issociation of acids was unaffected by temperature changes between 8 – 140 K (full dissociation of MFA, DFA, and TFA).</a:t>
            </a: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8" name="Title 1"/>
          <p:cNvSpPr txBox="1">
            <a:spLocks/>
          </p:cNvSpPr>
          <p:nvPr/>
        </p:nvSpPr>
        <p:spPr>
          <a:xfrm>
            <a:off x="0" y="0"/>
            <a:ext cx="9144000" cy="67461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2800" b="1" dirty="0" smtClean="0">
                <a:latin typeface="Arial" panose="020B0604020202020204" pitchFamily="34" charset="0"/>
                <a:cs typeface="Arial" panose="020B0604020202020204" pitchFamily="34" charset="0"/>
              </a:rPr>
              <a:t>Temperature Effect: MFA in ASW at 80 and 140 K</a:t>
            </a:r>
            <a:endParaRPr lang="ko-KR" altLang="en-US" sz="2800" b="1" dirty="0">
              <a:latin typeface="Arial" panose="020B0604020202020204" pitchFamily="34" charset="0"/>
              <a:cs typeface="Arial" panose="020B0604020202020204" pitchFamily="34" charset="0"/>
            </a:endParaRPr>
          </a:p>
        </p:txBody>
      </p:sp>
      <p:sp>
        <p:nvSpPr>
          <p:cNvPr id="9" name="Line 12"/>
          <p:cNvSpPr>
            <a:spLocks noChangeShapeType="1"/>
          </p:cNvSpPr>
          <p:nvPr/>
        </p:nvSpPr>
        <p:spPr bwMode="auto">
          <a:xfrm>
            <a:off x="0" y="662421"/>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latin typeface="Calibri" panose="020F0502020204030204"/>
              <a:ea typeface="굴림" pitchFamily="50" charset="-127"/>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graphicFrame>
        <p:nvGraphicFramePr>
          <p:cNvPr id="3" name="개체 2"/>
          <p:cNvGraphicFramePr>
            <a:graphicFrameLocks noChangeAspect="1"/>
          </p:cNvGraphicFramePr>
          <p:nvPr>
            <p:extLst/>
          </p:nvPr>
        </p:nvGraphicFramePr>
        <p:xfrm>
          <a:off x="989351" y="929390"/>
          <a:ext cx="6910466" cy="4793850"/>
        </p:xfrm>
        <a:graphic>
          <a:graphicData uri="http://schemas.openxmlformats.org/presentationml/2006/ole">
            <mc:AlternateContent xmlns:mc="http://schemas.openxmlformats.org/markup-compatibility/2006">
              <mc:Choice xmlns:v="urn:schemas-microsoft-com:vml" Requires="v">
                <p:oleObj spid="_x0000_s50217" name="Graph" r:id="rId3" imgW="3098425" imgH="2157840" progId="Origin50.Graph">
                  <p:embed/>
                </p:oleObj>
              </mc:Choice>
              <mc:Fallback>
                <p:oleObj name="Graph" r:id="rId3" imgW="3098425" imgH="215784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351" y="929390"/>
                        <a:ext cx="6910466" cy="4793850"/>
                      </a:xfrm>
                      <a:prstGeom prst="rect">
                        <a:avLst/>
                      </a:prstGeom>
                      <a:noFill/>
                    </p:spPr>
                  </p:pic>
                </p:oleObj>
              </mc:Fallback>
            </mc:AlternateContent>
          </a:graphicData>
        </a:graphic>
      </p:graphicFrame>
    </p:spTree>
    <p:extLst>
      <p:ext uri="{BB962C8B-B14F-4D97-AF65-F5344CB8AC3E}">
        <p14:creationId xmlns:p14="http://schemas.microsoft.com/office/powerpoint/2010/main" val="1918174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graphicFrame>
        <p:nvGraphicFramePr>
          <p:cNvPr id="3" name="개체 2"/>
          <p:cNvGraphicFramePr>
            <a:graphicFrameLocks noChangeAspect="1"/>
          </p:cNvGraphicFramePr>
          <p:nvPr>
            <p:extLst>
              <p:ext uri="{D42A27DB-BD31-4B8C-83A1-F6EECF244321}">
                <p14:modId xmlns:p14="http://schemas.microsoft.com/office/powerpoint/2010/main" val="3111780511"/>
              </p:ext>
            </p:extLst>
          </p:nvPr>
        </p:nvGraphicFramePr>
        <p:xfrm>
          <a:off x="-871501" y="627746"/>
          <a:ext cx="11774622" cy="8215529"/>
        </p:xfrm>
        <a:graphic>
          <a:graphicData uri="http://schemas.openxmlformats.org/presentationml/2006/ole">
            <mc:AlternateContent xmlns:mc="http://schemas.openxmlformats.org/markup-compatibility/2006">
              <mc:Choice xmlns:v="urn:schemas-microsoft-com:vml" Requires="v">
                <p:oleObj spid="_x0000_s32921" name="Graph" r:id="rId4" imgW="4129200" imgH="2877120" progId="Origin50.Graph">
                  <p:embed/>
                </p:oleObj>
              </mc:Choice>
              <mc:Fallback>
                <p:oleObj name="Graph" r:id="rId4" imgW="4129200" imgH="2877120" progId="Origin50.Graph">
                  <p:embed/>
                  <p:pic>
                    <p:nvPicPr>
                      <p:cNvPr id="0" name="Object 3"/>
                      <p:cNvPicPr>
                        <a:picLocks noChangeAspect="1" noChangeArrowheads="1"/>
                      </p:cNvPicPr>
                      <p:nvPr/>
                    </p:nvPicPr>
                    <p:blipFill>
                      <a:blip r:embed="rId5"/>
                      <a:srcRect/>
                      <a:stretch>
                        <a:fillRect/>
                      </a:stretch>
                    </p:blipFill>
                    <p:spPr bwMode="auto">
                      <a:xfrm>
                        <a:off x="-871501" y="627746"/>
                        <a:ext cx="11774622" cy="8215529"/>
                      </a:xfrm>
                      <a:prstGeom prst="rect">
                        <a:avLst/>
                      </a:prstGeom>
                      <a:noFill/>
                    </p:spPr>
                  </p:pic>
                </p:oleObj>
              </mc:Fallback>
            </mc:AlternateContent>
          </a:graphicData>
        </a:graphic>
      </p:graphicFrame>
      <p:sp>
        <p:nvSpPr>
          <p:cNvPr id="6" name="Title 1"/>
          <p:cNvSpPr>
            <a:spLocks noGrp="1"/>
          </p:cNvSpPr>
          <p:nvPr>
            <p:ph type="title"/>
          </p:nvPr>
        </p:nvSpPr>
        <p:spPr>
          <a:xfrm>
            <a:off x="0" y="1"/>
            <a:ext cx="9144000" cy="627754"/>
          </a:xfrm>
        </p:spPr>
        <p:txBody>
          <a:bodyPr>
            <a:noAutofit/>
          </a:bodyPr>
          <a:lstStyle/>
          <a:p>
            <a:r>
              <a:rPr lang="en-US" altLang="ko-KR" sz="2800" b="1" dirty="0" smtClean="0">
                <a:latin typeface="Arial" panose="020B0604020202020204" pitchFamily="34" charset="0"/>
                <a:cs typeface="Arial" panose="020B0604020202020204" pitchFamily="34" charset="0"/>
              </a:rPr>
              <a:t>Formic Acid: H/D Exchange without Dissociation</a:t>
            </a:r>
            <a:endParaRPr lang="ko-KR" altLang="en-US" sz="2800" b="1" dirty="0">
              <a:latin typeface="Arial" panose="020B0604020202020204" pitchFamily="34" charset="0"/>
              <a:cs typeface="Arial" panose="020B0604020202020204" pitchFamily="34" charset="0"/>
            </a:endParaRPr>
          </a:p>
        </p:txBody>
      </p:sp>
      <p:sp>
        <p:nvSpPr>
          <p:cNvPr id="12" name="Line 12"/>
          <p:cNvSpPr>
            <a:spLocks noChangeShapeType="1"/>
          </p:cNvSpPr>
          <p:nvPr/>
        </p:nvSpPr>
        <p:spPr bwMode="auto">
          <a:xfrm>
            <a:off x="0" y="662421"/>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latin typeface="Calibri" panose="020F0502020204030204"/>
              <a:ea typeface="굴림" pitchFamily="50" charset="-127"/>
            </a:endParaRPr>
          </a:p>
        </p:txBody>
      </p:sp>
      <p:grpSp>
        <p:nvGrpSpPr>
          <p:cNvPr id="15" name="그룹 14"/>
          <p:cNvGrpSpPr/>
          <p:nvPr/>
        </p:nvGrpSpPr>
        <p:grpSpPr>
          <a:xfrm>
            <a:off x="5486267" y="1200150"/>
            <a:ext cx="3514383" cy="2028825"/>
            <a:chOff x="5486267" y="1200150"/>
            <a:chExt cx="3514383" cy="2028825"/>
          </a:xfrm>
        </p:grpSpPr>
        <p:sp>
          <p:nvSpPr>
            <p:cNvPr id="5" name="직사각형 4"/>
            <p:cNvSpPr/>
            <p:nvPr/>
          </p:nvSpPr>
          <p:spPr>
            <a:xfrm>
              <a:off x="5557942" y="1307796"/>
              <a:ext cx="3442706" cy="861774"/>
            </a:xfrm>
            <a:prstGeom prst="rect">
              <a:avLst/>
            </a:prstGeom>
          </p:spPr>
          <p:txBody>
            <a:bodyPr wrap="square">
              <a:spAutoFit/>
            </a:bodyPr>
            <a:lstStyle/>
            <a:p>
              <a:pPr marL="452438" indent="-452438">
                <a:spcBef>
                  <a:spcPts val="600"/>
                </a:spcBef>
              </a:pPr>
              <a:r>
                <a:rPr lang="en-US" altLang="ko-KR" sz="1500" dirty="0" smtClean="0">
                  <a:solidFill>
                    <a:prstClr val="black"/>
                  </a:solidFill>
                  <a:latin typeface="Arial" panose="020B0604020202020204" pitchFamily="34" charset="0"/>
                  <a:cs typeface="Arial" panose="020B0604020202020204" pitchFamily="34" charset="0"/>
                </a:rPr>
                <a:t>▬▬ Pure </a:t>
              </a:r>
              <a:r>
                <a:rPr lang="en-US" altLang="ko-KR" sz="1500" dirty="0">
                  <a:solidFill>
                    <a:prstClr val="black"/>
                  </a:solidFill>
                  <a:latin typeface="Arial" panose="020B0604020202020204" pitchFamily="34" charset="0"/>
                  <a:cs typeface="Arial" panose="020B0604020202020204" pitchFamily="34" charset="0"/>
                </a:rPr>
                <a:t>FA </a:t>
              </a:r>
              <a:r>
                <a:rPr lang="en-US" altLang="ko-KR" sz="1500" dirty="0" smtClean="0">
                  <a:solidFill>
                    <a:prstClr val="black"/>
                  </a:solidFill>
                  <a:latin typeface="Arial" panose="020B0604020202020204" pitchFamily="34" charset="0"/>
                  <a:cs typeface="Arial" panose="020B0604020202020204" pitchFamily="34" charset="0"/>
                </a:rPr>
                <a:t>at </a:t>
              </a:r>
              <a:r>
                <a:rPr lang="en-US" altLang="ko-KR" sz="1500" dirty="0">
                  <a:solidFill>
                    <a:prstClr val="black"/>
                  </a:solidFill>
                  <a:latin typeface="Arial" panose="020B0604020202020204" pitchFamily="34" charset="0"/>
                  <a:cs typeface="Arial" panose="020B0604020202020204" pitchFamily="34" charset="0"/>
                </a:rPr>
                <a:t>80 </a:t>
              </a:r>
              <a:r>
                <a:rPr lang="en-US" altLang="ko-KR" sz="1500" dirty="0" smtClean="0">
                  <a:solidFill>
                    <a:prstClr val="black"/>
                  </a:solidFill>
                  <a:latin typeface="Arial" panose="020B0604020202020204" pitchFamily="34" charset="0"/>
                  <a:cs typeface="Arial" panose="020B0604020202020204" pitchFamily="34" charset="0"/>
                </a:rPr>
                <a:t>K</a:t>
              </a:r>
            </a:p>
            <a:p>
              <a:pPr marL="452438" indent="-452438">
                <a:spcBef>
                  <a:spcPts val="600"/>
                </a:spcBef>
              </a:pPr>
              <a:r>
                <a:rPr lang="en-US" altLang="ko-KR" sz="1500" dirty="0" smtClean="0">
                  <a:solidFill>
                    <a:srgbClr val="FF0000"/>
                  </a:solidFill>
                  <a:latin typeface="Arial" panose="020B0604020202020204" pitchFamily="34" charset="0"/>
                  <a:cs typeface="Arial" panose="020B0604020202020204" pitchFamily="34" charset="0"/>
                </a:rPr>
                <a:t>▬▬ FA(6%)–H</a:t>
              </a:r>
              <a:r>
                <a:rPr lang="en-US" altLang="ko-KR" sz="1500" baseline="-25000" dirty="0" smtClean="0">
                  <a:solidFill>
                    <a:srgbClr val="FF0000"/>
                  </a:solidFill>
                  <a:latin typeface="Arial" panose="020B0604020202020204" pitchFamily="34" charset="0"/>
                  <a:cs typeface="Arial" panose="020B0604020202020204" pitchFamily="34" charset="0"/>
                </a:rPr>
                <a:t>2</a:t>
              </a:r>
              <a:r>
                <a:rPr lang="en-US" altLang="ko-KR" sz="1500" dirty="0" smtClean="0">
                  <a:solidFill>
                    <a:srgbClr val="FF0000"/>
                  </a:solidFill>
                  <a:latin typeface="Arial" panose="020B0604020202020204" pitchFamily="34" charset="0"/>
                  <a:cs typeface="Arial" panose="020B0604020202020204" pitchFamily="34" charset="0"/>
                </a:rPr>
                <a:t>O mixture (prepared </a:t>
              </a:r>
              <a:r>
                <a:rPr lang="en-US" altLang="ko-KR" sz="1500" dirty="0">
                  <a:solidFill>
                    <a:srgbClr val="FF0000"/>
                  </a:solidFill>
                  <a:latin typeface="Arial" panose="020B0604020202020204" pitchFamily="34" charset="0"/>
                  <a:cs typeface="Arial" panose="020B0604020202020204" pitchFamily="34" charset="0"/>
                </a:rPr>
                <a:t>at 80 K and heated at 140 </a:t>
              </a:r>
              <a:r>
                <a:rPr lang="en-US" altLang="ko-KR" sz="1500" dirty="0" smtClean="0">
                  <a:solidFill>
                    <a:srgbClr val="FF0000"/>
                  </a:solidFill>
                  <a:latin typeface="Arial" panose="020B0604020202020204" pitchFamily="34" charset="0"/>
                  <a:cs typeface="Arial" panose="020B0604020202020204" pitchFamily="34" charset="0"/>
                </a:rPr>
                <a:t>K)</a:t>
              </a:r>
              <a:endParaRPr lang="ko-KR" altLang="en-US" sz="1500" dirty="0">
                <a:solidFill>
                  <a:srgbClr val="FF0000"/>
                </a:solidFill>
                <a:latin typeface="Arial" panose="020B0604020202020204" pitchFamily="34" charset="0"/>
                <a:cs typeface="Arial" panose="020B0604020202020204" pitchFamily="34" charset="0"/>
              </a:endParaRPr>
            </a:p>
          </p:txBody>
        </p:sp>
        <p:sp>
          <p:nvSpPr>
            <p:cNvPr id="9" name="직사각형 8"/>
            <p:cNvSpPr/>
            <p:nvPr/>
          </p:nvSpPr>
          <p:spPr>
            <a:xfrm>
              <a:off x="5486268" y="2283885"/>
              <a:ext cx="3514382" cy="920765"/>
            </a:xfrm>
            <a:prstGeom prst="rect">
              <a:avLst/>
            </a:prstGeom>
          </p:spPr>
          <p:txBody>
            <a:bodyPr wrap="square">
              <a:spAutoFit/>
            </a:bodyPr>
            <a:lstStyle/>
            <a:p>
              <a:pPr marL="174625" lvl="0" indent="-174625">
                <a:spcBef>
                  <a:spcPts val="720"/>
                </a:spcBef>
                <a:buFont typeface="Arial" panose="020B0604020202020204" pitchFamily="34" charset="0"/>
                <a:buChar char="•"/>
              </a:pPr>
              <a:r>
                <a:rPr lang="en-US" altLang="ko-KR" sz="1600" dirty="0" smtClean="0">
                  <a:solidFill>
                    <a:prstClr val="black"/>
                  </a:solidFill>
                  <a:latin typeface="Arial" panose="020B0604020202020204" pitchFamily="34" charset="0"/>
                  <a:cs typeface="Arial" panose="020B0604020202020204" pitchFamily="34" charset="0"/>
                </a:rPr>
                <a:t>No dissociation of FA in </a:t>
              </a:r>
              <a:r>
                <a:rPr lang="en-US" altLang="ko-KR" sz="1600" dirty="0" smtClean="0">
                  <a:solidFill>
                    <a:prstClr val="black"/>
                  </a:solidFill>
                  <a:latin typeface="Arial" panose="020B0604020202020204" pitchFamily="34" charset="0"/>
                  <a:cs typeface="Arial" panose="020B0604020202020204" pitchFamily="34" charset="0"/>
                </a:rPr>
                <a:t>ASW</a:t>
              </a:r>
            </a:p>
            <a:p>
              <a:pPr marL="174625" lvl="0">
                <a:spcBef>
                  <a:spcPts val="720"/>
                </a:spcBef>
              </a:pPr>
              <a:r>
                <a:rPr lang="en-US" altLang="ko-KR" sz="1600" dirty="0" smtClean="0">
                  <a:solidFill>
                    <a:prstClr val="black"/>
                  </a:solidFill>
                  <a:latin typeface="Arial" panose="020B0604020202020204" pitchFamily="34" charset="0"/>
                  <a:cs typeface="Arial" panose="020B0604020202020204" pitchFamily="34" charset="0"/>
                </a:rPr>
                <a:t>(no change for </a:t>
              </a:r>
              <a:r>
                <a:rPr lang="en-US" altLang="ko-KR" sz="1600" i="1" dirty="0" smtClean="0">
                  <a:solidFill>
                    <a:prstClr val="black"/>
                  </a:solidFill>
                  <a:latin typeface="Arial" panose="020B0604020202020204" pitchFamily="34" charset="0"/>
                  <a:cs typeface="Arial" panose="020B0604020202020204" pitchFamily="34" charset="0"/>
                </a:rPr>
                <a:t>ν</a:t>
              </a:r>
              <a:r>
                <a:rPr lang="en-US" altLang="ko-KR" sz="1600" dirty="0" smtClean="0">
                  <a:solidFill>
                    <a:prstClr val="black"/>
                  </a:solidFill>
                  <a:latin typeface="Arial" panose="020B0604020202020204" pitchFamily="34" charset="0"/>
                  <a:cs typeface="Arial" panose="020B0604020202020204" pitchFamily="34" charset="0"/>
                </a:rPr>
                <a:t>(O–H</a:t>
              </a:r>
              <a:r>
                <a:rPr lang="en-US" altLang="ko-KR" sz="1600" dirty="0">
                  <a:solidFill>
                    <a:prstClr val="black"/>
                  </a:solidFill>
                  <a:latin typeface="Arial" panose="020B0604020202020204" pitchFamily="34" charset="0"/>
                  <a:cs typeface="Arial" panose="020B0604020202020204" pitchFamily="34" charset="0"/>
                </a:rPr>
                <a:t>) peaks </a:t>
              </a:r>
              <a:r>
                <a:rPr lang="en-US" altLang="ko-KR" sz="1600" dirty="0" smtClean="0">
                  <a:solidFill>
                    <a:prstClr val="black"/>
                  </a:solidFill>
                  <a:latin typeface="Arial" panose="020B0604020202020204" pitchFamily="34" charset="0"/>
                  <a:cs typeface="Arial" panose="020B0604020202020204" pitchFamily="34" charset="0"/>
                </a:rPr>
                <a:t>of </a:t>
              </a:r>
              <a:r>
                <a:rPr lang="en-US" altLang="ko-KR" sz="1600" dirty="0" smtClean="0">
                  <a:solidFill>
                    <a:prstClr val="black"/>
                  </a:solidFill>
                  <a:latin typeface="Arial" panose="020B0604020202020204" pitchFamily="34" charset="0"/>
                  <a:cs typeface="Arial" panose="020B0604020202020204" pitchFamily="34" charset="0"/>
                </a:rPr>
                <a:t>molecular FA)</a:t>
              </a:r>
              <a:endParaRPr lang="en-US" altLang="ko-KR" sz="1600" dirty="0">
                <a:solidFill>
                  <a:prstClr val="black"/>
                </a:solidFill>
                <a:latin typeface="Arial" panose="020B0604020202020204" pitchFamily="34" charset="0"/>
                <a:cs typeface="Arial" panose="020B0604020202020204" pitchFamily="34" charset="0"/>
              </a:endParaRPr>
            </a:p>
          </p:txBody>
        </p:sp>
        <p:sp>
          <p:nvSpPr>
            <p:cNvPr id="7" name="직사각형 6"/>
            <p:cNvSpPr/>
            <p:nvPr/>
          </p:nvSpPr>
          <p:spPr>
            <a:xfrm>
              <a:off x="5486267" y="1200150"/>
              <a:ext cx="3514381" cy="2028825"/>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4" name="그룹 13"/>
          <p:cNvGrpSpPr/>
          <p:nvPr/>
        </p:nvGrpSpPr>
        <p:grpSpPr>
          <a:xfrm>
            <a:off x="5486266" y="3663805"/>
            <a:ext cx="3514384" cy="2885585"/>
            <a:chOff x="5486266" y="3663805"/>
            <a:chExt cx="3514384" cy="2885585"/>
          </a:xfrm>
        </p:grpSpPr>
        <p:sp>
          <p:nvSpPr>
            <p:cNvPr id="10" name="직사각형 9"/>
            <p:cNvSpPr/>
            <p:nvPr/>
          </p:nvSpPr>
          <p:spPr>
            <a:xfrm>
              <a:off x="5486267" y="3770192"/>
              <a:ext cx="3514382" cy="1092607"/>
            </a:xfrm>
            <a:prstGeom prst="rect">
              <a:avLst/>
            </a:prstGeom>
          </p:spPr>
          <p:txBody>
            <a:bodyPr wrap="square">
              <a:spAutoFit/>
            </a:bodyPr>
            <a:lstStyle/>
            <a:p>
              <a:pPr marL="452438" indent="-452438">
                <a:spcBef>
                  <a:spcPts val="600"/>
                </a:spcBef>
              </a:pPr>
              <a:r>
                <a:rPr lang="en-US" altLang="ko-KR" sz="1500" dirty="0" smtClean="0">
                  <a:solidFill>
                    <a:srgbClr val="3333FF"/>
                  </a:solidFill>
                  <a:latin typeface="Arial" panose="020B0604020202020204" pitchFamily="34" charset="0"/>
                  <a:cs typeface="Arial" panose="020B0604020202020204" pitchFamily="34" charset="0"/>
                </a:rPr>
                <a:t>▬▬ FA(6%)–D</a:t>
              </a:r>
              <a:r>
                <a:rPr lang="en-US" altLang="ko-KR" sz="1500" baseline="-25000" dirty="0" smtClean="0">
                  <a:solidFill>
                    <a:srgbClr val="3333FF"/>
                  </a:solidFill>
                  <a:latin typeface="Arial" panose="020B0604020202020204" pitchFamily="34" charset="0"/>
                  <a:cs typeface="Arial" panose="020B0604020202020204" pitchFamily="34" charset="0"/>
                </a:rPr>
                <a:t>2</a:t>
              </a:r>
              <a:r>
                <a:rPr lang="en-US" altLang="ko-KR" sz="1500" dirty="0" smtClean="0">
                  <a:solidFill>
                    <a:srgbClr val="3333FF"/>
                  </a:solidFill>
                  <a:latin typeface="Arial" panose="020B0604020202020204" pitchFamily="34" charset="0"/>
                  <a:cs typeface="Arial" panose="020B0604020202020204" pitchFamily="34" charset="0"/>
                </a:rPr>
                <a:t>O </a:t>
              </a:r>
              <a:r>
                <a:rPr lang="en-US" altLang="ko-KR" sz="1500" dirty="0">
                  <a:solidFill>
                    <a:srgbClr val="3333FF"/>
                  </a:solidFill>
                  <a:latin typeface="Arial" panose="020B0604020202020204" pitchFamily="34" charset="0"/>
                  <a:cs typeface="Arial" panose="020B0604020202020204" pitchFamily="34" charset="0"/>
                </a:rPr>
                <a:t>mixture </a:t>
              </a:r>
              <a:r>
                <a:rPr lang="en-US" altLang="ko-KR" sz="1500" dirty="0" smtClean="0">
                  <a:solidFill>
                    <a:srgbClr val="3333FF"/>
                  </a:solidFill>
                  <a:latin typeface="Arial" panose="020B0604020202020204" pitchFamily="34" charset="0"/>
                  <a:cs typeface="Arial" panose="020B0604020202020204" pitchFamily="34" charset="0"/>
                </a:rPr>
                <a:t>prepared </a:t>
              </a:r>
              <a:r>
                <a:rPr lang="en-US" altLang="ko-KR" sz="1500" dirty="0">
                  <a:solidFill>
                    <a:srgbClr val="3333FF"/>
                  </a:solidFill>
                  <a:latin typeface="Arial" panose="020B0604020202020204" pitchFamily="34" charset="0"/>
                  <a:cs typeface="Arial" panose="020B0604020202020204" pitchFamily="34" charset="0"/>
                </a:rPr>
                <a:t>at 80 </a:t>
              </a:r>
              <a:r>
                <a:rPr lang="en-US" altLang="ko-KR" sz="1500" dirty="0" smtClean="0">
                  <a:solidFill>
                    <a:srgbClr val="3333FF"/>
                  </a:solidFill>
                  <a:latin typeface="Arial" panose="020B0604020202020204" pitchFamily="34" charset="0"/>
                  <a:cs typeface="Arial" panose="020B0604020202020204" pitchFamily="34" charset="0"/>
                </a:rPr>
                <a:t>K</a:t>
              </a:r>
            </a:p>
            <a:p>
              <a:pPr marL="452438" indent="-452438">
                <a:spcBef>
                  <a:spcPts val="600"/>
                </a:spcBef>
              </a:pPr>
              <a:r>
                <a:rPr lang="en-US" altLang="ko-KR" sz="1500" dirty="0">
                  <a:solidFill>
                    <a:srgbClr val="FF00FF"/>
                  </a:solidFill>
                  <a:latin typeface="Arial" panose="020B0604020202020204" pitchFamily="34" charset="0"/>
                  <a:cs typeface="Arial" panose="020B0604020202020204" pitchFamily="34" charset="0"/>
                </a:rPr>
                <a:t>▬▬ FA(6%)–D</a:t>
              </a:r>
              <a:r>
                <a:rPr lang="en-US" altLang="ko-KR" sz="1500" baseline="-25000" dirty="0">
                  <a:solidFill>
                    <a:srgbClr val="FF00FF"/>
                  </a:solidFill>
                  <a:latin typeface="Arial" panose="020B0604020202020204" pitchFamily="34" charset="0"/>
                  <a:cs typeface="Arial" panose="020B0604020202020204" pitchFamily="34" charset="0"/>
                </a:rPr>
                <a:t>2</a:t>
              </a:r>
              <a:r>
                <a:rPr lang="en-US" altLang="ko-KR" sz="1500" dirty="0">
                  <a:solidFill>
                    <a:srgbClr val="FF00FF"/>
                  </a:solidFill>
                  <a:latin typeface="Arial" panose="020B0604020202020204" pitchFamily="34" charset="0"/>
                  <a:cs typeface="Arial" panose="020B0604020202020204" pitchFamily="34" charset="0"/>
                </a:rPr>
                <a:t>O mixture heated at 140 </a:t>
              </a:r>
              <a:r>
                <a:rPr lang="en-US" altLang="ko-KR" sz="1500" dirty="0" smtClean="0">
                  <a:solidFill>
                    <a:srgbClr val="FF00FF"/>
                  </a:solidFill>
                  <a:latin typeface="Arial" panose="020B0604020202020204" pitchFamily="34" charset="0"/>
                  <a:cs typeface="Arial" panose="020B0604020202020204" pitchFamily="34" charset="0"/>
                </a:rPr>
                <a:t>K (prepared at </a:t>
              </a:r>
              <a:r>
                <a:rPr lang="en-US" altLang="ko-KR" sz="1500" dirty="0">
                  <a:solidFill>
                    <a:srgbClr val="FF00FF"/>
                  </a:solidFill>
                  <a:latin typeface="Arial" panose="020B0604020202020204" pitchFamily="34" charset="0"/>
                  <a:cs typeface="Arial" panose="020B0604020202020204" pitchFamily="34" charset="0"/>
                </a:rPr>
                <a:t>80 </a:t>
              </a:r>
              <a:r>
                <a:rPr lang="en-US" altLang="ko-KR" sz="1500" dirty="0" smtClean="0">
                  <a:solidFill>
                    <a:srgbClr val="FF00FF"/>
                  </a:solidFill>
                  <a:latin typeface="Arial" panose="020B0604020202020204" pitchFamily="34" charset="0"/>
                  <a:cs typeface="Arial" panose="020B0604020202020204" pitchFamily="34" charset="0"/>
                </a:rPr>
                <a:t>K)</a:t>
              </a:r>
              <a:endParaRPr lang="ko-KR" altLang="en-US" sz="1500" dirty="0">
                <a:solidFill>
                  <a:srgbClr val="FF00FF"/>
                </a:solidFill>
                <a:latin typeface="Arial" panose="020B0604020202020204" pitchFamily="34" charset="0"/>
                <a:cs typeface="Arial" panose="020B0604020202020204" pitchFamily="34" charset="0"/>
              </a:endParaRPr>
            </a:p>
          </p:txBody>
        </p:sp>
        <p:sp>
          <p:nvSpPr>
            <p:cNvPr id="11" name="직사각형 10"/>
            <p:cNvSpPr/>
            <p:nvPr/>
          </p:nvSpPr>
          <p:spPr>
            <a:xfrm>
              <a:off x="5486268" y="4956942"/>
              <a:ext cx="3514382" cy="1502976"/>
            </a:xfrm>
            <a:prstGeom prst="rect">
              <a:avLst/>
            </a:prstGeom>
            <a:noFill/>
          </p:spPr>
          <p:txBody>
            <a:bodyPr wrap="square">
              <a:spAutoFit/>
            </a:bodyPr>
            <a:lstStyle/>
            <a:p>
              <a:pPr marL="174625" indent="-174625">
                <a:spcBef>
                  <a:spcPts val="720"/>
                </a:spcBef>
                <a:spcAft>
                  <a:spcPts val="0"/>
                </a:spcAft>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HCOOD </a:t>
              </a:r>
              <a:r>
                <a:rPr lang="en-US" altLang="ko-KR" sz="1600" dirty="0" smtClean="0">
                  <a:latin typeface="Arial" panose="020B0604020202020204" pitchFamily="34" charset="0"/>
                  <a:cs typeface="Arial" panose="020B0604020202020204" pitchFamily="34" charset="0"/>
                </a:rPr>
                <a:t>formation at </a:t>
              </a:r>
              <a:r>
                <a:rPr lang="en-US" altLang="ko-KR" sz="1600" dirty="0">
                  <a:latin typeface="Arial" panose="020B0604020202020204" pitchFamily="34" charset="0"/>
                  <a:cs typeface="Arial" panose="020B0604020202020204" pitchFamily="34" charset="0"/>
                </a:rPr>
                <a:t>140 </a:t>
              </a:r>
              <a:r>
                <a:rPr lang="en-US" altLang="ko-KR" sz="1600" dirty="0" smtClean="0">
                  <a:latin typeface="Arial" panose="020B0604020202020204" pitchFamily="34" charset="0"/>
                  <a:cs typeface="Arial" panose="020B0604020202020204" pitchFamily="34" charset="0"/>
                </a:rPr>
                <a:t>K </a:t>
              </a:r>
            </a:p>
            <a:p>
              <a:pPr>
                <a:spcBef>
                  <a:spcPts val="720"/>
                </a:spcBef>
                <a:spcAft>
                  <a:spcPts val="0"/>
                </a:spcAft>
              </a:pPr>
              <a:r>
                <a:rPr lang="en-US" altLang="ko-KR" sz="1600" dirty="0">
                  <a:latin typeface="Arial" panose="020B0604020202020204" pitchFamily="34" charset="0"/>
                  <a:cs typeface="Arial" panose="020B0604020202020204" pitchFamily="34" charset="0"/>
                </a:rPr>
                <a:t> </a:t>
              </a:r>
              <a:r>
                <a:rPr lang="en-US" altLang="ko-KR" sz="1600" dirty="0" smtClean="0">
                  <a:latin typeface="Arial" panose="020B0604020202020204" pitchFamily="34" charset="0"/>
                  <a:cs typeface="Arial" panose="020B0604020202020204" pitchFamily="34" charset="0"/>
                </a:rPr>
                <a:t>  </a:t>
              </a:r>
              <a:r>
                <a:rPr lang="en-US" altLang="ko-KR" sz="1600" dirty="0" smtClean="0">
                  <a:latin typeface="Arial" panose="020B0604020202020204" pitchFamily="34" charset="0"/>
                  <a:cs typeface="Arial" panose="020B0604020202020204" pitchFamily="34" charset="0"/>
                </a:rPr>
                <a:t>(acid </a:t>
              </a:r>
              <a:r>
                <a:rPr lang="en-US" altLang="ko-KR" sz="1600" i="1" dirty="0" smtClean="0">
                  <a:latin typeface="Arial" panose="020B0604020202020204" pitchFamily="34" charset="0"/>
                  <a:cs typeface="Arial" panose="020B0604020202020204" pitchFamily="34" charset="0"/>
                </a:rPr>
                <a:t>ν</a:t>
              </a:r>
              <a:r>
                <a:rPr lang="en-US" altLang="ko-KR" sz="1600" dirty="0" smtClean="0">
                  <a:latin typeface="Arial" panose="020B0604020202020204" pitchFamily="34" charset="0"/>
                  <a:cs typeface="Arial" panose="020B0604020202020204" pitchFamily="34" charset="0"/>
                </a:rPr>
                <a:t>(O–D</a:t>
              </a:r>
              <a:r>
                <a:rPr lang="en-US" altLang="ko-KR" sz="1600" dirty="0">
                  <a:latin typeface="Arial" panose="020B0604020202020204" pitchFamily="34" charset="0"/>
                  <a:cs typeface="Arial" panose="020B0604020202020204" pitchFamily="34" charset="0"/>
                </a:rPr>
                <a:t>) </a:t>
              </a:r>
              <a:r>
                <a:rPr lang="en-US" altLang="ko-KR" sz="1600" dirty="0" smtClean="0">
                  <a:latin typeface="Arial" panose="020B0604020202020204" pitchFamily="34" charset="0"/>
                  <a:cs typeface="Arial" panose="020B0604020202020204" pitchFamily="34" charset="0"/>
                </a:rPr>
                <a:t>peaks </a:t>
              </a:r>
              <a:r>
                <a:rPr lang="en-US" altLang="ko-KR" sz="1600" dirty="0" smtClean="0">
                  <a:latin typeface="Arial" panose="020B0604020202020204" pitchFamily="34" charset="0"/>
                  <a:cs typeface="Arial" panose="020B0604020202020204" pitchFamily="34" charset="0"/>
                </a:rPr>
                <a:t>appeared.)</a:t>
              </a:r>
              <a:endParaRPr lang="en-US" altLang="ko-KR" sz="1600" dirty="0" smtClean="0">
                <a:latin typeface="Arial" panose="020B0604020202020204" pitchFamily="34" charset="0"/>
                <a:cs typeface="Arial" panose="020B0604020202020204" pitchFamily="34" charset="0"/>
              </a:endParaRPr>
            </a:p>
            <a:p>
              <a:pPr marL="174625" indent="-174625">
                <a:spcBef>
                  <a:spcPts val="720"/>
                </a:spcBef>
                <a:spcAft>
                  <a:spcPts val="0"/>
                </a:spcAft>
                <a:buFont typeface="Arial" panose="020B0604020202020204" pitchFamily="34" charset="0"/>
                <a:buChar char="•"/>
              </a:pPr>
              <a:r>
                <a:rPr lang="en-US" altLang="ko-KR" sz="1600" dirty="0" smtClean="0">
                  <a:latin typeface="Arial" panose="020B0604020202020204" pitchFamily="34" charset="0"/>
                  <a:cs typeface="Arial" panose="020B0604020202020204" pitchFamily="34" charset="0"/>
                </a:rPr>
                <a:t>HCOOH + </a:t>
              </a:r>
              <a:r>
                <a:rPr lang="en-US" altLang="ko-KR" sz="1600" dirty="0" smtClean="0">
                  <a:solidFill>
                    <a:prstClr val="black"/>
                  </a:solidFill>
                  <a:latin typeface="Arial" panose="020B0604020202020204" pitchFamily="34" charset="0"/>
                  <a:cs typeface="Arial" panose="020B0604020202020204" pitchFamily="34" charset="0"/>
                </a:rPr>
                <a:t>D</a:t>
              </a:r>
              <a:r>
                <a:rPr lang="en-US" altLang="ko-KR" sz="1600" baseline="-25000" dirty="0" smtClean="0">
                  <a:solidFill>
                    <a:prstClr val="black"/>
                  </a:solidFill>
                  <a:latin typeface="Arial" panose="020B0604020202020204" pitchFamily="34" charset="0"/>
                  <a:cs typeface="Arial" panose="020B0604020202020204" pitchFamily="34" charset="0"/>
                </a:rPr>
                <a:t>2</a:t>
              </a:r>
              <a:r>
                <a:rPr lang="en-US" altLang="ko-KR" sz="1600" dirty="0" smtClean="0">
                  <a:solidFill>
                    <a:prstClr val="black"/>
                  </a:solidFill>
                  <a:latin typeface="Arial" panose="020B0604020202020204" pitchFamily="34" charset="0"/>
                  <a:cs typeface="Arial" panose="020B0604020202020204" pitchFamily="34" charset="0"/>
                </a:rPr>
                <a:t>O </a:t>
              </a:r>
              <a:r>
                <a:rPr lang="en-US" altLang="ko-KR" sz="1600" dirty="0" smtClean="0">
                  <a:solidFill>
                    <a:prstClr val="black"/>
                  </a:solidFill>
                  <a:latin typeface="맑은 고딕"/>
                  <a:ea typeface="맑은 고딕"/>
                  <a:cs typeface="Arial" panose="020B0604020202020204" pitchFamily="34" charset="0"/>
                </a:rPr>
                <a:t>↔ </a:t>
              </a:r>
              <a:r>
                <a:rPr lang="en-US" altLang="ko-KR" sz="1600" dirty="0" smtClean="0">
                  <a:latin typeface="Arial" panose="020B0604020202020204" pitchFamily="34" charset="0"/>
                  <a:cs typeface="Arial" panose="020B0604020202020204" pitchFamily="34" charset="0"/>
                </a:rPr>
                <a:t>HCOOD </a:t>
              </a:r>
              <a:r>
                <a:rPr lang="en-US" altLang="ko-KR" sz="1600" dirty="0">
                  <a:latin typeface="Arial" panose="020B0604020202020204" pitchFamily="34" charset="0"/>
                  <a:cs typeface="Arial" panose="020B0604020202020204" pitchFamily="34" charset="0"/>
                </a:rPr>
                <a:t>+ </a:t>
              </a:r>
              <a:r>
                <a:rPr lang="en-US" altLang="ko-KR" sz="1600" dirty="0" smtClean="0">
                  <a:latin typeface="Arial" panose="020B0604020202020204" pitchFamily="34" charset="0"/>
                  <a:cs typeface="Arial" panose="020B0604020202020204" pitchFamily="34" charset="0"/>
                </a:rPr>
                <a:t>H</a:t>
              </a:r>
              <a:r>
                <a:rPr lang="en-US" altLang="ko-KR" sz="1600" dirty="0" smtClean="0">
                  <a:solidFill>
                    <a:prstClr val="black"/>
                  </a:solidFill>
                  <a:latin typeface="Arial" panose="020B0604020202020204" pitchFamily="34" charset="0"/>
                  <a:cs typeface="Arial" panose="020B0604020202020204" pitchFamily="34" charset="0"/>
                </a:rPr>
                <a:t>DO </a:t>
              </a:r>
              <a:r>
                <a:rPr lang="en-US" altLang="ko-KR" sz="1600" dirty="0" smtClean="0">
                  <a:latin typeface="Arial" panose="020B0604020202020204" pitchFamily="34" charset="0"/>
                  <a:cs typeface="Arial" panose="020B0604020202020204" pitchFamily="34" charset="0"/>
                </a:rPr>
                <a:t>(</a:t>
              </a:r>
              <a:r>
                <a:rPr lang="en-US" altLang="ko-KR" sz="1600" dirty="0" smtClean="0">
                  <a:solidFill>
                    <a:srgbClr val="FF0000"/>
                  </a:solidFill>
                  <a:latin typeface="Arial" panose="020B0604020202020204" pitchFamily="34" charset="0"/>
                  <a:cs typeface="Arial" panose="020B0604020202020204" pitchFamily="34" charset="0"/>
                </a:rPr>
                <a:t>proton </a:t>
              </a:r>
              <a:r>
                <a:rPr lang="en-US" altLang="ko-KR" sz="1600" dirty="0">
                  <a:solidFill>
                    <a:srgbClr val="FF0000"/>
                  </a:solidFill>
                  <a:latin typeface="Arial" panose="020B0604020202020204" pitchFamily="34" charset="0"/>
                  <a:cs typeface="Arial" panose="020B0604020202020204" pitchFamily="34" charset="0"/>
                </a:rPr>
                <a:t>transfer </a:t>
              </a:r>
              <a:r>
                <a:rPr lang="en-US" altLang="ko-KR" sz="1600" dirty="0" smtClean="0">
                  <a:solidFill>
                    <a:srgbClr val="FF0000"/>
                  </a:solidFill>
                  <a:latin typeface="Arial" panose="020B0604020202020204" pitchFamily="34" charset="0"/>
                  <a:cs typeface="Arial" panose="020B0604020202020204" pitchFamily="34" charset="0"/>
                </a:rPr>
                <a:t>equilibrium </a:t>
              </a:r>
              <a:r>
                <a:rPr lang="en-US" altLang="ko-KR" sz="1600" dirty="0" smtClean="0">
                  <a:latin typeface="Arial" panose="020B0604020202020204" pitchFamily="34" charset="0"/>
                  <a:cs typeface="Arial" panose="020B0604020202020204" pitchFamily="34" charset="0"/>
                </a:rPr>
                <a:t>w/o acid dissociation)</a:t>
              </a:r>
              <a:endParaRPr lang="ko-KR" altLang="ko-KR" sz="1600" dirty="0">
                <a:latin typeface="Arial" panose="020B0604020202020204" pitchFamily="34" charset="0"/>
                <a:cs typeface="Arial" panose="020B0604020202020204" pitchFamily="34" charset="0"/>
              </a:endParaRPr>
            </a:p>
          </p:txBody>
        </p:sp>
        <p:sp>
          <p:nvSpPr>
            <p:cNvPr id="13" name="직사각형 12"/>
            <p:cNvSpPr/>
            <p:nvPr/>
          </p:nvSpPr>
          <p:spPr>
            <a:xfrm>
              <a:off x="5486266" y="3663805"/>
              <a:ext cx="3514383" cy="288558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직사각형 7"/>
          <p:cNvSpPr/>
          <p:nvPr/>
        </p:nvSpPr>
        <p:spPr>
          <a:xfrm>
            <a:off x="555171" y="3228975"/>
            <a:ext cx="4767943" cy="1930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81322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750"/>
                                        <p:tgtEl>
                                          <p:spTgt spid="8"/>
                                        </p:tgtEl>
                                      </p:cBhvr>
                                    </p:animEffect>
                                    <p:set>
                                      <p:cBhvr>
                                        <p:cTn id="7" dur="1" fill="hold">
                                          <p:stCondLst>
                                            <p:cond delay="749"/>
                                          </p:stCondLst>
                                        </p:cTn>
                                        <p:tgtEl>
                                          <p:spTgt spid="8"/>
                                        </p:tgtEl>
                                        <p:attrNameLst>
                                          <p:attrName>style.visibility</p:attrName>
                                        </p:attrNameLst>
                                      </p:cBhvr>
                                      <p:to>
                                        <p:strVal val="hidden"/>
                                      </p:to>
                                    </p:se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903644" y="13611"/>
            <a:ext cx="7406980" cy="648810"/>
          </a:xfrm>
          <a:prstGeom prst="rect">
            <a:avLst/>
          </a:prstGeom>
        </p:spPr>
        <p:txBody>
          <a:bodyPr wrap="square" anchor="ctr" anchorCtr="0">
            <a:noAutofit/>
          </a:bodyPr>
          <a:lstStyle/>
          <a:p>
            <a:pPr algn="ctr"/>
            <a:r>
              <a:rPr lang="en-US" altLang="ko-KR" sz="3200" b="1" kern="100" dirty="0" smtClean="0">
                <a:solidFill>
                  <a:srgbClr val="000000"/>
                </a:solidFill>
                <a:latin typeface="Arial" panose="020B0604020202020204" pitchFamily="34" charset="0"/>
                <a:cs typeface="Arial" panose="020B0604020202020204" pitchFamily="34" charset="0"/>
              </a:rPr>
              <a:t>Summary</a:t>
            </a:r>
            <a:r>
              <a:rPr lang="ko-KR" altLang="en-US" sz="3200" b="1" kern="100" dirty="0" smtClean="0">
                <a:solidFill>
                  <a:srgbClr val="000000"/>
                </a:solidFill>
                <a:latin typeface="Arial" panose="020B0604020202020204" pitchFamily="34" charset="0"/>
                <a:cs typeface="Arial" panose="020B0604020202020204" pitchFamily="34" charset="0"/>
              </a:rPr>
              <a:t> </a:t>
            </a:r>
            <a:r>
              <a:rPr lang="en-US" altLang="ko-KR" sz="3200" b="1" kern="100" dirty="0" smtClean="0">
                <a:solidFill>
                  <a:srgbClr val="000000"/>
                </a:solidFill>
                <a:latin typeface="Arial" panose="020B0604020202020204" pitchFamily="34" charset="0"/>
                <a:cs typeface="Arial" panose="020B0604020202020204" pitchFamily="34" charset="0"/>
              </a:rPr>
              <a:t>of Observations </a:t>
            </a:r>
            <a:endParaRPr lang="ko-KR" altLang="ko-KR" sz="3200" kern="100" baseline="30000" dirty="0">
              <a:solidFill>
                <a:srgbClr val="000000"/>
              </a:solidFill>
              <a:latin typeface="Arial" panose="020B0604020202020204" pitchFamily="34" charset="0"/>
              <a:cs typeface="Arial" panose="020B0604020202020204" pitchFamily="34" charset="0"/>
            </a:endParaRPr>
          </a:p>
        </p:txBody>
      </p:sp>
      <p:graphicFrame>
        <p:nvGraphicFramePr>
          <p:cNvPr id="3" name="표 2"/>
          <p:cNvGraphicFramePr>
            <a:graphicFrameLocks noGrp="1"/>
          </p:cNvGraphicFramePr>
          <p:nvPr>
            <p:extLst>
              <p:ext uri="{D42A27DB-BD31-4B8C-83A1-F6EECF244321}">
                <p14:modId xmlns:p14="http://schemas.microsoft.com/office/powerpoint/2010/main" val="1101393233"/>
              </p:ext>
            </p:extLst>
          </p:nvPr>
        </p:nvGraphicFramePr>
        <p:xfrm>
          <a:off x="845099" y="1071863"/>
          <a:ext cx="7465525" cy="4480811"/>
        </p:xfrm>
        <a:graphic>
          <a:graphicData uri="http://schemas.openxmlformats.org/drawingml/2006/table">
            <a:tbl>
              <a:tblPr firstRow="1">
                <a:tableStyleId>{0660B408-B3CF-4A94-85FC-2B1E0A45F4A2}</a:tableStyleId>
              </a:tblPr>
              <a:tblGrid>
                <a:gridCol w="1741125">
                  <a:extLst>
                    <a:ext uri="{9D8B030D-6E8A-4147-A177-3AD203B41FA5}">
                      <a16:colId xmlns="" xmlns:a16="http://schemas.microsoft.com/office/drawing/2014/main" val="20000"/>
                    </a:ext>
                  </a:extLst>
                </a:gridCol>
                <a:gridCol w="1691013">
                  <a:extLst>
                    <a:ext uri="{9D8B030D-6E8A-4147-A177-3AD203B41FA5}">
                      <a16:colId xmlns="" xmlns:a16="http://schemas.microsoft.com/office/drawing/2014/main" val="20001"/>
                    </a:ext>
                  </a:extLst>
                </a:gridCol>
                <a:gridCol w="1153834">
                  <a:extLst>
                    <a:ext uri="{9D8B030D-6E8A-4147-A177-3AD203B41FA5}">
                      <a16:colId xmlns="" xmlns:a16="http://schemas.microsoft.com/office/drawing/2014/main" val="20002"/>
                    </a:ext>
                  </a:extLst>
                </a:gridCol>
                <a:gridCol w="1001670">
                  <a:extLst>
                    <a:ext uri="{9D8B030D-6E8A-4147-A177-3AD203B41FA5}">
                      <a16:colId xmlns="" xmlns:a16="http://schemas.microsoft.com/office/drawing/2014/main" val="20003"/>
                    </a:ext>
                  </a:extLst>
                </a:gridCol>
                <a:gridCol w="965465">
                  <a:extLst>
                    <a:ext uri="{9D8B030D-6E8A-4147-A177-3AD203B41FA5}">
                      <a16:colId xmlns="" xmlns:a16="http://schemas.microsoft.com/office/drawing/2014/main" val="20004"/>
                    </a:ext>
                  </a:extLst>
                </a:gridCol>
                <a:gridCol w="912418">
                  <a:extLst>
                    <a:ext uri="{9D8B030D-6E8A-4147-A177-3AD203B41FA5}">
                      <a16:colId xmlns="" xmlns:a16="http://schemas.microsoft.com/office/drawing/2014/main" val="20005"/>
                    </a:ext>
                  </a:extLst>
                </a:gridCol>
              </a:tblGrid>
              <a:tr h="530411">
                <a:tc rowSpan="2">
                  <a:txBody>
                    <a:bodyPr/>
                    <a:lstStyle/>
                    <a:p>
                      <a:pPr marL="0" algn="ctr" latinLnBrk="0">
                        <a:spcAft>
                          <a:spcPts val="0"/>
                        </a:spcAft>
                      </a:pPr>
                      <a:r>
                        <a:rPr lang="en-US" altLang="ko-KR" sz="1600" kern="100" dirty="0" smtClean="0">
                          <a:solidFill>
                            <a:schemeClr val="bg1"/>
                          </a:solidFill>
                          <a:latin typeface="Arial" pitchFamily="34" charset="0"/>
                          <a:ea typeface="+mn-ea"/>
                          <a:cs typeface="Arial" panose="020B0604020202020204" pitchFamily="34" charset="0"/>
                        </a:rPr>
                        <a:t>Acid</a:t>
                      </a:r>
                      <a:endParaRPr lang="ko-KR" sz="1600" kern="100" dirty="0">
                        <a:solidFill>
                          <a:schemeClr val="bg1"/>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0000FF"/>
                    </a:solidFill>
                  </a:tcPr>
                </a:tc>
                <a:tc rowSpan="2">
                  <a:txBody>
                    <a:bodyPr/>
                    <a:lstStyle/>
                    <a:p>
                      <a:pPr marL="0" algn="ctr" latinLnBrk="0">
                        <a:spcAft>
                          <a:spcPts val="0"/>
                        </a:spcAft>
                      </a:pPr>
                      <a:r>
                        <a:rPr lang="en-US" altLang="ko-KR" sz="1600" kern="100" dirty="0" smtClean="0">
                          <a:solidFill>
                            <a:schemeClr val="bg1"/>
                          </a:solidFill>
                          <a:latin typeface="Arial" pitchFamily="34" charset="0"/>
                          <a:ea typeface="맑은 고딕"/>
                          <a:cs typeface="Arial" pitchFamily="34" charset="0"/>
                        </a:rPr>
                        <a:t>Dissociation </a:t>
                      </a:r>
                    </a:p>
                    <a:p>
                      <a:pPr marL="0" algn="ctr" latinLnBrk="0">
                        <a:spcAft>
                          <a:spcPts val="0"/>
                        </a:spcAft>
                      </a:pPr>
                      <a:r>
                        <a:rPr lang="en-US" altLang="ko-KR" sz="1600" kern="100" baseline="0" dirty="0" smtClean="0">
                          <a:solidFill>
                            <a:schemeClr val="bg1"/>
                          </a:solidFill>
                          <a:latin typeface="Arial" pitchFamily="34" charset="0"/>
                          <a:ea typeface="맑은 고딕"/>
                          <a:cs typeface="Arial" pitchFamily="34" charset="0"/>
                        </a:rPr>
                        <a:t>in ASW?</a:t>
                      </a:r>
                      <a:endParaRPr lang="ko-KR" sz="1600" kern="100" dirty="0">
                        <a:solidFill>
                          <a:schemeClr val="bg1"/>
                        </a:solidFill>
                        <a:latin typeface="Arial" pitchFamily="34" charset="0"/>
                        <a:ea typeface="맑은 고딕"/>
                        <a:cs typeface="Arial" pitchFamily="34" charset="0"/>
                      </a:endParaRPr>
                    </a:p>
                  </a:txBody>
                  <a:tcPr marL="108000" marR="72000" marT="108000" marB="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gridSpan="4">
                  <a:txBody>
                    <a:bodyPr/>
                    <a:lstStyle/>
                    <a:p>
                      <a:pPr marL="0" algn="ctr" latinLnBrk="0">
                        <a:spcAft>
                          <a:spcPts val="0"/>
                        </a:spcAft>
                      </a:pPr>
                      <a:r>
                        <a:rPr lang="en-US" altLang="ko-KR" sz="1600" kern="100" dirty="0" smtClean="0">
                          <a:solidFill>
                            <a:schemeClr val="bg1"/>
                          </a:solidFill>
                          <a:latin typeface="Arial" pitchFamily="34" charset="0"/>
                          <a:ea typeface="맑은 고딕"/>
                          <a:cs typeface="Arial" pitchFamily="34" charset="0"/>
                        </a:rPr>
                        <a:t>Aqueous solution parameters*</a:t>
                      </a:r>
                      <a:endParaRPr lang="ko-KR" sz="1600" kern="100" dirty="0">
                        <a:solidFill>
                          <a:schemeClr val="bg1"/>
                        </a:solidFill>
                        <a:latin typeface="Arial" pitchFamily="34" charset="0"/>
                        <a:ea typeface="맑은 고딕"/>
                        <a:cs typeface="Arial" pitchFamily="34" charset="0"/>
                      </a:endParaRPr>
                    </a:p>
                  </a:txBody>
                  <a:tcPr marL="108000" marR="72000" marT="108000" marB="108000" anchor="ctr">
                    <a:lnL w="12700" cap="flat" cmpd="sng" algn="ctr">
                      <a:solidFill>
                        <a:schemeClr val="tx1"/>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0000FF"/>
                    </a:solidFill>
                  </a:tcPr>
                </a:tc>
                <a:tc hMerge="1">
                  <a:txBody>
                    <a:bodyPr/>
                    <a:lstStyle/>
                    <a:p>
                      <a:pPr marL="0" algn="ctr" latinLnBrk="0">
                        <a:spcBef>
                          <a:spcPts val="600"/>
                        </a:spcBef>
                        <a:spcAft>
                          <a:spcPts val="0"/>
                        </a:spcAft>
                      </a:pPr>
                      <a:endParaRPr lang="ko-KR" sz="1800" u="none"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endParaRPr lang="ko-KR" sz="18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hMerge="1">
                  <a:txBody>
                    <a:bodyPr/>
                    <a:lstStyle/>
                    <a:p>
                      <a:pPr marL="0" algn="ctr" latinLnBrk="0">
                        <a:spcBef>
                          <a:spcPts val="600"/>
                        </a:spcBef>
                        <a:spcAft>
                          <a:spcPts val="0"/>
                        </a:spcAft>
                      </a:pPr>
                      <a:endParaRPr lang="ko-KR" sz="1800" u="none"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 xmlns:a16="http://schemas.microsoft.com/office/drawing/2014/main" val="10000"/>
                  </a:ext>
                </a:extLst>
              </a:tr>
              <a:tr h="530411">
                <a:tc vMerge="1">
                  <a:txBody>
                    <a:bodyPr/>
                    <a:lstStyle/>
                    <a:p>
                      <a:pPr marL="0" algn="ctr" latinLnBrk="0">
                        <a:spcAft>
                          <a:spcPts val="0"/>
                        </a:spcAft>
                      </a:pPr>
                      <a:endParaRPr lang="ko-KR" sz="18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vMerge="1">
                  <a:txBody>
                    <a:bodyPr/>
                    <a:lstStyle/>
                    <a:p>
                      <a:pPr marL="0" algn="ctr" latinLnBrk="0">
                        <a:spcAft>
                          <a:spcPts val="0"/>
                        </a:spcAft>
                      </a:pPr>
                      <a:endParaRPr lang="ko-KR" sz="1800" kern="100" dirty="0">
                        <a:solidFill>
                          <a:schemeClr val="bg1"/>
                        </a:solidFill>
                        <a:latin typeface="Arial" pitchFamily="34" charset="0"/>
                        <a:ea typeface="맑은 고딕"/>
                        <a:cs typeface="Arial" pitchFamily="34" charset="0"/>
                      </a:endParaRPr>
                    </a:p>
                  </a:txBody>
                  <a:tcPr marL="108000" marR="72000" marT="108000" marB="108000" anchor="ctr"/>
                </a:tc>
                <a:tc>
                  <a:txBody>
                    <a:bodyPr/>
                    <a:lstStyle/>
                    <a:p>
                      <a:pPr marL="0" algn="ctr" latinLnBrk="0">
                        <a:spcBef>
                          <a:spcPts val="0"/>
                        </a:spcBef>
                        <a:spcAft>
                          <a:spcPts val="0"/>
                        </a:spcAft>
                      </a:pPr>
                      <a:r>
                        <a:rPr lang="en-US" altLang="ko-KR" sz="1600" kern="100" dirty="0" smtClean="0">
                          <a:solidFill>
                            <a:schemeClr val="bg1"/>
                          </a:solidFill>
                          <a:latin typeface="Arial" panose="020B0604020202020204" pitchFamily="34" charset="0"/>
                          <a:ea typeface="맑은 고딕"/>
                          <a:cs typeface="Arial" panose="020B0604020202020204" pitchFamily="34" charset="0"/>
                        </a:rPr>
                        <a:t>p</a:t>
                      </a:r>
                      <a:r>
                        <a:rPr lang="en-US" altLang="ko-KR" sz="1600" i="1" kern="100" dirty="0" smtClean="0">
                          <a:solidFill>
                            <a:schemeClr val="bg1"/>
                          </a:solidFill>
                          <a:latin typeface="Arial" panose="020B0604020202020204" pitchFamily="34" charset="0"/>
                          <a:ea typeface="맑은 고딕"/>
                          <a:cs typeface="Arial" panose="020B0604020202020204" pitchFamily="34" charset="0"/>
                        </a:rPr>
                        <a:t>K</a:t>
                      </a:r>
                      <a:r>
                        <a:rPr lang="en-US" altLang="ko-KR" sz="1600" kern="100" baseline="-25000" dirty="0" smtClean="0">
                          <a:solidFill>
                            <a:schemeClr val="bg1"/>
                          </a:solidFill>
                          <a:latin typeface="Arial" panose="020B0604020202020204" pitchFamily="34" charset="0"/>
                          <a:ea typeface="맑은 고딕"/>
                          <a:cs typeface="Arial" panose="020B0604020202020204" pitchFamily="34" charset="0"/>
                        </a:rPr>
                        <a:t>aq</a:t>
                      </a:r>
                      <a:r>
                        <a:rPr lang="en-US" altLang="ko-KR" sz="1600" kern="100" baseline="30000" dirty="0" smtClean="0">
                          <a:solidFill>
                            <a:schemeClr val="bg1"/>
                          </a:solidFill>
                          <a:latin typeface="Arial" panose="020B0604020202020204" pitchFamily="34" charset="0"/>
                          <a:ea typeface="맑은 고딕"/>
                          <a:cs typeface="Arial" panose="020B0604020202020204" pitchFamily="34" charset="0"/>
                        </a:rPr>
                        <a:t>0</a:t>
                      </a:r>
                      <a:endParaRPr lang="ko-KR" sz="1600" kern="100" dirty="0">
                        <a:solidFill>
                          <a:schemeClr val="bg1"/>
                        </a:solidFill>
                        <a:latin typeface="Arial" pitchFamily="34" charset="0"/>
                        <a:ea typeface="맑은 고딕"/>
                        <a:cs typeface="Arial" pitchFamily="34" charset="0"/>
                      </a:endParaRPr>
                    </a:p>
                  </a:txBody>
                  <a:tcPr marL="108000" marR="72000" marT="108000" marB="108000" anchor="ctr">
                    <a:lnL w="12700" cap="flat" cmpd="sng" algn="ctr">
                      <a:solidFill>
                        <a:schemeClr val="tx1"/>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0000FF"/>
                    </a:solidFill>
                  </a:tcPr>
                </a:tc>
                <a:tc>
                  <a:txBody>
                    <a:bodyPr/>
                    <a:lstStyle/>
                    <a:p>
                      <a:pPr marL="0" algn="ctr" latinLnBrk="0">
                        <a:spcBef>
                          <a:spcPts val="0"/>
                        </a:spcBef>
                        <a:spcAft>
                          <a:spcPts val="0"/>
                        </a:spcAft>
                      </a:pPr>
                      <a:r>
                        <a:rPr lang="en-US" altLang="ko-KR" sz="1600" kern="100" dirty="0" smtClean="0">
                          <a:solidFill>
                            <a:schemeClr val="bg1"/>
                          </a:solidFill>
                          <a:latin typeface="Arial" panose="020B0604020202020204" pitchFamily="34" charset="0"/>
                          <a:ea typeface="맑은 고딕"/>
                          <a:cs typeface="Arial" panose="020B0604020202020204" pitchFamily="34" charset="0"/>
                        </a:rPr>
                        <a:t>Δ</a:t>
                      </a:r>
                      <a:r>
                        <a:rPr lang="en-US" altLang="ko-KR" sz="1600" i="1" kern="100" dirty="0" smtClean="0">
                          <a:solidFill>
                            <a:schemeClr val="bg1"/>
                          </a:solidFill>
                          <a:latin typeface="Arial" panose="020B0604020202020204" pitchFamily="34" charset="0"/>
                          <a:ea typeface="맑은 고딕"/>
                          <a:cs typeface="Arial" panose="020B0604020202020204" pitchFamily="34" charset="0"/>
                        </a:rPr>
                        <a:t>G</a:t>
                      </a:r>
                      <a:r>
                        <a:rPr lang="en-US" altLang="ko-KR" sz="1600" kern="100" baseline="30000" dirty="0" smtClean="0">
                          <a:solidFill>
                            <a:schemeClr val="bg1"/>
                          </a:solidFill>
                          <a:latin typeface="Arial" panose="020B0604020202020204" pitchFamily="34" charset="0"/>
                          <a:ea typeface="맑은 고딕"/>
                          <a:cs typeface="Arial" panose="020B0604020202020204" pitchFamily="34" charset="0"/>
                        </a:rPr>
                        <a:t>0</a:t>
                      </a:r>
                    </a:p>
                    <a:p>
                      <a:pPr marL="0" algn="ctr" latinLnBrk="0">
                        <a:spcBef>
                          <a:spcPts val="0"/>
                        </a:spcBef>
                        <a:spcAft>
                          <a:spcPts val="0"/>
                        </a:spcAft>
                      </a:pPr>
                      <a:r>
                        <a:rPr lang="en-US" altLang="ko-KR" sz="1600" u="none" kern="100" dirty="0" smtClean="0">
                          <a:solidFill>
                            <a:schemeClr val="bg1"/>
                          </a:solidFill>
                          <a:latin typeface="Arial" panose="020B0604020202020204" pitchFamily="34" charset="0"/>
                          <a:ea typeface="맑은 고딕"/>
                          <a:cs typeface="Arial" panose="020B0604020202020204" pitchFamily="34" charset="0"/>
                        </a:rPr>
                        <a:t>kJ/</a:t>
                      </a:r>
                      <a:r>
                        <a:rPr lang="en-US" altLang="ko-KR" sz="1600" u="none" kern="100" dirty="0" err="1" smtClean="0">
                          <a:solidFill>
                            <a:schemeClr val="bg1"/>
                          </a:solidFill>
                          <a:latin typeface="Arial" panose="020B0604020202020204" pitchFamily="34" charset="0"/>
                          <a:ea typeface="맑은 고딕"/>
                          <a:cs typeface="Arial" panose="020B0604020202020204" pitchFamily="34" charset="0"/>
                        </a:rPr>
                        <a:t>mol</a:t>
                      </a:r>
                      <a:endParaRPr lang="ko-KR" sz="1600" u="none" kern="100" dirty="0">
                        <a:solidFill>
                          <a:schemeClr val="bg1"/>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0000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600" kern="100" dirty="0" smtClean="0">
                          <a:solidFill>
                            <a:schemeClr val="bg1"/>
                          </a:solidFill>
                          <a:latin typeface="Arial" panose="020B0604020202020204" pitchFamily="34" charset="0"/>
                          <a:cs typeface="Arial" panose="020B0604020202020204" pitchFamily="34" charset="0"/>
                        </a:rPr>
                        <a:t>Δ</a:t>
                      </a:r>
                      <a:r>
                        <a:rPr lang="en-US" altLang="ko-KR" sz="1600" i="1" kern="100" dirty="0" smtClean="0">
                          <a:solidFill>
                            <a:schemeClr val="bg1"/>
                          </a:solidFill>
                          <a:latin typeface="Arial" panose="020B0604020202020204" pitchFamily="34" charset="0"/>
                          <a:cs typeface="Arial" panose="020B0604020202020204" pitchFamily="34" charset="0"/>
                        </a:rPr>
                        <a:t>H</a:t>
                      </a:r>
                      <a:r>
                        <a:rPr lang="en-US" altLang="ko-KR" sz="1600" kern="100" baseline="30000" dirty="0" smtClean="0">
                          <a:solidFill>
                            <a:schemeClr val="bg1"/>
                          </a:solidFill>
                          <a:latin typeface="Arial" panose="020B0604020202020204" pitchFamily="34" charset="0"/>
                          <a:cs typeface="Arial" panose="020B0604020202020204" pitchFamily="34" charset="0"/>
                        </a:rPr>
                        <a:t>0</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600" u="none" kern="100" dirty="0" smtClean="0">
                          <a:solidFill>
                            <a:schemeClr val="bg1"/>
                          </a:solidFill>
                          <a:latin typeface="Arial" panose="020B0604020202020204" pitchFamily="34" charset="0"/>
                          <a:cs typeface="Arial" panose="020B0604020202020204" pitchFamily="34" charset="0"/>
                        </a:rPr>
                        <a:t>kJ/</a:t>
                      </a:r>
                      <a:r>
                        <a:rPr lang="en-US" altLang="ko-KR" sz="1600" u="none" kern="100" dirty="0" err="1" smtClean="0">
                          <a:solidFill>
                            <a:schemeClr val="bg1"/>
                          </a:solidFill>
                          <a:latin typeface="Arial" panose="020B0604020202020204" pitchFamily="34" charset="0"/>
                          <a:cs typeface="Arial" panose="020B0604020202020204" pitchFamily="34" charset="0"/>
                        </a:rPr>
                        <a:t>mol</a:t>
                      </a:r>
                      <a:endParaRPr lang="ko-KR" sz="1600" kern="100" dirty="0">
                        <a:solidFill>
                          <a:schemeClr val="bg1"/>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0000FF"/>
                    </a:solidFill>
                  </a:tcPr>
                </a:tc>
                <a:tc>
                  <a:txBody>
                    <a:bodyPr/>
                    <a:lstStyle/>
                    <a:p>
                      <a:pPr marL="0" algn="ctr" latinLnBrk="0">
                        <a:spcBef>
                          <a:spcPts val="0"/>
                        </a:spcBef>
                        <a:spcAft>
                          <a:spcPts val="0"/>
                        </a:spcAft>
                      </a:pPr>
                      <a:r>
                        <a:rPr lang="en-US" altLang="ko-KR" sz="1600" kern="100" dirty="0" smtClean="0">
                          <a:solidFill>
                            <a:schemeClr val="bg1"/>
                          </a:solidFill>
                          <a:latin typeface="Arial" panose="020B0604020202020204" pitchFamily="34" charset="0"/>
                          <a:cs typeface="Arial" panose="020B0604020202020204" pitchFamily="34" charset="0"/>
                        </a:rPr>
                        <a:t>Δ</a:t>
                      </a:r>
                      <a:r>
                        <a:rPr lang="en-US" altLang="ko-KR" sz="1600" i="1" kern="100" dirty="0" smtClean="0">
                          <a:solidFill>
                            <a:schemeClr val="bg1"/>
                          </a:solidFill>
                          <a:latin typeface="Arial" panose="020B0604020202020204" pitchFamily="34" charset="0"/>
                          <a:cs typeface="Arial" panose="020B0604020202020204" pitchFamily="34" charset="0"/>
                        </a:rPr>
                        <a:t>S</a:t>
                      </a:r>
                      <a:r>
                        <a:rPr lang="en-US" altLang="ko-KR" sz="1600" kern="100" baseline="30000" dirty="0" smtClean="0">
                          <a:solidFill>
                            <a:schemeClr val="bg1"/>
                          </a:solidFill>
                          <a:latin typeface="Arial" panose="020B0604020202020204" pitchFamily="34" charset="0"/>
                          <a:cs typeface="Arial" panose="020B0604020202020204" pitchFamily="34" charset="0"/>
                        </a:rPr>
                        <a:t>0</a:t>
                      </a:r>
                    </a:p>
                    <a:p>
                      <a:pPr marL="0" algn="ctr" latinLnBrk="0">
                        <a:spcBef>
                          <a:spcPts val="0"/>
                        </a:spcBef>
                        <a:spcAft>
                          <a:spcPts val="0"/>
                        </a:spcAft>
                      </a:pPr>
                      <a:r>
                        <a:rPr lang="en-US" altLang="ko-KR" sz="1600" u="none" kern="100" dirty="0" smtClean="0">
                          <a:solidFill>
                            <a:schemeClr val="bg1"/>
                          </a:solidFill>
                          <a:latin typeface="Arial" panose="020B0604020202020204" pitchFamily="34" charset="0"/>
                          <a:cs typeface="Arial" panose="020B0604020202020204" pitchFamily="34" charset="0"/>
                        </a:rPr>
                        <a:t>J/</a:t>
                      </a:r>
                      <a:r>
                        <a:rPr lang="en-US" altLang="ko-KR" sz="1600" u="none" kern="100" dirty="0" err="1" smtClean="0">
                          <a:solidFill>
                            <a:schemeClr val="bg1"/>
                          </a:solidFill>
                          <a:latin typeface="Arial" panose="020B0604020202020204" pitchFamily="34" charset="0"/>
                          <a:cs typeface="Arial" panose="020B0604020202020204" pitchFamily="34" charset="0"/>
                        </a:rPr>
                        <a:t>mol</a:t>
                      </a:r>
                      <a:r>
                        <a:rPr lang="en-US" altLang="ko-KR" sz="1600" u="none" kern="100" dirty="0" smtClean="0">
                          <a:solidFill>
                            <a:schemeClr val="bg1"/>
                          </a:solidFill>
                          <a:latin typeface="Arial" panose="020B0604020202020204" pitchFamily="34" charset="0"/>
                          <a:cs typeface="Arial" panose="020B0604020202020204" pitchFamily="34" charset="0"/>
                        </a:rPr>
                        <a:t> K</a:t>
                      </a:r>
                      <a:endParaRPr lang="ko-KR" sz="1600" u="none" kern="100" dirty="0">
                        <a:solidFill>
                          <a:schemeClr val="bg1"/>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0000FF"/>
                    </a:solidFill>
                  </a:tcPr>
                </a:tc>
                <a:extLst>
                  <a:ext uri="{0D108BD9-81ED-4DB2-BD59-A6C34878D82A}">
                    <a16:rowId xmlns="" xmlns:a16="http://schemas.microsoft.com/office/drawing/2014/main" val="10001"/>
                  </a:ext>
                </a:extLst>
              </a:tr>
              <a:tr h="0">
                <a:tc>
                  <a:txBody>
                    <a:bodyPr/>
                    <a:lstStyle/>
                    <a:p>
                      <a:pPr marL="0" algn="ctr" latinLnBrk="0">
                        <a:spcAft>
                          <a:spcPts val="0"/>
                        </a:spcAft>
                      </a:pPr>
                      <a:r>
                        <a:rPr lang="en-US" altLang="ko-KR" sz="1600" kern="100" dirty="0" smtClean="0">
                          <a:latin typeface="Arial" panose="020B0604020202020204" pitchFamily="34" charset="0"/>
                          <a:ea typeface="맑은 고딕"/>
                          <a:cs typeface="Arial" panose="020B0604020202020204" pitchFamily="34" charset="0"/>
                        </a:rPr>
                        <a:t>Acetic acid (AA)</a:t>
                      </a:r>
                      <a:endParaRPr lang="ko-KR" sz="1600" kern="100" dirty="0">
                        <a:solidFill>
                          <a:schemeClr val="tx1"/>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600" kern="100" dirty="0" smtClean="0">
                          <a:solidFill>
                            <a:srgbClr val="3333FF"/>
                          </a:solidFill>
                          <a:latin typeface="Arial" pitchFamily="34" charset="0"/>
                          <a:ea typeface="맑은 고딕"/>
                          <a:cs typeface="Arial" pitchFamily="34" charset="0"/>
                        </a:rPr>
                        <a:t>No </a:t>
                      </a: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600" kern="100" dirty="0" smtClean="0">
                          <a:latin typeface="Arial" panose="020B0604020202020204" pitchFamily="34" charset="0"/>
                          <a:ea typeface="맑은 고딕"/>
                          <a:cs typeface="Arial" panose="020B0604020202020204" pitchFamily="34" charset="0"/>
                        </a:rPr>
                        <a:t>4.76</a:t>
                      </a:r>
                      <a:endParaRPr lang="ko-KR" altLang="en-US" sz="1600" dirty="0" smtClean="0">
                        <a:latin typeface="Arial" panose="020B0604020202020204" pitchFamily="34" charset="0"/>
                        <a:cs typeface="Arial" panose="020B0604020202020204"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600" kern="100" dirty="0" smtClean="0">
                          <a:latin typeface="Arial" panose="020B0604020202020204" pitchFamily="34" charset="0"/>
                          <a:ea typeface="맑은 고딕"/>
                          <a:cs typeface="Arial" panose="020B0604020202020204" pitchFamily="34" charset="0"/>
                        </a:rPr>
                        <a:t>27.2</a:t>
                      </a:r>
                      <a:endParaRPr lang="ko-KR" altLang="en-US" sz="1600" dirty="0" smtClean="0">
                        <a:latin typeface="Arial" panose="020B0604020202020204" pitchFamily="34" charset="0"/>
                        <a:cs typeface="Arial" panose="020B0604020202020204"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600" kern="100" dirty="0" smtClean="0">
                          <a:latin typeface="Arial" panose="020B0604020202020204" pitchFamily="34" charset="0"/>
                          <a:cs typeface="Arial" panose="020B0604020202020204" pitchFamily="34" charset="0"/>
                        </a:rPr>
                        <a:t>−0.41</a:t>
                      </a:r>
                      <a:endParaRPr lang="ko-KR" altLang="en-US" sz="1600" dirty="0" smtClean="0">
                        <a:latin typeface="Arial" panose="020B0604020202020204" pitchFamily="34" charset="0"/>
                        <a:cs typeface="Arial" panose="020B0604020202020204"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600" kern="100" dirty="0" smtClean="0">
                          <a:latin typeface="Arial" panose="020B0604020202020204" pitchFamily="34" charset="0"/>
                          <a:cs typeface="Arial" panose="020B0604020202020204" pitchFamily="34" charset="0"/>
                        </a:rPr>
                        <a:t>−92</a:t>
                      </a:r>
                      <a:endParaRPr lang="ko-KR" altLang="en-US" sz="1600" dirty="0" smtClean="0">
                        <a:latin typeface="Arial" panose="020B0604020202020204" pitchFamily="34" charset="0"/>
                        <a:cs typeface="Arial" panose="020B0604020202020204"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2"/>
                  </a:ext>
                </a:extLst>
              </a:tr>
              <a:tr h="0">
                <a:tc>
                  <a:txBody>
                    <a:bodyPr/>
                    <a:lstStyle/>
                    <a:p>
                      <a:pPr marL="0" algn="ctr" latinLnBrk="0">
                        <a:lnSpc>
                          <a:spcPct val="100000"/>
                        </a:lnSpc>
                        <a:spcBef>
                          <a:spcPts val="600"/>
                        </a:spcBef>
                        <a:spcAft>
                          <a:spcPts val="600"/>
                        </a:spcAft>
                      </a:pPr>
                      <a:r>
                        <a:rPr lang="pt-BR" sz="1600" kern="100" dirty="0" smtClean="0">
                          <a:latin typeface="Arial" panose="020B0604020202020204" pitchFamily="34" charset="0"/>
                          <a:cs typeface="Arial" panose="020B0604020202020204" pitchFamily="34" charset="0"/>
                        </a:rPr>
                        <a:t>Formic acid (FA)</a:t>
                      </a:r>
                      <a:endParaRPr lang="ko-KR" sz="1600" kern="100" dirty="0">
                        <a:solidFill>
                          <a:schemeClr val="tx1"/>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600" kern="100" dirty="0" smtClean="0">
                          <a:solidFill>
                            <a:srgbClr val="3333FF"/>
                          </a:solidFill>
                          <a:latin typeface="Arial" pitchFamily="34" charset="0"/>
                          <a:ea typeface="맑은 고딕"/>
                          <a:cs typeface="Arial" pitchFamily="34" charset="0"/>
                        </a:rPr>
                        <a:t>No (</a:t>
                      </a:r>
                      <a:r>
                        <a:rPr lang="el-GR" altLang="ko-KR" sz="1600" i="1" kern="100" dirty="0" smtClean="0">
                          <a:solidFill>
                            <a:srgbClr val="3333FF"/>
                          </a:solidFill>
                          <a:latin typeface="Arial" pitchFamily="34" charset="0"/>
                          <a:ea typeface="맑은 고딕"/>
                          <a:cs typeface="Arial" pitchFamily="34" charset="0"/>
                        </a:rPr>
                        <a:t>α</a:t>
                      </a:r>
                      <a:r>
                        <a:rPr lang="en-US" altLang="ko-KR" sz="1600" kern="100" dirty="0" smtClean="0">
                          <a:solidFill>
                            <a:srgbClr val="3333FF"/>
                          </a:solidFill>
                          <a:latin typeface="Arial" pitchFamily="34" charset="0"/>
                          <a:ea typeface="맑은 고딕"/>
                          <a:cs typeface="Arial" pitchFamily="34" charset="0"/>
                        </a:rPr>
                        <a:t> &lt; 0.1, but </a:t>
                      </a:r>
                    </a:p>
                    <a:p>
                      <a:pPr marL="0" algn="ctr" latinLnBrk="0">
                        <a:lnSpc>
                          <a:spcPct val="100000"/>
                        </a:lnSpc>
                        <a:spcBef>
                          <a:spcPts val="0"/>
                        </a:spcBef>
                        <a:spcAft>
                          <a:spcPts val="0"/>
                        </a:spcAft>
                      </a:pPr>
                      <a:r>
                        <a:rPr lang="en-US" altLang="ko-KR" sz="1600" kern="100" dirty="0" smtClean="0">
                          <a:solidFill>
                            <a:srgbClr val="3333FF"/>
                          </a:solidFill>
                          <a:latin typeface="Arial" pitchFamily="34" charset="0"/>
                          <a:ea typeface="맑은 고딕"/>
                          <a:cs typeface="Arial" pitchFamily="34" charset="0"/>
                        </a:rPr>
                        <a:t>(PT </a:t>
                      </a:r>
                      <a:r>
                        <a:rPr lang="en-US" altLang="ko-KR" sz="1600" kern="100" baseline="0" dirty="0" smtClean="0">
                          <a:solidFill>
                            <a:srgbClr val="3333FF"/>
                          </a:solidFill>
                          <a:latin typeface="Arial" pitchFamily="34" charset="0"/>
                          <a:ea typeface="맑은 고딕"/>
                          <a:cs typeface="Arial" pitchFamily="34" charset="0"/>
                        </a:rPr>
                        <a:t>equilibrium)</a:t>
                      </a:r>
                      <a:endParaRPr lang="ko-KR" sz="1600" kern="100" dirty="0">
                        <a:solidFill>
                          <a:srgbClr val="3333FF"/>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r>
                        <a:rPr lang="en-US" sz="1600" kern="100" dirty="0" smtClean="0">
                          <a:latin typeface="Arial" panose="020B0604020202020204" pitchFamily="34" charset="0"/>
                          <a:cs typeface="Arial" panose="020B0604020202020204" pitchFamily="34" charset="0"/>
                        </a:rPr>
                        <a:t>3.75</a:t>
                      </a:r>
                      <a:endParaRPr lang="ko-KR" sz="1600" kern="100" dirty="0">
                        <a:solidFill>
                          <a:schemeClr val="tx1"/>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1">
                        <a:lumMod val="20000"/>
                        <a:lumOff val="80000"/>
                      </a:schemeClr>
                    </a:solidFill>
                  </a:tcPr>
                </a:tc>
                <a:tc>
                  <a:txBody>
                    <a:bodyPr/>
                    <a:lstStyle/>
                    <a:p>
                      <a:pPr marL="0" algn="ctr" latinLnBrk="0">
                        <a:lnSpc>
                          <a:spcPct val="100000"/>
                        </a:lnSpc>
                        <a:spcBef>
                          <a:spcPts val="600"/>
                        </a:spcBef>
                        <a:spcAft>
                          <a:spcPts val="600"/>
                        </a:spcAft>
                      </a:pPr>
                      <a:r>
                        <a:rPr lang="en-US" altLang="ko-KR" sz="1600" kern="100" dirty="0" smtClean="0">
                          <a:latin typeface="Arial" panose="020B0604020202020204" pitchFamily="34" charset="0"/>
                          <a:ea typeface="맑은 고딕"/>
                          <a:cs typeface="Arial" panose="020B0604020202020204" pitchFamily="34" charset="0"/>
                        </a:rPr>
                        <a:t>21.4</a:t>
                      </a:r>
                      <a:endParaRPr lang="ko-KR" sz="1600" kern="100" dirty="0">
                        <a:solidFill>
                          <a:schemeClr val="tx1"/>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1">
                        <a:lumMod val="20000"/>
                        <a:lumOff val="80000"/>
                      </a:schemeClr>
                    </a:solidFill>
                  </a:tcPr>
                </a:tc>
                <a:tc>
                  <a:txBody>
                    <a:bodyPr/>
                    <a:lstStyle/>
                    <a:p>
                      <a:pPr marL="0" algn="ctr" latinLnBrk="0">
                        <a:lnSpc>
                          <a:spcPct val="100000"/>
                        </a:lnSpc>
                        <a:spcBef>
                          <a:spcPts val="600"/>
                        </a:spcBef>
                        <a:spcAft>
                          <a:spcPts val="600"/>
                        </a:spcAft>
                      </a:pPr>
                      <a:r>
                        <a:rPr lang="en-US" altLang="ko-KR" sz="1600" kern="100" dirty="0" smtClean="0">
                          <a:latin typeface="Arial" panose="020B0604020202020204" pitchFamily="34" charset="0"/>
                          <a:cs typeface="Arial" panose="020B0604020202020204" pitchFamily="34" charset="0"/>
                        </a:rPr>
                        <a:t>0</a:t>
                      </a:r>
                      <a:endParaRPr lang="ko-KR" sz="1600" kern="100" dirty="0">
                        <a:solidFill>
                          <a:schemeClr val="tx1"/>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1">
                        <a:lumMod val="20000"/>
                        <a:lumOff val="80000"/>
                      </a:schemeClr>
                    </a:solidFill>
                  </a:tcPr>
                </a:tc>
                <a:tc>
                  <a:txBody>
                    <a:bodyPr/>
                    <a:lstStyle/>
                    <a:p>
                      <a:pPr marL="0" algn="ctr" latinLnBrk="0">
                        <a:lnSpc>
                          <a:spcPct val="100000"/>
                        </a:lnSpc>
                        <a:spcBef>
                          <a:spcPts val="600"/>
                        </a:spcBef>
                        <a:spcAft>
                          <a:spcPts val="600"/>
                        </a:spcAft>
                      </a:pPr>
                      <a:r>
                        <a:rPr lang="en-US" altLang="ko-KR" sz="1600" kern="100" dirty="0" smtClean="0">
                          <a:latin typeface="Arial" panose="020B0604020202020204" pitchFamily="34" charset="0"/>
                          <a:cs typeface="Arial" panose="020B0604020202020204" pitchFamily="34" charset="0"/>
                        </a:rPr>
                        <a:t>−72 </a:t>
                      </a:r>
                      <a:endParaRPr lang="ko-KR" sz="1600" kern="100" dirty="0">
                        <a:solidFill>
                          <a:schemeClr val="tx1"/>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0">
                <a:tc>
                  <a:txBody>
                    <a:bodyPr/>
                    <a:lstStyle/>
                    <a:p>
                      <a:pPr marL="0" algn="ctr" latinLnBrk="0">
                        <a:spcAft>
                          <a:spcPts val="0"/>
                        </a:spcAft>
                      </a:pPr>
                      <a:r>
                        <a:rPr lang="en-US" sz="1600" kern="100" dirty="0" err="1" smtClean="0">
                          <a:latin typeface="Arial" panose="020B0604020202020204" pitchFamily="34" charset="0"/>
                          <a:cs typeface="Arial" panose="020B0604020202020204" pitchFamily="34" charset="0"/>
                        </a:rPr>
                        <a:t>Monofluoro</a:t>
                      </a:r>
                      <a:r>
                        <a:rPr lang="en-US" sz="1600" kern="100" dirty="0" smtClean="0">
                          <a:latin typeface="Arial" panose="020B0604020202020204" pitchFamily="34" charset="0"/>
                          <a:cs typeface="Arial" panose="020B0604020202020204" pitchFamily="34" charset="0"/>
                        </a:rPr>
                        <a:t>-AA</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lnSpc>
                          <a:spcPct val="100000"/>
                        </a:lnSpc>
                        <a:spcBef>
                          <a:spcPts val="0"/>
                        </a:spcBef>
                        <a:spcAft>
                          <a:spcPts val="0"/>
                        </a:spcAft>
                      </a:pPr>
                      <a:r>
                        <a:rPr lang="en-US" altLang="ko-KR" sz="1600" kern="100" dirty="0" smtClean="0">
                          <a:solidFill>
                            <a:srgbClr val="FF0000"/>
                          </a:solidFill>
                          <a:latin typeface="Arial" pitchFamily="34" charset="0"/>
                          <a:ea typeface="맑은 고딕"/>
                          <a:cs typeface="Arial" pitchFamily="34" charset="0"/>
                        </a:rPr>
                        <a:t>Yes </a:t>
                      </a:r>
                    </a:p>
                    <a:p>
                      <a:pPr marL="0" algn="ctr" latinLnBrk="0">
                        <a:lnSpc>
                          <a:spcPct val="100000"/>
                        </a:lnSpc>
                        <a:spcBef>
                          <a:spcPts val="0"/>
                        </a:spcBef>
                        <a:spcAft>
                          <a:spcPts val="0"/>
                        </a:spcAft>
                      </a:pPr>
                      <a:r>
                        <a:rPr lang="en-US" altLang="ko-KR" sz="1600" kern="100" dirty="0" smtClean="0">
                          <a:solidFill>
                            <a:srgbClr val="FF0000"/>
                          </a:solidFill>
                          <a:latin typeface="Arial" pitchFamily="34" charset="0"/>
                          <a:ea typeface="맑은 고딕"/>
                          <a:cs typeface="Arial" pitchFamily="34" charset="0"/>
                        </a:rPr>
                        <a:t>(</a:t>
                      </a:r>
                      <a:r>
                        <a:rPr lang="el-GR" altLang="ko-KR" sz="1600" i="1" kern="100" dirty="0" smtClean="0">
                          <a:solidFill>
                            <a:srgbClr val="FF0000"/>
                          </a:solidFill>
                          <a:latin typeface="Arial" pitchFamily="34" charset="0"/>
                          <a:ea typeface="맑은 고딕"/>
                          <a:cs typeface="Arial" pitchFamily="34" charset="0"/>
                        </a:rPr>
                        <a:t>α</a:t>
                      </a:r>
                      <a:r>
                        <a:rPr lang="el-GR" altLang="ko-KR" sz="1600" kern="100" dirty="0" smtClean="0">
                          <a:solidFill>
                            <a:srgbClr val="FF0000"/>
                          </a:solidFill>
                          <a:latin typeface="Arial" pitchFamily="34" charset="0"/>
                          <a:ea typeface="맑은 고딕"/>
                          <a:cs typeface="Arial" pitchFamily="34" charset="0"/>
                        </a:rPr>
                        <a:t> </a:t>
                      </a:r>
                      <a:r>
                        <a:rPr lang="en-US" altLang="ko-KR" sz="1600" i="0" kern="100" dirty="0" smtClean="0">
                          <a:solidFill>
                            <a:srgbClr val="FF0000"/>
                          </a:solidFill>
                          <a:latin typeface="Arial" pitchFamily="34" charset="0"/>
                          <a:ea typeface="맑은 고딕"/>
                          <a:cs typeface="Arial" pitchFamily="34" charset="0"/>
                        </a:rPr>
                        <a:t>&gt; 0</a:t>
                      </a:r>
                      <a:r>
                        <a:rPr lang="en-US" altLang="ko-KR" sz="1600" i="1" kern="100" dirty="0" smtClean="0">
                          <a:solidFill>
                            <a:srgbClr val="FF0000"/>
                          </a:solidFill>
                          <a:latin typeface="Arial" pitchFamily="34" charset="0"/>
                          <a:ea typeface="맑은 고딕"/>
                          <a:cs typeface="Arial" pitchFamily="34" charset="0"/>
                        </a:rPr>
                        <a:t>.</a:t>
                      </a:r>
                      <a:r>
                        <a:rPr lang="en-US" altLang="ko-KR" sz="1600" kern="100" dirty="0" smtClean="0">
                          <a:solidFill>
                            <a:srgbClr val="FF0000"/>
                          </a:solidFill>
                          <a:latin typeface="Arial" pitchFamily="34" charset="0"/>
                          <a:ea typeface="맑은 고딕"/>
                          <a:cs typeface="Arial" pitchFamily="34" charset="0"/>
                        </a:rPr>
                        <a:t>9)</a:t>
                      </a:r>
                      <a:endParaRPr lang="ko-KR" altLang="ko-KR" sz="1600" kern="100" dirty="0">
                        <a:solidFill>
                          <a:srgbClr val="FF0000"/>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lnSpc>
                          <a:spcPct val="100000"/>
                        </a:lnSpc>
                        <a:spcBef>
                          <a:spcPts val="0"/>
                        </a:spcBef>
                        <a:spcAft>
                          <a:spcPts val="0"/>
                        </a:spcAft>
                      </a:pPr>
                      <a:r>
                        <a:rPr kumimoji="0" lang="en-US" altLang="ko-KR" sz="1600" b="0" i="0" u="none" strike="noStrike" kern="100" cap="none" spc="0" normalizeH="0" baseline="0" noProof="0" dirty="0" smtClean="0">
                          <a:ln>
                            <a:noFill/>
                          </a:ln>
                          <a:solidFill>
                            <a:schemeClr val="tx1"/>
                          </a:solidFill>
                          <a:effectLst/>
                          <a:uLnTx/>
                          <a:uFillTx/>
                          <a:latin typeface="Arial" panose="020B0604020202020204" pitchFamily="34" charset="0"/>
                          <a:ea typeface="맑은 고딕"/>
                          <a:cs typeface="Arial" panose="020B0604020202020204" pitchFamily="34" charset="0"/>
                        </a:rPr>
                        <a:t>2.82 </a:t>
                      </a:r>
                    </a:p>
                    <a:p>
                      <a:pPr marL="0" algn="ctr" latinLnBrk="0">
                        <a:lnSpc>
                          <a:spcPct val="100000"/>
                        </a:lnSpc>
                        <a:spcBef>
                          <a:spcPts val="0"/>
                        </a:spcBef>
                        <a:spcAft>
                          <a:spcPts val="0"/>
                        </a:spcAft>
                      </a:pPr>
                      <a:r>
                        <a:rPr lang="en-US" altLang="ko-KR" sz="1600" kern="100" dirty="0" smtClean="0">
                          <a:solidFill>
                            <a:schemeClr val="tx1"/>
                          </a:solidFill>
                          <a:latin typeface="Arial" pitchFamily="34" charset="0"/>
                          <a:ea typeface="맑은 고딕"/>
                          <a:cs typeface="Arial" pitchFamily="34" charset="0"/>
                        </a:rPr>
                        <a:t>(</a:t>
                      </a:r>
                      <a:r>
                        <a:rPr lang="el-GR" altLang="ko-KR" sz="1600" i="1" kern="100" dirty="0" smtClean="0">
                          <a:solidFill>
                            <a:schemeClr val="tx1"/>
                          </a:solidFill>
                          <a:latin typeface="Arial" pitchFamily="34" charset="0"/>
                          <a:ea typeface="맑은 고딕"/>
                          <a:cs typeface="Arial" pitchFamily="34" charset="0"/>
                        </a:rPr>
                        <a:t>α</a:t>
                      </a:r>
                      <a:r>
                        <a:rPr lang="el-GR" altLang="ko-KR" sz="1600" kern="100" dirty="0" smtClean="0">
                          <a:solidFill>
                            <a:schemeClr val="tx1"/>
                          </a:solidFill>
                          <a:latin typeface="Arial" pitchFamily="34" charset="0"/>
                          <a:ea typeface="맑은 고딕"/>
                          <a:cs typeface="Arial" pitchFamily="34" charset="0"/>
                        </a:rPr>
                        <a:t> ≈</a:t>
                      </a:r>
                      <a:r>
                        <a:rPr lang="en-US" altLang="ko-KR" sz="1600" kern="100" dirty="0" smtClean="0">
                          <a:solidFill>
                            <a:schemeClr val="tx1"/>
                          </a:solidFill>
                          <a:latin typeface="Arial" pitchFamily="34" charset="0"/>
                          <a:ea typeface="맑은 고딕"/>
                          <a:cs typeface="Arial" pitchFamily="34" charset="0"/>
                        </a:rPr>
                        <a:t> 0.03)</a:t>
                      </a:r>
                      <a:endParaRPr lang="ko-KR" altLang="ko-KR" sz="1600" kern="100" dirty="0">
                        <a:solidFill>
                          <a:schemeClr val="tx1"/>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en-US" altLang="ko-KR" sz="1600" kern="100" dirty="0" smtClean="0">
                          <a:latin typeface="Arial" pitchFamily="34" charset="0"/>
                          <a:ea typeface="맑은 고딕"/>
                          <a:cs typeface="Arial" pitchFamily="34" charset="0"/>
                        </a:rPr>
                        <a:t>16.1</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extLst>
                  <a:ext uri="{0D108BD9-81ED-4DB2-BD59-A6C34878D82A}">
                    <a16:rowId xmlns="" xmlns:a16="http://schemas.microsoft.com/office/drawing/2014/main" val="10004"/>
                  </a:ext>
                </a:extLst>
              </a:tr>
              <a:tr h="0">
                <a:tc>
                  <a:txBody>
                    <a:bodyPr/>
                    <a:lstStyle/>
                    <a:p>
                      <a:pPr marL="0" algn="ctr" latinLnBrk="0">
                        <a:spcAft>
                          <a:spcPts val="0"/>
                        </a:spcAft>
                      </a:pPr>
                      <a:r>
                        <a:rPr lang="en-US" altLang="ko-KR" sz="1600" kern="100" dirty="0" err="1" smtClean="0">
                          <a:latin typeface="Arial" pitchFamily="34" charset="0"/>
                          <a:ea typeface="맑은 고딕"/>
                          <a:cs typeface="Arial" pitchFamily="34" charset="0"/>
                        </a:rPr>
                        <a:t>Dichloro</a:t>
                      </a:r>
                      <a:r>
                        <a:rPr lang="en-US" altLang="ko-KR" sz="1600" kern="100" dirty="0" smtClean="0">
                          <a:latin typeface="Arial" pitchFamily="34" charset="0"/>
                          <a:ea typeface="맑은 고딕"/>
                          <a:cs typeface="Arial" pitchFamily="34" charset="0"/>
                        </a:rPr>
                        <a:t>-AA</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en-US" altLang="ko-KR" sz="1600" kern="100" dirty="0" smtClean="0">
                          <a:solidFill>
                            <a:srgbClr val="FF0000"/>
                          </a:solidFill>
                          <a:latin typeface="Arial" pitchFamily="34" charset="0"/>
                          <a:ea typeface="맑은 고딕"/>
                          <a:cs typeface="Arial" pitchFamily="34" charset="0"/>
                        </a:rPr>
                        <a:t>Yes </a:t>
                      </a:r>
                      <a:endParaRPr lang="ko-KR" sz="1600" kern="100" dirty="0">
                        <a:solidFill>
                          <a:srgbClr val="FF0000"/>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en-US" altLang="ko-KR" sz="1600" kern="100" dirty="0" smtClean="0">
                          <a:latin typeface="Arial" pitchFamily="34" charset="0"/>
                          <a:ea typeface="맑은 고딕"/>
                          <a:cs typeface="Arial" pitchFamily="34" charset="0"/>
                        </a:rPr>
                        <a:t>1.35</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en-US" altLang="ko-KR" sz="1600" kern="100" dirty="0" smtClean="0">
                          <a:latin typeface="Arial" pitchFamily="34" charset="0"/>
                          <a:ea typeface="맑은 고딕"/>
                          <a:cs typeface="Arial" pitchFamily="34" charset="0"/>
                        </a:rPr>
                        <a:t>7.8</a:t>
                      </a: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ko-KR" altLang="en-US" sz="1600" kern="100" dirty="0" smtClean="0">
                          <a:latin typeface="Arial" panose="020B0604020202020204" pitchFamily="34" charset="0"/>
                          <a:cs typeface="Arial" panose="020B0604020202020204" pitchFamily="34" charset="0"/>
                        </a:rPr>
                        <a:t>−</a:t>
                      </a:r>
                      <a:r>
                        <a:rPr lang="en-US" altLang="ko-KR" sz="1600" kern="100" dirty="0" smtClean="0">
                          <a:latin typeface="Arial" panose="020B0604020202020204" pitchFamily="34" charset="0"/>
                          <a:cs typeface="Arial" panose="020B0604020202020204" pitchFamily="34" charset="0"/>
                        </a:rPr>
                        <a:t>0.42</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ko-KR" altLang="en-US" sz="1600" kern="100" dirty="0" smtClean="0">
                          <a:latin typeface="Arial" panose="020B0604020202020204" pitchFamily="34" charset="0"/>
                          <a:cs typeface="Arial" panose="020B0604020202020204" pitchFamily="34" charset="0"/>
                        </a:rPr>
                        <a:t>−</a:t>
                      </a:r>
                      <a:r>
                        <a:rPr lang="en-US" altLang="ko-KR" sz="1600" kern="100" dirty="0" smtClean="0">
                          <a:latin typeface="Arial" panose="020B0604020202020204" pitchFamily="34" charset="0"/>
                          <a:cs typeface="Arial" panose="020B0604020202020204" pitchFamily="34" charset="0"/>
                        </a:rPr>
                        <a:t>25</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extLst>
                  <a:ext uri="{0D108BD9-81ED-4DB2-BD59-A6C34878D82A}">
                    <a16:rowId xmlns="" xmlns:a16="http://schemas.microsoft.com/office/drawing/2014/main" val="10005"/>
                  </a:ext>
                </a:extLst>
              </a:tr>
              <a:tr h="0">
                <a:tc>
                  <a:txBody>
                    <a:bodyPr/>
                    <a:lstStyle/>
                    <a:p>
                      <a:pPr marL="0" algn="ctr" latinLnBrk="0">
                        <a:spcAft>
                          <a:spcPts val="0"/>
                        </a:spcAft>
                      </a:pPr>
                      <a:r>
                        <a:rPr lang="en-US" altLang="ko-KR" sz="1600" kern="100" dirty="0" err="1" smtClean="0">
                          <a:latin typeface="Arial" pitchFamily="34" charset="0"/>
                          <a:ea typeface="맑은 고딕"/>
                          <a:cs typeface="Arial" pitchFamily="34" charset="0"/>
                        </a:rPr>
                        <a:t>Difluoro</a:t>
                      </a:r>
                      <a:r>
                        <a:rPr lang="en-US" altLang="ko-KR" sz="1600" kern="100" dirty="0" smtClean="0">
                          <a:latin typeface="Arial" pitchFamily="34" charset="0"/>
                          <a:ea typeface="맑은 고딕"/>
                          <a:cs typeface="Arial" pitchFamily="34" charset="0"/>
                        </a:rPr>
                        <a:t>-AA</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en-US" altLang="ko-KR" sz="1600" kern="100" dirty="0" smtClean="0">
                          <a:solidFill>
                            <a:srgbClr val="FF0000"/>
                          </a:solidFill>
                          <a:latin typeface="Arial" pitchFamily="34" charset="0"/>
                          <a:ea typeface="맑은 고딕"/>
                          <a:cs typeface="Arial" pitchFamily="34" charset="0"/>
                        </a:rPr>
                        <a:t>Yes  </a:t>
                      </a:r>
                      <a:endParaRPr lang="ko-KR" sz="1600" kern="100" dirty="0">
                        <a:solidFill>
                          <a:srgbClr val="FF0000"/>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en-US" altLang="ko-KR" sz="1600" kern="100" dirty="0" smtClean="0">
                          <a:latin typeface="Arial" pitchFamily="34" charset="0"/>
                          <a:ea typeface="맑은 고딕"/>
                          <a:cs typeface="Arial" pitchFamily="34" charset="0"/>
                        </a:rPr>
                        <a:t>1.34</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en-US" altLang="ko-KR" sz="1600" kern="100" dirty="0" smtClean="0">
                          <a:latin typeface="Arial" pitchFamily="34" charset="0"/>
                          <a:ea typeface="맑은 고딕"/>
                          <a:cs typeface="Arial" pitchFamily="34" charset="0"/>
                        </a:rPr>
                        <a:t>7.7</a:t>
                      </a: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extLst>
                  <a:ext uri="{0D108BD9-81ED-4DB2-BD59-A6C34878D82A}">
                    <a16:rowId xmlns="" xmlns:a16="http://schemas.microsoft.com/office/drawing/2014/main" val="10006"/>
                  </a:ext>
                </a:extLst>
              </a:tr>
              <a:tr h="0">
                <a:tc>
                  <a:txBody>
                    <a:bodyPr/>
                    <a:lstStyle/>
                    <a:p>
                      <a:pPr marL="0" algn="ctr" latinLnBrk="0">
                        <a:spcAft>
                          <a:spcPts val="0"/>
                        </a:spcAft>
                      </a:pPr>
                      <a:r>
                        <a:rPr lang="en-US" altLang="ko-KR" sz="1600" kern="100" dirty="0" err="1" smtClean="0">
                          <a:latin typeface="Arial" pitchFamily="34" charset="0"/>
                          <a:ea typeface="맑은 고딕"/>
                          <a:cs typeface="Arial" pitchFamily="34" charset="0"/>
                        </a:rPr>
                        <a:t>Trifluoro</a:t>
                      </a:r>
                      <a:r>
                        <a:rPr lang="en-US" altLang="ko-KR" sz="1600" kern="100" dirty="0" smtClean="0">
                          <a:latin typeface="Arial" pitchFamily="34" charset="0"/>
                          <a:ea typeface="맑은 고딕"/>
                          <a:cs typeface="Arial" pitchFamily="34" charset="0"/>
                        </a:rPr>
                        <a:t>-AA</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en-US" altLang="ko-KR" sz="1600" kern="100" dirty="0" smtClean="0">
                          <a:solidFill>
                            <a:srgbClr val="FF0000"/>
                          </a:solidFill>
                          <a:latin typeface="Arial" pitchFamily="34" charset="0"/>
                          <a:ea typeface="맑은 고딕"/>
                          <a:cs typeface="Arial" pitchFamily="34" charset="0"/>
                        </a:rPr>
                        <a:t>Yes </a:t>
                      </a:r>
                      <a:endParaRPr lang="ko-KR" sz="1600" kern="100" dirty="0">
                        <a:solidFill>
                          <a:srgbClr val="FF0000"/>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en-US" altLang="ko-KR" sz="1600" kern="100" dirty="0" smtClean="0">
                          <a:latin typeface="Arial" pitchFamily="34" charset="0"/>
                          <a:ea typeface="맑은 고딕"/>
                          <a:cs typeface="Arial" pitchFamily="34" charset="0"/>
                        </a:rPr>
                        <a:t>0.50</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en-US" altLang="ko-KR" sz="1600" kern="100" dirty="0" smtClean="0">
                          <a:latin typeface="Arial" pitchFamily="34" charset="0"/>
                          <a:ea typeface="맑은 고딕"/>
                          <a:cs typeface="Arial" pitchFamily="34" charset="0"/>
                        </a:rPr>
                        <a:t>2.9</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en-US" altLang="ko-KR" sz="1600" kern="100" dirty="0" smtClean="0">
                          <a:latin typeface="Arial" panose="020B0604020202020204" pitchFamily="34" charset="0"/>
                          <a:cs typeface="Arial" panose="020B0604020202020204" pitchFamily="34" charset="0"/>
                        </a:rPr>
                        <a:t>+1.7</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ko-KR" altLang="en-US" sz="1600" kern="100" dirty="0" smtClean="0">
                          <a:latin typeface="Arial" panose="020B0604020202020204" pitchFamily="34" charset="0"/>
                          <a:cs typeface="Arial" panose="020B0604020202020204" pitchFamily="34" charset="0"/>
                        </a:rPr>
                        <a:t>−</a:t>
                      </a:r>
                      <a:r>
                        <a:rPr lang="en-US" altLang="ko-KR" sz="1600" kern="100" dirty="0" smtClean="0">
                          <a:latin typeface="Arial" panose="020B0604020202020204" pitchFamily="34" charset="0"/>
                          <a:cs typeface="Arial" panose="020B0604020202020204" pitchFamily="34" charset="0"/>
                        </a:rPr>
                        <a:t>4.2</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extLst>
                  <a:ext uri="{0D108BD9-81ED-4DB2-BD59-A6C34878D82A}">
                    <a16:rowId xmlns="" xmlns:a16="http://schemas.microsoft.com/office/drawing/2014/main" val="10007"/>
                  </a:ext>
                </a:extLst>
              </a:tr>
            </a:tbl>
          </a:graphicData>
        </a:graphic>
      </p:graphicFrame>
      <p:sp>
        <p:nvSpPr>
          <p:cNvPr id="4" name="직사각형 3"/>
          <p:cNvSpPr/>
          <p:nvPr/>
        </p:nvSpPr>
        <p:spPr>
          <a:xfrm>
            <a:off x="2707969" y="5962115"/>
            <a:ext cx="5602655" cy="338554"/>
          </a:xfrm>
          <a:prstGeom prst="rect">
            <a:avLst/>
          </a:prstGeom>
        </p:spPr>
        <p:txBody>
          <a:bodyPr wrap="square">
            <a:spAutoFit/>
          </a:bodyPr>
          <a:lstStyle/>
          <a:p>
            <a:pPr algn="r"/>
            <a:r>
              <a:rPr lang="en-US" altLang="ko-KR" sz="1600" dirty="0" smtClean="0">
                <a:latin typeface="Times"/>
              </a:rPr>
              <a:t>Y. Park, S. Shin, and H. Kang, </a:t>
            </a:r>
            <a:r>
              <a:rPr lang="en-US" altLang="ko-KR" sz="1600" i="1" kern="0" dirty="0" smtClean="0">
                <a:solidFill>
                  <a:prstClr val="black"/>
                </a:solidFill>
                <a:latin typeface="Times"/>
                <a:cs typeface="Times New Roman"/>
              </a:rPr>
              <a:t>J</a:t>
            </a:r>
            <a:r>
              <a:rPr lang="en-US" altLang="ko-KR" sz="1600" i="1" kern="0" dirty="0">
                <a:solidFill>
                  <a:prstClr val="black"/>
                </a:solidFill>
                <a:latin typeface="Times"/>
                <a:cs typeface="Times New Roman"/>
              </a:rPr>
              <a:t>. Phys. Chem. Lett</a:t>
            </a:r>
            <a:r>
              <a:rPr lang="en-US" altLang="ko-KR" sz="1600" i="1" kern="0" dirty="0" smtClean="0">
                <a:solidFill>
                  <a:prstClr val="black"/>
                </a:solidFill>
                <a:latin typeface="Times"/>
                <a:cs typeface="Times New Roman"/>
              </a:rPr>
              <a:t>. </a:t>
            </a:r>
            <a:r>
              <a:rPr lang="en-US" altLang="ko-KR" sz="1600" kern="0" dirty="0" smtClean="0">
                <a:solidFill>
                  <a:prstClr val="black"/>
                </a:solidFill>
                <a:latin typeface="Times"/>
                <a:cs typeface="Times New Roman"/>
              </a:rPr>
              <a:t>(2018)</a:t>
            </a:r>
            <a:endParaRPr lang="en-US" altLang="ko-KR" sz="1600" dirty="0" smtClean="0">
              <a:solidFill>
                <a:srgbClr val="000000"/>
              </a:solidFill>
              <a:latin typeface="Times New Roman"/>
              <a:ea typeface="맑은 고딕"/>
            </a:endParaRPr>
          </a:p>
        </p:txBody>
      </p:sp>
      <p:sp>
        <p:nvSpPr>
          <p:cNvPr id="5" name="Line 12"/>
          <p:cNvSpPr>
            <a:spLocks noChangeShapeType="1"/>
          </p:cNvSpPr>
          <p:nvPr/>
        </p:nvSpPr>
        <p:spPr bwMode="auto">
          <a:xfrm>
            <a:off x="0" y="662421"/>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latin typeface="맑은 고딕"/>
            </a:endParaRPr>
          </a:p>
        </p:txBody>
      </p:sp>
    </p:spTree>
    <p:extLst>
      <p:ext uri="{BB962C8B-B14F-4D97-AF65-F5344CB8AC3E}">
        <p14:creationId xmlns:p14="http://schemas.microsoft.com/office/powerpoint/2010/main" val="27923234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35801" y="1584356"/>
            <a:ext cx="1034379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ko-KR" altLang="en-US"/>
          </a:p>
        </p:txBody>
      </p:sp>
      <p:sp>
        <p:nvSpPr>
          <p:cNvPr id="26" name="Title 1"/>
          <p:cNvSpPr txBox="1">
            <a:spLocks/>
          </p:cNvSpPr>
          <p:nvPr/>
        </p:nvSpPr>
        <p:spPr>
          <a:xfrm>
            <a:off x="0" y="0"/>
            <a:ext cx="9144000" cy="625482"/>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2800" b="1" dirty="0" smtClean="0">
                <a:latin typeface="Arial" panose="020B0604020202020204" pitchFamily="34" charset="0"/>
                <a:cs typeface="Arial" panose="020B0604020202020204" pitchFamily="34" charset="0"/>
              </a:rPr>
              <a:t>What Makes Acids Dissociate in Cryogenic Ice?</a:t>
            </a:r>
            <a:endParaRPr lang="ko-KR" altLang="en-US" sz="2800" b="1" dirty="0">
              <a:latin typeface="Arial" panose="020B0604020202020204" pitchFamily="34" charset="0"/>
              <a:cs typeface="Arial" panose="020B0604020202020204" pitchFamily="34" charset="0"/>
            </a:endParaRPr>
          </a:p>
        </p:txBody>
      </p:sp>
      <p:sp>
        <p:nvSpPr>
          <p:cNvPr id="14" name="Line 12"/>
          <p:cNvSpPr>
            <a:spLocks noChangeShapeType="1"/>
          </p:cNvSpPr>
          <p:nvPr/>
        </p:nvSpPr>
        <p:spPr bwMode="auto">
          <a:xfrm>
            <a:off x="0" y="662421"/>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latin typeface="맑은 고딕"/>
              <a:ea typeface="굴림" pitchFamily="50" charset="-127"/>
            </a:endParaRPr>
          </a:p>
        </p:txBody>
      </p:sp>
      <p:sp>
        <p:nvSpPr>
          <p:cNvPr id="21" name="Rectangle 6"/>
          <p:cNvSpPr/>
          <p:nvPr/>
        </p:nvSpPr>
        <p:spPr>
          <a:xfrm>
            <a:off x="369948" y="874177"/>
            <a:ext cx="8627874" cy="1815882"/>
          </a:xfrm>
          <a:prstGeom prst="rect">
            <a:avLst/>
          </a:prstGeom>
        </p:spPr>
        <p:txBody>
          <a:bodyPr wrap="square">
            <a:spAutoFit/>
          </a:bodyPr>
          <a:lstStyle/>
          <a:p>
            <a:pPr lvl="0">
              <a:spcBef>
                <a:spcPts val="600"/>
              </a:spcBef>
            </a:pPr>
            <a:r>
              <a:rPr lang="en-US" altLang="ko-KR" sz="2200" b="1" u="sng" dirty="0" smtClean="0">
                <a:latin typeface="Arial" panose="020B0604020202020204" pitchFamily="34" charset="0"/>
                <a:cs typeface="Arial" panose="020B0604020202020204" pitchFamily="34" charset="0"/>
              </a:rPr>
              <a:t>Energy factor</a:t>
            </a:r>
          </a:p>
          <a:p>
            <a:pPr marL="285750" indent="-285750">
              <a:spcBef>
                <a:spcPts val="600"/>
              </a:spcBef>
              <a:buFont typeface="Arial" panose="020B0604020202020204" pitchFamily="34" charset="0"/>
              <a:buChar char="•"/>
            </a:pPr>
            <a:r>
              <a:rPr lang="en-US" altLang="ko-KR" sz="2000" kern="100" dirty="0" smtClean="0">
                <a:latin typeface="Arial" panose="020B0604020202020204" pitchFamily="34" charset="0"/>
                <a:ea typeface="맑은 고딕"/>
                <a:cs typeface="Arial" panose="020B0604020202020204" pitchFamily="34" charset="0"/>
              </a:rPr>
              <a:t>Dielectric screening of charged ions: </a:t>
            </a:r>
            <a:r>
              <a:rPr lang="en-US" altLang="ko-KR" sz="2000" i="1" dirty="0" smtClean="0">
                <a:latin typeface="Arial" panose="020B0604020202020204" pitchFamily="34" charset="0"/>
                <a:cs typeface="Arial" panose="020B0604020202020204" pitchFamily="34" charset="0"/>
              </a:rPr>
              <a:t>ε</a:t>
            </a:r>
            <a:r>
              <a:rPr lang="en-US" altLang="ko-KR" sz="2000" baseline="-25000" dirty="0" smtClean="0">
                <a:latin typeface="Arial" panose="020B0604020202020204" pitchFamily="34" charset="0"/>
                <a:cs typeface="Arial" panose="020B0604020202020204" pitchFamily="34" charset="0"/>
              </a:rPr>
              <a:t>r</a:t>
            </a:r>
            <a:r>
              <a:rPr lang="en-US" altLang="ko-KR" sz="2000" dirty="0" smtClean="0">
                <a:latin typeface="Arial" panose="020B0604020202020204" pitchFamily="34" charset="0"/>
                <a:cs typeface="Arial" panose="020B0604020202020204" pitchFamily="34" charset="0"/>
              </a:rPr>
              <a:t>~2 for ASW vs </a:t>
            </a:r>
            <a:r>
              <a:rPr lang="en-US" altLang="ko-KR" sz="2000" i="1" dirty="0" smtClean="0">
                <a:latin typeface="Arial" panose="020B0604020202020204" pitchFamily="34" charset="0"/>
                <a:cs typeface="Arial" panose="020B0604020202020204" pitchFamily="34" charset="0"/>
              </a:rPr>
              <a:t>ε</a:t>
            </a:r>
            <a:r>
              <a:rPr lang="en-US" altLang="ko-KR" sz="2000" baseline="-25000" dirty="0" smtClean="0">
                <a:latin typeface="Arial" panose="020B0604020202020204" pitchFamily="34" charset="0"/>
                <a:cs typeface="Arial" panose="020B0604020202020204" pitchFamily="34" charset="0"/>
              </a:rPr>
              <a:t>r</a:t>
            </a:r>
            <a:r>
              <a:rPr lang="en-US" altLang="ko-KR" sz="2000" dirty="0" smtClean="0">
                <a:latin typeface="Arial" panose="020B0604020202020204" pitchFamily="34" charset="0"/>
                <a:cs typeface="Arial" panose="020B0604020202020204" pitchFamily="34" charset="0"/>
              </a:rPr>
              <a:t>~80 for liquid water</a:t>
            </a:r>
          </a:p>
          <a:p>
            <a:pPr marL="285750" indent="-285750">
              <a:spcBef>
                <a:spcPts val="600"/>
              </a:spcBef>
              <a:buFont typeface="Arial" panose="020B0604020202020204" pitchFamily="34" charset="0"/>
              <a:buChar char="•"/>
            </a:pPr>
            <a:r>
              <a:rPr lang="en-US" altLang="ko-KR" sz="2000" kern="100" dirty="0" smtClean="0">
                <a:latin typeface="Arial" panose="020B0604020202020204" pitchFamily="34" charset="0"/>
                <a:ea typeface="맑은 고딕"/>
                <a:cs typeface="Arial" panose="020B0604020202020204" pitchFamily="34" charset="0"/>
              </a:rPr>
              <a:t>Δ</a:t>
            </a:r>
            <a:r>
              <a:rPr lang="en-US" altLang="ko-KR" sz="2000" i="1" kern="100" dirty="0" smtClean="0">
                <a:latin typeface="Arial" panose="020B0604020202020204" pitchFamily="34" charset="0"/>
                <a:ea typeface="맑은 고딕"/>
                <a:cs typeface="Arial" panose="020B0604020202020204" pitchFamily="34" charset="0"/>
              </a:rPr>
              <a:t>H</a:t>
            </a:r>
            <a:r>
              <a:rPr lang="en-US" altLang="ko-KR" sz="2000" kern="100" baseline="30000" dirty="0" smtClean="0">
                <a:latin typeface="Arial" panose="020B0604020202020204" pitchFamily="34" charset="0"/>
                <a:ea typeface="맑은 고딕"/>
                <a:cs typeface="Arial" panose="020B0604020202020204" pitchFamily="34" charset="0"/>
              </a:rPr>
              <a:t> </a:t>
            </a:r>
            <a:r>
              <a:rPr lang="en-US" altLang="ko-KR" sz="2000" kern="100" dirty="0" smtClean="0">
                <a:latin typeface="Arial" panose="020B0604020202020204" pitchFamily="34" charset="0"/>
                <a:ea typeface="맑은 고딕"/>
                <a:cs typeface="Arial" panose="020B0604020202020204" pitchFamily="34" charset="0"/>
              </a:rPr>
              <a:t>for </a:t>
            </a:r>
            <a:r>
              <a:rPr lang="en-US" altLang="ko-KR" sz="2000" dirty="0" smtClean="0">
                <a:latin typeface="Arial" panose="020B0604020202020204" pitchFamily="34" charset="0"/>
                <a:cs typeface="Arial" panose="020B0604020202020204" pitchFamily="34" charset="0"/>
              </a:rPr>
              <a:t>acid </a:t>
            </a:r>
            <a:r>
              <a:rPr lang="en-US" altLang="ko-KR" sz="2000" dirty="0">
                <a:latin typeface="Arial" panose="020B0604020202020204" pitchFamily="34" charset="0"/>
                <a:cs typeface="Arial" panose="020B0604020202020204" pitchFamily="34" charset="0"/>
              </a:rPr>
              <a:t>dissociation </a:t>
            </a:r>
            <a:r>
              <a:rPr lang="en-US" altLang="ko-KR" sz="2000" dirty="0" smtClean="0">
                <a:latin typeface="Arial" panose="020B0604020202020204" pitchFamily="34" charset="0"/>
                <a:cs typeface="Arial" panose="020B0604020202020204" pitchFamily="34" charset="0"/>
              </a:rPr>
              <a:t>(ion solvation energy) will be less exothermic in ASW.</a:t>
            </a:r>
          </a:p>
        </p:txBody>
      </p:sp>
      <p:sp>
        <p:nvSpPr>
          <p:cNvPr id="2" name="직사각형 1"/>
          <p:cNvSpPr/>
          <p:nvPr/>
        </p:nvSpPr>
        <p:spPr>
          <a:xfrm>
            <a:off x="362014" y="2799113"/>
            <a:ext cx="8627874" cy="1508105"/>
          </a:xfrm>
          <a:prstGeom prst="rect">
            <a:avLst/>
          </a:prstGeom>
        </p:spPr>
        <p:txBody>
          <a:bodyPr wrap="square">
            <a:spAutoFit/>
          </a:bodyPr>
          <a:lstStyle/>
          <a:p>
            <a:pPr lvl="0">
              <a:spcBef>
                <a:spcPts val="600"/>
              </a:spcBef>
            </a:pPr>
            <a:r>
              <a:rPr lang="en-US" altLang="ko-KR" sz="2200" b="1" u="sng"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Kinetic aspect</a:t>
            </a:r>
            <a:endParaRPr lang="en-US" altLang="ko-KR" sz="2200" b="1" u="sng"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a:p>
            <a:pPr marL="285750" lvl="0" indent="-285750">
              <a:spcBef>
                <a:spcPts val="600"/>
              </a:spcBef>
              <a:buFont typeface="Arial" panose="020B0604020202020204" pitchFamily="34" charset="0"/>
              <a:buChar char="•"/>
            </a:pP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Water molecules </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are immobile at </a:t>
            </a:r>
            <a:r>
              <a:rPr lang="en-US" altLang="ko-KR" sz="2000" i="1" dirty="0">
                <a:solidFill>
                  <a:prstClr val="black"/>
                </a:solidFill>
                <a:latin typeface="Arial" panose="020B0604020202020204" pitchFamily="34" charset="0"/>
                <a:ea typeface="맑은 고딕" panose="020B0503020000020004" pitchFamily="50" charset="-127"/>
                <a:cs typeface="Arial" panose="020B0604020202020204" pitchFamily="34" charset="0"/>
              </a:rPr>
              <a:t>T</a:t>
            </a: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 &lt; 100 K.</a:t>
            </a:r>
          </a:p>
          <a:p>
            <a:pPr marL="285750" lvl="0" indent="-285750">
              <a:spcBef>
                <a:spcPts val="600"/>
              </a:spcBef>
              <a:buFont typeface="Arial" panose="020B0604020202020204" pitchFamily="34" charset="0"/>
              <a:buChar char="•"/>
            </a:pP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Excess protons are </a:t>
            </a:r>
            <a:r>
              <a:rPr lang="en-US" altLang="ko-KR" sz="2000" i="1" dirty="0">
                <a:solidFill>
                  <a:prstClr val="black"/>
                </a:solidFill>
                <a:latin typeface="Arial" panose="020B0604020202020204" pitchFamily="34" charset="0"/>
                <a:ea typeface="맑은 고딕" panose="020B0503020000020004" pitchFamily="50" charset="-127"/>
                <a:cs typeface="Arial" panose="020B0604020202020204" pitchFamily="34" charset="0"/>
              </a:rPr>
              <a:t>uniquely mobile</a:t>
            </a: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 species in ice (Grotthuss </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hopping mechanism).</a:t>
            </a:r>
            <a:endPar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sp>
        <p:nvSpPr>
          <p:cNvPr id="3" name="직사각형 2"/>
          <p:cNvSpPr/>
          <p:nvPr/>
        </p:nvSpPr>
        <p:spPr>
          <a:xfrm>
            <a:off x="362014" y="4487696"/>
            <a:ext cx="8381936" cy="1538883"/>
          </a:xfrm>
          <a:prstGeom prst="rect">
            <a:avLst/>
          </a:prstGeom>
        </p:spPr>
        <p:txBody>
          <a:bodyPr wrap="square">
            <a:spAutoFit/>
          </a:bodyPr>
          <a:lstStyle/>
          <a:p>
            <a:pPr lvl="0">
              <a:spcBef>
                <a:spcPts val="600"/>
              </a:spcBef>
            </a:pPr>
            <a:r>
              <a:rPr lang="en-US" altLang="ko-KR" sz="2200" b="1" u="sng"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Entropy</a:t>
            </a:r>
          </a:p>
          <a:p>
            <a:pPr marL="285750" lvl="0" indent="-285750">
              <a:spcBef>
                <a:spcPts val="600"/>
              </a:spcBef>
              <a:buFont typeface="Arial" panose="020B0604020202020204" pitchFamily="34" charset="0"/>
              <a:buChar char="•"/>
            </a:pP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In </a:t>
            </a: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liquid </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water, </a:t>
            </a:r>
            <a:r>
              <a:rPr lang="en-US" altLang="ko-KR" sz="2000"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Δ</a:t>
            </a:r>
            <a:r>
              <a:rPr lang="en-US" altLang="ko-KR" sz="2000" i="1"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S</a:t>
            </a:r>
            <a:r>
              <a:rPr lang="en-US" altLang="ko-KR" sz="2000" baseline="30000"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o</a:t>
            </a:r>
            <a:r>
              <a:rPr lang="en-US" altLang="ko-KR" sz="2000" i="1"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&lt; 0 for </a:t>
            </a: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these </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acid dissociation reactions.</a:t>
            </a:r>
          </a:p>
          <a:p>
            <a:pPr marL="285750" lvl="0" indent="-285750">
              <a:spcBef>
                <a:spcPts val="600"/>
              </a:spcBef>
              <a:buFont typeface="Arial" panose="020B0604020202020204" pitchFamily="34" charset="0"/>
              <a:buChar char="•"/>
            </a:pP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In ice, mobile protons can increase the configurational entropy of system:  </a:t>
            </a:r>
            <a:r>
              <a:rPr lang="en-US" altLang="ko-KR" sz="2200" dirty="0" err="1" smtClean="0">
                <a:solidFill>
                  <a:srgbClr val="FF0000"/>
                </a:solidFill>
                <a:latin typeface="Arial" panose="020B0604020202020204" pitchFamily="34" charset="0"/>
                <a:ea typeface="맑은 고딕" panose="020B0503020000020004" pitchFamily="50" charset="-127"/>
                <a:cs typeface="Arial" panose="020B0604020202020204" pitchFamily="34" charset="0"/>
              </a:rPr>
              <a:t>Δ</a:t>
            </a:r>
            <a:r>
              <a:rPr lang="en-US" altLang="ko-KR" sz="2200" i="1" dirty="0" err="1" smtClean="0">
                <a:solidFill>
                  <a:srgbClr val="FF0000"/>
                </a:solidFill>
                <a:latin typeface="Arial" panose="020B0604020202020204" pitchFamily="34" charset="0"/>
                <a:ea typeface="맑은 고딕" panose="020B0503020000020004" pitchFamily="50" charset="-127"/>
                <a:cs typeface="Arial" panose="020B0604020202020204" pitchFamily="34" charset="0"/>
              </a:rPr>
              <a:t>S</a:t>
            </a:r>
            <a:r>
              <a:rPr lang="en-US" altLang="ko-KR" sz="2200" baseline="-25000" dirty="0" err="1" smtClean="0">
                <a:solidFill>
                  <a:srgbClr val="FF0000"/>
                </a:solidFill>
                <a:latin typeface="Arial" panose="020B0604020202020204" pitchFamily="34" charset="0"/>
                <a:ea typeface="맑은 고딕" panose="020B0503020000020004" pitchFamily="50" charset="-127"/>
                <a:cs typeface="Arial" panose="020B0604020202020204" pitchFamily="34" charset="0"/>
              </a:rPr>
              <a:t>conf</a:t>
            </a:r>
            <a:r>
              <a:rPr lang="en-US" altLang="ko-KR" sz="2200" baseline="-25000" dirty="0" smtClean="0">
                <a:solidFill>
                  <a:srgbClr val="FF0000"/>
                </a:solidFill>
                <a:latin typeface="Arial" panose="020B0604020202020204" pitchFamily="34" charset="0"/>
                <a:ea typeface="맑은 고딕" panose="020B0503020000020004" pitchFamily="50" charset="-127"/>
                <a:cs typeface="Arial" panose="020B0604020202020204" pitchFamily="34" charset="0"/>
              </a:rPr>
              <a:t> </a:t>
            </a:r>
            <a:r>
              <a:rPr lang="en-US" altLang="ko-KR" sz="2200" dirty="0" smtClean="0">
                <a:solidFill>
                  <a:srgbClr val="FF0000"/>
                </a:solidFill>
                <a:latin typeface="Arial" panose="020B0604020202020204" pitchFamily="34" charset="0"/>
                <a:ea typeface="맑은 고딕" panose="020B0503020000020004" pitchFamily="50" charset="-127"/>
                <a:cs typeface="Arial" panose="020B0604020202020204" pitchFamily="34" charset="0"/>
              </a:rPr>
              <a:t>= </a:t>
            </a:r>
            <a:r>
              <a:rPr lang="en-US" altLang="ko-KR" sz="2200" i="1" dirty="0" smtClean="0">
                <a:solidFill>
                  <a:srgbClr val="FF0000"/>
                </a:solidFill>
                <a:latin typeface="Arial" panose="020B0604020202020204" pitchFamily="34" charset="0"/>
                <a:ea typeface="맑은 고딕" panose="020B0503020000020004" pitchFamily="50" charset="-127"/>
                <a:cs typeface="Arial" panose="020B0604020202020204" pitchFamily="34" charset="0"/>
              </a:rPr>
              <a:t>k</a:t>
            </a:r>
            <a:r>
              <a:rPr lang="en-US" altLang="ko-KR" sz="2200" dirty="0" smtClean="0">
                <a:solidFill>
                  <a:srgbClr val="FF0000"/>
                </a:solidFill>
                <a:latin typeface="Arial" panose="020B0604020202020204" pitchFamily="34" charset="0"/>
                <a:ea typeface="맑은 고딕" panose="020B0503020000020004" pitchFamily="50" charset="-127"/>
                <a:cs typeface="Arial" panose="020B0604020202020204" pitchFamily="34" charset="0"/>
              </a:rPr>
              <a:t> </a:t>
            </a:r>
            <a:r>
              <a:rPr lang="en-US" altLang="ko-KR" sz="2200" dirty="0" err="1" smtClean="0">
                <a:solidFill>
                  <a:srgbClr val="FF0000"/>
                </a:solidFill>
                <a:latin typeface="Arial" panose="020B0604020202020204" pitchFamily="34" charset="0"/>
                <a:ea typeface="맑은 고딕" panose="020B0503020000020004" pitchFamily="50" charset="-127"/>
                <a:cs typeface="Arial" panose="020B0604020202020204" pitchFamily="34" charset="0"/>
              </a:rPr>
              <a:t>ln</a:t>
            </a:r>
            <a:r>
              <a:rPr lang="en-US" altLang="ko-KR" sz="2200" i="1" dirty="0" err="1" smtClean="0">
                <a:solidFill>
                  <a:srgbClr val="FF0000"/>
                </a:solidFill>
                <a:latin typeface="Arial" panose="020B0604020202020204" pitchFamily="34" charset="0"/>
                <a:ea typeface="맑은 고딕" panose="020B0503020000020004" pitchFamily="50" charset="-127"/>
                <a:cs typeface="Arial" panose="020B0604020202020204" pitchFamily="34" charset="0"/>
              </a:rPr>
              <a:t>W</a:t>
            </a:r>
            <a:endParaRPr lang="en-US" altLang="ko-KR" sz="2200" dirty="0" smtClean="0">
              <a:solidFill>
                <a:srgbClr val="FF0000"/>
              </a:solidFill>
              <a:latin typeface="Arial" panose="020B0604020202020204" pitchFamily="34" charset="0"/>
              <a:ea typeface="맑은 고딕" panose="020B0503020000020004" pitchFamily="50" charset="-127"/>
              <a:cs typeface="Arial" panose="020B0604020202020204" pitchFamily="34" charset="0"/>
            </a:endParaRPr>
          </a:p>
        </p:txBody>
      </p:sp>
      <p:sp>
        <p:nvSpPr>
          <p:cNvPr id="5" name="직사각형 4"/>
          <p:cNvSpPr/>
          <p:nvPr/>
        </p:nvSpPr>
        <p:spPr bwMode="auto">
          <a:xfrm>
            <a:off x="256841" y="858381"/>
            <a:ext cx="8887159" cy="1831678"/>
          </a:xfrm>
          <a:prstGeom prst="rect">
            <a:avLst/>
          </a:prstGeom>
          <a:solidFill>
            <a:schemeClr val="bg1">
              <a:alpha val="74000"/>
            </a:schemeClr>
          </a:soli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ko-KR" altLang="en-US" sz="2000" b="0" i="0" u="none" strike="noStrike" cap="none" normalizeH="0" baseline="0" smtClean="0">
              <a:ln>
                <a:noFill/>
              </a:ln>
              <a:solidFill>
                <a:schemeClr val="tx2"/>
              </a:solidFill>
              <a:effectLst/>
              <a:latin typeface="굴림" pitchFamily="50" charset="-127"/>
              <a:ea typeface="굴림" pitchFamily="50" charset="-127"/>
            </a:endParaRPr>
          </a:p>
        </p:txBody>
      </p:sp>
      <p:sp>
        <p:nvSpPr>
          <p:cNvPr id="10" name="직사각형 9"/>
          <p:cNvSpPr/>
          <p:nvPr/>
        </p:nvSpPr>
        <p:spPr bwMode="auto">
          <a:xfrm>
            <a:off x="362014" y="2646814"/>
            <a:ext cx="8854087" cy="1660404"/>
          </a:xfrm>
          <a:prstGeom prst="rect">
            <a:avLst/>
          </a:prstGeom>
          <a:solidFill>
            <a:schemeClr val="bg1">
              <a:alpha val="74000"/>
            </a:schemeClr>
          </a:soli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ko-KR" altLang="en-US" sz="2000" b="0" i="0" u="none" strike="noStrike" cap="none" normalizeH="0" baseline="0" smtClean="0">
              <a:ln>
                <a:noFill/>
              </a:ln>
              <a:solidFill>
                <a:schemeClr val="tx2"/>
              </a:solidFill>
              <a:effectLst/>
              <a:latin typeface="굴림" pitchFamily="50" charset="-127"/>
              <a:ea typeface="굴림" pitchFamily="50" charset="-127"/>
            </a:endParaRPr>
          </a:p>
        </p:txBody>
      </p:sp>
    </p:spTree>
    <p:extLst>
      <p:ext uri="{BB962C8B-B14F-4D97-AF65-F5344CB8AC3E}">
        <p14:creationId xmlns:p14="http://schemas.microsoft.com/office/powerpoint/2010/main" val="21594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Rectangle 31"/>
          <p:cNvSpPr>
            <a:spLocks noChangeArrowheads="1"/>
          </p:cNvSpPr>
          <p:nvPr/>
        </p:nvSpPr>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defRPr/>
            </a:pPr>
            <a:r>
              <a:rPr lang="en-US" altLang="ko-KR" sz="2800" b="1" dirty="0" smtClean="0">
                <a:solidFill>
                  <a:prstClr val="black"/>
                </a:solidFill>
                <a:latin typeface="Arial" panose="020B0604020202020204" pitchFamily="34" charset="0"/>
                <a:cs typeface="Arial" panose="020B0604020202020204" pitchFamily="34" charset="0"/>
              </a:rPr>
              <a:t>Diffusion Coefficients of </a:t>
            </a:r>
            <a:r>
              <a:rPr lang="en-US" altLang="ko-KR" sz="2800" b="1" dirty="0">
                <a:solidFill>
                  <a:prstClr val="black"/>
                </a:solidFill>
                <a:latin typeface="Arial" panose="020B0604020202020204" pitchFamily="34" charset="0"/>
                <a:cs typeface="Arial" panose="020B0604020202020204" pitchFamily="34" charset="0"/>
              </a:rPr>
              <a:t>H</a:t>
            </a:r>
            <a:r>
              <a:rPr lang="en-US" altLang="ko-KR" sz="2800" b="1" baseline="30000" dirty="0">
                <a:solidFill>
                  <a:prstClr val="black"/>
                </a:solidFill>
                <a:latin typeface="Arial" panose="020B0604020202020204" pitchFamily="34" charset="0"/>
                <a:cs typeface="Arial" panose="020B0604020202020204" pitchFamily="34" charset="0"/>
              </a:rPr>
              <a:t>+</a:t>
            </a:r>
            <a:r>
              <a:rPr lang="en-US" altLang="ko-KR" sz="2800" b="1" dirty="0">
                <a:solidFill>
                  <a:prstClr val="black"/>
                </a:solidFill>
                <a:latin typeface="Arial" panose="020B0604020202020204" pitchFamily="34" charset="0"/>
                <a:cs typeface="Arial" panose="020B0604020202020204" pitchFamily="34" charset="0"/>
              </a:rPr>
              <a:t> and H</a:t>
            </a:r>
            <a:r>
              <a:rPr lang="en-US" altLang="ko-KR" sz="2800" b="1" baseline="-25000" dirty="0">
                <a:solidFill>
                  <a:prstClr val="black"/>
                </a:solidFill>
                <a:latin typeface="Arial" panose="020B0604020202020204" pitchFamily="34" charset="0"/>
                <a:cs typeface="Arial" panose="020B0604020202020204" pitchFamily="34" charset="0"/>
              </a:rPr>
              <a:t>2</a:t>
            </a:r>
            <a:r>
              <a:rPr lang="en-US" altLang="ko-KR" sz="2800" b="1" dirty="0">
                <a:solidFill>
                  <a:prstClr val="black"/>
                </a:solidFill>
                <a:latin typeface="Arial" panose="020B0604020202020204" pitchFamily="34" charset="0"/>
                <a:cs typeface="Arial" panose="020B0604020202020204" pitchFamily="34" charset="0"/>
              </a:rPr>
              <a:t>O </a:t>
            </a:r>
            <a:r>
              <a:rPr lang="en-US" altLang="ko-KR" sz="2800" b="1" dirty="0" smtClean="0">
                <a:solidFill>
                  <a:prstClr val="black"/>
                </a:solidFill>
                <a:latin typeface="Arial" panose="020B0604020202020204" pitchFamily="34" charset="0"/>
                <a:cs typeface="Arial" panose="020B0604020202020204" pitchFamily="34" charset="0"/>
              </a:rPr>
              <a:t>in</a:t>
            </a:r>
            <a:r>
              <a:rPr kumimoji="1" lang="en-US" altLang="ko-KR" sz="2800" b="1" dirty="0" smtClean="0">
                <a:solidFill>
                  <a:srgbClr val="000000"/>
                </a:solidFill>
                <a:latin typeface="Arial" pitchFamily="34" charset="0"/>
                <a:ea typeface="바탕" pitchFamily="18" charset="-127"/>
                <a:cs typeface="Arial" panose="020B0604020202020204" pitchFamily="34" charset="0"/>
              </a:rPr>
              <a:t> Ice</a:t>
            </a:r>
            <a:endParaRPr kumimoji="1" lang="en-US" altLang="ko-KR" sz="2800" b="1" dirty="0">
              <a:solidFill>
                <a:srgbClr val="000000"/>
              </a:solidFill>
              <a:latin typeface="Arial" pitchFamily="34" charset="0"/>
              <a:ea typeface="바탕" pitchFamily="18" charset="-127"/>
              <a:cs typeface="Arial" panose="020B0604020202020204" pitchFamily="34" charset="0"/>
            </a:endParaRPr>
          </a:p>
        </p:txBody>
      </p:sp>
      <p:sp>
        <p:nvSpPr>
          <p:cNvPr id="16" name="Line 12"/>
          <p:cNvSpPr>
            <a:spLocks noChangeShapeType="1"/>
          </p:cNvSpPr>
          <p:nvPr/>
        </p:nvSpPr>
        <p:spPr bwMode="auto">
          <a:xfrm>
            <a:off x="0" y="662421"/>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defRPr/>
            </a:pPr>
            <a:endParaRPr kumimoji="1" lang="ko-KR" altLang="en-US">
              <a:solidFill>
                <a:prstClr val="black"/>
              </a:solidFill>
              <a:ea typeface="굴림" pitchFamily="50" charset="-127"/>
            </a:endParaRPr>
          </a:p>
        </p:txBody>
      </p:sp>
      <p:sp>
        <p:nvSpPr>
          <p:cNvPr id="4" name="TextBox 3"/>
          <p:cNvSpPr txBox="1"/>
          <p:nvPr/>
        </p:nvSpPr>
        <p:spPr>
          <a:xfrm>
            <a:off x="757646" y="6220267"/>
            <a:ext cx="8386354" cy="646331"/>
          </a:xfrm>
          <a:prstGeom prst="rect">
            <a:avLst/>
          </a:prstGeom>
          <a:noFill/>
        </p:spPr>
        <p:txBody>
          <a:bodyPr wrap="square" rtlCol="0">
            <a:spAutoFit/>
          </a:bodyPr>
          <a:lstStyle/>
          <a:p>
            <a:pPr>
              <a:defRPr/>
            </a:pPr>
            <a:r>
              <a:rPr lang="en-US" altLang="ko-KR" sz="1200" dirty="0" smtClean="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rPr>
              <a:t>I. </a:t>
            </a:r>
            <a:r>
              <a:rPr lang="en-US" altLang="ko-KR" sz="1200" dirty="0" err="1" smtClean="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rPr>
              <a:t>Presiado</a:t>
            </a:r>
            <a:r>
              <a:rPr lang="en-US" altLang="ko-KR" sz="1200" dirty="0" smtClean="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12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rPr>
              <a:t>et al., </a:t>
            </a:r>
            <a:r>
              <a:rPr lang="en-US" altLang="ko-KR" sz="1200" i="1"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rPr>
              <a:t>J. Phys. Chem. C </a:t>
            </a:r>
            <a:r>
              <a:rPr lang="en-US" altLang="ko-KR" sz="1200" b="1"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rPr>
              <a:t>2011</a:t>
            </a:r>
            <a:r>
              <a:rPr lang="en-US" altLang="ko-KR" sz="12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rPr>
              <a:t>, 115, 10245–10251. </a:t>
            </a:r>
            <a:r>
              <a:rPr lang="en-US" altLang="ko-KR" sz="1200" dirty="0" smtClean="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1200" dirty="0" smtClean="0">
                <a:solidFill>
                  <a:prstClr val="black"/>
                </a:solidFill>
                <a:latin typeface="Times New Roman" panose="02020603050405020304" pitchFamily="18" charset="0"/>
                <a:cs typeface="Times New Roman" panose="02020603050405020304" pitchFamily="18" charset="0"/>
              </a:rPr>
              <a:t>K</a:t>
            </a:r>
            <a:r>
              <a:rPr lang="en-US" altLang="ko-KR" sz="1200" dirty="0">
                <a:solidFill>
                  <a:prstClr val="black"/>
                </a:solidFill>
                <a:latin typeface="Times New Roman" panose="02020603050405020304" pitchFamily="18" charset="0"/>
                <a:cs typeface="Times New Roman" panose="02020603050405020304" pitchFamily="18" charset="0"/>
              </a:rPr>
              <a:t>. </a:t>
            </a:r>
            <a:r>
              <a:rPr lang="en-US" altLang="ko-KR" sz="1200" dirty="0" err="1" smtClean="0">
                <a:solidFill>
                  <a:prstClr val="black"/>
                </a:solidFill>
                <a:latin typeface="Times New Roman" panose="02020603050405020304" pitchFamily="18" charset="0"/>
                <a:cs typeface="Times New Roman" panose="02020603050405020304" pitchFamily="18" charset="0"/>
              </a:rPr>
              <a:t>Goto</a:t>
            </a:r>
            <a:r>
              <a:rPr lang="en-US" altLang="ko-KR" sz="1200" dirty="0" smtClean="0">
                <a:solidFill>
                  <a:prstClr val="black"/>
                </a:solidFill>
                <a:latin typeface="Times New Roman" panose="02020603050405020304" pitchFamily="18" charset="0"/>
                <a:cs typeface="Times New Roman" panose="02020603050405020304" pitchFamily="18" charset="0"/>
              </a:rPr>
              <a:t> et al., </a:t>
            </a:r>
            <a:r>
              <a:rPr lang="en-US" altLang="ko-KR" sz="1200" i="1" dirty="0" err="1">
                <a:solidFill>
                  <a:prstClr val="black"/>
                </a:solidFill>
                <a:latin typeface="Times New Roman" panose="02020603050405020304" pitchFamily="18" charset="0"/>
                <a:cs typeface="Times New Roman" panose="02020603050405020304" pitchFamily="18" charset="0"/>
              </a:rPr>
              <a:t>Jpn</a:t>
            </a:r>
            <a:r>
              <a:rPr lang="en-US" altLang="ko-KR" sz="1200" i="1" dirty="0">
                <a:solidFill>
                  <a:prstClr val="black"/>
                </a:solidFill>
                <a:latin typeface="Times New Roman" panose="02020603050405020304" pitchFamily="18" charset="0"/>
                <a:cs typeface="Times New Roman" panose="02020603050405020304" pitchFamily="18" charset="0"/>
              </a:rPr>
              <a:t>. J. Appl. Phys</a:t>
            </a:r>
            <a:r>
              <a:rPr lang="en-US" altLang="ko-KR" sz="1200" dirty="0">
                <a:solidFill>
                  <a:prstClr val="black"/>
                </a:solidFill>
                <a:latin typeface="Times New Roman" panose="02020603050405020304" pitchFamily="18" charset="0"/>
                <a:cs typeface="Times New Roman" panose="02020603050405020304" pitchFamily="18" charset="0"/>
              </a:rPr>
              <a:t>. </a:t>
            </a:r>
            <a:r>
              <a:rPr lang="en-US" altLang="ko-KR" sz="1200" b="1" dirty="0">
                <a:solidFill>
                  <a:prstClr val="black"/>
                </a:solidFill>
                <a:latin typeface="Times New Roman" panose="02020603050405020304" pitchFamily="18" charset="0"/>
                <a:cs typeface="Times New Roman" panose="02020603050405020304" pitchFamily="18" charset="0"/>
              </a:rPr>
              <a:t>1985</a:t>
            </a:r>
            <a:r>
              <a:rPr lang="en-US" altLang="ko-KR" sz="1200" dirty="0">
                <a:solidFill>
                  <a:prstClr val="black"/>
                </a:solidFill>
                <a:latin typeface="Times New Roman" panose="02020603050405020304" pitchFamily="18" charset="0"/>
                <a:cs typeface="Times New Roman" panose="02020603050405020304" pitchFamily="18" charset="0"/>
              </a:rPr>
              <a:t>, 25, </a:t>
            </a:r>
            <a:r>
              <a:rPr lang="en-US" altLang="ko-KR" sz="1200" dirty="0" smtClean="0">
                <a:solidFill>
                  <a:prstClr val="black"/>
                </a:solidFill>
                <a:latin typeface="Times New Roman" panose="02020603050405020304" pitchFamily="18" charset="0"/>
                <a:cs typeface="Times New Roman" panose="02020603050405020304" pitchFamily="18" charset="0"/>
              </a:rPr>
              <a:t>351-357.F. E. Livingstone et al., </a:t>
            </a:r>
            <a:r>
              <a:rPr lang="en-US" altLang="ko-KR" sz="1200" i="1" dirty="0">
                <a:solidFill>
                  <a:prstClr val="black"/>
                </a:solidFill>
                <a:latin typeface="Times New Roman" panose="02020603050405020304" pitchFamily="18" charset="0"/>
                <a:cs typeface="Times New Roman" panose="02020603050405020304" pitchFamily="18" charset="0"/>
              </a:rPr>
              <a:t>J. Phys. Chem. B </a:t>
            </a:r>
            <a:r>
              <a:rPr lang="en-US" altLang="ko-KR" sz="1200" b="1" dirty="0">
                <a:solidFill>
                  <a:prstClr val="black"/>
                </a:solidFill>
                <a:latin typeface="Times New Roman" panose="02020603050405020304" pitchFamily="18" charset="0"/>
                <a:cs typeface="Times New Roman" panose="02020603050405020304" pitchFamily="18" charset="0"/>
              </a:rPr>
              <a:t>1997, </a:t>
            </a:r>
            <a:r>
              <a:rPr lang="en-US" altLang="ko-KR" sz="1200" i="1" dirty="0">
                <a:solidFill>
                  <a:prstClr val="black"/>
                </a:solidFill>
                <a:latin typeface="Times New Roman" panose="02020603050405020304" pitchFamily="18" charset="0"/>
                <a:cs typeface="Times New Roman" panose="02020603050405020304" pitchFamily="18" charset="0"/>
              </a:rPr>
              <a:t>101, </a:t>
            </a:r>
            <a:r>
              <a:rPr lang="en-US" altLang="ko-KR" sz="1200" dirty="0">
                <a:solidFill>
                  <a:prstClr val="black"/>
                </a:solidFill>
                <a:latin typeface="Times New Roman" panose="02020603050405020304" pitchFamily="18" charset="0"/>
                <a:cs typeface="Times New Roman" panose="02020603050405020304" pitchFamily="18" charset="0"/>
              </a:rPr>
              <a:t>6127-6131</a:t>
            </a:r>
            <a:r>
              <a:rPr lang="en-US" altLang="ko-KR" sz="1200" dirty="0" smtClean="0">
                <a:solidFill>
                  <a:prstClr val="black"/>
                </a:solidFill>
                <a:latin typeface="Times New Roman" panose="02020603050405020304" pitchFamily="18" charset="0"/>
                <a:cs typeface="Times New Roman" panose="02020603050405020304" pitchFamily="18" charset="0"/>
              </a:rPr>
              <a:t>.		Y. Xu et al., </a:t>
            </a:r>
            <a:r>
              <a:rPr lang="en-US" altLang="ko-KR" sz="1200" i="1" dirty="0">
                <a:solidFill>
                  <a:prstClr val="black"/>
                </a:solidFill>
                <a:latin typeface="Times New Roman" panose="02020603050405020304" pitchFamily="18" charset="0"/>
                <a:cs typeface="Times New Roman" panose="02020603050405020304" pitchFamily="18" charset="0"/>
              </a:rPr>
              <a:t>PNAS</a:t>
            </a:r>
            <a:r>
              <a:rPr lang="en-US" altLang="ko-KR" sz="1200" dirty="0">
                <a:solidFill>
                  <a:prstClr val="black"/>
                </a:solidFill>
                <a:latin typeface="Times New Roman" panose="02020603050405020304" pitchFamily="18" charset="0"/>
                <a:cs typeface="Times New Roman" panose="02020603050405020304" pitchFamily="18" charset="0"/>
              </a:rPr>
              <a:t>, </a:t>
            </a:r>
            <a:r>
              <a:rPr lang="en-US" altLang="ko-KR" sz="1200" b="1" dirty="0">
                <a:solidFill>
                  <a:prstClr val="black"/>
                </a:solidFill>
                <a:latin typeface="Times New Roman" panose="02020603050405020304" pitchFamily="18" charset="0"/>
                <a:cs typeface="Times New Roman" panose="02020603050405020304" pitchFamily="18" charset="0"/>
              </a:rPr>
              <a:t>2016</a:t>
            </a:r>
            <a:r>
              <a:rPr lang="en-US" altLang="ko-KR" sz="1200" dirty="0">
                <a:solidFill>
                  <a:prstClr val="black"/>
                </a:solidFill>
                <a:latin typeface="Times New Roman" panose="02020603050405020304" pitchFamily="18" charset="0"/>
                <a:cs typeface="Times New Roman" panose="02020603050405020304" pitchFamily="18" charset="0"/>
              </a:rPr>
              <a:t>, 113, </a:t>
            </a:r>
            <a:r>
              <a:rPr lang="en-US" altLang="ko-KR" sz="1200" dirty="0" smtClean="0">
                <a:solidFill>
                  <a:prstClr val="black"/>
                </a:solidFill>
                <a:latin typeface="Times New Roman" panose="02020603050405020304" pitchFamily="18" charset="0"/>
                <a:cs typeface="Times New Roman" panose="02020603050405020304" pitchFamily="18" charset="0"/>
              </a:rPr>
              <a:t>14921.	</a:t>
            </a:r>
          </a:p>
          <a:p>
            <a:pPr>
              <a:defRPr/>
            </a:pPr>
            <a:r>
              <a:rPr lang="en-US" altLang="ko-KR" sz="1200" dirty="0" smtClean="0">
                <a:solidFill>
                  <a:prstClr val="black"/>
                </a:solidFill>
                <a:latin typeface="Times New Roman" panose="02020603050405020304" pitchFamily="18" charset="0"/>
                <a:cs typeface="Times New Roman" panose="02020603050405020304" pitchFamily="18" charset="0"/>
              </a:rPr>
              <a:t>K.-H. Jung et al.,</a:t>
            </a:r>
            <a:r>
              <a:rPr lang="en-US" altLang="ko-KR" sz="1200" b="1" dirty="0" smtClean="0">
                <a:solidFill>
                  <a:prstClr val="black"/>
                </a:solidFill>
                <a:latin typeface="Times New Roman" panose="02020603050405020304" pitchFamily="18" charset="0"/>
                <a:cs typeface="Times New Roman" panose="02020603050405020304" pitchFamily="18" charset="0"/>
              </a:rPr>
              <a:t> </a:t>
            </a:r>
            <a:r>
              <a:rPr lang="en-US" altLang="ko-KR" sz="1200" i="1" dirty="0">
                <a:solidFill>
                  <a:prstClr val="black"/>
                </a:solidFill>
                <a:latin typeface="Times New Roman" panose="02020603050405020304" pitchFamily="18" charset="0"/>
                <a:cs typeface="Times New Roman" panose="02020603050405020304" pitchFamily="18" charset="0"/>
              </a:rPr>
              <a:t>J. Chem. Phys.</a:t>
            </a:r>
            <a:r>
              <a:rPr lang="en-US" altLang="ko-KR" sz="1200" dirty="0">
                <a:solidFill>
                  <a:prstClr val="black"/>
                </a:solidFill>
                <a:latin typeface="Times New Roman" panose="02020603050405020304" pitchFamily="18" charset="0"/>
                <a:cs typeface="Times New Roman" panose="02020603050405020304" pitchFamily="18" charset="0"/>
              </a:rPr>
              <a:t> </a:t>
            </a:r>
            <a:r>
              <a:rPr lang="en-US" altLang="ko-KR" sz="1200" b="1" dirty="0">
                <a:solidFill>
                  <a:prstClr val="black"/>
                </a:solidFill>
                <a:latin typeface="Times New Roman" panose="02020603050405020304" pitchFamily="18" charset="0"/>
                <a:cs typeface="Times New Roman" panose="02020603050405020304" pitchFamily="18" charset="0"/>
              </a:rPr>
              <a:t>2004</a:t>
            </a:r>
            <a:r>
              <a:rPr lang="en-US" altLang="ko-KR" sz="1200" dirty="0">
                <a:solidFill>
                  <a:prstClr val="black"/>
                </a:solidFill>
                <a:latin typeface="Times New Roman" panose="02020603050405020304" pitchFamily="18" charset="0"/>
                <a:cs typeface="Times New Roman" panose="02020603050405020304" pitchFamily="18" charset="0"/>
              </a:rPr>
              <a:t>, 121, 2758</a:t>
            </a:r>
            <a:r>
              <a:rPr lang="en-US" altLang="ko-KR" sz="1200" dirty="0" smtClean="0">
                <a:solidFill>
                  <a:prstClr val="black"/>
                </a:solidFill>
                <a:latin typeface="Times New Roman" panose="02020603050405020304" pitchFamily="18" charset="0"/>
                <a:cs typeface="Times New Roman" panose="02020603050405020304" pitchFamily="18" charset="0"/>
              </a:rPr>
              <a:t>.</a:t>
            </a:r>
            <a:endParaRPr lang="ko-KR" altLang="ko-KR" sz="1200" dirty="0">
              <a:solidFill>
                <a:prstClr val="black"/>
              </a:solidFill>
              <a:latin typeface="Times New Roman" panose="02020603050405020304" pitchFamily="18" charset="0"/>
              <a:cs typeface="Times New Roman" panose="02020603050405020304" pitchFamily="18" charset="0"/>
            </a:endParaRPr>
          </a:p>
        </p:txBody>
      </p:sp>
      <p:graphicFrame>
        <p:nvGraphicFramePr>
          <p:cNvPr id="15" name="개체 14"/>
          <p:cNvGraphicFramePr>
            <a:graphicFrameLocks noChangeAspect="1"/>
          </p:cNvGraphicFramePr>
          <p:nvPr>
            <p:extLst>
              <p:ext uri="{D42A27DB-BD31-4B8C-83A1-F6EECF244321}">
                <p14:modId xmlns:p14="http://schemas.microsoft.com/office/powerpoint/2010/main" val="643105403"/>
              </p:ext>
            </p:extLst>
          </p:nvPr>
        </p:nvGraphicFramePr>
        <p:xfrm>
          <a:off x="927475" y="1224007"/>
          <a:ext cx="7289050" cy="5077955"/>
        </p:xfrm>
        <a:graphic>
          <a:graphicData uri="http://schemas.openxmlformats.org/presentationml/2006/ole">
            <mc:AlternateContent xmlns:mc="http://schemas.openxmlformats.org/markup-compatibility/2006">
              <mc:Choice xmlns:v="urn:schemas-microsoft-com:vml" Requires="v">
                <p:oleObj spid="_x0000_s48216" name="Graph" r:id="rId4" imgW="4129200" imgH="2877120" progId="Origin50.Graph">
                  <p:embed/>
                </p:oleObj>
              </mc:Choice>
              <mc:Fallback>
                <p:oleObj name="Graph" r:id="rId4" imgW="4129200" imgH="2877120" progId="Origin50.Graph">
                  <p:embed/>
                  <p:pic>
                    <p:nvPicPr>
                      <p:cNvPr id="0" name=""/>
                      <p:cNvPicPr/>
                      <p:nvPr/>
                    </p:nvPicPr>
                    <p:blipFill>
                      <a:blip r:embed="rId5"/>
                      <a:stretch>
                        <a:fillRect/>
                      </a:stretch>
                    </p:blipFill>
                    <p:spPr>
                      <a:xfrm>
                        <a:off x="927475" y="1224007"/>
                        <a:ext cx="7289050" cy="5077955"/>
                      </a:xfrm>
                      <a:prstGeom prst="rect">
                        <a:avLst/>
                      </a:prstGeom>
                    </p:spPr>
                  </p:pic>
                </p:oleObj>
              </mc:Fallback>
            </mc:AlternateContent>
          </a:graphicData>
        </a:graphic>
      </p:graphicFrame>
      <p:sp>
        <p:nvSpPr>
          <p:cNvPr id="13" name="Text Box 27"/>
          <p:cNvSpPr txBox="1">
            <a:spLocks noChangeArrowheads="1"/>
          </p:cNvSpPr>
          <p:nvPr/>
        </p:nvSpPr>
        <p:spPr bwMode="auto">
          <a:xfrm>
            <a:off x="6182942" y="1004249"/>
            <a:ext cx="22067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400">
                <a:solidFill>
                  <a:schemeClr val="tx2"/>
                </a:solidFill>
                <a:latin typeface="굴림" pitchFamily="50" charset="-127"/>
                <a:ea typeface="굴림" pitchFamily="50" charset="-127"/>
              </a:defRPr>
            </a:lvl1pPr>
            <a:lvl2pPr marL="742950" indent="-285750" eaLnBrk="0" hangingPunct="0">
              <a:defRPr kumimoji="1" sz="4400">
                <a:solidFill>
                  <a:schemeClr val="tx2"/>
                </a:solidFill>
                <a:latin typeface="굴림" pitchFamily="50" charset="-127"/>
                <a:ea typeface="굴림" pitchFamily="50" charset="-127"/>
              </a:defRPr>
            </a:lvl2pPr>
            <a:lvl3pPr marL="1143000" indent="-228600" eaLnBrk="0" hangingPunct="0">
              <a:defRPr kumimoji="1" sz="4400">
                <a:solidFill>
                  <a:schemeClr val="tx2"/>
                </a:solidFill>
                <a:latin typeface="굴림" pitchFamily="50" charset="-127"/>
                <a:ea typeface="굴림" pitchFamily="50" charset="-127"/>
              </a:defRPr>
            </a:lvl3pPr>
            <a:lvl4pPr marL="1600200" indent="-228600" eaLnBrk="0" hangingPunct="0">
              <a:defRPr kumimoji="1" sz="4400">
                <a:solidFill>
                  <a:schemeClr val="tx2"/>
                </a:solidFill>
                <a:latin typeface="굴림" pitchFamily="50" charset="-127"/>
                <a:ea typeface="굴림" pitchFamily="50" charset="-127"/>
              </a:defRPr>
            </a:lvl4pPr>
            <a:lvl5pPr marL="2057400" indent="-228600" eaLnBrk="0" hangingPunct="0">
              <a:defRPr kumimoji="1" sz="4400">
                <a:solidFill>
                  <a:schemeClr val="tx2"/>
                </a:solidFill>
                <a:latin typeface="굴림" pitchFamily="50" charset="-127"/>
                <a:ea typeface="굴림" pitchFamily="50" charset="-127"/>
              </a:defRPr>
            </a:lvl5pPr>
            <a:lvl6pPr marL="2514600" indent="-228600" eaLnBrk="0" fontAlgn="base" hangingPunct="0">
              <a:spcBef>
                <a:spcPct val="0"/>
              </a:spcBef>
              <a:spcAft>
                <a:spcPct val="0"/>
              </a:spcAft>
              <a:defRPr kumimoji="1" sz="4400">
                <a:solidFill>
                  <a:schemeClr val="tx2"/>
                </a:solidFill>
                <a:latin typeface="굴림" pitchFamily="50" charset="-127"/>
                <a:ea typeface="굴림" pitchFamily="50" charset="-127"/>
              </a:defRPr>
            </a:lvl6pPr>
            <a:lvl7pPr marL="2971800" indent="-228600" eaLnBrk="0" fontAlgn="base" hangingPunct="0">
              <a:spcBef>
                <a:spcPct val="0"/>
              </a:spcBef>
              <a:spcAft>
                <a:spcPct val="0"/>
              </a:spcAft>
              <a:defRPr kumimoji="1" sz="4400">
                <a:solidFill>
                  <a:schemeClr val="tx2"/>
                </a:solidFill>
                <a:latin typeface="굴림" pitchFamily="50" charset="-127"/>
                <a:ea typeface="굴림" pitchFamily="50" charset="-127"/>
              </a:defRPr>
            </a:lvl7pPr>
            <a:lvl8pPr marL="3429000" indent="-228600" eaLnBrk="0" fontAlgn="base" hangingPunct="0">
              <a:spcBef>
                <a:spcPct val="0"/>
              </a:spcBef>
              <a:spcAft>
                <a:spcPct val="0"/>
              </a:spcAft>
              <a:defRPr kumimoji="1" sz="4400">
                <a:solidFill>
                  <a:schemeClr val="tx2"/>
                </a:solidFill>
                <a:latin typeface="굴림" pitchFamily="50" charset="-127"/>
                <a:ea typeface="굴림" pitchFamily="50" charset="-127"/>
              </a:defRPr>
            </a:lvl8pPr>
            <a:lvl9pPr marL="3886200" indent="-228600" eaLnBrk="0" fontAlgn="base" hangingPunct="0">
              <a:spcBef>
                <a:spcPct val="0"/>
              </a:spcBef>
              <a:spcAft>
                <a:spcPct val="0"/>
              </a:spcAft>
              <a:defRPr kumimoji="1" sz="4400">
                <a:solidFill>
                  <a:schemeClr val="tx2"/>
                </a:solidFill>
                <a:latin typeface="굴림" pitchFamily="50" charset="-127"/>
                <a:ea typeface="굴림" pitchFamily="50" charset="-127"/>
              </a:defRPr>
            </a:lvl9pPr>
          </a:lstStyle>
          <a:p>
            <a:pPr algn="ctr" eaLnBrk="1" fontAlgn="base" hangingPunct="1">
              <a:spcBef>
                <a:spcPct val="50000"/>
              </a:spcBef>
              <a:spcAft>
                <a:spcPct val="0"/>
              </a:spcAft>
              <a:defRPr/>
            </a:pPr>
            <a:r>
              <a:rPr lang="en-US" altLang="ko-KR" sz="1600" b="1" dirty="0">
                <a:solidFill>
                  <a:srgbClr val="0066FF"/>
                </a:solidFill>
                <a:latin typeface="Arial" pitchFamily="34" charset="0"/>
              </a:rPr>
              <a:t>Interstellar clouds</a:t>
            </a:r>
          </a:p>
        </p:txBody>
      </p:sp>
      <p:sp>
        <p:nvSpPr>
          <p:cNvPr id="14" name="Text Box 28"/>
          <p:cNvSpPr txBox="1">
            <a:spLocks noChangeArrowheads="1"/>
          </p:cNvSpPr>
          <p:nvPr/>
        </p:nvSpPr>
        <p:spPr bwMode="auto">
          <a:xfrm>
            <a:off x="2063933" y="988613"/>
            <a:ext cx="22061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400">
                <a:solidFill>
                  <a:schemeClr val="tx2"/>
                </a:solidFill>
                <a:latin typeface="굴림" pitchFamily="50" charset="-127"/>
                <a:ea typeface="굴림" pitchFamily="50" charset="-127"/>
              </a:defRPr>
            </a:lvl1pPr>
            <a:lvl2pPr marL="742950" indent="-285750" eaLnBrk="0" hangingPunct="0">
              <a:defRPr kumimoji="1" sz="4400">
                <a:solidFill>
                  <a:schemeClr val="tx2"/>
                </a:solidFill>
                <a:latin typeface="굴림" pitchFamily="50" charset="-127"/>
                <a:ea typeface="굴림" pitchFamily="50" charset="-127"/>
              </a:defRPr>
            </a:lvl2pPr>
            <a:lvl3pPr marL="1143000" indent="-228600" eaLnBrk="0" hangingPunct="0">
              <a:defRPr kumimoji="1" sz="4400">
                <a:solidFill>
                  <a:schemeClr val="tx2"/>
                </a:solidFill>
                <a:latin typeface="굴림" pitchFamily="50" charset="-127"/>
                <a:ea typeface="굴림" pitchFamily="50" charset="-127"/>
              </a:defRPr>
            </a:lvl3pPr>
            <a:lvl4pPr marL="1600200" indent="-228600" eaLnBrk="0" hangingPunct="0">
              <a:defRPr kumimoji="1" sz="4400">
                <a:solidFill>
                  <a:schemeClr val="tx2"/>
                </a:solidFill>
                <a:latin typeface="굴림" pitchFamily="50" charset="-127"/>
                <a:ea typeface="굴림" pitchFamily="50" charset="-127"/>
              </a:defRPr>
            </a:lvl4pPr>
            <a:lvl5pPr marL="2057400" indent="-228600" eaLnBrk="0" hangingPunct="0">
              <a:defRPr kumimoji="1" sz="4400">
                <a:solidFill>
                  <a:schemeClr val="tx2"/>
                </a:solidFill>
                <a:latin typeface="굴림" pitchFamily="50" charset="-127"/>
                <a:ea typeface="굴림" pitchFamily="50" charset="-127"/>
              </a:defRPr>
            </a:lvl5pPr>
            <a:lvl6pPr marL="2514600" indent="-228600" eaLnBrk="0" fontAlgn="base" hangingPunct="0">
              <a:spcBef>
                <a:spcPct val="0"/>
              </a:spcBef>
              <a:spcAft>
                <a:spcPct val="0"/>
              </a:spcAft>
              <a:defRPr kumimoji="1" sz="4400">
                <a:solidFill>
                  <a:schemeClr val="tx2"/>
                </a:solidFill>
                <a:latin typeface="굴림" pitchFamily="50" charset="-127"/>
                <a:ea typeface="굴림" pitchFamily="50" charset="-127"/>
              </a:defRPr>
            </a:lvl6pPr>
            <a:lvl7pPr marL="2971800" indent="-228600" eaLnBrk="0" fontAlgn="base" hangingPunct="0">
              <a:spcBef>
                <a:spcPct val="0"/>
              </a:spcBef>
              <a:spcAft>
                <a:spcPct val="0"/>
              </a:spcAft>
              <a:defRPr kumimoji="1" sz="4400">
                <a:solidFill>
                  <a:schemeClr val="tx2"/>
                </a:solidFill>
                <a:latin typeface="굴림" pitchFamily="50" charset="-127"/>
                <a:ea typeface="굴림" pitchFamily="50" charset="-127"/>
              </a:defRPr>
            </a:lvl7pPr>
            <a:lvl8pPr marL="3429000" indent="-228600" eaLnBrk="0" fontAlgn="base" hangingPunct="0">
              <a:spcBef>
                <a:spcPct val="0"/>
              </a:spcBef>
              <a:spcAft>
                <a:spcPct val="0"/>
              </a:spcAft>
              <a:defRPr kumimoji="1" sz="4400">
                <a:solidFill>
                  <a:schemeClr val="tx2"/>
                </a:solidFill>
                <a:latin typeface="굴림" pitchFamily="50" charset="-127"/>
                <a:ea typeface="굴림" pitchFamily="50" charset="-127"/>
              </a:defRPr>
            </a:lvl8pPr>
            <a:lvl9pPr marL="3886200" indent="-228600" eaLnBrk="0" fontAlgn="base" hangingPunct="0">
              <a:spcBef>
                <a:spcPct val="0"/>
              </a:spcBef>
              <a:spcAft>
                <a:spcPct val="0"/>
              </a:spcAft>
              <a:defRPr kumimoji="1" sz="4400">
                <a:solidFill>
                  <a:schemeClr val="tx2"/>
                </a:solidFill>
                <a:latin typeface="굴림" pitchFamily="50" charset="-127"/>
                <a:ea typeface="굴림" pitchFamily="50" charset="-127"/>
              </a:defRPr>
            </a:lvl9pPr>
          </a:lstStyle>
          <a:p>
            <a:pPr algn="ctr" eaLnBrk="1" fontAlgn="base" hangingPunct="1">
              <a:spcBef>
                <a:spcPct val="50000"/>
              </a:spcBef>
              <a:spcAft>
                <a:spcPct val="0"/>
              </a:spcAft>
              <a:defRPr/>
            </a:pPr>
            <a:r>
              <a:rPr lang="en-US" altLang="ko-KR" sz="1600" b="1" dirty="0">
                <a:solidFill>
                  <a:srgbClr val="009999"/>
                </a:solidFill>
                <a:latin typeface="Arial" pitchFamily="34" charset="0"/>
              </a:rPr>
              <a:t>Stratosphere</a:t>
            </a:r>
          </a:p>
        </p:txBody>
      </p:sp>
      <p:sp>
        <p:nvSpPr>
          <p:cNvPr id="17" name="Text Box 27"/>
          <p:cNvSpPr txBox="1">
            <a:spLocks noChangeArrowheads="1"/>
          </p:cNvSpPr>
          <p:nvPr/>
        </p:nvSpPr>
        <p:spPr bwMode="auto">
          <a:xfrm>
            <a:off x="4603580" y="988613"/>
            <a:ext cx="16838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400">
                <a:solidFill>
                  <a:schemeClr val="tx2"/>
                </a:solidFill>
                <a:latin typeface="굴림" pitchFamily="50" charset="-127"/>
                <a:ea typeface="굴림" pitchFamily="50" charset="-127"/>
              </a:defRPr>
            </a:lvl1pPr>
            <a:lvl2pPr marL="742950" indent="-285750" eaLnBrk="0" hangingPunct="0">
              <a:defRPr kumimoji="1" sz="4400">
                <a:solidFill>
                  <a:schemeClr val="tx2"/>
                </a:solidFill>
                <a:latin typeface="굴림" pitchFamily="50" charset="-127"/>
                <a:ea typeface="굴림" pitchFamily="50" charset="-127"/>
              </a:defRPr>
            </a:lvl2pPr>
            <a:lvl3pPr marL="1143000" indent="-228600" eaLnBrk="0" hangingPunct="0">
              <a:defRPr kumimoji="1" sz="4400">
                <a:solidFill>
                  <a:schemeClr val="tx2"/>
                </a:solidFill>
                <a:latin typeface="굴림" pitchFamily="50" charset="-127"/>
                <a:ea typeface="굴림" pitchFamily="50" charset="-127"/>
              </a:defRPr>
            </a:lvl3pPr>
            <a:lvl4pPr marL="1600200" indent="-228600" eaLnBrk="0" hangingPunct="0">
              <a:defRPr kumimoji="1" sz="4400">
                <a:solidFill>
                  <a:schemeClr val="tx2"/>
                </a:solidFill>
                <a:latin typeface="굴림" pitchFamily="50" charset="-127"/>
                <a:ea typeface="굴림" pitchFamily="50" charset="-127"/>
              </a:defRPr>
            </a:lvl4pPr>
            <a:lvl5pPr marL="2057400" indent="-228600" eaLnBrk="0" hangingPunct="0">
              <a:defRPr kumimoji="1" sz="4400">
                <a:solidFill>
                  <a:schemeClr val="tx2"/>
                </a:solidFill>
                <a:latin typeface="굴림" pitchFamily="50" charset="-127"/>
                <a:ea typeface="굴림" pitchFamily="50" charset="-127"/>
              </a:defRPr>
            </a:lvl5pPr>
            <a:lvl6pPr marL="2514600" indent="-228600" eaLnBrk="0" fontAlgn="base" hangingPunct="0">
              <a:spcBef>
                <a:spcPct val="0"/>
              </a:spcBef>
              <a:spcAft>
                <a:spcPct val="0"/>
              </a:spcAft>
              <a:defRPr kumimoji="1" sz="4400">
                <a:solidFill>
                  <a:schemeClr val="tx2"/>
                </a:solidFill>
                <a:latin typeface="굴림" pitchFamily="50" charset="-127"/>
                <a:ea typeface="굴림" pitchFamily="50" charset="-127"/>
              </a:defRPr>
            </a:lvl6pPr>
            <a:lvl7pPr marL="2971800" indent="-228600" eaLnBrk="0" fontAlgn="base" hangingPunct="0">
              <a:spcBef>
                <a:spcPct val="0"/>
              </a:spcBef>
              <a:spcAft>
                <a:spcPct val="0"/>
              </a:spcAft>
              <a:defRPr kumimoji="1" sz="4400">
                <a:solidFill>
                  <a:schemeClr val="tx2"/>
                </a:solidFill>
                <a:latin typeface="굴림" pitchFamily="50" charset="-127"/>
                <a:ea typeface="굴림" pitchFamily="50" charset="-127"/>
              </a:defRPr>
            </a:lvl7pPr>
            <a:lvl8pPr marL="3429000" indent="-228600" eaLnBrk="0" fontAlgn="base" hangingPunct="0">
              <a:spcBef>
                <a:spcPct val="0"/>
              </a:spcBef>
              <a:spcAft>
                <a:spcPct val="0"/>
              </a:spcAft>
              <a:defRPr kumimoji="1" sz="4400">
                <a:solidFill>
                  <a:schemeClr val="tx2"/>
                </a:solidFill>
                <a:latin typeface="굴림" pitchFamily="50" charset="-127"/>
                <a:ea typeface="굴림" pitchFamily="50" charset="-127"/>
              </a:defRPr>
            </a:lvl8pPr>
            <a:lvl9pPr marL="3886200" indent="-228600" eaLnBrk="0" fontAlgn="base" hangingPunct="0">
              <a:spcBef>
                <a:spcPct val="0"/>
              </a:spcBef>
              <a:spcAft>
                <a:spcPct val="0"/>
              </a:spcAft>
              <a:defRPr kumimoji="1" sz="4400">
                <a:solidFill>
                  <a:schemeClr val="tx2"/>
                </a:solidFill>
                <a:latin typeface="굴림" pitchFamily="50" charset="-127"/>
                <a:ea typeface="굴림" pitchFamily="50" charset="-127"/>
              </a:defRPr>
            </a:lvl9pPr>
          </a:lstStyle>
          <a:p>
            <a:pPr algn="ctr" eaLnBrk="1" fontAlgn="base" hangingPunct="1">
              <a:spcBef>
                <a:spcPct val="50000"/>
              </a:spcBef>
              <a:spcAft>
                <a:spcPct val="0"/>
              </a:spcAft>
              <a:defRPr/>
            </a:pPr>
            <a:r>
              <a:rPr lang="en-US" altLang="ko-KR" sz="1600" b="1" dirty="0">
                <a:solidFill>
                  <a:srgbClr val="FF9933"/>
                </a:solidFill>
                <a:latin typeface="Arial" pitchFamily="34" charset="0"/>
              </a:rPr>
              <a:t>Hot cores</a:t>
            </a:r>
          </a:p>
        </p:txBody>
      </p:sp>
      <p:cxnSp>
        <p:nvCxnSpPr>
          <p:cNvPr id="18" name="직선 연결선 35"/>
          <p:cNvCxnSpPr>
            <a:cxnSpLocks noChangeShapeType="1"/>
          </p:cNvCxnSpPr>
          <p:nvPr/>
        </p:nvCxnSpPr>
        <p:spPr bwMode="auto">
          <a:xfrm flipV="1">
            <a:off x="4882018" y="962788"/>
            <a:ext cx="1405427" cy="873"/>
          </a:xfrm>
          <a:prstGeom prst="line">
            <a:avLst/>
          </a:prstGeom>
          <a:noFill/>
          <a:ln w="111125" algn="ctr">
            <a:solidFill>
              <a:srgbClr val="FF9900"/>
            </a:solidFill>
            <a:prstDash val="sysDot"/>
            <a:round/>
            <a:headEnd/>
            <a:tailEnd/>
          </a:ln>
          <a:extLst>
            <a:ext uri="{909E8E84-426E-40DD-AFC4-6F175D3DCCD1}">
              <a14:hiddenFill xmlns:a14="http://schemas.microsoft.com/office/drawing/2010/main">
                <a:noFill/>
              </a14:hiddenFill>
            </a:ext>
          </a:extLst>
        </p:spPr>
      </p:cxnSp>
      <p:cxnSp>
        <p:nvCxnSpPr>
          <p:cNvPr id="19" name="직선 연결선 38"/>
          <p:cNvCxnSpPr>
            <a:cxnSpLocks noChangeShapeType="1"/>
          </p:cNvCxnSpPr>
          <p:nvPr/>
        </p:nvCxnSpPr>
        <p:spPr bwMode="auto">
          <a:xfrm flipV="1">
            <a:off x="6378736" y="937836"/>
            <a:ext cx="1461253" cy="24952"/>
          </a:xfrm>
          <a:prstGeom prst="line">
            <a:avLst/>
          </a:prstGeom>
          <a:noFill/>
          <a:ln w="111125" algn="ctr">
            <a:solidFill>
              <a:srgbClr val="0066CC"/>
            </a:solidFill>
            <a:prstDash val="sysDot"/>
            <a:round/>
            <a:headEnd/>
            <a:tailEnd type="triangle" w="sm" len="sm"/>
          </a:ln>
          <a:extLst>
            <a:ext uri="{909E8E84-426E-40DD-AFC4-6F175D3DCCD1}">
              <a14:hiddenFill xmlns:a14="http://schemas.microsoft.com/office/drawing/2010/main">
                <a:noFill/>
              </a14:hiddenFill>
            </a:ext>
          </a:extLst>
        </p:spPr>
      </p:cxnSp>
      <p:cxnSp>
        <p:nvCxnSpPr>
          <p:cNvPr id="20" name="직선 연결선 39"/>
          <p:cNvCxnSpPr>
            <a:cxnSpLocks noChangeShapeType="1"/>
          </p:cNvCxnSpPr>
          <p:nvPr/>
        </p:nvCxnSpPr>
        <p:spPr bwMode="auto">
          <a:xfrm flipV="1">
            <a:off x="2724433" y="963661"/>
            <a:ext cx="885185" cy="1622"/>
          </a:xfrm>
          <a:prstGeom prst="line">
            <a:avLst/>
          </a:prstGeom>
          <a:noFill/>
          <a:ln w="111125" algn="ctr">
            <a:solidFill>
              <a:srgbClr val="009999"/>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26400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0"/>
            <a:ext cx="9144000" cy="659295"/>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3000" b="1" dirty="0" smtClean="0">
                <a:solidFill>
                  <a:prstClr val="black"/>
                </a:solidFill>
                <a:latin typeface="Arial" panose="020B0604020202020204" pitchFamily="34" charset="0"/>
                <a:cs typeface="Arial" panose="020B0604020202020204" pitchFamily="34" charset="0"/>
              </a:rPr>
              <a:t>High Mobility of Excess Protons in Ice </a:t>
            </a:r>
            <a:endParaRPr lang="ko-KR" altLang="en-US" sz="3000" b="1" dirty="0">
              <a:solidFill>
                <a:prstClr val="black"/>
              </a:solidFill>
              <a:latin typeface="Arial" panose="020B0604020202020204" pitchFamily="34" charset="0"/>
              <a:cs typeface="Arial" panose="020B0604020202020204" pitchFamily="34" charset="0"/>
            </a:endParaRPr>
          </a:p>
        </p:txBody>
      </p:sp>
      <p:sp>
        <p:nvSpPr>
          <p:cNvPr id="15" name="Line 12"/>
          <p:cNvSpPr>
            <a:spLocks noChangeShapeType="1"/>
          </p:cNvSpPr>
          <p:nvPr/>
        </p:nvSpPr>
        <p:spPr bwMode="auto">
          <a:xfrm>
            <a:off x="0" y="662421"/>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latin typeface="맑은 고딕"/>
              <a:ea typeface="굴림" pitchFamily="50" charset="-127"/>
            </a:endParaRPr>
          </a:p>
        </p:txBody>
      </p:sp>
      <p:sp>
        <p:nvSpPr>
          <p:cNvPr id="77" name="직사각형 76"/>
          <p:cNvSpPr/>
          <p:nvPr/>
        </p:nvSpPr>
        <p:spPr>
          <a:xfrm>
            <a:off x="511222" y="991672"/>
            <a:ext cx="8458116" cy="1384995"/>
          </a:xfrm>
          <a:prstGeom prst="rect">
            <a:avLst/>
          </a:prstGeom>
        </p:spPr>
        <p:txBody>
          <a:bodyPr wrap="square">
            <a:spAutoFit/>
          </a:bodyPr>
          <a:lstStyle/>
          <a:p>
            <a:pPr lvl="0">
              <a:spcBef>
                <a:spcPts val="600"/>
              </a:spcBef>
            </a:pPr>
            <a:r>
              <a:rPr lang="en-US" altLang="ko-KR" sz="2000" b="1" u="sng" dirty="0" smtClean="0">
                <a:solidFill>
                  <a:prstClr val="black"/>
                </a:solidFill>
                <a:latin typeface="Arial" panose="020B0604020202020204" pitchFamily="34" charset="0"/>
                <a:cs typeface="Arial" panose="020B0604020202020204" pitchFamily="34" charset="0"/>
              </a:rPr>
              <a:t>Proton </a:t>
            </a:r>
            <a:r>
              <a:rPr lang="en-US" altLang="ko-KR" sz="2000" b="1" u="sng" dirty="0">
                <a:solidFill>
                  <a:prstClr val="black"/>
                </a:solidFill>
                <a:latin typeface="Arial" panose="020B0604020202020204" pitchFamily="34" charset="0"/>
                <a:cs typeface="Arial" panose="020B0604020202020204" pitchFamily="34" charset="0"/>
              </a:rPr>
              <a:t>hopping (</a:t>
            </a:r>
            <a:r>
              <a:rPr lang="en-US" altLang="ko-KR" sz="2000" b="1" u="sng" dirty="0" smtClean="0">
                <a:solidFill>
                  <a:prstClr val="black"/>
                </a:solidFill>
                <a:latin typeface="Arial" panose="020B0604020202020204" pitchFamily="34" charset="0"/>
                <a:cs typeface="Arial" panose="020B0604020202020204" pitchFamily="34" charset="0"/>
              </a:rPr>
              <a:t>Grotthuss) mechanism in ice</a:t>
            </a:r>
            <a:endParaRPr lang="en-US" altLang="ko-KR" sz="2000" u="sng" dirty="0" smtClean="0">
              <a:solidFill>
                <a:prstClr val="black"/>
              </a:solidFill>
              <a:latin typeface="Arial" panose="020B0604020202020204" pitchFamily="34" charset="0"/>
              <a:cs typeface="Arial" panose="020B0604020202020204" pitchFamily="34" charset="0"/>
            </a:endParaRPr>
          </a:p>
          <a:p>
            <a:pPr marL="285750" lvl="0" indent="-285750">
              <a:spcBef>
                <a:spcPts val="600"/>
              </a:spcBef>
              <a:buFont typeface="Arial" panose="020B0604020202020204" pitchFamily="34" charset="0"/>
              <a:buChar char="•"/>
            </a:pPr>
            <a:r>
              <a:rPr lang="en-US" altLang="ko-KR" kern="0" dirty="0" smtClean="0">
                <a:latin typeface="Arial" panose="020B0604020202020204" pitchFamily="34" charset="0"/>
                <a:ea typeface="바탕" panose="02030600000101010101" pitchFamily="18" charset="-127"/>
                <a:cs typeface="Arial" panose="020B0604020202020204" pitchFamily="34" charset="0"/>
              </a:rPr>
              <a:t>Concerted proton hopping along the H-bonded network of ice </a:t>
            </a:r>
            <a:r>
              <a:rPr lang="en-US" altLang="ko-KR" dirty="0" smtClean="0">
                <a:solidFill>
                  <a:prstClr val="black"/>
                </a:solidFill>
                <a:latin typeface="Arial" panose="020B0604020202020204" pitchFamily="34" charset="0"/>
                <a:cs typeface="Arial" panose="020B0604020202020204" pitchFamily="34" charset="0"/>
              </a:rPr>
              <a:t>(resonant tunneling, no significant change in t</a:t>
            </a:r>
            <a:r>
              <a:rPr lang="en-US" altLang="ko-KR" kern="0" dirty="0" smtClean="0">
                <a:solidFill>
                  <a:prstClr val="black"/>
                </a:solidFill>
                <a:latin typeface="Arial" panose="020B0604020202020204" pitchFamily="34" charset="0"/>
                <a:ea typeface="바탕" panose="02030600000101010101" pitchFamily="18" charset="-127"/>
                <a:cs typeface="Arial" panose="020B0604020202020204" pitchFamily="34" charset="0"/>
              </a:rPr>
              <a:t>he lattice structure).</a:t>
            </a:r>
            <a:endParaRPr lang="en-US" altLang="ko-KR" kern="0" dirty="0" smtClean="0">
              <a:latin typeface="Arial" panose="020B0604020202020204" pitchFamily="34" charset="0"/>
              <a:ea typeface="바탕" panose="02030600000101010101" pitchFamily="18" charset="-127"/>
              <a:cs typeface="Arial" panose="020B0604020202020204" pitchFamily="34" charset="0"/>
            </a:endParaRPr>
          </a:p>
          <a:p>
            <a:pPr marL="285750" lvl="0" indent="-285750">
              <a:spcBef>
                <a:spcPts val="600"/>
              </a:spcBef>
              <a:buFont typeface="Arial" panose="020B0604020202020204" pitchFamily="34" charset="0"/>
              <a:buChar char="•"/>
            </a:pPr>
            <a:r>
              <a:rPr lang="en-US" altLang="ko-KR" dirty="0" smtClean="0">
                <a:latin typeface="Arial" panose="020B0604020202020204" pitchFamily="34" charset="0"/>
                <a:cs typeface="Arial" panose="020B0604020202020204" pitchFamily="34" charset="0"/>
              </a:rPr>
              <a:t>Excess </a:t>
            </a:r>
            <a:r>
              <a:rPr lang="en-US" altLang="ko-KR" dirty="0" smtClean="0">
                <a:solidFill>
                  <a:prstClr val="black"/>
                </a:solidFill>
                <a:latin typeface="Arial" panose="020B0604020202020204" pitchFamily="34" charset="0"/>
                <a:cs typeface="Arial" panose="020B0604020202020204" pitchFamily="34" charset="0"/>
              </a:rPr>
              <a:t>protons may be considered “dynamically </a:t>
            </a:r>
            <a:r>
              <a:rPr lang="en-US" altLang="ko-KR" dirty="0">
                <a:solidFill>
                  <a:prstClr val="black"/>
                </a:solidFill>
                <a:latin typeface="Arial" panose="020B0604020202020204" pitchFamily="34" charset="0"/>
                <a:cs typeface="Arial" panose="020B0604020202020204" pitchFamily="34" charset="0"/>
              </a:rPr>
              <a:t>delocalized” in </a:t>
            </a:r>
            <a:r>
              <a:rPr lang="en-US" altLang="ko-KR" dirty="0" smtClean="0">
                <a:solidFill>
                  <a:prstClr val="black"/>
                </a:solidFill>
                <a:latin typeface="Arial" panose="020B0604020202020204" pitchFamily="34" charset="0"/>
                <a:cs typeface="Arial" panose="020B0604020202020204" pitchFamily="34" charset="0"/>
              </a:rPr>
              <a:t>ice.</a:t>
            </a:r>
            <a:endParaRPr lang="en-US" altLang="ko-KR" kern="0" dirty="0" smtClean="0">
              <a:latin typeface="Arial" panose="020B0604020202020204" pitchFamily="34" charset="0"/>
              <a:ea typeface="바탕" panose="02030600000101010101" pitchFamily="18" charset="-127"/>
              <a:cs typeface="Arial" panose="020B0604020202020204" pitchFamily="34" charset="0"/>
            </a:endParaRPr>
          </a:p>
        </p:txBody>
      </p:sp>
      <p:sp>
        <p:nvSpPr>
          <p:cNvPr id="2" name="직사각형 1"/>
          <p:cNvSpPr/>
          <p:nvPr/>
        </p:nvSpPr>
        <p:spPr>
          <a:xfrm>
            <a:off x="1828800" y="5726551"/>
            <a:ext cx="7140538" cy="954107"/>
          </a:xfrm>
          <a:prstGeom prst="rect">
            <a:avLst/>
          </a:prstGeom>
        </p:spPr>
        <p:txBody>
          <a:bodyPr wrap="square">
            <a:spAutoFit/>
          </a:bodyPr>
          <a:lstStyle/>
          <a:p>
            <a:pPr marL="457200" indent="-457200"/>
            <a:r>
              <a:rPr lang="en-GB" altLang="ko-KR" sz="1400" kern="100" dirty="0">
                <a:latin typeface="Times New Roman" panose="02020603050405020304" pitchFamily="18" charset="0"/>
                <a:cs typeface="Times New Roman" panose="02020603050405020304" pitchFamily="18" charset="0"/>
              </a:rPr>
              <a:t>M. Eigen, L. De </a:t>
            </a:r>
            <a:r>
              <a:rPr lang="en-GB" altLang="ko-KR" sz="1400" kern="100" dirty="0" err="1">
                <a:latin typeface="Times New Roman" panose="02020603050405020304" pitchFamily="18" charset="0"/>
                <a:cs typeface="Times New Roman" panose="02020603050405020304" pitchFamily="18" charset="0"/>
              </a:rPr>
              <a:t>Maeyer</a:t>
            </a:r>
            <a:r>
              <a:rPr lang="en-GB" altLang="ko-KR" sz="1400" kern="100" dirty="0">
                <a:latin typeface="Times New Roman" panose="02020603050405020304" pitchFamily="18" charset="0"/>
                <a:cs typeface="Times New Roman" panose="02020603050405020304" pitchFamily="18" charset="0"/>
              </a:rPr>
              <a:t>, </a:t>
            </a:r>
            <a:r>
              <a:rPr lang="en-GB" altLang="ko-KR" sz="1400" i="1" kern="100" dirty="0" smtClean="0">
                <a:latin typeface="Times New Roman" panose="02020603050405020304" pitchFamily="18" charset="0"/>
                <a:cs typeface="Times New Roman" panose="02020603050405020304" pitchFamily="18" charset="0"/>
              </a:rPr>
              <a:t>Proceedings </a:t>
            </a:r>
            <a:r>
              <a:rPr lang="en-GB" altLang="ko-KR" sz="1400" i="1" kern="100" dirty="0">
                <a:latin typeface="Times New Roman" panose="02020603050405020304" pitchFamily="18" charset="0"/>
                <a:cs typeface="Times New Roman" panose="02020603050405020304" pitchFamily="18" charset="0"/>
              </a:rPr>
              <a:t>of the Royal Society of London. Series A. Mathematical and Physical Sciences</a:t>
            </a:r>
            <a:r>
              <a:rPr lang="en-GB" altLang="ko-KR" sz="1400" kern="100" dirty="0">
                <a:latin typeface="Times New Roman" panose="02020603050405020304" pitchFamily="18" charset="0"/>
                <a:cs typeface="Times New Roman" panose="02020603050405020304" pitchFamily="18" charset="0"/>
              </a:rPr>
              <a:t> </a:t>
            </a:r>
            <a:r>
              <a:rPr lang="en-GB" altLang="ko-KR" sz="1400" b="1" kern="100" dirty="0">
                <a:latin typeface="Times New Roman" panose="02020603050405020304" pitchFamily="18" charset="0"/>
                <a:cs typeface="Times New Roman" panose="02020603050405020304" pitchFamily="18" charset="0"/>
              </a:rPr>
              <a:t>247</a:t>
            </a:r>
            <a:r>
              <a:rPr lang="en-GB" altLang="ko-KR" sz="1400" kern="100" dirty="0">
                <a:latin typeface="Times New Roman" panose="02020603050405020304" pitchFamily="18" charset="0"/>
                <a:cs typeface="Times New Roman" panose="02020603050405020304" pitchFamily="18" charset="0"/>
              </a:rPr>
              <a:t>, 505-533 (1958).</a:t>
            </a:r>
            <a:endParaRPr lang="ko-KR" altLang="ko-KR" sz="1400" kern="100" dirty="0">
              <a:latin typeface="맑은 고딕" panose="020B0503020000020004" pitchFamily="50" charset="-127"/>
              <a:cs typeface="Times New Roman" panose="02020603050405020304" pitchFamily="18" charset="0"/>
            </a:endParaRPr>
          </a:p>
          <a:p>
            <a:pPr marL="457200" indent="-457200"/>
            <a:r>
              <a:rPr lang="en-GB" altLang="ko-KR" sz="1400" kern="100" dirty="0" smtClean="0">
                <a:latin typeface="Times New Roman" panose="02020603050405020304" pitchFamily="18" charset="0"/>
                <a:cs typeface="Times New Roman" panose="02020603050405020304" pitchFamily="18" charset="0"/>
              </a:rPr>
              <a:t>C</a:t>
            </a:r>
            <a:r>
              <a:rPr lang="en-GB" altLang="ko-KR" sz="1400" kern="100" dirty="0">
                <a:latin typeface="Times New Roman" panose="02020603050405020304" pitchFamily="18" charset="0"/>
                <a:cs typeface="Times New Roman" panose="02020603050405020304" pitchFamily="18" charset="0"/>
              </a:rPr>
              <a:t>. Kobayashi, S. J. Saito, I. </a:t>
            </a:r>
            <a:r>
              <a:rPr lang="en-GB" altLang="ko-KR" sz="1400" kern="100" dirty="0" err="1">
                <a:latin typeface="Times New Roman" panose="02020603050405020304" pitchFamily="18" charset="0"/>
                <a:cs typeface="Times New Roman" panose="02020603050405020304" pitchFamily="18" charset="0"/>
              </a:rPr>
              <a:t>Ohmine</a:t>
            </a:r>
            <a:r>
              <a:rPr lang="en-GB" altLang="ko-KR" sz="1400" kern="100" dirty="0">
                <a:latin typeface="Times New Roman" panose="02020603050405020304" pitchFamily="18" charset="0"/>
                <a:cs typeface="Times New Roman" panose="02020603050405020304" pitchFamily="18" charset="0"/>
              </a:rPr>
              <a:t>, </a:t>
            </a:r>
            <a:r>
              <a:rPr lang="en-GB" altLang="ko-KR" sz="1400" i="1" kern="100" dirty="0" smtClean="0">
                <a:latin typeface="Times New Roman" panose="02020603050405020304" pitchFamily="18" charset="0"/>
                <a:cs typeface="Times New Roman" panose="02020603050405020304" pitchFamily="18" charset="0"/>
              </a:rPr>
              <a:t>J</a:t>
            </a:r>
            <a:r>
              <a:rPr lang="en-GB" altLang="ko-KR" sz="1400" i="1" kern="100" dirty="0">
                <a:latin typeface="Times New Roman" panose="02020603050405020304" pitchFamily="18" charset="0"/>
                <a:cs typeface="Times New Roman" panose="02020603050405020304" pitchFamily="18" charset="0"/>
              </a:rPr>
              <a:t>. Chem. Phys.</a:t>
            </a:r>
            <a:r>
              <a:rPr lang="en-GB" altLang="ko-KR" sz="1400" kern="100" dirty="0">
                <a:latin typeface="Times New Roman" panose="02020603050405020304" pitchFamily="18" charset="0"/>
                <a:cs typeface="Times New Roman" panose="02020603050405020304" pitchFamily="18" charset="0"/>
              </a:rPr>
              <a:t> </a:t>
            </a:r>
            <a:r>
              <a:rPr lang="en-GB" altLang="ko-KR" sz="1400" b="1" kern="100" dirty="0">
                <a:latin typeface="Times New Roman" panose="02020603050405020304" pitchFamily="18" charset="0"/>
                <a:cs typeface="Times New Roman" panose="02020603050405020304" pitchFamily="18" charset="0"/>
              </a:rPr>
              <a:t>113</a:t>
            </a:r>
            <a:r>
              <a:rPr lang="en-GB" altLang="ko-KR" sz="1400" kern="100" dirty="0">
                <a:latin typeface="Times New Roman" panose="02020603050405020304" pitchFamily="18" charset="0"/>
                <a:cs typeface="Times New Roman" panose="02020603050405020304" pitchFamily="18" charset="0"/>
              </a:rPr>
              <a:t>, 9090-9100 (2000).</a:t>
            </a:r>
            <a:endParaRPr lang="ko-KR" altLang="ko-KR" sz="1400" kern="100" dirty="0">
              <a:latin typeface="맑은 고딕" panose="020B0503020000020004" pitchFamily="50" charset="-127"/>
              <a:cs typeface="Times New Roman" panose="02020603050405020304" pitchFamily="18" charset="0"/>
            </a:endParaRPr>
          </a:p>
          <a:p>
            <a:pPr marL="457200" indent="-457200"/>
            <a:r>
              <a:rPr lang="en-GB" altLang="ko-KR" sz="1400" kern="100" dirty="0" smtClean="0">
                <a:latin typeface="Times New Roman" panose="02020603050405020304" pitchFamily="18" charset="0"/>
                <a:cs typeface="Times New Roman" panose="02020603050405020304" pitchFamily="18" charset="0"/>
              </a:rPr>
              <a:t>E</a:t>
            </a:r>
            <a:r>
              <a:rPr lang="en-GB" altLang="ko-KR" sz="1400" kern="100" dirty="0">
                <a:latin typeface="Times New Roman" panose="02020603050405020304" pitchFamily="18" charset="0"/>
                <a:cs typeface="Times New Roman" panose="02020603050405020304" pitchFamily="18" charset="0"/>
              </a:rPr>
              <a:t>. S. Moon, C. W. Lee, H. Kang, </a:t>
            </a:r>
            <a:r>
              <a:rPr lang="en-GB" altLang="ko-KR" sz="1400" i="1" kern="100" dirty="0" smtClean="0">
                <a:latin typeface="Times New Roman" panose="02020603050405020304" pitchFamily="18" charset="0"/>
                <a:cs typeface="Times New Roman" panose="02020603050405020304" pitchFamily="18" charset="0"/>
              </a:rPr>
              <a:t>Phys</a:t>
            </a:r>
            <a:r>
              <a:rPr lang="en-GB" altLang="ko-KR" sz="1400" i="1" kern="100" dirty="0">
                <a:latin typeface="Times New Roman" panose="02020603050405020304" pitchFamily="18" charset="0"/>
                <a:cs typeface="Times New Roman" panose="02020603050405020304" pitchFamily="18" charset="0"/>
              </a:rPr>
              <a:t>. Chem. Chem. Phys.</a:t>
            </a:r>
            <a:r>
              <a:rPr lang="en-GB" altLang="ko-KR" sz="1400" kern="100" dirty="0">
                <a:latin typeface="Times New Roman" panose="02020603050405020304" pitchFamily="18" charset="0"/>
                <a:cs typeface="Times New Roman" panose="02020603050405020304" pitchFamily="18" charset="0"/>
              </a:rPr>
              <a:t> </a:t>
            </a:r>
            <a:r>
              <a:rPr lang="en-GB" altLang="ko-KR" sz="1400" b="1" kern="100" dirty="0">
                <a:latin typeface="Times New Roman" panose="02020603050405020304" pitchFamily="18" charset="0"/>
                <a:cs typeface="Times New Roman" panose="02020603050405020304" pitchFamily="18" charset="0"/>
              </a:rPr>
              <a:t>10</a:t>
            </a:r>
            <a:r>
              <a:rPr lang="en-GB" altLang="ko-KR" sz="1400" kern="100" dirty="0">
                <a:latin typeface="Times New Roman" panose="02020603050405020304" pitchFamily="18" charset="0"/>
                <a:cs typeface="Times New Roman" panose="02020603050405020304" pitchFamily="18" charset="0"/>
              </a:rPr>
              <a:t>, 4814-4816 (2008).</a:t>
            </a:r>
            <a:endParaRPr lang="ko-KR" altLang="ko-KR" sz="1400" kern="100" dirty="0">
              <a:latin typeface="맑은 고딕" panose="020B0503020000020004" pitchFamily="50" charset="-127"/>
              <a:cs typeface="Times New Roman" panose="02020603050405020304" pitchFamily="18" charset="0"/>
            </a:endParaRPr>
          </a:p>
        </p:txBody>
      </p:sp>
      <p:grpSp>
        <p:nvGrpSpPr>
          <p:cNvPr id="7" name="그룹 6"/>
          <p:cNvGrpSpPr/>
          <p:nvPr/>
        </p:nvGrpSpPr>
        <p:grpSpPr>
          <a:xfrm>
            <a:off x="1818341" y="2630622"/>
            <a:ext cx="5818832" cy="2329998"/>
            <a:chOff x="1907707" y="1412774"/>
            <a:chExt cx="4926773" cy="1996317"/>
          </a:xfrm>
        </p:grpSpPr>
        <p:grpSp>
          <p:nvGrpSpPr>
            <p:cNvPr id="8" name="그룹 7"/>
            <p:cNvGrpSpPr/>
            <p:nvPr/>
          </p:nvGrpSpPr>
          <p:grpSpPr>
            <a:xfrm>
              <a:off x="1907707" y="1412774"/>
              <a:ext cx="4926773" cy="1996317"/>
              <a:chOff x="1907707" y="1412774"/>
              <a:chExt cx="4926773" cy="1996317"/>
            </a:xfrm>
          </p:grpSpPr>
          <p:sp>
            <p:nvSpPr>
              <p:cNvPr id="10" name="직사각형 9"/>
              <p:cNvSpPr/>
              <p:nvPr/>
            </p:nvSpPr>
            <p:spPr>
              <a:xfrm rot="16200000">
                <a:off x="3372935" y="-52454"/>
                <a:ext cx="1996317" cy="4926773"/>
              </a:xfrm>
              <a:prstGeom prst="rect">
                <a:avLst/>
              </a:prstGeom>
              <a:gradFill>
                <a:gsLst>
                  <a:gs pos="0">
                    <a:schemeClr val="accent5">
                      <a:alpha val="76000"/>
                    </a:schemeClr>
                  </a:gs>
                  <a:gs pos="35000">
                    <a:schemeClr val="accent5">
                      <a:alpha val="82000"/>
                      <a:lumMod val="42000"/>
                      <a:lumOff val="58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solidFill>
                    <a:prstClr val="black"/>
                  </a:solidFill>
                  <a:latin typeface="Arial" panose="020B0604020202020204" pitchFamily="34" charset="0"/>
                  <a:cs typeface="Arial" panose="020B0604020202020204" pitchFamily="34" charset="0"/>
                </a:endParaRPr>
              </a:p>
              <a:p>
                <a:pPr algn="ctr"/>
                <a:endParaRPr lang="en-US" sz="900" b="1" dirty="0">
                  <a:solidFill>
                    <a:prstClr val="black"/>
                  </a:solidFill>
                  <a:latin typeface="Arial" panose="020B0604020202020204" pitchFamily="34" charset="0"/>
                  <a:cs typeface="Arial" panose="020B0604020202020204" pitchFamily="34" charset="0"/>
                </a:endParaRPr>
              </a:p>
              <a:p>
                <a:pPr algn="ctr"/>
                <a:endParaRPr lang="en-US" sz="900" b="1" dirty="0">
                  <a:solidFill>
                    <a:prstClr val="black"/>
                  </a:solidFill>
                  <a:latin typeface="Arial" panose="020B0604020202020204" pitchFamily="34" charset="0"/>
                  <a:cs typeface="Arial" panose="020B0604020202020204" pitchFamily="34" charset="0"/>
                </a:endParaRPr>
              </a:p>
              <a:p>
                <a:pPr algn="ctr"/>
                <a:endParaRPr lang="en-US" sz="900" b="1" dirty="0">
                  <a:solidFill>
                    <a:prstClr val="black"/>
                  </a:solidFill>
                  <a:latin typeface="Arial" panose="020B0604020202020204" pitchFamily="34" charset="0"/>
                  <a:cs typeface="Arial" panose="020B0604020202020204" pitchFamily="34" charset="0"/>
                </a:endParaRPr>
              </a:p>
            </p:txBody>
          </p:sp>
          <p:grpSp>
            <p:nvGrpSpPr>
              <p:cNvPr id="11" name="그룹 10"/>
              <p:cNvGrpSpPr/>
              <p:nvPr/>
            </p:nvGrpSpPr>
            <p:grpSpPr>
              <a:xfrm>
                <a:off x="2090126" y="1621361"/>
                <a:ext cx="3235907" cy="802223"/>
                <a:chOff x="1928356" y="758784"/>
                <a:chExt cx="3235907" cy="802223"/>
              </a:xfrm>
            </p:grpSpPr>
            <p:sp>
              <p:nvSpPr>
                <p:cNvPr id="41" name="TextBox 19"/>
                <p:cNvSpPr txBox="1">
                  <a:spLocks noChangeArrowheads="1"/>
                </p:cNvSpPr>
                <p:nvPr/>
              </p:nvSpPr>
              <p:spPr bwMode="auto">
                <a:xfrm>
                  <a:off x="2006645" y="1253230"/>
                  <a:ext cx="690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hangingPunct="1"/>
                  <a:r>
                    <a:rPr kumimoji="0" lang="en-US" altLang="ko-KR" sz="1400" b="1" dirty="0">
                      <a:solidFill>
                        <a:prstClr val="black"/>
                      </a:solidFill>
                      <a:latin typeface="Arial" pitchFamily="34" charset="0"/>
                      <a:ea typeface="맑은 고딕" pitchFamily="50" charset="-127"/>
                      <a:cs typeface="Arial" pitchFamily="34" charset="0"/>
                    </a:rPr>
                    <a:t>H</a:t>
                  </a:r>
                  <a:r>
                    <a:rPr kumimoji="0" lang="en-US" altLang="ko-KR" sz="1400" b="1" baseline="-25000" dirty="0">
                      <a:solidFill>
                        <a:prstClr val="black"/>
                      </a:solidFill>
                      <a:latin typeface="Arial" pitchFamily="34" charset="0"/>
                      <a:ea typeface="맑은 고딕" pitchFamily="50" charset="-127"/>
                      <a:cs typeface="Arial" pitchFamily="34" charset="0"/>
                    </a:rPr>
                    <a:t>3</a:t>
                  </a:r>
                  <a:r>
                    <a:rPr kumimoji="0" lang="en-US" altLang="ko-KR" sz="1400" b="1" dirty="0">
                      <a:solidFill>
                        <a:prstClr val="black"/>
                      </a:solidFill>
                      <a:latin typeface="Arial" pitchFamily="34" charset="0"/>
                      <a:ea typeface="맑은 고딕" pitchFamily="50" charset="-127"/>
                      <a:cs typeface="Arial" pitchFamily="34" charset="0"/>
                    </a:rPr>
                    <a:t>O</a:t>
                  </a:r>
                  <a:r>
                    <a:rPr kumimoji="0" lang="en-US" altLang="ko-KR" sz="1400" b="1" baseline="30000" dirty="0">
                      <a:solidFill>
                        <a:prstClr val="black"/>
                      </a:solidFill>
                      <a:latin typeface="Arial" pitchFamily="34" charset="0"/>
                      <a:ea typeface="맑은 고딕" pitchFamily="50" charset="-127"/>
                      <a:cs typeface="Arial" pitchFamily="34" charset="0"/>
                    </a:rPr>
                    <a:t>+</a:t>
                  </a:r>
                  <a:endParaRPr kumimoji="0" lang="ko-KR" altLang="en-US" sz="1400" b="1" baseline="30000" dirty="0">
                    <a:solidFill>
                      <a:prstClr val="black"/>
                    </a:solidFill>
                    <a:latin typeface="Arial" pitchFamily="34" charset="0"/>
                    <a:ea typeface="맑은 고딕" pitchFamily="50" charset="-127"/>
                    <a:cs typeface="Arial" pitchFamily="34" charset="0"/>
                  </a:endParaRPr>
                </a:p>
              </p:txBody>
            </p:sp>
            <p:cxnSp>
              <p:nvCxnSpPr>
                <p:cNvPr id="42" name="직선 연결선 41"/>
                <p:cNvCxnSpPr/>
                <p:nvPr/>
              </p:nvCxnSpPr>
              <p:spPr>
                <a:xfrm flipH="1">
                  <a:off x="2585474" y="1007869"/>
                  <a:ext cx="2279760" cy="14132"/>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3" name="타원 42"/>
                <p:cNvSpPr/>
                <p:nvPr/>
              </p:nvSpPr>
              <p:spPr>
                <a:xfrm rot="17517964">
                  <a:off x="2406630" y="873903"/>
                  <a:ext cx="302680" cy="29902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44" name="타원 43"/>
                <p:cNvSpPr/>
                <p:nvPr/>
              </p:nvSpPr>
              <p:spPr>
                <a:xfrm>
                  <a:off x="2507522" y="774227"/>
                  <a:ext cx="100893" cy="9967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45" name="타원 44"/>
                <p:cNvSpPr/>
                <p:nvPr/>
              </p:nvSpPr>
              <p:spPr>
                <a:xfrm>
                  <a:off x="2709309" y="973579"/>
                  <a:ext cx="100893" cy="9967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46" name="타원 45"/>
                <p:cNvSpPr/>
                <p:nvPr/>
              </p:nvSpPr>
              <p:spPr>
                <a:xfrm>
                  <a:off x="2994481" y="872486"/>
                  <a:ext cx="302679" cy="29902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47" name="타원 46"/>
                <p:cNvSpPr/>
                <p:nvPr/>
              </p:nvSpPr>
              <p:spPr>
                <a:xfrm>
                  <a:off x="3095374" y="1171514"/>
                  <a:ext cx="100893" cy="9967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48" name="타원 47"/>
                <p:cNvSpPr/>
                <p:nvPr/>
              </p:nvSpPr>
              <p:spPr>
                <a:xfrm>
                  <a:off x="3297127" y="972162"/>
                  <a:ext cx="100893" cy="9967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49" name="타원 48"/>
                <p:cNvSpPr/>
                <p:nvPr/>
              </p:nvSpPr>
              <p:spPr>
                <a:xfrm rot="16200000">
                  <a:off x="3570223" y="876911"/>
                  <a:ext cx="302679" cy="29902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50" name="타원 49"/>
                <p:cNvSpPr/>
                <p:nvPr/>
              </p:nvSpPr>
              <p:spPr>
                <a:xfrm rot="16200000">
                  <a:off x="3870468" y="976587"/>
                  <a:ext cx="100893" cy="9967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51" name="타원 50"/>
                <p:cNvSpPr/>
                <p:nvPr/>
              </p:nvSpPr>
              <p:spPr>
                <a:xfrm rot="16200000">
                  <a:off x="3671116" y="774834"/>
                  <a:ext cx="100893" cy="9967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52" name="타원 51"/>
                <p:cNvSpPr/>
                <p:nvPr/>
              </p:nvSpPr>
              <p:spPr>
                <a:xfrm rot="16200000">
                  <a:off x="4763733" y="861470"/>
                  <a:ext cx="302679" cy="29902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53" name="타원 52"/>
                <p:cNvSpPr/>
                <p:nvPr/>
              </p:nvSpPr>
              <p:spPr>
                <a:xfrm rot="16200000">
                  <a:off x="5063978" y="961146"/>
                  <a:ext cx="100893" cy="9967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54" name="타원 53"/>
                <p:cNvSpPr/>
                <p:nvPr/>
              </p:nvSpPr>
              <p:spPr>
                <a:xfrm rot="16200000">
                  <a:off x="4864626" y="759393"/>
                  <a:ext cx="100893" cy="9967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55" name="TextBox 19"/>
                <p:cNvSpPr txBox="1">
                  <a:spLocks noChangeArrowheads="1"/>
                </p:cNvSpPr>
                <p:nvPr/>
              </p:nvSpPr>
              <p:spPr bwMode="auto">
                <a:xfrm>
                  <a:off x="1928356" y="824702"/>
                  <a:ext cx="434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hangingPunct="1"/>
                  <a:r>
                    <a:rPr kumimoji="0" lang="en-US" altLang="ko-KR" sz="1600" b="1" dirty="0" smtClean="0">
                      <a:solidFill>
                        <a:prstClr val="black"/>
                      </a:solidFill>
                      <a:latin typeface="Arial" pitchFamily="34" charset="0"/>
                      <a:ea typeface="맑은 고딕" pitchFamily="50" charset="-127"/>
                      <a:cs typeface="Arial" pitchFamily="34" charset="0"/>
                    </a:rPr>
                    <a:t>(</a:t>
                  </a:r>
                  <a:r>
                    <a:rPr kumimoji="0" lang="en-US" altLang="ko-KR" sz="1600" b="1" dirty="0" err="1" smtClean="0">
                      <a:solidFill>
                        <a:prstClr val="black"/>
                      </a:solidFill>
                      <a:latin typeface="Arial" pitchFamily="34" charset="0"/>
                      <a:ea typeface="맑은 고딕" pitchFamily="50" charset="-127"/>
                      <a:cs typeface="Arial" pitchFamily="34" charset="0"/>
                    </a:rPr>
                    <a:t>i</a:t>
                  </a:r>
                  <a:r>
                    <a:rPr kumimoji="0" lang="en-US" altLang="ko-KR" sz="1600" b="1" dirty="0" smtClean="0">
                      <a:solidFill>
                        <a:prstClr val="black"/>
                      </a:solidFill>
                      <a:latin typeface="Arial" pitchFamily="34" charset="0"/>
                      <a:ea typeface="맑은 고딕" pitchFamily="50" charset="-127"/>
                      <a:cs typeface="Arial" pitchFamily="34" charset="0"/>
                    </a:rPr>
                    <a:t>)</a:t>
                  </a:r>
                  <a:endParaRPr kumimoji="0" lang="ko-KR" altLang="en-US" sz="1600" b="1" baseline="30000" dirty="0">
                    <a:solidFill>
                      <a:prstClr val="black"/>
                    </a:solidFill>
                    <a:latin typeface="Arial" pitchFamily="34" charset="0"/>
                    <a:ea typeface="맑은 고딕" pitchFamily="50" charset="-127"/>
                    <a:cs typeface="Arial" pitchFamily="34" charset="0"/>
                  </a:endParaRPr>
                </a:p>
              </p:txBody>
            </p:sp>
            <p:sp>
              <p:nvSpPr>
                <p:cNvPr id="56" name="타원 55"/>
                <p:cNvSpPr/>
                <p:nvPr/>
              </p:nvSpPr>
              <p:spPr>
                <a:xfrm>
                  <a:off x="2507521" y="1169860"/>
                  <a:ext cx="100893" cy="9967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57" name="아래쪽 화살표 56"/>
                <p:cNvSpPr/>
                <p:nvPr/>
              </p:nvSpPr>
              <p:spPr>
                <a:xfrm rot="16200000">
                  <a:off x="3636939" y="1248815"/>
                  <a:ext cx="208101" cy="249542"/>
                </a:xfrm>
                <a:prstGeom prst="down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원형 화살표 57"/>
                <p:cNvSpPr/>
                <p:nvPr/>
              </p:nvSpPr>
              <p:spPr>
                <a:xfrm>
                  <a:off x="3898717" y="830983"/>
                  <a:ext cx="226746" cy="285192"/>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9" name="원형 화살표 58"/>
                <p:cNvSpPr/>
                <p:nvPr/>
              </p:nvSpPr>
              <p:spPr>
                <a:xfrm>
                  <a:off x="3335628" y="827136"/>
                  <a:ext cx="226746" cy="285192"/>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60" name="원형 화살표 59"/>
                <p:cNvSpPr/>
                <p:nvPr/>
              </p:nvSpPr>
              <p:spPr>
                <a:xfrm>
                  <a:off x="2753240" y="827136"/>
                  <a:ext cx="226746" cy="285192"/>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61" name="아래쪽 화살표 60"/>
                <p:cNvSpPr/>
                <p:nvPr/>
              </p:nvSpPr>
              <p:spPr>
                <a:xfrm rot="16200000">
                  <a:off x="3101981" y="1248814"/>
                  <a:ext cx="208101" cy="249542"/>
                </a:xfrm>
                <a:prstGeom prst="down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 name="타원 61"/>
                <p:cNvSpPr/>
                <p:nvPr/>
              </p:nvSpPr>
              <p:spPr>
                <a:xfrm>
                  <a:off x="4167579" y="869509"/>
                  <a:ext cx="302679" cy="29902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63" name="타원 62"/>
                <p:cNvSpPr/>
                <p:nvPr/>
              </p:nvSpPr>
              <p:spPr>
                <a:xfrm>
                  <a:off x="4268472" y="1168537"/>
                  <a:ext cx="100893" cy="9967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64" name="타원 63"/>
                <p:cNvSpPr/>
                <p:nvPr/>
              </p:nvSpPr>
              <p:spPr>
                <a:xfrm>
                  <a:off x="4470225" y="969185"/>
                  <a:ext cx="100893" cy="9967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65" name="원형 화살표 64"/>
                <p:cNvSpPr/>
                <p:nvPr/>
              </p:nvSpPr>
              <p:spPr>
                <a:xfrm>
                  <a:off x="4508726" y="824159"/>
                  <a:ext cx="226746" cy="285192"/>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66" name="아래쪽 화살표 65"/>
                <p:cNvSpPr/>
                <p:nvPr/>
              </p:nvSpPr>
              <p:spPr>
                <a:xfrm rot="16200000">
                  <a:off x="4229262" y="1250469"/>
                  <a:ext cx="208101" cy="249542"/>
                </a:xfrm>
                <a:prstGeom prst="down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2" name="그룹 11"/>
              <p:cNvGrpSpPr/>
              <p:nvPr/>
            </p:nvGrpSpPr>
            <p:grpSpPr>
              <a:xfrm>
                <a:off x="2090126" y="2545210"/>
                <a:ext cx="3537538" cy="740930"/>
                <a:chOff x="1928356" y="1682633"/>
                <a:chExt cx="3537538" cy="740930"/>
              </a:xfrm>
            </p:grpSpPr>
            <p:cxnSp>
              <p:nvCxnSpPr>
                <p:cNvPr id="13" name="직선 연결선 12"/>
                <p:cNvCxnSpPr>
                  <a:stCxn id="31" idx="2"/>
                </p:cNvCxnSpPr>
                <p:nvPr/>
              </p:nvCxnSpPr>
              <p:spPr>
                <a:xfrm flipH="1">
                  <a:off x="2571084" y="1933040"/>
                  <a:ext cx="2213515" cy="11779"/>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타원 13"/>
                <p:cNvSpPr/>
                <p:nvPr/>
              </p:nvSpPr>
              <p:spPr>
                <a:xfrm rot="10800000">
                  <a:off x="3585162" y="1783527"/>
                  <a:ext cx="299028" cy="302680"/>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7" name="타원 16"/>
                <p:cNvSpPr/>
                <p:nvPr/>
              </p:nvSpPr>
              <p:spPr>
                <a:xfrm rot="10800000">
                  <a:off x="3684837" y="1682633"/>
                  <a:ext cx="99676" cy="100893"/>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8" name="타원 17"/>
                <p:cNvSpPr/>
                <p:nvPr/>
              </p:nvSpPr>
              <p:spPr>
                <a:xfrm rot="10800000">
                  <a:off x="3485485" y="1884420"/>
                  <a:ext cx="99676" cy="100893"/>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9" name="타원 18"/>
                <p:cNvSpPr/>
                <p:nvPr/>
              </p:nvSpPr>
              <p:spPr>
                <a:xfrm rot="5185444">
                  <a:off x="2989218" y="1794383"/>
                  <a:ext cx="302679" cy="29902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20" name="타원 19"/>
                <p:cNvSpPr/>
                <p:nvPr/>
              </p:nvSpPr>
              <p:spPr>
                <a:xfrm rot="5185444">
                  <a:off x="2891150" y="1884284"/>
                  <a:ext cx="100893" cy="9967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21" name="타원 20"/>
                <p:cNvSpPr/>
                <p:nvPr/>
              </p:nvSpPr>
              <p:spPr>
                <a:xfrm rot="5185444">
                  <a:off x="3102697" y="2095420"/>
                  <a:ext cx="100893" cy="9967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22" name="TextBox 19"/>
                <p:cNvSpPr txBox="1">
                  <a:spLocks noChangeArrowheads="1"/>
                </p:cNvSpPr>
                <p:nvPr/>
              </p:nvSpPr>
              <p:spPr bwMode="auto">
                <a:xfrm>
                  <a:off x="1928356" y="1757394"/>
                  <a:ext cx="434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hangingPunct="1"/>
                  <a:r>
                    <a:rPr kumimoji="0" lang="en-US" altLang="ko-KR" sz="1600" b="1" dirty="0" smtClean="0">
                      <a:solidFill>
                        <a:prstClr val="black"/>
                      </a:solidFill>
                      <a:latin typeface="Arial" pitchFamily="34" charset="0"/>
                      <a:ea typeface="맑은 고딕" pitchFamily="50" charset="-127"/>
                      <a:cs typeface="Arial" pitchFamily="34" charset="0"/>
                    </a:rPr>
                    <a:t>(ii)</a:t>
                  </a:r>
                  <a:endParaRPr kumimoji="0" lang="ko-KR" altLang="en-US" sz="1600" b="1" baseline="30000" dirty="0">
                    <a:solidFill>
                      <a:prstClr val="black"/>
                    </a:solidFill>
                    <a:latin typeface="Arial" pitchFamily="34" charset="0"/>
                    <a:ea typeface="맑은 고딕" pitchFamily="50" charset="-127"/>
                    <a:cs typeface="Arial" pitchFamily="34" charset="0"/>
                  </a:endParaRPr>
                </a:p>
              </p:txBody>
            </p:sp>
            <p:sp>
              <p:nvSpPr>
                <p:cNvPr id="23" name="타원 22"/>
                <p:cNvSpPr/>
                <p:nvPr/>
              </p:nvSpPr>
              <p:spPr>
                <a:xfrm rot="17517964">
                  <a:off x="2416116" y="1798872"/>
                  <a:ext cx="302680" cy="29902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24" name="타원 23"/>
                <p:cNvSpPr/>
                <p:nvPr/>
              </p:nvSpPr>
              <p:spPr>
                <a:xfrm>
                  <a:off x="2517008" y="1699196"/>
                  <a:ext cx="100893" cy="9967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25" name="타원 24"/>
                <p:cNvSpPr/>
                <p:nvPr/>
              </p:nvSpPr>
              <p:spPr>
                <a:xfrm>
                  <a:off x="2507523" y="2102645"/>
                  <a:ext cx="100893" cy="9967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26" name="아래쪽 화살표 25"/>
                <p:cNvSpPr/>
                <p:nvPr/>
              </p:nvSpPr>
              <p:spPr>
                <a:xfrm rot="5400000">
                  <a:off x="3594325" y="2189057"/>
                  <a:ext cx="204992" cy="249547"/>
                </a:xfrm>
                <a:prstGeom prst="down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원형 화살표 26"/>
                <p:cNvSpPr/>
                <p:nvPr/>
              </p:nvSpPr>
              <p:spPr>
                <a:xfrm rot="10800000">
                  <a:off x="2735230" y="1827931"/>
                  <a:ext cx="246665" cy="314764"/>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8" name="원형 화살표 27"/>
                <p:cNvSpPr/>
                <p:nvPr/>
              </p:nvSpPr>
              <p:spPr>
                <a:xfrm rot="10800000">
                  <a:off x="3325383" y="1840842"/>
                  <a:ext cx="246665" cy="314764"/>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9" name="아래쪽 화살표 28"/>
                <p:cNvSpPr/>
                <p:nvPr/>
              </p:nvSpPr>
              <p:spPr>
                <a:xfrm rot="5400000">
                  <a:off x="3004172" y="2189058"/>
                  <a:ext cx="204992" cy="249547"/>
                </a:xfrm>
                <a:prstGeom prst="down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TextBox 19"/>
                <p:cNvSpPr txBox="1">
                  <a:spLocks noChangeArrowheads="1"/>
                </p:cNvSpPr>
                <p:nvPr/>
              </p:nvSpPr>
              <p:spPr bwMode="auto">
                <a:xfrm>
                  <a:off x="4867451" y="2066790"/>
                  <a:ext cx="5984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hangingPunct="1"/>
                  <a:r>
                    <a:rPr kumimoji="0" lang="en-US" altLang="ko-KR" sz="1400" b="1" dirty="0">
                      <a:solidFill>
                        <a:prstClr val="black"/>
                      </a:solidFill>
                      <a:latin typeface="Arial" pitchFamily="34" charset="0"/>
                      <a:ea typeface="맑은 고딕" pitchFamily="50" charset="-127"/>
                      <a:cs typeface="Arial" pitchFamily="34" charset="0"/>
                    </a:rPr>
                    <a:t>H</a:t>
                  </a:r>
                  <a:r>
                    <a:rPr kumimoji="0" lang="en-US" altLang="ko-KR" sz="1400" b="1" baseline="-25000" dirty="0">
                      <a:solidFill>
                        <a:prstClr val="black"/>
                      </a:solidFill>
                      <a:latin typeface="Arial" pitchFamily="34" charset="0"/>
                      <a:ea typeface="맑은 고딕" pitchFamily="50" charset="-127"/>
                      <a:cs typeface="Arial" pitchFamily="34" charset="0"/>
                    </a:rPr>
                    <a:t>3</a:t>
                  </a:r>
                  <a:r>
                    <a:rPr kumimoji="0" lang="en-US" altLang="ko-KR" sz="1400" b="1" dirty="0">
                      <a:solidFill>
                        <a:prstClr val="black"/>
                      </a:solidFill>
                      <a:latin typeface="Arial" pitchFamily="34" charset="0"/>
                      <a:ea typeface="맑은 고딕" pitchFamily="50" charset="-127"/>
                      <a:cs typeface="Arial" pitchFamily="34" charset="0"/>
                    </a:rPr>
                    <a:t>O</a:t>
                  </a:r>
                  <a:r>
                    <a:rPr kumimoji="0" lang="en-US" altLang="ko-KR" sz="1400" b="1" baseline="30000" dirty="0">
                      <a:solidFill>
                        <a:prstClr val="black"/>
                      </a:solidFill>
                      <a:latin typeface="Arial" pitchFamily="34" charset="0"/>
                      <a:ea typeface="맑은 고딕" pitchFamily="50" charset="-127"/>
                      <a:cs typeface="Arial" pitchFamily="34" charset="0"/>
                    </a:rPr>
                    <a:t>+</a:t>
                  </a:r>
                  <a:endParaRPr kumimoji="0" lang="ko-KR" altLang="en-US" sz="1400" b="1" baseline="30000" dirty="0">
                    <a:solidFill>
                      <a:prstClr val="black"/>
                    </a:solidFill>
                    <a:latin typeface="Arial" pitchFamily="34" charset="0"/>
                    <a:ea typeface="맑은 고딕" pitchFamily="50" charset="-127"/>
                    <a:cs typeface="Arial" pitchFamily="34" charset="0"/>
                  </a:endParaRPr>
                </a:p>
              </p:txBody>
            </p:sp>
            <p:sp>
              <p:nvSpPr>
                <p:cNvPr id="31" name="타원 30"/>
                <p:cNvSpPr/>
                <p:nvPr/>
              </p:nvSpPr>
              <p:spPr>
                <a:xfrm>
                  <a:off x="4784599" y="1783526"/>
                  <a:ext cx="302679" cy="29902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32" name="타원 31"/>
                <p:cNvSpPr/>
                <p:nvPr/>
              </p:nvSpPr>
              <p:spPr>
                <a:xfrm>
                  <a:off x="4867451" y="1683851"/>
                  <a:ext cx="100893" cy="9967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33" name="타원 32"/>
                <p:cNvSpPr/>
                <p:nvPr/>
              </p:nvSpPr>
              <p:spPr>
                <a:xfrm>
                  <a:off x="5060516" y="1866706"/>
                  <a:ext cx="100893" cy="9967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34" name="타원 33"/>
                <p:cNvSpPr/>
                <p:nvPr/>
              </p:nvSpPr>
              <p:spPr>
                <a:xfrm rot="16200000">
                  <a:off x="4702573" y="1876225"/>
                  <a:ext cx="99676" cy="100893"/>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35" name="원형 화살표 34"/>
                <p:cNvSpPr/>
                <p:nvPr/>
              </p:nvSpPr>
              <p:spPr>
                <a:xfrm rot="10800000">
                  <a:off x="4526796" y="1827931"/>
                  <a:ext cx="246665" cy="314764"/>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6" name="타원 35"/>
                <p:cNvSpPr/>
                <p:nvPr/>
              </p:nvSpPr>
              <p:spPr>
                <a:xfrm rot="5185444">
                  <a:off x="4167579" y="1801620"/>
                  <a:ext cx="302679" cy="29902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37" name="타원 36"/>
                <p:cNvSpPr/>
                <p:nvPr/>
              </p:nvSpPr>
              <p:spPr>
                <a:xfrm rot="5185444">
                  <a:off x="4069511" y="1891521"/>
                  <a:ext cx="100893" cy="9967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38" name="타원 37"/>
                <p:cNvSpPr/>
                <p:nvPr/>
              </p:nvSpPr>
              <p:spPr>
                <a:xfrm rot="5185444">
                  <a:off x="4281058" y="2102657"/>
                  <a:ext cx="100893" cy="9967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39" name="원형 화살표 38"/>
                <p:cNvSpPr/>
                <p:nvPr/>
              </p:nvSpPr>
              <p:spPr>
                <a:xfrm rot="10800000">
                  <a:off x="3913591" y="1835168"/>
                  <a:ext cx="246665" cy="314764"/>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40" name="아래쪽 화살표 39"/>
                <p:cNvSpPr/>
                <p:nvPr/>
              </p:nvSpPr>
              <p:spPr>
                <a:xfrm rot="5400000">
                  <a:off x="4176120" y="2196293"/>
                  <a:ext cx="204992" cy="249547"/>
                </a:xfrm>
                <a:prstGeom prst="down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9" name="TextBox 8"/>
            <p:cNvSpPr txBox="1"/>
            <p:nvPr/>
          </p:nvSpPr>
          <p:spPr>
            <a:xfrm>
              <a:off x="4739405" y="2066886"/>
              <a:ext cx="2095072" cy="338554"/>
            </a:xfrm>
            <a:prstGeom prst="rect">
              <a:avLst/>
            </a:prstGeom>
            <a:noFill/>
          </p:spPr>
          <p:txBody>
            <a:bodyPr wrap="square" rtlCol="0">
              <a:spAutoFit/>
            </a:bodyPr>
            <a:lstStyle/>
            <a:p>
              <a:r>
                <a:rPr lang="en-US" altLang="ko-KR" sz="1600" b="1" dirty="0">
                  <a:solidFill>
                    <a:srgbClr val="3333FF"/>
                  </a:solidFill>
                  <a:latin typeface="Arial" panose="020B0604020202020204" pitchFamily="34" charset="0"/>
                  <a:cs typeface="Arial" panose="020B0604020202020204" pitchFamily="34" charset="0"/>
                </a:rPr>
                <a:t>m</a:t>
              </a:r>
              <a:r>
                <a:rPr lang="en-US" altLang="ko-KR" sz="1600" b="1" dirty="0" smtClean="0">
                  <a:solidFill>
                    <a:srgbClr val="3333FF"/>
                  </a:solidFill>
                  <a:latin typeface="Arial" panose="020B0604020202020204" pitchFamily="34" charset="0"/>
                  <a:cs typeface="Arial" panose="020B0604020202020204" pitchFamily="34" charset="0"/>
                </a:rPr>
                <a:t>olecular dipole</a:t>
              </a:r>
              <a:endParaRPr lang="ko-KR" altLang="en-US" sz="1600" b="1" dirty="0">
                <a:solidFill>
                  <a:srgbClr val="3333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474744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669523635"/>
              </p:ext>
            </p:extLst>
          </p:nvPr>
        </p:nvGraphicFramePr>
        <p:xfrm>
          <a:off x="4390220" y="1393673"/>
          <a:ext cx="5263396" cy="3667820"/>
        </p:xfrm>
        <a:graphic>
          <a:graphicData uri="http://schemas.openxmlformats.org/presentationml/2006/ole">
            <mc:AlternateContent xmlns:mc="http://schemas.openxmlformats.org/markup-compatibility/2006">
              <mc:Choice xmlns:v="urn:schemas-microsoft-com:vml" Requires="v">
                <p:oleObj spid="_x0000_s28810" name="Graph" r:id="rId4" imgW="4129200" imgH="2877120" progId="Origin50.Graph">
                  <p:embed/>
                </p:oleObj>
              </mc:Choice>
              <mc:Fallback>
                <p:oleObj name="Graph" r:id="rId4" imgW="4129200" imgH="2877120" progId="Origin50.Graph">
                  <p:embed/>
                  <p:pic>
                    <p:nvPicPr>
                      <p:cNvPr id="0" name=""/>
                      <p:cNvPicPr/>
                      <p:nvPr/>
                    </p:nvPicPr>
                    <p:blipFill>
                      <a:blip r:embed="rId5"/>
                      <a:stretch>
                        <a:fillRect/>
                      </a:stretch>
                    </p:blipFill>
                    <p:spPr>
                      <a:xfrm>
                        <a:off x="4390220" y="1393673"/>
                        <a:ext cx="5263396" cy="3667820"/>
                      </a:xfrm>
                      <a:prstGeom prst="rect">
                        <a:avLst/>
                      </a:prstGeom>
                    </p:spPr>
                  </p:pic>
                </p:oleObj>
              </mc:Fallback>
            </mc:AlternateContent>
          </a:graphicData>
        </a:graphic>
      </p:graphicFrame>
      <p:sp>
        <p:nvSpPr>
          <p:cNvPr id="6" name="Rectangle 5"/>
          <p:cNvSpPr/>
          <p:nvPr/>
        </p:nvSpPr>
        <p:spPr>
          <a:xfrm>
            <a:off x="594759" y="1327377"/>
            <a:ext cx="3545609" cy="3843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15" name="Rectangle 14"/>
          <p:cNvSpPr/>
          <p:nvPr/>
        </p:nvSpPr>
        <p:spPr>
          <a:xfrm>
            <a:off x="421391" y="1883683"/>
            <a:ext cx="3392326" cy="2335078"/>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16" name="Rectangle 15"/>
          <p:cNvSpPr/>
          <p:nvPr/>
        </p:nvSpPr>
        <p:spPr>
          <a:xfrm>
            <a:off x="421391" y="4206397"/>
            <a:ext cx="3392326" cy="4669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10" name="TextBox 9"/>
          <p:cNvSpPr txBox="1"/>
          <p:nvPr/>
        </p:nvSpPr>
        <p:spPr>
          <a:xfrm>
            <a:off x="4662529" y="895850"/>
            <a:ext cx="4361569" cy="646331"/>
          </a:xfrm>
          <a:prstGeom prst="rect">
            <a:avLst/>
          </a:prstGeom>
          <a:noFill/>
        </p:spPr>
        <p:txBody>
          <a:bodyPr wrap="square" rtlCol="0">
            <a:spAutoFit/>
          </a:bodyPr>
          <a:lstStyle/>
          <a:p>
            <a:r>
              <a:rPr lang="en-US" altLang="ko-KR" b="1" dirty="0" smtClean="0"/>
              <a:t>LES detection of </a:t>
            </a:r>
            <a:r>
              <a:rPr lang="en-US" altLang="ko-KR" b="1" dirty="0"/>
              <a:t>p</a:t>
            </a:r>
            <a:r>
              <a:rPr lang="en-US" altLang="ko-KR" b="1" dirty="0" smtClean="0"/>
              <a:t>roton </a:t>
            </a:r>
            <a:r>
              <a:rPr lang="en-US" altLang="ko-KR" b="1" dirty="0"/>
              <a:t>m</a:t>
            </a:r>
            <a:r>
              <a:rPr lang="en-US" altLang="ko-KR" b="1" dirty="0" smtClean="0"/>
              <a:t>igration to ice surface: </a:t>
            </a:r>
            <a:r>
              <a:rPr lang="en-US" altLang="ko-KR" b="1" dirty="0" smtClean="0">
                <a:solidFill>
                  <a:prstClr val="black"/>
                </a:solidFill>
              </a:rPr>
              <a:t>H</a:t>
            </a:r>
            <a:r>
              <a:rPr lang="en-US" altLang="ko-KR" b="1" baseline="30000" dirty="0">
                <a:solidFill>
                  <a:prstClr val="black"/>
                </a:solidFill>
              </a:rPr>
              <a:t>+</a:t>
            </a:r>
            <a:r>
              <a:rPr lang="en-US" altLang="ko-KR" b="1" dirty="0">
                <a:solidFill>
                  <a:prstClr val="black"/>
                </a:solidFill>
              </a:rPr>
              <a:t> + NH</a:t>
            </a:r>
            <a:r>
              <a:rPr lang="en-US" altLang="ko-KR" b="1" baseline="-25000" dirty="0">
                <a:solidFill>
                  <a:prstClr val="black"/>
                </a:solidFill>
              </a:rPr>
              <a:t>3</a:t>
            </a:r>
            <a:r>
              <a:rPr lang="en-US" altLang="ko-KR" b="1" dirty="0">
                <a:solidFill>
                  <a:prstClr val="black"/>
                </a:solidFill>
              </a:rPr>
              <a:t> </a:t>
            </a:r>
            <a:r>
              <a:rPr lang="ko-KR" altLang="en-US" b="1" dirty="0">
                <a:solidFill>
                  <a:prstClr val="black"/>
                </a:solidFill>
              </a:rPr>
              <a:t>→ </a:t>
            </a:r>
            <a:r>
              <a:rPr lang="en-US" altLang="ko-KR" b="1" dirty="0">
                <a:solidFill>
                  <a:srgbClr val="FF0000"/>
                </a:solidFill>
              </a:rPr>
              <a:t>NH</a:t>
            </a:r>
            <a:r>
              <a:rPr lang="en-US" altLang="ko-KR" b="1" baseline="-25000" dirty="0">
                <a:solidFill>
                  <a:srgbClr val="FF0000"/>
                </a:solidFill>
              </a:rPr>
              <a:t>4</a:t>
            </a:r>
            <a:r>
              <a:rPr lang="en-US" altLang="ko-KR" b="1" baseline="30000" dirty="0">
                <a:solidFill>
                  <a:srgbClr val="FF0000"/>
                </a:solidFill>
              </a:rPr>
              <a:t>+</a:t>
            </a:r>
            <a:endParaRPr lang="ko-KR" altLang="en-US" b="1" baseline="30000" dirty="0">
              <a:solidFill>
                <a:srgbClr val="FF0000"/>
              </a:solidFill>
            </a:endParaRPr>
          </a:p>
        </p:txBody>
      </p:sp>
      <p:sp>
        <p:nvSpPr>
          <p:cNvPr id="19" name="Rectangle 18"/>
          <p:cNvSpPr/>
          <p:nvPr/>
        </p:nvSpPr>
        <p:spPr>
          <a:xfrm>
            <a:off x="412261" y="1791705"/>
            <a:ext cx="3431246" cy="134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grpSp>
        <p:nvGrpSpPr>
          <p:cNvPr id="3" name="Group 2"/>
          <p:cNvGrpSpPr/>
          <p:nvPr/>
        </p:nvGrpSpPr>
        <p:grpSpPr>
          <a:xfrm>
            <a:off x="130446" y="2110432"/>
            <a:ext cx="3709133" cy="1469374"/>
            <a:chOff x="-495203" y="2179470"/>
            <a:chExt cx="3709133" cy="1469374"/>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63694">
              <a:off x="-495203" y="2212819"/>
              <a:ext cx="2440784" cy="143602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07875">
              <a:off x="774426" y="2179470"/>
              <a:ext cx="2439504" cy="1435272"/>
            </a:xfrm>
            <a:prstGeom prst="rect">
              <a:avLst/>
            </a:prstGeom>
          </p:spPr>
        </p:pic>
      </p:grpSp>
      <p:grpSp>
        <p:nvGrpSpPr>
          <p:cNvPr id="13" name="Group 12"/>
          <p:cNvGrpSpPr/>
          <p:nvPr/>
        </p:nvGrpSpPr>
        <p:grpSpPr>
          <a:xfrm>
            <a:off x="1770906" y="2728709"/>
            <a:ext cx="1665063" cy="379923"/>
            <a:chOff x="1071642" y="2756676"/>
            <a:chExt cx="1665063" cy="379923"/>
          </a:xfrm>
        </p:grpSpPr>
        <p:grpSp>
          <p:nvGrpSpPr>
            <p:cNvPr id="8" name="Group 7"/>
            <p:cNvGrpSpPr/>
            <p:nvPr/>
          </p:nvGrpSpPr>
          <p:grpSpPr>
            <a:xfrm>
              <a:off x="1071642" y="2767267"/>
              <a:ext cx="407484" cy="369332"/>
              <a:chOff x="1347981" y="2847953"/>
              <a:chExt cx="407484" cy="369332"/>
            </a:xfrm>
          </p:grpSpPr>
          <p:sp>
            <p:nvSpPr>
              <p:cNvPr id="5" name="Oval 4"/>
              <p:cNvSpPr/>
              <p:nvPr/>
            </p:nvSpPr>
            <p:spPr>
              <a:xfrm>
                <a:off x="1372486" y="2853559"/>
                <a:ext cx="358121" cy="358121"/>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b="1" baseline="30000" dirty="0">
                  <a:solidFill>
                    <a:prstClr val="black"/>
                  </a:solidFill>
                </a:endParaRPr>
              </a:p>
            </p:txBody>
          </p:sp>
          <p:sp>
            <p:nvSpPr>
              <p:cNvPr id="7" name="Rectangle 6"/>
              <p:cNvSpPr/>
              <p:nvPr/>
            </p:nvSpPr>
            <p:spPr>
              <a:xfrm>
                <a:off x="1347981" y="2847953"/>
                <a:ext cx="407484" cy="369332"/>
              </a:xfrm>
              <a:prstGeom prst="rect">
                <a:avLst/>
              </a:prstGeom>
            </p:spPr>
            <p:txBody>
              <a:bodyPr wrap="none">
                <a:spAutoFit/>
              </a:bodyPr>
              <a:lstStyle/>
              <a:p>
                <a:pPr algn="ctr"/>
                <a:r>
                  <a:rPr lang="en-US" altLang="ko-KR" b="1" dirty="0">
                    <a:solidFill>
                      <a:prstClr val="black"/>
                    </a:solidFill>
                  </a:rPr>
                  <a:t>H</a:t>
                </a:r>
                <a:r>
                  <a:rPr lang="en-US" altLang="ko-KR" b="1" baseline="30000" dirty="0">
                    <a:solidFill>
                      <a:prstClr val="black"/>
                    </a:solidFill>
                  </a:rPr>
                  <a:t>+</a:t>
                </a:r>
                <a:endParaRPr lang="ko-KR" altLang="en-US" sz="2800" b="1" baseline="30000" dirty="0">
                  <a:solidFill>
                    <a:prstClr val="black"/>
                  </a:solidFill>
                </a:endParaRPr>
              </a:p>
            </p:txBody>
          </p:sp>
        </p:grpSp>
        <p:grpSp>
          <p:nvGrpSpPr>
            <p:cNvPr id="17" name="Group 16"/>
            <p:cNvGrpSpPr/>
            <p:nvPr/>
          </p:nvGrpSpPr>
          <p:grpSpPr>
            <a:xfrm>
              <a:off x="2329221" y="2756676"/>
              <a:ext cx="407484" cy="369332"/>
              <a:chOff x="1347981" y="2847953"/>
              <a:chExt cx="407484" cy="369332"/>
            </a:xfrm>
          </p:grpSpPr>
          <p:sp>
            <p:nvSpPr>
              <p:cNvPr id="18" name="Oval 17"/>
              <p:cNvSpPr/>
              <p:nvPr/>
            </p:nvSpPr>
            <p:spPr>
              <a:xfrm>
                <a:off x="1372662" y="2853558"/>
                <a:ext cx="358121" cy="358121"/>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b="1" baseline="30000" dirty="0">
                  <a:solidFill>
                    <a:prstClr val="black"/>
                  </a:solidFill>
                </a:endParaRPr>
              </a:p>
            </p:txBody>
          </p:sp>
          <p:sp>
            <p:nvSpPr>
              <p:cNvPr id="20" name="Rectangle 19"/>
              <p:cNvSpPr/>
              <p:nvPr/>
            </p:nvSpPr>
            <p:spPr>
              <a:xfrm>
                <a:off x="1347981" y="2847953"/>
                <a:ext cx="407484" cy="369332"/>
              </a:xfrm>
              <a:prstGeom prst="rect">
                <a:avLst/>
              </a:prstGeom>
            </p:spPr>
            <p:txBody>
              <a:bodyPr wrap="none">
                <a:spAutoFit/>
              </a:bodyPr>
              <a:lstStyle/>
              <a:p>
                <a:pPr algn="ctr"/>
                <a:r>
                  <a:rPr lang="en-US" altLang="ko-KR" b="1" dirty="0">
                    <a:solidFill>
                      <a:prstClr val="black"/>
                    </a:solidFill>
                  </a:rPr>
                  <a:t>H</a:t>
                </a:r>
                <a:r>
                  <a:rPr lang="en-US" altLang="ko-KR" b="1" baseline="30000" dirty="0">
                    <a:solidFill>
                      <a:prstClr val="black"/>
                    </a:solidFill>
                  </a:rPr>
                  <a:t>+</a:t>
                </a:r>
                <a:endParaRPr lang="ko-KR" altLang="en-US" sz="2800" b="1" baseline="30000" dirty="0">
                  <a:solidFill>
                    <a:prstClr val="black"/>
                  </a:solidFill>
                </a:endParaRPr>
              </a:p>
            </p:txBody>
          </p:sp>
        </p:grpSp>
      </p:grpSp>
      <p:grpSp>
        <p:nvGrpSpPr>
          <p:cNvPr id="38" name="Group 37"/>
          <p:cNvGrpSpPr/>
          <p:nvPr/>
        </p:nvGrpSpPr>
        <p:grpSpPr>
          <a:xfrm>
            <a:off x="1308856" y="1332952"/>
            <a:ext cx="1786915" cy="543688"/>
            <a:chOff x="566811" y="1185580"/>
            <a:chExt cx="1786915" cy="543688"/>
          </a:xfrm>
        </p:grpSpPr>
        <p:grpSp>
          <p:nvGrpSpPr>
            <p:cNvPr id="31" name="Group 30"/>
            <p:cNvGrpSpPr/>
            <p:nvPr/>
          </p:nvGrpSpPr>
          <p:grpSpPr>
            <a:xfrm>
              <a:off x="1792355" y="1187699"/>
              <a:ext cx="561371" cy="541569"/>
              <a:chOff x="1855932" y="1186946"/>
              <a:chExt cx="561371" cy="541569"/>
            </a:xfrm>
          </p:grpSpPr>
          <p:sp>
            <p:nvSpPr>
              <p:cNvPr id="28" name="Oval 27"/>
              <p:cNvSpPr/>
              <p:nvPr/>
            </p:nvSpPr>
            <p:spPr>
              <a:xfrm>
                <a:off x="1875734" y="1186946"/>
                <a:ext cx="541569" cy="541569"/>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30" name="Rectangle 29"/>
              <p:cNvSpPr/>
              <p:nvPr/>
            </p:nvSpPr>
            <p:spPr>
              <a:xfrm>
                <a:off x="1855932" y="1227559"/>
                <a:ext cx="561371" cy="369332"/>
              </a:xfrm>
              <a:prstGeom prst="rect">
                <a:avLst/>
              </a:prstGeom>
            </p:spPr>
            <p:txBody>
              <a:bodyPr wrap="none">
                <a:spAutoFit/>
              </a:bodyPr>
              <a:lstStyle/>
              <a:p>
                <a:pPr algn="ctr"/>
                <a:r>
                  <a:rPr lang="en-US" altLang="ko-KR" b="1" dirty="0">
                    <a:solidFill>
                      <a:prstClr val="black"/>
                    </a:solidFill>
                  </a:rPr>
                  <a:t>NH</a:t>
                </a:r>
                <a:r>
                  <a:rPr lang="en-US" altLang="ko-KR" b="1" baseline="-25000" dirty="0">
                    <a:solidFill>
                      <a:prstClr val="black"/>
                    </a:solidFill>
                  </a:rPr>
                  <a:t>3</a:t>
                </a:r>
                <a:endParaRPr lang="ko-KR" altLang="en-US" sz="2800" b="1" baseline="-25000" dirty="0">
                  <a:solidFill>
                    <a:prstClr val="black"/>
                  </a:solidFill>
                </a:endParaRPr>
              </a:p>
            </p:txBody>
          </p:sp>
        </p:grpSp>
        <p:grpSp>
          <p:nvGrpSpPr>
            <p:cNvPr id="35" name="Group 34"/>
            <p:cNvGrpSpPr/>
            <p:nvPr/>
          </p:nvGrpSpPr>
          <p:grpSpPr>
            <a:xfrm>
              <a:off x="566811" y="1185580"/>
              <a:ext cx="561371" cy="541569"/>
              <a:chOff x="1758151" y="1186608"/>
              <a:chExt cx="561371" cy="541569"/>
            </a:xfrm>
          </p:grpSpPr>
          <p:sp>
            <p:nvSpPr>
              <p:cNvPr id="36" name="Oval 35"/>
              <p:cNvSpPr/>
              <p:nvPr/>
            </p:nvSpPr>
            <p:spPr>
              <a:xfrm>
                <a:off x="1758151" y="1186608"/>
                <a:ext cx="541569" cy="541569"/>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37" name="Rectangle 36"/>
              <p:cNvSpPr/>
              <p:nvPr/>
            </p:nvSpPr>
            <p:spPr>
              <a:xfrm>
                <a:off x="1758151" y="1247329"/>
                <a:ext cx="561371" cy="369332"/>
              </a:xfrm>
              <a:prstGeom prst="rect">
                <a:avLst/>
              </a:prstGeom>
            </p:spPr>
            <p:txBody>
              <a:bodyPr wrap="none">
                <a:spAutoFit/>
              </a:bodyPr>
              <a:lstStyle/>
              <a:p>
                <a:pPr algn="ctr"/>
                <a:r>
                  <a:rPr lang="en-US" altLang="ko-KR" b="1" dirty="0">
                    <a:solidFill>
                      <a:prstClr val="black"/>
                    </a:solidFill>
                  </a:rPr>
                  <a:t>NH</a:t>
                </a:r>
                <a:r>
                  <a:rPr lang="en-US" altLang="ko-KR" b="1" baseline="-25000" dirty="0">
                    <a:solidFill>
                      <a:prstClr val="black"/>
                    </a:solidFill>
                  </a:rPr>
                  <a:t>3</a:t>
                </a:r>
                <a:endParaRPr lang="ko-KR" altLang="en-US" sz="2800" b="1" baseline="-25000" dirty="0">
                  <a:solidFill>
                    <a:prstClr val="black"/>
                  </a:solidFill>
                </a:endParaRPr>
              </a:p>
            </p:txBody>
          </p:sp>
        </p:grpSp>
      </p:grpSp>
      <p:grpSp>
        <p:nvGrpSpPr>
          <p:cNvPr id="77" name="Group 76"/>
          <p:cNvGrpSpPr/>
          <p:nvPr/>
        </p:nvGrpSpPr>
        <p:grpSpPr>
          <a:xfrm>
            <a:off x="1251457" y="1301211"/>
            <a:ext cx="1943899" cy="628391"/>
            <a:chOff x="1302762" y="5914778"/>
            <a:chExt cx="1943899" cy="628391"/>
          </a:xfrm>
        </p:grpSpPr>
        <p:grpSp>
          <p:nvGrpSpPr>
            <p:cNvPr id="52" name="Group 51"/>
            <p:cNvGrpSpPr/>
            <p:nvPr/>
          </p:nvGrpSpPr>
          <p:grpSpPr>
            <a:xfrm>
              <a:off x="1302762" y="5918836"/>
              <a:ext cx="696257" cy="609787"/>
              <a:chOff x="1630612" y="941824"/>
              <a:chExt cx="696257" cy="609787"/>
            </a:xfrm>
          </p:grpSpPr>
          <p:sp>
            <p:nvSpPr>
              <p:cNvPr id="53" name="Oval 52"/>
              <p:cNvSpPr/>
              <p:nvPr/>
            </p:nvSpPr>
            <p:spPr>
              <a:xfrm>
                <a:off x="1630612" y="941824"/>
                <a:ext cx="648921" cy="609787"/>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54" name="Rectangle 53"/>
              <p:cNvSpPr/>
              <p:nvPr/>
            </p:nvSpPr>
            <p:spPr>
              <a:xfrm>
                <a:off x="1688553" y="1045016"/>
                <a:ext cx="638316" cy="369332"/>
              </a:xfrm>
              <a:prstGeom prst="rect">
                <a:avLst/>
              </a:prstGeom>
            </p:spPr>
            <p:txBody>
              <a:bodyPr wrap="none">
                <a:spAutoFit/>
              </a:bodyPr>
              <a:lstStyle/>
              <a:p>
                <a:pPr algn="ctr"/>
                <a:r>
                  <a:rPr lang="en-US" altLang="ko-KR" b="1" dirty="0">
                    <a:solidFill>
                      <a:srgbClr val="FF0000"/>
                    </a:solidFill>
                  </a:rPr>
                  <a:t>NH</a:t>
                </a:r>
                <a:r>
                  <a:rPr lang="en-US" altLang="ko-KR" b="1" baseline="-25000" dirty="0">
                    <a:solidFill>
                      <a:srgbClr val="FF0000"/>
                    </a:solidFill>
                  </a:rPr>
                  <a:t>4</a:t>
                </a:r>
                <a:r>
                  <a:rPr lang="en-US" altLang="ko-KR" b="1" baseline="30000" dirty="0">
                    <a:solidFill>
                      <a:srgbClr val="FF0000"/>
                    </a:solidFill>
                  </a:rPr>
                  <a:t>+</a:t>
                </a:r>
                <a:endParaRPr lang="ko-KR" altLang="en-US" sz="2800" b="1" baseline="30000" dirty="0">
                  <a:solidFill>
                    <a:srgbClr val="FF0000"/>
                  </a:solidFill>
                </a:endParaRPr>
              </a:p>
            </p:txBody>
          </p:sp>
        </p:grpSp>
        <p:grpSp>
          <p:nvGrpSpPr>
            <p:cNvPr id="71" name="Group 70"/>
            <p:cNvGrpSpPr/>
            <p:nvPr/>
          </p:nvGrpSpPr>
          <p:grpSpPr>
            <a:xfrm>
              <a:off x="2579212" y="5914778"/>
              <a:ext cx="667449" cy="628391"/>
              <a:chOff x="1497977" y="937766"/>
              <a:chExt cx="667449" cy="628391"/>
            </a:xfrm>
          </p:grpSpPr>
          <p:sp>
            <p:nvSpPr>
              <p:cNvPr id="72" name="Oval 71"/>
              <p:cNvSpPr/>
              <p:nvPr/>
            </p:nvSpPr>
            <p:spPr>
              <a:xfrm>
                <a:off x="1497977" y="937766"/>
                <a:ext cx="667449" cy="628391"/>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73" name="Rectangle 72"/>
              <p:cNvSpPr/>
              <p:nvPr/>
            </p:nvSpPr>
            <p:spPr>
              <a:xfrm>
                <a:off x="1527110" y="1063252"/>
                <a:ext cx="638316" cy="369332"/>
              </a:xfrm>
              <a:prstGeom prst="rect">
                <a:avLst/>
              </a:prstGeom>
            </p:spPr>
            <p:txBody>
              <a:bodyPr wrap="none">
                <a:spAutoFit/>
              </a:bodyPr>
              <a:lstStyle/>
              <a:p>
                <a:pPr algn="ctr"/>
                <a:r>
                  <a:rPr lang="en-US" altLang="ko-KR" b="1" dirty="0">
                    <a:solidFill>
                      <a:srgbClr val="FF0000"/>
                    </a:solidFill>
                  </a:rPr>
                  <a:t>NH</a:t>
                </a:r>
                <a:r>
                  <a:rPr lang="en-US" altLang="ko-KR" b="1" baseline="-25000" dirty="0">
                    <a:solidFill>
                      <a:srgbClr val="FF0000"/>
                    </a:solidFill>
                  </a:rPr>
                  <a:t>4</a:t>
                </a:r>
                <a:r>
                  <a:rPr lang="en-US" altLang="ko-KR" b="1" baseline="30000" dirty="0">
                    <a:solidFill>
                      <a:srgbClr val="FF0000"/>
                    </a:solidFill>
                  </a:rPr>
                  <a:t>+</a:t>
                </a:r>
                <a:endParaRPr lang="ko-KR" altLang="en-US" sz="2800" b="1" baseline="30000" dirty="0">
                  <a:solidFill>
                    <a:srgbClr val="FF0000"/>
                  </a:solidFill>
                </a:endParaRPr>
              </a:p>
            </p:txBody>
          </p:sp>
        </p:grpSp>
      </p:grpSp>
      <p:sp>
        <p:nvSpPr>
          <p:cNvPr id="46" name="Rectangle 45"/>
          <p:cNvSpPr/>
          <p:nvPr/>
        </p:nvSpPr>
        <p:spPr>
          <a:xfrm>
            <a:off x="1801427" y="4267602"/>
            <a:ext cx="806503" cy="338554"/>
          </a:xfrm>
          <a:prstGeom prst="rect">
            <a:avLst/>
          </a:prstGeom>
        </p:spPr>
        <p:txBody>
          <a:bodyPr wrap="none">
            <a:spAutoFit/>
          </a:bodyPr>
          <a:lstStyle/>
          <a:p>
            <a:r>
              <a:rPr lang="en-US" altLang="ko-KR" sz="1600" b="1" dirty="0">
                <a:solidFill>
                  <a:prstClr val="black"/>
                </a:solidFill>
              </a:rPr>
              <a:t>Pt(111)</a:t>
            </a:r>
            <a:endParaRPr lang="ko-KR" altLang="en-US" sz="1600" b="1" dirty="0">
              <a:solidFill>
                <a:prstClr val="black"/>
              </a:solidFill>
            </a:endParaRPr>
          </a:p>
        </p:txBody>
      </p:sp>
      <p:sp>
        <p:nvSpPr>
          <p:cNvPr id="48" name="Title 1"/>
          <p:cNvSpPr txBox="1">
            <a:spLocks/>
          </p:cNvSpPr>
          <p:nvPr/>
        </p:nvSpPr>
        <p:spPr>
          <a:xfrm>
            <a:off x="594759" y="-3186"/>
            <a:ext cx="7975083" cy="665607"/>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3000" b="1" dirty="0" smtClean="0">
                <a:latin typeface="Arial" panose="020B0604020202020204" pitchFamily="34" charset="0"/>
                <a:cs typeface="Arial" panose="020B0604020202020204" pitchFamily="34" charset="0"/>
              </a:rPr>
              <a:t>Proton Migration</a:t>
            </a:r>
            <a:r>
              <a:rPr lang="en-US" altLang="ko-KR" sz="3000" b="1" dirty="0">
                <a:latin typeface="Arial" panose="020B0604020202020204" pitchFamily="34" charset="0"/>
                <a:cs typeface="Arial" panose="020B0604020202020204" pitchFamily="34" charset="0"/>
              </a:rPr>
              <a:t> Distance </a:t>
            </a:r>
            <a:r>
              <a:rPr lang="en-US" altLang="ko-KR" sz="3000" b="1" dirty="0" smtClean="0">
                <a:latin typeface="Arial" panose="020B0604020202020204" pitchFamily="34" charset="0"/>
                <a:cs typeface="Arial" panose="020B0604020202020204" pitchFamily="34" charset="0"/>
              </a:rPr>
              <a:t>in ASW</a:t>
            </a:r>
            <a:endParaRPr lang="ko-KR" altLang="en-US" sz="3000" b="1" dirty="0">
              <a:latin typeface="Arial" panose="020B0604020202020204" pitchFamily="34" charset="0"/>
              <a:cs typeface="Arial" panose="020B0604020202020204" pitchFamily="34" charset="0"/>
            </a:endParaRPr>
          </a:p>
        </p:txBody>
      </p:sp>
      <p:sp>
        <p:nvSpPr>
          <p:cNvPr id="49" name="Line 12"/>
          <p:cNvSpPr>
            <a:spLocks noChangeShapeType="1"/>
          </p:cNvSpPr>
          <p:nvPr/>
        </p:nvSpPr>
        <p:spPr bwMode="auto">
          <a:xfrm>
            <a:off x="0" y="662421"/>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latin typeface="맑은 고딕"/>
              <a:ea typeface="굴림" pitchFamily="50" charset="-127"/>
            </a:endParaRPr>
          </a:p>
        </p:txBody>
      </p:sp>
      <p:sp>
        <p:nvSpPr>
          <p:cNvPr id="51" name="TextBox 50"/>
          <p:cNvSpPr txBox="1"/>
          <p:nvPr/>
        </p:nvSpPr>
        <p:spPr>
          <a:xfrm>
            <a:off x="607677" y="5160813"/>
            <a:ext cx="8109704" cy="1077218"/>
          </a:xfrm>
          <a:prstGeom prst="rect">
            <a:avLst/>
          </a:prstGeom>
          <a:noFill/>
        </p:spPr>
        <p:txBody>
          <a:bodyPr wrap="square" rtlCol="0">
            <a:spAutoFit/>
          </a:bodyPr>
          <a:lstStyle/>
          <a:p>
            <a:pPr marL="268288" indent="-268288">
              <a:spcBef>
                <a:spcPts val="600"/>
              </a:spcBef>
              <a:spcAft>
                <a:spcPts val="600"/>
              </a:spcAft>
              <a:buFont typeface="Arial" panose="020B0604020202020204" pitchFamily="34" charset="0"/>
              <a:buChar char="•"/>
            </a:pPr>
            <a:r>
              <a:rPr lang="en-US" altLang="ko-KR" dirty="0" smtClean="0">
                <a:latin typeface="Arial" panose="020B0604020202020204" pitchFamily="34" charset="0"/>
                <a:cs typeface="Arial" panose="020B0604020202020204" pitchFamily="34" charset="0"/>
              </a:rPr>
              <a:t>Protons move through ASW </a:t>
            </a:r>
            <a:r>
              <a:rPr lang="en-US" altLang="ko-KR" dirty="0" err="1" smtClean="0">
                <a:latin typeface="Arial" panose="020B0604020202020204" pitchFamily="34" charset="0"/>
                <a:cs typeface="Arial" panose="020B0604020202020204" pitchFamily="34" charset="0"/>
              </a:rPr>
              <a:t>overlayer</a:t>
            </a:r>
            <a:r>
              <a:rPr lang="en-US" altLang="ko-KR" dirty="0" smtClean="0">
                <a:latin typeface="Arial" panose="020B0604020202020204" pitchFamily="34" charset="0"/>
                <a:cs typeface="Arial" panose="020B0604020202020204" pitchFamily="34" charset="0"/>
              </a:rPr>
              <a:t> (thickness ≤ 20 ML) to change NH</a:t>
            </a:r>
            <a:r>
              <a:rPr lang="en-US" altLang="ko-KR" baseline="-25000" dirty="0" smtClean="0">
                <a:latin typeface="Arial" panose="020B0604020202020204" pitchFamily="34" charset="0"/>
                <a:cs typeface="Arial" panose="020B0604020202020204" pitchFamily="34" charset="0"/>
              </a:rPr>
              <a:t>3</a:t>
            </a:r>
            <a:r>
              <a:rPr lang="en-US" altLang="ko-KR" dirty="0" smtClean="0">
                <a:latin typeface="Arial" panose="020B0604020202020204" pitchFamily="34" charset="0"/>
                <a:cs typeface="Arial" panose="020B0604020202020204" pitchFamily="34" charset="0"/>
              </a:rPr>
              <a:t> into NH</a:t>
            </a:r>
            <a:r>
              <a:rPr lang="en-US" altLang="ko-KR" baseline="-25000" dirty="0" smtClean="0">
                <a:latin typeface="Arial" panose="020B0604020202020204" pitchFamily="34" charset="0"/>
                <a:cs typeface="Arial" panose="020B0604020202020204" pitchFamily="34" charset="0"/>
              </a:rPr>
              <a:t>4</a:t>
            </a:r>
            <a:r>
              <a:rPr lang="en-US" altLang="ko-KR" baseline="30000" dirty="0" smtClean="0">
                <a:latin typeface="Arial" panose="020B0604020202020204" pitchFamily="34" charset="0"/>
                <a:cs typeface="Arial" panose="020B0604020202020204" pitchFamily="34" charset="0"/>
              </a:rPr>
              <a:t>+</a:t>
            </a:r>
            <a:r>
              <a:rPr lang="en-US" altLang="ko-KR" dirty="0">
                <a:latin typeface="Arial" panose="020B0604020202020204" pitchFamily="34" charset="0"/>
                <a:cs typeface="Arial" panose="020B0604020202020204" pitchFamily="34" charset="0"/>
              </a:rPr>
              <a:t>.  </a:t>
            </a:r>
            <a:endParaRPr lang="en-US" altLang="ko-KR" dirty="0" smtClean="0">
              <a:latin typeface="Arial" panose="020B0604020202020204" pitchFamily="34" charset="0"/>
              <a:cs typeface="Arial" panose="020B0604020202020204" pitchFamily="34" charset="0"/>
            </a:endParaRPr>
          </a:p>
          <a:p>
            <a:pPr marL="268288" indent="-268288">
              <a:spcBef>
                <a:spcPts val="600"/>
              </a:spcBef>
              <a:spcAft>
                <a:spcPts val="600"/>
              </a:spcAft>
            </a:pPr>
            <a:r>
              <a:rPr lang="en-US" altLang="ko-KR" dirty="0" smtClean="0">
                <a:latin typeface="Arial" panose="020B0604020202020204" pitchFamily="34" charset="0"/>
                <a:cs typeface="Arial" panose="020B0604020202020204" pitchFamily="34" charset="0"/>
              </a:rPr>
              <a:t>→ Proton commuting </a:t>
            </a:r>
            <a:r>
              <a:rPr lang="en-US" altLang="ko-KR" dirty="0">
                <a:latin typeface="Arial" panose="020B0604020202020204" pitchFamily="34" charset="0"/>
                <a:cs typeface="Arial" panose="020B0604020202020204" pitchFamily="34" charset="0"/>
              </a:rPr>
              <a:t>distance </a:t>
            </a:r>
            <a:r>
              <a:rPr lang="en-US" altLang="ko-KR" dirty="0" smtClean="0">
                <a:latin typeface="Arial" panose="020B0604020202020204" pitchFamily="34" charset="0"/>
                <a:cs typeface="Arial" panose="020B0604020202020204" pitchFamily="34" charset="0"/>
              </a:rPr>
              <a:t>in ASW ≤ </a:t>
            </a:r>
            <a:r>
              <a:rPr lang="en-US" altLang="ko-KR" dirty="0">
                <a:latin typeface="Arial" panose="020B0604020202020204" pitchFamily="34" charset="0"/>
                <a:cs typeface="Arial" panose="020B0604020202020204" pitchFamily="34" charset="0"/>
              </a:rPr>
              <a:t>20 </a:t>
            </a:r>
            <a:r>
              <a:rPr lang="en-US" altLang="ko-KR" dirty="0" smtClean="0">
                <a:latin typeface="Arial" panose="020B0604020202020204" pitchFamily="34" charset="0"/>
                <a:cs typeface="Arial" panose="020B0604020202020204" pitchFamily="34" charset="0"/>
              </a:rPr>
              <a:t>ML at ~70 K.</a:t>
            </a:r>
            <a:r>
              <a:rPr lang="en-US" altLang="ko-KR" dirty="0"/>
              <a:t> </a:t>
            </a:r>
            <a:endParaRPr lang="en-US" altLang="ko-KR" dirty="0" smtClean="0">
              <a:latin typeface="Arial" panose="020B0604020202020204" pitchFamily="34" charset="0"/>
              <a:cs typeface="Arial" panose="020B0604020202020204" pitchFamily="34" charset="0"/>
            </a:endParaRPr>
          </a:p>
        </p:txBody>
      </p:sp>
      <p:grpSp>
        <p:nvGrpSpPr>
          <p:cNvPr id="39" name="그룹 38"/>
          <p:cNvGrpSpPr/>
          <p:nvPr/>
        </p:nvGrpSpPr>
        <p:grpSpPr>
          <a:xfrm>
            <a:off x="3852637" y="1874521"/>
            <a:ext cx="576504" cy="1223520"/>
            <a:chOff x="4042233" y="1874521"/>
            <a:chExt cx="576504" cy="1223520"/>
          </a:xfrm>
        </p:grpSpPr>
        <p:cxnSp>
          <p:nvCxnSpPr>
            <p:cNvPr id="25" name="Straight Arrow Connector 24"/>
            <p:cNvCxnSpPr/>
            <p:nvPr/>
          </p:nvCxnSpPr>
          <p:spPr>
            <a:xfrm>
              <a:off x="4322866" y="1874521"/>
              <a:ext cx="1" cy="1223520"/>
            </a:xfrm>
            <a:prstGeom prst="straightConnector1">
              <a:avLst/>
            </a:prstGeom>
            <a:ln w="47625">
              <a:solidFill>
                <a:srgbClr val="0070C0">
                  <a:alpha val="77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042233" y="2280223"/>
              <a:ext cx="576504" cy="369332"/>
            </a:xfrm>
            <a:prstGeom prst="rect">
              <a:avLst/>
            </a:prstGeom>
            <a:solidFill>
              <a:schemeClr val="bg1"/>
            </a:solidFill>
          </p:spPr>
          <p:txBody>
            <a:bodyPr wrap="square" rtlCol="0">
              <a:spAutoFit/>
            </a:bodyPr>
            <a:lstStyle/>
            <a:p>
              <a:pPr algn="ctr"/>
              <a:r>
                <a:rPr lang="en-US" altLang="ko-KR" b="1" i="1" dirty="0">
                  <a:solidFill>
                    <a:srgbClr val="0070C0"/>
                  </a:solidFill>
                </a:rPr>
                <a:t>x</a:t>
              </a:r>
              <a:endParaRPr lang="en-US" altLang="ko-KR" b="1" i="1" dirty="0" smtClean="0">
                <a:solidFill>
                  <a:srgbClr val="0070C0"/>
                </a:solidFill>
              </a:endParaRPr>
            </a:p>
          </p:txBody>
        </p:sp>
      </p:grpSp>
      <p:sp>
        <p:nvSpPr>
          <p:cNvPr id="2" name="직사각형 1"/>
          <p:cNvSpPr/>
          <p:nvPr/>
        </p:nvSpPr>
        <p:spPr>
          <a:xfrm>
            <a:off x="1106384" y="3389214"/>
            <a:ext cx="1946782" cy="723275"/>
          </a:xfrm>
          <a:prstGeom prst="rect">
            <a:avLst/>
          </a:prstGeom>
        </p:spPr>
        <p:txBody>
          <a:bodyPr wrap="square">
            <a:spAutoFit/>
          </a:bodyPr>
          <a:lstStyle/>
          <a:p>
            <a:pPr algn="ctr">
              <a:spcBef>
                <a:spcPts val="600"/>
              </a:spcBef>
            </a:pPr>
            <a:r>
              <a:rPr lang="en-US" altLang="ko-KR" b="1" dirty="0" smtClean="0">
                <a:solidFill>
                  <a:srgbClr val="0070C0"/>
                </a:solidFill>
              </a:rPr>
              <a:t>H</a:t>
            </a:r>
            <a:r>
              <a:rPr lang="en-US" altLang="ko-KR" b="1" baseline="-25000" dirty="0" smtClean="0">
                <a:solidFill>
                  <a:srgbClr val="0070C0"/>
                </a:solidFill>
              </a:rPr>
              <a:t>2</a:t>
            </a:r>
            <a:r>
              <a:rPr lang="en-US" altLang="ko-KR" b="1" dirty="0" smtClean="0">
                <a:solidFill>
                  <a:srgbClr val="0070C0"/>
                </a:solidFill>
              </a:rPr>
              <a:t>O-ASW film</a:t>
            </a:r>
          </a:p>
          <a:p>
            <a:pPr algn="ctr">
              <a:spcBef>
                <a:spcPts val="600"/>
              </a:spcBef>
            </a:pPr>
            <a:r>
              <a:rPr lang="en-US" altLang="ko-KR" b="1" dirty="0" smtClean="0">
                <a:solidFill>
                  <a:srgbClr val="0070C0"/>
                </a:solidFill>
              </a:rPr>
              <a:t>(</a:t>
            </a:r>
            <a:r>
              <a:rPr lang="en-US" altLang="ko-KR" b="1" i="1" dirty="0">
                <a:solidFill>
                  <a:srgbClr val="0070C0"/>
                </a:solidFill>
              </a:rPr>
              <a:t>~</a:t>
            </a:r>
            <a:r>
              <a:rPr lang="en-US" altLang="ko-KR" b="1" dirty="0" smtClean="0">
                <a:solidFill>
                  <a:srgbClr val="0070C0"/>
                </a:solidFill>
              </a:rPr>
              <a:t>70 K)</a:t>
            </a:r>
            <a:endParaRPr lang="ko-KR" altLang="en-US" b="1" dirty="0">
              <a:solidFill>
                <a:srgbClr val="0070C0"/>
              </a:solidFill>
            </a:endParaRPr>
          </a:p>
        </p:txBody>
      </p:sp>
      <p:sp>
        <p:nvSpPr>
          <p:cNvPr id="11" name="직사각형 10"/>
          <p:cNvSpPr/>
          <p:nvPr/>
        </p:nvSpPr>
        <p:spPr>
          <a:xfrm>
            <a:off x="4662529" y="6386965"/>
            <a:ext cx="4199831" cy="338554"/>
          </a:xfrm>
          <a:prstGeom prst="rect">
            <a:avLst/>
          </a:prstGeom>
        </p:spPr>
        <p:txBody>
          <a:bodyPr wrap="square">
            <a:spAutoFit/>
          </a:bodyPr>
          <a:lstStyle/>
          <a:p>
            <a:pPr marL="268288" lvl="0" indent="-268288" algn="r">
              <a:spcBef>
                <a:spcPts val="600"/>
              </a:spcBef>
              <a:spcAft>
                <a:spcPts val="600"/>
              </a:spcAft>
            </a:pPr>
            <a:r>
              <a:rPr lang="en-US" altLang="ko-KR" sz="1600" dirty="0" smtClean="0">
                <a:solidFill>
                  <a:prstClr val="black"/>
                </a:solidFill>
                <a:latin typeface="Times New Roman" panose="02020603050405020304" pitchFamily="18" charset="0"/>
                <a:cs typeface="Times New Roman" panose="02020603050405020304" pitchFamily="18" charset="0"/>
              </a:rPr>
              <a:t>S. Shin et al., </a:t>
            </a:r>
            <a:r>
              <a:rPr lang="en-US" altLang="ko-KR" sz="1600" i="1" dirty="0">
                <a:solidFill>
                  <a:prstClr val="black"/>
                </a:solidFill>
                <a:latin typeface="Times New Roman" panose="02020603050405020304" pitchFamily="18" charset="0"/>
                <a:cs typeface="Times New Roman" panose="02020603050405020304" pitchFamily="18" charset="0"/>
              </a:rPr>
              <a:t>J. Phys. Chem. </a:t>
            </a:r>
            <a:r>
              <a:rPr lang="en-US" altLang="ko-KR" sz="1600" i="1" dirty="0" smtClean="0">
                <a:solidFill>
                  <a:prstClr val="black"/>
                </a:solidFill>
                <a:latin typeface="Times New Roman" panose="02020603050405020304" pitchFamily="18" charset="0"/>
                <a:cs typeface="Times New Roman" panose="02020603050405020304" pitchFamily="18" charset="0"/>
              </a:rPr>
              <a:t>C</a:t>
            </a:r>
            <a:r>
              <a:rPr lang="en-US" altLang="ko-KR" sz="1600" dirty="0" smtClean="0">
                <a:solidFill>
                  <a:prstClr val="black"/>
                </a:solidFill>
                <a:latin typeface="Times New Roman" panose="02020603050405020304" pitchFamily="18" charset="0"/>
                <a:cs typeface="Times New Roman" panose="02020603050405020304" pitchFamily="18" charset="0"/>
              </a:rPr>
              <a:t> (</a:t>
            </a:r>
            <a:r>
              <a:rPr lang="en-US" altLang="ko-KR" sz="1600" dirty="0">
                <a:solidFill>
                  <a:prstClr val="black"/>
                </a:solidFill>
                <a:latin typeface="Times New Roman" panose="02020603050405020304" pitchFamily="18" charset="0"/>
                <a:cs typeface="Times New Roman" panose="02020603050405020304" pitchFamily="18" charset="0"/>
              </a:rPr>
              <a:t>2017)</a:t>
            </a:r>
          </a:p>
        </p:txBody>
      </p:sp>
    </p:spTree>
    <p:extLst>
      <p:ext uri="{BB962C8B-B14F-4D97-AF65-F5344CB8AC3E}">
        <p14:creationId xmlns:p14="http://schemas.microsoft.com/office/powerpoint/2010/main" val="210767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0" nodeType="clickEffect">
                                  <p:stCondLst>
                                    <p:cond delay="0"/>
                                  </p:stCondLst>
                                  <p:childTnLst>
                                    <p:animEffect transition="out" filter="wipe(down)">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2" presetClass="entr" presetSubtype="4"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22222E-6 -2.96296E-6 L -0.00017 0.12014 " pathEditMode="relative" rAng="0" ptsTypes="AA">
                                      <p:cBhvr>
                                        <p:cTn id="21" dur="1000" fill="hold"/>
                                        <p:tgtEl>
                                          <p:spTgt spid="13"/>
                                        </p:tgtEl>
                                        <p:attrNameLst>
                                          <p:attrName>ppt_x</p:attrName>
                                          <p:attrName>ppt_y</p:attrName>
                                        </p:attrNameLst>
                                      </p:cBhvr>
                                      <p:rCtr x="-17" y="5995"/>
                                    </p:animMotion>
                                  </p:childTnLst>
                                </p:cTn>
                              </p:par>
                            </p:childTnLst>
                          </p:cTn>
                        </p:par>
                        <p:par>
                          <p:cTn id="22" fill="hold">
                            <p:stCondLst>
                              <p:cond delay="1000"/>
                            </p:stCondLst>
                            <p:childTnLst>
                              <p:par>
                                <p:cTn id="23" presetID="42" presetClass="path" presetSubtype="0" accel="50000" decel="50000" autoRev="1" fill="hold" nodeType="afterEffect">
                                  <p:stCondLst>
                                    <p:cond delay="0"/>
                                  </p:stCondLst>
                                  <p:childTnLst>
                                    <p:animMotion origin="layout" path="M -0.00017 0.12014 L 0.00087 -0.12824 " pathEditMode="relative" rAng="0" ptsTypes="AA">
                                      <p:cBhvr>
                                        <p:cTn id="24" dur="1000" fill="hold"/>
                                        <p:tgtEl>
                                          <p:spTgt spid="13"/>
                                        </p:tgtEl>
                                        <p:attrNameLst>
                                          <p:attrName>ppt_x</p:attrName>
                                          <p:attrName>ppt_y</p:attrName>
                                        </p:attrNameLst>
                                      </p:cBhvr>
                                      <p:rCtr x="52" y="-12431"/>
                                    </p:animMotion>
                                  </p:childTnLst>
                                </p:cTn>
                              </p:par>
                            </p:childTnLst>
                          </p:cTn>
                        </p:par>
                        <p:par>
                          <p:cTn id="25" fill="hold">
                            <p:stCondLst>
                              <p:cond delay="3000"/>
                            </p:stCondLst>
                            <p:childTnLst>
                              <p:par>
                                <p:cTn id="26" presetID="42" presetClass="path" presetSubtype="0" accel="50000" decel="50000" fill="hold" nodeType="afterEffect">
                                  <p:stCondLst>
                                    <p:cond delay="0"/>
                                  </p:stCondLst>
                                  <p:childTnLst>
                                    <p:animMotion origin="layout" path="M -0.00017 0.12014 L 0.00018 -0.16828 " pathEditMode="relative" rAng="0" ptsTypes="AA">
                                      <p:cBhvr>
                                        <p:cTn id="27" dur="1000" fill="hold"/>
                                        <p:tgtEl>
                                          <p:spTgt spid="13"/>
                                        </p:tgtEl>
                                        <p:attrNameLst>
                                          <p:attrName>ppt_x</p:attrName>
                                          <p:attrName>ppt_y</p:attrName>
                                        </p:attrNameLst>
                                      </p:cBhvr>
                                      <p:rCtr x="17" y="-14421"/>
                                    </p:animMotion>
                                  </p:childTnLst>
                                </p:cTn>
                              </p:par>
                            </p:childTnLst>
                          </p:cTn>
                        </p:par>
                      </p:childTnLst>
                    </p:cTn>
                  </p:par>
                  <p:par>
                    <p:cTn id="28" fill="hold">
                      <p:stCondLst>
                        <p:cond delay="indefinite"/>
                      </p:stCondLst>
                      <p:childTnLst>
                        <p:par>
                          <p:cTn id="29" fill="hold">
                            <p:stCondLst>
                              <p:cond delay="0"/>
                            </p:stCondLst>
                            <p:childTnLst>
                              <p:par>
                                <p:cTn id="30" presetID="2" presetClass="entr" presetSubtype="9"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additive="base">
                                        <p:cTn id="32" dur="500" fill="hold"/>
                                        <p:tgtEl>
                                          <p:spTgt spid="38"/>
                                        </p:tgtEl>
                                        <p:attrNameLst>
                                          <p:attrName>ppt_x</p:attrName>
                                        </p:attrNameLst>
                                      </p:cBhvr>
                                      <p:tavLst>
                                        <p:tav tm="0">
                                          <p:val>
                                            <p:strVal val="0-#ppt_w/2"/>
                                          </p:val>
                                        </p:tav>
                                        <p:tav tm="100000">
                                          <p:val>
                                            <p:strVal val="#ppt_x"/>
                                          </p:val>
                                        </p:tav>
                                      </p:tavLst>
                                    </p:anim>
                                    <p:anim calcmode="lin" valueType="num">
                                      <p:cBhvr additive="base">
                                        <p:cTn id="33" dur="500" fill="hold"/>
                                        <p:tgtEl>
                                          <p:spTgt spid="38"/>
                                        </p:tgtEl>
                                        <p:attrNameLst>
                                          <p:attrName>ppt_y</p:attrName>
                                        </p:attrNameLst>
                                      </p:cBhvr>
                                      <p:tavLst>
                                        <p:tav tm="0">
                                          <p:val>
                                            <p:strVal val="0-#ppt_h/2"/>
                                          </p:val>
                                        </p:tav>
                                        <p:tav tm="100000">
                                          <p:val>
                                            <p:strVal val="#ppt_y"/>
                                          </p:val>
                                        </p:tav>
                                      </p:tavLst>
                                    </p:anim>
                                  </p:childTnLst>
                                </p:cTn>
                              </p:par>
                            </p:childTnLst>
                          </p:cTn>
                        </p:par>
                        <p:par>
                          <p:cTn id="34" fill="hold">
                            <p:stCondLst>
                              <p:cond delay="500"/>
                            </p:stCondLst>
                            <p:childTnLst>
                              <p:par>
                                <p:cTn id="35" presetID="10" presetClass="entr" presetSubtype="0" fill="hold" nodeType="afterEffect">
                                  <p:stCondLst>
                                    <p:cond delay="75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par>
                                <p:cTn id="38" presetID="1" presetClass="exit" presetSubtype="0" fill="hold" nodeType="withEffect">
                                  <p:stCondLst>
                                    <p:cond delay="750"/>
                                  </p:stCondLst>
                                  <p:childTnLst>
                                    <p:set>
                                      <p:cBhvr>
                                        <p:cTn id="39" dur="1" fill="hold">
                                          <p:stCondLst>
                                            <p:cond delay="0"/>
                                          </p:stCondLst>
                                        </p:cTn>
                                        <p:tgtEl>
                                          <p:spTgt spid="13"/>
                                        </p:tgtEl>
                                        <p:attrNameLst>
                                          <p:attrName>style.visibility</p:attrName>
                                        </p:attrNameLst>
                                      </p:cBhvr>
                                      <p:to>
                                        <p:strVal val="hidden"/>
                                      </p:to>
                                    </p:set>
                                  </p:childTnLst>
                                </p:cTn>
                              </p:par>
                            </p:childTnLst>
                          </p:cTn>
                        </p:par>
                        <p:par>
                          <p:cTn id="40" fill="hold">
                            <p:stCondLst>
                              <p:cond delay="1750"/>
                            </p:stCondLst>
                            <p:childTnLst>
                              <p:par>
                                <p:cTn id="41" presetID="22" presetClass="entr" presetSubtype="8" fill="hold" grpId="0" nodeType="afterEffect">
                                  <p:stCondLst>
                                    <p:cond delay="750"/>
                                  </p:stCondLst>
                                  <p:childTnLst>
                                    <p:set>
                                      <p:cBhvr>
                                        <p:cTn id="42" dur="1" fill="hold">
                                          <p:stCondLst>
                                            <p:cond delay="0"/>
                                          </p:stCondLst>
                                        </p:cTn>
                                        <p:tgtEl>
                                          <p:spTgt spid="51"/>
                                        </p:tgtEl>
                                        <p:attrNameLst>
                                          <p:attrName>style.visibility</p:attrName>
                                        </p:attrNameLst>
                                      </p:cBhvr>
                                      <p:to>
                                        <p:strVal val="visible"/>
                                      </p:to>
                                    </p:set>
                                    <p:animEffect transition="in" filter="wipe(left)">
                                      <p:cBhvr>
                                        <p:cTn id="43" dur="1000"/>
                                        <p:tgtEl>
                                          <p:spTgt spid="51"/>
                                        </p:tgtEl>
                                      </p:cBhvr>
                                    </p:animEffect>
                                  </p:childTnLst>
                                </p:cTn>
                              </p:par>
                              <p:par>
                                <p:cTn id="44" presetID="22" presetClass="entr" presetSubtype="8" fill="hold" grpId="0" nodeType="withEffect">
                                  <p:stCondLst>
                                    <p:cond delay="75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1"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35801" y="1584356"/>
            <a:ext cx="1034379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ko-KR" altLang="en-US">
              <a:solidFill>
                <a:srgbClr val="000000"/>
              </a:solidFill>
            </a:endParaRPr>
          </a:p>
        </p:txBody>
      </p:sp>
      <p:sp>
        <p:nvSpPr>
          <p:cNvPr id="26" name="Title 1"/>
          <p:cNvSpPr txBox="1">
            <a:spLocks/>
          </p:cNvSpPr>
          <p:nvPr/>
        </p:nvSpPr>
        <p:spPr>
          <a:xfrm>
            <a:off x="0" y="0"/>
            <a:ext cx="9144000" cy="625482"/>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altLang="ko-KR" sz="3000" b="1"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Configurational Entropy </a:t>
            </a:r>
            <a:r>
              <a:rPr lang="en-US" altLang="ko-KR" sz="3000" b="1" dirty="0">
                <a:solidFill>
                  <a:prstClr val="black"/>
                </a:solidFill>
                <a:latin typeface="Arial" panose="020B0604020202020204" pitchFamily="34" charset="0"/>
                <a:ea typeface="맑은 고딕" panose="020B0503020000020004" pitchFamily="50" charset="-127"/>
                <a:cs typeface="Arial" panose="020B0604020202020204" pitchFamily="34" charset="0"/>
              </a:rPr>
              <a:t>of </a:t>
            </a:r>
            <a:r>
              <a:rPr lang="en-US" altLang="ko-KR" sz="3000" b="1"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Excess Proton</a:t>
            </a:r>
            <a:endParaRPr lang="ko-KR" altLang="en-US" sz="3000" b="1" dirty="0">
              <a:solidFill>
                <a:srgbClr val="000000"/>
              </a:solidFill>
              <a:latin typeface="Arial" panose="020B0604020202020204" pitchFamily="34" charset="0"/>
              <a:cs typeface="Arial" panose="020B0604020202020204" pitchFamily="34" charset="0"/>
            </a:endParaRPr>
          </a:p>
        </p:txBody>
      </p:sp>
      <p:sp>
        <p:nvSpPr>
          <p:cNvPr id="14" name="Line 12"/>
          <p:cNvSpPr>
            <a:spLocks noChangeShapeType="1"/>
          </p:cNvSpPr>
          <p:nvPr/>
        </p:nvSpPr>
        <p:spPr bwMode="auto">
          <a:xfrm>
            <a:off x="0" y="662421"/>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latin typeface="맑은 고딕"/>
            </a:endParaRPr>
          </a:p>
        </p:txBody>
      </p:sp>
      <mc:AlternateContent xmlns:mc="http://schemas.openxmlformats.org/markup-compatibility/2006">
        <mc:Choice xmlns:a14="http://schemas.microsoft.com/office/drawing/2010/main" Requires="a14">
          <p:sp>
            <p:nvSpPr>
              <p:cNvPr id="6" name="직사각형 5"/>
              <p:cNvSpPr/>
              <p:nvPr/>
            </p:nvSpPr>
            <p:spPr>
              <a:xfrm>
                <a:off x="688562" y="919433"/>
                <a:ext cx="8300891" cy="5581015"/>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Configurational entropy of protons:  </a:t>
                </a:r>
                <a:r>
                  <a:rPr lang="en-US" altLang="ko-KR" sz="2000"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Δ</a:t>
                </a:r>
                <a:r>
                  <a:rPr lang="en-US" altLang="ko-KR" sz="2000" i="1"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S</a:t>
                </a:r>
                <a:r>
                  <a:rPr lang="en-US" altLang="ko-KR" sz="2000" baseline="-25000"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conf</a:t>
                </a:r>
                <a:r>
                  <a:rPr lang="en-US" altLang="ko-KR" sz="2000" baseline="-25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en-US" altLang="ko-KR" sz="2000" i="1"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k</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en-US" altLang="ko-KR" sz="2000"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ln</a:t>
                </a:r>
                <a:r>
                  <a:rPr lang="en-US" altLang="ko-KR" sz="2000" i="1"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W</a:t>
                </a:r>
                <a:endParaRPr lang="en-US" altLang="ko-KR" sz="2000" i="1" dirty="0" smtClean="0">
                  <a:solidFill>
                    <a:prstClr val="black"/>
                  </a:solidFill>
                  <a:latin typeface="Arial" panose="020B0604020202020204" pitchFamily="34" charset="0"/>
                  <a:ea typeface="맑은 고딕" panose="020B0503020000020004" pitchFamily="50" charset="-127"/>
                  <a:cs typeface="Arial" panose="020B0604020202020204" pitchFamily="34" charset="0"/>
                </a:endParaRPr>
              </a:p>
              <a:p>
                <a:pPr marL="285750" indent="-285750">
                  <a:spcBef>
                    <a:spcPts val="600"/>
                  </a:spcBef>
                  <a:buFont typeface="Arial" panose="020B0604020202020204" pitchFamily="34" charset="0"/>
                  <a:buChar char="•"/>
                </a:pPr>
                <a:endParaRPr lang="en-US" altLang="ko-KR" sz="2000" baseline="-25000" dirty="0" smtClean="0">
                  <a:solidFill>
                    <a:prstClr val="black"/>
                  </a:solidFill>
                  <a:latin typeface="Arial" panose="020B0604020202020204" pitchFamily="34" charset="0"/>
                  <a:ea typeface="맑은 고딕" panose="020B0503020000020004" pitchFamily="50" charset="-127"/>
                  <a:cs typeface="Arial" panose="020B0604020202020204" pitchFamily="34" charset="0"/>
                </a:endParaRPr>
              </a:p>
              <a:p>
                <a:pPr marL="285750" indent="-285750">
                  <a:spcBef>
                    <a:spcPts val="600"/>
                  </a:spcBef>
                  <a:buFont typeface="Arial" panose="020B0604020202020204" pitchFamily="34" charset="0"/>
                  <a:buChar char="•"/>
                </a:pPr>
                <a:endParaRPr lang="en-US" altLang="ko-KR" sz="2000" baseline="-250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a:p>
                <a:pPr marL="285750" indent="-285750">
                  <a:spcBef>
                    <a:spcPts val="600"/>
                  </a:spcBef>
                  <a:buFont typeface="Arial" panose="020B0604020202020204" pitchFamily="34" charset="0"/>
                  <a:buChar char="•"/>
                </a:pPr>
                <a:endParaRPr lang="en-GB" altLang="ko-KR" sz="2000" dirty="0">
                  <a:solidFill>
                    <a:srgbClr val="000000"/>
                  </a:solidFill>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GB" altLang="ko-KR" sz="2000" dirty="0" smtClean="0">
                    <a:solidFill>
                      <a:srgbClr val="000000"/>
                    </a:solidFill>
                    <a:latin typeface="Arial" panose="020B0604020202020204" pitchFamily="34" charset="0"/>
                    <a:cs typeface="Arial" panose="020B0604020202020204" pitchFamily="34" charset="0"/>
                  </a:rPr>
                  <a:t>Proton </a:t>
                </a:r>
                <a:r>
                  <a:rPr lang="en-GB" altLang="ko-KR" sz="2000" dirty="0">
                    <a:solidFill>
                      <a:srgbClr val="000000"/>
                    </a:solidFill>
                    <a:latin typeface="Arial" panose="020B0604020202020204" pitchFamily="34" charset="0"/>
                    <a:cs typeface="Arial" panose="020B0604020202020204" pitchFamily="34" charset="0"/>
                  </a:rPr>
                  <a:t>commuting distance in </a:t>
                </a:r>
                <a:r>
                  <a:rPr lang="en-GB" altLang="ko-KR" sz="2000" dirty="0" smtClean="0">
                    <a:solidFill>
                      <a:srgbClr val="000000"/>
                    </a:solidFill>
                    <a:latin typeface="Arial" panose="020B0604020202020204" pitchFamily="34" charset="0"/>
                    <a:cs typeface="Arial" panose="020B0604020202020204" pitchFamily="34" charset="0"/>
                  </a:rPr>
                  <a:t>ASW ~ 10 ML</a:t>
                </a:r>
                <a:r>
                  <a:rPr lang="en-GB" altLang="ko-KR" sz="2000" dirty="0">
                    <a:solidFill>
                      <a:srgbClr val="000000"/>
                    </a:solidFill>
                    <a:latin typeface="Arial" panose="020B0604020202020204" pitchFamily="34" charset="0"/>
                    <a:cs typeface="Arial" panose="020B0604020202020204" pitchFamily="34" charset="0"/>
                  </a:rPr>
                  <a:t> in one </a:t>
                </a:r>
                <a:r>
                  <a:rPr lang="en-GB" altLang="ko-KR" sz="2000" dirty="0" smtClean="0">
                    <a:solidFill>
                      <a:srgbClr val="000000"/>
                    </a:solidFill>
                    <a:latin typeface="Arial" panose="020B0604020202020204" pitchFamily="34" charset="0"/>
                    <a:cs typeface="Arial" panose="020B0604020202020204" pitchFamily="34" charset="0"/>
                  </a:rPr>
                  <a:t>direction.</a:t>
                </a:r>
              </a:p>
              <a:p>
                <a:pPr defTabSz="269875">
                  <a:spcBef>
                    <a:spcPts val="600"/>
                  </a:spcBef>
                </a:pP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	In 3-D, </a:t>
                </a:r>
                <a:r>
                  <a:rPr lang="en-GB" altLang="ko-KR" sz="2000" dirty="0" smtClean="0">
                    <a:solidFill>
                      <a:srgbClr val="000000"/>
                    </a:solidFill>
                    <a:latin typeface="Arial" panose="020B0604020202020204" pitchFamily="34" charset="0"/>
                    <a:cs typeface="Arial" panose="020B0604020202020204" pitchFamily="34" charset="0"/>
                  </a:rPr>
                  <a:t>~</a:t>
                </a: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10</a:t>
                </a:r>
                <a:r>
                  <a:rPr lang="en-US" altLang="ko-KR" sz="2000" baseline="30000" dirty="0">
                    <a:solidFill>
                      <a:prstClr val="black"/>
                    </a:solidFill>
                    <a:latin typeface="Arial" panose="020B0604020202020204" pitchFamily="34" charset="0"/>
                    <a:ea typeface="맑은 고딕" panose="020B0503020000020004" pitchFamily="50" charset="-127"/>
                    <a:cs typeface="Arial" panose="020B0604020202020204" pitchFamily="34" charset="0"/>
                  </a:rPr>
                  <a:t>3</a:t>
                </a: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 water molecules </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are accessible by a </a:t>
                </a:r>
                <a:r>
                  <a:rPr lang="en-GB" altLang="ko-KR" sz="2000" dirty="0" smtClean="0">
                    <a:solidFill>
                      <a:srgbClr val="000000"/>
                    </a:solidFill>
                    <a:latin typeface="Arial" panose="020B0604020202020204" pitchFamily="34" charset="0"/>
                    <a:cs typeface="Arial" panose="020B0604020202020204" pitchFamily="34" charset="0"/>
                  </a:rPr>
                  <a:t>proton</a:t>
                </a:r>
                <a:r>
                  <a:rPr lang="en-GB" altLang="ko-KR" sz="2000" dirty="0">
                    <a:solidFill>
                      <a:srgbClr val="000000"/>
                    </a:solidFill>
                    <a:latin typeface="Arial" panose="020B0604020202020204" pitchFamily="34" charset="0"/>
                    <a:cs typeface="Arial" panose="020B0604020202020204" pitchFamily="34" charset="0"/>
                  </a:rPr>
                  <a:t>.</a:t>
                </a:r>
                <a:endPar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a:p>
                <a:pPr defTabSz="269875">
                  <a:spcBef>
                    <a:spcPts val="600"/>
                  </a:spcBef>
                </a:pP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Two available sites for</a:t>
                </a: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each water.</a:t>
                </a:r>
                <a:endParaRPr lang="en-GB" altLang="ko-KR" sz="2000" dirty="0" smtClean="0">
                  <a:solidFill>
                    <a:srgbClr val="000000"/>
                  </a:solidFill>
                  <a:latin typeface="Arial" panose="020B0604020202020204" pitchFamily="34" charset="0"/>
                  <a:cs typeface="Arial" panose="020B0604020202020204" pitchFamily="34" charset="0"/>
                </a:endParaRPr>
              </a:p>
              <a:p>
                <a:pPr marL="285750" indent="-285750">
                  <a:spcBef>
                    <a:spcPts val="600"/>
                  </a:spcBef>
                </a:pPr>
                <a:r>
                  <a:rPr lang="en-US" altLang="ko-KR" sz="2000" i="1" dirty="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en-US" altLang="ko-KR" sz="2000" i="1"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        	→   </a:t>
                </a:r>
                <a:r>
                  <a:rPr lang="en-US" altLang="ko-KR" sz="2000" i="1"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W</a:t>
                </a:r>
                <a:r>
                  <a:rPr lang="en-US" altLang="ko-KR" sz="2000" baseline="-25000"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p</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(ASW) </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2</a:t>
                </a:r>
                <a14:m>
                  <m:oMath xmlns:m="http://schemas.openxmlformats.org/officeDocument/2006/math">
                    <m:r>
                      <a:rPr lang="en-US" altLang="ko-KR" sz="2000">
                        <a:solidFill>
                          <a:prstClr val="black"/>
                        </a:solidFill>
                        <a:latin typeface="Cambria Math" panose="02040503050406030204" pitchFamily="18" charset="0"/>
                      </a:rPr>
                      <m:t>×</m:t>
                    </m:r>
                  </m:oMath>
                </a14:m>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10</a:t>
                </a:r>
                <a:r>
                  <a:rPr lang="en-US" altLang="ko-KR" sz="2000" baseline="30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3</a:t>
                </a:r>
                <a:endPar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endParaRPr>
              </a:p>
              <a:p>
                <a:pPr marL="285750" indent="-285750">
                  <a:spcBef>
                    <a:spcPts val="600"/>
                  </a:spcBef>
                  <a:buFont typeface="Arial" panose="020B0604020202020204" pitchFamily="34" charset="0"/>
                  <a:buChar char="•"/>
                </a:pP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Configurational entropy of excess </a:t>
                </a:r>
                <a:r>
                  <a:rPr lang="en-US" altLang="ko-KR" sz="2000" dirty="0" smtClean="0">
                    <a:solidFill>
                      <a:srgbClr val="000000"/>
                    </a:solidFill>
                    <a:latin typeface="Arial" panose="020B0604020202020204" pitchFamily="34" charset="0"/>
                    <a:ea typeface="맑은 고딕" panose="020B0503020000020004" pitchFamily="50" charset="-127"/>
                    <a:cs typeface="Arial" panose="020B0604020202020204" pitchFamily="34" charset="0"/>
                  </a:rPr>
                  <a:t>protons:  </a:t>
                </a:r>
              </a:p>
              <a:p>
                <a:pPr>
                  <a:spcBef>
                    <a:spcPts val="600"/>
                  </a:spcBef>
                </a:pPr>
                <a:r>
                  <a:rPr lang="en-US" altLang="ko-KR" sz="2000" dirty="0">
                    <a:solidFill>
                      <a:srgbClr val="000000"/>
                    </a:solidFill>
                    <a:latin typeface="Arial" panose="020B0604020202020204" pitchFamily="34" charset="0"/>
                    <a:ea typeface="맑은 고딕" panose="020B0503020000020004" pitchFamily="50" charset="-127"/>
                    <a:cs typeface="Arial" panose="020B0604020202020204" pitchFamily="34" charset="0"/>
                  </a:rPr>
                  <a:t>	</a:t>
                </a:r>
                <a:r>
                  <a:rPr lang="en-US" altLang="ko-KR" sz="2000"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Δ</a:t>
                </a:r>
                <a:r>
                  <a:rPr lang="en-US" altLang="ko-KR" sz="2000" i="1"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S</a:t>
                </a:r>
                <a:r>
                  <a:rPr lang="en-US" altLang="ko-KR" sz="2000" baseline="-25000"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conf</a:t>
                </a:r>
                <a:r>
                  <a:rPr lang="en-US" altLang="ko-KR" sz="2000" baseline="-25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en-US" altLang="ko-KR" sz="2000" dirty="0" smtClean="0">
                    <a:solidFill>
                      <a:srgbClr val="000000"/>
                    </a:solidFill>
                    <a:latin typeface="Arial" panose="020B0604020202020204" pitchFamily="34" charset="0"/>
                    <a:ea typeface="맑은 고딕" panose="020B0503020000020004" pitchFamily="50" charset="-127"/>
                    <a:cs typeface="Arial" panose="020B0604020202020204" pitchFamily="34" charset="0"/>
                  </a:rPr>
                  <a:t>= </a:t>
                </a:r>
                <a:r>
                  <a:rPr lang="en-US" altLang="ko-KR" sz="2000" i="1" dirty="0" smtClean="0">
                    <a:solidFill>
                      <a:srgbClr val="000000"/>
                    </a:solidFill>
                    <a:latin typeface="Arial" panose="020B0604020202020204" pitchFamily="34" charset="0"/>
                    <a:cs typeface="Arial" panose="020B0604020202020204" pitchFamily="34" charset="0"/>
                  </a:rPr>
                  <a:t>R </a:t>
                </a:r>
                <a:r>
                  <a:rPr lang="en-US" altLang="ko-KR" sz="2000" dirty="0" err="1" smtClean="0">
                    <a:solidFill>
                      <a:srgbClr val="000000"/>
                    </a:solidFill>
                    <a:latin typeface="Arial" panose="020B0604020202020204" pitchFamily="34" charset="0"/>
                    <a:cs typeface="Arial" panose="020B0604020202020204" pitchFamily="34" charset="0"/>
                  </a:rPr>
                  <a:t>ln</a:t>
                </a:r>
                <a:r>
                  <a:rPr lang="en-US" altLang="ko-KR" sz="2000" i="1" dirty="0" err="1" smtClean="0">
                    <a:solidFill>
                      <a:srgbClr val="000000"/>
                    </a:solidFill>
                    <a:latin typeface="Arial" panose="020B0604020202020204" pitchFamily="34" charset="0"/>
                    <a:cs typeface="Arial" panose="020B0604020202020204" pitchFamily="34" charset="0"/>
                  </a:rPr>
                  <a:t>W</a:t>
                </a:r>
                <a:r>
                  <a:rPr lang="en-US" altLang="ko-KR" sz="2000" baseline="-25000"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p</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(ASW)</a:t>
                </a:r>
                <a:r>
                  <a:rPr lang="en-US" altLang="ko-KR" sz="2000" dirty="0" smtClean="0">
                    <a:solidFill>
                      <a:srgbClr val="000000"/>
                    </a:solidFill>
                    <a:latin typeface="Arial" panose="020B0604020202020204" pitchFamily="34" charset="0"/>
                    <a:cs typeface="Arial" panose="020B0604020202020204" pitchFamily="34" charset="0"/>
                  </a:rPr>
                  <a:t> </a:t>
                </a:r>
                <a:r>
                  <a:rPr lang="en-US" altLang="ko-KR" sz="2000" dirty="0">
                    <a:solidFill>
                      <a:srgbClr val="000000"/>
                    </a:solidFill>
                    <a:latin typeface="Arial" panose="020B0604020202020204" pitchFamily="34" charset="0"/>
                    <a:cs typeface="Arial" panose="020B0604020202020204" pitchFamily="34" charset="0"/>
                  </a:rPr>
                  <a:t>~ 60 J mol</a:t>
                </a:r>
                <a:r>
                  <a:rPr lang="en-US" altLang="ko-KR" sz="2000" baseline="30000" dirty="0">
                    <a:solidFill>
                      <a:srgbClr val="000000"/>
                    </a:solidFill>
                    <a:latin typeface="Arial" panose="020B0604020202020204" pitchFamily="34" charset="0"/>
                    <a:cs typeface="Arial" panose="020B0604020202020204" pitchFamily="34" charset="0"/>
                  </a:rPr>
                  <a:t>−1 </a:t>
                </a:r>
                <a:r>
                  <a:rPr lang="en-US" altLang="ko-KR" sz="2000" dirty="0">
                    <a:solidFill>
                      <a:srgbClr val="000000"/>
                    </a:solidFill>
                    <a:latin typeface="Arial" panose="020B0604020202020204" pitchFamily="34" charset="0"/>
                    <a:cs typeface="Arial" panose="020B0604020202020204" pitchFamily="34" charset="0"/>
                  </a:rPr>
                  <a:t>K</a:t>
                </a:r>
                <a:r>
                  <a:rPr lang="en-US" altLang="ko-KR" sz="2000" baseline="30000" dirty="0">
                    <a:solidFill>
                      <a:srgbClr val="000000"/>
                    </a:solidFill>
                    <a:latin typeface="Arial" panose="020B0604020202020204" pitchFamily="34" charset="0"/>
                    <a:cs typeface="Arial" panose="020B0604020202020204" pitchFamily="34" charset="0"/>
                  </a:rPr>
                  <a:t>−</a:t>
                </a:r>
                <a:r>
                  <a:rPr lang="en-US" altLang="ko-KR" sz="2000" baseline="30000" dirty="0" smtClean="0">
                    <a:solidFill>
                      <a:srgbClr val="000000"/>
                    </a:solidFill>
                    <a:latin typeface="Arial" panose="020B0604020202020204" pitchFamily="34" charset="0"/>
                    <a:cs typeface="Arial" panose="020B0604020202020204" pitchFamily="34" charset="0"/>
                  </a:rPr>
                  <a:t>1</a:t>
                </a:r>
                <a:r>
                  <a:rPr lang="en-GB" altLang="ko-KR" sz="2000" dirty="0" smtClean="0">
                    <a:solidFill>
                      <a:srgbClr val="000000"/>
                    </a:solidFill>
                    <a:latin typeface="Arial" panose="020B0604020202020204" pitchFamily="34" charset="0"/>
                    <a:cs typeface="Arial" panose="020B0604020202020204" pitchFamily="34" charset="0"/>
                  </a:rPr>
                  <a:t>   </a:t>
                </a:r>
                <a:r>
                  <a:rPr lang="en-GB" altLang="ko-KR" sz="2000" dirty="0" smtClean="0">
                    <a:solidFill>
                      <a:srgbClr val="FF0000"/>
                    </a:solidFill>
                    <a:latin typeface="Arial" panose="020B0604020202020204" pitchFamily="34" charset="0"/>
                    <a:cs typeface="Arial" panose="020B0604020202020204" pitchFamily="34" charset="0"/>
                  </a:rPr>
                  <a:t>(very large </a:t>
                </a:r>
                <a:r>
                  <a:rPr lang="en-GB" altLang="ko-KR" sz="2000" i="1" dirty="0" smtClean="0">
                    <a:solidFill>
                      <a:srgbClr val="FF0000"/>
                    </a:solidFill>
                    <a:latin typeface="Arial" panose="020B0604020202020204" pitchFamily="34" charset="0"/>
                    <a:cs typeface="Arial" panose="020B0604020202020204" pitchFamily="34" charset="0"/>
                  </a:rPr>
                  <a:t>!</a:t>
                </a:r>
                <a:r>
                  <a:rPr lang="en-GB" altLang="ko-KR" sz="2000" dirty="0" smtClean="0">
                    <a:solidFill>
                      <a:srgbClr val="FF0000"/>
                    </a:solidFill>
                    <a:latin typeface="Arial" panose="020B0604020202020204" pitchFamily="34" charset="0"/>
                    <a:cs typeface="Arial" panose="020B0604020202020204" pitchFamily="34" charset="0"/>
                  </a:rPr>
                  <a:t>)</a:t>
                </a:r>
              </a:p>
              <a:p>
                <a:pPr>
                  <a:spcBef>
                    <a:spcPts val="600"/>
                  </a:spcBef>
                </a:pPr>
                <a:endParaRPr lang="en-GB" altLang="ko-KR" sz="2000" dirty="0" smtClean="0">
                  <a:solidFill>
                    <a:srgbClr val="000000"/>
                  </a:solidFill>
                  <a:latin typeface="Arial" panose="020B0604020202020204" pitchFamily="34" charset="0"/>
                  <a:cs typeface="Arial" panose="020B0604020202020204" pitchFamily="34" charset="0"/>
                </a:endParaRPr>
              </a:p>
              <a:p>
                <a:pPr marL="450850" indent="-450850">
                  <a:spcBef>
                    <a:spcPts val="600"/>
                  </a:spcBef>
                </a:pPr>
                <a:r>
                  <a:rPr lang="en-US" altLang="ko-KR" sz="2000" i="1" dirty="0" err="1" smtClean="0">
                    <a:solidFill>
                      <a:schemeClr val="accent1">
                        <a:lumMod val="50000"/>
                      </a:schemeClr>
                    </a:solidFill>
                    <a:latin typeface="Arial" panose="020B0604020202020204" pitchFamily="34" charset="0"/>
                    <a:ea typeface="맑은 고딕"/>
                    <a:cs typeface="Arial" panose="020B0604020202020204" pitchFamily="34" charset="0"/>
                  </a:rPr>
                  <a:t>Cf</a:t>
                </a:r>
                <a:r>
                  <a:rPr lang="en-US" altLang="ko-KR" sz="2000" dirty="0" smtClean="0">
                    <a:solidFill>
                      <a:schemeClr val="accent1">
                        <a:lumMod val="50000"/>
                      </a:schemeClr>
                    </a:solidFill>
                    <a:latin typeface="Arial" panose="020B0604020202020204" pitchFamily="34" charset="0"/>
                    <a:ea typeface="맑은 고딕"/>
                    <a:cs typeface="Arial" panose="020B0604020202020204" pitchFamily="34" charset="0"/>
                  </a:rPr>
                  <a:t>) 	Residual </a:t>
                </a:r>
                <a:r>
                  <a:rPr lang="en-US" altLang="ko-KR" sz="2000" dirty="0">
                    <a:solidFill>
                      <a:schemeClr val="accent1">
                        <a:lumMod val="50000"/>
                      </a:schemeClr>
                    </a:solidFill>
                    <a:latin typeface="Arial" panose="020B0604020202020204" pitchFamily="34" charset="0"/>
                    <a:ea typeface="맑은 고딕"/>
                    <a:cs typeface="Arial" panose="020B0604020202020204" pitchFamily="34" charset="0"/>
                  </a:rPr>
                  <a:t>entropy of </a:t>
                </a:r>
                <a:r>
                  <a:rPr lang="en-US" altLang="ko-KR" sz="2000" dirty="0" smtClean="0">
                    <a:solidFill>
                      <a:schemeClr val="accent1">
                        <a:lumMod val="50000"/>
                      </a:schemeClr>
                    </a:solidFill>
                    <a:latin typeface="Arial" panose="020B0604020202020204" pitchFamily="34" charset="0"/>
                    <a:ea typeface="맑은 고딕"/>
                    <a:cs typeface="Arial" panose="020B0604020202020204" pitchFamily="34" charset="0"/>
                  </a:rPr>
                  <a:t>ice crystal</a:t>
                </a:r>
                <a:r>
                  <a:rPr lang="en-US" altLang="ko-KR" sz="2000" baseline="-25000" dirty="0" smtClean="0">
                    <a:solidFill>
                      <a:schemeClr val="accent1">
                        <a:lumMod val="50000"/>
                      </a:schemeClr>
                    </a:solidFill>
                    <a:latin typeface="Arial" panose="020B0604020202020204" pitchFamily="34" charset="0"/>
                    <a:ea typeface="맑은 고딕"/>
                    <a:cs typeface="Arial" panose="020B0604020202020204" pitchFamily="34" charset="0"/>
                  </a:rPr>
                  <a:t> </a:t>
                </a:r>
                <a:r>
                  <a:rPr lang="en-US" altLang="ko-KR" sz="2000" baseline="30000" dirty="0" smtClean="0">
                    <a:solidFill>
                      <a:schemeClr val="accent1">
                        <a:lumMod val="50000"/>
                      </a:schemeClr>
                    </a:solidFill>
                    <a:latin typeface="Arial" panose="020B0604020202020204" pitchFamily="34" charset="0"/>
                    <a:ea typeface="맑은 고딕"/>
                    <a:cs typeface="Arial" panose="020B0604020202020204" pitchFamily="34" charset="0"/>
                  </a:rPr>
                  <a:t> </a:t>
                </a:r>
                <a:r>
                  <a:rPr lang="en-US" altLang="ko-KR" sz="2000" dirty="0" smtClean="0">
                    <a:solidFill>
                      <a:schemeClr val="accent1">
                        <a:lumMod val="50000"/>
                      </a:schemeClr>
                    </a:solidFill>
                    <a:latin typeface="Arial" panose="020B0604020202020204" pitchFamily="34" charset="0"/>
                    <a:ea typeface="맑은 고딕"/>
                    <a:cs typeface="Arial" panose="020B0604020202020204" pitchFamily="34" charset="0"/>
                  </a:rPr>
                  <a:t>= </a:t>
                </a:r>
                <a:r>
                  <a:rPr lang="en-US" altLang="ko-KR" sz="2000" dirty="0">
                    <a:solidFill>
                      <a:schemeClr val="accent1">
                        <a:lumMod val="50000"/>
                      </a:schemeClr>
                    </a:solidFill>
                    <a:latin typeface="Arial" panose="020B0604020202020204" pitchFamily="34" charset="0"/>
                    <a:ea typeface="맑은 고딕"/>
                    <a:cs typeface="Arial" panose="020B0604020202020204" pitchFamily="34" charset="0"/>
                  </a:rPr>
                  <a:t>3.4</a:t>
                </a:r>
                <a:r>
                  <a:rPr lang="de-DE" altLang="ko-KR" sz="2000" dirty="0">
                    <a:solidFill>
                      <a:schemeClr val="accent1">
                        <a:lumMod val="50000"/>
                      </a:schemeClr>
                    </a:solidFill>
                    <a:latin typeface="Arial" panose="020B0604020202020204" pitchFamily="34" charset="0"/>
                    <a:ea typeface="맑은 고딕"/>
                    <a:cs typeface="Arial" panose="020B0604020202020204" pitchFamily="34" charset="0"/>
                  </a:rPr>
                  <a:t> J mol</a:t>
                </a:r>
                <a:r>
                  <a:rPr lang="de-DE" altLang="ko-KR" sz="2000" baseline="30000" dirty="0">
                    <a:solidFill>
                      <a:schemeClr val="accent1">
                        <a:lumMod val="50000"/>
                      </a:schemeClr>
                    </a:solidFill>
                    <a:latin typeface="Arial" panose="020B0604020202020204" pitchFamily="34" charset="0"/>
                    <a:ea typeface="맑은 고딕"/>
                    <a:cs typeface="Arial" panose="020B0604020202020204" pitchFamily="34" charset="0"/>
                  </a:rPr>
                  <a:t>−1 </a:t>
                </a:r>
                <a:r>
                  <a:rPr lang="de-DE" altLang="ko-KR" sz="2000" dirty="0">
                    <a:solidFill>
                      <a:schemeClr val="accent1">
                        <a:lumMod val="50000"/>
                      </a:schemeClr>
                    </a:solidFill>
                    <a:latin typeface="Arial" panose="020B0604020202020204" pitchFamily="34" charset="0"/>
                    <a:ea typeface="맑은 고딕"/>
                    <a:cs typeface="Arial" panose="020B0604020202020204" pitchFamily="34" charset="0"/>
                  </a:rPr>
                  <a:t>K</a:t>
                </a:r>
                <a:r>
                  <a:rPr lang="de-DE" altLang="ko-KR" sz="2000" baseline="30000" dirty="0">
                    <a:solidFill>
                      <a:schemeClr val="accent1">
                        <a:lumMod val="50000"/>
                      </a:schemeClr>
                    </a:solidFill>
                    <a:latin typeface="Arial" panose="020B0604020202020204" pitchFamily="34" charset="0"/>
                    <a:ea typeface="맑은 고딕"/>
                    <a:cs typeface="Arial" panose="020B0604020202020204" pitchFamily="34" charset="0"/>
                  </a:rPr>
                  <a:t>−</a:t>
                </a:r>
                <a:r>
                  <a:rPr lang="de-DE" altLang="ko-KR" sz="2000" baseline="30000" dirty="0" smtClean="0">
                    <a:solidFill>
                      <a:schemeClr val="accent1">
                        <a:lumMod val="50000"/>
                      </a:schemeClr>
                    </a:solidFill>
                    <a:latin typeface="Arial" panose="020B0604020202020204" pitchFamily="34" charset="0"/>
                    <a:ea typeface="맑은 고딕"/>
                    <a:cs typeface="Arial" panose="020B0604020202020204" pitchFamily="34" charset="0"/>
                  </a:rPr>
                  <a:t>1</a:t>
                </a:r>
                <a:r>
                  <a:rPr lang="en-US" altLang="ko-KR" sz="2000" dirty="0" smtClean="0">
                    <a:solidFill>
                      <a:schemeClr val="accent1">
                        <a:lumMod val="50000"/>
                      </a:schemeClr>
                    </a:solidFill>
                    <a:latin typeface="Arial" panose="020B0604020202020204" pitchFamily="34" charset="0"/>
                    <a:cs typeface="Arial" panose="020B0604020202020204" pitchFamily="34" charset="0"/>
                  </a:rPr>
                  <a:t>   </a:t>
                </a:r>
              </a:p>
              <a:p>
                <a:pPr marL="450850" indent="-450850">
                  <a:spcBef>
                    <a:spcPts val="600"/>
                  </a:spcBef>
                </a:pPr>
                <a:r>
                  <a:rPr lang="en-US" altLang="ko-KR" sz="2000" kern="100" dirty="0" smtClean="0">
                    <a:solidFill>
                      <a:schemeClr val="accent1">
                        <a:lumMod val="50000"/>
                      </a:schemeClr>
                    </a:solidFill>
                    <a:latin typeface="Arial" panose="020B0604020202020204" pitchFamily="34" charset="0"/>
                    <a:cs typeface="Arial" panose="020B0604020202020204" pitchFamily="34" charset="0"/>
                  </a:rPr>
                  <a:t>      	Entropy </a:t>
                </a:r>
                <a:r>
                  <a:rPr lang="en-US" altLang="ko-KR" sz="2000" kern="100" dirty="0">
                    <a:solidFill>
                      <a:schemeClr val="accent1">
                        <a:lumMod val="50000"/>
                      </a:schemeClr>
                    </a:solidFill>
                    <a:latin typeface="Arial" panose="020B0604020202020204" pitchFamily="34" charset="0"/>
                    <a:cs typeface="Arial" panose="020B0604020202020204" pitchFamily="34" charset="0"/>
                  </a:rPr>
                  <a:t>change for the acid</a:t>
                </a:r>
                <a:r>
                  <a:rPr lang="ko-KR" altLang="en-US" sz="2000" kern="100" dirty="0">
                    <a:solidFill>
                      <a:schemeClr val="accent1">
                        <a:lumMod val="50000"/>
                      </a:schemeClr>
                    </a:solidFill>
                    <a:latin typeface="Arial" panose="020B0604020202020204" pitchFamily="34" charset="0"/>
                    <a:cs typeface="Arial" panose="020B0604020202020204" pitchFamily="34" charset="0"/>
                  </a:rPr>
                  <a:t> </a:t>
                </a:r>
                <a:r>
                  <a:rPr lang="en-US" altLang="ko-KR" sz="2000" kern="100" dirty="0" smtClean="0">
                    <a:solidFill>
                      <a:schemeClr val="accent1">
                        <a:lumMod val="50000"/>
                      </a:schemeClr>
                    </a:solidFill>
                    <a:latin typeface="Arial" panose="020B0604020202020204" pitchFamily="34" charset="0"/>
                    <a:cs typeface="Arial" panose="020B0604020202020204" pitchFamily="34" charset="0"/>
                  </a:rPr>
                  <a:t>dissociation </a:t>
                </a:r>
                <a:r>
                  <a:rPr lang="en-US" altLang="ko-KR" sz="2000" kern="100" dirty="0" err="1" smtClean="0">
                    <a:solidFill>
                      <a:schemeClr val="accent1">
                        <a:lumMod val="50000"/>
                      </a:schemeClr>
                    </a:solidFill>
                    <a:latin typeface="Arial" panose="020B0604020202020204" pitchFamily="34" charset="0"/>
                    <a:cs typeface="Arial" panose="020B0604020202020204" pitchFamily="34" charset="0"/>
                  </a:rPr>
                  <a:t>rxns</a:t>
                </a:r>
                <a:r>
                  <a:rPr lang="en-US" altLang="ko-KR" sz="2000" kern="100" dirty="0" smtClean="0">
                    <a:solidFill>
                      <a:schemeClr val="accent1">
                        <a:lumMod val="50000"/>
                      </a:schemeClr>
                    </a:solidFill>
                    <a:latin typeface="Arial" panose="020B0604020202020204" pitchFamily="34" charset="0"/>
                    <a:cs typeface="Arial" panose="020B0604020202020204" pitchFamily="34" charset="0"/>
                  </a:rPr>
                  <a:t> </a:t>
                </a:r>
                <a:r>
                  <a:rPr lang="en-US" altLang="ko-KR" sz="2000" kern="100" dirty="0">
                    <a:solidFill>
                      <a:schemeClr val="accent1">
                        <a:lumMod val="50000"/>
                      </a:schemeClr>
                    </a:solidFill>
                    <a:latin typeface="Arial" panose="020B0604020202020204" pitchFamily="34" charset="0"/>
                    <a:cs typeface="Arial" panose="020B0604020202020204" pitchFamily="34" charset="0"/>
                  </a:rPr>
                  <a:t>in liquid </a:t>
                </a:r>
                <a:r>
                  <a:rPr lang="en-US" altLang="ko-KR" sz="2000" kern="100" dirty="0" smtClean="0">
                    <a:solidFill>
                      <a:schemeClr val="accent1">
                        <a:lumMod val="50000"/>
                      </a:schemeClr>
                    </a:solidFill>
                    <a:latin typeface="Arial" panose="020B0604020202020204" pitchFamily="34" charset="0"/>
                    <a:cs typeface="Arial" panose="020B0604020202020204" pitchFamily="34" charset="0"/>
                  </a:rPr>
                  <a:t>water:</a:t>
                </a:r>
              </a:p>
              <a:p>
                <a:pPr marL="450850" lvl="0" indent="-450850">
                  <a:spcBef>
                    <a:spcPts val="600"/>
                  </a:spcBef>
                </a:pPr>
                <a:r>
                  <a:rPr lang="en-US" altLang="ko-KR" sz="2000" kern="100" dirty="0" smtClean="0">
                    <a:solidFill>
                      <a:schemeClr val="accent1">
                        <a:lumMod val="50000"/>
                      </a:schemeClr>
                    </a:solidFill>
                    <a:latin typeface="Arial" panose="020B0604020202020204" pitchFamily="34" charset="0"/>
                    <a:cs typeface="Arial" panose="020B0604020202020204" pitchFamily="34" charset="0"/>
                  </a:rPr>
                  <a:t>      		</a:t>
                </a:r>
                <a:r>
                  <a:rPr lang="en-US" altLang="ko-KR" sz="2000" dirty="0" err="1" smtClean="0">
                    <a:solidFill>
                      <a:schemeClr val="accent1">
                        <a:lumMod val="50000"/>
                      </a:schemeClr>
                    </a:solidFill>
                    <a:latin typeface="Arial" panose="020B0604020202020204" pitchFamily="34" charset="0"/>
                    <a:ea typeface="맑은 고딕"/>
                    <a:cs typeface="Arial" panose="020B0604020202020204" pitchFamily="34" charset="0"/>
                  </a:rPr>
                  <a:t>Δ</a:t>
                </a:r>
                <a:r>
                  <a:rPr lang="en-US" altLang="ko-KR" sz="2000" i="1" dirty="0" err="1" smtClean="0">
                    <a:solidFill>
                      <a:schemeClr val="accent1">
                        <a:lumMod val="50000"/>
                      </a:schemeClr>
                    </a:solidFill>
                    <a:latin typeface="Arial" panose="020B0604020202020204" pitchFamily="34" charset="0"/>
                    <a:ea typeface="맑은 고딕"/>
                    <a:cs typeface="Arial" panose="020B0604020202020204" pitchFamily="34" charset="0"/>
                  </a:rPr>
                  <a:t>S</a:t>
                </a:r>
                <a:r>
                  <a:rPr lang="en-US" altLang="ko-KR" sz="2000" baseline="-25000" dirty="0" err="1" smtClean="0">
                    <a:solidFill>
                      <a:schemeClr val="accent1">
                        <a:lumMod val="50000"/>
                      </a:schemeClr>
                    </a:solidFill>
                    <a:latin typeface="Arial" panose="020B0604020202020204" pitchFamily="34" charset="0"/>
                    <a:ea typeface="맑은 고딕"/>
                    <a:cs typeface="Arial" panose="020B0604020202020204" pitchFamily="34" charset="0"/>
                  </a:rPr>
                  <a:t>rxn</a:t>
                </a:r>
                <a:r>
                  <a:rPr lang="en-US" altLang="ko-KR" sz="2000" baseline="30000" dirty="0" err="1" smtClean="0">
                    <a:solidFill>
                      <a:schemeClr val="accent1">
                        <a:lumMod val="50000"/>
                      </a:schemeClr>
                    </a:solidFill>
                    <a:latin typeface="Arial" panose="020B0604020202020204" pitchFamily="34" charset="0"/>
                    <a:ea typeface="맑은 고딕"/>
                    <a:cs typeface="Arial" panose="020B0604020202020204" pitchFamily="34" charset="0"/>
                  </a:rPr>
                  <a:t>o</a:t>
                </a:r>
                <a:r>
                  <a:rPr lang="en-US" altLang="ko-KR" sz="2000" dirty="0" smtClean="0">
                    <a:solidFill>
                      <a:schemeClr val="accent1">
                        <a:lumMod val="50000"/>
                      </a:schemeClr>
                    </a:solidFill>
                    <a:latin typeface="Arial" panose="020B0604020202020204" pitchFamily="34" charset="0"/>
                    <a:ea typeface="맑은 고딕"/>
                    <a:cs typeface="Arial" panose="020B0604020202020204" pitchFamily="34" charset="0"/>
                  </a:rPr>
                  <a:t> </a:t>
                </a:r>
                <a:r>
                  <a:rPr lang="en-US" altLang="ko-KR" sz="2000" kern="100" dirty="0" smtClean="0">
                    <a:solidFill>
                      <a:schemeClr val="accent1">
                        <a:lumMod val="50000"/>
                      </a:schemeClr>
                    </a:solidFill>
                    <a:latin typeface="Arial" panose="020B0604020202020204" pitchFamily="34" charset="0"/>
                    <a:cs typeface="Arial" panose="020B0604020202020204" pitchFamily="34" charset="0"/>
                  </a:rPr>
                  <a:t>= −4 </a:t>
                </a:r>
                <a:r>
                  <a:rPr lang="de-DE" altLang="ko-KR" sz="2000" dirty="0">
                    <a:solidFill>
                      <a:schemeClr val="accent1">
                        <a:lumMod val="50000"/>
                      </a:schemeClr>
                    </a:solidFill>
                    <a:latin typeface="Arial" panose="020B0604020202020204" pitchFamily="34" charset="0"/>
                    <a:ea typeface="맑은 고딕"/>
                    <a:cs typeface="Arial" panose="020B0604020202020204" pitchFamily="34" charset="0"/>
                  </a:rPr>
                  <a:t>J mol</a:t>
                </a:r>
                <a:r>
                  <a:rPr lang="de-DE" altLang="ko-KR" sz="2000" baseline="30000" dirty="0">
                    <a:solidFill>
                      <a:schemeClr val="accent1">
                        <a:lumMod val="50000"/>
                      </a:schemeClr>
                    </a:solidFill>
                    <a:latin typeface="Arial" panose="020B0604020202020204" pitchFamily="34" charset="0"/>
                    <a:ea typeface="맑은 고딕"/>
                    <a:cs typeface="Arial" panose="020B0604020202020204" pitchFamily="34" charset="0"/>
                  </a:rPr>
                  <a:t>−1 </a:t>
                </a:r>
                <a:r>
                  <a:rPr lang="de-DE" altLang="ko-KR" sz="2000" dirty="0">
                    <a:solidFill>
                      <a:schemeClr val="accent1">
                        <a:lumMod val="50000"/>
                      </a:schemeClr>
                    </a:solidFill>
                    <a:latin typeface="Arial" panose="020B0604020202020204" pitchFamily="34" charset="0"/>
                    <a:ea typeface="맑은 고딕"/>
                    <a:cs typeface="Arial" panose="020B0604020202020204" pitchFamily="34" charset="0"/>
                  </a:rPr>
                  <a:t>K</a:t>
                </a:r>
                <a:r>
                  <a:rPr lang="de-DE" altLang="ko-KR" sz="2000" baseline="30000" dirty="0">
                    <a:solidFill>
                      <a:schemeClr val="accent1">
                        <a:lumMod val="50000"/>
                      </a:schemeClr>
                    </a:solidFill>
                    <a:latin typeface="Arial" panose="020B0604020202020204" pitchFamily="34" charset="0"/>
                    <a:ea typeface="맑은 고딕"/>
                    <a:cs typeface="Arial" panose="020B0604020202020204" pitchFamily="34" charset="0"/>
                  </a:rPr>
                  <a:t>−</a:t>
                </a:r>
                <a:r>
                  <a:rPr lang="de-DE" altLang="ko-KR" sz="2000" baseline="30000" dirty="0" smtClean="0">
                    <a:solidFill>
                      <a:schemeClr val="accent1">
                        <a:lumMod val="50000"/>
                      </a:schemeClr>
                    </a:solidFill>
                    <a:latin typeface="Arial" panose="020B0604020202020204" pitchFamily="34" charset="0"/>
                    <a:ea typeface="맑은 고딕"/>
                    <a:cs typeface="Arial" panose="020B0604020202020204" pitchFamily="34" charset="0"/>
                  </a:rPr>
                  <a:t>1 </a:t>
                </a:r>
                <a:r>
                  <a:rPr lang="en-US" altLang="ko-KR" sz="2000" kern="100" dirty="0" smtClean="0">
                    <a:solidFill>
                      <a:schemeClr val="accent1">
                        <a:lumMod val="50000"/>
                      </a:schemeClr>
                    </a:solidFill>
                    <a:latin typeface="Arial" panose="020B0604020202020204" pitchFamily="34" charset="0"/>
                    <a:cs typeface="Arial" panose="020B0604020202020204" pitchFamily="34" charset="0"/>
                  </a:rPr>
                  <a:t>(TFA) ~ −92 (AA) </a:t>
                </a:r>
                <a:r>
                  <a:rPr lang="de-DE" altLang="ko-KR" sz="2000" dirty="0" smtClean="0">
                    <a:solidFill>
                      <a:schemeClr val="accent1">
                        <a:lumMod val="50000"/>
                      </a:schemeClr>
                    </a:solidFill>
                    <a:latin typeface="Arial" panose="020B0604020202020204" pitchFamily="34" charset="0"/>
                    <a:ea typeface="맑은 고딕"/>
                    <a:cs typeface="Arial" panose="020B0604020202020204" pitchFamily="34" charset="0"/>
                  </a:rPr>
                  <a:t>J mol</a:t>
                </a:r>
                <a:r>
                  <a:rPr lang="de-DE" altLang="ko-KR" sz="2000" baseline="30000" dirty="0" smtClean="0">
                    <a:solidFill>
                      <a:schemeClr val="accent1">
                        <a:lumMod val="50000"/>
                      </a:schemeClr>
                    </a:solidFill>
                    <a:latin typeface="Arial" panose="020B0604020202020204" pitchFamily="34" charset="0"/>
                    <a:ea typeface="맑은 고딕"/>
                    <a:cs typeface="Arial" panose="020B0604020202020204" pitchFamily="34" charset="0"/>
                  </a:rPr>
                  <a:t>−1 </a:t>
                </a:r>
                <a:r>
                  <a:rPr lang="de-DE" altLang="ko-KR" sz="2000" dirty="0" smtClean="0">
                    <a:solidFill>
                      <a:schemeClr val="accent1">
                        <a:lumMod val="50000"/>
                      </a:schemeClr>
                    </a:solidFill>
                    <a:latin typeface="Arial" panose="020B0604020202020204" pitchFamily="34" charset="0"/>
                    <a:ea typeface="맑은 고딕"/>
                    <a:cs typeface="Arial" panose="020B0604020202020204" pitchFamily="34" charset="0"/>
                  </a:rPr>
                  <a:t>K</a:t>
                </a:r>
                <a:r>
                  <a:rPr lang="de-DE" altLang="ko-KR" sz="2000" baseline="30000" dirty="0" smtClean="0">
                    <a:solidFill>
                      <a:schemeClr val="accent1">
                        <a:lumMod val="50000"/>
                      </a:schemeClr>
                    </a:solidFill>
                    <a:latin typeface="Arial" panose="020B0604020202020204" pitchFamily="34" charset="0"/>
                    <a:ea typeface="맑은 고딕"/>
                    <a:cs typeface="Arial" panose="020B0604020202020204" pitchFamily="34" charset="0"/>
                  </a:rPr>
                  <a:t>−1</a:t>
                </a:r>
              </a:p>
              <a:p>
                <a:pPr marL="450850" indent="-450850">
                  <a:spcBef>
                    <a:spcPts val="600"/>
                  </a:spcBef>
                </a:pPr>
                <a:r>
                  <a:rPr lang="en-US" altLang="ko-KR" sz="2000" kern="100" dirty="0" smtClean="0">
                    <a:solidFill>
                      <a:schemeClr val="accent1">
                        <a:lumMod val="50000"/>
                      </a:schemeClr>
                    </a:solidFill>
                    <a:latin typeface="Arial" panose="020B0604020202020204" pitchFamily="34" charset="0"/>
                    <a:cs typeface="Arial" panose="020B0604020202020204" pitchFamily="34" charset="0"/>
                  </a:rPr>
                  <a:t>      	Entropy of vaporization: </a:t>
                </a:r>
                <a:r>
                  <a:rPr lang="en-US" altLang="ko-KR" sz="2000" dirty="0" err="1" smtClean="0">
                    <a:solidFill>
                      <a:schemeClr val="accent1">
                        <a:lumMod val="50000"/>
                      </a:schemeClr>
                    </a:solidFill>
                    <a:latin typeface="Arial" panose="020B0604020202020204" pitchFamily="34" charset="0"/>
                    <a:ea typeface="맑은 고딕"/>
                    <a:cs typeface="Arial" panose="020B0604020202020204" pitchFamily="34" charset="0"/>
                  </a:rPr>
                  <a:t>Δ</a:t>
                </a:r>
                <a:r>
                  <a:rPr lang="en-US" altLang="ko-KR" sz="2000" i="1" dirty="0" err="1" smtClean="0">
                    <a:solidFill>
                      <a:schemeClr val="accent1">
                        <a:lumMod val="50000"/>
                      </a:schemeClr>
                    </a:solidFill>
                    <a:latin typeface="Arial" panose="020B0604020202020204" pitchFamily="34" charset="0"/>
                    <a:ea typeface="맑은 고딕"/>
                    <a:cs typeface="Arial" panose="020B0604020202020204" pitchFamily="34" charset="0"/>
                  </a:rPr>
                  <a:t>S</a:t>
                </a:r>
                <a:r>
                  <a:rPr lang="en-US" altLang="ko-KR" sz="2000" baseline="-25000" dirty="0" err="1" smtClean="0">
                    <a:solidFill>
                      <a:schemeClr val="accent1">
                        <a:lumMod val="50000"/>
                      </a:schemeClr>
                    </a:solidFill>
                    <a:latin typeface="Arial" panose="020B0604020202020204" pitchFamily="34" charset="0"/>
                    <a:ea typeface="맑은 고딕"/>
                    <a:cs typeface="Arial" panose="020B0604020202020204" pitchFamily="34" charset="0"/>
                  </a:rPr>
                  <a:t>vap</a:t>
                </a:r>
                <a:r>
                  <a:rPr lang="en-US" altLang="ko-KR" sz="2000" baseline="30000" dirty="0" err="1" smtClean="0">
                    <a:solidFill>
                      <a:schemeClr val="accent1">
                        <a:lumMod val="50000"/>
                      </a:schemeClr>
                    </a:solidFill>
                    <a:latin typeface="Arial" panose="020B0604020202020204" pitchFamily="34" charset="0"/>
                    <a:ea typeface="맑은 고딕"/>
                    <a:cs typeface="Arial" panose="020B0604020202020204" pitchFamily="34" charset="0"/>
                  </a:rPr>
                  <a:t>o</a:t>
                </a:r>
                <a:r>
                  <a:rPr lang="en-US" altLang="ko-KR" sz="2000" dirty="0" smtClean="0">
                    <a:solidFill>
                      <a:schemeClr val="accent1">
                        <a:lumMod val="50000"/>
                      </a:schemeClr>
                    </a:solidFill>
                    <a:latin typeface="Arial" panose="020B0604020202020204" pitchFamily="34" charset="0"/>
                    <a:ea typeface="맑은 고딕"/>
                    <a:cs typeface="Arial" panose="020B0604020202020204" pitchFamily="34" charset="0"/>
                  </a:rPr>
                  <a:t>(water</a:t>
                </a:r>
                <a:r>
                  <a:rPr lang="en-US" altLang="ko-KR" sz="2000" dirty="0">
                    <a:solidFill>
                      <a:schemeClr val="accent1">
                        <a:lumMod val="50000"/>
                      </a:schemeClr>
                    </a:solidFill>
                    <a:latin typeface="Arial" panose="020B0604020202020204" pitchFamily="34" charset="0"/>
                    <a:ea typeface="맑은 고딕"/>
                    <a:cs typeface="Arial" panose="020B0604020202020204" pitchFamily="34" charset="0"/>
                  </a:rPr>
                  <a:t>) = 109 </a:t>
                </a:r>
                <a:r>
                  <a:rPr lang="de-DE" altLang="ko-KR" sz="2000" dirty="0">
                    <a:solidFill>
                      <a:schemeClr val="accent1">
                        <a:lumMod val="50000"/>
                      </a:schemeClr>
                    </a:solidFill>
                    <a:latin typeface="Arial" panose="020B0604020202020204" pitchFamily="34" charset="0"/>
                    <a:ea typeface="맑은 고딕"/>
                    <a:cs typeface="Arial" panose="020B0604020202020204" pitchFamily="34" charset="0"/>
                  </a:rPr>
                  <a:t>J mol</a:t>
                </a:r>
                <a:r>
                  <a:rPr lang="de-DE" altLang="ko-KR" sz="2000" baseline="30000" dirty="0">
                    <a:solidFill>
                      <a:schemeClr val="accent1">
                        <a:lumMod val="50000"/>
                      </a:schemeClr>
                    </a:solidFill>
                    <a:latin typeface="Arial" panose="020B0604020202020204" pitchFamily="34" charset="0"/>
                    <a:ea typeface="맑은 고딕"/>
                    <a:cs typeface="Arial" panose="020B0604020202020204" pitchFamily="34" charset="0"/>
                  </a:rPr>
                  <a:t>−1 </a:t>
                </a:r>
                <a:r>
                  <a:rPr lang="de-DE" altLang="ko-KR" sz="2000" dirty="0">
                    <a:solidFill>
                      <a:schemeClr val="accent1">
                        <a:lumMod val="50000"/>
                      </a:schemeClr>
                    </a:solidFill>
                    <a:latin typeface="Arial" panose="020B0604020202020204" pitchFamily="34" charset="0"/>
                    <a:ea typeface="맑은 고딕"/>
                    <a:cs typeface="Arial" panose="020B0604020202020204" pitchFamily="34" charset="0"/>
                  </a:rPr>
                  <a:t>K</a:t>
                </a:r>
                <a:r>
                  <a:rPr lang="de-DE" altLang="ko-KR" sz="2000" baseline="30000" dirty="0">
                    <a:solidFill>
                      <a:schemeClr val="accent1">
                        <a:lumMod val="50000"/>
                      </a:schemeClr>
                    </a:solidFill>
                    <a:latin typeface="Arial" panose="020B0604020202020204" pitchFamily="34" charset="0"/>
                    <a:ea typeface="맑은 고딕"/>
                    <a:cs typeface="Arial" panose="020B0604020202020204" pitchFamily="34" charset="0"/>
                  </a:rPr>
                  <a:t>−</a:t>
                </a:r>
                <a:r>
                  <a:rPr lang="de-DE" altLang="ko-KR" sz="2000" baseline="30000" dirty="0" smtClean="0">
                    <a:solidFill>
                      <a:schemeClr val="accent1">
                        <a:lumMod val="50000"/>
                      </a:schemeClr>
                    </a:solidFill>
                    <a:latin typeface="Arial" panose="020B0604020202020204" pitchFamily="34" charset="0"/>
                    <a:ea typeface="맑은 고딕"/>
                    <a:cs typeface="Arial" panose="020B0604020202020204" pitchFamily="34" charset="0"/>
                  </a:rPr>
                  <a:t>1</a:t>
                </a:r>
                <a:endParaRPr lang="de-DE" altLang="ko-KR" sz="2000" baseline="30000" dirty="0">
                  <a:solidFill>
                    <a:schemeClr val="accent1">
                      <a:lumMod val="50000"/>
                    </a:schemeClr>
                  </a:solidFill>
                  <a:latin typeface="Arial" panose="020B0604020202020204" pitchFamily="34" charset="0"/>
                  <a:ea typeface="맑은 고딕"/>
                  <a:cs typeface="Arial" panose="020B0604020202020204" pitchFamily="34" charset="0"/>
                </a:endParaRPr>
              </a:p>
            </p:txBody>
          </p:sp>
        </mc:Choice>
        <mc:Fallback>
          <p:sp>
            <p:nvSpPr>
              <p:cNvPr id="6" name="직사각형 5"/>
              <p:cNvSpPr>
                <a:spLocks noRot="1" noChangeAspect="1" noMove="1" noResize="1" noEditPoints="1" noAdjustHandles="1" noChangeArrowheads="1" noChangeShapeType="1" noTextEdit="1"/>
              </p:cNvSpPr>
              <p:nvPr/>
            </p:nvSpPr>
            <p:spPr>
              <a:xfrm>
                <a:off x="688562" y="919433"/>
                <a:ext cx="8300891" cy="5581015"/>
              </a:xfrm>
              <a:prstGeom prst="rect">
                <a:avLst/>
              </a:prstGeom>
              <a:blipFill rotWithShape="0">
                <a:blip r:embed="rId3"/>
                <a:stretch>
                  <a:fillRect l="-808" t="-546" b="-1093"/>
                </a:stretch>
              </a:blipFill>
            </p:spPr>
            <p:txBody>
              <a:bodyPr/>
              <a:lstStyle/>
              <a:p>
                <a:r>
                  <a:rPr lang="ko-KR" altLang="en-US">
                    <a:noFill/>
                  </a:rPr>
                  <a:t> </a:t>
                </a:r>
              </a:p>
            </p:txBody>
          </p:sp>
        </mc:Fallback>
      </mc:AlternateContent>
      <p:grpSp>
        <p:nvGrpSpPr>
          <p:cNvPr id="5" name="그룹 4"/>
          <p:cNvGrpSpPr/>
          <p:nvPr/>
        </p:nvGrpSpPr>
        <p:grpSpPr>
          <a:xfrm>
            <a:off x="2086377" y="1378039"/>
            <a:ext cx="4945491" cy="773523"/>
            <a:chOff x="2086377" y="1378039"/>
            <a:chExt cx="4945491" cy="773523"/>
          </a:xfrm>
        </p:grpSpPr>
        <p:sp>
          <p:nvSpPr>
            <p:cNvPr id="10" name="직사각형 9"/>
            <p:cNvSpPr/>
            <p:nvPr/>
          </p:nvSpPr>
          <p:spPr>
            <a:xfrm rot="16200000">
              <a:off x="4172361" y="-707944"/>
              <a:ext cx="773523" cy="4945490"/>
            </a:xfrm>
            <a:prstGeom prst="rect">
              <a:avLst/>
            </a:prstGeom>
            <a:gradFill>
              <a:gsLst>
                <a:gs pos="0">
                  <a:srgbClr val="4BACC6">
                    <a:alpha val="76000"/>
                  </a:srgbClr>
                </a:gs>
                <a:gs pos="35000">
                  <a:srgbClr val="4BACC6">
                    <a:alpha val="82000"/>
                    <a:lumMod val="42000"/>
                    <a:lumOff val="58000"/>
                  </a:srgbClr>
                </a:gs>
                <a:gs pos="100000">
                  <a:sysClr val="window" lastClr="FFFFFF"/>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그룹 10"/>
            <p:cNvGrpSpPr/>
            <p:nvPr/>
          </p:nvGrpSpPr>
          <p:grpSpPr>
            <a:xfrm>
              <a:off x="2086377" y="1495007"/>
              <a:ext cx="3470452" cy="515748"/>
              <a:chOff x="1693811" y="758784"/>
              <a:chExt cx="3470452" cy="515748"/>
            </a:xfrm>
          </p:grpSpPr>
          <p:sp>
            <p:nvSpPr>
              <p:cNvPr id="41" name="TextBox 19"/>
              <p:cNvSpPr txBox="1">
                <a:spLocks noChangeArrowheads="1"/>
              </p:cNvSpPr>
              <p:nvPr/>
            </p:nvSpPr>
            <p:spPr bwMode="auto">
              <a:xfrm>
                <a:off x="1693811" y="966755"/>
                <a:ext cx="690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400" b="1" i="0" u="none" strike="noStrike" kern="0" cap="none" spc="0" normalizeH="0" baseline="0" noProof="0" dirty="0">
                    <a:ln>
                      <a:noFill/>
                    </a:ln>
                    <a:solidFill>
                      <a:prstClr val="black"/>
                    </a:solidFill>
                    <a:effectLst/>
                    <a:uLnTx/>
                    <a:uFillTx/>
                    <a:latin typeface="Arial" pitchFamily="34" charset="0"/>
                    <a:ea typeface="맑은 고딕" pitchFamily="50" charset="-127"/>
                    <a:cs typeface="Arial" pitchFamily="34" charset="0"/>
                  </a:rPr>
                  <a:t>H</a:t>
                </a:r>
                <a:r>
                  <a:rPr kumimoji="0" lang="en-US" altLang="ko-KR" sz="1400" b="1" i="0" u="none" strike="noStrike" kern="0" cap="none" spc="0" normalizeH="0" baseline="-25000" noProof="0" dirty="0">
                    <a:ln>
                      <a:noFill/>
                    </a:ln>
                    <a:solidFill>
                      <a:prstClr val="black"/>
                    </a:solidFill>
                    <a:effectLst/>
                    <a:uLnTx/>
                    <a:uFillTx/>
                    <a:latin typeface="Arial" pitchFamily="34" charset="0"/>
                    <a:ea typeface="맑은 고딕" pitchFamily="50" charset="-127"/>
                    <a:cs typeface="Arial" pitchFamily="34" charset="0"/>
                  </a:rPr>
                  <a:t>3</a:t>
                </a:r>
                <a:r>
                  <a:rPr kumimoji="0" lang="en-US" altLang="ko-KR" sz="1400" b="1" i="0" u="none" strike="noStrike" kern="0" cap="none" spc="0" normalizeH="0" baseline="0" noProof="0" dirty="0">
                    <a:ln>
                      <a:noFill/>
                    </a:ln>
                    <a:solidFill>
                      <a:prstClr val="black"/>
                    </a:solidFill>
                    <a:effectLst/>
                    <a:uLnTx/>
                    <a:uFillTx/>
                    <a:latin typeface="Arial" pitchFamily="34" charset="0"/>
                    <a:ea typeface="맑은 고딕" pitchFamily="50" charset="-127"/>
                    <a:cs typeface="Arial" pitchFamily="34" charset="0"/>
                  </a:rPr>
                  <a:t>O</a:t>
                </a:r>
                <a:r>
                  <a:rPr kumimoji="0" lang="en-US" altLang="ko-KR" sz="1400" b="1" i="0" u="none" strike="noStrike" kern="0" cap="none" spc="0" normalizeH="0" baseline="30000" noProof="0" dirty="0">
                    <a:ln>
                      <a:noFill/>
                    </a:ln>
                    <a:solidFill>
                      <a:prstClr val="black"/>
                    </a:solidFill>
                    <a:effectLst/>
                    <a:uLnTx/>
                    <a:uFillTx/>
                    <a:latin typeface="Arial" pitchFamily="34" charset="0"/>
                    <a:ea typeface="맑은 고딕" pitchFamily="50" charset="-127"/>
                    <a:cs typeface="Arial" pitchFamily="34" charset="0"/>
                  </a:rPr>
                  <a:t>+</a:t>
                </a:r>
                <a:endParaRPr kumimoji="0" lang="ko-KR" altLang="en-US" sz="1400" b="1" i="0" u="none" strike="noStrike" kern="0" cap="none" spc="0" normalizeH="0" baseline="30000" noProof="0" dirty="0">
                  <a:ln>
                    <a:noFill/>
                  </a:ln>
                  <a:solidFill>
                    <a:prstClr val="black"/>
                  </a:solidFill>
                  <a:effectLst/>
                  <a:uLnTx/>
                  <a:uFillTx/>
                  <a:latin typeface="Arial" pitchFamily="34" charset="0"/>
                  <a:ea typeface="맑은 고딕" pitchFamily="50" charset="-127"/>
                  <a:cs typeface="Arial" pitchFamily="34" charset="0"/>
                </a:endParaRPr>
              </a:p>
            </p:txBody>
          </p:sp>
          <p:cxnSp>
            <p:nvCxnSpPr>
              <p:cNvPr id="42" name="직선 연결선 41"/>
              <p:cNvCxnSpPr/>
              <p:nvPr/>
            </p:nvCxnSpPr>
            <p:spPr>
              <a:xfrm flipH="1">
                <a:off x="2585474" y="1007869"/>
                <a:ext cx="2279760" cy="14132"/>
              </a:xfrm>
              <a:prstGeom prst="line">
                <a:avLst/>
              </a:prstGeom>
              <a:noFill/>
              <a:ln w="15875" cap="flat" cmpd="sng" algn="ctr">
                <a:solidFill>
                  <a:sysClr val="windowText" lastClr="000000"/>
                </a:solidFill>
                <a:prstDash val="sysDot"/>
              </a:ln>
              <a:effectLst/>
            </p:spPr>
          </p:cxnSp>
          <p:sp>
            <p:nvSpPr>
              <p:cNvPr id="43" name="타원 42"/>
              <p:cNvSpPr/>
              <p:nvPr/>
            </p:nvSpPr>
            <p:spPr>
              <a:xfrm rot="17517964">
                <a:off x="2406630" y="873903"/>
                <a:ext cx="302680" cy="299028"/>
              </a:xfrm>
              <a:prstGeom prst="ellipse">
                <a:avLst/>
              </a:prstGeom>
              <a:gradFill>
                <a:gsLst>
                  <a:gs pos="0">
                    <a:sysClr val="window" lastClr="FFFFFF">
                      <a:lumMod val="85000"/>
                    </a:sysClr>
                  </a:gs>
                  <a:gs pos="50000">
                    <a:sysClr val="window" lastClr="FFFFFF">
                      <a:lumMod val="65000"/>
                    </a:sysClr>
                  </a:gs>
                  <a:gs pos="100000">
                    <a:sysClr val="window" lastClr="FFFFFF">
                      <a:lumMod val="50000"/>
                    </a:sysClr>
                  </a:gs>
                </a:gsLst>
                <a:path path="circle">
                  <a:fillToRect l="50000" t="50000" r="50000" b="50000"/>
                </a:path>
              </a:gradFill>
              <a:ln w="25400" cap="flat" cmpd="sng" algn="ctr">
                <a:solidFill>
                  <a:sysClr val="windowText" lastClr="000000">
                    <a:lumMod val="50000"/>
                    <a:lumOff val="50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itchFamily="34" charset="0"/>
                  <a:ea typeface="맑은 고딕"/>
                  <a:cs typeface="Arial" pitchFamily="34" charset="0"/>
                </a:endParaRPr>
              </a:p>
            </p:txBody>
          </p:sp>
          <p:sp>
            <p:nvSpPr>
              <p:cNvPr id="44" name="타원 43"/>
              <p:cNvSpPr/>
              <p:nvPr/>
            </p:nvSpPr>
            <p:spPr>
              <a:xfrm>
                <a:off x="2507522" y="774227"/>
                <a:ext cx="100893" cy="99676"/>
              </a:xfrm>
              <a:prstGeom prst="ellipse">
                <a:avLst/>
              </a:prstGeom>
              <a:gradFill flip="none" rotWithShape="1">
                <a:gsLst>
                  <a:gs pos="0">
                    <a:sysClr val="windowText" lastClr="000000">
                      <a:lumMod val="50000"/>
                      <a:lumOff val="50000"/>
                    </a:sysClr>
                  </a:gs>
                  <a:gs pos="50000">
                    <a:sysClr val="windowText" lastClr="000000">
                      <a:lumMod val="75000"/>
                      <a:lumOff val="25000"/>
                    </a:sysClr>
                  </a:gs>
                  <a:gs pos="100000">
                    <a:sysClr val="windowText" lastClr="000000"/>
                  </a:gs>
                </a:gsLst>
                <a:path path="circle">
                  <a:fillToRect l="50000" t="50000" r="50000" b="50000"/>
                </a:path>
                <a:tileRect/>
              </a:gradFill>
              <a:ln w="127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itchFamily="34" charset="0"/>
                  <a:ea typeface="맑은 고딕"/>
                  <a:cs typeface="Arial" pitchFamily="34" charset="0"/>
                </a:endParaRPr>
              </a:p>
            </p:txBody>
          </p:sp>
          <p:sp>
            <p:nvSpPr>
              <p:cNvPr id="45" name="타원 44"/>
              <p:cNvSpPr/>
              <p:nvPr/>
            </p:nvSpPr>
            <p:spPr>
              <a:xfrm>
                <a:off x="2709309" y="973579"/>
                <a:ext cx="100893" cy="99676"/>
              </a:xfrm>
              <a:prstGeom prst="ellipse">
                <a:avLst/>
              </a:prstGeom>
              <a:gradFill flip="none" rotWithShape="1">
                <a:gsLst>
                  <a:gs pos="0">
                    <a:sysClr val="windowText" lastClr="000000">
                      <a:lumMod val="50000"/>
                      <a:lumOff val="50000"/>
                    </a:sysClr>
                  </a:gs>
                  <a:gs pos="50000">
                    <a:sysClr val="windowText" lastClr="000000">
                      <a:lumMod val="75000"/>
                      <a:lumOff val="25000"/>
                    </a:sysClr>
                  </a:gs>
                  <a:gs pos="100000">
                    <a:sysClr val="windowText" lastClr="000000"/>
                  </a:gs>
                </a:gsLst>
                <a:path path="circle">
                  <a:fillToRect l="50000" t="50000" r="50000" b="50000"/>
                </a:path>
                <a:tileRect/>
              </a:gradFill>
              <a:ln w="127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itchFamily="34" charset="0"/>
                  <a:ea typeface="맑은 고딕"/>
                  <a:cs typeface="Arial" pitchFamily="34" charset="0"/>
                </a:endParaRPr>
              </a:p>
            </p:txBody>
          </p:sp>
          <p:sp>
            <p:nvSpPr>
              <p:cNvPr id="46" name="타원 45"/>
              <p:cNvSpPr/>
              <p:nvPr/>
            </p:nvSpPr>
            <p:spPr>
              <a:xfrm>
                <a:off x="2994481" y="872486"/>
                <a:ext cx="302679" cy="299028"/>
              </a:xfrm>
              <a:prstGeom prst="ellipse">
                <a:avLst/>
              </a:prstGeom>
              <a:gradFill>
                <a:gsLst>
                  <a:gs pos="0">
                    <a:sysClr val="window" lastClr="FFFFFF">
                      <a:lumMod val="85000"/>
                    </a:sysClr>
                  </a:gs>
                  <a:gs pos="50000">
                    <a:sysClr val="window" lastClr="FFFFFF">
                      <a:lumMod val="65000"/>
                    </a:sysClr>
                  </a:gs>
                  <a:gs pos="100000">
                    <a:sysClr val="window" lastClr="FFFFFF">
                      <a:lumMod val="50000"/>
                    </a:sysClr>
                  </a:gs>
                </a:gsLst>
                <a:path path="circle">
                  <a:fillToRect l="50000" t="50000" r="50000" b="50000"/>
                </a:path>
              </a:gradFill>
              <a:ln w="25400" cap="flat" cmpd="sng" algn="ctr">
                <a:solidFill>
                  <a:sysClr val="windowText" lastClr="000000">
                    <a:lumMod val="50000"/>
                    <a:lumOff val="50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itchFamily="34" charset="0"/>
                  <a:ea typeface="맑은 고딕"/>
                  <a:cs typeface="Arial" pitchFamily="34" charset="0"/>
                </a:endParaRPr>
              </a:p>
            </p:txBody>
          </p:sp>
          <p:sp>
            <p:nvSpPr>
              <p:cNvPr id="47" name="타원 46"/>
              <p:cNvSpPr/>
              <p:nvPr/>
            </p:nvSpPr>
            <p:spPr>
              <a:xfrm>
                <a:off x="3095374" y="1171514"/>
                <a:ext cx="100893" cy="99676"/>
              </a:xfrm>
              <a:prstGeom prst="ellipse">
                <a:avLst/>
              </a:prstGeom>
              <a:gradFill flip="none" rotWithShape="1">
                <a:gsLst>
                  <a:gs pos="0">
                    <a:sysClr val="windowText" lastClr="000000">
                      <a:lumMod val="50000"/>
                      <a:lumOff val="50000"/>
                    </a:sysClr>
                  </a:gs>
                  <a:gs pos="50000">
                    <a:sysClr val="windowText" lastClr="000000">
                      <a:lumMod val="75000"/>
                      <a:lumOff val="25000"/>
                    </a:sysClr>
                  </a:gs>
                  <a:gs pos="100000">
                    <a:sysClr val="windowText" lastClr="000000"/>
                  </a:gs>
                </a:gsLst>
                <a:path path="circle">
                  <a:fillToRect l="50000" t="50000" r="50000" b="50000"/>
                </a:path>
                <a:tileRect/>
              </a:gradFill>
              <a:ln w="127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itchFamily="34" charset="0"/>
                  <a:ea typeface="맑은 고딕"/>
                  <a:cs typeface="Arial" pitchFamily="34" charset="0"/>
                </a:endParaRPr>
              </a:p>
            </p:txBody>
          </p:sp>
          <p:sp>
            <p:nvSpPr>
              <p:cNvPr id="48" name="타원 47"/>
              <p:cNvSpPr/>
              <p:nvPr/>
            </p:nvSpPr>
            <p:spPr>
              <a:xfrm>
                <a:off x="3297127" y="972162"/>
                <a:ext cx="100893" cy="99676"/>
              </a:xfrm>
              <a:prstGeom prst="ellipse">
                <a:avLst/>
              </a:prstGeom>
              <a:gradFill flip="none" rotWithShape="1">
                <a:gsLst>
                  <a:gs pos="0">
                    <a:sysClr val="windowText" lastClr="000000">
                      <a:lumMod val="50000"/>
                      <a:lumOff val="50000"/>
                    </a:sysClr>
                  </a:gs>
                  <a:gs pos="50000">
                    <a:sysClr val="windowText" lastClr="000000">
                      <a:lumMod val="75000"/>
                      <a:lumOff val="25000"/>
                    </a:sysClr>
                  </a:gs>
                  <a:gs pos="100000">
                    <a:sysClr val="windowText" lastClr="000000"/>
                  </a:gs>
                </a:gsLst>
                <a:path path="circle">
                  <a:fillToRect l="50000" t="50000" r="50000" b="50000"/>
                </a:path>
                <a:tileRect/>
              </a:gradFill>
              <a:ln w="127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itchFamily="34" charset="0"/>
                  <a:ea typeface="맑은 고딕"/>
                  <a:cs typeface="Arial" pitchFamily="34" charset="0"/>
                </a:endParaRPr>
              </a:p>
            </p:txBody>
          </p:sp>
          <p:sp>
            <p:nvSpPr>
              <p:cNvPr id="49" name="타원 48"/>
              <p:cNvSpPr/>
              <p:nvPr/>
            </p:nvSpPr>
            <p:spPr>
              <a:xfrm rot="16200000">
                <a:off x="3570223" y="876911"/>
                <a:ext cx="302679" cy="299028"/>
              </a:xfrm>
              <a:prstGeom prst="ellipse">
                <a:avLst/>
              </a:prstGeom>
              <a:gradFill>
                <a:gsLst>
                  <a:gs pos="0">
                    <a:sysClr val="window" lastClr="FFFFFF">
                      <a:lumMod val="85000"/>
                    </a:sysClr>
                  </a:gs>
                  <a:gs pos="50000">
                    <a:sysClr val="window" lastClr="FFFFFF">
                      <a:lumMod val="65000"/>
                    </a:sysClr>
                  </a:gs>
                  <a:gs pos="100000">
                    <a:sysClr val="window" lastClr="FFFFFF">
                      <a:lumMod val="50000"/>
                    </a:sysClr>
                  </a:gs>
                </a:gsLst>
                <a:path path="circle">
                  <a:fillToRect l="50000" t="50000" r="50000" b="50000"/>
                </a:path>
              </a:gradFill>
              <a:ln w="25400" cap="flat" cmpd="sng" algn="ctr">
                <a:solidFill>
                  <a:sysClr val="windowText" lastClr="000000">
                    <a:lumMod val="50000"/>
                    <a:lumOff val="50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itchFamily="34" charset="0"/>
                  <a:ea typeface="맑은 고딕"/>
                  <a:cs typeface="Arial" pitchFamily="34" charset="0"/>
                </a:endParaRPr>
              </a:p>
            </p:txBody>
          </p:sp>
          <p:sp>
            <p:nvSpPr>
              <p:cNvPr id="50" name="타원 49"/>
              <p:cNvSpPr/>
              <p:nvPr/>
            </p:nvSpPr>
            <p:spPr>
              <a:xfrm rot="16200000">
                <a:off x="3870468" y="976587"/>
                <a:ext cx="100893" cy="99676"/>
              </a:xfrm>
              <a:prstGeom prst="ellipse">
                <a:avLst/>
              </a:prstGeom>
              <a:gradFill flip="none" rotWithShape="1">
                <a:gsLst>
                  <a:gs pos="0">
                    <a:sysClr val="windowText" lastClr="000000">
                      <a:lumMod val="50000"/>
                      <a:lumOff val="50000"/>
                    </a:sysClr>
                  </a:gs>
                  <a:gs pos="50000">
                    <a:sysClr val="windowText" lastClr="000000">
                      <a:lumMod val="75000"/>
                      <a:lumOff val="25000"/>
                    </a:sysClr>
                  </a:gs>
                  <a:gs pos="100000">
                    <a:sysClr val="windowText" lastClr="000000"/>
                  </a:gs>
                </a:gsLst>
                <a:path path="circle">
                  <a:fillToRect l="50000" t="50000" r="50000" b="50000"/>
                </a:path>
                <a:tileRect/>
              </a:gradFill>
              <a:ln w="127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itchFamily="34" charset="0"/>
                  <a:ea typeface="맑은 고딕"/>
                  <a:cs typeface="Arial" pitchFamily="34" charset="0"/>
                </a:endParaRPr>
              </a:p>
            </p:txBody>
          </p:sp>
          <p:sp>
            <p:nvSpPr>
              <p:cNvPr id="51" name="타원 50"/>
              <p:cNvSpPr/>
              <p:nvPr/>
            </p:nvSpPr>
            <p:spPr>
              <a:xfrm rot="16200000">
                <a:off x="3671116" y="774834"/>
                <a:ext cx="100893" cy="99676"/>
              </a:xfrm>
              <a:prstGeom prst="ellipse">
                <a:avLst/>
              </a:prstGeom>
              <a:gradFill flip="none" rotWithShape="1">
                <a:gsLst>
                  <a:gs pos="0">
                    <a:sysClr val="windowText" lastClr="000000">
                      <a:lumMod val="50000"/>
                      <a:lumOff val="50000"/>
                    </a:sysClr>
                  </a:gs>
                  <a:gs pos="50000">
                    <a:sysClr val="windowText" lastClr="000000">
                      <a:lumMod val="75000"/>
                      <a:lumOff val="25000"/>
                    </a:sysClr>
                  </a:gs>
                  <a:gs pos="100000">
                    <a:sysClr val="windowText" lastClr="000000"/>
                  </a:gs>
                </a:gsLst>
                <a:path path="circle">
                  <a:fillToRect l="50000" t="50000" r="50000" b="50000"/>
                </a:path>
                <a:tileRect/>
              </a:gradFill>
              <a:ln w="127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itchFamily="34" charset="0"/>
                  <a:ea typeface="맑은 고딕"/>
                  <a:cs typeface="Arial" pitchFamily="34" charset="0"/>
                </a:endParaRPr>
              </a:p>
            </p:txBody>
          </p:sp>
          <p:sp>
            <p:nvSpPr>
              <p:cNvPr id="52" name="타원 51"/>
              <p:cNvSpPr/>
              <p:nvPr/>
            </p:nvSpPr>
            <p:spPr>
              <a:xfrm rot="16200000">
                <a:off x="4763733" y="861470"/>
                <a:ext cx="302679" cy="299028"/>
              </a:xfrm>
              <a:prstGeom prst="ellipse">
                <a:avLst/>
              </a:prstGeom>
              <a:gradFill>
                <a:gsLst>
                  <a:gs pos="0">
                    <a:sysClr val="window" lastClr="FFFFFF">
                      <a:lumMod val="85000"/>
                    </a:sysClr>
                  </a:gs>
                  <a:gs pos="50000">
                    <a:sysClr val="window" lastClr="FFFFFF">
                      <a:lumMod val="65000"/>
                    </a:sysClr>
                  </a:gs>
                  <a:gs pos="100000">
                    <a:sysClr val="window" lastClr="FFFFFF">
                      <a:lumMod val="50000"/>
                    </a:sysClr>
                  </a:gs>
                </a:gsLst>
                <a:path path="circle">
                  <a:fillToRect l="50000" t="50000" r="50000" b="50000"/>
                </a:path>
              </a:gradFill>
              <a:ln w="25400" cap="flat" cmpd="sng" algn="ctr">
                <a:solidFill>
                  <a:sysClr val="windowText" lastClr="000000">
                    <a:lumMod val="50000"/>
                    <a:lumOff val="50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itchFamily="34" charset="0"/>
                  <a:ea typeface="맑은 고딕"/>
                  <a:cs typeface="Arial" pitchFamily="34" charset="0"/>
                </a:endParaRPr>
              </a:p>
            </p:txBody>
          </p:sp>
          <p:sp>
            <p:nvSpPr>
              <p:cNvPr id="53" name="타원 52"/>
              <p:cNvSpPr/>
              <p:nvPr/>
            </p:nvSpPr>
            <p:spPr>
              <a:xfrm rot="16200000">
                <a:off x="5063978" y="961146"/>
                <a:ext cx="100893" cy="99676"/>
              </a:xfrm>
              <a:prstGeom prst="ellipse">
                <a:avLst/>
              </a:prstGeom>
              <a:gradFill flip="none" rotWithShape="1">
                <a:gsLst>
                  <a:gs pos="0">
                    <a:sysClr val="windowText" lastClr="000000">
                      <a:lumMod val="50000"/>
                      <a:lumOff val="50000"/>
                    </a:sysClr>
                  </a:gs>
                  <a:gs pos="50000">
                    <a:sysClr val="windowText" lastClr="000000">
                      <a:lumMod val="75000"/>
                      <a:lumOff val="25000"/>
                    </a:sysClr>
                  </a:gs>
                  <a:gs pos="100000">
                    <a:sysClr val="windowText" lastClr="000000"/>
                  </a:gs>
                </a:gsLst>
                <a:path path="circle">
                  <a:fillToRect l="50000" t="50000" r="50000" b="50000"/>
                </a:path>
                <a:tileRect/>
              </a:gradFill>
              <a:ln w="127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itchFamily="34" charset="0"/>
                  <a:ea typeface="맑은 고딕"/>
                  <a:cs typeface="Arial" pitchFamily="34" charset="0"/>
                </a:endParaRPr>
              </a:p>
            </p:txBody>
          </p:sp>
          <p:sp>
            <p:nvSpPr>
              <p:cNvPr id="54" name="타원 53"/>
              <p:cNvSpPr/>
              <p:nvPr/>
            </p:nvSpPr>
            <p:spPr>
              <a:xfrm rot="16200000">
                <a:off x="4864626" y="759393"/>
                <a:ext cx="100893" cy="99676"/>
              </a:xfrm>
              <a:prstGeom prst="ellipse">
                <a:avLst/>
              </a:prstGeom>
              <a:gradFill flip="none" rotWithShape="1">
                <a:gsLst>
                  <a:gs pos="0">
                    <a:sysClr val="windowText" lastClr="000000">
                      <a:lumMod val="50000"/>
                      <a:lumOff val="50000"/>
                    </a:sysClr>
                  </a:gs>
                  <a:gs pos="50000">
                    <a:sysClr val="windowText" lastClr="000000">
                      <a:lumMod val="75000"/>
                      <a:lumOff val="25000"/>
                    </a:sysClr>
                  </a:gs>
                  <a:gs pos="100000">
                    <a:sysClr val="windowText" lastClr="000000"/>
                  </a:gs>
                </a:gsLst>
                <a:path path="circle">
                  <a:fillToRect l="50000" t="50000" r="50000" b="50000"/>
                </a:path>
                <a:tileRect/>
              </a:gradFill>
              <a:ln w="127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itchFamily="34" charset="0"/>
                  <a:ea typeface="맑은 고딕"/>
                  <a:cs typeface="Arial" pitchFamily="34" charset="0"/>
                </a:endParaRPr>
              </a:p>
            </p:txBody>
          </p:sp>
          <p:sp>
            <p:nvSpPr>
              <p:cNvPr id="56" name="타원 55"/>
              <p:cNvSpPr/>
              <p:nvPr/>
            </p:nvSpPr>
            <p:spPr>
              <a:xfrm>
                <a:off x="2507521" y="1169860"/>
                <a:ext cx="100893" cy="99676"/>
              </a:xfrm>
              <a:prstGeom prst="ellipse">
                <a:avLst/>
              </a:prstGeom>
              <a:gradFill flip="none" rotWithShape="1">
                <a:gsLst>
                  <a:gs pos="0">
                    <a:sysClr val="windowText" lastClr="000000">
                      <a:lumMod val="50000"/>
                      <a:lumOff val="50000"/>
                    </a:sysClr>
                  </a:gs>
                  <a:gs pos="50000">
                    <a:sysClr val="windowText" lastClr="000000">
                      <a:lumMod val="75000"/>
                      <a:lumOff val="25000"/>
                    </a:sysClr>
                  </a:gs>
                  <a:gs pos="100000">
                    <a:sysClr val="windowText" lastClr="000000"/>
                  </a:gs>
                </a:gsLst>
                <a:path path="circle">
                  <a:fillToRect l="50000" t="50000" r="50000" b="50000"/>
                </a:path>
                <a:tileRect/>
              </a:gradFill>
              <a:ln w="127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itchFamily="34" charset="0"/>
                  <a:ea typeface="맑은 고딕"/>
                  <a:cs typeface="Arial" pitchFamily="34" charset="0"/>
                </a:endParaRPr>
              </a:p>
            </p:txBody>
          </p:sp>
          <p:sp>
            <p:nvSpPr>
              <p:cNvPr id="58" name="원형 화살표 57"/>
              <p:cNvSpPr/>
              <p:nvPr/>
            </p:nvSpPr>
            <p:spPr>
              <a:xfrm>
                <a:off x="3898717" y="830983"/>
                <a:ext cx="226746" cy="285192"/>
              </a:xfrm>
              <a:prstGeom prst="circularArrow">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black"/>
                  </a:solidFill>
                  <a:effectLst/>
                  <a:uLnTx/>
                  <a:uFillTx/>
                  <a:latin typeface="맑은 고딕"/>
                  <a:ea typeface="맑은 고딕"/>
                  <a:cs typeface="+mn-cs"/>
                </a:endParaRPr>
              </a:p>
            </p:txBody>
          </p:sp>
          <p:sp>
            <p:nvSpPr>
              <p:cNvPr id="59" name="원형 화살표 58"/>
              <p:cNvSpPr/>
              <p:nvPr/>
            </p:nvSpPr>
            <p:spPr>
              <a:xfrm>
                <a:off x="3335628" y="827136"/>
                <a:ext cx="226746" cy="285192"/>
              </a:xfrm>
              <a:prstGeom prst="circularArrow">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black"/>
                  </a:solidFill>
                  <a:effectLst/>
                  <a:uLnTx/>
                  <a:uFillTx/>
                  <a:latin typeface="맑은 고딕"/>
                  <a:ea typeface="맑은 고딕"/>
                  <a:cs typeface="+mn-cs"/>
                </a:endParaRPr>
              </a:p>
            </p:txBody>
          </p:sp>
          <p:sp>
            <p:nvSpPr>
              <p:cNvPr id="60" name="원형 화살표 59"/>
              <p:cNvSpPr/>
              <p:nvPr/>
            </p:nvSpPr>
            <p:spPr>
              <a:xfrm>
                <a:off x="2753240" y="827136"/>
                <a:ext cx="226746" cy="285192"/>
              </a:xfrm>
              <a:prstGeom prst="circularArrow">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black"/>
                  </a:solidFill>
                  <a:effectLst/>
                  <a:uLnTx/>
                  <a:uFillTx/>
                  <a:latin typeface="맑은 고딕"/>
                  <a:ea typeface="맑은 고딕"/>
                  <a:cs typeface="+mn-cs"/>
                </a:endParaRPr>
              </a:p>
            </p:txBody>
          </p:sp>
          <p:sp>
            <p:nvSpPr>
              <p:cNvPr id="62" name="타원 61"/>
              <p:cNvSpPr/>
              <p:nvPr/>
            </p:nvSpPr>
            <p:spPr>
              <a:xfrm>
                <a:off x="4167579" y="869509"/>
                <a:ext cx="302679" cy="299028"/>
              </a:xfrm>
              <a:prstGeom prst="ellipse">
                <a:avLst/>
              </a:prstGeom>
              <a:gradFill>
                <a:gsLst>
                  <a:gs pos="0">
                    <a:sysClr val="window" lastClr="FFFFFF">
                      <a:lumMod val="85000"/>
                    </a:sysClr>
                  </a:gs>
                  <a:gs pos="50000">
                    <a:sysClr val="window" lastClr="FFFFFF">
                      <a:lumMod val="65000"/>
                    </a:sysClr>
                  </a:gs>
                  <a:gs pos="100000">
                    <a:sysClr val="window" lastClr="FFFFFF">
                      <a:lumMod val="50000"/>
                    </a:sysClr>
                  </a:gs>
                </a:gsLst>
                <a:path path="circle">
                  <a:fillToRect l="50000" t="50000" r="50000" b="50000"/>
                </a:path>
              </a:gradFill>
              <a:ln w="25400" cap="flat" cmpd="sng" algn="ctr">
                <a:solidFill>
                  <a:sysClr val="windowText" lastClr="000000">
                    <a:lumMod val="50000"/>
                    <a:lumOff val="50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itchFamily="34" charset="0"/>
                  <a:ea typeface="맑은 고딕"/>
                  <a:cs typeface="Arial" pitchFamily="34" charset="0"/>
                </a:endParaRPr>
              </a:p>
            </p:txBody>
          </p:sp>
          <p:sp>
            <p:nvSpPr>
              <p:cNvPr id="63" name="타원 62"/>
              <p:cNvSpPr/>
              <p:nvPr/>
            </p:nvSpPr>
            <p:spPr>
              <a:xfrm>
                <a:off x="4268472" y="1168537"/>
                <a:ext cx="100893" cy="99676"/>
              </a:xfrm>
              <a:prstGeom prst="ellipse">
                <a:avLst/>
              </a:prstGeom>
              <a:gradFill flip="none" rotWithShape="1">
                <a:gsLst>
                  <a:gs pos="0">
                    <a:sysClr val="windowText" lastClr="000000">
                      <a:lumMod val="50000"/>
                      <a:lumOff val="50000"/>
                    </a:sysClr>
                  </a:gs>
                  <a:gs pos="50000">
                    <a:sysClr val="windowText" lastClr="000000">
                      <a:lumMod val="75000"/>
                      <a:lumOff val="25000"/>
                    </a:sysClr>
                  </a:gs>
                  <a:gs pos="100000">
                    <a:sysClr val="windowText" lastClr="000000"/>
                  </a:gs>
                </a:gsLst>
                <a:path path="circle">
                  <a:fillToRect l="50000" t="50000" r="50000" b="50000"/>
                </a:path>
                <a:tileRect/>
              </a:gradFill>
              <a:ln w="127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itchFamily="34" charset="0"/>
                  <a:ea typeface="맑은 고딕"/>
                  <a:cs typeface="Arial" pitchFamily="34" charset="0"/>
                </a:endParaRPr>
              </a:p>
            </p:txBody>
          </p:sp>
          <p:sp>
            <p:nvSpPr>
              <p:cNvPr id="64" name="타원 63"/>
              <p:cNvSpPr/>
              <p:nvPr/>
            </p:nvSpPr>
            <p:spPr>
              <a:xfrm>
                <a:off x="4470225" y="969185"/>
                <a:ext cx="100893" cy="99676"/>
              </a:xfrm>
              <a:prstGeom prst="ellipse">
                <a:avLst/>
              </a:prstGeom>
              <a:gradFill flip="none" rotWithShape="1">
                <a:gsLst>
                  <a:gs pos="0">
                    <a:sysClr val="windowText" lastClr="000000">
                      <a:lumMod val="50000"/>
                      <a:lumOff val="50000"/>
                    </a:sysClr>
                  </a:gs>
                  <a:gs pos="50000">
                    <a:sysClr val="windowText" lastClr="000000">
                      <a:lumMod val="75000"/>
                      <a:lumOff val="25000"/>
                    </a:sysClr>
                  </a:gs>
                  <a:gs pos="100000">
                    <a:sysClr val="windowText" lastClr="000000"/>
                  </a:gs>
                </a:gsLst>
                <a:path path="circle">
                  <a:fillToRect l="50000" t="50000" r="50000" b="50000"/>
                </a:path>
                <a:tileRect/>
              </a:gradFill>
              <a:ln w="127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pitchFamily="34" charset="0"/>
                  <a:ea typeface="맑은 고딕"/>
                  <a:cs typeface="Arial" pitchFamily="34" charset="0"/>
                </a:endParaRPr>
              </a:p>
            </p:txBody>
          </p:sp>
          <p:sp>
            <p:nvSpPr>
              <p:cNvPr id="65" name="원형 화살표 64"/>
              <p:cNvSpPr/>
              <p:nvPr/>
            </p:nvSpPr>
            <p:spPr>
              <a:xfrm>
                <a:off x="4508726" y="824159"/>
                <a:ext cx="226746" cy="285192"/>
              </a:xfrm>
              <a:prstGeom prst="circularArrow">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black"/>
                  </a:solidFill>
                  <a:effectLst/>
                  <a:uLnTx/>
                  <a:uFillTx/>
                  <a:latin typeface="맑은 고딕"/>
                  <a:ea typeface="맑은 고딕"/>
                  <a:cs typeface="+mn-cs"/>
                </a:endParaRPr>
              </a:p>
            </p:txBody>
          </p:sp>
        </p:grpSp>
      </p:grpSp>
    </p:spTree>
    <p:extLst>
      <p:ext uri="{BB962C8B-B14F-4D97-AF65-F5344CB8AC3E}">
        <p14:creationId xmlns:p14="http://schemas.microsoft.com/office/powerpoint/2010/main" val="24885070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C:\Users\Eui-seong Moon\Desktop\bgr.jpg"/>
          <p:cNvPicPr>
            <a:picLocks noChangeAspect="1" noChangeArrowheads="1"/>
          </p:cNvPicPr>
          <p:nvPr/>
        </p:nvPicPr>
        <p:blipFill>
          <a:blip r:embed="rId3">
            <a:extLst>
              <a:ext uri="{28A0092B-C50C-407E-A947-70E740481C1C}">
                <a14:useLocalDpi xmlns:a14="http://schemas.microsoft.com/office/drawing/2010/main" val="0"/>
              </a:ext>
            </a:extLst>
          </a:blip>
          <a:srcRect l="1389" r="1360"/>
          <a:stretch>
            <a:fillRect/>
          </a:stretch>
        </p:blipFill>
        <p:spPr bwMode="auto">
          <a:xfrm>
            <a:off x="-1" y="1278301"/>
            <a:ext cx="9144000" cy="5516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1491" name="직사각형 1"/>
          <p:cNvSpPr>
            <a:spLocks noChangeArrowheads="1"/>
          </p:cNvSpPr>
          <p:nvPr/>
        </p:nvSpPr>
        <p:spPr bwMode="auto">
          <a:xfrm>
            <a:off x="0" y="0"/>
            <a:ext cx="9144000" cy="1341438"/>
          </a:xfrm>
          <a:prstGeom prst="rect">
            <a:avLst/>
          </a:prstGeom>
          <a:solidFill>
            <a:schemeClr val="tx1"/>
          </a:solidFill>
          <a:ln w="9525" algn="ctr">
            <a:noFill/>
            <a:round/>
            <a:headEnd/>
            <a:tailEnd type="triangle" w="med" len="med"/>
          </a:ln>
        </p:spPr>
        <p:txBody>
          <a:bodyPr anchor="ctr"/>
          <a:lstStyle/>
          <a:p>
            <a:endParaRPr lang="ko-KR" altLang="en-US">
              <a:solidFill>
                <a:srgbClr val="000000"/>
              </a:solidFill>
            </a:endParaRPr>
          </a:p>
        </p:txBody>
      </p:sp>
      <p:pic>
        <p:nvPicPr>
          <p:cNvPr id="191492" name="Picture 3" descr="C:\Users\Eui-seong Moon\Desktop\amazing-earth-wallpaper-640x4802.jpg"/>
          <p:cNvPicPr>
            <a:picLocks noChangeAspect="1" noChangeArrowheads="1"/>
          </p:cNvPicPr>
          <p:nvPr/>
        </p:nvPicPr>
        <p:blipFill>
          <a:blip r:embed="rId4">
            <a:extLst>
              <a:ext uri="{BEBA8EAE-BF5A-486C-A8C5-ECC9F3942E4B}">
                <a14:imgProps xmlns:a14="http://schemas.microsoft.com/office/drawing/2010/main">
                  <a14:imgLayer r:embed="rId5">
                    <a14:imgEffect>
                      <a14:saturation sat="105000"/>
                    </a14:imgEffect>
                  </a14:imgLayer>
                </a14:imgProps>
              </a:ext>
              <a:ext uri="{28A0092B-C50C-407E-A947-70E740481C1C}">
                <a14:useLocalDpi xmlns:a14="http://schemas.microsoft.com/office/drawing/2010/main" val="0"/>
              </a:ext>
            </a:extLst>
          </a:blip>
          <a:srcRect l="12656" t="28850" r="12373" b="12527"/>
          <a:stretch>
            <a:fillRect/>
          </a:stretch>
        </p:blipFill>
        <p:spPr bwMode="auto">
          <a:xfrm>
            <a:off x="0" y="1196752"/>
            <a:ext cx="4149725" cy="2433637"/>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3" name="Picture 6"/>
          <p:cNvPicPr>
            <a:picLocks noChangeAspect="1" noChangeArrowheads="1"/>
          </p:cNvPicPr>
          <p:nvPr/>
        </p:nvPicPr>
        <p:blipFill>
          <a:blip r:embed="rId6">
            <a:clrChange>
              <a:clrFrom>
                <a:srgbClr val="C52AA2"/>
              </a:clrFrom>
              <a:clrTo>
                <a:srgbClr val="C52AA2">
                  <a:alpha val="0"/>
                </a:srgbClr>
              </a:clrTo>
            </a:clrChange>
            <a:extLst>
              <a:ext uri="{28A0092B-C50C-407E-A947-70E740481C1C}">
                <a14:useLocalDpi xmlns:a14="http://schemas.microsoft.com/office/drawing/2010/main" val="0"/>
              </a:ext>
            </a:extLst>
          </a:blip>
          <a:srcRect/>
          <a:stretch>
            <a:fillRect/>
          </a:stretch>
        </p:blipFill>
        <p:spPr bwMode="auto">
          <a:xfrm>
            <a:off x="5472113" y="4213225"/>
            <a:ext cx="2176462"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구름 모양 설명선 2"/>
          <p:cNvSpPr>
            <a:spLocks noChangeArrowheads="1"/>
          </p:cNvSpPr>
          <p:nvPr/>
        </p:nvSpPr>
        <p:spPr bwMode="auto">
          <a:xfrm>
            <a:off x="3882093" y="1278301"/>
            <a:ext cx="5082395" cy="2078691"/>
          </a:xfrm>
          <a:prstGeom prst="cloudCallout">
            <a:avLst>
              <a:gd name="adj1" fmla="val 5932"/>
              <a:gd name="adj2" fmla="val 80657"/>
            </a:avLst>
          </a:prstGeom>
          <a:solidFill>
            <a:schemeClr val="bg1"/>
          </a:solidFill>
          <a:ln w="9525" algn="ctr">
            <a:solidFill>
              <a:schemeClr val="tx1"/>
            </a:solidFill>
            <a:round/>
            <a:headEnd/>
            <a:tailEnd/>
          </a:ln>
        </p:spPr>
        <p:txBody>
          <a:bodyPr anchor="ctr"/>
          <a:lstStyle/>
          <a:p>
            <a:pPr algn="ctr">
              <a:spcBef>
                <a:spcPts val="600"/>
              </a:spcBef>
              <a:spcAft>
                <a:spcPts val="600"/>
              </a:spcAft>
            </a:pPr>
            <a:r>
              <a:rPr lang="en-US" altLang="ko-KR" sz="2200" b="1" i="1" dirty="0" smtClean="0">
                <a:solidFill>
                  <a:srgbClr val="000000"/>
                </a:solidFill>
                <a:latin typeface="Comic Sans MS" panose="030F0702030302020204" pitchFamily="66" charset="0"/>
              </a:rPr>
              <a:t>A very strange planet ! </a:t>
            </a:r>
          </a:p>
          <a:p>
            <a:pPr algn="ctr">
              <a:spcBef>
                <a:spcPts val="600"/>
              </a:spcBef>
              <a:spcAft>
                <a:spcPts val="600"/>
              </a:spcAft>
            </a:pPr>
            <a:r>
              <a:rPr lang="en-US" altLang="ko-KR" sz="2200" b="1" i="1" dirty="0" smtClean="0">
                <a:solidFill>
                  <a:srgbClr val="000000"/>
                </a:solidFill>
                <a:latin typeface="Comic Sans MS" panose="030F0702030302020204" pitchFamily="66" charset="0"/>
              </a:rPr>
              <a:t>Chemistry in liquid water ??</a:t>
            </a:r>
            <a:endParaRPr lang="ko-KR" altLang="en-US" sz="2200" b="1" i="1" dirty="0">
              <a:solidFill>
                <a:srgbClr val="000000"/>
              </a:solidFill>
              <a:latin typeface="Comic Sans MS" panose="030F0702030302020204" pitchFamily="66" charset="0"/>
            </a:endParaRPr>
          </a:p>
        </p:txBody>
      </p:sp>
      <p:grpSp>
        <p:nvGrpSpPr>
          <p:cNvPr id="3" name="Group 8"/>
          <p:cNvGrpSpPr>
            <a:grpSpLocks noChangeAspect="1"/>
          </p:cNvGrpSpPr>
          <p:nvPr/>
        </p:nvGrpSpPr>
        <p:grpSpPr bwMode="auto">
          <a:xfrm>
            <a:off x="3806418" y="3657196"/>
            <a:ext cx="2206625" cy="2990850"/>
            <a:chOff x="2057" y="1734"/>
            <a:chExt cx="1283" cy="2231"/>
          </a:xfrm>
        </p:grpSpPr>
        <p:sp>
          <p:nvSpPr>
            <p:cNvPr id="4" name="AutoShape 7"/>
            <p:cNvSpPr>
              <a:spLocks noChangeAspect="1" noChangeArrowheads="1" noTextEdit="1"/>
            </p:cNvSpPr>
            <p:nvPr/>
          </p:nvSpPr>
          <p:spPr bwMode="auto">
            <a:xfrm>
              <a:off x="2057" y="1734"/>
              <a:ext cx="1283" cy="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 name="Freeform 10"/>
            <p:cNvSpPr>
              <a:spLocks/>
            </p:cNvSpPr>
            <p:nvPr/>
          </p:nvSpPr>
          <p:spPr bwMode="auto">
            <a:xfrm>
              <a:off x="2057" y="1734"/>
              <a:ext cx="1271" cy="2231"/>
            </a:xfrm>
            <a:custGeom>
              <a:avLst/>
              <a:gdLst>
                <a:gd name="T0" fmla="*/ 472 w 1271"/>
                <a:gd name="T1" fmla="*/ 104 h 2231"/>
                <a:gd name="T2" fmla="*/ 415 w 1271"/>
                <a:gd name="T3" fmla="*/ 60 h 2231"/>
                <a:gd name="T4" fmla="*/ 294 w 1271"/>
                <a:gd name="T5" fmla="*/ 0 h 2231"/>
                <a:gd name="T6" fmla="*/ 267 w 1271"/>
                <a:gd name="T7" fmla="*/ 3 h 2231"/>
                <a:gd name="T8" fmla="*/ 239 w 1271"/>
                <a:gd name="T9" fmla="*/ 16 h 2231"/>
                <a:gd name="T10" fmla="*/ 209 w 1271"/>
                <a:gd name="T11" fmla="*/ 39 h 2231"/>
                <a:gd name="T12" fmla="*/ 186 w 1271"/>
                <a:gd name="T13" fmla="*/ 70 h 2231"/>
                <a:gd name="T14" fmla="*/ 173 w 1271"/>
                <a:gd name="T15" fmla="*/ 101 h 2231"/>
                <a:gd name="T16" fmla="*/ 168 w 1271"/>
                <a:gd name="T17" fmla="*/ 135 h 2231"/>
                <a:gd name="T18" fmla="*/ 170 w 1271"/>
                <a:gd name="T19" fmla="*/ 177 h 2231"/>
                <a:gd name="T20" fmla="*/ 306 w 1271"/>
                <a:gd name="T21" fmla="*/ 278 h 2231"/>
                <a:gd name="T22" fmla="*/ 356 w 1271"/>
                <a:gd name="T23" fmla="*/ 292 h 2231"/>
                <a:gd name="T24" fmla="*/ 666 w 1271"/>
                <a:gd name="T25" fmla="*/ 457 h 2231"/>
                <a:gd name="T26" fmla="*/ 685 w 1271"/>
                <a:gd name="T27" fmla="*/ 519 h 2231"/>
                <a:gd name="T28" fmla="*/ 628 w 1271"/>
                <a:gd name="T29" fmla="*/ 561 h 2231"/>
                <a:gd name="T30" fmla="*/ 46 w 1271"/>
                <a:gd name="T31" fmla="*/ 2089 h 2231"/>
                <a:gd name="T32" fmla="*/ 88 w 1271"/>
                <a:gd name="T33" fmla="*/ 2104 h 2231"/>
                <a:gd name="T34" fmla="*/ 643 w 1271"/>
                <a:gd name="T35" fmla="*/ 764 h 2231"/>
                <a:gd name="T36" fmla="*/ 734 w 1271"/>
                <a:gd name="T37" fmla="*/ 2030 h 2231"/>
                <a:gd name="T38" fmla="*/ 689 w 1271"/>
                <a:gd name="T39" fmla="*/ 764 h 2231"/>
                <a:gd name="T40" fmla="*/ 1214 w 1271"/>
                <a:gd name="T41" fmla="*/ 2130 h 2231"/>
                <a:gd name="T42" fmla="*/ 1252 w 1271"/>
                <a:gd name="T43" fmla="*/ 2102 h 2231"/>
                <a:gd name="T44" fmla="*/ 699 w 1271"/>
                <a:gd name="T45" fmla="*/ 560 h 2231"/>
                <a:gd name="T46" fmla="*/ 803 w 1271"/>
                <a:gd name="T47" fmla="*/ 716 h 2231"/>
                <a:gd name="T48" fmla="*/ 985 w 1271"/>
                <a:gd name="T49" fmla="*/ 947 h 2231"/>
                <a:gd name="T50" fmla="*/ 1007 w 1271"/>
                <a:gd name="T51" fmla="*/ 936 h 2231"/>
                <a:gd name="T52" fmla="*/ 1023 w 1271"/>
                <a:gd name="T53" fmla="*/ 920 h 2231"/>
                <a:gd name="T54" fmla="*/ 1040 w 1271"/>
                <a:gd name="T55" fmla="*/ 902 h 2231"/>
                <a:gd name="T56" fmla="*/ 865 w 1271"/>
                <a:gd name="T57" fmla="*/ 670 h 2231"/>
                <a:gd name="T58" fmla="*/ 764 w 1271"/>
                <a:gd name="T59" fmla="*/ 582 h 2231"/>
                <a:gd name="T60" fmla="*/ 811 w 1271"/>
                <a:gd name="T61" fmla="*/ 547 h 2231"/>
                <a:gd name="T62" fmla="*/ 936 w 1271"/>
                <a:gd name="T63" fmla="*/ 594 h 2231"/>
                <a:gd name="T64" fmla="*/ 981 w 1271"/>
                <a:gd name="T65" fmla="*/ 602 h 2231"/>
                <a:gd name="T66" fmla="*/ 1028 w 1271"/>
                <a:gd name="T67" fmla="*/ 649 h 2231"/>
                <a:gd name="T68" fmla="*/ 1200 w 1271"/>
                <a:gd name="T69" fmla="*/ 736 h 2231"/>
                <a:gd name="T70" fmla="*/ 1244 w 1271"/>
                <a:gd name="T71" fmla="*/ 728 h 2231"/>
                <a:gd name="T72" fmla="*/ 1263 w 1271"/>
                <a:gd name="T73" fmla="*/ 710 h 2231"/>
                <a:gd name="T74" fmla="*/ 1271 w 1271"/>
                <a:gd name="T75" fmla="*/ 687 h 2231"/>
                <a:gd name="T76" fmla="*/ 1267 w 1271"/>
                <a:gd name="T77" fmla="*/ 658 h 2231"/>
                <a:gd name="T78" fmla="*/ 1114 w 1271"/>
                <a:gd name="T79" fmla="*/ 550 h 2231"/>
                <a:gd name="T80" fmla="*/ 1057 w 1271"/>
                <a:gd name="T81" fmla="*/ 495 h 2231"/>
                <a:gd name="T82" fmla="*/ 1020 w 1271"/>
                <a:gd name="T83" fmla="*/ 492 h 2231"/>
                <a:gd name="T84" fmla="*/ 947 w 1271"/>
                <a:gd name="T85" fmla="*/ 420 h 2231"/>
                <a:gd name="T86" fmla="*/ 927 w 1271"/>
                <a:gd name="T87" fmla="*/ 378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1" h="2231">
                  <a:moveTo>
                    <a:pt x="480" y="120"/>
                  </a:moveTo>
                  <a:lnTo>
                    <a:pt x="472" y="104"/>
                  </a:lnTo>
                  <a:lnTo>
                    <a:pt x="422" y="74"/>
                  </a:lnTo>
                  <a:lnTo>
                    <a:pt x="415" y="60"/>
                  </a:lnTo>
                  <a:lnTo>
                    <a:pt x="306" y="0"/>
                  </a:lnTo>
                  <a:lnTo>
                    <a:pt x="294" y="0"/>
                  </a:lnTo>
                  <a:lnTo>
                    <a:pt x="281" y="1"/>
                  </a:lnTo>
                  <a:lnTo>
                    <a:pt x="267" y="3"/>
                  </a:lnTo>
                  <a:lnTo>
                    <a:pt x="254" y="8"/>
                  </a:lnTo>
                  <a:lnTo>
                    <a:pt x="239" y="16"/>
                  </a:lnTo>
                  <a:lnTo>
                    <a:pt x="224" y="26"/>
                  </a:lnTo>
                  <a:lnTo>
                    <a:pt x="209" y="39"/>
                  </a:lnTo>
                  <a:lnTo>
                    <a:pt x="195" y="57"/>
                  </a:lnTo>
                  <a:lnTo>
                    <a:pt x="186" y="70"/>
                  </a:lnTo>
                  <a:lnTo>
                    <a:pt x="179" y="85"/>
                  </a:lnTo>
                  <a:lnTo>
                    <a:pt x="173" y="101"/>
                  </a:lnTo>
                  <a:lnTo>
                    <a:pt x="170" y="117"/>
                  </a:lnTo>
                  <a:lnTo>
                    <a:pt x="168" y="135"/>
                  </a:lnTo>
                  <a:lnTo>
                    <a:pt x="168" y="155"/>
                  </a:lnTo>
                  <a:lnTo>
                    <a:pt x="170" y="177"/>
                  </a:lnTo>
                  <a:lnTo>
                    <a:pt x="174" y="199"/>
                  </a:lnTo>
                  <a:lnTo>
                    <a:pt x="306" y="278"/>
                  </a:lnTo>
                  <a:lnTo>
                    <a:pt x="318" y="271"/>
                  </a:lnTo>
                  <a:lnTo>
                    <a:pt x="356" y="292"/>
                  </a:lnTo>
                  <a:lnTo>
                    <a:pt x="378" y="294"/>
                  </a:lnTo>
                  <a:lnTo>
                    <a:pt x="666" y="457"/>
                  </a:lnTo>
                  <a:lnTo>
                    <a:pt x="647" y="498"/>
                  </a:lnTo>
                  <a:lnTo>
                    <a:pt x="685" y="519"/>
                  </a:lnTo>
                  <a:lnTo>
                    <a:pt x="674" y="557"/>
                  </a:lnTo>
                  <a:lnTo>
                    <a:pt x="628" y="561"/>
                  </a:lnTo>
                  <a:lnTo>
                    <a:pt x="628" y="646"/>
                  </a:lnTo>
                  <a:lnTo>
                    <a:pt x="46" y="2089"/>
                  </a:lnTo>
                  <a:lnTo>
                    <a:pt x="0" y="2231"/>
                  </a:lnTo>
                  <a:lnTo>
                    <a:pt x="88" y="2104"/>
                  </a:lnTo>
                  <a:lnTo>
                    <a:pt x="625" y="773"/>
                  </a:lnTo>
                  <a:lnTo>
                    <a:pt x="643" y="764"/>
                  </a:lnTo>
                  <a:lnTo>
                    <a:pt x="701" y="1957"/>
                  </a:lnTo>
                  <a:lnTo>
                    <a:pt x="734" y="2030"/>
                  </a:lnTo>
                  <a:lnTo>
                    <a:pt x="739" y="1930"/>
                  </a:lnTo>
                  <a:lnTo>
                    <a:pt x="689" y="764"/>
                  </a:lnTo>
                  <a:lnTo>
                    <a:pt x="700" y="786"/>
                  </a:lnTo>
                  <a:lnTo>
                    <a:pt x="1214" y="2130"/>
                  </a:lnTo>
                  <a:lnTo>
                    <a:pt x="1271" y="2221"/>
                  </a:lnTo>
                  <a:lnTo>
                    <a:pt x="1252" y="2102"/>
                  </a:lnTo>
                  <a:lnTo>
                    <a:pt x="699" y="650"/>
                  </a:lnTo>
                  <a:lnTo>
                    <a:pt x="699" y="560"/>
                  </a:lnTo>
                  <a:lnTo>
                    <a:pt x="804" y="687"/>
                  </a:lnTo>
                  <a:lnTo>
                    <a:pt x="803" y="716"/>
                  </a:lnTo>
                  <a:lnTo>
                    <a:pt x="972" y="951"/>
                  </a:lnTo>
                  <a:lnTo>
                    <a:pt x="985" y="947"/>
                  </a:lnTo>
                  <a:lnTo>
                    <a:pt x="997" y="942"/>
                  </a:lnTo>
                  <a:lnTo>
                    <a:pt x="1007" y="936"/>
                  </a:lnTo>
                  <a:lnTo>
                    <a:pt x="1016" y="928"/>
                  </a:lnTo>
                  <a:lnTo>
                    <a:pt x="1023" y="920"/>
                  </a:lnTo>
                  <a:lnTo>
                    <a:pt x="1032" y="911"/>
                  </a:lnTo>
                  <a:lnTo>
                    <a:pt x="1040" y="902"/>
                  </a:lnTo>
                  <a:lnTo>
                    <a:pt x="1049" y="894"/>
                  </a:lnTo>
                  <a:lnTo>
                    <a:pt x="865" y="670"/>
                  </a:lnTo>
                  <a:lnTo>
                    <a:pt x="831" y="663"/>
                  </a:lnTo>
                  <a:lnTo>
                    <a:pt x="764" y="582"/>
                  </a:lnTo>
                  <a:lnTo>
                    <a:pt x="791" y="539"/>
                  </a:lnTo>
                  <a:lnTo>
                    <a:pt x="811" y="547"/>
                  </a:lnTo>
                  <a:lnTo>
                    <a:pt x="857" y="551"/>
                  </a:lnTo>
                  <a:lnTo>
                    <a:pt x="936" y="594"/>
                  </a:lnTo>
                  <a:lnTo>
                    <a:pt x="957" y="594"/>
                  </a:lnTo>
                  <a:lnTo>
                    <a:pt x="981" y="602"/>
                  </a:lnTo>
                  <a:lnTo>
                    <a:pt x="985" y="625"/>
                  </a:lnTo>
                  <a:lnTo>
                    <a:pt x="1028" y="649"/>
                  </a:lnTo>
                  <a:lnTo>
                    <a:pt x="1059" y="649"/>
                  </a:lnTo>
                  <a:lnTo>
                    <a:pt x="1200" y="736"/>
                  </a:lnTo>
                  <a:lnTo>
                    <a:pt x="1232" y="735"/>
                  </a:lnTo>
                  <a:lnTo>
                    <a:pt x="1244" y="728"/>
                  </a:lnTo>
                  <a:lnTo>
                    <a:pt x="1255" y="720"/>
                  </a:lnTo>
                  <a:lnTo>
                    <a:pt x="1263" y="710"/>
                  </a:lnTo>
                  <a:lnTo>
                    <a:pt x="1268" y="699"/>
                  </a:lnTo>
                  <a:lnTo>
                    <a:pt x="1271" y="687"/>
                  </a:lnTo>
                  <a:lnTo>
                    <a:pt x="1271" y="672"/>
                  </a:lnTo>
                  <a:lnTo>
                    <a:pt x="1267" y="658"/>
                  </a:lnTo>
                  <a:lnTo>
                    <a:pt x="1261" y="641"/>
                  </a:lnTo>
                  <a:lnTo>
                    <a:pt x="1114" y="550"/>
                  </a:lnTo>
                  <a:lnTo>
                    <a:pt x="1114" y="530"/>
                  </a:lnTo>
                  <a:lnTo>
                    <a:pt x="1057" y="495"/>
                  </a:lnTo>
                  <a:lnTo>
                    <a:pt x="1041" y="500"/>
                  </a:lnTo>
                  <a:lnTo>
                    <a:pt x="1020" y="492"/>
                  </a:lnTo>
                  <a:lnTo>
                    <a:pt x="1019" y="469"/>
                  </a:lnTo>
                  <a:lnTo>
                    <a:pt x="947" y="420"/>
                  </a:lnTo>
                  <a:lnTo>
                    <a:pt x="931" y="417"/>
                  </a:lnTo>
                  <a:lnTo>
                    <a:pt x="927" y="378"/>
                  </a:lnTo>
                  <a:lnTo>
                    <a:pt x="480" y="12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 name="Freeform 11"/>
            <p:cNvSpPr>
              <a:spLocks/>
            </p:cNvSpPr>
            <p:nvPr/>
          </p:nvSpPr>
          <p:spPr bwMode="auto">
            <a:xfrm>
              <a:off x="2246" y="1751"/>
              <a:ext cx="204" cy="240"/>
            </a:xfrm>
            <a:custGeom>
              <a:avLst/>
              <a:gdLst>
                <a:gd name="T0" fmla="*/ 0 w 204"/>
                <a:gd name="T1" fmla="*/ 170 h 240"/>
                <a:gd name="T2" fmla="*/ 113 w 204"/>
                <a:gd name="T3" fmla="*/ 240 h 240"/>
                <a:gd name="T4" fmla="*/ 114 w 204"/>
                <a:gd name="T5" fmla="*/ 208 h 240"/>
                <a:gd name="T6" fmla="*/ 116 w 204"/>
                <a:gd name="T7" fmla="*/ 179 h 240"/>
                <a:gd name="T8" fmla="*/ 122 w 204"/>
                <a:gd name="T9" fmla="*/ 154 h 240"/>
                <a:gd name="T10" fmla="*/ 130 w 204"/>
                <a:gd name="T11" fmla="*/ 131 h 240"/>
                <a:gd name="T12" fmla="*/ 142 w 204"/>
                <a:gd name="T13" fmla="*/ 110 h 240"/>
                <a:gd name="T14" fmla="*/ 158 w 204"/>
                <a:gd name="T15" fmla="*/ 93 h 240"/>
                <a:gd name="T16" fmla="*/ 178 w 204"/>
                <a:gd name="T17" fmla="*/ 77 h 240"/>
                <a:gd name="T18" fmla="*/ 204 w 204"/>
                <a:gd name="T19" fmla="*/ 64 h 240"/>
                <a:gd name="T20" fmla="*/ 100 w 204"/>
                <a:gd name="T21" fmla="*/ 0 h 240"/>
                <a:gd name="T22" fmla="*/ 55 w 204"/>
                <a:gd name="T23" fmla="*/ 15 h 240"/>
                <a:gd name="T24" fmla="*/ 36 w 204"/>
                <a:gd name="T25" fmla="*/ 33 h 240"/>
                <a:gd name="T26" fmla="*/ 21 w 204"/>
                <a:gd name="T27" fmla="*/ 50 h 240"/>
                <a:gd name="T28" fmla="*/ 12 w 204"/>
                <a:gd name="T29" fmla="*/ 66 h 240"/>
                <a:gd name="T30" fmla="*/ 6 w 204"/>
                <a:gd name="T31" fmla="*/ 83 h 240"/>
                <a:gd name="T32" fmla="*/ 2 w 204"/>
                <a:gd name="T33" fmla="*/ 99 h 240"/>
                <a:gd name="T34" fmla="*/ 0 w 204"/>
                <a:gd name="T35" fmla="*/ 119 h 240"/>
                <a:gd name="T36" fmla="*/ 0 w 204"/>
                <a:gd name="T37" fmla="*/ 143 h 240"/>
                <a:gd name="T38" fmla="*/ 0 w 204"/>
                <a:gd name="T39" fmla="*/ 17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4" h="240">
                  <a:moveTo>
                    <a:pt x="0" y="170"/>
                  </a:moveTo>
                  <a:lnTo>
                    <a:pt x="113" y="240"/>
                  </a:lnTo>
                  <a:lnTo>
                    <a:pt x="114" y="208"/>
                  </a:lnTo>
                  <a:lnTo>
                    <a:pt x="116" y="179"/>
                  </a:lnTo>
                  <a:lnTo>
                    <a:pt x="122" y="154"/>
                  </a:lnTo>
                  <a:lnTo>
                    <a:pt x="130" y="131"/>
                  </a:lnTo>
                  <a:lnTo>
                    <a:pt x="142" y="110"/>
                  </a:lnTo>
                  <a:lnTo>
                    <a:pt x="158" y="93"/>
                  </a:lnTo>
                  <a:lnTo>
                    <a:pt x="178" y="77"/>
                  </a:lnTo>
                  <a:lnTo>
                    <a:pt x="204" y="64"/>
                  </a:lnTo>
                  <a:lnTo>
                    <a:pt x="100" y="0"/>
                  </a:lnTo>
                  <a:lnTo>
                    <a:pt x="55" y="15"/>
                  </a:lnTo>
                  <a:lnTo>
                    <a:pt x="36" y="33"/>
                  </a:lnTo>
                  <a:lnTo>
                    <a:pt x="21" y="50"/>
                  </a:lnTo>
                  <a:lnTo>
                    <a:pt x="12" y="66"/>
                  </a:lnTo>
                  <a:lnTo>
                    <a:pt x="6" y="83"/>
                  </a:lnTo>
                  <a:lnTo>
                    <a:pt x="2" y="99"/>
                  </a:lnTo>
                  <a:lnTo>
                    <a:pt x="0" y="119"/>
                  </a:lnTo>
                  <a:lnTo>
                    <a:pt x="0" y="143"/>
                  </a:lnTo>
                  <a:lnTo>
                    <a:pt x="0" y="17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 name="Freeform 12"/>
            <p:cNvSpPr>
              <a:spLocks/>
            </p:cNvSpPr>
            <p:nvPr/>
          </p:nvSpPr>
          <p:spPr bwMode="auto">
            <a:xfrm>
              <a:off x="2249" y="1774"/>
              <a:ext cx="159" cy="160"/>
            </a:xfrm>
            <a:custGeom>
              <a:avLst/>
              <a:gdLst>
                <a:gd name="T0" fmla="*/ 0 w 159"/>
                <a:gd name="T1" fmla="*/ 95 h 160"/>
                <a:gd name="T2" fmla="*/ 114 w 159"/>
                <a:gd name="T3" fmla="*/ 160 h 160"/>
                <a:gd name="T4" fmla="*/ 114 w 159"/>
                <a:gd name="T5" fmla="*/ 147 h 160"/>
                <a:gd name="T6" fmla="*/ 117 w 159"/>
                <a:gd name="T7" fmla="*/ 133 h 160"/>
                <a:gd name="T8" fmla="*/ 121 w 159"/>
                <a:gd name="T9" fmla="*/ 119 h 160"/>
                <a:gd name="T10" fmla="*/ 127 w 159"/>
                <a:gd name="T11" fmla="*/ 105 h 160"/>
                <a:gd name="T12" fmla="*/ 135 w 159"/>
                <a:gd name="T13" fmla="*/ 93 h 160"/>
                <a:gd name="T14" fmla="*/ 142 w 159"/>
                <a:gd name="T15" fmla="*/ 81 h 160"/>
                <a:gd name="T16" fmla="*/ 150 w 159"/>
                <a:gd name="T17" fmla="*/ 70 h 160"/>
                <a:gd name="T18" fmla="*/ 159 w 159"/>
                <a:gd name="T19" fmla="*/ 60 h 160"/>
                <a:gd name="T20" fmla="*/ 50 w 159"/>
                <a:gd name="T21" fmla="*/ 0 h 160"/>
                <a:gd name="T22" fmla="*/ 36 w 159"/>
                <a:gd name="T23" fmla="*/ 9 h 160"/>
                <a:gd name="T24" fmla="*/ 26 w 159"/>
                <a:gd name="T25" fmla="*/ 18 h 160"/>
                <a:gd name="T26" fmla="*/ 17 w 159"/>
                <a:gd name="T27" fmla="*/ 28 h 160"/>
                <a:gd name="T28" fmla="*/ 10 w 159"/>
                <a:gd name="T29" fmla="*/ 39 h 160"/>
                <a:gd name="T30" fmla="*/ 6 w 159"/>
                <a:gd name="T31" fmla="*/ 52 h 160"/>
                <a:gd name="T32" fmla="*/ 3 w 159"/>
                <a:gd name="T33" fmla="*/ 64 h 160"/>
                <a:gd name="T34" fmla="*/ 0 w 159"/>
                <a:gd name="T35" fmla="*/ 79 h 160"/>
                <a:gd name="T36" fmla="*/ 0 w 159"/>
                <a:gd name="T37" fmla="*/ 9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 h="160">
                  <a:moveTo>
                    <a:pt x="0" y="95"/>
                  </a:moveTo>
                  <a:lnTo>
                    <a:pt x="114" y="160"/>
                  </a:lnTo>
                  <a:lnTo>
                    <a:pt x="114" y="147"/>
                  </a:lnTo>
                  <a:lnTo>
                    <a:pt x="117" y="133"/>
                  </a:lnTo>
                  <a:lnTo>
                    <a:pt x="121" y="119"/>
                  </a:lnTo>
                  <a:lnTo>
                    <a:pt x="127" y="105"/>
                  </a:lnTo>
                  <a:lnTo>
                    <a:pt x="135" y="93"/>
                  </a:lnTo>
                  <a:lnTo>
                    <a:pt x="142" y="81"/>
                  </a:lnTo>
                  <a:lnTo>
                    <a:pt x="150" y="70"/>
                  </a:lnTo>
                  <a:lnTo>
                    <a:pt x="159" y="60"/>
                  </a:lnTo>
                  <a:lnTo>
                    <a:pt x="50" y="0"/>
                  </a:lnTo>
                  <a:lnTo>
                    <a:pt x="36" y="9"/>
                  </a:lnTo>
                  <a:lnTo>
                    <a:pt x="26" y="18"/>
                  </a:lnTo>
                  <a:lnTo>
                    <a:pt x="17" y="28"/>
                  </a:lnTo>
                  <a:lnTo>
                    <a:pt x="10" y="39"/>
                  </a:lnTo>
                  <a:lnTo>
                    <a:pt x="6" y="52"/>
                  </a:lnTo>
                  <a:lnTo>
                    <a:pt x="3" y="64"/>
                  </a:lnTo>
                  <a:lnTo>
                    <a:pt x="0" y="79"/>
                  </a:lnTo>
                  <a:lnTo>
                    <a:pt x="0" y="95"/>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 name="Freeform 13"/>
            <p:cNvSpPr>
              <a:spLocks/>
            </p:cNvSpPr>
            <p:nvPr/>
          </p:nvSpPr>
          <p:spPr bwMode="auto">
            <a:xfrm>
              <a:off x="2254" y="1792"/>
              <a:ext cx="134" cy="118"/>
            </a:xfrm>
            <a:custGeom>
              <a:avLst/>
              <a:gdLst>
                <a:gd name="T0" fmla="*/ 23 w 134"/>
                <a:gd name="T1" fmla="*/ 0 h 118"/>
                <a:gd name="T2" fmla="*/ 134 w 134"/>
                <a:gd name="T3" fmla="*/ 65 h 118"/>
                <a:gd name="T4" fmla="*/ 112 w 134"/>
                <a:gd name="T5" fmla="*/ 118 h 118"/>
                <a:gd name="T6" fmla="*/ 0 w 134"/>
                <a:gd name="T7" fmla="*/ 46 h 118"/>
                <a:gd name="T8" fmla="*/ 5 w 134"/>
                <a:gd name="T9" fmla="*/ 29 h 118"/>
                <a:gd name="T10" fmla="*/ 11 w 134"/>
                <a:gd name="T11" fmla="*/ 17 h 118"/>
                <a:gd name="T12" fmla="*/ 17 w 134"/>
                <a:gd name="T13" fmla="*/ 8 h 118"/>
                <a:gd name="T14" fmla="*/ 23 w 134"/>
                <a:gd name="T15" fmla="*/ 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18">
                  <a:moveTo>
                    <a:pt x="23" y="0"/>
                  </a:moveTo>
                  <a:lnTo>
                    <a:pt x="134" y="65"/>
                  </a:lnTo>
                  <a:lnTo>
                    <a:pt x="112" y="118"/>
                  </a:lnTo>
                  <a:lnTo>
                    <a:pt x="0" y="46"/>
                  </a:lnTo>
                  <a:lnTo>
                    <a:pt x="5" y="29"/>
                  </a:lnTo>
                  <a:lnTo>
                    <a:pt x="11" y="17"/>
                  </a:lnTo>
                  <a:lnTo>
                    <a:pt x="17" y="8"/>
                  </a:lnTo>
                  <a:lnTo>
                    <a:pt x="23" y="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0" name="Freeform 14"/>
            <p:cNvSpPr>
              <a:spLocks/>
            </p:cNvSpPr>
            <p:nvPr/>
          </p:nvSpPr>
          <p:spPr bwMode="auto">
            <a:xfrm>
              <a:off x="2261" y="1806"/>
              <a:ext cx="120" cy="85"/>
            </a:xfrm>
            <a:custGeom>
              <a:avLst/>
              <a:gdLst>
                <a:gd name="T0" fmla="*/ 7 w 120"/>
                <a:gd name="T1" fmla="*/ 0 h 85"/>
                <a:gd name="T2" fmla="*/ 120 w 120"/>
                <a:gd name="T3" fmla="*/ 67 h 85"/>
                <a:gd name="T4" fmla="*/ 110 w 120"/>
                <a:gd name="T5" fmla="*/ 85 h 85"/>
                <a:gd name="T6" fmla="*/ 0 w 120"/>
                <a:gd name="T7" fmla="*/ 15 h 85"/>
                <a:gd name="T8" fmla="*/ 7 w 120"/>
                <a:gd name="T9" fmla="*/ 0 h 85"/>
              </a:gdLst>
              <a:ahLst/>
              <a:cxnLst>
                <a:cxn ang="0">
                  <a:pos x="T0" y="T1"/>
                </a:cxn>
                <a:cxn ang="0">
                  <a:pos x="T2" y="T3"/>
                </a:cxn>
                <a:cxn ang="0">
                  <a:pos x="T4" y="T5"/>
                </a:cxn>
                <a:cxn ang="0">
                  <a:pos x="T6" y="T7"/>
                </a:cxn>
                <a:cxn ang="0">
                  <a:pos x="T8" y="T9"/>
                </a:cxn>
              </a:cxnLst>
              <a:rect l="0" t="0" r="r" b="b"/>
              <a:pathLst>
                <a:path w="120" h="85">
                  <a:moveTo>
                    <a:pt x="7" y="0"/>
                  </a:moveTo>
                  <a:lnTo>
                    <a:pt x="120" y="67"/>
                  </a:lnTo>
                  <a:lnTo>
                    <a:pt x="110" y="85"/>
                  </a:lnTo>
                  <a:lnTo>
                    <a:pt x="0" y="15"/>
                  </a:lnTo>
                  <a:lnTo>
                    <a:pt x="7" y="0"/>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1" name="Freeform 15"/>
            <p:cNvSpPr>
              <a:spLocks/>
            </p:cNvSpPr>
            <p:nvPr/>
          </p:nvSpPr>
          <p:spPr bwMode="auto">
            <a:xfrm>
              <a:off x="2374" y="1821"/>
              <a:ext cx="138" cy="196"/>
            </a:xfrm>
            <a:custGeom>
              <a:avLst/>
              <a:gdLst>
                <a:gd name="T0" fmla="*/ 0 w 138"/>
                <a:gd name="T1" fmla="*/ 170 h 196"/>
                <a:gd name="T2" fmla="*/ 35 w 138"/>
                <a:gd name="T3" fmla="*/ 196 h 196"/>
                <a:gd name="T4" fmla="*/ 39 w 138"/>
                <a:gd name="T5" fmla="*/ 160 h 196"/>
                <a:gd name="T6" fmla="*/ 43 w 138"/>
                <a:gd name="T7" fmla="*/ 130 h 196"/>
                <a:gd name="T8" fmla="*/ 51 w 138"/>
                <a:gd name="T9" fmla="*/ 105 h 196"/>
                <a:gd name="T10" fmla="*/ 62 w 138"/>
                <a:gd name="T11" fmla="*/ 83 h 196"/>
                <a:gd name="T12" fmla="*/ 76 w 138"/>
                <a:gd name="T13" fmla="*/ 65 h 196"/>
                <a:gd name="T14" fmla="*/ 92 w 138"/>
                <a:gd name="T15" fmla="*/ 49 h 196"/>
                <a:gd name="T16" fmla="*/ 114 w 138"/>
                <a:gd name="T17" fmla="*/ 34 h 196"/>
                <a:gd name="T18" fmla="*/ 138 w 138"/>
                <a:gd name="T19" fmla="*/ 20 h 196"/>
                <a:gd name="T20" fmla="*/ 102 w 138"/>
                <a:gd name="T21" fmla="*/ 0 h 196"/>
                <a:gd name="T22" fmla="*/ 70 w 138"/>
                <a:gd name="T23" fmla="*/ 17 h 196"/>
                <a:gd name="T24" fmla="*/ 45 w 138"/>
                <a:gd name="T25" fmla="*/ 34 h 196"/>
                <a:gd name="T26" fmla="*/ 29 w 138"/>
                <a:gd name="T27" fmla="*/ 51 h 196"/>
                <a:gd name="T28" fmla="*/ 16 w 138"/>
                <a:gd name="T29" fmla="*/ 68 h 196"/>
                <a:gd name="T30" fmla="*/ 9 w 138"/>
                <a:gd name="T31" fmla="*/ 89 h 196"/>
                <a:gd name="T32" fmla="*/ 4 w 138"/>
                <a:gd name="T33" fmla="*/ 112 h 196"/>
                <a:gd name="T34" fmla="*/ 2 w 138"/>
                <a:gd name="T35" fmla="*/ 139 h 196"/>
                <a:gd name="T36" fmla="*/ 0 w 138"/>
                <a:gd name="T37" fmla="*/ 17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 h="196">
                  <a:moveTo>
                    <a:pt x="0" y="170"/>
                  </a:moveTo>
                  <a:lnTo>
                    <a:pt x="35" y="196"/>
                  </a:lnTo>
                  <a:lnTo>
                    <a:pt x="39" y="160"/>
                  </a:lnTo>
                  <a:lnTo>
                    <a:pt x="43" y="130"/>
                  </a:lnTo>
                  <a:lnTo>
                    <a:pt x="51" y="105"/>
                  </a:lnTo>
                  <a:lnTo>
                    <a:pt x="62" y="83"/>
                  </a:lnTo>
                  <a:lnTo>
                    <a:pt x="76" y="65"/>
                  </a:lnTo>
                  <a:lnTo>
                    <a:pt x="92" y="49"/>
                  </a:lnTo>
                  <a:lnTo>
                    <a:pt x="114" y="34"/>
                  </a:lnTo>
                  <a:lnTo>
                    <a:pt x="138" y="20"/>
                  </a:lnTo>
                  <a:lnTo>
                    <a:pt x="102" y="0"/>
                  </a:lnTo>
                  <a:lnTo>
                    <a:pt x="70" y="17"/>
                  </a:lnTo>
                  <a:lnTo>
                    <a:pt x="45" y="34"/>
                  </a:lnTo>
                  <a:lnTo>
                    <a:pt x="29" y="51"/>
                  </a:lnTo>
                  <a:lnTo>
                    <a:pt x="16" y="68"/>
                  </a:lnTo>
                  <a:lnTo>
                    <a:pt x="9" y="89"/>
                  </a:lnTo>
                  <a:lnTo>
                    <a:pt x="4" y="112"/>
                  </a:lnTo>
                  <a:lnTo>
                    <a:pt x="2" y="139"/>
                  </a:lnTo>
                  <a:lnTo>
                    <a:pt x="0" y="17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2" name="Freeform 16"/>
            <p:cNvSpPr>
              <a:spLocks/>
            </p:cNvSpPr>
            <p:nvPr/>
          </p:nvSpPr>
          <p:spPr bwMode="auto">
            <a:xfrm>
              <a:off x="2375" y="1842"/>
              <a:ext cx="98" cy="138"/>
            </a:xfrm>
            <a:custGeom>
              <a:avLst/>
              <a:gdLst>
                <a:gd name="T0" fmla="*/ 38 w 98"/>
                <a:gd name="T1" fmla="*/ 138 h 138"/>
                <a:gd name="T2" fmla="*/ 43 w 98"/>
                <a:gd name="T3" fmla="*/ 115 h 138"/>
                <a:gd name="T4" fmla="*/ 49 w 98"/>
                <a:gd name="T5" fmla="*/ 96 h 138"/>
                <a:gd name="T6" fmla="*/ 54 w 98"/>
                <a:gd name="T7" fmla="*/ 79 h 138"/>
                <a:gd name="T8" fmla="*/ 60 w 98"/>
                <a:gd name="T9" fmla="*/ 65 h 138"/>
                <a:gd name="T10" fmla="*/ 67 w 98"/>
                <a:gd name="T11" fmla="*/ 54 h 138"/>
                <a:gd name="T12" fmla="*/ 75 w 98"/>
                <a:gd name="T13" fmla="*/ 43 h 138"/>
                <a:gd name="T14" fmla="*/ 85 w 98"/>
                <a:gd name="T15" fmla="*/ 32 h 138"/>
                <a:gd name="T16" fmla="*/ 98 w 98"/>
                <a:gd name="T17" fmla="*/ 19 h 138"/>
                <a:gd name="T18" fmla="*/ 63 w 98"/>
                <a:gd name="T19" fmla="*/ 0 h 138"/>
                <a:gd name="T20" fmla="*/ 48 w 98"/>
                <a:gd name="T21" fmla="*/ 12 h 138"/>
                <a:gd name="T22" fmla="*/ 35 w 98"/>
                <a:gd name="T23" fmla="*/ 24 h 138"/>
                <a:gd name="T24" fmla="*/ 25 w 98"/>
                <a:gd name="T25" fmla="*/ 36 h 138"/>
                <a:gd name="T26" fmla="*/ 18 w 98"/>
                <a:gd name="T27" fmla="*/ 50 h 138"/>
                <a:gd name="T28" fmla="*/ 12 w 98"/>
                <a:gd name="T29" fmla="*/ 64 h 138"/>
                <a:gd name="T30" fmla="*/ 6 w 98"/>
                <a:gd name="T31" fmla="*/ 80 h 138"/>
                <a:gd name="T32" fmla="*/ 3 w 98"/>
                <a:gd name="T33" fmla="*/ 98 h 138"/>
                <a:gd name="T34" fmla="*/ 0 w 98"/>
                <a:gd name="T35" fmla="*/ 118 h 138"/>
                <a:gd name="T36" fmla="*/ 38 w 98"/>
                <a:gd name="T37"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8" h="138">
                  <a:moveTo>
                    <a:pt x="38" y="138"/>
                  </a:moveTo>
                  <a:lnTo>
                    <a:pt x="43" y="115"/>
                  </a:lnTo>
                  <a:lnTo>
                    <a:pt x="49" y="96"/>
                  </a:lnTo>
                  <a:lnTo>
                    <a:pt x="54" y="79"/>
                  </a:lnTo>
                  <a:lnTo>
                    <a:pt x="60" y="65"/>
                  </a:lnTo>
                  <a:lnTo>
                    <a:pt x="67" y="54"/>
                  </a:lnTo>
                  <a:lnTo>
                    <a:pt x="75" y="43"/>
                  </a:lnTo>
                  <a:lnTo>
                    <a:pt x="85" y="32"/>
                  </a:lnTo>
                  <a:lnTo>
                    <a:pt x="98" y="19"/>
                  </a:lnTo>
                  <a:lnTo>
                    <a:pt x="63" y="0"/>
                  </a:lnTo>
                  <a:lnTo>
                    <a:pt x="48" y="12"/>
                  </a:lnTo>
                  <a:lnTo>
                    <a:pt x="35" y="24"/>
                  </a:lnTo>
                  <a:lnTo>
                    <a:pt x="25" y="36"/>
                  </a:lnTo>
                  <a:lnTo>
                    <a:pt x="18" y="50"/>
                  </a:lnTo>
                  <a:lnTo>
                    <a:pt x="12" y="64"/>
                  </a:lnTo>
                  <a:lnTo>
                    <a:pt x="6" y="80"/>
                  </a:lnTo>
                  <a:lnTo>
                    <a:pt x="3" y="98"/>
                  </a:lnTo>
                  <a:lnTo>
                    <a:pt x="0" y="118"/>
                  </a:lnTo>
                  <a:lnTo>
                    <a:pt x="38" y="138"/>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 name="Freeform 17"/>
            <p:cNvSpPr>
              <a:spLocks/>
            </p:cNvSpPr>
            <p:nvPr/>
          </p:nvSpPr>
          <p:spPr bwMode="auto">
            <a:xfrm>
              <a:off x="2384" y="1864"/>
              <a:ext cx="64" cy="84"/>
            </a:xfrm>
            <a:custGeom>
              <a:avLst/>
              <a:gdLst>
                <a:gd name="T0" fmla="*/ 30 w 64"/>
                <a:gd name="T1" fmla="*/ 0 h 84"/>
                <a:gd name="T2" fmla="*/ 64 w 64"/>
                <a:gd name="T3" fmla="*/ 19 h 84"/>
                <a:gd name="T4" fmla="*/ 53 w 64"/>
                <a:gd name="T5" fmla="*/ 36 h 84"/>
                <a:gd name="T6" fmla="*/ 47 w 64"/>
                <a:gd name="T7" fmla="*/ 50 h 84"/>
                <a:gd name="T8" fmla="*/ 41 w 64"/>
                <a:gd name="T9" fmla="*/ 66 h 84"/>
                <a:gd name="T10" fmla="*/ 35 w 64"/>
                <a:gd name="T11" fmla="*/ 84 h 84"/>
                <a:gd name="T12" fmla="*/ 0 w 64"/>
                <a:gd name="T13" fmla="*/ 61 h 84"/>
                <a:gd name="T14" fmla="*/ 2 w 64"/>
                <a:gd name="T15" fmla="*/ 43 h 84"/>
                <a:gd name="T16" fmla="*/ 7 w 64"/>
                <a:gd name="T17" fmla="*/ 27 h 84"/>
                <a:gd name="T18" fmla="*/ 18 w 64"/>
                <a:gd name="T19" fmla="*/ 12 h 84"/>
                <a:gd name="T20" fmla="*/ 30 w 64"/>
                <a:gd name="T2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4">
                  <a:moveTo>
                    <a:pt x="30" y="0"/>
                  </a:moveTo>
                  <a:lnTo>
                    <a:pt x="64" y="19"/>
                  </a:lnTo>
                  <a:lnTo>
                    <a:pt x="53" y="36"/>
                  </a:lnTo>
                  <a:lnTo>
                    <a:pt x="47" y="50"/>
                  </a:lnTo>
                  <a:lnTo>
                    <a:pt x="41" y="66"/>
                  </a:lnTo>
                  <a:lnTo>
                    <a:pt x="35" y="84"/>
                  </a:lnTo>
                  <a:lnTo>
                    <a:pt x="0" y="61"/>
                  </a:lnTo>
                  <a:lnTo>
                    <a:pt x="2" y="43"/>
                  </a:lnTo>
                  <a:lnTo>
                    <a:pt x="7" y="27"/>
                  </a:lnTo>
                  <a:lnTo>
                    <a:pt x="18" y="12"/>
                  </a:lnTo>
                  <a:lnTo>
                    <a:pt x="30" y="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4" name="Freeform 18"/>
            <p:cNvSpPr>
              <a:spLocks/>
            </p:cNvSpPr>
            <p:nvPr/>
          </p:nvSpPr>
          <p:spPr bwMode="auto">
            <a:xfrm>
              <a:off x="2387" y="1880"/>
              <a:ext cx="49" cy="49"/>
            </a:xfrm>
            <a:custGeom>
              <a:avLst/>
              <a:gdLst>
                <a:gd name="T0" fmla="*/ 49 w 49"/>
                <a:gd name="T1" fmla="*/ 21 h 49"/>
                <a:gd name="T2" fmla="*/ 37 w 49"/>
                <a:gd name="T3" fmla="*/ 49 h 49"/>
                <a:gd name="T4" fmla="*/ 0 w 49"/>
                <a:gd name="T5" fmla="*/ 24 h 49"/>
                <a:gd name="T6" fmla="*/ 11 w 49"/>
                <a:gd name="T7" fmla="*/ 0 h 49"/>
                <a:gd name="T8" fmla="*/ 49 w 49"/>
                <a:gd name="T9" fmla="*/ 21 h 49"/>
              </a:gdLst>
              <a:ahLst/>
              <a:cxnLst>
                <a:cxn ang="0">
                  <a:pos x="T0" y="T1"/>
                </a:cxn>
                <a:cxn ang="0">
                  <a:pos x="T2" y="T3"/>
                </a:cxn>
                <a:cxn ang="0">
                  <a:pos x="T4" y="T5"/>
                </a:cxn>
                <a:cxn ang="0">
                  <a:pos x="T6" y="T7"/>
                </a:cxn>
                <a:cxn ang="0">
                  <a:pos x="T8" y="T9"/>
                </a:cxn>
              </a:cxnLst>
              <a:rect l="0" t="0" r="r" b="b"/>
              <a:pathLst>
                <a:path w="49" h="49">
                  <a:moveTo>
                    <a:pt x="49" y="21"/>
                  </a:moveTo>
                  <a:lnTo>
                    <a:pt x="37" y="49"/>
                  </a:lnTo>
                  <a:lnTo>
                    <a:pt x="0" y="24"/>
                  </a:lnTo>
                  <a:lnTo>
                    <a:pt x="11" y="0"/>
                  </a:lnTo>
                  <a:lnTo>
                    <a:pt x="49" y="21"/>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 name="Freeform 19"/>
            <p:cNvSpPr>
              <a:spLocks/>
            </p:cNvSpPr>
            <p:nvPr/>
          </p:nvSpPr>
          <p:spPr bwMode="auto">
            <a:xfrm>
              <a:off x="2429" y="1860"/>
              <a:ext cx="521" cy="383"/>
            </a:xfrm>
            <a:custGeom>
              <a:avLst/>
              <a:gdLst>
                <a:gd name="T0" fmla="*/ 92 w 521"/>
                <a:gd name="T1" fmla="*/ 0 h 383"/>
                <a:gd name="T2" fmla="*/ 521 w 521"/>
                <a:gd name="T3" fmla="*/ 254 h 383"/>
                <a:gd name="T4" fmla="*/ 504 w 521"/>
                <a:gd name="T5" fmla="*/ 264 h 383"/>
                <a:gd name="T6" fmla="*/ 490 w 521"/>
                <a:gd name="T7" fmla="*/ 277 h 383"/>
                <a:gd name="T8" fmla="*/ 477 w 521"/>
                <a:gd name="T9" fmla="*/ 290 h 383"/>
                <a:gd name="T10" fmla="*/ 466 w 521"/>
                <a:gd name="T11" fmla="*/ 305 h 383"/>
                <a:gd name="T12" fmla="*/ 456 w 521"/>
                <a:gd name="T13" fmla="*/ 321 h 383"/>
                <a:gd name="T14" fmla="*/ 447 w 521"/>
                <a:gd name="T15" fmla="*/ 339 h 383"/>
                <a:gd name="T16" fmla="*/ 439 w 521"/>
                <a:gd name="T17" fmla="*/ 360 h 383"/>
                <a:gd name="T18" fmla="*/ 432 w 521"/>
                <a:gd name="T19" fmla="*/ 383 h 383"/>
                <a:gd name="T20" fmla="*/ 0 w 521"/>
                <a:gd name="T21" fmla="*/ 127 h 383"/>
                <a:gd name="T22" fmla="*/ 2 w 521"/>
                <a:gd name="T23" fmla="*/ 102 h 383"/>
                <a:gd name="T24" fmla="*/ 6 w 521"/>
                <a:gd name="T25" fmla="*/ 82 h 383"/>
                <a:gd name="T26" fmla="*/ 14 w 521"/>
                <a:gd name="T27" fmla="*/ 65 h 383"/>
                <a:gd name="T28" fmla="*/ 24 w 521"/>
                <a:gd name="T29" fmla="*/ 52 h 383"/>
                <a:gd name="T30" fmla="*/ 37 w 521"/>
                <a:gd name="T31" fmla="*/ 40 h 383"/>
                <a:gd name="T32" fmla="*/ 53 w 521"/>
                <a:gd name="T33" fmla="*/ 27 h 383"/>
                <a:gd name="T34" fmla="*/ 71 w 521"/>
                <a:gd name="T35" fmla="*/ 15 h 383"/>
                <a:gd name="T36" fmla="*/ 92 w 521"/>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1" h="383">
                  <a:moveTo>
                    <a:pt x="92" y="0"/>
                  </a:moveTo>
                  <a:lnTo>
                    <a:pt x="521" y="254"/>
                  </a:lnTo>
                  <a:lnTo>
                    <a:pt x="504" y="264"/>
                  </a:lnTo>
                  <a:lnTo>
                    <a:pt x="490" y="277"/>
                  </a:lnTo>
                  <a:lnTo>
                    <a:pt x="477" y="290"/>
                  </a:lnTo>
                  <a:lnTo>
                    <a:pt x="466" y="305"/>
                  </a:lnTo>
                  <a:lnTo>
                    <a:pt x="456" y="321"/>
                  </a:lnTo>
                  <a:lnTo>
                    <a:pt x="447" y="339"/>
                  </a:lnTo>
                  <a:lnTo>
                    <a:pt x="439" y="360"/>
                  </a:lnTo>
                  <a:lnTo>
                    <a:pt x="432" y="383"/>
                  </a:lnTo>
                  <a:lnTo>
                    <a:pt x="0" y="127"/>
                  </a:lnTo>
                  <a:lnTo>
                    <a:pt x="2" y="102"/>
                  </a:lnTo>
                  <a:lnTo>
                    <a:pt x="6" y="82"/>
                  </a:lnTo>
                  <a:lnTo>
                    <a:pt x="14" y="65"/>
                  </a:lnTo>
                  <a:lnTo>
                    <a:pt x="24" y="52"/>
                  </a:lnTo>
                  <a:lnTo>
                    <a:pt x="37" y="40"/>
                  </a:lnTo>
                  <a:lnTo>
                    <a:pt x="53" y="27"/>
                  </a:lnTo>
                  <a:lnTo>
                    <a:pt x="71" y="15"/>
                  </a:lnTo>
                  <a:lnTo>
                    <a:pt x="92"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 name="Freeform 20"/>
            <p:cNvSpPr>
              <a:spLocks/>
            </p:cNvSpPr>
            <p:nvPr/>
          </p:nvSpPr>
          <p:spPr bwMode="auto">
            <a:xfrm>
              <a:off x="2433" y="1877"/>
              <a:ext cx="493" cy="335"/>
            </a:xfrm>
            <a:custGeom>
              <a:avLst/>
              <a:gdLst>
                <a:gd name="T0" fmla="*/ 62 w 493"/>
                <a:gd name="T1" fmla="*/ 0 h 335"/>
                <a:gd name="T2" fmla="*/ 493 w 493"/>
                <a:gd name="T3" fmla="*/ 252 h 335"/>
                <a:gd name="T4" fmla="*/ 484 w 493"/>
                <a:gd name="T5" fmla="*/ 261 h 335"/>
                <a:gd name="T6" fmla="*/ 476 w 493"/>
                <a:gd name="T7" fmla="*/ 271 h 335"/>
                <a:gd name="T8" fmla="*/ 467 w 493"/>
                <a:gd name="T9" fmla="*/ 281 h 335"/>
                <a:gd name="T10" fmla="*/ 460 w 493"/>
                <a:gd name="T11" fmla="*/ 292 h 335"/>
                <a:gd name="T12" fmla="*/ 452 w 493"/>
                <a:gd name="T13" fmla="*/ 302 h 335"/>
                <a:gd name="T14" fmla="*/ 444 w 493"/>
                <a:gd name="T15" fmla="*/ 313 h 335"/>
                <a:gd name="T16" fmla="*/ 438 w 493"/>
                <a:gd name="T17" fmla="*/ 324 h 335"/>
                <a:gd name="T18" fmla="*/ 433 w 493"/>
                <a:gd name="T19" fmla="*/ 335 h 335"/>
                <a:gd name="T20" fmla="*/ 0 w 493"/>
                <a:gd name="T21" fmla="*/ 88 h 335"/>
                <a:gd name="T22" fmla="*/ 4 w 493"/>
                <a:gd name="T23" fmla="*/ 73 h 335"/>
                <a:gd name="T24" fmla="*/ 10 w 493"/>
                <a:gd name="T25" fmla="*/ 58 h 335"/>
                <a:gd name="T26" fmla="*/ 15 w 493"/>
                <a:gd name="T27" fmla="*/ 46 h 335"/>
                <a:gd name="T28" fmla="*/ 22 w 493"/>
                <a:gd name="T29" fmla="*/ 36 h 335"/>
                <a:gd name="T30" fmla="*/ 30 w 493"/>
                <a:gd name="T31" fmla="*/ 26 h 335"/>
                <a:gd name="T32" fmla="*/ 39 w 493"/>
                <a:gd name="T33" fmla="*/ 17 h 335"/>
                <a:gd name="T34" fmla="*/ 50 w 493"/>
                <a:gd name="T35" fmla="*/ 8 h 335"/>
                <a:gd name="T36" fmla="*/ 62 w 493"/>
                <a:gd name="T3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3" h="335">
                  <a:moveTo>
                    <a:pt x="62" y="0"/>
                  </a:moveTo>
                  <a:lnTo>
                    <a:pt x="493" y="252"/>
                  </a:lnTo>
                  <a:lnTo>
                    <a:pt x="484" y="261"/>
                  </a:lnTo>
                  <a:lnTo>
                    <a:pt x="476" y="271"/>
                  </a:lnTo>
                  <a:lnTo>
                    <a:pt x="467" y="281"/>
                  </a:lnTo>
                  <a:lnTo>
                    <a:pt x="460" y="292"/>
                  </a:lnTo>
                  <a:lnTo>
                    <a:pt x="452" y="302"/>
                  </a:lnTo>
                  <a:lnTo>
                    <a:pt x="444" y="313"/>
                  </a:lnTo>
                  <a:lnTo>
                    <a:pt x="438" y="324"/>
                  </a:lnTo>
                  <a:lnTo>
                    <a:pt x="433" y="335"/>
                  </a:lnTo>
                  <a:lnTo>
                    <a:pt x="0" y="88"/>
                  </a:lnTo>
                  <a:lnTo>
                    <a:pt x="4" y="73"/>
                  </a:lnTo>
                  <a:lnTo>
                    <a:pt x="10" y="58"/>
                  </a:lnTo>
                  <a:lnTo>
                    <a:pt x="15" y="46"/>
                  </a:lnTo>
                  <a:lnTo>
                    <a:pt x="22" y="36"/>
                  </a:lnTo>
                  <a:lnTo>
                    <a:pt x="30" y="26"/>
                  </a:lnTo>
                  <a:lnTo>
                    <a:pt x="39" y="17"/>
                  </a:lnTo>
                  <a:lnTo>
                    <a:pt x="50" y="8"/>
                  </a:lnTo>
                  <a:lnTo>
                    <a:pt x="62"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 name="Freeform 21"/>
            <p:cNvSpPr>
              <a:spLocks/>
            </p:cNvSpPr>
            <p:nvPr/>
          </p:nvSpPr>
          <p:spPr bwMode="auto">
            <a:xfrm>
              <a:off x="2442" y="1911"/>
              <a:ext cx="454" cy="280"/>
            </a:xfrm>
            <a:custGeom>
              <a:avLst/>
              <a:gdLst>
                <a:gd name="T0" fmla="*/ 454 w 454"/>
                <a:gd name="T1" fmla="*/ 245 h 280"/>
                <a:gd name="T2" fmla="*/ 435 w 454"/>
                <a:gd name="T3" fmla="*/ 280 h 280"/>
                <a:gd name="T4" fmla="*/ 0 w 454"/>
                <a:gd name="T5" fmla="*/ 33 h 280"/>
                <a:gd name="T6" fmla="*/ 15 w 454"/>
                <a:gd name="T7" fmla="*/ 0 h 280"/>
                <a:gd name="T8" fmla="*/ 454 w 454"/>
                <a:gd name="T9" fmla="*/ 245 h 280"/>
              </a:gdLst>
              <a:ahLst/>
              <a:cxnLst>
                <a:cxn ang="0">
                  <a:pos x="T0" y="T1"/>
                </a:cxn>
                <a:cxn ang="0">
                  <a:pos x="T2" y="T3"/>
                </a:cxn>
                <a:cxn ang="0">
                  <a:pos x="T4" y="T5"/>
                </a:cxn>
                <a:cxn ang="0">
                  <a:pos x="T6" y="T7"/>
                </a:cxn>
                <a:cxn ang="0">
                  <a:pos x="T8" y="T9"/>
                </a:cxn>
              </a:cxnLst>
              <a:rect l="0" t="0" r="r" b="b"/>
              <a:pathLst>
                <a:path w="454" h="280">
                  <a:moveTo>
                    <a:pt x="454" y="245"/>
                  </a:moveTo>
                  <a:lnTo>
                    <a:pt x="435" y="280"/>
                  </a:lnTo>
                  <a:lnTo>
                    <a:pt x="0" y="33"/>
                  </a:lnTo>
                  <a:lnTo>
                    <a:pt x="15" y="0"/>
                  </a:lnTo>
                  <a:lnTo>
                    <a:pt x="454" y="245"/>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 name="Freeform 22"/>
            <p:cNvSpPr>
              <a:spLocks/>
            </p:cNvSpPr>
            <p:nvPr/>
          </p:nvSpPr>
          <p:spPr bwMode="auto">
            <a:xfrm>
              <a:off x="3042" y="2242"/>
              <a:ext cx="106" cy="124"/>
            </a:xfrm>
            <a:custGeom>
              <a:avLst/>
              <a:gdLst>
                <a:gd name="T0" fmla="*/ 47 w 106"/>
                <a:gd name="T1" fmla="*/ 124 h 124"/>
                <a:gd name="T2" fmla="*/ 0 w 106"/>
                <a:gd name="T3" fmla="*/ 96 h 124"/>
                <a:gd name="T4" fmla="*/ 5 w 106"/>
                <a:gd name="T5" fmla="*/ 81 h 124"/>
                <a:gd name="T6" fmla="*/ 11 w 106"/>
                <a:gd name="T7" fmla="*/ 68 h 124"/>
                <a:gd name="T8" fmla="*/ 16 w 106"/>
                <a:gd name="T9" fmla="*/ 56 h 124"/>
                <a:gd name="T10" fmla="*/ 22 w 106"/>
                <a:gd name="T11" fmla="*/ 44 h 124"/>
                <a:gd name="T12" fmla="*/ 30 w 106"/>
                <a:gd name="T13" fmla="*/ 33 h 124"/>
                <a:gd name="T14" fmla="*/ 38 w 106"/>
                <a:gd name="T15" fmla="*/ 22 h 124"/>
                <a:gd name="T16" fmla="*/ 50 w 106"/>
                <a:gd name="T17" fmla="*/ 11 h 124"/>
                <a:gd name="T18" fmla="*/ 62 w 106"/>
                <a:gd name="T19" fmla="*/ 0 h 124"/>
                <a:gd name="T20" fmla="*/ 106 w 106"/>
                <a:gd name="T21" fmla="*/ 25 h 124"/>
                <a:gd name="T22" fmla="*/ 92 w 106"/>
                <a:gd name="T23" fmla="*/ 35 h 124"/>
                <a:gd name="T24" fmla="*/ 82 w 106"/>
                <a:gd name="T25" fmla="*/ 46 h 124"/>
                <a:gd name="T26" fmla="*/ 72 w 106"/>
                <a:gd name="T27" fmla="*/ 56 h 124"/>
                <a:gd name="T28" fmla="*/ 65 w 106"/>
                <a:gd name="T29" fmla="*/ 66 h 124"/>
                <a:gd name="T30" fmla="*/ 59 w 106"/>
                <a:gd name="T31" fmla="*/ 78 h 124"/>
                <a:gd name="T32" fmla="*/ 54 w 106"/>
                <a:gd name="T33" fmla="*/ 91 h 124"/>
                <a:gd name="T34" fmla="*/ 50 w 106"/>
                <a:gd name="T35" fmla="*/ 106 h 124"/>
                <a:gd name="T36" fmla="*/ 47 w 106"/>
                <a:gd name="T3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24">
                  <a:moveTo>
                    <a:pt x="47" y="124"/>
                  </a:moveTo>
                  <a:lnTo>
                    <a:pt x="0" y="96"/>
                  </a:lnTo>
                  <a:lnTo>
                    <a:pt x="5" y="81"/>
                  </a:lnTo>
                  <a:lnTo>
                    <a:pt x="11" y="68"/>
                  </a:lnTo>
                  <a:lnTo>
                    <a:pt x="16" y="56"/>
                  </a:lnTo>
                  <a:lnTo>
                    <a:pt x="22" y="44"/>
                  </a:lnTo>
                  <a:lnTo>
                    <a:pt x="30" y="33"/>
                  </a:lnTo>
                  <a:lnTo>
                    <a:pt x="38" y="22"/>
                  </a:lnTo>
                  <a:lnTo>
                    <a:pt x="50" y="11"/>
                  </a:lnTo>
                  <a:lnTo>
                    <a:pt x="62" y="0"/>
                  </a:lnTo>
                  <a:lnTo>
                    <a:pt x="106" y="25"/>
                  </a:lnTo>
                  <a:lnTo>
                    <a:pt x="92" y="35"/>
                  </a:lnTo>
                  <a:lnTo>
                    <a:pt x="82" y="46"/>
                  </a:lnTo>
                  <a:lnTo>
                    <a:pt x="72" y="56"/>
                  </a:lnTo>
                  <a:lnTo>
                    <a:pt x="65" y="66"/>
                  </a:lnTo>
                  <a:lnTo>
                    <a:pt x="59" y="78"/>
                  </a:lnTo>
                  <a:lnTo>
                    <a:pt x="54" y="91"/>
                  </a:lnTo>
                  <a:lnTo>
                    <a:pt x="50" y="106"/>
                  </a:lnTo>
                  <a:lnTo>
                    <a:pt x="47" y="12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 name="Freeform 23"/>
            <p:cNvSpPr>
              <a:spLocks/>
            </p:cNvSpPr>
            <p:nvPr/>
          </p:nvSpPr>
          <p:spPr bwMode="auto">
            <a:xfrm>
              <a:off x="2876" y="2121"/>
              <a:ext cx="104" cy="145"/>
            </a:xfrm>
            <a:custGeom>
              <a:avLst/>
              <a:gdLst>
                <a:gd name="T0" fmla="*/ 0 w 104"/>
                <a:gd name="T1" fmla="*/ 143 h 145"/>
                <a:gd name="T2" fmla="*/ 32 w 104"/>
                <a:gd name="T3" fmla="*/ 145 h 145"/>
                <a:gd name="T4" fmla="*/ 40 w 104"/>
                <a:gd name="T5" fmla="*/ 130 h 145"/>
                <a:gd name="T6" fmla="*/ 47 w 104"/>
                <a:gd name="T7" fmla="*/ 115 h 145"/>
                <a:gd name="T8" fmla="*/ 53 w 104"/>
                <a:gd name="T9" fmla="*/ 102 h 145"/>
                <a:gd name="T10" fmla="*/ 60 w 104"/>
                <a:gd name="T11" fmla="*/ 88 h 145"/>
                <a:gd name="T12" fmla="*/ 68 w 104"/>
                <a:gd name="T13" fmla="*/ 76 h 145"/>
                <a:gd name="T14" fmla="*/ 78 w 104"/>
                <a:gd name="T15" fmla="*/ 64 h 145"/>
                <a:gd name="T16" fmla="*/ 89 w 104"/>
                <a:gd name="T17" fmla="*/ 51 h 145"/>
                <a:gd name="T18" fmla="*/ 104 w 104"/>
                <a:gd name="T19" fmla="*/ 39 h 145"/>
                <a:gd name="T20" fmla="*/ 99 w 104"/>
                <a:gd name="T21" fmla="*/ 0 h 145"/>
                <a:gd name="T22" fmla="*/ 75 w 104"/>
                <a:gd name="T23" fmla="*/ 14 h 145"/>
                <a:gd name="T24" fmla="*/ 56 w 104"/>
                <a:gd name="T25" fmla="*/ 28 h 145"/>
                <a:gd name="T26" fmla="*/ 41 w 104"/>
                <a:gd name="T27" fmla="*/ 44 h 145"/>
                <a:gd name="T28" fmla="*/ 29 w 104"/>
                <a:gd name="T29" fmla="*/ 59 h 145"/>
                <a:gd name="T30" fmla="*/ 20 w 104"/>
                <a:gd name="T31" fmla="*/ 77 h 145"/>
                <a:gd name="T32" fmla="*/ 12 w 104"/>
                <a:gd name="T33" fmla="*/ 96 h 145"/>
                <a:gd name="T34" fmla="*/ 7 w 104"/>
                <a:gd name="T35" fmla="*/ 118 h 145"/>
                <a:gd name="T36" fmla="*/ 0 w 104"/>
                <a:gd name="T37" fmla="*/ 14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145">
                  <a:moveTo>
                    <a:pt x="0" y="143"/>
                  </a:moveTo>
                  <a:lnTo>
                    <a:pt x="32" y="145"/>
                  </a:lnTo>
                  <a:lnTo>
                    <a:pt x="40" y="130"/>
                  </a:lnTo>
                  <a:lnTo>
                    <a:pt x="47" y="115"/>
                  </a:lnTo>
                  <a:lnTo>
                    <a:pt x="53" y="102"/>
                  </a:lnTo>
                  <a:lnTo>
                    <a:pt x="60" y="88"/>
                  </a:lnTo>
                  <a:lnTo>
                    <a:pt x="68" y="76"/>
                  </a:lnTo>
                  <a:lnTo>
                    <a:pt x="78" y="64"/>
                  </a:lnTo>
                  <a:lnTo>
                    <a:pt x="89" y="51"/>
                  </a:lnTo>
                  <a:lnTo>
                    <a:pt x="104" y="39"/>
                  </a:lnTo>
                  <a:lnTo>
                    <a:pt x="99" y="0"/>
                  </a:lnTo>
                  <a:lnTo>
                    <a:pt x="75" y="14"/>
                  </a:lnTo>
                  <a:lnTo>
                    <a:pt x="56" y="28"/>
                  </a:lnTo>
                  <a:lnTo>
                    <a:pt x="41" y="44"/>
                  </a:lnTo>
                  <a:lnTo>
                    <a:pt x="29" y="59"/>
                  </a:lnTo>
                  <a:lnTo>
                    <a:pt x="20" y="77"/>
                  </a:lnTo>
                  <a:lnTo>
                    <a:pt x="12" y="96"/>
                  </a:lnTo>
                  <a:lnTo>
                    <a:pt x="7" y="118"/>
                  </a:lnTo>
                  <a:lnTo>
                    <a:pt x="0" y="14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0" name="Freeform 24"/>
            <p:cNvSpPr>
              <a:spLocks/>
            </p:cNvSpPr>
            <p:nvPr/>
          </p:nvSpPr>
          <p:spPr bwMode="auto">
            <a:xfrm>
              <a:off x="2888" y="2147"/>
              <a:ext cx="72" cy="90"/>
            </a:xfrm>
            <a:custGeom>
              <a:avLst/>
              <a:gdLst>
                <a:gd name="T0" fmla="*/ 56 w 72"/>
                <a:gd name="T1" fmla="*/ 0 h 90"/>
                <a:gd name="T2" fmla="*/ 72 w 72"/>
                <a:gd name="T3" fmla="*/ 26 h 90"/>
                <a:gd name="T4" fmla="*/ 48 w 72"/>
                <a:gd name="T5" fmla="*/ 58 h 90"/>
                <a:gd name="T6" fmla="*/ 35 w 72"/>
                <a:gd name="T7" fmla="*/ 90 h 90"/>
                <a:gd name="T8" fmla="*/ 0 w 72"/>
                <a:gd name="T9" fmla="*/ 78 h 90"/>
                <a:gd name="T10" fmla="*/ 5 w 72"/>
                <a:gd name="T11" fmla="*/ 66 h 90"/>
                <a:gd name="T12" fmla="*/ 8 w 72"/>
                <a:gd name="T13" fmla="*/ 54 h 90"/>
                <a:gd name="T14" fmla="*/ 12 w 72"/>
                <a:gd name="T15" fmla="*/ 43 h 90"/>
                <a:gd name="T16" fmla="*/ 18 w 72"/>
                <a:gd name="T17" fmla="*/ 33 h 90"/>
                <a:gd name="T18" fmla="*/ 25 w 72"/>
                <a:gd name="T19" fmla="*/ 23 h 90"/>
                <a:gd name="T20" fmla="*/ 33 w 72"/>
                <a:gd name="T21" fmla="*/ 14 h 90"/>
                <a:gd name="T22" fmla="*/ 44 w 72"/>
                <a:gd name="T23" fmla="*/ 6 h 90"/>
                <a:gd name="T24" fmla="*/ 56 w 72"/>
                <a:gd name="T2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90">
                  <a:moveTo>
                    <a:pt x="56" y="0"/>
                  </a:moveTo>
                  <a:lnTo>
                    <a:pt x="72" y="26"/>
                  </a:lnTo>
                  <a:lnTo>
                    <a:pt x="48" y="58"/>
                  </a:lnTo>
                  <a:lnTo>
                    <a:pt x="35" y="90"/>
                  </a:lnTo>
                  <a:lnTo>
                    <a:pt x="0" y="78"/>
                  </a:lnTo>
                  <a:lnTo>
                    <a:pt x="5" y="66"/>
                  </a:lnTo>
                  <a:lnTo>
                    <a:pt x="8" y="54"/>
                  </a:lnTo>
                  <a:lnTo>
                    <a:pt x="12" y="43"/>
                  </a:lnTo>
                  <a:lnTo>
                    <a:pt x="18" y="33"/>
                  </a:lnTo>
                  <a:lnTo>
                    <a:pt x="25" y="23"/>
                  </a:lnTo>
                  <a:lnTo>
                    <a:pt x="33" y="14"/>
                  </a:lnTo>
                  <a:lnTo>
                    <a:pt x="44" y="6"/>
                  </a:lnTo>
                  <a:lnTo>
                    <a:pt x="56"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1" name="Freeform 25"/>
            <p:cNvSpPr>
              <a:spLocks/>
            </p:cNvSpPr>
            <p:nvPr/>
          </p:nvSpPr>
          <p:spPr bwMode="auto">
            <a:xfrm>
              <a:off x="2900" y="2162"/>
              <a:ext cx="44" cy="48"/>
            </a:xfrm>
            <a:custGeom>
              <a:avLst/>
              <a:gdLst>
                <a:gd name="T0" fmla="*/ 44 w 44"/>
                <a:gd name="T1" fmla="*/ 29 h 48"/>
                <a:gd name="T2" fmla="*/ 33 w 44"/>
                <a:gd name="T3" fmla="*/ 48 h 48"/>
                <a:gd name="T4" fmla="*/ 0 w 44"/>
                <a:gd name="T5" fmla="*/ 36 h 48"/>
                <a:gd name="T6" fmla="*/ 3 w 44"/>
                <a:gd name="T7" fmla="*/ 28 h 48"/>
                <a:gd name="T8" fmla="*/ 5 w 44"/>
                <a:gd name="T9" fmla="*/ 19 h 48"/>
                <a:gd name="T10" fmla="*/ 12 w 44"/>
                <a:gd name="T11" fmla="*/ 9 h 48"/>
                <a:gd name="T12" fmla="*/ 25 w 44"/>
                <a:gd name="T13" fmla="*/ 0 h 48"/>
                <a:gd name="T14" fmla="*/ 44 w 44"/>
                <a:gd name="T15" fmla="*/ 29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48">
                  <a:moveTo>
                    <a:pt x="44" y="29"/>
                  </a:moveTo>
                  <a:lnTo>
                    <a:pt x="33" y="48"/>
                  </a:lnTo>
                  <a:lnTo>
                    <a:pt x="0" y="36"/>
                  </a:lnTo>
                  <a:lnTo>
                    <a:pt x="3" y="28"/>
                  </a:lnTo>
                  <a:lnTo>
                    <a:pt x="5" y="19"/>
                  </a:lnTo>
                  <a:lnTo>
                    <a:pt x="12" y="9"/>
                  </a:lnTo>
                  <a:lnTo>
                    <a:pt x="25" y="0"/>
                  </a:lnTo>
                  <a:lnTo>
                    <a:pt x="44" y="29"/>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2" name="Freeform 26"/>
            <p:cNvSpPr>
              <a:spLocks/>
            </p:cNvSpPr>
            <p:nvPr/>
          </p:nvSpPr>
          <p:spPr bwMode="auto">
            <a:xfrm>
              <a:off x="2915" y="2158"/>
              <a:ext cx="143" cy="154"/>
            </a:xfrm>
            <a:custGeom>
              <a:avLst/>
              <a:gdLst>
                <a:gd name="T0" fmla="*/ 78 w 143"/>
                <a:gd name="T1" fmla="*/ 0 h 154"/>
                <a:gd name="T2" fmla="*/ 143 w 143"/>
                <a:gd name="T3" fmla="*/ 43 h 154"/>
                <a:gd name="T4" fmla="*/ 129 w 143"/>
                <a:gd name="T5" fmla="*/ 56 h 154"/>
                <a:gd name="T6" fmla="*/ 116 w 143"/>
                <a:gd name="T7" fmla="*/ 67 h 154"/>
                <a:gd name="T8" fmla="*/ 106 w 143"/>
                <a:gd name="T9" fmla="*/ 79 h 154"/>
                <a:gd name="T10" fmla="*/ 97 w 143"/>
                <a:gd name="T11" fmla="*/ 92 h 154"/>
                <a:gd name="T12" fmla="*/ 89 w 143"/>
                <a:gd name="T13" fmla="*/ 105 h 154"/>
                <a:gd name="T14" fmla="*/ 83 w 143"/>
                <a:gd name="T15" fmla="*/ 119 h 154"/>
                <a:gd name="T16" fmla="*/ 77 w 143"/>
                <a:gd name="T17" fmla="*/ 136 h 154"/>
                <a:gd name="T18" fmla="*/ 70 w 143"/>
                <a:gd name="T19" fmla="*/ 154 h 154"/>
                <a:gd name="T20" fmla="*/ 0 w 143"/>
                <a:gd name="T21" fmla="*/ 118 h 154"/>
                <a:gd name="T22" fmla="*/ 6 w 143"/>
                <a:gd name="T23" fmla="*/ 104 h 154"/>
                <a:gd name="T24" fmla="*/ 14 w 143"/>
                <a:gd name="T25" fmla="*/ 87 h 154"/>
                <a:gd name="T26" fmla="*/ 26 w 143"/>
                <a:gd name="T27" fmla="*/ 68 h 154"/>
                <a:gd name="T28" fmla="*/ 38 w 143"/>
                <a:gd name="T29" fmla="*/ 49 h 154"/>
                <a:gd name="T30" fmla="*/ 51 w 143"/>
                <a:gd name="T31" fmla="*/ 31 h 154"/>
                <a:gd name="T32" fmla="*/ 63 w 143"/>
                <a:gd name="T33" fmla="*/ 15 h 154"/>
                <a:gd name="T34" fmla="*/ 72 w 143"/>
                <a:gd name="T35" fmla="*/ 5 h 154"/>
                <a:gd name="T36" fmla="*/ 78 w 143"/>
                <a:gd name="T3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3" h="154">
                  <a:moveTo>
                    <a:pt x="78" y="0"/>
                  </a:moveTo>
                  <a:lnTo>
                    <a:pt x="143" y="43"/>
                  </a:lnTo>
                  <a:lnTo>
                    <a:pt x="129" y="56"/>
                  </a:lnTo>
                  <a:lnTo>
                    <a:pt x="116" y="67"/>
                  </a:lnTo>
                  <a:lnTo>
                    <a:pt x="106" y="79"/>
                  </a:lnTo>
                  <a:lnTo>
                    <a:pt x="97" y="92"/>
                  </a:lnTo>
                  <a:lnTo>
                    <a:pt x="89" y="105"/>
                  </a:lnTo>
                  <a:lnTo>
                    <a:pt x="83" y="119"/>
                  </a:lnTo>
                  <a:lnTo>
                    <a:pt x="77" y="136"/>
                  </a:lnTo>
                  <a:lnTo>
                    <a:pt x="70" y="154"/>
                  </a:lnTo>
                  <a:lnTo>
                    <a:pt x="0" y="118"/>
                  </a:lnTo>
                  <a:lnTo>
                    <a:pt x="6" y="104"/>
                  </a:lnTo>
                  <a:lnTo>
                    <a:pt x="14" y="87"/>
                  </a:lnTo>
                  <a:lnTo>
                    <a:pt x="26" y="68"/>
                  </a:lnTo>
                  <a:lnTo>
                    <a:pt x="38" y="49"/>
                  </a:lnTo>
                  <a:lnTo>
                    <a:pt x="51" y="31"/>
                  </a:lnTo>
                  <a:lnTo>
                    <a:pt x="63" y="15"/>
                  </a:lnTo>
                  <a:lnTo>
                    <a:pt x="72" y="5"/>
                  </a:lnTo>
                  <a:lnTo>
                    <a:pt x="78"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3" name="Freeform 27"/>
            <p:cNvSpPr>
              <a:spLocks/>
            </p:cNvSpPr>
            <p:nvPr/>
          </p:nvSpPr>
          <p:spPr bwMode="auto">
            <a:xfrm>
              <a:off x="2928" y="2178"/>
              <a:ext cx="111" cy="110"/>
            </a:xfrm>
            <a:custGeom>
              <a:avLst/>
              <a:gdLst>
                <a:gd name="T0" fmla="*/ 46 w 111"/>
                <a:gd name="T1" fmla="*/ 0 h 110"/>
                <a:gd name="T2" fmla="*/ 111 w 111"/>
                <a:gd name="T3" fmla="*/ 36 h 110"/>
                <a:gd name="T4" fmla="*/ 102 w 111"/>
                <a:gd name="T5" fmla="*/ 45 h 110"/>
                <a:gd name="T6" fmla="*/ 95 w 111"/>
                <a:gd name="T7" fmla="*/ 54 h 110"/>
                <a:gd name="T8" fmla="*/ 89 w 111"/>
                <a:gd name="T9" fmla="*/ 61 h 110"/>
                <a:gd name="T10" fmla="*/ 84 w 111"/>
                <a:gd name="T11" fmla="*/ 69 h 110"/>
                <a:gd name="T12" fmla="*/ 79 w 111"/>
                <a:gd name="T13" fmla="*/ 77 h 110"/>
                <a:gd name="T14" fmla="*/ 75 w 111"/>
                <a:gd name="T15" fmla="*/ 86 h 110"/>
                <a:gd name="T16" fmla="*/ 71 w 111"/>
                <a:gd name="T17" fmla="*/ 97 h 110"/>
                <a:gd name="T18" fmla="*/ 66 w 111"/>
                <a:gd name="T19" fmla="*/ 110 h 110"/>
                <a:gd name="T20" fmla="*/ 0 w 111"/>
                <a:gd name="T21" fmla="*/ 72 h 110"/>
                <a:gd name="T22" fmla="*/ 6 w 111"/>
                <a:gd name="T23" fmla="*/ 57 h 110"/>
                <a:gd name="T24" fmla="*/ 10 w 111"/>
                <a:gd name="T25" fmla="*/ 47 h 110"/>
                <a:gd name="T26" fmla="*/ 15 w 111"/>
                <a:gd name="T27" fmla="*/ 38 h 110"/>
                <a:gd name="T28" fmla="*/ 19 w 111"/>
                <a:gd name="T29" fmla="*/ 30 h 110"/>
                <a:gd name="T30" fmla="*/ 25 w 111"/>
                <a:gd name="T31" fmla="*/ 25 h 110"/>
                <a:gd name="T32" fmla="*/ 31 w 111"/>
                <a:gd name="T33" fmla="*/ 18 h 110"/>
                <a:gd name="T34" fmla="*/ 37 w 111"/>
                <a:gd name="T35" fmla="*/ 10 h 110"/>
                <a:gd name="T36" fmla="*/ 46 w 111"/>
                <a:gd name="T3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110">
                  <a:moveTo>
                    <a:pt x="46" y="0"/>
                  </a:moveTo>
                  <a:lnTo>
                    <a:pt x="111" y="36"/>
                  </a:lnTo>
                  <a:lnTo>
                    <a:pt x="102" y="45"/>
                  </a:lnTo>
                  <a:lnTo>
                    <a:pt x="95" y="54"/>
                  </a:lnTo>
                  <a:lnTo>
                    <a:pt x="89" y="61"/>
                  </a:lnTo>
                  <a:lnTo>
                    <a:pt x="84" y="69"/>
                  </a:lnTo>
                  <a:lnTo>
                    <a:pt x="79" y="77"/>
                  </a:lnTo>
                  <a:lnTo>
                    <a:pt x="75" y="86"/>
                  </a:lnTo>
                  <a:lnTo>
                    <a:pt x="71" y="97"/>
                  </a:lnTo>
                  <a:lnTo>
                    <a:pt x="66" y="110"/>
                  </a:lnTo>
                  <a:lnTo>
                    <a:pt x="0" y="72"/>
                  </a:lnTo>
                  <a:lnTo>
                    <a:pt x="6" y="57"/>
                  </a:lnTo>
                  <a:lnTo>
                    <a:pt x="10" y="47"/>
                  </a:lnTo>
                  <a:lnTo>
                    <a:pt x="15" y="38"/>
                  </a:lnTo>
                  <a:lnTo>
                    <a:pt x="19" y="30"/>
                  </a:lnTo>
                  <a:lnTo>
                    <a:pt x="25" y="25"/>
                  </a:lnTo>
                  <a:lnTo>
                    <a:pt x="31" y="18"/>
                  </a:lnTo>
                  <a:lnTo>
                    <a:pt x="37" y="10"/>
                  </a:lnTo>
                  <a:lnTo>
                    <a:pt x="46"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4" name="Freeform 28"/>
            <p:cNvSpPr>
              <a:spLocks/>
            </p:cNvSpPr>
            <p:nvPr/>
          </p:nvSpPr>
          <p:spPr bwMode="auto">
            <a:xfrm>
              <a:off x="2934" y="2194"/>
              <a:ext cx="89" cy="76"/>
            </a:xfrm>
            <a:custGeom>
              <a:avLst/>
              <a:gdLst>
                <a:gd name="T0" fmla="*/ 26 w 89"/>
                <a:gd name="T1" fmla="*/ 0 h 76"/>
                <a:gd name="T2" fmla="*/ 89 w 89"/>
                <a:gd name="T3" fmla="*/ 38 h 76"/>
                <a:gd name="T4" fmla="*/ 67 w 89"/>
                <a:gd name="T5" fmla="*/ 76 h 76"/>
                <a:gd name="T6" fmla="*/ 0 w 89"/>
                <a:gd name="T7" fmla="*/ 39 h 76"/>
                <a:gd name="T8" fmla="*/ 4 w 89"/>
                <a:gd name="T9" fmla="*/ 33 h 76"/>
                <a:gd name="T10" fmla="*/ 13 w 89"/>
                <a:gd name="T11" fmla="*/ 19 h 76"/>
                <a:gd name="T12" fmla="*/ 22 w 89"/>
                <a:gd name="T13" fmla="*/ 5 h 76"/>
                <a:gd name="T14" fmla="*/ 26 w 89"/>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76">
                  <a:moveTo>
                    <a:pt x="26" y="0"/>
                  </a:moveTo>
                  <a:lnTo>
                    <a:pt x="89" y="38"/>
                  </a:lnTo>
                  <a:lnTo>
                    <a:pt x="67" y="76"/>
                  </a:lnTo>
                  <a:lnTo>
                    <a:pt x="0" y="39"/>
                  </a:lnTo>
                  <a:lnTo>
                    <a:pt x="4" y="33"/>
                  </a:lnTo>
                  <a:lnTo>
                    <a:pt x="13" y="19"/>
                  </a:lnTo>
                  <a:lnTo>
                    <a:pt x="22" y="5"/>
                  </a:lnTo>
                  <a:lnTo>
                    <a:pt x="26" y="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5" name="Freeform 29"/>
            <p:cNvSpPr>
              <a:spLocks/>
            </p:cNvSpPr>
            <p:nvPr/>
          </p:nvSpPr>
          <p:spPr bwMode="auto">
            <a:xfrm>
              <a:off x="2943" y="2201"/>
              <a:ext cx="74" cy="53"/>
            </a:xfrm>
            <a:custGeom>
              <a:avLst/>
              <a:gdLst>
                <a:gd name="T0" fmla="*/ 74 w 74"/>
                <a:gd name="T1" fmla="*/ 37 h 53"/>
                <a:gd name="T2" fmla="*/ 64 w 74"/>
                <a:gd name="T3" fmla="*/ 53 h 53"/>
                <a:gd name="T4" fmla="*/ 0 w 74"/>
                <a:gd name="T5" fmla="*/ 19 h 53"/>
                <a:gd name="T6" fmla="*/ 11 w 74"/>
                <a:gd name="T7" fmla="*/ 0 h 53"/>
                <a:gd name="T8" fmla="*/ 74 w 74"/>
                <a:gd name="T9" fmla="*/ 37 h 53"/>
              </a:gdLst>
              <a:ahLst/>
              <a:cxnLst>
                <a:cxn ang="0">
                  <a:pos x="T0" y="T1"/>
                </a:cxn>
                <a:cxn ang="0">
                  <a:pos x="T2" y="T3"/>
                </a:cxn>
                <a:cxn ang="0">
                  <a:pos x="T4" y="T5"/>
                </a:cxn>
                <a:cxn ang="0">
                  <a:pos x="T6" y="T7"/>
                </a:cxn>
                <a:cxn ang="0">
                  <a:pos x="T8" y="T9"/>
                </a:cxn>
              </a:cxnLst>
              <a:rect l="0" t="0" r="r" b="b"/>
              <a:pathLst>
                <a:path w="74" h="53">
                  <a:moveTo>
                    <a:pt x="74" y="37"/>
                  </a:moveTo>
                  <a:lnTo>
                    <a:pt x="64" y="53"/>
                  </a:lnTo>
                  <a:lnTo>
                    <a:pt x="0" y="19"/>
                  </a:lnTo>
                  <a:lnTo>
                    <a:pt x="11" y="0"/>
                  </a:lnTo>
                  <a:lnTo>
                    <a:pt x="74" y="37"/>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6" name="Freeform 30"/>
            <p:cNvSpPr>
              <a:spLocks/>
            </p:cNvSpPr>
            <p:nvPr/>
          </p:nvSpPr>
          <p:spPr bwMode="auto">
            <a:xfrm>
              <a:off x="3110" y="2280"/>
              <a:ext cx="210" cy="178"/>
            </a:xfrm>
            <a:custGeom>
              <a:avLst/>
              <a:gdLst>
                <a:gd name="T0" fmla="*/ 0 w 210"/>
                <a:gd name="T1" fmla="*/ 89 h 178"/>
                <a:gd name="T2" fmla="*/ 4 w 210"/>
                <a:gd name="T3" fmla="*/ 67 h 178"/>
                <a:gd name="T4" fmla="*/ 9 w 210"/>
                <a:gd name="T5" fmla="*/ 51 h 178"/>
                <a:gd name="T6" fmla="*/ 13 w 210"/>
                <a:gd name="T7" fmla="*/ 39 h 178"/>
                <a:gd name="T8" fmla="*/ 19 w 210"/>
                <a:gd name="T9" fmla="*/ 31 h 178"/>
                <a:gd name="T10" fmla="*/ 25 w 210"/>
                <a:gd name="T11" fmla="*/ 24 h 178"/>
                <a:gd name="T12" fmla="*/ 34 w 210"/>
                <a:gd name="T13" fmla="*/ 18 h 178"/>
                <a:gd name="T14" fmla="*/ 45 w 210"/>
                <a:gd name="T15" fmla="*/ 10 h 178"/>
                <a:gd name="T16" fmla="*/ 61 w 210"/>
                <a:gd name="T17" fmla="*/ 0 h 178"/>
                <a:gd name="T18" fmla="*/ 210 w 210"/>
                <a:gd name="T19" fmla="*/ 98 h 178"/>
                <a:gd name="T20" fmla="*/ 196 w 210"/>
                <a:gd name="T21" fmla="*/ 96 h 178"/>
                <a:gd name="T22" fmla="*/ 184 w 210"/>
                <a:gd name="T23" fmla="*/ 98 h 178"/>
                <a:gd name="T24" fmla="*/ 173 w 210"/>
                <a:gd name="T25" fmla="*/ 104 h 178"/>
                <a:gd name="T26" fmla="*/ 163 w 210"/>
                <a:gd name="T27" fmla="*/ 113 h 178"/>
                <a:gd name="T28" fmla="*/ 155 w 210"/>
                <a:gd name="T29" fmla="*/ 126 h 178"/>
                <a:gd name="T30" fmla="*/ 148 w 210"/>
                <a:gd name="T31" fmla="*/ 141 h 178"/>
                <a:gd name="T32" fmla="*/ 145 w 210"/>
                <a:gd name="T33" fmla="*/ 159 h 178"/>
                <a:gd name="T34" fmla="*/ 144 w 210"/>
                <a:gd name="T35" fmla="*/ 178 h 178"/>
                <a:gd name="T36" fmla="*/ 0 w 210"/>
                <a:gd name="T37" fmla="*/ 8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0" h="178">
                  <a:moveTo>
                    <a:pt x="0" y="89"/>
                  </a:moveTo>
                  <a:lnTo>
                    <a:pt x="4" y="67"/>
                  </a:lnTo>
                  <a:lnTo>
                    <a:pt x="9" y="51"/>
                  </a:lnTo>
                  <a:lnTo>
                    <a:pt x="13" y="39"/>
                  </a:lnTo>
                  <a:lnTo>
                    <a:pt x="19" y="31"/>
                  </a:lnTo>
                  <a:lnTo>
                    <a:pt x="25" y="24"/>
                  </a:lnTo>
                  <a:lnTo>
                    <a:pt x="34" y="18"/>
                  </a:lnTo>
                  <a:lnTo>
                    <a:pt x="45" y="10"/>
                  </a:lnTo>
                  <a:lnTo>
                    <a:pt x="61" y="0"/>
                  </a:lnTo>
                  <a:lnTo>
                    <a:pt x="210" y="98"/>
                  </a:lnTo>
                  <a:lnTo>
                    <a:pt x="196" y="96"/>
                  </a:lnTo>
                  <a:lnTo>
                    <a:pt x="184" y="98"/>
                  </a:lnTo>
                  <a:lnTo>
                    <a:pt x="173" y="104"/>
                  </a:lnTo>
                  <a:lnTo>
                    <a:pt x="163" y="113"/>
                  </a:lnTo>
                  <a:lnTo>
                    <a:pt x="155" y="126"/>
                  </a:lnTo>
                  <a:lnTo>
                    <a:pt x="148" y="141"/>
                  </a:lnTo>
                  <a:lnTo>
                    <a:pt x="145" y="159"/>
                  </a:lnTo>
                  <a:lnTo>
                    <a:pt x="144" y="178"/>
                  </a:lnTo>
                  <a:lnTo>
                    <a:pt x="0" y="8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7" name="Freeform 31"/>
            <p:cNvSpPr>
              <a:spLocks/>
            </p:cNvSpPr>
            <p:nvPr/>
          </p:nvSpPr>
          <p:spPr bwMode="auto">
            <a:xfrm>
              <a:off x="3113" y="2322"/>
              <a:ext cx="152" cy="112"/>
            </a:xfrm>
            <a:custGeom>
              <a:avLst/>
              <a:gdLst>
                <a:gd name="T0" fmla="*/ 14 w 152"/>
                <a:gd name="T1" fmla="*/ 0 h 112"/>
                <a:gd name="T2" fmla="*/ 152 w 152"/>
                <a:gd name="T3" fmla="*/ 82 h 112"/>
                <a:gd name="T4" fmla="*/ 142 w 152"/>
                <a:gd name="T5" fmla="*/ 112 h 112"/>
                <a:gd name="T6" fmla="*/ 0 w 152"/>
                <a:gd name="T7" fmla="*/ 37 h 112"/>
                <a:gd name="T8" fmla="*/ 0 w 152"/>
                <a:gd name="T9" fmla="*/ 24 h 112"/>
                <a:gd name="T10" fmla="*/ 3 w 152"/>
                <a:gd name="T11" fmla="*/ 15 h 112"/>
                <a:gd name="T12" fmla="*/ 8 w 152"/>
                <a:gd name="T13" fmla="*/ 7 h 112"/>
                <a:gd name="T14" fmla="*/ 14 w 152"/>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2">
                  <a:moveTo>
                    <a:pt x="14" y="0"/>
                  </a:moveTo>
                  <a:lnTo>
                    <a:pt x="152" y="82"/>
                  </a:lnTo>
                  <a:lnTo>
                    <a:pt x="142" y="112"/>
                  </a:lnTo>
                  <a:lnTo>
                    <a:pt x="0" y="37"/>
                  </a:lnTo>
                  <a:lnTo>
                    <a:pt x="0" y="24"/>
                  </a:lnTo>
                  <a:lnTo>
                    <a:pt x="3" y="15"/>
                  </a:lnTo>
                  <a:lnTo>
                    <a:pt x="8" y="7"/>
                  </a:lnTo>
                  <a:lnTo>
                    <a:pt x="14"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8" name="Freeform 32"/>
            <p:cNvSpPr>
              <a:spLocks/>
            </p:cNvSpPr>
            <p:nvPr/>
          </p:nvSpPr>
          <p:spPr bwMode="auto">
            <a:xfrm>
              <a:off x="3140" y="2292"/>
              <a:ext cx="154" cy="96"/>
            </a:xfrm>
            <a:custGeom>
              <a:avLst/>
              <a:gdLst>
                <a:gd name="T0" fmla="*/ 15 w 154"/>
                <a:gd name="T1" fmla="*/ 0 h 96"/>
                <a:gd name="T2" fmla="*/ 154 w 154"/>
                <a:gd name="T3" fmla="*/ 84 h 96"/>
                <a:gd name="T4" fmla="*/ 138 w 154"/>
                <a:gd name="T5" fmla="*/ 96 h 96"/>
                <a:gd name="T6" fmla="*/ 0 w 154"/>
                <a:gd name="T7" fmla="*/ 11 h 96"/>
                <a:gd name="T8" fmla="*/ 15 w 154"/>
                <a:gd name="T9" fmla="*/ 0 h 96"/>
              </a:gdLst>
              <a:ahLst/>
              <a:cxnLst>
                <a:cxn ang="0">
                  <a:pos x="T0" y="T1"/>
                </a:cxn>
                <a:cxn ang="0">
                  <a:pos x="T2" y="T3"/>
                </a:cxn>
                <a:cxn ang="0">
                  <a:pos x="T4" y="T5"/>
                </a:cxn>
                <a:cxn ang="0">
                  <a:pos x="T6" y="T7"/>
                </a:cxn>
                <a:cxn ang="0">
                  <a:pos x="T8" y="T9"/>
                </a:cxn>
              </a:cxnLst>
              <a:rect l="0" t="0" r="r" b="b"/>
              <a:pathLst>
                <a:path w="154" h="96">
                  <a:moveTo>
                    <a:pt x="15" y="0"/>
                  </a:moveTo>
                  <a:lnTo>
                    <a:pt x="154" y="84"/>
                  </a:lnTo>
                  <a:lnTo>
                    <a:pt x="138" y="96"/>
                  </a:lnTo>
                  <a:lnTo>
                    <a:pt x="0" y="11"/>
                  </a:lnTo>
                  <a:lnTo>
                    <a:pt x="15"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9" name="Freeform 33"/>
            <p:cNvSpPr>
              <a:spLocks/>
            </p:cNvSpPr>
            <p:nvPr/>
          </p:nvSpPr>
          <p:spPr bwMode="auto">
            <a:xfrm>
              <a:off x="3116" y="2336"/>
              <a:ext cx="143" cy="90"/>
            </a:xfrm>
            <a:custGeom>
              <a:avLst/>
              <a:gdLst>
                <a:gd name="T0" fmla="*/ 9 w 143"/>
                <a:gd name="T1" fmla="*/ 0 h 90"/>
                <a:gd name="T2" fmla="*/ 143 w 143"/>
                <a:gd name="T3" fmla="*/ 82 h 90"/>
                <a:gd name="T4" fmla="*/ 139 w 143"/>
                <a:gd name="T5" fmla="*/ 90 h 90"/>
                <a:gd name="T6" fmla="*/ 0 w 143"/>
                <a:gd name="T7" fmla="*/ 13 h 90"/>
                <a:gd name="T8" fmla="*/ 9 w 143"/>
                <a:gd name="T9" fmla="*/ 0 h 90"/>
              </a:gdLst>
              <a:ahLst/>
              <a:cxnLst>
                <a:cxn ang="0">
                  <a:pos x="T0" y="T1"/>
                </a:cxn>
                <a:cxn ang="0">
                  <a:pos x="T2" y="T3"/>
                </a:cxn>
                <a:cxn ang="0">
                  <a:pos x="T4" y="T5"/>
                </a:cxn>
                <a:cxn ang="0">
                  <a:pos x="T6" y="T7"/>
                </a:cxn>
                <a:cxn ang="0">
                  <a:pos x="T8" y="T9"/>
                </a:cxn>
              </a:cxnLst>
              <a:rect l="0" t="0" r="r" b="b"/>
              <a:pathLst>
                <a:path w="143" h="90">
                  <a:moveTo>
                    <a:pt x="9" y="0"/>
                  </a:moveTo>
                  <a:lnTo>
                    <a:pt x="143" y="82"/>
                  </a:lnTo>
                  <a:lnTo>
                    <a:pt x="139" y="90"/>
                  </a:lnTo>
                  <a:lnTo>
                    <a:pt x="0" y="13"/>
                  </a:lnTo>
                  <a:lnTo>
                    <a:pt x="9" y="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0" name="Freeform 34"/>
            <p:cNvSpPr>
              <a:spLocks/>
            </p:cNvSpPr>
            <p:nvPr/>
          </p:nvSpPr>
          <p:spPr bwMode="auto">
            <a:xfrm>
              <a:off x="2706" y="2194"/>
              <a:ext cx="107" cy="80"/>
            </a:xfrm>
            <a:custGeom>
              <a:avLst/>
              <a:gdLst>
                <a:gd name="T0" fmla="*/ 22 w 107"/>
                <a:gd name="T1" fmla="*/ 0 h 80"/>
                <a:gd name="T2" fmla="*/ 0 w 107"/>
                <a:gd name="T3" fmla="*/ 31 h 80"/>
                <a:gd name="T4" fmla="*/ 91 w 107"/>
                <a:gd name="T5" fmla="*/ 80 h 80"/>
                <a:gd name="T6" fmla="*/ 107 w 107"/>
                <a:gd name="T7" fmla="*/ 51 h 80"/>
                <a:gd name="T8" fmla="*/ 22 w 107"/>
                <a:gd name="T9" fmla="*/ 0 h 80"/>
              </a:gdLst>
              <a:ahLst/>
              <a:cxnLst>
                <a:cxn ang="0">
                  <a:pos x="T0" y="T1"/>
                </a:cxn>
                <a:cxn ang="0">
                  <a:pos x="T2" y="T3"/>
                </a:cxn>
                <a:cxn ang="0">
                  <a:pos x="T4" y="T5"/>
                </a:cxn>
                <a:cxn ang="0">
                  <a:pos x="T6" y="T7"/>
                </a:cxn>
                <a:cxn ang="0">
                  <a:pos x="T8" y="T9"/>
                </a:cxn>
              </a:cxnLst>
              <a:rect l="0" t="0" r="r" b="b"/>
              <a:pathLst>
                <a:path w="107" h="80">
                  <a:moveTo>
                    <a:pt x="22" y="0"/>
                  </a:moveTo>
                  <a:lnTo>
                    <a:pt x="0" y="31"/>
                  </a:lnTo>
                  <a:lnTo>
                    <a:pt x="91" y="80"/>
                  </a:lnTo>
                  <a:lnTo>
                    <a:pt x="107" y="51"/>
                  </a:lnTo>
                  <a:lnTo>
                    <a:pt x="22"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1" name="Freeform 35"/>
            <p:cNvSpPr>
              <a:spLocks/>
            </p:cNvSpPr>
            <p:nvPr/>
          </p:nvSpPr>
          <p:spPr bwMode="auto">
            <a:xfrm>
              <a:off x="2802" y="2311"/>
              <a:ext cx="93" cy="111"/>
            </a:xfrm>
            <a:custGeom>
              <a:avLst/>
              <a:gdLst>
                <a:gd name="T0" fmla="*/ 0 w 93"/>
                <a:gd name="T1" fmla="*/ 10 h 111"/>
                <a:gd name="T2" fmla="*/ 77 w 93"/>
                <a:gd name="T3" fmla="*/ 111 h 111"/>
                <a:gd name="T4" fmla="*/ 93 w 93"/>
                <a:gd name="T5" fmla="*/ 101 h 111"/>
                <a:gd name="T6" fmla="*/ 10 w 93"/>
                <a:gd name="T7" fmla="*/ 0 h 111"/>
                <a:gd name="T8" fmla="*/ 0 w 93"/>
                <a:gd name="T9" fmla="*/ 10 h 111"/>
              </a:gdLst>
              <a:ahLst/>
              <a:cxnLst>
                <a:cxn ang="0">
                  <a:pos x="T0" y="T1"/>
                </a:cxn>
                <a:cxn ang="0">
                  <a:pos x="T2" y="T3"/>
                </a:cxn>
                <a:cxn ang="0">
                  <a:pos x="T4" y="T5"/>
                </a:cxn>
                <a:cxn ang="0">
                  <a:pos x="T6" y="T7"/>
                </a:cxn>
                <a:cxn ang="0">
                  <a:pos x="T8" y="T9"/>
                </a:cxn>
              </a:cxnLst>
              <a:rect l="0" t="0" r="r" b="b"/>
              <a:pathLst>
                <a:path w="93" h="111">
                  <a:moveTo>
                    <a:pt x="0" y="10"/>
                  </a:moveTo>
                  <a:lnTo>
                    <a:pt x="77" y="111"/>
                  </a:lnTo>
                  <a:lnTo>
                    <a:pt x="93" y="101"/>
                  </a:lnTo>
                  <a:lnTo>
                    <a:pt x="10" y="0"/>
                  </a:lnTo>
                  <a:lnTo>
                    <a:pt x="0" y="1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2" name="Freeform 36"/>
            <p:cNvSpPr>
              <a:spLocks/>
            </p:cNvSpPr>
            <p:nvPr/>
          </p:nvSpPr>
          <p:spPr bwMode="auto">
            <a:xfrm>
              <a:off x="2885" y="2417"/>
              <a:ext cx="203" cy="242"/>
            </a:xfrm>
            <a:custGeom>
              <a:avLst/>
              <a:gdLst>
                <a:gd name="T0" fmla="*/ 5 w 203"/>
                <a:gd name="T1" fmla="*/ 45 h 242"/>
                <a:gd name="T2" fmla="*/ 0 w 203"/>
                <a:gd name="T3" fmla="*/ 23 h 242"/>
                <a:gd name="T4" fmla="*/ 10 w 203"/>
                <a:gd name="T5" fmla="*/ 10 h 242"/>
                <a:gd name="T6" fmla="*/ 29 w 203"/>
                <a:gd name="T7" fmla="*/ 0 h 242"/>
                <a:gd name="T8" fmla="*/ 203 w 203"/>
                <a:gd name="T9" fmla="*/ 202 h 242"/>
                <a:gd name="T10" fmla="*/ 185 w 203"/>
                <a:gd name="T11" fmla="*/ 217 h 242"/>
                <a:gd name="T12" fmla="*/ 153 w 203"/>
                <a:gd name="T13" fmla="*/ 242 h 242"/>
                <a:gd name="T14" fmla="*/ 5 w 203"/>
                <a:gd name="T15" fmla="*/ 45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42">
                  <a:moveTo>
                    <a:pt x="5" y="45"/>
                  </a:moveTo>
                  <a:lnTo>
                    <a:pt x="0" y="23"/>
                  </a:lnTo>
                  <a:lnTo>
                    <a:pt x="10" y="10"/>
                  </a:lnTo>
                  <a:lnTo>
                    <a:pt x="29" y="0"/>
                  </a:lnTo>
                  <a:lnTo>
                    <a:pt x="203" y="202"/>
                  </a:lnTo>
                  <a:lnTo>
                    <a:pt x="185" y="217"/>
                  </a:lnTo>
                  <a:lnTo>
                    <a:pt x="153" y="242"/>
                  </a:lnTo>
                  <a:lnTo>
                    <a:pt x="5" y="4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3" name="Freeform 37"/>
            <p:cNvSpPr>
              <a:spLocks/>
            </p:cNvSpPr>
            <p:nvPr/>
          </p:nvSpPr>
          <p:spPr bwMode="auto">
            <a:xfrm>
              <a:off x="2887" y="2430"/>
              <a:ext cx="190" cy="219"/>
            </a:xfrm>
            <a:custGeom>
              <a:avLst/>
              <a:gdLst>
                <a:gd name="T0" fmla="*/ 16 w 190"/>
                <a:gd name="T1" fmla="*/ 0 h 219"/>
                <a:gd name="T2" fmla="*/ 190 w 190"/>
                <a:gd name="T3" fmla="*/ 198 h 219"/>
                <a:gd name="T4" fmla="*/ 166 w 190"/>
                <a:gd name="T5" fmla="*/ 219 h 219"/>
                <a:gd name="T6" fmla="*/ 0 w 190"/>
                <a:gd name="T7" fmla="*/ 10 h 219"/>
                <a:gd name="T8" fmla="*/ 16 w 190"/>
                <a:gd name="T9" fmla="*/ 0 h 219"/>
              </a:gdLst>
              <a:ahLst/>
              <a:cxnLst>
                <a:cxn ang="0">
                  <a:pos x="T0" y="T1"/>
                </a:cxn>
                <a:cxn ang="0">
                  <a:pos x="T2" y="T3"/>
                </a:cxn>
                <a:cxn ang="0">
                  <a:pos x="T4" y="T5"/>
                </a:cxn>
                <a:cxn ang="0">
                  <a:pos x="T6" y="T7"/>
                </a:cxn>
                <a:cxn ang="0">
                  <a:pos x="T8" y="T9"/>
                </a:cxn>
              </a:cxnLst>
              <a:rect l="0" t="0" r="r" b="b"/>
              <a:pathLst>
                <a:path w="190" h="219">
                  <a:moveTo>
                    <a:pt x="16" y="0"/>
                  </a:moveTo>
                  <a:lnTo>
                    <a:pt x="190" y="198"/>
                  </a:lnTo>
                  <a:lnTo>
                    <a:pt x="166" y="219"/>
                  </a:lnTo>
                  <a:lnTo>
                    <a:pt x="0" y="10"/>
                  </a:lnTo>
                  <a:lnTo>
                    <a:pt x="16"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4" name="Freeform 38"/>
            <p:cNvSpPr>
              <a:spLocks/>
            </p:cNvSpPr>
            <p:nvPr/>
          </p:nvSpPr>
          <p:spPr bwMode="auto">
            <a:xfrm>
              <a:off x="2890" y="2427"/>
              <a:ext cx="180" cy="217"/>
            </a:xfrm>
            <a:custGeom>
              <a:avLst/>
              <a:gdLst>
                <a:gd name="T0" fmla="*/ 180 w 180"/>
                <a:gd name="T1" fmla="*/ 206 h 217"/>
                <a:gd name="T2" fmla="*/ 170 w 180"/>
                <a:gd name="T3" fmla="*/ 217 h 217"/>
                <a:gd name="T4" fmla="*/ 0 w 180"/>
                <a:gd name="T5" fmla="*/ 0 h 217"/>
                <a:gd name="T6" fmla="*/ 5 w 180"/>
                <a:gd name="T7" fmla="*/ 0 h 217"/>
                <a:gd name="T8" fmla="*/ 180 w 180"/>
                <a:gd name="T9" fmla="*/ 206 h 217"/>
              </a:gdLst>
              <a:ahLst/>
              <a:cxnLst>
                <a:cxn ang="0">
                  <a:pos x="T0" y="T1"/>
                </a:cxn>
                <a:cxn ang="0">
                  <a:pos x="T2" y="T3"/>
                </a:cxn>
                <a:cxn ang="0">
                  <a:pos x="T4" y="T5"/>
                </a:cxn>
                <a:cxn ang="0">
                  <a:pos x="T6" y="T7"/>
                </a:cxn>
                <a:cxn ang="0">
                  <a:pos x="T8" y="T9"/>
                </a:cxn>
              </a:cxnLst>
              <a:rect l="0" t="0" r="r" b="b"/>
              <a:pathLst>
                <a:path w="180" h="217">
                  <a:moveTo>
                    <a:pt x="180" y="206"/>
                  </a:moveTo>
                  <a:lnTo>
                    <a:pt x="170" y="217"/>
                  </a:lnTo>
                  <a:lnTo>
                    <a:pt x="0" y="0"/>
                  </a:lnTo>
                  <a:lnTo>
                    <a:pt x="5" y="0"/>
                  </a:lnTo>
                  <a:lnTo>
                    <a:pt x="180" y="206"/>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5" name="Freeform 39"/>
            <p:cNvSpPr>
              <a:spLocks/>
            </p:cNvSpPr>
            <p:nvPr/>
          </p:nvSpPr>
          <p:spPr bwMode="auto">
            <a:xfrm>
              <a:off x="2683" y="2295"/>
              <a:ext cx="55" cy="161"/>
            </a:xfrm>
            <a:custGeom>
              <a:avLst/>
              <a:gdLst>
                <a:gd name="T0" fmla="*/ 2 w 55"/>
                <a:gd name="T1" fmla="*/ 4 h 161"/>
                <a:gd name="T2" fmla="*/ 0 w 55"/>
                <a:gd name="T3" fmla="*/ 94 h 161"/>
                <a:gd name="T4" fmla="*/ 35 w 55"/>
                <a:gd name="T5" fmla="*/ 94 h 161"/>
                <a:gd name="T6" fmla="*/ 38 w 55"/>
                <a:gd name="T7" fmla="*/ 131 h 161"/>
                <a:gd name="T8" fmla="*/ 38 w 55"/>
                <a:gd name="T9" fmla="*/ 161 h 161"/>
                <a:gd name="T10" fmla="*/ 55 w 55"/>
                <a:gd name="T11" fmla="*/ 161 h 161"/>
                <a:gd name="T12" fmla="*/ 52 w 55"/>
                <a:gd name="T13" fmla="*/ 0 h 161"/>
                <a:gd name="T14" fmla="*/ 2 w 55"/>
                <a:gd name="T15" fmla="*/ 4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61">
                  <a:moveTo>
                    <a:pt x="2" y="4"/>
                  </a:moveTo>
                  <a:lnTo>
                    <a:pt x="0" y="94"/>
                  </a:lnTo>
                  <a:lnTo>
                    <a:pt x="35" y="94"/>
                  </a:lnTo>
                  <a:lnTo>
                    <a:pt x="38" y="131"/>
                  </a:lnTo>
                  <a:lnTo>
                    <a:pt x="38" y="161"/>
                  </a:lnTo>
                  <a:lnTo>
                    <a:pt x="55" y="161"/>
                  </a:lnTo>
                  <a:lnTo>
                    <a:pt x="52" y="0"/>
                  </a:lnTo>
                  <a:lnTo>
                    <a:pt x="2" y="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6" name="Freeform 40"/>
            <p:cNvSpPr>
              <a:spLocks/>
            </p:cNvSpPr>
            <p:nvPr/>
          </p:nvSpPr>
          <p:spPr bwMode="auto">
            <a:xfrm>
              <a:off x="2735" y="2234"/>
              <a:ext cx="54" cy="48"/>
            </a:xfrm>
            <a:custGeom>
              <a:avLst/>
              <a:gdLst>
                <a:gd name="T0" fmla="*/ 27 w 54"/>
                <a:gd name="T1" fmla="*/ 0 h 48"/>
                <a:gd name="T2" fmla="*/ 37 w 54"/>
                <a:gd name="T3" fmla="*/ 2 h 48"/>
                <a:gd name="T4" fmla="*/ 46 w 54"/>
                <a:gd name="T5" fmla="*/ 7 h 48"/>
                <a:gd name="T6" fmla="*/ 51 w 54"/>
                <a:gd name="T7" fmla="*/ 14 h 48"/>
                <a:gd name="T8" fmla="*/ 54 w 54"/>
                <a:gd name="T9" fmla="*/ 24 h 48"/>
                <a:gd name="T10" fmla="*/ 51 w 54"/>
                <a:gd name="T11" fmla="*/ 33 h 48"/>
                <a:gd name="T12" fmla="*/ 46 w 54"/>
                <a:gd name="T13" fmla="*/ 41 h 48"/>
                <a:gd name="T14" fmla="*/ 37 w 54"/>
                <a:gd name="T15" fmla="*/ 46 h 48"/>
                <a:gd name="T16" fmla="*/ 27 w 54"/>
                <a:gd name="T17" fmla="*/ 48 h 48"/>
                <a:gd name="T18" fmla="*/ 16 w 54"/>
                <a:gd name="T19" fmla="*/ 46 h 48"/>
                <a:gd name="T20" fmla="*/ 8 w 54"/>
                <a:gd name="T21" fmla="*/ 41 h 48"/>
                <a:gd name="T22" fmla="*/ 2 w 54"/>
                <a:gd name="T23" fmla="*/ 33 h 48"/>
                <a:gd name="T24" fmla="*/ 0 w 54"/>
                <a:gd name="T25" fmla="*/ 24 h 48"/>
                <a:gd name="T26" fmla="*/ 2 w 54"/>
                <a:gd name="T27" fmla="*/ 14 h 48"/>
                <a:gd name="T28" fmla="*/ 8 w 54"/>
                <a:gd name="T29" fmla="*/ 7 h 48"/>
                <a:gd name="T30" fmla="*/ 16 w 54"/>
                <a:gd name="T31" fmla="*/ 2 h 48"/>
                <a:gd name="T32" fmla="*/ 27 w 54"/>
                <a:gd name="T3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48">
                  <a:moveTo>
                    <a:pt x="27" y="0"/>
                  </a:moveTo>
                  <a:lnTo>
                    <a:pt x="37" y="2"/>
                  </a:lnTo>
                  <a:lnTo>
                    <a:pt x="46" y="7"/>
                  </a:lnTo>
                  <a:lnTo>
                    <a:pt x="51" y="14"/>
                  </a:lnTo>
                  <a:lnTo>
                    <a:pt x="54" y="24"/>
                  </a:lnTo>
                  <a:lnTo>
                    <a:pt x="51" y="33"/>
                  </a:lnTo>
                  <a:lnTo>
                    <a:pt x="46" y="41"/>
                  </a:lnTo>
                  <a:lnTo>
                    <a:pt x="37" y="46"/>
                  </a:lnTo>
                  <a:lnTo>
                    <a:pt x="27" y="48"/>
                  </a:lnTo>
                  <a:lnTo>
                    <a:pt x="16" y="46"/>
                  </a:lnTo>
                  <a:lnTo>
                    <a:pt x="8" y="41"/>
                  </a:lnTo>
                  <a:lnTo>
                    <a:pt x="2" y="33"/>
                  </a:lnTo>
                  <a:lnTo>
                    <a:pt x="0" y="24"/>
                  </a:lnTo>
                  <a:lnTo>
                    <a:pt x="2" y="14"/>
                  </a:lnTo>
                  <a:lnTo>
                    <a:pt x="8" y="7"/>
                  </a:lnTo>
                  <a:lnTo>
                    <a:pt x="16" y="2"/>
                  </a:lnTo>
                  <a:lnTo>
                    <a:pt x="27" y="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7" name="Freeform 41"/>
            <p:cNvSpPr>
              <a:spLocks/>
            </p:cNvSpPr>
            <p:nvPr/>
          </p:nvSpPr>
          <p:spPr bwMode="auto">
            <a:xfrm>
              <a:off x="2730" y="2234"/>
              <a:ext cx="51" cy="45"/>
            </a:xfrm>
            <a:custGeom>
              <a:avLst/>
              <a:gdLst>
                <a:gd name="T0" fmla="*/ 26 w 51"/>
                <a:gd name="T1" fmla="*/ 0 h 45"/>
                <a:gd name="T2" fmla="*/ 36 w 51"/>
                <a:gd name="T3" fmla="*/ 2 h 45"/>
                <a:gd name="T4" fmla="*/ 44 w 51"/>
                <a:gd name="T5" fmla="*/ 7 h 45"/>
                <a:gd name="T6" fmla="*/ 48 w 51"/>
                <a:gd name="T7" fmla="*/ 13 h 45"/>
                <a:gd name="T8" fmla="*/ 51 w 51"/>
                <a:gd name="T9" fmla="*/ 22 h 45"/>
                <a:gd name="T10" fmla="*/ 48 w 51"/>
                <a:gd name="T11" fmla="*/ 31 h 45"/>
                <a:gd name="T12" fmla="*/ 44 w 51"/>
                <a:gd name="T13" fmla="*/ 38 h 45"/>
                <a:gd name="T14" fmla="*/ 36 w 51"/>
                <a:gd name="T15" fmla="*/ 42 h 45"/>
                <a:gd name="T16" fmla="*/ 26 w 51"/>
                <a:gd name="T17" fmla="*/ 45 h 45"/>
                <a:gd name="T18" fmla="*/ 16 w 51"/>
                <a:gd name="T19" fmla="*/ 42 h 45"/>
                <a:gd name="T20" fmla="*/ 8 w 51"/>
                <a:gd name="T21" fmla="*/ 38 h 45"/>
                <a:gd name="T22" fmla="*/ 3 w 51"/>
                <a:gd name="T23" fmla="*/ 31 h 45"/>
                <a:gd name="T24" fmla="*/ 0 w 51"/>
                <a:gd name="T25" fmla="*/ 22 h 45"/>
                <a:gd name="T26" fmla="*/ 3 w 51"/>
                <a:gd name="T27" fmla="*/ 13 h 45"/>
                <a:gd name="T28" fmla="*/ 8 w 51"/>
                <a:gd name="T29" fmla="*/ 7 h 45"/>
                <a:gd name="T30" fmla="*/ 16 w 51"/>
                <a:gd name="T31" fmla="*/ 2 h 45"/>
                <a:gd name="T32" fmla="*/ 26 w 51"/>
                <a:gd name="T3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45">
                  <a:moveTo>
                    <a:pt x="26" y="0"/>
                  </a:moveTo>
                  <a:lnTo>
                    <a:pt x="36" y="2"/>
                  </a:lnTo>
                  <a:lnTo>
                    <a:pt x="44" y="7"/>
                  </a:lnTo>
                  <a:lnTo>
                    <a:pt x="48" y="13"/>
                  </a:lnTo>
                  <a:lnTo>
                    <a:pt x="51" y="22"/>
                  </a:lnTo>
                  <a:lnTo>
                    <a:pt x="48" y="31"/>
                  </a:lnTo>
                  <a:lnTo>
                    <a:pt x="44" y="38"/>
                  </a:lnTo>
                  <a:lnTo>
                    <a:pt x="36" y="42"/>
                  </a:lnTo>
                  <a:lnTo>
                    <a:pt x="26" y="45"/>
                  </a:lnTo>
                  <a:lnTo>
                    <a:pt x="16" y="42"/>
                  </a:lnTo>
                  <a:lnTo>
                    <a:pt x="8" y="38"/>
                  </a:lnTo>
                  <a:lnTo>
                    <a:pt x="3" y="31"/>
                  </a:lnTo>
                  <a:lnTo>
                    <a:pt x="0" y="22"/>
                  </a:lnTo>
                  <a:lnTo>
                    <a:pt x="3" y="13"/>
                  </a:lnTo>
                  <a:lnTo>
                    <a:pt x="8" y="7"/>
                  </a:lnTo>
                  <a:lnTo>
                    <a:pt x="16" y="2"/>
                  </a:lnTo>
                  <a:lnTo>
                    <a:pt x="26"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8" name="Freeform 42"/>
            <p:cNvSpPr>
              <a:spLocks/>
            </p:cNvSpPr>
            <p:nvPr/>
          </p:nvSpPr>
          <p:spPr bwMode="auto">
            <a:xfrm>
              <a:off x="2733" y="2237"/>
              <a:ext cx="34" cy="32"/>
            </a:xfrm>
            <a:custGeom>
              <a:avLst/>
              <a:gdLst>
                <a:gd name="T0" fmla="*/ 18 w 34"/>
                <a:gd name="T1" fmla="*/ 0 h 32"/>
                <a:gd name="T2" fmla="*/ 24 w 34"/>
                <a:gd name="T3" fmla="*/ 1 h 32"/>
                <a:gd name="T4" fmla="*/ 30 w 34"/>
                <a:gd name="T5" fmla="*/ 5 h 32"/>
                <a:gd name="T6" fmla="*/ 33 w 34"/>
                <a:gd name="T7" fmla="*/ 10 h 32"/>
                <a:gd name="T8" fmla="*/ 34 w 34"/>
                <a:gd name="T9" fmla="*/ 16 h 32"/>
                <a:gd name="T10" fmla="*/ 33 w 34"/>
                <a:gd name="T11" fmla="*/ 23 h 32"/>
                <a:gd name="T12" fmla="*/ 30 w 34"/>
                <a:gd name="T13" fmla="*/ 27 h 32"/>
                <a:gd name="T14" fmla="*/ 24 w 34"/>
                <a:gd name="T15" fmla="*/ 30 h 32"/>
                <a:gd name="T16" fmla="*/ 18 w 34"/>
                <a:gd name="T17" fmla="*/ 32 h 32"/>
                <a:gd name="T18" fmla="*/ 11 w 34"/>
                <a:gd name="T19" fmla="*/ 30 h 32"/>
                <a:gd name="T20" fmla="*/ 5 w 34"/>
                <a:gd name="T21" fmla="*/ 27 h 32"/>
                <a:gd name="T22" fmla="*/ 1 w 34"/>
                <a:gd name="T23" fmla="*/ 23 h 32"/>
                <a:gd name="T24" fmla="*/ 0 w 34"/>
                <a:gd name="T25" fmla="*/ 16 h 32"/>
                <a:gd name="T26" fmla="*/ 1 w 34"/>
                <a:gd name="T27" fmla="*/ 10 h 32"/>
                <a:gd name="T28" fmla="*/ 5 w 34"/>
                <a:gd name="T29" fmla="*/ 5 h 32"/>
                <a:gd name="T30" fmla="*/ 11 w 34"/>
                <a:gd name="T31" fmla="*/ 1 h 32"/>
                <a:gd name="T32" fmla="*/ 18 w 34"/>
                <a:gd name="T3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2">
                  <a:moveTo>
                    <a:pt x="18" y="0"/>
                  </a:moveTo>
                  <a:lnTo>
                    <a:pt x="24" y="1"/>
                  </a:lnTo>
                  <a:lnTo>
                    <a:pt x="30" y="5"/>
                  </a:lnTo>
                  <a:lnTo>
                    <a:pt x="33" y="10"/>
                  </a:lnTo>
                  <a:lnTo>
                    <a:pt x="34" y="16"/>
                  </a:lnTo>
                  <a:lnTo>
                    <a:pt x="33" y="23"/>
                  </a:lnTo>
                  <a:lnTo>
                    <a:pt x="30" y="27"/>
                  </a:lnTo>
                  <a:lnTo>
                    <a:pt x="24" y="30"/>
                  </a:lnTo>
                  <a:lnTo>
                    <a:pt x="18" y="32"/>
                  </a:lnTo>
                  <a:lnTo>
                    <a:pt x="11" y="30"/>
                  </a:lnTo>
                  <a:lnTo>
                    <a:pt x="5" y="27"/>
                  </a:lnTo>
                  <a:lnTo>
                    <a:pt x="1" y="23"/>
                  </a:lnTo>
                  <a:lnTo>
                    <a:pt x="0" y="16"/>
                  </a:lnTo>
                  <a:lnTo>
                    <a:pt x="1" y="10"/>
                  </a:lnTo>
                  <a:lnTo>
                    <a:pt x="5" y="5"/>
                  </a:lnTo>
                  <a:lnTo>
                    <a:pt x="11" y="1"/>
                  </a:lnTo>
                  <a:lnTo>
                    <a:pt x="18"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9" name="Freeform 43"/>
            <p:cNvSpPr>
              <a:spLocks/>
            </p:cNvSpPr>
            <p:nvPr/>
          </p:nvSpPr>
          <p:spPr bwMode="auto">
            <a:xfrm>
              <a:off x="2736" y="2239"/>
              <a:ext cx="16" cy="22"/>
            </a:xfrm>
            <a:custGeom>
              <a:avLst/>
              <a:gdLst>
                <a:gd name="T0" fmla="*/ 8 w 16"/>
                <a:gd name="T1" fmla="*/ 0 h 22"/>
                <a:gd name="T2" fmla="*/ 11 w 16"/>
                <a:gd name="T3" fmla="*/ 2 h 22"/>
                <a:gd name="T4" fmla="*/ 13 w 16"/>
                <a:gd name="T5" fmla="*/ 4 h 22"/>
                <a:gd name="T6" fmla="*/ 15 w 16"/>
                <a:gd name="T7" fmla="*/ 7 h 22"/>
                <a:gd name="T8" fmla="*/ 16 w 16"/>
                <a:gd name="T9" fmla="*/ 12 h 22"/>
                <a:gd name="T10" fmla="*/ 15 w 16"/>
                <a:gd name="T11" fmla="*/ 16 h 22"/>
                <a:gd name="T12" fmla="*/ 13 w 16"/>
                <a:gd name="T13" fmla="*/ 18 h 22"/>
                <a:gd name="T14" fmla="*/ 11 w 16"/>
                <a:gd name="T15" fmla="*/ 21 h 22"/>
                <a:gd name="T16" fmla="*/ 8 w 16"/>
                <a:gd name="T17" fmla="*/ 22 h 22"/>
                <a:gd name="T18" fmla="*/ 4 w 16"/>
                <a:gd name="T19" fmla="*/ 21 h 22"/>
                <a:gd name="T20" fmla="*/ 2 w 16"/>
                <a:gd name="T21" fmla="*/ 18 h 22"/>
                <a:gd name="T22" fmla="*/ 1 w 16"/>
                <a:gd name="T23" fmla="*/ 16 h 22"/>
                <a:gd name="T24" fmla="*/ 0 w 16"/>
                <a:gd name="T25" fmla="*/ 12 h 22"/>
                <a:gd name="T26" fmla="*/ 1 w 16"/>
                <a:gd name="T27" fmla="*/ 7 h 22"/>
                <a:gd name="T28" fmla="*/ 2 w 16"/>
                <a:gd name="T29" fmla="*/ 4 h 22"/>
                <a:gd name="T30" fmla="*/ 4 w 16"/>
                <a:gd name="T31" fmla="*/ 2 h 22"/>
                <a:gd name="T32" fmla="*/ 8 w 16"/>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2">
                  <a:moveTo>
                    <a:pt x="8" y="0"/>
                  </a:moveTo>
                  <a:lnTo>
                    <a:pt x="11" y="2"/>
                  </a:lnTo>
                  <a:lnTo>
                    <a:pt x="13" y="4"/>
                  </a:lnTo>
                  <a:lnTo>
                    <a:pt x="15" y="7"/>
                  </a:lnTo>
                  <a:lnTo>
                    <a:pt x="16" y="12"/>
                  </a:lnTo>
                  <a:lnTo>
                    <a:pt x="15" y="16"/>
                  </a:lnTo>
                  <a:lnTo>
                    <a:pt x="13" y="18"/>
                  </a:lnTo>
                  <a:lnTo>
                    <a:pt x="11" y="21"/>
                  </a:lnTo>
                  <a:lnTo>
                    <a:pt x="8" y="22"/>
                  </a:lnTo>
                  <a:lnTo>
                    <a:pt x="4" y="21"/>
                  </a:lnTo>
                  <a:lnTo>
                    <a:pt x="2" y="18"/>
                  </a:lnTo>
                  <a:lnTo>
                    <a:pt x="1" y="16"/>
                  </a:lnTo>
                  <a:lnTo>
                    <a:pt x="0" y="12"/>
                  </a:lnTo>
                  <a:lnTo>
                    <a:pt x="1" y="7"/>
                  </a:lnTo>
                  <a:lnTo>
                    <a:pt x="2" y="4"/>
                  </a:lnTo>
                  <a:lnTo>
                    <a:pt x="4" y="2"/>
                  </a:lnTo>
                  <a:lnTo>
                    <a:pt x="8" y="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0" name="Freeform 44"/>
            <p:cNvSpPr>
              <a:spLocks/>
            </p:cNvSpPr>
            <p:nvPr/>
          </p:nvSpPr>
          <p:spPr bwMode="auto">
            <a:xfrm>
              <a:off x="2074" y="2398"/>
              <a:ext cx="637" cy="1532"/>
            </a:xfrm>
            <a:custGeom>
              <a:avLst/>
              <a:gdLst>
                <a:gd name="T0" fmla="*/ 603 w 637"/>
                <a:gd name="T1" fmla="*/ 0 h 1532"/>
                <a:gd name="T2" fmla="*/ 27 w 637"/>
                <a:gd name="T3" fmla="*/ 1394 h 1532"/>
                <a:gd name="T4" fmla="*/ 0 w 637"/>
                <a:gd name="T5" fmla="*/ 1532 h 1532"/>
                <a:gd name="T6" fmla="*/ 637 w 637"/>
                <a:gd name="T7" fmla="*/ 9 h 1532"/>
                <a:gd name="T8" fmla="*/ 603 w 637"/>
                <a:gd name="T9" fmla="*/ 0 h 1532"/>
              </a:gdLst>
              <a:ahLst/>
              <a:cxnLst>
                <a:cxn ang="0">
                  <a:pos x="T0" y="T1"/>
                </a:cxn>
                <a:cxn ang="0">
                  <a:pos x="T2" y="T3"/>
                </a:cxn>
                <a:cxn ang="0">
                  <a:pos x="T4" y="T5"/>
                </a:cxn>
                <a:cxn ang="0">
                  <a:pos x="T6" y="T7"/>
                </a:cxn>
                <a:cxn ang="0">
                  <a:pos x="T8" y="T9"/>
                </a:cxn>
              </a:cxnLst>
              <a:rect l="0" t="0" r="r" b="b"/>
              <a:pathLst>
                <a:path w="637" h="1532">
                  <a:moveTo>
                    <a:pt x="603" y="0"/>
                  </a:moveTo>
                  <a:lnTo>
                    <a:pt x="27" y="1394"/>
                  </a:lnTo>
                  <a:lnTo>
                    <a:pt x="0" y="1532"/>
                  </a:lnTo>
                  <a:lnTo>
                    <a:pt x="637" y="9"/>
                  </a:lnTo>
                  <a:lnTo>
                    <a:pt x="603"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1" name="Freeform 45"/>
            <p:cNvSpPr>
              <a:spLocks/>
            </p:cNvSpPr>
            <p:nvPr/>
          </p:nvSpPr>
          <p:spPr bwMode="auto">
            <a:xfrm>
              <a:off x="2101" y="2406"/>
              <a:ext cx="572" cy="1454"/>
            </a:xfrm>
            <a:custGeom>
              <a:avLst/>
              <a:gdLst>
                <a:gd name="T0" fmla="*/ 572 w 572"/>
                <a:gd name="T1" fmla="*/ 0 h 1454"/>
                <a:gd name="T2" fmla="*/ 7 w 572"/>
                <a:gd name="T3" fmla="*/ 1351 h 1454"/>
                <a:gd name="T4" fmla="*/ 0 w 572"/>
                <a:gd name="T5" fmla="*/ 1454 h 1454"/>
                <a:gd name="T6" fmla="*/ 567 w 572"/>
                <a:gd name="T7" fmla="*/ 71 h 1454"/>
                <a:gd name="T8" fmla="*/ 572 w 572"/>
                <a:gd name="T9" fmla="*/ 0 h 1454"/>
              </a:gdLst>
              <a:ahLst/>
              <a:cxnLst>
                <a:cxn ang="0">
                  <a:pos x="T0" y="T1"/>
                </a:cxn>
                <a:cxn ang="0">
                  <a:pos x="T2" y="T3"/>
                </a:cxn>
                <a:cxn ang="0">
                  <a:pos x="T4" y="T5"/>
                </a:cxn>
                <a:cxn ang="0">
                  <a:pos x="T6" y="T7"/>
                </a:cxn>
                <a:cxn ang="0">
                  <a:pos x="T8" y="T9"/>
                </a:cxn>
              </a:cxnLst>
              <a:rect l="0" t="0" r="r" b="b"/>
              <a:pathLst>
                <a:path w="572" h="1454">
                  <a:moveTo>
                    <a:pt x="572" y="0"/>
                  </a:moveTo>
                  <a:lnTo>
                    <a:pt x="7" y="1351"/>
                  </a:lnTo>
                  <a:lnTo>
                    <a:pt x="0" y="1454"/>
                  </a:lnTo>
                  <a:lnTo>
                    <a:pt x="567" y="71"/>
                  </a:lnTo>
                  <a:lnTo>
                    <a:pt x="572"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2" name="Freeform 46"/>
            <p:cNvSpPr>
              <a:spLocks/>
            </p:cNvSpPr>
            <p:nvPr/>
          </p:nvSpPr>
          <p:spPr bwMode="auto">
            <a:xfrm>
              <a:off x="2751" y="2428"/>
              <a:ext cx="552" cy="1468"/>
            </a:xfrm>
            <a:custGeom>
              <a:avLst/>
              <a:gdLst>
                <a:gd name="T0" fmla="*/ 1 w 552"/>
                <a:gd name="T1" fmla="*/ 75 h 1468"/>
                <a:gd name="T2" fmla="*/ 500 w 552"/>
                <a:gd name="T3" fmla="*/ 1424 h 1468"/>
                <a:gd name="T4" fmla="*/ 552 w 552"/>
                <a:gd name="T5" fmla="*/ 1468 h 1468"/>
                <a:gd name="T6" fmla="*/ 0 w 552"/>
                <a:gd name="T7" fmla="*/ 0 h 1468"/>
                <a:gd name="T8" fmla="*/ 1 w 552"/>
                <a:gd name="T9" fmla="*/ 75 h 1468"/>
              </a:gdLst>
              <a:ahLst/>
              <a:cxnLst>
                <a:cxn ang="0">
                  <a:pos x="T0" y="T1"/>
                </a:cxn>
                <a:cxn ang="0">
                  <a:pos x="T2" y="T3"/>
                </a:cxn>
                <a:cxn ang="0">
                  <a:pos x="T4" y="T5"/>
                </a:cxn>
                <a:cxn ang="0">
                  <a:pos x="T6" y="T7"/>
                </a:cxn>
                <a:cxn ang="0">
                  <a:pos x="T8" y="T9"/>
                </a:cxn>
              </a:cxnLst>
              <a:rect l="0" t="0" r="r" b="b"/>
              <a:pathLst>
                <a:path w="552" h="1468">
                  <a:moveTo>
                    <a:pt x="1" y="75"/>
                  </a:moveTo>
                  <a:lnTo>
                    <a:pt x="500" y="1424"/>
                  </a:lnTo>
                  <a:lnTo>
                    <a:pt x="552" y="1468"/>
                  </a:lnTo>
                  <a:lnTo>
                    <a:pt x="0" y="0"/>
                  </a:lnTo>
                  <a:lnTo>
                    <a:pt x="1" y="7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3" name="Freeform 47"/>
            <p:cNvSpPr>
              <a:spLocks/>
            </p:cNvSpPr>
            <p:nvPr/>
          </p:nvSpPr>
          <p:spPr bwMode="auto">
            <a:xfrm>
              <a:off x="2764" y="2498"/>
              <a:ext cx="503" cy="1351"/>
            </a:xfrm>
            <a:custGeom>
              <a:avLst/>
              <a:gdLst>
                <a:gd name="T0" fmla="*/ 0 w 503"/>
                <a:gd name="T1" fmla="*/ 36 h 1351"/>
                <a:gd name="T2" fmla="*/ 479 w 503"/>
                <a:gd name="T3" fmla="*/ 1337 h 1351"/>
                <a:gd name="T4" fmla="*/ 503 w 503"/>
                <a:gd name="T5" fmla="*/ 1351 h 1351"/>
                <a:gd name="T6" fmla="*/ 6 w 503"/>
                <a:gd name="T7" fmla="*/ 0 h 1351"/>
                <a:gd name="T8" fmla="*/ 0 w 503"/>
                <a:gd name="T9" fmla="*/ 36 h 1351"/>
              </a:gdLst>
              <a:ahLst/>
              <a:cxnLst>
                <a:cxn ang="0">
                  <a:pos x="T0" y="T1"/>
                </a:cxn>
                <a:cxn ang="0">
                  <a:pos x="T2" y="T3"/>
                </a:cxn>
                <a:cxn ang="0">
                  <a:pos x="T4" y="T5"/>
                </a:cxn>
                <a:cxn ang="0">
                  <a:pos x="T6" y="T7"/>
                </a:cxn>
                <a:cxn ang="0">
                  <a:pos x="T8" y="T9"/>
                </a:cxn>
              </a:cxnLst>
              <a:rect l="0" t="0" r="r" b="b"/>
              <a:pathLst>
                <a:path w="503" h="1351">
                  <a:moveTo>
                    <a:pt x="0" y="36"/>
                  </a:moveTo>
                  <a:lnTo>
                    <a:pt x="479" y="1337"/>
                  </a:lnTo>
                  <a:lnTo>
                    <a:pt x="503" y="1351"/>
                  </a:lnTo>
                  <a:lnTo>
                    <a:pt x="6" y="0"/>
                  </a:lnTo>
                  <a:lnTo>
                    <a:pt x="0" y="36"/>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sp>
        <p:nvSpPr>
          <p:cNvPr id="48" name="TextBox 47"/>
          <p:cNvSpPr txBox="1"/>
          <p:nvPr/>
        </p:nvSpPr>
        <p:spPr>
          <a:xfrm>
            <a:off x="261062" y="227314"/>
            <a:ext cx="7740831" cy="646331"/>
          </a:xfrm>
          <a:prstGeom prst="rect">
            <a:avLst/>
          </a:prstGeom>
          <a:noFill/>
        </p:spPr>
        <p:txBody>
          <a:bodyPr wrap="square" rtlCol="0">
            <a:spAutoFit/>
          </a:bodyPr>
          <a:lstStyle/>
          <a:p>
            <a:r>
              <a:rPr lang="en-US" altLang="ko-KR" sz="3600" b="1" i="1" dirty="0" smtClean="0">
                <a:solidFill>
                  <a:prstClr val="white"/>
                </a:solidFill>
                <a:latin typeface="Kristen ITC" pitchFamily="66" charset="0"/>
                <a:ea typeface="굴림" pitchFamily="50" charset="-127"/>
                <a:cs typeface="Calibri" pitchFamily="34" charset="0"/>
              </a:rPr>
              <a:t>In the whole universe</a:t>
            </a:r>
            <a:r>
              <a:rPr lang="en-US" altLang="ko-KR" sz="3600" b="1" i="1" dirty="0">
                <a:solidFill>
                  <a:prstClr val="white"/>
                </a:solidFill>
                <a:latin typeface="Kristen ITC" pitchFamily="66" charset="0"/>
                <a:ea typeface="굴림" pitchFamily="50" charset="-127"/>
                <a:cs typeface="Calibri" pitchFamily="34" charset="0"/>
              </a:rPr>
              <a:t> </a:t>
            </a:r>
            <a:r>
              <a:rPr lang="en-US" altLang="ko-KR" sz="3600" b="1" i="1" dirty="0" smtClean="0">
                <a:solidFill>
                  <a:prstClr val="white"/>
                </a:solidFill>
                <a:latin typeface="Kristen ITC" pitchFamily="66" charset="0"/>
                <a:ea typeface="굴림" pitchFamily="50" charset="-127"/>
                <a:cs typeface="Calibri" pitchFamily="34" charset="0"/>
              </a:rPr>
              <a:t>…</a:t>
            </a:r>
            <a:endParaRPr lang="ko-KR" altLang="en-US" sz="3600" b="1" i="1" dirty="0">
              <a:solidFill>
                <a:prstClr val="white"/>
              </a:solidFill>
              <a:latin typeface="Kristen ITC" pitchFamily="66" charset="0"/>
              <a:ea typeface="굴림" pitchFamily="50" charset="-127"/>
              <a:cs typeface="Calibri" pitchFamily="34" charset="0"/>
            </a:endParaRPr>
          </a:p>
        </p:txBody>
      </p:sp>
    </p:spTree>
    <p:extLst>
      <p:ext uri="{BB962C8B-B14F-4D97-AF65-F5344CB8AC3E}">
        <p14:creationId xmlns:p14="http://schemas.microsoft.com/office/powerpoint/2010/main" val="2457098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35801" y="1584356"/>
            <a:ext cx="1034379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ko-KR" altLang="en-US">
              <a:solidFill>
                <a:srgbClr val="000000"/>
              </a:solidFill>
            </a:endParaRPr>
          </a:p>
        </p:txBody>
      </p:sp>
      <p:sp>
        <p:nvSpPr>
          <p:cNvPr id="26" name="Title 1"/>
          <p:cNvSpPr txBox="1">
            <a:spLocks/>
          </p:cNvSpPr>
          <p:nvPr/>
        </p:nvSpPr>
        <p:spPr>
          <a:xfrm>
            <a:off x="0" y="0"/>
            <a:ext cx="9144000" cy="625482"/>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pt-BR" altLang="ko-KR" sz="3000" b="1"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Proton Entropy and </a:t>
            </a:r>
            <a:r>
              <a:rPr lang="en-US" altLang="ko-KR" sz="3000" b="1"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Acid Dissociation Constant</a:t>
            </a:r>
            <a:endParaRPr lang="ko-KR" altLang="en-US" sz="3000" b="1" dirty="0">
              <a:solidFill>
                <a:srgbClr val="000000"/>
              </a:solidFill>
              <a:latin typeface="Arial" panose="020B0604020202020204" pitchFamily="34" charset="0"/>
              <a:cs typeface="Arial" panose="020B0604020202020204" pitchFamily="34" charset="0"/>
            </a:endParaRPr>
          </a:p>
        </p:txBody>
      </p:sp>
      <p:sp>
        <p:nvSpPr>
          <p:cNvPr id="14" name="Line 12"/>
          <p:cNvSpPr>
            <a:spLocks noChangeShapeType="1"/>
          </p:cNvSpPr>
          <p:nvPr/>
        </p:nvSpPr>
        <p:spPr bwMode="auto">
          <a:xfrm>
            <a:off x="0" y="662421"/>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latin typeface="맑은 고딕"/>
            </a:endParaRPr>
          </a:p>
        </p:txBody>
      </p:sp>
      <mc:AlternateContent xmlns:mc="http://schemas.openxmlformats.org/markup-compatibility/2006">
        <mc:Choice xmlns:a14="http://schemas.microsoft.com/office/drawing/2010/main" Requires="a14">
          <p:sp>
            <p:nvSpPr>
              <p:cNvPr id="7" name="직사각형 6"/>
              <p:cNvSpPr/>
              <p:nvPr/>
            </p:nvSpPr>
            <p:spPr>
              <a:xfrm>
                <a:off x="572652" y="873061"/>
                <a:ext cx="8326647" cy="2862322"/>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T</a:t>
                </a:r>
                <a:r>
                  <a:rPr lang="en-GB" altLang="ko-KR" sz="2000" dirty="0" err="1" smtClean="0">
                    <a:latin typeface="Arial" panose="020B0604020202020204" pitchFamily="34" charset="0"/>
                    <a:cs typeface="Arial" panose="020B0604020202020204" pitchFamily="34" charset="0"/>
                  </a:rPr>
                  <a:t>hermodynamic</a:t>
                </a:r>
                <a:r>
                  <a:rPr lang="en-GB" altLang="ko-KR" sz="2000" dirty="0" smtClean="0">
                    <a:latin typeface="Arial" panose="020B0604020202020204" pitchFamily="34" charset="0"/>
                    <a:cs typeface="Arial" panose="020B0604020202020204" pitchFamily="34" charset="0"/>
                  </a:rPr>
                  <a:t> </a:t>
                </a:r>
                <a:r>
                  <a:rPr lang="en-GB" altLang="ko-KR" sz="2000" dirty="0">
                    <a:latin typeface="Arial" panose="020B0604020202020204" pitchFamily="34" charset="0"/>
                    <a:cs typeface="Arial" panose="020B0604020202020204" pitchFamily="34" charset="0"/>
                  </a:rPr>
                  <a:t>expression of equilibrium </a:t>
                </a:r>
                <a:r>
                  <a:rPr lang="en-GB" altLang="ko-KR" sz="2000" dirty="0" smtClean="0">
                    <a:latin typeface="Arial" panose="020B0604020202020204" pitchFamily="34" charset="0"/>
                    <a:cs typeface="Arial" panose="020B0604020202020204" pitchFamily="34" charset="0"/>
                  </a:rPr>
                  <a:t>constant:</a:t>
                </a:r>
                <a:endParaRPr lang="pt-BR"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a:p>
                <a:pPr>
                  <a:spcBef>
                    <a:spcPts val="600"/>
                  </a:spcBef>
                  <a:spcAft>
                    <a:spcPts val="600"/>
                  </a:spcAft>
                </a:pPr>
                <a:r>
                  <a:rPr lang="pt-BR" altLang="ko-KR" sz="2000" i="1" dirty="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pt-BR" altLang="ko-KR" sz="2000" i="1"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K</a:t>
                </a:r>
                <a:r>
                  <a:rPr lang="pt-BR" altLang="ko-KR" sz="2000" baseline="-25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eq</a:t>
                </a:r>
                <a:r>
                  <a:rPr lang="pt-BR" altLang="ko-KR" sz="2000" i="1"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pt-BR"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 exp(</a:t>
                </a: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Δ</a:t>
                </a:r>
                <a:r>
                  <a:rPr lang="pt-BR" altLang="ko-KR" sz="2000" i="1" dirty="0">
                    <a:solidFill>
                      <a:prstClr val="black"/>
                    </a:solidFill>
                    <a:latin typeface="Arial" panose="020B0604020202020204" pitchFamily="34" charset="0"/>
                    <a:ea typeface="맑은 고딕" panose="020B0503020000020004" pitchFamily="50" charset="-127"/>
                    <a:cs typeface="Arial" panose="020B0604020202020204" pitchFamily="34" charset="0"/>
                  </a:rPr>
                  <a:t>S</a:t>
                </a:r>
                <a:r>
                  <a:rPr lang="pt-BR"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a:t>
                </a:r>
                <a:r>
                  <a:rPr lang="pt-BR" altLang="ko-KR" sz="2000" i="1" dirty="0">
                    <a:solidFill>
                      <a:prstClr val="black"/>
                    </a:solidFill>
                    <a:latin typeface="Arial" panose="020B0604020202020204" pitchFamily="34" charset="0"/>
                    <a:ea typeface="맑은 고딕" panose="020B0503020000020004" pitchFamily="50" charset="-127"/>
                    <a:cs typeface="Arial" panose="020B0604020202020204" pitchFamily="34" charset="0"/>
                  </a:rPr>
                  <a:t>R</a:t>
                </a:r>
                <a:r>
                  <a:rPr lang="pt-BR"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)exp(–</a:t>
                </a: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Δ</a:t>
                </a:r>
                <a:r>
                  <a:rPr lang="pt-BR" altLang="ko-KR" sz="2000" i="1" dirty="0">
                    <a:solidFill>
                      <a:prstClr val="black"/>
                    </a:solidFill>
                    <a:latin typeface="Arial" panose="020B0604020202020204" pitchFamily="34" charset="0"/>
                    <a:ea typeface="맑은 고딕" panose="020B0503020000020004" pitchFamily="50" charset="-127"/>
                    <a:cs typeface="Arial" panose="020B0604020202020204" pitchFamily="34" charset="0"/>
                  </a:rPr>
                  <a:t>H</a:t>
                </a:r>
                <a:r>
                  <a:rPr lang="pt-BR"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a:t>
                </a:r>
                <a:r>
                  <a:rPr lang="pt-BR" altLang="ko-KR" sz="2000" i="1" dirty="0">
                    <a:solidFill>
                      <a:prstClr val="black"/>
                    </a:solidFill>
                    <a:latin typeface="Arial" panose="020B0604020202020204" pitchFamily="34" charset="0"/>
                    <a:ea typeface="맑은 고딕" panose="020B0503020000020004" pitchFamily="50" charset="-127"/>
                    <a:cs typeface="Arial" panose="020B0604020202020204" pitchFamily="34" charset="0"/>
                  </a:rPr>
                  <a:t>RT</a:t>
                </a:r>
                <a:r>
                  <a:rPr lang="pt-BR"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 </a:t>
                </a:r>
              </a:p>
              <a:p>
                <a:pPr marL="342900" indent="-342900">
                  <a:spcBef>
                    <a:spcPts val="600"/>
                  </a:spcBef>
                  <a:spcAft>
                    <a:spcPts val="600"/>
                  </a:spcAft>
                  <a:buFont typeface="Arial" panose="020B0604020202020204" pitchFamily="34" charset="0"/>
                  <a:buChar char="•"/>
                </a:pP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Considering only </a:t>
                </a: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the </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effect</a:t>
                </a: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of proton entropy (neglecting the differences in </a:t>
                </a:r>
                <a:r>
                  <a:rPr lang="en-GB" altLang="ko-KR" sz="2000" kern="0" dirty="0" smtClean="0">
                    <a:latin typeface="Arial" panose="020B0604020202020204" pitchFamily="34" charset="0"/>
                    <a:ea typeface="맑은 고딕"/>
                    <a:cs typeface="Arial" panose="020B0604020202020204" pitchFamily="34" charset="0"/>
                  </a:rPr>
                  <a:t>Δ</a:t>
                </a:r>
                <a:r>
                  <a:rPr lang="en-GB" altLang="ko-KR" sz="2000" i="1" kern="0" dirty="0" smtClean="0">
                    <a:latin typeface="Arial" panose="020B0604020202020204" pitchFamily="34" charset="0"/>
                    <a:ea typeface="맑은 고딕"/>
                    <a:cs typeface="Arial" panose="020B0604020202020204" pitchFamily="34" charset="0"/>
                  </a:rPr>
                  <a:t>H</a:t>
                </a:r>
                <a:r>
                  <a:rPr lang="en-GB" altLang="ko-KR" sz="2000" kern="0" dirty="0" smtClean="0">
                    <a:latin typeface="Arial" panose="020B0604020202020204" pitchFamily="34" charset="0"/>
                    <a:ea typeface="맑은 고딕"/>
                    <a:cs typeface="Arial" panose="020B0604020202020204" pitchFamily="34" charset="0"/>
                  </a:rPr>
                  <a:t> </a:t>
                </a:r>
                <a:r>
                  <a:rPr lang="en-GB" altLang="ko-KR" sz="2000" kern="0" dirty="0">
                    <a:latin typeface="Arial" panose="020B0604020202020204" pitchFamily="34" charset="0"/>
                    <a:ea typeface="맑은 고딕"/>
                    <a:cs typeface="Arial" panose="020B0604020202020204" pitchFamily="34" charset="0"/>
                  </a:rPr>
                  <a:t>and </a:t>
                </a:r>
                <a:r>
                  <a:rPr lang="en-GB" altLang="ko-KR" sz="2000" kern="0" dirty="0" smtClean="0">
                    <a:latin typeface="Arial" panose="020B0604020202020204" pitchFamily="34" charset="0"/>
                    <a:ea typeface="맑은 고딕"/>
                    <a:cs typeface="Arial" panose="020B0604020202020204" pitchFamily="34" charset="0"/>
                  </a:rPr>
                  <a:t>“other” entropies),</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 </a:t>
                </a:r>
                <a:endPar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a:p>
                <a:pPr>
                  <a:spcBef>
                    <a:spcPts val="600"/>
                  </a:spcBef>
                  <a:spcAft>
                    <a:spcPts val="600"/>
                  </a:spcAft>
                </a:pPr>
                <a:r>
                  <a:rPr lang="en-US" altLang="ko-KR" sz="2000" i="1"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pt-BR" altLang="ko-KR" sz="2000" i="1" dirty="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pt-BR" altLang="ko-KR" sz="2000" i="1"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K</a:t>
                </a:r>
                <a:r>
                  <a:rPr lang="pt-BR" altLang="ko-KR" sz="2000" baseline="-25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eq</a:t>
                </a:r>
                <a:r>
                  <a:rPr lang="pt-BR"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(ASW)</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a:t>
                </a:r>
                <a:r>
                  <a:rPr lang="pt-BR" altLang="ko-KR" sz="2000" i="1"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K</a:t>
                </a:r>
                <a:r>
                  <a:rPr lang="pt-BR" altLang="ko-KR" sz="2000" baseline="-25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eq</a:t>
                </a:r>
                <a:r>
                  <a:rPr lang="pt-BR"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(aq) ≈</a:t>
                </a:r>
                <a:r>
                  <a:rPr lang="en-US" altLang="ko-KR" sz="2000" baseline="-25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en-US" altLang="ko-KR" sz="2000" i="1"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W</a:t>
                </a:r>
                <a:r>
                  <a:rPr lang="en-US" altLang="ko-KR" sz="2000" baseline="-25000"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p</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(ASW)/</a:t>
                </a:r>
                <a:r>
                  <a:rPr lang="en-US" altLang="ko-KR" sz="2000" i="1"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W</a:t>
                </a:r>
                <a:r>
                  <a:rPr lang="en-US" altLang="ko-KR" sz="2000" baseline="-25000"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p</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a:t>
                </a:r>
                <a:r>
                  <a:rPr lang="en-US" altLang="ko-KR" sz="2000"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aq</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a:t>
                </a:r>
                <a:r>
                  <a:rPr lang="en-US" altLang="ko-KR" sz="2000" baseline="-25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a:t>
                </a:r>
                <a14:m>
                  <m:oMath xmlns:m="http://schemas.openxmlformats.org/officeDocument/2006/math">
                    <m:r>
                      <a:rPr lang="en-US" altLang="ko-KR" sz="2000" b="0">
                        <a:solidFill>
                          <a:prstClr val="black"/>
                        </a:solidFill>
                        <a:latin typeface="Cambria Math" panose="02040503050406030204" pitchFamily="18" charset="0"/>
                      </a:rPr>
                      <m:t> </m:t>
                    </m:r>
                  </m:oMath>
                </a14:m>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2</a:t>
                </a:r>
                <a14:m>
                  <m:oMath xmlns:m="http://schemas.openxmlformats.org/officeDocument/2006/math">
                    <m:r>
                      <a:rPr lang="en-US" altLang="ko-KR" sz="2000" b="0">
                        <a:solidFill>
                          <a:prstClr val="black"/>
                        </a:solidFill>
                        <a:latin typeface="Cambria Math" panose="02040503050406030204" pitchFamily="18" charset="0"/>
                      </a:rPr>
                      <m:t>×</m:t>
                    </m:r>
                  </m:oMath>
                </a14:m>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10</a:t>
                </a:r>
                <a:r>
                  <a:rPr lang="en-US" altLang="ko-KR" sz="2000" baseline="30000" dirty="0">
                    <a:solidFill>
                      <a:prstClr val="black"/>
                    </a:solidFill>
                    <a:latin typeface="Arial" panose="020B0604020202020204" pitchFamily="34" charset="0"/>
                    <a:ea typeface="맑은 고딕" panose="020B0503020000020004" pitchFamily="50" charset="-127"/>
                    <a:cs typeface="Arial" panose="020B0604020202020204" pitchFamily="34" charset="0"/>
                  </a:rPr>
                  <a:t>3</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/1    </a:t>
                </a:r>
              </a:p>
              <a:p>
                <a:pPr marL="360363" indent="-360363">
                  <a:spcBef>
                    <a:spcPts val="600"/>
                  </a:spcBef>
                  <a:spcAft>
                    <a:spcPts val="600"/>
                  </a:spcAft>
                </a:pP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We assume </a:t>
                </a:r>
                <a:r>
                  <a:rPr lang="en-US" altLang="ko-KR" sz="2000" i="1"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W</a:t>
                </a:r>
                <a:r>
                  <a:rPr lang="en-US" altLang="ko-KR" sz="2000" baseline="-25000"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p</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a:t>
                </a:r>
                <a:r>
                  <a:rPr lang="en-US" altLang="ko-KR" sz="2000" dirty="0" err="1" smtClean="0">
                    <a:solidFill>
                      <a:prstClr val="black"/>
                    </a:solidFill>
                    <a:latin typeface="Arial" panose="020B0604020202020204" pitchFamily="34" charset="0"/>
                    <a:ea typeface="맑은 고딕" panose="020B0503020000020004" pitchFamily="50" charset="-127"/>
                    <a:cs typeface="Arial" panose="020B0604020202020204" pitchFamily="34" charset="0"/>
                  </a:rPr>
                  <a:t>aq</a:t>
                </a: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a:t>
                </a:r>
                <a:r>
                  <a:rPr lang="en-US" altLang="ko-KR" sz="2000" baseline="-25000" dirty="0">
                    <a:solidFill>
                      <a:prstClr val="black"/>
                    </a:solidFill>
                    <a:latin typeface="Arial" panose="020B0604020202020204" pitchFamily="34" charset="0"/>
                    <a:ea typeface="맑은 고딕" panose="020B0503020000020004" pitchFamily="50" charset="-127"/>
                    <a:cs typeface="Arial" panose="020B0604020202020204" pitchFamily="34" charset="0"/>
                  </a:rPr>
                  <a:t> </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~1 (proton solvation structure is stabilized </a:t>
                </a:r>
                <a:r>
                  <a:rPr lang="en-GB" altLang="ko-KR" sz="2000" kern="0" dirty="0" smtClean="0">
                    <a:solidFill>
                      <a:srgbClr val="000000"/>
                    </a:solidFill>
                    <a:latin typeface="Arial" panose="020B0604020202020204" pitchFamily="34" charset="0"/>
                    <a:ea typeface="맑은 고딕"/>
                    <a:cs typeface="Arial" panose="020B0604020202020204" pitchFamily="34" charset="0"/>
                  </a:rPr>
                  <a:t>in </a:t>
                </a:r>
                <a:r>
                  <a:rPr lang="en-GB" altLang="ko-KR" sz="2000" kern="0" dirty="0">
                    <a:solidFill>
                      <a:srgbClr val="000000"/>
                    </a:solidFill>
                    <a:latin typeface="Arial" panose="020B0604020202020204" pitchFamily="34" charset="0"/>
                    <a:ea typeface="맑은 고딕"/>
                    <a:cs typeface="Arial" panose="020B0604020202020204" pitchFamily="34" charset="0"/>
                  </a:rPr>
                  <a:t>aqueous </a:t>
                </a:r>
                <a:r>
                  <a:rPr lang="en-GB" altLang="ko-KR" sz="2000" kern="0" dirty="0" smtClean="0">
                    <a:solidFill>
                      <a:srgbClr val="000000"/>
                    </a:solidFill>
                    <a:latin typeface="Arial" panose="020B0604020202020204" pitchFamily="34" charset="0"/>
                    <a:ea typeface="맑은 고딕"/>
                    <a:cs typeface="Arial" panose="020B0604020202020204" pitchFamily="34" charset="0"/>
                  </a:rPr>
                  <a:t>solution, at least momentarily, </a:t>
                </a:r>
                <a:r>
                  <a:rPr lang="en-US" altLang="ko-KR" sz="2000" i="1"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t</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 &lt;</a:t>
                </a:r>
                <a:r>
                  <a:rPr lang="en-GB" altLang="ko-KR" sz="2000" kern="0" dirty="0" smtClean="0">
                    <a:latin typeface="Arial" panose="020B0604020202020204" pitchFamily="34" charset="0"/>
                    <a:ea typeface="맑은 고딕"/>
                    <a:cs typeface="Arial" panose="020B0604020202020204" pitchFamily="34" charset="0"/>
                  </a:rPr>
                  <a:t>1 </a:t>
                </a:r>
                <a:r>
                  <a:rPr lang="en-GB" altLang="ko-KR" sz="2000" kern="0" dirty="0" err="1" smtClean="0">
                    <a:latin typeface="Arial" panose="020B0604020202020204" pitchFamily="34" charset="0"/>
                    <a:ea typeface="맑은 고딕"/>
                    <a:cs typeface="Arial" panose="020B0604020202020204" pitchFamily="34" charset="0"/>
                  </a:rPr>
                  <a:t>ps</a:t>
                </a:r>
                <a:r>
                  <a:rPr lang="en-GB" altLang="ko-KR" sz="2000" kern="0" dirty="0" smtClean="0">
                    <a:latin typeface="Arial" panose="020B0604020202020204" pitchFamily="34" charset="0"/>
                    <a:ea typeface="맑은 고딕"/>
                    <a:cs typeface="Arial" panose="020B0604020202020204" pitchFamily="34" charset="0"/>
                  </a:rPr>
                  <a:t>).</a:t>
                </a:r>
              </a:p>
            </p:txBody>
          </p:sp>
        </mc:Choice>
        <mc:Fallback>
          <p:sp>
            <p:nvSpPr>
              <p:cNvPr id="7" name="직사각형 6"/>
              <p:cNvSpPr>
                <a:spLocks noRot="1" noChangeAspect="1" noMove="1" noResize="1" noEditPoints="1" noAdjustHandles="1" noChangeArrowheads="1" noChangeShapeType="1" noTextEdit="1"/>
              </p:cNvSpPr>
              <p:nvPr/>
            </p:nvSpPr>
            <p:spPr>
              <a:xfrm>
                <a:off x="572652" y="873061"/>
                <a:ext cx="8326647" cy="2862322"/>
              </a:xfrm>
              <a:prstGeom prst="rect">
                <a:avLst/>
              </a:prstGeom>
              <a:blipFill rotWithShape="0">
                <a:blip r:embed="rId3"/>
                <a:stretch>
                  <a:fillRect l="-659" t="-851" b="-2979"/>
                </a:stretch>
              </a:blipFill>
            </p:spPr>
            <p:txBody>
              <a:bodyPr/>
              <a:lstStyle/>
              <a:p>
                <a:r>
                  <a:rPr lang="ko-KR" altLang="en-US">
                    <a:noFill/>
                  </a:rPr>
                  <a:t> </a:t>
                </a:r>
              </a:p>
            </p:txBody>
          </p:sp>
        </mc:Fallback>
      </mc:AlternateContent>
      <p:graphicFrame>
        <p:nvGraphicFramePr>
          <p:cNvPr id="8" name="표 7"/>
          <p:cNvGraphicFramePr>
            <a:graphicFrameLocks noGrp="1"/>
          </p:cNvGraphicFramePr>
          <p:nvPr>
            <p:extLst>
              <p:ext uri="{D42A27DB-BD31-4B8C-83A1-F6EECF244321}">
                <p14:modId xmlns:p14="http://schemas.microsoft.com/office/powerpoint/2010/main" val="979844604"/>
              </p:ext>
            </p:extLst>
          </p:nvPr>
        </p:nvGraphicFramePr>
        <p:xfrm>
          <a:off x="5840807" y="4045095"/>
          <a:ext cx="2703972" cy="2210880"/>
        </p:xfrm>
        <a:graphic>
          <a:graphicData uri="http://schemas.openxmlformats.org/drawingml/2006/table">
            <a:tbl>
              <a:tblPr firstRow="1">
                <a:tableStyleId>{0660B408-B3CF-4A94-85FC-2B1E0A45F4A2}</a:tableStyleId>
              </a:tblPr>
              <a:tblGrid>
                <a:gridCol w="669432">
                  <a:extLst>
                    <a:ext uri="{9D8B030D-6E8A-4147-A177-3AD203B41FA5}">
                      <a16:colId xmlns="" xmlns:a16="http://schemas.microsoft.com/office/drawing/2014/main" val="20000"/>
                    </a:ext>
                  </a:extLst>
                </a:gridCol>
                <a:gridCol w="708660">
                  <a:extLst>
                    <a:ext uri="{9D8B030D-6E8A-4147-A177-3AD203B41FA5}">
                      <a16:colId xmlns="" xmlns:a16="http://schemas.microsoft.com/office/drawing/2014/main" val="20001"/>
                    </a:ext>
                  </a:extLst>
                </a:gridCol>
                <a:gridCol w="1325880">
                  <a:extLst>
                    <a:ext uri="{9D8B030D-6E8A-4147-A177-3AD203B41FA5}">
                      <a16:colId xmlns="" xmlns:a16="http://schemas.microsoft.com/office/drawing/2014/main" val="20002"/>
                    </a:ext>
                  </a:extLst>
                </a:gridCol>
              </a:tblGrid>
              <a:tr h="335924">
                <a:tc>
                  <a:txBody>
                    <a:bodyPr/>
                    <a:lstStyle/>
                    <a:p>
                      <a:pPr marL="0" algn="ctr" latinLnBrk="0">
                        <a:spcAft>
                          <a:spcPts val="0"/>
                        </a:spcAft>
                      </a:pPr>
                      <a:r>
                        <a:rPr lang="en-US" altLang="ko-KR" sz="1400" kern="100" dirty="0" smtClean="0">
                          <a:solidFill>
                            <a:schemeClr val="bg1"/>
                          </a:solidFill>
                          <a:latin typeface="Arial" pitchFamily="34" charset="0"/>
                          <a:ea typeface="+mn-ea"/>
                          <a:cs typeface="Arial" panose="020B0604020202020204" pitchFamily="34" charset="0"/>
                        </a:rPr>
                        <a:t>Acid</a:t>
                      </a:r>
                      <a:endParaRPr lang="ko-KR" sz="1400" kern="100" dirty="0">
                        <a:solidFill>
                          <a:schemeClr val="bg1"/>
                        </a:solidFill>
                        <a:latin typeface="Arial" pitchFamily="34" charset="0"/>
                        <a:ea typeface="맑은 고딕"/>
                        <a:cs typeface="Arial" pitchFamily="34" charset="0"/>
                      </a:endParaRPr>
                    </a:p>
                  </a:txBody>
                  <a:tcPr marL="108000" marR="72000" marT="36000" marB="36000" anchor="ctr">
                    <a:lnL w="12700" cap="flat" cmpd="sng" algn="ctr">
                      <a:solidFill>
                        <a:schemeClr val="accent6">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0000FF"/>
                    </a:solidFill>
                  </a:tcPr>
                </a:tc>
                <a:tc>
                  <a:txBody>
                    <a:bodyPr/>
                    <a:lstStyle/>
                    <a:p>
                      <a:pPr marL="0" algn="ctr" latinLnBrk="0">
                        <a:spcAft>
                          <a:spcPts val="0"/>
                        </a:spcAft>
                      </a:pPr>
                      <a:r>
                        <a:rPr lang="en-US" altLang="ko-KR" sz="1400" kern="100" dirty="0" smtClean="0">
                          <a:solidFill>
                            <a:schemeClr val="bg1"/>
                          </a:solidFill>
                          <a:latin typeface="Arial" pitchFamily="34" charset="0"/>
                          <a:ea typeface="맑은 고딕"/>
                          <a:cs typeface="Arial" pitchFamily="34" charset="0"/>
                        </a:rPr>
                        <a:t>p</a:t>
                      </a:r>
                      <a:r>
                        <a:rPr lang="en-US" altLang="ko-KR" sz="1400" i="1" kern="100" dirty="0" smtClean="0">
                          <a:solidFill>
                            <a:schemeClr val="bg1"/>
                          </a:solidFill>
                          <a:latin typeface="Arial" panose="020B0604020202020204" pitchFamily="34" charset="0"/>
                          <a:ea typeface="맑은 고딕"/>
                          <a:cs typeface="Arial" panose="020B0604020202020204" pitchFamily="34" charset="0"/>
                        </a:rPr>
                        <a:t>K</a:t>
                      </a:r>
                      <a:r>
                        <a:rPr lang="en-US" altLang="ko-KR" sz="1400" kern="100" baseline="-25000" dirty="0" smtClean="0">
                          <a:solidFill>
                            <a:schemeClr val="bg1"/>
                          </a:solidFill>
                          <a:latin typeface="Arial" panose="020B0604020202020204" pitchFamily="34" charset="0"/>
                          <a:ea typeface="맑은 고딕"/>
                          <a:cs typeface="Arial" panose="020B0604020202020204" pitchFamily="34" charset="0"/>
                        </a:rPr>
                        <a:t>aq</a:t>
                      </a:r>
                      <a:r>
                        <a:rPr lang="en-US" altLang="ko-KR" sz="1400" kern="100" baseline="30000" dirty="0" smtClean="0">
                          <a:solidFill>
                            <a:schemeClr val="bg1"/>
                          </a:solidFill>
                          <a:latin typeface="Arial" panose="020B0604020202020204" pitchFamily="34" charset="0"/>
                          <a:ea typeface="맑은 고딕"/>
                          <a:cs typeface="Arial" panose="020B0604020202020204" pitchFamily="34" charset="0"/>
                        </a:rPr>
                        <a:t>0</a:t>
                      </a:r>
                      <a:endParaRPr lang="ko-KR" sz="1400" kern="100" dirty="0">
                        <a:solidFill>
                          <a:schemeClr val="bg1"/>
                        </a:solidFill>
                        <a:latin typeface="Arial" pitchFamily="34" charset="0"/>
                        <a:ea typeface="맑은 고딕"/>
                        <a:cs typeface="Arial" pitchFamily="34" charset="0"/>
                      </a:endParaRPr>
                    </a:p>
                  </a:txBody>
                  <a:tcPr marL="108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pPr marL="0" algn="ctr" latinLnBrk="0">
                        <a:spcAft>
                          <a:spcPts val="0"/>
                        </a:spcAft>
                      </a:pPr>
                      <a:r>
                        <a:rPr lang="en-US" altLang="ko-KR" sz="1400" kern="100" dirty="0" smtClean="0">
                          <a:solidFill>
                            <a:schemeClr val="bg1"/>
                          </a:solidFill>
                          <a:latin typeface="Arial" pitchFamily="34" charset="0"/>
                          <a:ea typeface="맑은 고딕"/>
                          <a:cs typeface="Arial" pitchFamily="34" charset="0"/>
                        </a:rPr>
                        <a:t>Dissociation in ASW?</a:t>
                      </a:r>
                      <a:endParaRPr lang="ko-KR" sz="1400" kern="100" dirty="0">
                        <a:solidFill>
                          <a:schemeClr val="bg1"/>
                        </a:solidFill>
                        <a:latin typeface="Arial" pitchFamily="34" charset="0"/>
                        <a:ea typeface="맑은 고딕"/>
                        <a:cs typeface="Arial" pitchFamily="34" charset="0"/>
                      </a:endParaRPr>
                    </a:p>
                  </a:txBody>
                  <a:tcPr marL="108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 xmlns:a16="http://schemas.microsoft.com/office/drawing/2014/main" val="10000"/>
                  </a:ext>
                </a:extLst>
              </a:tr>
              <a:tr h="0">
                <a:tc>
                  <a:txBody>
                    <a:bodyPr/>
                    <a:lstStyle/>
                    <a:p>
                      <a:pPr marL="0" algn="ctr" latinLnBrk="0">
                        <a:spcAft>
                          <a:spcPts val="0"/>
                        </a:spcAft>
                      </a:pPr>
                      <a:r>
                        <a:rPr lang="en-US" altLang="ko-KR" sz="1400" kern="100" dirty="0" smtClean="0">
                          <a:latin typeface="Arial" panose="020B0604020202020204" pitchFamily="34" charset="0"/>
                          <a:ea typeface="맑은 고딕"/>
                          <a:cs typeface="Arial" panose="020B0604020202020204" pitchFamily="34" charset="0"/>
                        </a:rPr>
                        <a:t>AA</a:t>
                      </a:r>
                      <a:endParaRPr lang="ko-KR" sz="1400" kern="100" dirty="0">
                        <a:solidFill>
                          <a:schemeClr val="tx1"/>
                        </a:solidFill>
                        <a:latin typeface="Arial" pitchFamily="34" charset="0"/>
                        <a:ea typeface="맑은 고딕"/>
                        <a:cs typeface="Arial" pitchFamily="34" charset="0"/>
                      </a:endParaRPr>
                    </a:p>
                  </a:txBody>
                  <a:tcPr marL="108000" marR="72000" marT="36000" marB="36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400" kern="100" dirty="0" smtClean="0">
                          <a:latin typeface="Arial" panose="020B0604020202020204" pitchFamily="34" charset="0"/>
                          <a:ea typeface="맑은 고딕"/>
                          <a:cs typeface="Arial" panose="020B0604020202020204" pitchFamily="34" charset="0"/>
                        </a:rPr>
                        <a:t>4.76</a:t>
                      </a:r>
                      <a:endParaRPr lang="ko-KR" altLang="en-US" sz="1400" dirty="0" smtClean="0">
                        <a:latin typeface="Arial" panose="020B0604020202020204" pitchFamily="34" charset="0"/>
                        <a:cs typeface="Arial" panose="020B0604020202020204" pitchFamily="34" charset="0"/>
                      </a:endParaRPr>
                    </a:p>
                  </a:txBody>
                  <a:tcPr marL="108000" marR="72000" marT="36000" marB="36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400" kern="100" dirty="0" smtClean="0">
                          <a:solidFill>
                            <a:srgbClr val="3333FF"/>
                          </a:solidFill>
                          <a:latin typeface="Arial" pitchFamily="34" charset="0"/>
                          <a:ea typeface="맑은 고딕"/>
                          <a:cs typeface="Arial" pitchFamily="34" charset="0"/>
                        </a:rPr>
                        <a:t>No</a:t>
                      </a:r>
                      <a:endParaRPr lang="ko-KR" altLang="ko-KR" sz="1400" kern="100" dirty="0" smtClean="0">
                        <a:solidFill>
                          <a:srgbClr val="3333FF"/>
                        </a:solidFill>
                        <a:latin typeface="Arial" pitchFamily="34" charset="0"/>
                        <a:ea typeface="맑은 고딕"/>
                        <a:cs typeface="Arial" pitchFamily="34" charset="0"/>
                      </a:endParaRPr>
                    </a:p>
                  </a:txBody>
                  <a:tcPr marL="108000" marR="72000" marT="36000" marB="36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0">
                <a:tc>
                  <a:txBody>
                    <a:bodyPr/>
                    <a:lstStyle/>
                    <a:p>
                      <a:pPr marL="0" algn="ctr" latinLnBrk="0">
                        <a:lnSpc>
                          <a:spcPct val="100000"/>
                        </a:lnSpc>
                        <a:spcBef>
                          <a:spcPts val="600"/>
                        </a:spcBef>
                        <a:spcAft>
                          <a:spcPts val="600"/>
                        </a:spcAft>
                      </a:pPr>
                      <a:r>
                        <a:rPr lang="pt-BR" sz="1400" kern="100" dirty="0" smtClean="0">
                          <a:latin typeface="Arial" panose="020B0604020202020204" pitchFamily="34" charset="0"/>
                          <a:cs typeface="Arial" panose="020B0604020202020204" pitchFamily="34" charset="0"/>
                        </a:rPr>
                        <a:t>FA</a:t>
                      </a:r>
                      <a:endParaRPr lang="ko-KR" sz="1400" kern="100" dirty="0">
                        <a:solidFill>
                          <a:schemeClr val="tx1"/>
                        </a:solidFill>
                        <a:latin typeface="Arial" pitchFamily="34" charset="0"/>
                        <a:ea typeface="맑은 고딕"/>
                        <a:cs typeface="Arial" pitchFamily="34" charset="0"/>
                      </a:endParaRPr>
                    </a:p>
                  </a:txBody>
                  <a:tcPr marL="108000" marR="72000" marT="36000" marB="36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r>
                        <a:rPr lang="en-US" sz="1400" kern="100" dirty="0" smtClean="0">
                          <a:latin typeface="Arial" panose="020B0604020202020204" pitchFamily="34" charset="0"/>
                          <a:cs typeface="Arial" panose="020B0604020202020204" pitchFamily="34" charset="0"/>
                        </a:rPr>
                        <a:t>3.75</a:t>
                      </a:r>
                      <a:endParaRPr lang="ko-KR" sz="1400" kern="100" dirty="0">
                        <a:solidFill>
                          <a:schemeClr val="tx1"/>
                        </a:solidFill>
                        <a:latin typeface="Arial" pitchFamily="34" charset="0"/>
                        <a:ea typeface="맑은 고딕"/>
                        <a:cs typeface="Arial" pitchFamily="34" charset="0"/>
                      </a:endParaRPr>
                    </a:p>
                  </a:txBody>
                  <a:tcPr marL="108000" marR="72000" marT="36000" marB="36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1">
                        <a:lumMod val="20000"/>
                        <a:lumOff val="80000"/>
                      </a:schemeClr>
                    </a:solidFill>
                  </a:tcPr>
                </a:tc>
                <a:tc>
                  <a:txBody>
                    <a:bodyPr/>
                    <a:lstStyle/>
                    <a:p>
                      <a:pPr marL="0" algn="ctr" latinLnBrk="0">
                        <a:lnSpc>
                          <a:spcPct val="100000"/>
                        </a:lnSpc>
                        <a:spcBef>
                          <a:spcPts val="600"/>
                        </a:spcBef>
                        <a:spcAft>
                          <a:spcPts val="600"/>
                        </a:spcAft>
                      </a:pPr>
                      <a:r>
                        <a:rPr lang="en-US" altLang="ko-KR" sz="1400" kern="100" dirty="0" smtClean="0">
                          <a:solidFill>
                            <a:srgbClr val="3333FF"/>
                          </a:solidFill>
                          <a:latin typeface="Arial" pitchFamily="34" charset="0"/>
                          <a:ea typeface="맑은 고딕"/>
                          <a:cs typeface="Arial" pitchFamily="34" charset="0"/>
                        </a:rPr>
                        <a:t>No</a:t>
                      </a:r>
                      <a:endParaRPr lang="ko-KR" sz="1400" kern="100" dirty="0">
                        <a:solidFill>
                          <a:srgbClr val="3333FF"/>
                        </a:solidFill>
                        <a:latin typeface="Arial" pitchFamily="34" charset="0"/>
                        <a:ea typeface="맑은 고딕"/>
                        <a:cs typeface="Arial" pitchFamily="34" charset="0"/>
                      </a:endParaRPr>
                    </a:p>
                  </a:txBody>
                  <a:tcPr marL="108000" marR="72000" marT="36000" marB="36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2"/>
                  </a:ext>
                </a:extLst>
              </a:tr>
              <a:tr h="127544">
                <a:tc>
                  <a:txBody>
                    <a:bodyPr/>
                    <a:lstStyle/>
                    <a:p>
                      <a:pPr marL="0" algn="ctr" latinLnBrk="0">
                        <a:spcAft>
                          <a:spcPts val="0"/>
                        </a:spcAft>
                      </a:pPr>
                      <a:r>
                        <a:rPr lang="en-US" sz="1400" kern="100" dirty="0" smtClean="0">
                          <a:latin typeface="Arial" panose="020B0604020202020204" pitchFamily="34" charset="0"/>
                          <a:cs typeface="Arial" panose="020B0604020202020204" pitchFamily="34" charset="0"/>
                        </a:rPr>
                        <a:t>MFA</a:t>
                      </a:r>
                      <a:endParaRPr lang="ko-KR" sz="1400" kern="100" dirty="0">
                        <a:latin typeface="Arial" pitchFamily="34" charset="0"/>
                        <a:ea typeface="맑은 고딕"/>
                        <a:cs typeface="Arial" pitchFamily="34" charset="0"/>
                      </a:endParaRPr>
                    </a:p>
                  </a:txBody>
                  <a:tcPr marL="108000" marR="72000" marT="36000" marB="36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kumimoji="0" lang="en-US" altLang="ko-KR" sz="1400" b="0" i="0" u="none" strike="noStrike" kern="100" cap="none" spc="0" normalizeH="0" baseline="0" noProof="0" dirty="0" smtClean="0">
                          <a:ln>
                            <a:noFill/>
                          </a:ln>
                          <a:solidFill>
                            <a:srgbClr val="000000"/>
                          </a:solidFill>
                          <a:effectLst/>
                          <a:uLnTx/>
                          <a:uFillTx/>
                          <a:latin typeface="Arial" panose="020B0604020202020204" pitchFamily="34" charset="0"/>
                          <a:ea typeface="맑은 고딕"/>
                          <a:cs typeface="Arial" panose="020B0604020202020204" pitchFamily="34" charset="0"/>
                        </a:rPr>
                        <a:t>2.82</a:t>
                      </a:r>
                      <a:endParaRPr lang="ko-KR" sz="1400" kern="100" dirty="0">
                        <a:latin typeface="Arial" pitchFamily="34" charset="0"/>
                        <a:ea typeface="맑은 고딕"/>
                        <a:cs typeface="Arial" pitchFamily="34" charset="0"/>
                      </a:endParaRPr>
                    </a:p>
                  </a:txBody>
                  <a:tcPr marL="108000" marR="72000" marT="36000" marB="36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lnSpc>
                          <a:spcPct val="100000"/>
                        </a:lnSpc>
                        <a:spcBef>
                          <a:spcPts val="600"/>
                        </a:spcBef>
                        <a:spcAft>
                          <a:spcPts val="600"/>
                        </a:spcAft>
                      </a:pPr>
                      <a:r>
                        <a:rPr lang="en-US" altLang="ko-KR" sz="1400" kern="100" dirty="0" smtClean="0">
                          <a:solidFill>
                            <a:srgbClr val="FF0000"/>
                          </a:solidFill>
                          <a:latin typeface="Arial" pitchFamily="34" charset="0"/>
                          <a:ea typeface="맑은 고딕"/>
                          <a:cs typeface="Arial" pitchFamily="34" charset="0"/>
                        </a:rPr>
                        <a:t>Yes</a:t>
                      </a:r>
                      <a:endParaRPr lang="ko-KR" altLang="ko-KR" sz="1400" kern="100" dirty="0">
                        <a:solidFill>
                          <a:srgbClr val="FF0000"/>
                        </a:solidFill>
                        <a:latin typeface="Arial" pitchFamily="34" charset="0"/>
                        <a:ea typeface="맑은 고딕"/>
                        <a:cs typeface="Arial" pitchFamily="34" charset="0"/>
                      </a:endParaRPr>
                    </a:p>
                  </a:txBody>
                  <a:tcPr marL="108000" marR="72000" marT="36000" marB="36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extLst>
                  <a:ext uri="{0D108BD9-81ED-4DB2-BD59-A6C34878D82A}">
                    <a16:rowId xmlns="" xmlns:a16="http://schemas.microsoft.com/office/drawing/2014/main" val="10003"/>
                  </a:ext>
                </a:extLst>
              </a:tr>
              <a:tr h="0">
                <a:tc>
                  <a:txBody>
                    <a:bodyPr/>
                    <a:lstStyle/>
                    <a:p>
                      <a:pPr marL="0" algn="ctr" latinLnBrk="0">
                        <a:spcAft>
                          <a:spcPts val="0"/>
                        </a:spcAft>
                      </a:pPr>
                      <a:r>
                        <a:rPr lang="en-US" altLang="ko-KR" sz="1400" kern="100" dirty="0" smtClean="0">
                          <a:latin typeface="Arial" pitchFamily="34" charset="0"/>
                          <a:ea typeface="맑은 고딕"/>
                          <a:cs typeface="Arial" pitchFamily="34" charset="0"/>
                        </a:rPr>
                        <a:t>DCA</a:t>
                      </a:r>
                      <a:endParaRPr lang="ko-KR" sz="1400" kern="100" dirty="0">
                        <a:latin typeface="Arial" pitchFamily="34" charset="0"/>
                        <a:ea typeface="맑은 고딕"/>
                        <a:cs typeface="Arial" pitchFamily="34" charset="0"/>
                      </a:endParaRPr>
                    </a:p>
                  </a:txBody>
                  <a:tcPr marL="108000" marR="72000" marT="36000" marB="36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en-US" altLang="ko-KR" sz="1400" kern="100" dirty="0" smtClean="0">
                          <a:latin typeface="Arial" pitchFamily="34" charset="0"/>
                          <a:ea typeface="맑은 고딕"/>
                          <a:cs typeface="Arial" pitchFamily="34" charset="0"/>
                        </a:rPr>
                        <a:t>1.35</a:t>
                      </a:r>
                      <a:endParaRPr lang="ko-KR" sz="1400" kern="100" dirty="0">
                        <a:latin typeface="Arial" pitchFamily="34" charset="0"/>
                        <a:ea typeface="맑은 고딕"/>
                        <a:cs typeface="Arial" pitchFamily="34" charset="0"/>
                      </a:endParaRPr>
                    </a:p>
                  </a:txBody>
                  <a:tcPr marL="108000" marR="72000" marT="36000" marB="36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en-US" altLang="ko-KR" sz="1400" kern="100" dirty="0" smtClean="0">
                          <a:solidFill>
                            <a:srgbClr val="FF0000"/>
                          </a:solidFill>
                          <a:latin typeface="Arial" pitchFamily="34" charset="0"/>
                          <a:ea typeface="맑은 고딕"/>
                          <a:cs typeface="Arial" pitchFamily="34" charset="0"/>
                        </a:rPr>
                        <a:t>Yes </a:t>
                      </a:r>
                      <a:endParaRPr lang="ko-KR" sz="1400" kern="100" dirty="0">
                        <a:solidFill>
                          <a:srgbClr val="FF0000"/>
                        </a:solidFill>
                        <a:latin typeface="Arial" pitchFamily="34" charset="0"/>
                        <a:ea typeface="맑은 고딕"/>
                        <a:cs typeface="Arial" pitchFamily="34" charset="0"/>
                      </a:endParaRPr>
                    </a:p>
                  </a:txBody>
                  <a:tcPr marL="108000" marR="72000" marT="36000" marB="36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extLst>
                  <a:ext uri="{0D108BD9-81ED-4DB2-BD59-A6C34878D82A}">
                    <a16:rowId xmlns="" xmlns:a16="http://schemas.microsoft.com/office/drawing/2014/main" val="10004"/>
                  </a:ext>
                </a:extLst>
              </a:tr>
              <a:tr h="124514">
                <a:tc>
                  <a:txBody>
                    <a:bodyPr/>
                    <a:lstStyle/>
                    <a:p>
                      <a:pPr marL="0" algn="ctr" latinLnBrk="0">
                        <a:spcAft>
                          <a:spcPts val="0"/>
                        </a:spcAft>
                      </a:pPr>
                      <a:r>
                        <a:rPr lang="en-US" altLang="ko-KR" sz="1400" kern="100" dirty="0" smtClean="0">
                          <a:latin typeface="Arial" pitchFamily="34" charset="0"/>
                          <a:ea typeface="맑은 고딕"/>
                          <a:cs typeface="Arial" pitchFamily="34" charset="0"/>
                        </a:rPr>
                        <a:t>DFA</a:t>
                      </a:r>
                      <a:endParaRPr lang="ko-KR" sz="1400" kern="100" dirty="0">
                        <a:latin typeface="Arial" pitchFamily="34" charset="0"/>
                        <a:ea typeface="맑은 고딕"/>
                        <a:cs typeface="Arial" pitchFamily="34" charset="0"/>
                      </a:endParaRPr>
                    </a:p>
                  </a:txBody>
                  <a:tcPr marL="108000" marR="72000" marT="36000" marB="36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en-US" altLang="ko-KR" sz="1400" kern="100" dirty="0" smtClean="0">
                          <a:latin typeface="Arial" pitchFamily="34" charset="0"/>
                          <a:ea typeface="맑은 고딕"/>
                          <a:cs typeface="Arial" pitchFamily="34" charset="0"/>
                        </a:rPr>
                        <a:t>1.34</a:t>
                      </a:r>
                      <a:endParaRPr lang="ko-KR" sz="1400" kern="100" dirty="0">
                        <a:latin typeface="Arial" pitchFamily="34" charset="0"/>
                        <a:ea typeface="맑은 고딕"/>
                        <a:cs typeface="Arial" pitchFamily="34" charset="0"/>
                      </a:endParaRPr>
                    </a:p>
                  </a:txBody>
                  <a:tcPr marL="108000" marR="72000" marT="36000" marB="36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en-US" altLang="ko-KR" sz="1400" kern="100" dirty="0" smtClean="0">
                          <a:solidFill>
                            <a:srgbClr val="FF0000"/>
                          </a:solidFill>
                          <a:latin typeface="Arial" pitchFamily="34" charset="0"/>
                          <a:ea typeface="맑은 고딕"/>
                          <a:cs typeface="Arial" pitchFamily="34" charset="0"/>
                        </a:rPr>
                        <a:t>Yes  </a:t>
                      </a:r>
                      <a:endParaRPr lang="ko-KR" sz="1400" kern="100" dirty="0">
                        <a:solidFill>
                          <a:srgbClr val="FF0000"/>
                        </a:solidFill>
                        <a:latin typeface="Arial" pitchFamily="34" charset="0"/>
                        <a:ea typeface="맑은 고딕"/>
                        <a:cs typeface="Arial" pitchFamily="34" charset="0"/>
                      </a:endParaRPr>
                    </a:p>
                  </a:txBody>
                  <a:tcPr marL="108000" marR="72000" marT="36000" marB="36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extLst>
                  <a:ext uri="{0D108BD9-81ED-4DB2-BD59-A6C34878D82A}">
                    <a16:rowId xmlns="" xmlns:a16="http://schemas.microsoft.com/office/drawing/2014/main" val="10005"/>
                  </a:ext>
                </a:extLst>
              </a:tr>
              <a:tr h="0">
                <a:tc>
                  <a:txBody>
                    <a:bodyPr/>
                    <a:lstStyle/>
                    <a:p>
                      <a:pPr marL="0" algn="ctr" latinLnBrk="0">
                        <a:spcAft>
                          <a:spcPts val="0"/>
                        </a:spcAft>
                      </a:pPr>
                      <a:r>
                        <a:rPr lang="en-US" altLang="ko-KR" sz="1400" kern="100" dirty="0" smtClean="0">
                          <a:latin typeface="Arial" pitchFamily="34" charset="0"/>
                          <a:ea typeface="맑은 고딕"/>
                          <a:cs typeface="Arial" pitchFamily="34" charset="0"/>
                        </a:rPr>
                        <a:t>TFA</a:t>
                      </a:r>
                      <a:endParaRPr lang="ko-KR" sz="1400" kern="100" dirty="0">
                        <a:latin typeface="Arial" pitchFamily="34" charset="0"/>
                        <a:ea typeface="맑은 고딕"/>
                        <a:cs typeface="Arial" pitchFamily="34" charset="0"/>
                      </a:endParaRPr>
                    </a:p>
                  </a:txBody>
                  <a:tcPr marL="108000" marR="72000" marT="36000" marB="36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en-US" altLang="ko-KR" sz="1400" kern="100" dirty="0" smtClean="0">
                          <a:latin typeface="Arial" pitchFamily="34" charset="0"/>
                          <a:ea typeface="맑은 고딕"/>
                          <a:cs typeface="Arial" pitchFamily="34" charset="0"/>
                        </a:rPr>
                        <a:t>0.50</a:t>
                      </a:r>
                      <a:endParaRPr lang="ko-KR" sz="1400" kern="100" dirty="0">
                        <a:latin typeface="Arial" pitchFamily="34" charset="0"/>
                        <a:ea typeface="맑은 고딕"/>
                        <a:cs typeface="Arial" pitchFamily="34" charset="0"/>
                      </a:endParaRPr>
                    </a:p>
                  </a:txBody>
                  <a:tcPr marL="108000" marR="72000" marT="36000" marB="36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tc>
                  <a:txBody>
                    <a:bodyPr/>
                    <a:lstStyle/>
                    <a:p>
                      <a:pPr marL="0" algn="ctr" latinLnBrk="0">
                        <a:spcAft>
                          <a:spcPts val="0"/>
                        </a:spcAft>
                      </a:pPr>
                      <a:r>
                        <a:rPr lang="en-US" altLang="ko-KR" sz="1400" kern="100" dirty="0" smtClean="0">
                          <a:solidFill>
                            <a:srgbClr val="FF0000"/>
                          </a:solidFill>
                          <a:latin typeface="Arial" pitchFamily="34" charset="0"/>
                          <a:ea typeface="맑은 고딕"/>
                          <a:cs typeface="Arial" pitchFamily="34" charset="0"/>
                        </a:rPr>
                        <a:t>Yes </a:t>
                      </a:r>
                      <a:endParaRPr lang="ko-KR" sz="1400" kern="100" dirty="0">
                        <a:solidFill>
                          <a:srgbClr val="FF0000"/>
                        </a:solidFill>
                        <a:latin typeface="Arial" pitchFamily="34" charset="0"/>
                        <a:ea typeface="맑은 고딕"/>
                        <a:cs typeface="Arial" pitchFamily="34" charset="0"/>
                      </a:endParaRPr>
                    </a:p>
                  </a:txBody>
                  <a:tcPr marL="108000" marR="72000" marT="36000" marB="36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rgbClr val="FFFF00"/>
                    </a:solidFill>
                  </a:tcPr>
                </a:tc>
                <a:extLst>
                  <a:ext uri="{0D108BD9-81ED-4DB2-BD59-A6C34878D82A}">
                    <a16:rowId xmlns="" xmlns:a16="http://schemas.microsoft.com/office/drawing/2014/main" val="10006"/>
                  </a:ext>
                </a:extLst>
              </a:tr>
            </a:tbl>
          </a:graphicData>
        </a:graphic>
      </p:graphicFrame>
      <p:sp>
        <p:nvSpPr>
          <p:cNvPr id="5" name="직사각형 4"/>
          <p:cNvSpPr/>
          <p:nvPr/>
        </p:nvSpPr>
        <p:spPr>
          <a:xfrm>
            <a:off x="572652" y="4210849"/>
            <a:ext cx="5370948" cy="861774"/>
          </a:xfrm>
          <a:prstGeom prst="rect">
            <a:avLst/>
          </a:prstGeom>
        </p:spPr>
        <p:txBody>
          <a:bodyPr wrap="square">
            <a:spAutoFit/>
          </a:bodyPr>
          <a:lstStyle/>
          <a:p>
            <a:pPr marL="360363" lvl="0" indent="-360363">
              <a:spcBef>
                <a:spcPts val="600"/>
              </a:spcBef>
              <a:spcAft>
                <a:spcPts val="600"/>
              </a:spcAft>
              <a:buFont typeface="Arial" panose="020B0604020202020204" pitchFamily="34" charset="0"/>
              <a:buChar char="•"/>
            </a:pPr>
            <a:r>
              <a:rPr lang="pt-BR" altLang="ko-KR" sz="2000" i="1"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K</a:t>
            </a:r>
            <a:r>
              <a:rPr lang="pt-BR" altLang="ko-KR" sz="2000" baseline="-25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eq</a:t>
            </a:r>
            <a:r>
              <a:rPr lang="pt-BR"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(ASW)</a:t>
            </a: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a:t>
            </a:r>
            <a:r>
              <a:rPr lang="pt-BR" altLang="ko-KR" sz="2000" i="1" dirty="0">
                <a:solidFill>
                  <a:prstClr val="black"/>
                </a:solidFill>
                <a:latin typeface="Arial" panose="020B0604020202020204" pitchFamily="34" charset="0"/>
                <a:ea typeface="맑은 고딕" panose="020B0503020000020004" pitchFamily="50" charset="-127"/>
                <a:cs typeface="Arial" panose="020B0604020202020204" pitchFamily="34" charset="0"/>
              </a:rPr>
              <a:t>K</a:t>
            </a:r>
            <a:r>
              <a:rPr lang="pt-BR" altLang="ko-KR" sz="2000" baseline="-25000" dirty="0">
                <a:solidFill>
                  <a:prstClr val="black"/>
                </a:solidFill>
                <a:latin typeface="Arial" panose="020B0604020202020204" pitchFamily="34" charset="0"/>
                <a:ea typeface="맑은 고딕" panose="020B0503020000020004" pitchFamily="50" charset="-127"/>
                <a:cs typeface="Arial" panose="020B0604020202020204" pitchFamily="34" charset="0"/>
              </a:rPr>
              <a:t>eq</a:t>
            </a:r>
            <a:r>
              <a:rPr lang="pt-BR"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(aq) </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~10</a:t>
            </a:r>
            <a:r>
              <a:rPr lang="en-US" altLang="ko-KR" sz="2000" baseline="30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3</a:t>
            </a:r>
            <a:endPar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endParaRPr>
          </a:p>
          <a:p>
            <a:pPr marL="360363" lvl="0" indent="-360363">
              <a:spcBef>
                <a:spcPts val="600"/>
              </a:spcBef>
              <a:spcAft>
                <a:spcPts val="600"/>
              </a:spcAft>
            </a:pP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     ↔ Agrees with </a:t>
            </a:r>
            <a:r>
              <a:rPr lang="en-US"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experimental </a:t>
            </a:r>
            <a:r>
              <a:rPr lang="en-US" altLang="ko-KR" sz="2000"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observation.</a:t>
            </a:r>
            <a:endParaRPr lang="en-US" altLang="ko-KR" sz="2000" i="1"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sp>
        <p:nvSpPr>
          <p:cNvPr id="9" name="직사각형 8"/>
          <p:cNvSpPr/>
          <p:nvPr/>
        </p:nvSpPr>
        <p:spPr>
          <a:xfrm>
            <a:off x="741788" y="5310356"/>
            <a:ext cx="4466896" cy="707886"/>
          </a:xfrm>
          <a:prstGeom prst="rect">
            <a:avLst/>
          </a:prstGeom>
          <a:ln w="15875">
            <a:solidFill>
              <a:srgbClr val="FF0000"/>
            </a:solidFill>
          </a:ln>
        </p:spPr>
        <p:txBody>
          <a:bodyPr wrap="square" lIns="216000">
            <a:spAutoFit/>
          </a:bodyPr>
          <a:lstStyle/>
          <a:p>
            <a:pPr lvl="0">
              <a:spcBef>
                <a:spcPts val="600"/>
              </a:spcBef>
              <a:spcAft>
                <a:spcPts val="600"/>
              </a:spcAft>
            </a:pPr>
            <a:r>
              <a:rPr lang="en-US" altLang="ko-KR" sz="2000" dirty="0" smtClean="0">
                <a:uFill>
                  <a:solidFill>
                    <a:srgbClr val="FF0000"/>
                  </a:solidFill>
                </a:uFill>
                <a:latin typeface="Arial" panose="020B0604020202020204" pitchFamily="34" charset="0"/>
                <a:ea typeface="맑은 고딕" panose="020B0503020000020004" pitchFamily="50" charset="-127"/>
                <a:cs typeface="Arial" panose="020B0604020202020204" pitchFamily="34" charset="0"/>
              </a:rPr>
              <a:t>Configurational </a:t>
            </a:r>
            <a:r>
              <a:rPr lang="en-US" altLang="ko-KR" sz="2000" dirty="0">
                <a:uFill>
                  <a:solidFill>
                    <a:srgbClr val="FF0000"/>
                  </a:solidFill>
                </a:uFill>
                <a:latin typeface="Arial" panose="020B0604020202020204" pitchFamily="34" charset="0"/>
                <a:ea typeface="맑은 고딕" panose="020B0503020000020004" pitchFamily="50" charset="-127"/>
                <a:cs typeface="Arial" panose="020B0604020202020204" pitchFamily="34" charset="0"/>
              </a:rPr>
              <a:t>entropy of p</a:t>
            </a:r>
            <a:r>
              <a:rPr lang="en-US" altLang="ko-KR" sz="2000" dirty="0" smtClean="0">
                <a:uFill>
                  <a:solidFill>
                    <a:srgbClr val="FF0000"/>
                  </a:solidFill>
                </a:uFill>
                <a:latin typeface="Arial" panose="020B0604020202020204" pitchFamily="34" charset="0"/>
                <a:ea typeface="맑은 고딕" panose="020B0503020000020004" pitchFamily="50" charset="-127"/>
                <a:cs typeface="Arial" panose="020B0604020202020204" pitchFamily="34" charset="0"/>
              </a:rPr>
              <a:t>rotons increases acid dissociation in ice </a:t>
            </a:r>
            <a:r>
              <a:rPr lang="en-US" altLang="ko-KR" sz="2000" i="1" dirty="0" smtClean="0">
                <a:uFill>
                  <a:solidFill>
                    <a:srgbClr val="FF0000"/>
                  </a:solidFill>
                </a:uFill>
                <a:latin typeface="Arial" panose="020B0604020202020204" pitchFamily="34" charset="0"/>
                <a:ea typeface="맑은 고딕" panose="020B0503020000020004" pitchFamily="50" charset="-127"/>
                <a:cs typeface="Arial" panose="020B0604020202020204" pitchFamily="34" charset="0"/>
              </a:rPr>
              <a:t>!!</a:t>
            </a:r>
            <a:r>
              <a:rPr lang="en-US" altLang="ko-KR" sz="2000" i="1" dirty="0" smtClean="0">
                <a:latin typeface="Arial" panose="020B0604020202020204" pitchFamily="34" charset="0"/>
                <a:ea typeface="맑은 고딕" panose="020B0503020000020004" pitchFamily="50" charset="-127"/>
                <a:cs typeface="Arial" panose="020B0604020202020204" pitchFamily="34" charset="0"/>
              </a:rPr>
              <a:t> </a:t>
            </a:r>
            <a:endParaRPr lang="en-US" altLang="ko-KR" sz="2000" i="1" dirty="0">
              <a:latin typeface="Arial" panose="020B0604020202020204" pitchFamily="34" charset="0"/>
              <a:ea typeface="맑은 고딕" panose="020B0503020000020004" pitchFamily="50" charset="-127"/>
              <a:cs typeface="Arial" panose="020B0604020202020204" pitchFamily="34" charset="0"/>
            </a:endParaRPr>
          </a:p>
        </p:txBody>
      </p:sp>
    </p:spTree>
    <p:extLst>
      <p:ext uri="{BB962C8B-B14F-4D97-AF65-F5344CB8AC3E}">
        <p14:creationId xmlns:p14="http://schemas.microsoft.com/office/powerpoint/2010/main" val="277671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50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0-#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1"/>
          <p:cNvSpPr>
            <a:spLocks noGrp="1"/>
          </p:cNvSpPr>
          <p:nvPr>
            <p:ph type="title"/>
          </p:nvPr>
        </p:nvSpPr>
        <p:spPr>
          <a:xfrm>
            <a:off x="0" y="0"/>
            <a:ext cx="9144000" cy="662421"/>
          </a:xfrm>
        </p:spPr>
        <p:txBody>
          <a:bodyPr>
            <a:normAutofit/>
          </a:bodyPr>
          <a:lstStyle/>
          <a:p>
            <a:pPr algn="ctr"/>
            <a:r>
              <a:rPr lang="en-US" altLang="ko-KR" sz="3200" b="1" dirty="0" smtClean="0">
                <a:latin typeface="Arial" panose="020B0604020202020204" pitchFamily="34" charset="0"/>
                <a:cs typeface="Arial" panose="020B0604020202020204" pitchFamily="34" charset="0"/>
              </a:rPr>
              <a:t>There are more examples</a:t>
            </a:r>
            <a:endParaRPr lang="ko-KR" altLang="en-US" sz="3200" b="1" dirty="0">
              <a:latin typeface="Arial" panose="020B0604020202020204" pitchFamily="34" charset="0"/>
              <a:cs typeface="Arial" panose="020B0604020202020204" pitchFamily="34" charset="0"/>
            </a:endParaRPr>
          </a:p>
        </p:txBody>
      </p:sp>
      <p:sp>
        <p:nvSpPr>
          <p:cNvPr id="70" name="Line 12"/>
          <p:cNvSpPr>
            <a:spLocks noChangeShapeType="1"/>
          </p:cNvSpPr>
          <p:nvPr/>
        </p:nvSpPr>
        <p:spPr bwMode="auto">
          <a:xfrm>
            <a:off x="0" y="662421"/>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ea typeface="굴림" pitchFamily="50" charset="-127"/>
            </a:endParaRPr>
          </a:p>
        </p:txBody>
      </p:sp>
      <p:sp>
        <p:nvSpPr>
          <p:cNvPr id="50" name="직사각형 49"/>
          <p:cNvSpPr/>
          <p:nvPr/>
        </p:nvSpPr>
        <p:spPr>
          <a:xfrm>
            <a:off x="344384" y="1011492"/>
            <a:ext cx="8799616" cy="2246769"/>
          </a:xfrm>
          <a:prstGeom prst="rect">
            <a:avLst/>
          </a:prstGeom>
        </p:spPr>
        <p:txBody>
          <a:bodyPr wrap="square">
            <a:spAutoFit/>
          </a:bodyPr>
          <a:lstStyle/>
          <a:p>
            <a:pPr marL="450850" indent="-450850">
              <a:spcBef>
                <a:spcPts val="600"/>
              </a:spcBef>
              <a:spcAft>
                <a:spcPts val="600"/>
              </a:spcAft>
              <a:buFont typeface="Wingdings" panose="05000000000000000000" pitchFamily="2" charset="2"/>
              <a:buChar char="u"/>
            </a:pPr>
            <a:r>
              <a:rPr lang="en-US" altLang="ko-KR" sz="2000" dirty="0" smtClean="0">
                <a:latin typeface="Arial" panose="020B0604020202020204" pitchFamily="34" charset="0"/>
                <a:ea typeface="본고딕 KR Normal" panose="020B0400000000000000" pitchFamily="34" charset="-127"/>
                <a:cs typeface="Arial" panose="020B0604020202020204" pitchFamily="34" charset="0"/>
              </a:rPr>
              <a:t>SO</a:t>
            </a:r>
            <a:r>
              <a:rPr lang="en-US" altLang="ko-KR" sz="2000" baseline="-25000" dirty="0" smtClean="0">
                <a:latin typeface="Arial" panose="020B0604020202020204" pitchFamily="34" charset="0"/>
                <a:ea typeface="본고딕 KR Normal" panose="020B0400000000000000" pitchFamily="34" charset="-127"/>
                <a:cs typeface="Arial" panose="020B0604020202020204" pitchFamily="34" charset="0"/>
              </a:rPr>
              <a:t>2</a:t>
            </a:r>
            <a:r>
              <a:rPr lang="en-US" altLang="ko-KR" sz="2000" dirty="0" smtClean="0">
                <a:latin typeface="Arial" panose="020B0604020202020204" pitchFamily="34" charset="0"/>
                <a:ea typeface="본고딕 KR Normal" panose="020B0400000000000000" pitchFamily="34" charset="-127"/>
                <a:cs typeface="Arial" panose="020B0604020202020204" pitchFamily="34" charset="0"/>
              </a:rPr>
              <a:t>(</a:t>
            </a:r>
            <a:r>
              <a:rPr lang="en-US" altLang="ko-KR" sz="2000" kern="0" dirty="0" smtClean="0">
                <a:solidFill>
                  <a:srgbClr val="000000"/>
                </a:solidFill>
                <a:latin typeface="Arial" panose="020B0604020202020204" pitchFamily="34" charset="0"/>
                <a:cs typeface="Arial" panose="020B0604020202020204" pitchFamily="34" charset="0"/>
              </a:rPr>
              <a:t>ASW </a:t>
            </a:r>
            <a:r>
              <a:rPr lang="en-US" altLang="ko-KR" sz="2000" kern="0" dirty="0">
                <a:solidFill>
                  <a:srgbClr val="000000"/>
                </a:solidFill>
                <a:latin typeface="Arial" panose="020B0604020202020204" pitchFamily="34" charset="0"/>
                <a:cs typeface="Arial" panose="020B0604020202020204" pitchFamily="34" charset="0"/>
              </a:rPr>
              <a:t>surface </a:t>
            </a:r>
            <a:r>
              <a:rPr lang="en-US" altLang="ko-KR" sz="2000" kern="0" dirty="0" smtClean="0">
                <a:solidFill>
                  <a:srgbClr val="000000"/>
                </a:solidFill>
                <a:latin typeface="Arial" panose="020B0604020202020204" pitchFamily="34" charset="0"/>
                <a:cs typeface="Arial" panose="020B0604020202020204" pitchFamily="34" charset="0"/>
              </a:rPr>
              <a:t>and </a:t>
            </a:r>
            <a:r>
              <a:rPr lang="en-US" altLang="ko-KR" sz="2000" kern="0" dirty="0">
                <a:solidFill>
                  <a:srgbClr val="000000"/>
                </a:solidFill>
                <a:latin typeface="Arial" panose="020B0604020202020204" pitchFamily="34" charset="0"/>
                <a:cs typeface="Arial" panose="020B0604020202020204" pitchFamily="34" charset="0"/>
              </a:rPr>
              <a:t>interior) </a:t>
            </a:r>
            <a:r>
              <a:rPr lang="en-US" altLang="ko-KR" sz="2000" dirty="0">
                <a:latin typeface="Arial" panose="020B0604020202020204" pitchFamily="34" charset="0"/>
                <a:ea typeface="본고딕 KR Normal" panose="020B0400000000000000" pitchFamily="34" charset="-127"/>
                <a:cs typeface="Arial" panose="020B0604020202020204" pitchFamily="34" charset="0"/>
              </a:rPr>
              <a:t>→ </a:t>
            </a:r>
            <a:r>
              <a:rPr lang="en-US" altLang="ko-KR" sz="2000" dirty="0" smtClean="0">
                <a:latin typeface="Arial" panose="020B0604020202020204" pitchFamily="34" charset="0"/>
                <a:ea typeface="본고딕 KR Normal" panose="020B0400000000000000" pitchFamily="34" charset="-127"/>
                <a:cs typeface="Arial" panose="020B0604020202020204" pitchFamily="34" charset="0"/>
              </a:rPr>
              <a:t>HSO</a:t>
            </a:r>
            <a:r>
              <a:rPr lang="en-US" altLang="ko-KR" sz="2000" baseline="-25000" dirty="0" smtClean="0">
                <a:latin typeface="Arial" panose="020B0604020202020204" pitchFamily="34" charset="0"/>
                <a:ea typeface="본고딕 KR Normal" panose="020B0400000000000000" pitchFamily="34" charset="-127"/>
                <a:cs typeface="Arial" panose="020B0604020202020204" pitchFamily="34" charset="0"/>
              </a:rPr>
              <a:t>3</a:t>
            </a:r>
            <a:r>
              <a:rPr lang="en-US" altLang="ko-KR" sz="2000" baseline="30000" dirty="0" smtClean="0">
                <a:latin typeface="Arial" panose="020B0604020202020204" pitchFamily="34" charset="0"/>
                <a:ea typeface="본고딕 KR Normal" panose="020B0400000000000000" pitchFamily="34" charset="-127"/>
                <a:cs typeface="Arial" panose="020B0604020202020204" pitchFamily="34" charset="0"/>
              </a:rPr>
              <a:t>–</a:t>
            </a:r>
            <a:r>
              <a:rPr lang="en-US" altLang="ko-KR" sz="2000" dirty="0" smtClean="0">
                <a:latin typeface="Arial" panose="020B0604020202020204" pitchFamily="34" charset="0"/>
                <a:ea typeface="본고딕 KR Normal" panose="020B0400000000000000" pitchFamily="34" charset="-127"/>
                <a:cs typeface="Arial" panose="020B0604020202020204" pitchFamily="34" charset="0"/>
              </a:rPr>
              <a:t> </a:t>
            </a:r>
            <a:r>
              <a:rPr lang="en-US" altLang="ko-KR" sz="2000" dirty="0">
                <a:latin typeface="Arial" panose="020B0604020202020204" pitchFamily="34" charset="0"/>
                <a:ea typeface="본고딕 KR Normal" panose="020B0400000000000000" pitchFamily="34" charset="-127"/>
                <a:cs typeface="Arial" panose="020B0604020202020204" pitchFamily="34" charset="0"/>
              </a:rPr>
              <a:t>+</a:t>
            </a:r>
            <a:r>
              <a:rPr lang="en-US" altLang="ko-KR" sz="2000" baseline="30000" dirty="0">
                <a:latin typeface="Arial" panose="020B0604020202020204" pitchFamily="34" charset="0"/>
                <a:ea typeface="본고딕 KR Normal" panose="020B0400000000000000" pitchFamily="34" charset="-127"/>
                <a:cs typeface="Arial" panose="020B0604020202020204" pitchFamily="34" charset="0"/>
              </a:rPr>
              <a:t> </a:t>
            </a:r>
            <a:r>
              <a:rPr lang="en-US" altLang="ko-KR" sz="2000" dirty="0" smtClean="0">
                <a:latin typeface="Arial" panose="020B0604020202020204" pitchFamily="34" charset="0"/>
                <a:ea typeface="본고딕 KR Normal" panose="020B0400000000000000" pitchFamily="34" charset="-127"/>
                <a:cs typeface="Arial" panose="020B0604020202020204" pitchFamily="34" charset="0"/>
              </a:rPr>
              <a:t>H</a:t>
            </a:r>
            <a:r>
              <a:rPr lang="en-US" altLang="ko-KR" sz="2000" baseline="-25000" dirty="0" smtClean="0">
                <a:latin typeface="Arial" panose="020B0604020202020204" pitchFamily="34" charset="0"/>
                <a:ea typeface="본고딕 KR Normal" panose="020B0400000000000000" pitchFamily="34" charset="-127"/>
                <a:cs typeface="Arial" panose="020B0604020202020204" pitchFamily="34" charset="0"/>
              </a:rPr>
              <a:t>3</a:t>
            </a:r>
            <a:r>
              <a:rPr lang="en-US" altLang="ko-KR" sz="2000" dirty="0" smtClean="0">
                <a:latin typeface="Arial" panose="020B0604020202020204" pitchFamily="34" charset="0"/>
                <a:ea typeface="본고딕 KR Normal" panose="020B0400000000000000" pitchFamily="34" charset="-127"/>
                <a:cs typeface="Arial" panose="020B0604020202020204" pitchFamily="34" charset="0"/>
              </a:rPr>
              <a:t>O</a:t>
            </a:r>
            <a:r>
              <a:rPr lang="en-US" altLang="ko-KR" sz="2000" baseline="30000" dirty="0" smtClean="0">
                <a:latin typeface="Arial" panose="020B0604020202020204" pitchFamily="34" charset="0"/>
                <a:ea typeface="본고딕 KR Normal" panose="020B0400000000000000" pitchFamily="34" charset="-127"/>
                <a:cs typeface="Arial" panose="020B0604020202020204" pitchFamily="34" charset="0"/>
              </a:rPr>
              <a:t>+	</a:t>
            </a:r>
            <a:r>
              <a:rPr lang="en-US" altLang="ko-KR" sz="2000" dirty="0" smtClean="0">
                <a:latin typeface="Arial" panose="020B0604020202020204" pitchFamily="34" charset="0"/>
                <a:ea typeface="본고딕 KR Normal" panose="020B0400000000000000" pitchFamily="34" charset="-127"/>
                <a:cs typeface="Arial" panose="020B0604020202020204" pitchFamily="34" charset="0"/>
              </a:rPr>
              <a:t>(</a:t>
            </a:r>
            <a:r>
              <a:rPr lang="en-US" altLang="ko-KR" sz="2000" i="1" dirty="0" smtClean="0">
                <a:latin typeface="Arial" panose="020B0604020202020204" pitchFamily="34" charset="0"/>
                <a:ea typeface="본고딕 KR Normal" panose="020B0400000000000000" pitchFamily="34" charset="-127"/>
                <a:cs typeface="Arial" panose="020B0604020202020204" pitchFamily="34" charset="0"/>
              </a:rPr>
              <a:t>T</a:t>
            </a:r>
            <a:r>
              <a:rPr lang="en-US" altLang="ko-KR" sz="2000" dirty="0" smtClean="0">
                <a:latin typeface="Arial" panose="020B0604020202020204" pitchFamily="34" charset="0"/>
                <a:ea typeface="본고딕 KR Normal" panose="020B0400000000000000" pitchFamily="34" charset="-127"/>
                <a:cs typeface="Arial" panose="020B0604020202020204" pitchFamily="34" charset="0"/>
              </a:rPr>
              <a:t> = 100–130 </a:t>
            </a:r>
            <a:r>
              <a:rPr lang="en-US" altLang="ko-KR" sz="2000" dirty="0">
                <a:latin typeface="Arial" panose="020B0604020202020204" pitchFamily="34" charset="0"/>
                <a:ea typeface="본고딕 KR Normal" panose="020B0400000000000000" pitchFamily="34" charset="-127"/>
                <a:cs typeface="Arial" panose="020B0604020202020204" pitchFamily="34" charset="0"/>
              </a:rPr>
              <a:t>K</a:t>
            </a:r>
            <a:r>
              <a:rPr lang="en-US" altLang="ko-KR" sz="2000" dirty="0" smtClean="0">
                <a:latin typeface="Arial" panose="020B0604020202020204" pitchFamily="34" charset="0"/>
                <a:ea typeface="본고딕 KR Normal" panose="020B0400000000000000" pitchFamily="34" charset="-127"/>
                <a:cs typeface="Arial" panose="020B0604020202020204" pitchFamily="34" charset="0"/>
              </a:rPr>
              <a:t>) </a:t>
            </a:r>
            <a:r>
              <a:rPr lang="en-US" altLang="ko-KR" sz="2000" baseline="30000" dirty="0" smtClean="0">
                <a:latin typeface="Arial" panose="020B0604020202020204" pitchFamily="34" charset="0"/>
                <a:ea typeface="본고딕 KR Normal" panose="020B0400000000000000" pitchFamily="34" charset="-127"/>
                <a:cs typeface="Arial" panose="020B0604020202020204" pitchFamily="34" charset="0"/>
              </a:rPr>
              <a:t>[1] </a:t>
            </a:r>
          </a:p>
          <a:p>
            <a:pPr marL="450850" lvl="0" indent="-450850">
              <a:spcBef>
                <a:spcPts val="600"/>
              </a:spcBef>
              <a:spcAft>
                <a:spcPts val="600"/>
              </a:spcAft>
              <a:buFont typeface="Wingdings" panose="05000000000000000000" pitchFamily="2" charset="2"/>
              <a:buChar char="u"/>
            </a:pPr>
            <a:r>
              <a:rPr lang="en-US" altLang="ko-KR" sz="2000" dirty="0" smtClean="0">
                <a:latin typeface="Arial" panose="020B0604020202020204" pitchFamily="34" charset="0"/>
                <a:ea typeface="본고딕 KR Normal" panose="020B0400000000000000" pitchFamily="34" charset="-127"/>
                <a:cs typeface="Arial" panose="020B0604020202020204" pitchFamily="34" charset="0"/>
              </a:rPr>
              <a:t>NO</a:t>
            </a:r>
            <a:r>
              <a:rPr lang="en-US" altLang="ko-KR" sz="2000" baseline="-25000" dirty="0" smtClean="0">
                <a:latin typeface="Arial" panose="020B0604020202020204" pitchFamily="34" charset="0"/>
                <a:ea typeface="본고딕 KR Normal" panose="020B0400000000000000" pitchFamily="34" charset="-127"/>
                <a:cs typeface="Arial" panose="020B0604020202020204" pitchFamily="34" charset="0"/>
              </a:rPr>
              <a:t>2</a:t>
            </a:r>
            <a:r>
              <a:rPr lang="en-US" altLang="ko-KR" sz="2000" dirty="0" smtClean="0">
                <a:latin typeface="Arial" panose="020B0604020202020204" pitchFamily="34" charset="0"/>
                <a:ea typeface="본고딕 KR Normal" panose="020B0400000000000000" pitchFamily="34" charset="-127"/>
                <a:cs typeface="Arial" panose="020B0604020202020204" pitchFamily="34" charset="0"/>
              </a:rPr>
              <a:t>(</a:t>
            </a:r>
            <a:r>
              <a:rPr lang="en-US" altLang="ko-KR" sz="2000" kern="0" dirty="0" smtClean="0">
                <a:solidFill>
                  <a:srgbClr val="000000"/>
                </a:solidFill>
                <a:latin typeface="Arial" panose="020B0604020202020204" pitchFamily="34" charset="0"/>
                <a:cs typeface="Arial" panose="020B0604020202020204" pitchFamily="34" charset="0"/>
              </a:rPr>
              <a:t>ASW surface</a:t>
            </a:r>
            <a:r>
              <a:rPr lang="en-US" altLang="ko-KR" sz="2000" dirty="0" smtClean="0">
                <a:latin typeface="Arial" panose="020B0604020202020204" pitchFamily="34" charset="0"/>
                <a:ea typeface="본고딕 KR Normal" panose="020B0400000000000000" pitchFamily="34" charset="-127"/>
                <a:cs typeface="Arial" panose="020B0604020202020204" pitchFamily="34" charset="0"/>
              </a:rPr>
              <a:t>) </a:t>
            </a:r>
            <a:r>
              <a:rPr lang="en-US" altLang="ko-KR" sz="2000" dirty="0">
                <a:latin typeface="Arial" panose="020B0604020202020204" pitchFamily="34" charset="0"/>
                <a:ea typeface="본고딕 KR Normal" panose="020B0400000000000000" pitchFamily="34" charset="-127"/>
                <a:cs typeface="Arial" panose="020B0604020202020204" pitchFamily="34" charset="0"/>
              </a:rPr>
              <a:t>→ </a:t>
            </a:r>
            <a:r>
              <a:rPr lang="en-US" altLang="ko-KR" sz="2000" dirty="0" smtClean="0">
                <a:solidFill>
                  <a:prstClr val="black"/>
                </a:solidFill>
                <a:latin typeface="Arial" panose="020B0604020202020204" pitchFamily="34" charset="0"/>
                <a:ea typeface="본고딕 KR Normal" panose="020B0400000000000000" pitchFamily="34" charset="-127"/>
                <a:cs typeface="Arial" panose="020B0604020202020204" pitchFamily="34" charset="0"/>
              </a:rPr>
              <a:t>NO</a:t>
            </a:r>
            <a:r>
              <a:rPr lang="en-US" altLang="ko-KR" sz="2000" baseline="-25000" dirty="0" smtClean="0">
                <a:solidFill>
                  <a:prstClr val="black"/>
                </a:solidFill>
                <a:latin typeface="Arial" panose="020B0604020202020204" pitchFamily="34" charset="0"/>
                <a:ea typeface="본고딕 KR Normal" panose="020B0400000000000000" pitchFamily="34" charset="-127"/>
                <a:cs typeface="Arial" panose="020B0604020202020204" pitchFamily="34" charset="0"/>
              </a:rPr>
              <a:t>3</a:t>
            </a:r>
            <a:r>
              <a:rPr lang="en-US" altLang="ko-KR" sz="2000" baseline="30000" dirty="0" smtClean="0">
                <a:solidFill>
                  <a:prstClr val="black"/>
                </a:solidFill>
                <a:latin typeface="Arial" panose="020B0604020202020204" pitchFamily="34" charset="0"/>
                <a:ea typeface="본고딕 KR Normal" panose="020B0400000000000000" pitchFamily="34" charset="-127"/>
                <a:cs typeface="Arial" panose="020B0604020202020204" pitchFamily="34" charset="0"/>
              </a:rPr>
              <a:t>-</a:t>
            </a:r>
            <a:r>
              <a:rPr lang="en-US" altLang="ko-KR" sz="2000" dirty="0">
                <a:solidFill>
                  <a:prstClr val="black"/>
                </a:solidFill>
                <a:latin typeface="Arial" panose="020B0604020202020204" pitchFamily="34" charset="0"/>
                <a:ea typeface="본고딕 KR Normal" panose="020B0400000000000000" pitchFamily="34" charset="-127"/>
                <a:cs typeface="Arial" panose="020B0604020202020204" pitchFamily="34" charset="0"/>
              </a:rPr>
              <a:t>(s</a:t>
            </a:r>
            <a:r>
              <a:rPr lang="en-US" altLang="ko-KR" sz="2000" dirty="0" smtClean="0">
                <a:solidFill>
                  <a:prstClr val="black"/>
                </a:solidFill>
                <a:latin typeface="Arial" panose="020B0604020202020204" pitchFamily="34" charset="0"/>
                <a:ea typeface="본고딕 KR Normal" panose="020B0400000000000000" pitchFamily="34" charset="-127"/>
                <a:cs typeface="Arial" panose="020B0604020202020204" pitchFamily="34" charset="0"/>
              </a:rPr>
              <a:t>) </a:t>
            </a:r>
            <a:r>
              <a:rPr lang="en-US" altLang="ko-KR" sz="2000" dirty="0">
                <a:solidFill>
                  <a:prstClr val="black"/>
                </a:solidFill>
                <a:latin typeface="Arial" panose="020B0604020202020204" pitchFamily="34" charset="0"/>
                <a:ea typeface="본고딕 KR Normal" panose="020B0400000000000000" pitchFamily="34" charset="-127"/>
                <a:cs typeface="Arial" panose="020B0604020202020204" pitchFamily="34" charset="0"/>
              </a:rPr>
              <a:t>+</a:t>
            </a:r>
            <a:r>
              <a:rPr lang="en-US" altLang="ko-KR" sz="2000" baseline="30000" dirty="0">
                <a:solidFill>
                  <a:prstClr val="black"/>
                </a:solidFill>
                <a:latin typeface="Arial" panose="020B0604020202020204" pitchFamily="34" charset="0"/>
                <a:ea typeface="본고딕 KR Normal" panose="020B0400000000000000" pitchFamily="34" charset="-127"/>
                <a:cs typeface="Arial" panose="020B0604020202020204" pitchFamily="34" charset="0"/>
              </a:rPr>
              <a:t> </a:t>
            </a:r>
            <a:r>
              <a:rPr lang="en-US" altLang="ko-KR" sz="2000" baseline="30000" dirty="0" smtClean="0">
                <a:solidFill>
                  <a:prstClr val="black"/>
                </a:solidFill>
                <a:latin typeface="Arial" panose="020B0604020202020204" pitchFamily="34" charset="0"/>
                <a:ea typeface="본고딕 KR Normal" panose="020B0400000000000000" pitchFamily="34" charset="-127"/>
                <a:cs typeface="Arial" panose="020B0604020202020204" pitchFamily="34" charset="0"/>
              </a:rPr>
              <a:t> </a:t>
            </a:r>
            <a:r>
              <a:rPr lang="en-US" altLang="ko-KR" sz="2000" dirty="0" smtClean="0">
                <a:solidFill>
                  <a:prstClr val="black"/>
                </a:solidFill>
                <a:latin typeface="Arial" panose="020B0604020202020204" pitchFamily="34" charset="0"/>
                <a:ea typeface="본고딕 KR Normal" panose="020B0400000000000000" pitchFamily="34" charset="-127"/>
                <a:cs typeface="Arial" panose="020B0604020202020204" pitchFamily="34" charset="0"/>
              </a:rPr>
              <a:t>H</a:t>
            </a:r>
            <a:r>
              <a:rPr lang="en-US" altLang="ko-KR" sz="2000" baseline="-25000" dirty="0" smtClean="0">
                <a:solidFill>
                  <a:prstClr val="black"/>
                </a:solidFill>
                <a:latin typeface="Arial" panose="020B0604020202020204" pitchFamily="34" charset="0"/>
                <a:ea typeface="본고딕 KR Normal" panose="020B0400000000000000" pitchFamily="34" charset="-127"/>
                <a:cs typeface="Arial" panose="020B0604020202020204" pitchFamily="34" charset="0"/>
              </a:rPr>
              <a:t>3</a:t>
            </a:r>
            <a:r>
              <a:rPr lang="en-US" altLang="ko-KR" sz="2000" dirty="0" smtClean="0">
                <a:solidFill>
                  <a:prstClr val="black"/>
                </a:solidFill>
                <a:latin typeface="Arial" panose="020B0604020202020204" pitchFamily="34" charset="0"/>
                <a:ea typeface="본고딕 KR Normal" panose="020B0400000000000000" pitchFamily="34" charset="-127"/>
                <a:cs typeface="Arial" panose="020B0604020202020204" pitchFamily="34" charset="0"/>
              </a:rPr>
              <a:t>O</a:t>
            </a:r>
            <a:r>
              <a:rPr lang="en-US" altLang="ko-KR" sz="2000" baseline="30000" dirty="0">
                <a:solidFill>
                  <a:prstClr val="black"/>
                </a:solidFill>
                <a:latin typeface="Arial" panose="020B0604020202020204" pitchFamily="34" charset="0"/>
                <a:ea typeface="본고딕 KR Normal" panose="020B0400000000000000" pitchFamily="34" charset="-127"/>
                <a:cs typeface="Arial" panose="020B0604020202020204" pitchFamily="34" charset="0"/>
              </a:rPr>
              <a:t>+</a:t>
            </a:r>
            <a:r>
              <a:rPr lang="en-US" altLang="ko-KR" sz="2000" dirty="0">
                <a:solidFill>
                  <a:prstClr val="black"/>
                </a:solidFill>
                <a:latin typeface="Arial" panose="020B0604020202020204" pitchFamily="34" charset="0"/>
                <a:ea typeface="본고딕 KR Normal" panose="020B0400000000000000" pitchFamily="34" charset="-127"/>
                <a:cs typeface="Arial" panose="020B0604020202020204" pitchFamily="34" charset="0"/>
              </a:rPr>
              <a:t>(s</a:t>
            </a:r>
            <a:r>
              <a:rPr lang="en-US" altLang="ko-KR" sz="2000" dirty="0" smtClean="0">
                <a:solidFill>
                  <a:prstClr val="black"/>
                </a:solidFill>
                <a:latin typeface="Arial" panose="020B0604020202020204" pitchFamily="34" charset="0"/>
                <a:ea typeface="본고딕 KR Normal" panose="020B0400000000000000" pitchFamily="34" charset="-127"/>
                <a:cs typeface="Arial" panose="020B0604020202020204" pitchFamily="34" charset="0"/>
              </a:rPr>
              <a:t>)</a:t>
            </a:r>
            <a:r>
              <a:rPr lang="en-US" altLang="ko-KR" sz="2000" dirty="0">
                <a:solidFill>
                  <a:prstClr val="black"/>
                </a:solidFill>
                <a:latin typeface="Arial" panose="020B0604020202020204" pitchFamily="34" charset="0"/>
                <a:ea typeface="본고딕 KR Normal" panose="020B0400000000000000" pitchFamily="34" charset="-127"/>
                <a:cs typeface="Arial" panose="020B0604020202020204" pitchFamily="34" charset="0"/>
              </a:rPr>
              <a:t> </a:t>
            </a:r>
            <a:r>
              <a:rPr lang="en-US" altLang="ko-KR" sz="2000" dirty="0" smtClean="0">
                <a:solidFill>
                  <a:prstClr val="black"/>
                </a:solidFill>
                <a:latin typeface="Arial" panose="020B0604020202020204" pitchFamily="34" charset="0"/>
                <a:ea typeface="본고딕 KR Normal" panose="020B0400000000000000" pitchFamily="34" charset="-127"/>
                <a:cs typeface="Arial" panose="020B0604020202020204" pitchFamily="34" charset="0"/>
              </a:rPr>
              <a:t>   	     	(&gt;100 K)</a:t>
            </a:r>
            <a:r>
              <a:rPr lang="en-US" altLang="ko-KR" sz="2000" baseline="30000" dirty="0" smtClean="0">
                <a:solidFill>
                  <a:prstClr val="black"/>
                </a:solidFill>
                <a:latin typeface="Arial" panose="020B0604020202020204" pitchFamily="34" charset="0"/>
                <a:ea typeface="본고딕 KR Normal" panose="020B0400000000000000" pitchFamily="34" charset="-127"/>
                <a:cs typeface="Arial" panose="020B0604020202020204" pitchFamily="34" charset="0"/>
              </a:rPr>
              <a:t> [2]</a:t>
            </a:r>
          </a:p>
          <a:p>
            <a:pPr lvl="0">
              <a:spcBef>
                <a:spcPts val="600"/>
              </a:spcBef>
              <a:spcAft>
                <a:spcPts val="600"/>
              </a:spcAft>
            </a:pPr>
            <a:r>
              <a:rPr lang="en-US" altLang="ko-KR" sz="2000" dirty="0">
                <a:solidFill>
                  <a:prstClr val="black"/>
                </a:solidFill>
                <a:latin typeface="Arial" panose="020B0604020202020204" pitchFamily="34" charset="0"/>
                <a:ea typeface="본고딕 KR Normal" panose="020B0400000000000000" pitchFamily="34" charset="-127"/>
                <a:cs typeface="Arial" panose="020B0604020202020204" pitchFamily="34" charset="0"/>
              </a:rPr>
              <a:t> </a:t>
            </a:r>
            <a:r>
              <a:rPr lang="en-US" altLang="ko-KR" sz="2000" dirty="0" smtClean="0">
                <a:solidFill>
                  <a:prstClr val="black"/>
                </a:solidFill>
                <a:latin typeface="Arial" panose="020B0604020202020204" pitchFamily="34" charset="0"/>
                <a:ea typeface="본고딕 KR Normal" panose="020B0400000000000000" pitchFamily="34" charset="-127"/>
                <a:cs typeface="Arial" panose="020B0604020202020204" pitchFamily="34" charset="0"/>
              </a:rPr>
              <a:t>		</a:t>
            </a:r>
            <a:r>
              <a:rPr lang="en-US" altLang="ko-KR" sz="2000" dirty="0">
                <a:solidFill>
                  <a:prstClr val="black"/>
                </a:solidFill>
                <a:latin typeface="Arial" panose="020B0604020202020204" pitchFamily="34" charset="0"/>
                <a:ea typeface="본고딕 KR Normal" panose="020B0400000000000000" pitchFamily="34" charset="-127"/>
                <a:cs typeface="Arial" panose="020B0604020202020204" pitchFamily="34" charset="0"/>
              </a:rPr>
              <a:t> </a:t>
            </a:r>
            <a:r>
              <a:rPr lang="en-US" altLang="ko-KR" sz="2000" dirty="0" smtClean="0">
                <a:solidFill>
                  <a:prstClr val="black"/>
                </a:solidFill>
                <a:latin typeface="Arial" panose="020B0604020202020204" pitchFamily="34" charset="0"/>
                <a:ea typeface="본고딕 KR Normal" panose="020B0400000000000000" pitchFamily="34" charset="-127"/>
                <a:cs typeface="Arial" panose="020B0604020202020204" pitchFamily="34" charset="0"/>
              </a:rPr>
              <a:t>           </a:t>
            </a:r>
            <a:r>
              <a:rPr lang="en-US" altLang="ko-KR" sz="2000" dirty="0" smtClean="0">
                <a:latin typeface="Arial" panose="020B0604020202020204" pitchFamily="34" charset="0"/>
                <a:ea typeface="본고딕 KR Normal" panose="020B0400000000000000" pitchFamily="34" charset="-127"/>
                <a:cs typeface="Arial" panose="020B0604020202020204" pitchFamily="34" charset="0"/>
              </a:rPr>
              <a:t>→ </a:t>
            </a:r>
            <a:r>
              <a:rPr lang="en-US" altLang="ko-KR" sz="2000" dirty="0" smtClean="0">
                <a:solidFill>
                  <a:prstClr val="black"/>
                </a:solidFill>
                <a:latin typeface="Arial" panose="020B0604020202020204" pitchFamily="34" charset="0"/>
                <a:ea typeface="본고딕 KR Normal" panose="020B0400000000000000" pitchFamily="34" charset="-127"/>
                <a:cs typeface="Arial" panose="020B0604020202020204" pitchFamily="34" charset="0"/>
              </a:rPr>
              <a:t>HONO(s) </a:t>
            </a:r>
            <a:r>
              <a:rPr lang="en-US" altLang="ko-KR" sz="2000" dirty="0">
                <a:latin typeface="Arial" panose="020B0604020202020204" pitchFamily="34" charset="0"/>
                <a:ea typeface="본고딕 KR Normal" panose="020B0400000000000000" pitchFamily="34" charset="-127"/>
                <a:cs typeface="Arial" panose="020B0604020202020204" pitchFamily="34" charset="0"/>
              </a:rPr>
              <a:t>→ </a:t>
            </a:r>
            <a:r>
              <a:rPr lang="en-US" altLang="ko-KR" sz="2000" dirty="0">
                <a:solidFill>
                  <a:prstClr val="black"/>
                </a:solidFill>
                <a:latin typeface="Arial" panose="020B0604020202020204" pitchFamily="34" charset="0"/>
                <a:ea typeface="본고딕 KR Normal" panose="020B0400000000000000" pitchFamily="34" charset="-127"/>
                <a:cs typeface="Arial" panose="020B0604020202020204" pitchFamily="34" charset="0"/>
              </a:rPr>
              <a:t>HONO(g</a:t>
            </a:r>
            <a:r>
              <a:rPr lang="en-US" altLang="ko-KR" sz="2000" dirty="0" smtClean="0">
                <a:solidFill>
                  <a:prstClr val="black"/>
                </a:solidFill>
                <a:latin typeface="Arial" panose="020B0604020202020204" pitchFamily="34" charset="0"/>
                <a:ea typeface="본고딕 KR Normal" panose="020B0400000000000000" pitchFamily="34" charset="-127"/>
                <a:cs typeface="Arial" panose="020B0604020202020204" pitchFamily="34" charset="0"/>
              </a:rPr>
              <a:t>)	(&gt;140 </a:t>
            </a:r>
            <a:r>
              <a:rPr lang="en-US" altLang="ko-KR" sz="2000" dirty="0">
                <a:solidFill>
                  <a:prstClr val="black"/>
                </a:solidFill>
                <a:latin typeface="Arial" panose="020B0604020202020204" pitchFamily="34" charset="0"/>
                <a:ea typeface="본고딕 KR Normal" panose="020B0400000000000000" pitchFamily="34" charset="-127"/>
                <a:cs typeface="Arial" panose="020B0604020202020204" pitchFamily="34" charset="0"/>
              </a:rPr>
              <a:t>K)</a:t>
            </a:r>
          </a:p>
          <a:p>
            <a:pPr marL="450850" indent="-450850">
              <a:spcBef>
                <a:spcPts val="600"/>
              </a:spcBef>
              <a:spcAft>
                <a:spcPts val="600"/>
              </a:spcAft>
              <a:buFont typeface="Wingdings" panose="05000000000000000000" pitchFamily="2" charset="2"/>
              <a:buChar char="u"/>
            </a:pPr>
            <a:r>
              <a:rPr lang="en-US" altLang="ko-KR" sz="2000" dirty="0" smtClean="0">
                <a:latin typeface="Arial" panose="020B0604020202020204" pitchFamily="34" charset="0"/>
                <a:ea typeface="본고딕 KR Normal" panose="020B0400000000000000" pitchFamily="34" charset="-127"/>
                <a:cs typeface="Arial" panose="020B0604020202020204" pitchFamily="34" charset="0"/>
              </a:rPr>
              <a:t>HF(</a:t>
            </a:r>
            <a:r>
              <a:rPr lang="en-US" altLang="ko-KR" sz="2000" kern="0" dirty="0" smtClean="0">
                <a:solidFill>
                  <a:srgbClr val="000000"/>
                </a:solidFill>
                <a:latin typeface="Arial" panose="020B0604020202020204" pitchFamily="34" charset="0"/>
                <a:cs typeface="Arial" panose="020B0604020202020204" pitchFamily="34" charset="0"/>
              </a:rPr>
              <a:t>ASW </a:t>
            </a:r>
            <a:r>
              <a:rPr lang="en-US" altLang="ko-KR" sz="2000" kern="0" dirty="0">
                <a:solidFill>
                  <a:srgbClr val="000000"/>
                </a:solidFill>
                <a:latin typeface="Arial" panose="020B0604020202020204" pitchFamily="34" charset="0"/>
                <a:cs typeface="Arial" panose="020B0604020202020204" pitchFamily="34" charset="0"/>
              </a:rPr>
              <a:t>surface </a:t>
            </a:r>
            <a:r>
              <a:rPr lang="en-US" altLang="ko-KR" sz="2000" kern="0" dirty="0" smtClean="0">
                <a:solidFill>
                  <a:srgbClr val="000000"/>
                </a:solidFill>
                <a:latin typeface="Arial" panose="020B0604020202020204" pitchFamily="34" charset="0"/>
                <a:cs typeface="Arial" panose="020B0604020202020204" pitchFamily="34" charset="0"/>
              </a:rPr>
              <a:t>and </a:t>
            </a:r>
            <a:r>
              <a:rPr lang="en-US" altLang="ko-KR" sz="2000" kern="0" dirty="0">
                <a:solidFill>
                  <a:srgbClr val="000000"/>
                </a:solidFill>
                <a:latin typeface="Arial" panose="020B0604020202020204" pitchFamily="34" charset="0"/>
                <a:cs typeface="Arial" panose="020B0604020202020204" pitchFamily="34" charset="0"/>
              </a:rPr>
              <a:t>interior) </a:t>
            </a:r>
            <a:r>
              <a:rPr lang="en-US" altLang="ko-KR" sz="2000" dirty="0">
                <a:latin typeface="Arial" panose="020B0604020202020204" pitchFamily="34" charset="0"/>
                <a:ea typeface="본고딕 KR Normal" panose="020B0400000000000000" pitchFamily="34" charset="-127"/>
                <a:cs typeface="Arial" panose="020B0604020202020204" pitchFamily="34" charset="0"/>
              </a:rPr>
              <a:t>→ H</a:t>
            </a:r>
            <a:r>
              <a:rPr lang="en-US" altLang="ko-KR" sz="2000" baseline="-25000" dirty="0">
                <a:latin typeface="Arial" panose="020B0604020202020204" pitchFamily="34" charset="0"/>
                <a:ea typeface="본고딕 KR Normal" panose="020B0400000000000000" pitchFamily="34" charset="-127"/>
                <a:cs typeface="Arial" panose="020B0604020202020204" pitchFamily="34" charset="0"/>
              </a:rPr>
              <a:t>3</a:t>
            </a:r>
            <a:r>
              <a:rPr lang="en-US" altLang="ko-KR" sz="2000" dirty="0">
                <a:latin typeface="Arial" panose="020B0604020202020204" pitchFamily="34" charset="0"/>
                <a:ea typeface="본고딕 KR Normal" panose="020B0400000000000000" pitchFamily="34" charset="-127"/>
                <a:cs typeface="Arial" panose="020B0604020202020204" pitchFamily="34" charset="0"/>
              </a:rPr>
              <a:t>O</a:t>
            </a:r>
            <a:r>
              <a:rPr lang="en-US" altLang="ko-KR" sz="2000" baseline="30000" dirty="0" smtClean="0">
                <a:latin typeface="Arial" panose="020B0604020202020204" pitchFamily="34" charset="0"/>
                <a:ea typeface="본고딕 KR Normal" panose="020B0400000000000000" pitchFamily="34" charset="-127"/>
                <a:cs typeface="Arial" panose="020B0604020202020204" pitchFamily="34" charset="0"/>
              </a:rPr>
              <a:t>+</a:t>
            </a:r>
            <a:r>
              <a:rPr lang="en-US" altLang="ko-KR" sz="2000" dirty="0" smtClean="0">
                <a:latin typeface="Arial" panose="020B0604020202020204" pitchFamily="34" charset="0"/>
                <a:ea typeface="본고딕 KR Normal" panose="020B0400000000000000" pitchFamily="34" charset="-127"/>
                <a:cs typeface="Arial" panose="020B0604020202020204" pitchFamily="34" charset="0"/>
              </a:rPr>
              <a:t> + F</a:t>
            </a:r>
            <a:r>
              <a:rPr lang="en-US" altLang="ko-KR" sz="2000" baseline="30000" dirty="0" smtClean="0">
                <a:latin typeface="Arial" panose="020B0604020202020204" pitchFamily="34" charset="0"/>
                <a:ea typeface="본고딕 KR Normal" panose="020B0400000000000000" pitchFamily="34" charset="-127"/>
                <a:cs typeface="Arial" panose="020B0604020202020204" pitchFamily="34" charset="0"/>
              </a:rPr>
              <a:t>–</a:t>
            </a:r>
            <a:r>
              <a:rPr lang="en-US" altLang="ko-KR" sz="2000" dirty="0" smtClean="0">
                <a:latin typeface="Arial" panose="020B0604020202020204" pitchFamily="34" charset="0"/>
                <a:ea typeface="본고딕 KR Normal" panose="020B0400000000000000" pitchFamily="34" charset="-127"/>
                <a:cs typeface="Arial" panose="020B0604020202020204" pitchFamily="34" charset="0"/>
              </a:rPr>
              <a:t>	     	(</a:t>
            </a:r>
            <a:r>
              <a:rPr lang="en-US" altLang="ko-KR" sz="2000" dirty="0" smtClean="0">
                <a:solidFill>
                  <a:prstClr val="black"/>
                </a:solidFill>
                <a:latin typeface="Arial" panose="020B0604020202020204" pitchFamily="34" charset="0"/>
                <a:ea typeface="본고딕 KR Normal" panose="020B0400000000000000" pitchFamily="34" charset="-127"/>
                <a:cs typeface="Arial" panose="020B0604020202020204" pitchFamily="34" charset="0"/>
              </a:rPr>
              <a:t>40–5</a:t>
            </a:r>
            <a:r>
              <a:rPr lang="en-US" altLang="ko-KR" sz="2000" dirty="0" smtClean="0">
                <a:latin typeface="Arial" panose="020B0604020202020204" pitchFamily="34" charset="0"/>
                <a:ea typeface="본고딕 KR Normal" panose="020B0400000000000000" pitchFamily="34" charset="-127"/>
                <a:cs typeface="Arial" panose="020B0604020202020204" pitchFamily="34" charset="0"/>
              </a:rPr>
              <a:t>0 K) </a:t>
            </a:r>
            <a:r>
              <a:rPr lang="en-US" altLang="ko-KR" sz="2000" baseline="30000" dirty="0" smtClean="0">
                <a:latin typeface="Arial" panose="020B0604020202020204" pitchFamily="34" charset="0"/>
                <a:ea typeface="본고딕 KR Normal" panose="020B0400000000000000" pitchFamily="34" charset="-127"/>
                <a:cs typeface="Arial" panose="020B0604020202020204" pitchFamily="34" charset="0"/>
              </a:rPr>
              <a:t>[3]</a:t>
            </a:r>
          </a:p>
          <a:p>
            <a:pPr marL="450850" indent="-450850">
              <a:spcBef>
                <a:spcPts val="600"/>
              </a:spcBef>
              <a:spcAft>
                <a:spcPts val="600"/>
              </a:spcAft>
              <a:buFont typeface="Wingdings" panose="05000000000000000000" pitchFamily="2" charset="2"/>
              <a:buChar char="u"/>
            </a:pPr>
            <a:r>
              <a:rPr lang="en-US" altLang="ko-KR" sz="2000" dirty="0">
                <a:latin typeface="Arial" panose="020B0604020202020204" pitchFamily="34" charset="0"/>
                <a:ea typeface="본고딕 KR Normal" panose="020B0400000000000000" pitchFamily="34" charset="-127"/>
                <a:cs typeface="Arial" panose="020B0604020202020204" pitchFamily="34" charset="0"/>
              </a:rPr>
              <a:t>H</a:t>
            </a:r>
            <a:r>
              <a:rPr lang="en-US" altLang="ko-KR" sz="2000" baseline="30000" dirty="0" smtClean="0">
                <a:latin typeface="Arial" panose="020B0604020202020204" pitchFamily="34" charset="0"/>
                <a:ea typeface="본고딕 KR Normal" panose="020B0400000000000000" pitchFamily="34" charset="-127"/>
                <a:cs typeface="Arial" panose="020B0604020202020204" pitchFamily="34" charset="0"/>
              </a:rPr>
              <a:t>+</a:t>
            </a:r>
            <a:r>
              <a:rPr lang="en-US" altLang="ko-KR" sz="2000" dirty="0" smtClean="0">
                <a:latin typeface="Arial" panose="020B0604020202020204" pitchFamily="34" charset="0"/>
                <a:ea typeface="본고딕 KR Normal" panose="020B0400000000000000" pitchFamily="34" charset="-127"/>
                <a:cs typeface="Arial" panose="020B0604020202020204" pitchFamily="34" charset="0"/>
              </a:rPr>
              <a:t>-promoted crystallization of ASW 			(137–150 </a:t>
            </a:r>
            <a:r>
              <a:rPr lang="en-US" altLang="ko-KR" sz="2000" dirty="0">
                <a:latin typeface="Arial" panose="020B0604020202020204" pitchFamily="34" charset="0"/>
                <a:ea typeface="본고딕 KR Normal" panose="020B0400000000000000" pitchFamily="34" charset="-127"/>
                <a:cs typeface="Arial" panose="020B0604020202020204" pitchFamily="34" charset="0"/>
              </a:rPr>
              <a:t>K) </a:t>
            </a:r>
            <a:r>
              <a:rPr lang="en-US" altLang="ko-KR" sz="2000" baseline="30000" dirty="0" smtClean="0">
                <a:latin typeface="Arial" panose="020B0604020202020204" pitchFamily="34" charset="0"/>
                <a:ea typeface="본고딕 KR Normal" panose="020B0400000000000000" pitchFamily="34" charset="-127"/>
                <a:cs typeface="Arial" panose="020B0604020202020204" pitchFamily="34" charset="0"/>
              </a:rPr>
              <a:t>[4]</a:t>
            </a:r>
            <a:endParaRPr lang="en-US" altLang="ko-KR" sz="2000" baseline="30000" dirty="0">
              <a:latin typeface="Arial" panose="020B0604020202020204" pitchFamily="34" charset="0"/>
              <a:ea typeface="본고딕 KR Normal" panose="020B0400000000000000" pitchFamily="34" charset="-127"/>
              <a:cs typeface="Arial" panose="020B0604020202020204" pitchFamily="34" charset="0"/>
            </a:endParaRPr>
          </a:p>
        </p:txBody>
      </p:sp>
      <p:pic>
        <p:nvPicPr>
          <p:cNvPr id="52" name="그림 51"/>
          <p:cNvPicPr>
            <a:picLocks noChangeAspect="1"/>
          </p:cNvPicPr>
          <p:nvPr/>
        </p:nvPicPr>
        <p:blipFill>
          <a:blip r:embed="rId3"/>
          <a:stretch>
            <a:fillRect/>
          </a:stretch>
        </p:blipFill>
        <p:spPr>
          <a:xfrm>
            <a:off x="5693789" y="3422583"/>
            <a:ext cx="3195052" cy="1957674"/>
          </a:xfrm>
          <a:prstGeom prst="rect">
            <a:avLst/>
          </a:prstGeom>
        </p:spPr>
      </p:pic>
      <p:sp>
        <p:nvSpPr>
          <p:cNvPr id="4" name="직사각형 3"/>
          <p:cNvSpPr/>
          <p:nvPr/>
        </p:nvSpPr>
        <p:spPr>
          <a:xfrm>
            <a:off x="638916" y="5544579"/>
            <a:ext cx="8368444" cy="1169551"/>
          </a:xfrm>
          <a:prstGeom prst="rect">
            <a:avLst/>
          </a:prstGeom>
        </p:spPr>
        <p:txBody>
          <a:bodyPr wrap="square">
            <a:spAutoFit/>
          </a:bodyPr>
          <a:lstStyle/>
          <a:p>
            <a:pPr marL="269875" indent="-269875">
              <a:spcAft>
                <a:spcPts val="0"/>
              </a:spcAft>
            </a:pPr>
            <a:r>
              <a:rPr lang="en-US" altLang="ko-KR" sz="1400" dirty="0" smtClean="0">
                <a:latin typeface="Times"/>
              </a:rPr>
              <a:t>[1] </a:t>
            </a:r>
            <a:r>
              <a:rPr lang="en-US" altLang="ko-KR" sz="1400" dirty="0" err="1" smtClean="0">
                <a:latin typeface="Times"/>
              </a:rPr>
              <a:t>Jagoda-Cwiklik</a:t>
            </a:r>
            <a:r>
              <a:rPr lang="en-US" altLang="ko-KR" sz="1400" dirty="0" smtClean="0">
                <a:latin typeface="Times"/>
              </a:rPr>
              <a:t> et al., </a:t>
            </a:r>
            <a:r>
              <a:rPr lang="en-US" altLang="ko-KR" sz="1400" i="1" dirty="0" smtClean="0">
                <a:latin typeface="Times"/>
              </a:rPr>
              <a:t>Phys</a:t>
            </a:r>
            <a:r>
              <a:rPr lang="en-US" altLang="ko-KR" sz="1400" i="1" dirty="0">
                <a:latin typeface="Times"/>
              </a:rPr>
              <a:t>. Chem. Chem. Phys.</a:t>
            </a:r>
            <a:r>
              <a:rPr lang="en-US" altLang="ko-KR" sz="1400" dirty="0">
                <a:latin typeface="Times"/>
              </a:rPr>
              <a:t> </a:t>
            </a:r>
            <a:r>
              <a:rPr lang="en-US" altLang="ko-KR" sz="1400" dirty="0" smtClean="0">
                <a:latin typeface="Times"/>
              </a:rPr>
              <a:t>(2008); </a:t>
            </a:r>
            <a:r>
              <a:rPr lang="en-US" altLang="ko-KR" sz="1400" dirty="0" err="1" smtClean="0">
                <a:latin typeface="Times"/>
              </a:rPr>
              <a:t>Loeffler</a:t>
            </a:r>
            <a:r>
              <a:rPr lang="en-US" altLang="ko-KR" sz="1400" dirty="0" smtClean="0">
                <a:latin typeface="Times"/>
              </a:rPr>
              <a:t> </a:t>
            </a:r>
            <a:r>
              <a:rPr lang="en-US" altLang="ko-KR" sz="1400" dirty="0">
                <a:latin typeface="Times"/>
              </a:rPr>
              <a:t>et al</a:t>
            </a:r>
            <a:r>
              <a:rPr lang="en-US" altLang="ko-KR" sz="1400" dirty="0" smtClean="0">
                <a:latin typeface="Times"/>
              </a:rPr>
              <a:t>., </a:t>
            </a:r>
            <a:r>
              <a:rPr lang="en-US" altLang="ko-KR" sz="1400" i="1" dirty="0" err="1" smtClean="0">
                <a:latin typeface="Times"/>
              </a:rPr>
              <a:t>Geophys</a:t>
            </a:r>
            <a:r>
              <a:rPr lang="en-US" altLang="ko-KR" sz="1400" i="1" dirty="0">
                <a:latin typeface="Times"/>
              </a:rPr>
              <a:t>. Res. Lett. </a:t>
            </a:r>
            <a:r>
              <a:rPr lang="en-US" altLang="ko-KR" sz="1400" dirty="0" smtClean="0">
                <a:latin typeface="Times"/>
              </a:rPr>
              <a:t>(2010); Bang</a:t>
            </a:r>
            <a:r>
              <a:rPr lang="en-US" altLang="ko-KR" sz="1400" dirty="0" smtClean="0">
                <a:solidFill>
                  <a:prstClr val="black"/>
                </a:solidFill>
                <a:latin typeface="Times"/>
              </a:rPr>
              <a:t> </a:t>
            </a:r>
            <a:r>
              <a:rPr lang="en-US" altLang="ko-KR" sz="1400" dirty="0">
                <a:solidFill>
                  <a:prstClr val="black"/>
                </a:solidFill>
                <a:latin typeface="Times"/>
              </a:rPr>
              <a:t>et al</a:t>
            </a:r>
            <a:r>
              <a:rPr lang="en-US" altLang="ko-KR" sz="1400" dirty="0" smtClean="0">
                <a:solidFill>
                  <a:prstClr val="black"/>
                </a:solidFill>
                <a:latin typeface="Times"/>
              </a:rPr>
              <a:t>., </a:t>
            </a:r>
            <a:r>
              <a:rPr lang="en-US" altLang="ko-KR" sz="1400" i="1" dirty="0" smtClean="0">
                <a:latin typeface="Times"/>
              </a:rPr>
              <a:t>ACS </a:t>
            </a:r>
            <a:r>
              <a:rPr lang="en-US" altLang="ko-KR" sz="1400" i="1" dirty="0">
                <a:latin typeface="Times"/>
              </a:rPr>
              <a:t>Earth Space Chem. </a:t>
            </a:r>
            <a:r>
              <a:rPr lang="en-US" altLang="ko-KR" sz="1400" dirty="0" smtClean="0">
                <a:latin typeface="Times"/>
              </a:rPr>
              <a:t>(2017).</a:t>
            </a:r>
          </a:p>
          <a:p>
            <a:pPr marL="269875" indent="-269875"/>
            <a:r>
              <a:rPr lang="en-US" altLang="ko-KR" sz="1400" dirty="0" smtClean="0">
                <a:latin typeface="Times"/>
              </a:rPr>
              <a:t>[2] Kim</a:t>
            </a:r>
            <a:r>
              <a:rPr lang="en-US" altLang="ko-KR" sz="1400" dirty="0" smtClean="0">
                <a:solidFill>
                  <a:prstClr val="black"/>
                </a:solidFill>
                <a:latin typeface="Times"/>
              </a:rPr>
              <a:t> </a:t>
            </a:r>
            <a:r>
              <a:rPr lang="en-US" altLang="ko-KR" sz="1400" dirty="0">
                <a:solidFill>
                  <a:prstClr val="black"/>
                </a:solidFill>
                <a:latin typeface="Times"/>
              </a:rPr>
              <a:t>et al., </a:t>
            </a:r>
            <a:r>
              <a:rPr lang="en-US" altLang="ko-KR" sz="1400" i="1" kern="0" dirty="0">
                <a:solidFill>
                  <a:prstClr val="black"/>
                </a:solidFill>
                <a:latin typeface="Times"/>
                <a:cs typeface="Times New Roman"/>
              </a:rPr>
              <a:t>J. Phys. Chem</a:t>
            </a:r>
            <a:r>
              <a:rPr lang="en-US" altLang="ko-KR" sz="1400" i="1" kern="0" dirty="0" smtClean="0">
                <a:solidFill>
                  <a:prstClr val="black"/>
                </a:solidFill>
                <a:latin typeface="Times"/>
                <a:cs typeface="Times New Roman"/>
              </a:rPr>
              <a:t>. Lett. </a:t>
            </a:r>
            <a:r>
              <a:rPr lang="en-US" altLang="ko-KR" sz="1400" kern="0" dirty="0">
                <a:solidFill>
                  <a:prstClr val="black"/>
                </a:solidFill>
                <a:latin typeface="Times"/>
                <a:cs typeface="Times New Roman"/>
              </a:rPr>
              <a:t>(</a:t>
            </a:r>
            <a:r>
              <a:rPr lang="en-US" altLang="ko-KR" sz="1400" kern="0" dirty="0" smtClean="0">
                <a:solidFill>
                  <a:prstClr val="black"/>
                </a:solidFill>
                <a:latin typeface="Times"/>
                <a:cs typeface="Times New Roman"/>
              </a:rPr>
              <a:t>2010); </a:t>
            </a:r>
            <a:r>
              <a:rPr lang="en-US" altLang="ko-KR" sz="1400" dirty="0" smtClean="0">
                <a:latin typeface="Times"/>
              </a:rPr>
              <a:t>Bang</a:t>
            </a:r>
            <a:r>
              <a:rPr lang="en-US" altLang="ko-KR" sz="1400" dirty="0" smtClean="0">
                <a:solidFill>
                  <a:prstClr val="black"/>
                </a:solidFill>
                <a:latin typeface="Times"/>
              </a:rPr>
              <a:t> </a:t>
            </a:r>
            <a:r>
              <a:rPr lang="en-US" altLang="ko-KR" sz="1400" dirty="0">
                <a:solidFill>
                  <a:prstClr val="black"/>
                </a:solidFill>
                <a:latin typeface="Times"/>
              </a:rPr>
              <a:t>et al., </a:t>
            </a:r>
            <a:r>
              <a:rPr lang="en-US" altLang="ko-KR" sz="1400" i="1" kern="0" dirty="0">
                <a:solidFill>
                  <a:prstClr val="black"/>
                </a:solidFill>
                <a:latin typeface="Times"/>
                <a:cs typeface="Times New Roman"/>
              </a:rPr>
              <a:t>J. </a:t>
            </a:r>
            <a:r>
              <a:rPr lang="en-US" altLang="ko-KR" sz="1400" i="1" kern="0" dirty="0" smtClean="0">
                <a:solidFill>
                  <a:prstClr val="black"/>
                </a:solidFill>
                <a:latin typeface="Times"/>
                <a:cs typeface="Times New Roman"/>
              </a:rPr>
              <a:t>Phys</a:t>
            </a:r>
            <a:r>
              <a:rPr lang="en-US" altLang="ko-KR" sz="1400" i="1" kern="0" dirty="0">
                <a:solidFill>
                  <a:prstClr val="black"/>
                </a:solidFill>
                <a:latin typeface="Times"/>
                <a:cs typeface="Times New Roman"/>
              </a:rPr>
              <a:t>. Chem. </a:t>
            </a:r>
            <a:r>
              <a:rPr lang="en-US" altLang="ko-KR" sz="1400" kern="0" dirty="0" smtClean="0">
                <a:solidFill>
                  <a:prstClr val="black"/>
                </a:solidFill>
                <a:latin typeface="Times"/>
                <a:cs typeface="Times New Roman"/>
              </a:rPr>
              <a:t>(2015</a:t>
            </a:r>
            <a:r>
              <a:rPr lang="en-US" altLang="ko-KR" sz="1400" kern="0" dirty="0">
                <a:solidFill>
                  <a:prstClr val="black"/>
                </a:solidFill>
                <a:latin typeface="Times"/>
                <a:cs typeface="Times New Roman"/>
              </a:rPr>
              <a:t>); </a:t>
            </a:r>
            <a:endParaRPr lang="en-US" altLang="ko-KR" sz="1400" dirty="0" smtClean="0">
              <a:latin typeface="Times"/>
            </a:endParaRPr>
          </a:p>
          <a:p>
            <a:pPr marL="269875" indent="-269875"/>
            <a:r>
              <a:rPr lang="en-US" altLang="ko-KR" sz="1400" dirty="0" smtClean="0">
                <a:latin typeface="Times"/>
              </a:rPr>
              <a:t>[3] </a:t>
            </a:r>
            <a:r>
              <a:rPr lang="en-US" altLang="ko-KR" sz="1400" kern="0" dirty="0">
                <a:latin typeface="Times"/>
                <a:cs typeface="Times New Roman"/>
              </a:rPr>
              <a:t>Ayotte et al., </a:t>
            </a:r>
            <a:r>
              <a:rPr lang="en-US" altLang="ko-KR" sz="1400" i="1" kern="0" dirty="0">
                <a:latin typeface="Times"/>
                <a:cs typeface="Times New Roman"/>
              </a:rPr>
              <a:t>J. Chem. Phys. </a:t>
            </a:r>
            <a:r>
              <a:rPr lang="en-US" altLang="ko-KR" sz="1400" kern="0" dirty="0">
                <a:latin typeface="Times"/>
                <a:cs typeface="Times New Roman"/>
              </a:rPr>
              <a:t>(2005); </a:t>
            </a:r>
            <a:r>
              <a:rPr lang="en-US" altLang="ko-KR" sz="1400" kern="0" dirty="0">
                <a:solidFill>
                  <a:prstClr val="black"/>
                </a:solidFill>
                <a:latin typeface="Times"/>
                <a:cs typeface="Times New Roman"/>
              </a:rPr>
              <a:t>Ayotte et al., </a:t>
            </a:r>
            <a:r>
              <a:rPr lang="en-US" altLang="ko-KR" sz="1400" i="1" kern="0" dirty="0">
                <a:solidFill>
                  <a:prstClr val="black"/>
                </a:solidFill>
                <a:latin typeface="Times"/>
                <a:cs typeface="Times New Roman"/>
              </a:rPr>
              <a:t>J. Chem. Phys. </a:t>
            </a:r>
            <a:r>
              <a:rPr lang="en-US" altLang="ko-KR" sz="1400" kern="0" dirty="0">
                <a:solidFill>
                  <a:prstClr val="black"/>
                </a:solidFill>
                <a:latin typeface="Times"/>
                <a:cs typeface="Times New Roman"/>
              </a:rPr>
              <a:t>(2009).</a:t>
            </a:r>
            <a:endParaRPr lang="ko-KR" altLang="ko-KR" sz="1400" dirty="0">
              <a:latin typeface="Times"/>
            </a:endParaRPr>
          </a:p>
          <a:p>
            <a:pPr marL="269875" lvl="0" indent="-269875"/>
            <a:r>
              <a:rPr lang="en-US" altLang="ko-KR" sz="1400" dirty="0" smtClean="0">
                <a:latin typeface="Times"/>
              </a:rPr>
              <a:t>[4] D. H. Lee et al., </a:t>
            </a:r>
            <a:r>
              <a:rPr lang="en-US" altLang="ko-KR" sz="1400" i="1" kern="0" dirty="0">
                <a:solidFill>
                  <a:prstClr val="black"/>
                </a:solidFill>
                <a:latin typeface="Times"/>
                <a:cs typeface="Times New Roman"/>
              </a:rPr>
              <a:t>J. Phys. Chem</a:t>
            </a:r>
            <a:r>
              <a:rPr lang="en-US" altLang="ko-KR" sz="1400" i="1" kern="0" dirty="0" smtClean="0">
                <a:solidFill>
                  <a:prstClr val="black"/>
                </a:solidFill>
                <a:latin typeface="Times"/>
                <a:cs typeface="Times New Roman"/>
              </a:rPr>
              <a:t>. C, </a:t>
            </a:r>
            <a:r>
              <a:rPr lang="en-US" altLang="ko-KR" sz="1400" dirty="0" smtClean="0">
                <a:latin typeface="Times"/>
              </a:rPr>
              <a:t>to be published.</a:t>
            </a:r>
          </a:p>
        </p:txBody>
      </p:sp>
      <p:sp>
        <p:nvSpPr>
          <p:cNvPr id="10" name="TextBox 9"/>
          <p:cNvSpPr txBox="1"/>
          <p:nvPr/>
        </p:nvSpPr>
        <p:spPr>
          <a:xfrm>
            <a:off x="760021" y="3805477"/>
            <a:ext cx="4334493" cy="1015663"/>
          </a:xfrm>
          <a:prstGeom prst="rect">
            <a:avLst/>
          </a:prstGeom>
          <a:noFill/>
          <a:ln w="15875">
            <a:solidFill>
              <a:srgbClr val="FF0000"/>
            </a:solidFill>
          </a:ln>
        </p:spPr>
        <p:txBody>
          <a:bodyPr wrap="square" rtlCol="0">
            <a:spAutoFit/>
          </a:bodyPr>
          <a:lstStyle/>
          <a:p>
            <a:r>
              <a:rPr lang="en-US" altLang="ko-KR" sz="2000" dirty="0" smtClean="0">
                <a:latin typeface="Arial" panose="020B0604020202020204" pitchFamily="34" charset="0"/>
                <a:cs typeface="Arial" panose="020B0604020202020204" pitchFamily="34" charset="0"/>
              </a:rPr>
              <a:t>All these spontaneous reactions seem to have a common feature of proton transfer in ice.</a:t>
            </a:r>
            <a:endParaRPr lang="ko-KR"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3809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직사각형 9"/>
          <p:cNvSpPr/>
          <p:nvPr/>
        </p:nvSpPr>
        <p:spPr>
          <a:xfrm>
            <a:off x="4919730" y="-15801"/>
            <a:ext cx="4224270" cy="954107"/>
          </a:xfrm>
          <a:prstGeom prst="rect">
            <a:avLst/>
          </a:prstGeom>
        </p:spPr>
        <p:txBody>
          <a:bodyPr wrap="square">
            <a:spAutoFit/>
          </a:bodyPr>
          <a:lstStyle/>
          <a:p>
            <a:r>
              <a:rPr lang="en-US" altLang="ko-KR" sz="2700" b="1" dirty="0">
                <a:latin typeface="Arial" panose="020B0604020202020204" pitchFamily="34" charset="0"/>
                <a:ea typeface="바탕"/>
                <a:cs typeface="Arial" panose="020B0604020202020204" pitchFamily="34" charset="0"/>
              </a:rPr>
              <a:t>QM </a:t>
            </a:r>
            <a:r>
              <a:rPr lang="en-US" altLang="ko-KR" sz="2700" b="1" dirty="0" smtClean="0">
                <a:latin typeface="Arial" panose="020B0604020202020204" pitchFamily="34" charset="0"/>
                <a:ea typeface="바탕"/>
                <a:cs typeface="Arial" panose="020B0604020202020204" pitchFamily="34" charset="0"/>
              </a:rPr>
              <a:t>Study </a:t>
            </a:r>
            <a:r>
              <a:rPr lang="en-US" altLang="ko-KR" sz="2700" b="1" dirty="0">
                <a:latin typeface="Arial" panose="020B0604020202020204" pitchFamily="34" charset="0"/>
                <a:ea typeface="바탕"/>
                <a:cs typeface="Arial" panose="020B0604020202020204" pitchFamily="34" charset="0"/>
              </a:rPr>
              <a:t>of </a:t>
            </a:r>
            <a:r>
              <a:rPr lang="en-US" altLang="ko-KR" sz="2700" b="1" dirty="0" smtClean="0">
                <a:latin typeface="Arial" panose="020B0604020202020204" pitchFamily="34" charset="0"/>
                <a:ea typeface="바탕"/>
                <a:cs typeface="Arial" panose="020B0604020202020204" pitchFamily="34" charset="0"/>
              </a:rPr>
              <a:t>Interaction of SO</a:t>
            </a:r>
            <a:r>
              <a:rPr lang="en-US" altLang="ko-KR" sz="2700" b="1" baseline="-25000" dirty="0" smtClean="0">
                <a:latin typeface="Arial" panose="020B0604020202020204" pitchFamily="34" charset="0"/>
                <a:ea typeface="바탕"/>
                <a:cs typeface="Arial" panose="020B0604020202020204" pitchFamily="34" charset="0"/>
              </a:rPr>
              <a:t>2 </a:t>
            </a:r>
            <a:r>
              <a:rPr lang="en-US" altLang="ko-KR" sz="2700" b="1" dirty="0" smtClean="0">
                <a:latin typeface="Arial" panose="020B0604020202020204" pitchFamily="34" charset="0"/>
                <a:ea typeface="바탕"/>
                <a:cs typeface="Arial" panose="020B0604020202020204" pitchFamily="34" charset="0"/>
              </a:rPr>
              <a:t>with Ice Surface</a:t>
            </a:r>
            <a:r>
              <a:rPr lang="en-US" altLang="ko-KR" sz="2700" b="1" baseline="-25000" dirty="0" smtClean="0">
                <a:latin typeface="Arial" panose="020B0604020202020204" pitchFamily="34" charset="0"/>
                <a:ea typeface="바탕"/>
                <a:cs typeface="Arial" panose="020B0604020202020204" pitchFamily="34" charset="0"/>
              </a:rPr>
              <a:t> </a:t>
            </a:r>
            <a:endParaRPr lang="ko-KR" altLang="en-US" sz="2700" dirty="0">
              <a:latin typeface="Arial" panose="020B0604020202020204" pitchFamily="34" charset="0"/>
              <a:cs typeface="Arial" panose="020B0604020202020204" pitchFamily="34" charset="0"/>
            </a:endParaRPr>
          </a:p>
        </p:txBody>
      </p:sp>
      <p:sp>
        <p:nvSpPr>
          <p:cNvPr id="14" name="직사각형 13"/>
          <p:cNvSpPr/>
          <p:nvPr/>
        </p:nvSpPr>
        <p:spPr>
          <a:xfrm>
            <a:off x="5424806" y="4046432"/>
            <a:ext cx="3300973" cy="1969770"/>
          </a:xfrm>
          <a:prstGeom prst="rect">
            <a:avLst/>
          </a:prstGeom>
        </p:spPr>
        <p:txBody>
          <a:bodyPr wrap="square">
            <a:spAutoFit/>
          </a:bodyPr>
          <a:lstStyle/>
          <a:p>
            <a:pPr>
              <a:spcBef>
                <a:spcPts val="600"/>
              </a:spcBef>
            </a:pPr>
            <a:r>
              <a:rPr lang="en-US" altLang="ko-KR" sz="1600" dirty="0" smtClean="0">
                <a:latin typeface="Times New Roman"/>
                <a:ea typeface="맑은 고딕"/>
              </a:rPr>
              <a:t>Energy </a:t>
            </a:r>
            <a:r>
              <a:rPr lang="en-US" altLang="ko-KR" sz="1600" dirty="0">
                <a:latin typeface="Times New Roman"/>
                <a:ea typeface="맑은 고딕"/>
              </a:rPr>
              <a:t>(kJ/</a:t>
            </a:r>
            <a:r>
              <a:rPr lang="en-US" altLang="ko-KR" sz="1600" dirty="0" err="1">
                <a:latin typeface="Times New Roman"/>
                <a:ea typeface="맑은 고딕"/>
              </a:rPr>
              <a:t>mol</a:t>
            </a:r>
            <a:r>
              <a:rPr lang="en-US" altLang="ko-KR" sz="1600" dirty="0">
                <a:latin typeface="Times New Roman"/>
                <a:ea typeface="맑은 고딕"/>
              </a:rPr>
              <a:t>) </a:t>
            </a:r>
            <a:r>
              <a:rPr lang="en-US" altLang="ko-KR" sz="1600" dirty="0" smtClean="0">
                <a:latin typeface="Times New Roman"/>
                <a:ea typeface="맑은 고딕"/>
              </a:rPr>
              <a:t>of each structure represents the MP2-calculated value relative to physisorbed SO</a:t>
            </a:r>
            <a:r>
              <a:rPr lang="en-US" altLang="ko-KR" sz="1600" baseline="-25000" dirty="0" smtClean="0">
                <a:latin typeface="Times New Roman"/>
                <a:ea typeface="맑은 고딕"/>
              </a:rPr>
              <a:t>2</a:t>
            </a:r>
            <a:r>
              <a:rPr lang="en-US" altLang="ko-KR" sz="1600" dirty="0" smtClean="0">
                <a:solidFill>
                  <a:srgbClr val="000000"/>
                </a:solidFill>
                <a:latin typeface="Times New Roman"/>
                <a:ea typeface="맑은 고딕"/>
              </a:rPr>
              <a:t>.</a:t>
            </a:r>
            <a:endParaRPr lang="en-US" altLang="ko-KR" sz="1600" dirty="0" smtClean="0">
              <a:latin typeface="Times New Roman"/>
              <a:ea typeface="맑은 고딕"/>
            </a:endParaRPr>
          </a:p>
          <a:p>
            <a:pPr>
              <a:spcBef>
                <a:spcPts val="600"/>
              </a:spcBef>
            </a:pPr>
            <a:r>
              <a:rPr lang="en-US" altLang="ko-KR" sz="1600" dirty="0" smtClean="0">
                <a:latin typeface="Times New Roman"/>
                <a:ea typeface="맑은 고딕"/>
              </a:rPr>
              <a:t>(B3LYP-calculated </a:t>
            </a:r>
            <a:r>
              <a:rPr lang="en-US" altLang="ko-KR" sz="1600" dirty="0">
                <a:latin typeface="Times New Roman"/>
                <a:ea typeface="맑은 고딕"/>
              </a:rPr>
              <a:t>values are </a:t>
            </a:r>
            <a:r>
              <a:rPr lang="en-US" altLang="ko-KR" sz="1600" dirty="0" smtClean="0">
                <a:latin typeface="Times New Roman"/>
                <a:ea typeface="맑은 고딕"/>
              </a:rPr>
              <a:t>in </a:t>
            </a:r>
            <a:r>
              <a:rPr lang="en-US" altLang="ko-KR" sz="1600" dirty="0">
                <a:latin typeface="Times New Roman"/>
                <a:ea typeface="맑은 고딕"/>
              </a:rPr>
              <a:t>the </a:t>
            </a:r>
            <a:r>
              <a:rPr lang="en-US" altLang="ko-KR" sz="1600" dirty="0" smtClean="0">
                <a:latin typeface="Times New Roman"/>
                <a:ea typeface="맑은 고딕"/>
              </a:rPr>
              <a:t>parentheses</a:t>
            </a:r>
            <a:r>
              <a:rPr lang="en-US" altLang="ko-KR" sz="1600" dirty="0">
                <a:latin typeface="Times New Roman"/>
                <a:ea typeface="맑은 고딕"/>
              </a:rPr>
              <a:t>.</a:t>
            </a:r>
            <a:r>
              <a:rPr lang="en-US" altLang="ko-KR" sz="1600" dirty="0" smtClean="0">
                <a:latin typeface="Times New Roman"/>
                <a:ea typeface="맑은 고딕"/>
              </a:rPr>
              <a:t>) </a:t>
            </a:r>
          </a:p>
          <a:p>
            <a:pPr>
              <a:spcBef>
                <a:spcPts val="600"/>
              </a:spcBef>
            </a:pPr>
            <a:r>
              <a:rPr lang="en-US" altLang="ko-KR" sz="1600" dirty="0" smtClean="0">
                <a:latin typeface="Times New Roman"/>
                <a:ea typeface="맑은 고딕"/>
              </a:rPr>
              <a:t>Binding </a:t>
            </a:r>
            <a:r>
              <a:rPr lang="en-US" altLang="ko-KR" sz="1600" dirty="0">
                <a:latin typeface="Times New Roman"/>
                <a:ea typeface="맑은 고딕"/>
              </a:rPr>
              <a:t>energy of physisorbed SO</a:t>
            </a:r>
            <a:r>
              <a:rPr lang="en-US" altLang="ko-KR" sz="1600" baseline="-25000" dirty="0">
                <a:latin typeface="Times New Roman"/>
                <a:ea typeface="맑은 고딕"/>
              </a:rPr>
              <a:t>2 </a:t>
            </a:r>
            <a:r>
              <a:rPr lang="en-US" altLang="ko-KR" sz="1600" dirty="0">
                <a:latin typeface="Times New Roman"/>
                <a:ea typeface="맑은 고딕"/>
              </a:rPr>
              <a:t>structure = 97.9 kJ/</a:t>
            </a:r>
            <a:r>
              <a:rPr lang="en-US" altLang="ko-KR" sz="1600" dirty="0" err="1">
                <a:latin typeface="Times New Roman"/>
                <a:ea typeface="맑은 고딕"/>
              </a:rPr>
              <a:t>mol</a:t>
            </a:r>
            <a:r>
              <a:rPr lang="en-US" altLang="ko-KR" sz="1600" dirty="0">
                <a:latin typeface="Times New Roman"/>
                <a:ea typeface="맑은 고딕"/>
              </a:rPr>
              <a:t> (MP2</a:t>
            </a:r>
            <a:r>
              <a:rPr lang="en-US" altLang="ko-KR" sz="1600" dirty="0" smtClean="0">
                <a:latin typeface="Times New Roman"/>
                <a:ea typeface="맑은 고딕"/>
              </a:rPr>
              <a:t>).</a:t>
            </a:r>
            <a:endParaRPr lang="ko-KR" altLang="en-US" sz="1600" dirty="0"/>
          </a:p>
        </p:txBody>
      </p:sp>
      <p:sp>
        <p:nvSpPr>
          <p:cNvPr id="15" name="직사각형 14"/>
          <p:cNvSpPr/>
          <p:nvPr/>
        </p:nvSpPr>
        <p:spPr>
          <a:xfrm>
            <a:off x="4798872" y="1176942"/>
            <a:ext cx="4190582" cy="2339102"/>
          </a:xfrm>
          <a:prstGeom prst="rect">
            <a:avLst/>
          </a:prstGeom>
          <a:ln>
            <a:solidFill>
              <a:schemeClr val="tx1"/>
            </a:solidFill>
          </a:ln>
        </p:spPr>
        <p:txBody>
          <a:bodyPr wrap="square">
            <a:spAutoFit/>
          </a:bodyPr>
          <a:lstStyle/>
          <a:p>
            <a:pPr marL="180975" indent="-180975">
              <a:spcBef>
                <a:spcPts val="600"/>
              </a:spcBef>
              <a:spcAft>
                <a:spcPts val="600"/>
              </a:spcAft>
              <a:buFont typeface="Arial" panose="020B0604020202020204" pitchFamily="34" charset="0"/>
              <a:buChar char="•"/>
            </a:pPr>
            <a:r>
              <a:rPr lang="en-US" altLang="ko-KR" dirty="0">
                <a:latin typeface="Arial" panose="020B0604020202020204" pitchFamily="34" charset="0"/>
                <a:ea typeface="맑은 고딕"/>
                <a:cs typeface="Arial" panose="020B0604020202020204" pitchFamily="34" charset="0"/>
              </a:rPr>
              <a:t>SO</a:t>
            </a:r>
            <a:r>
              <a:rPr lang="en-US" altLang="ko-KR" baseline="-25000" dirty="0">
                <a:latin typeface="Arial" panose="020B0604020202020204" pitchFamily="34" charset="0"/>
                <a:ea typeface="맑은 고딕"/>
                <a:cs typeface="Arial" panose="020B0604020202020204" pitchFamily="34" charset="0"/>
              </a:rPr>
              <a:t>2 </a:t>
            </a:r>
            <a:r>
              <a:rPr lang="en-US" altLang="ko-KR" dirty="0">
                <a:latin typeface="Arial" panose="020B0604020202020204" pitchFamily="34" charset="0"/>
                <a:ea typeface="맑은 고딕"/>
                <a:cs typeface="Arial" panose="020B0604020202020204" pitchFamily="34" charset="0"/>
              </a:rPr>
              <a:t>+ </a:t>
            </a:r>
            <a:r>
              <a:rPr lang="en-US" altLang="ko-KR" dirty="0" smtClean="0">
                <a:latin typeface="Arial" panose="020B0604020202020204" pitchFamily="34" charset="0"/>
                <a:ea typeface="맑은 고딕"/>
                <a:cs typeface="Arial" panose="020B0604020202020204" pitchFamily="34" charset="0"/>
              </a:rPr>
              <a:t>ice </a:t>
            </a:r>
            <a:r>
              <a:rPr lang="en-US" altLang="ko-KR" dirty="0" smtClean="0">
                <a:latin typeface="Arial" panose="020B0604020202020204" pitchFamily="34" charset="0"/>
                <a:ea typeface="맑은 고딕"/>
                <a:cs typeface="Arial" panose="020B0604020202020204" pitchFamily="34" charset="0"/>
                <a:sym typeface="Wingdings"/>
              </a:rPr>
              <a:t></a:t>
            </a:r>
            <a:r>
              <a:rPr lang="en-US" altLang="ko-KR" dirty="0" smtClean="0">
                <a:latin typeface="Arial" panose="020B0604020202020204" pitchFamily="34" charset="0"/>
                <a:ea typeface="맑은 고딕"/>
                <a:cs typeface="Arial" panose="020B0604020202020204" pitchFamily="34" charset="0"/>
              </a:rPr>
              <a:t> </a:t>
            </a:r>
            <a:r>
              <a:rPr lang="en-US" altLang="ko-KR" dirty="0">
                <a:latin typeface="Arial" panose="020B0604020202020204" pitchFamily="34" charset="0"/>
                <a:ea typeface="맑은 고딕"/>
                <a:cs typeface="Arial" panose="020B0604020202020204" pitchFamily="34" charset="0"/>
              </a:rPr>
              <a:t>H</a:t>
            </a:r>
            <a:r>
              <a:rPr lang="en-US" altLang="ko-KR" baseline="-25000" dirty="0">
                <a:latin typeface="Arial" panose="020B0604020202020204" pitchFamily="34" charset="0"/>
                <a:ea typeface="맑은 고딕"/>
                <a:cs typeface="Arial" panose="020B0604020202020204" pitchFamily="34" charset="0"/>
              </a:rPr>
              <a:t>2</a:t>
            </a:r>
            <a:r>
              <a:rPr lang="en-US" altLang="ko-KR" dirty="0">
                <a:latin typeface="Arial" panose="020B0604020202020204" pitchFamily="34" charset="0"/>
                <a:ea typeface="맑은 고딕"/>
                <a:cs typeface="Arial" panose="020B0604020202020204" pitchFamily="34" charset="0"/>
              </a:rPr>
              <a:t>SO</a:t>
            </a:r>
            <a:r>
              <a:rPr lang="en-US" altLang="ko-KR" baseline="-25000" dirty="0">
                <a:latin typeface="Arial" panose="020B0604020202020204" pitchFamily="34" charset="0"/>
                <a:ea typeface="맑은 고딕"/>
                <a:cs typeface="Arial" panose="020B0604020202020204" pitchFamily="34" charset="0"/>
              </a:rPr>
              <a:t>3 </a:t>
            </a:r>
            <a:r>
              <a:rPr lang="en-US" altLang="ko-KR" dirty="0">
                <a:latin typeface="Arial" panose="020B0604020202020204" pitchFamily="34" charset="0"/>
                <a:ea typeface="맑은 고딕"/>
                <a:cs typeface="Arial" panose="020B0604020202020204" pitchFamily="34" charset="0"/>
                <a:sym typeface="Wingdings"/>
              </a:rPr>
              <a:t></a:t>
            </a:r>
            <a:r>
              <a:rPr lang="en-US" altLang="ko-KR" dirty="0">
                <a:latin typeface="Arial" panose="020B0604020202020204" pitchFamily="34" charset="0"/>
                <a:ea typeface="맑은 고딕"/>
                <a:cs typeface="Arial" panose="020B0604020202020204" pitchFamily="34" charset="0"/>
              </a:rPr>
              <a:t> HSO</a:t>
            </a:r>
            <a:r>
              <a:rPr lang="en-US" altLang="ko-KR" baseline="-25000" dirty="0">
                <a:latin typeface="Arial" panose="020B0604020202020204" pitchFamily="34" charset="0"/>
                <a:ea typeface="맑은 고딕"/>
                <a:cs typeface="Arial" panose="020B0604020202020204" pitchFamily="34" charset="0"/>
              </a:rPr>
              <a:t>3</a:t>
            </a:r>
            <a:r>
              <a:rPr lang="en-US" altLang="ko-KR" baseline="30000" dirty="0" smtClean="0">
                <a:latin typeface="Arial" panose="020B0604020202020204" pitchFamily="34" charset="0"/>
                <a:ea typeface="맑은 고딕"/>
                <a:cs typeface="Arial" panose="020B0604020202020204" pitchFamily="34" charset="0"/>
              </a:rPr>
              <a:t>–</a:t>
            </a:r>
            <a:r>
              <a:rPr lang="en-US" altLang="ko-KR" dirty="0" smtClean="0">
                <a:latin typeface="Arial" panose="020B0604020202020204" pitchFamily="34" charset="0"/>
                <a:ea typeface="맑은 고딕"/>
                <a:cs typeface="Arial" panose="020B0604020202020204" pitchFamily="34" charset="0"/>
              </a:rPr>
              <a:t> + H</a:t>
            </a:r>
            <a:r>
              <a:rPr lang="en-US" altLang="ko-KR" baseline="-25000" dirty="0" smtClean="0">
                <a:latin typeface="Arial" panose="020B0604020202020204" pitchFamily="34" charset="0"/>
                <a:ea typeface="맑은 고딕"/>
                <a:cs typeface="Arial" panose="020B0604020202020204" pitchFamily="34" charset="0"/>
              </a:rPr>
              <a:t>3</a:t>
            </a:r>
            <a:r>
              <a:rPr lang="en-US" altLang="ko-KR" dirty="0" smtClean="0">
                <a:latin typeface="Arial" panose="020B0604020202020204" pitchFamily="34" charset="0"/>
                <a:ea typeface="맑은 고딕"/>
                <a:cs typeface="Arial" panose="020B0604020202020204" pitchFamily="34" charset="0"/>
              </a:rPr>
              <a:t>O</a:t>
            </a:r>
            <a:r>
              <a:rPr lang="en-US" altLang="ko-KR" baseline="30000" dirty="0" smtClean="0">
                <a:latin typeface="Arial" panose="020B0604020202020204" pitchFamily="34" charset="0"/>
                <a:ea typeface="맑은 고딕"/>
                <a:cs typeface="Arial" panose="020B0604020202020204" pitchFamily="34" charset="0"/>
              </a:rPr>
              <a:t>+</a:t>
            </a:r>
            <a:r>
              <a:rPr lang="en-US" altLang="ko-KR" dirty="0" smtClean="0">
                <a:latin typeface="Arial" panose="020B0604020202020204" pitchFamily="34" charset="0"/>
                <a:ea typeface="맑은 고딕"/>
                <a:cs typeface="Arial" panose="020B0604020202020204" pitchFamily="34" charset="0"/>
              </a:rPr>
              <a:t> (indirect path)</a:t>
            </a:r>
          </a:p>
          <a:p>
            <a:pPr marL="180975" indent="-180975">
              <a:spcBef>
                <a:spcPts val="600"/>
              </a:spcBef>
              <a:spcAft>
                <a:spcPts val="600"/>
              </a:spcAft>
              <a:buFont typeface="Arial" panose="020B0604020202020204" pitchFamily="34" charset="0"/>
              <a:buChar char="•"/>
            </a:pPr>
            <a:r>
              <a:rPr lang="en-US" altLang="ko-KR" dirty="0">
                <a:latin typeface="Arial" panose="020B0604020202020204" pitchFamily="34" charset="0"/>
                <a:ea typeface="맑은 고딕"/>
                <a:cs typeface="Arial" panose="020B0604020202020204" pitchFamily="34" charset="0"/>
              </a:rPr>
              <a:t>SO</a:t>
            </a:r>
            <a:r>
              <a:rPr lang="en-US" altLang="ko-KR" baseline="-25000" dirty="0">
                <a:latin typeface="Arial" panose="020B0604020202020204" pitchFamily="34" charset="0"/>
                <a:ea typeface="맑은 고딕"/>
                <a:cs typeface="Arial" panose="020B0604020202020204" pitchFamily="34" charset="0"/>
              </a:rPr>
              <a:t>2 </a:t>
            </a:r>
            <a:r>
              <a:rPr lang="en-US" altLang="ko-KR" dirty="0">
                <a:latin typeface="Arial" panose="020B0604020202020204" pitchFamily="34" charset="0"/>
                <a:ea typeface="맑은 고딕"/>
                <a:cs typeface="Arial" panose="020B0604020202020204" pitchFamily="34" charset="0"/>
              </a:rPr>
              <a:t>+ ice </a:t>
            </a:r>
            <a:r>
              <a:rPr lang="en-US" altLang="ko-KR" dirty="0" smtClean="0">
                <a:latin typeface="Arial" panose="020B0604020202020204" pitchFamily="34" charset="0"/>
                <a:ea typeface="맑은 고딕"/>
                <a:cs typeface="Arial" panose="020B0604020202020204" pitchFamily="34" charset="0"/>
                <a:sym typeface="Wingdings"/>
              </a:rPr>
              <a:t></a:t>
            </a:r>
            <a:r>
              <a:rPr lang="en-US" altLang="ko-KR" dirty="0" smtClean="0">
                <a:latin typeface="Arial" panose="020B0604020202020204" pitchFamily="34" charset="0"/>
                <a:ea typeface="맑은 고딕"/>
                <a:cs typeface="Arial" panose="020B0604020202020204" pitchFamily="34" charset="0"/>
              </a:rPr>
              <a:t> </a:t>
            </a:r>
            <a:r>
              <a:rPr lang="en-US" altLang="ko-KR" dirty="0">
                <a:latin typeface="Arial" panose="020B0604020202020204" pitchFamily="34" charset="0"/>
                <a:ea typeface="맑은 고딕"/>
                <a:cs typeface="Arial" panose="020B0604020202020204" pitchFamily="34" charset="0"/>
              </a:rPr>
              <a:t>HSO</a:t>
            </a:r>
            <a:r>
              <a:rPr lang="en-US" altLang="ko-KR" baseline="-25000" dirty="0">
                <a:latin typeface="Arial" panose="020B0604020202020204" pitchFamily="34" charset="0"/>
                <a:ea typeface="맑은 고딕"/>
                <a:cs typeface="Arial" panose="020B0604020202020204" pitchFamily="34" charset="0"/>
              </a:rPr>
              <a:t>3</a:t>
            </a:r>
            <a:r>
              <a:rPr lang="en-US" altLang="ko-KR" baseline="30000" dirty="0">
                <a:latin typeface="Arial" panose="020B0604020202020204" pitchFamily="34" charset="0"/>
                <a:ea typeface="맑은 고딕"/>
                <a:cs typeface="Arial" panose="020B0604020202020204" pitchFamily="34" charset="0"/>
              </a:rPr>
              <a:t>–</a:t>
            </a:r>
            <a:r>
              <a:rPr lang="en-US" altLang="ko-KR" dirty="0">
                <a:latin typeface="Arial" panose="020B0604020202020204" pitchFamily="34" charset="0"/>
                <a:ea typeface="맑은 고딕"/>
                <a:cs typeface="Arial" panose="020B0604020202020204" pitchFamily="34" charset="0"/>
              </a:rPr>
              <a:t> </a:t>
            </a:r>
            <a:r>
              <a:rPr lang="en-US" altLang="ko-KR" dirty="0">
                <a:solidFill>
                  <a:srgbClr val="000000"/>
                </a:solidFill>
                <a:latin typeface="Arial" panose="020B0604020202020204" pitchFamily="34" charset="0"/>
                <a:ea typeface="맑은 고딕"/>
                <a:cs typeface="Arial" panose="020B0604020202020204" pitchFamily="34" charset="0"/>
              </a:rPr>
              <a:t>+ H</a:t>
            </a:r>
            <a:r>
              <a:rPr lang="en-US" altLang="ko-KR" baseline="-25000" dirty="0">
                <a:solidFill>
                  <a:srgbClr val="000000"/>
                </a:solidFill>
                <a:latin typeface="Arial" panose="020B0604020202020204" pitchFamily="34" charset="0"/>
                <a:ea typeface="맑은 고딕"/>
                <a:cs typeface="Arial" panose="020B0604020202020204" pitchFamily="34" charset="0"/>
              </a:rPr>
              <a:t>3</a:t>
            </a:r>
            <a:r>
              <a:rPr lang="en-US" altLang="ko-KR" dirty="0">
                <a:solidFill>
                  <a:srgbClr val="000000"/>
                </a:solidFill>
                <a:latin typeface="Arial" panose="020B0604020202020204" pitchFamily="34" charset="0"/>
                <a:ea typeface="맑은 고딕"/>
                <a:cs typeface="Arial" panose="020B0604020202020204" pitchFamily="34" charset="0"/>
              </a:rPr>
              <a:t>O</a:t>
            </a:r>
            <a:r>
              <a:rPr lang="en-US" altLang="ko-KR" baseline="30000" dirty="0" smtClean="0">
                <a:solidFill>
                  <a:srgbClr val="000000"/>
                </a:solidFill>
                <a:latin typeface="Arial" panose="020B0604020202020204" pitchFamily="34" charset="0"/>
                <a:ea typeface="맑은 고딕"/>
                <a:cs typeface="Arial" panose="020B0604020202020204" pitchFamily="34" charset="0"/>
              </a:rPr>
              <a:t>+</a:t>
            </a:r>
            <a:r>
              <a:rPr lang="en-US" altLang="ko-KR" dirty="0" smtClean="0">
                <a:latin typeface="Arial" panose="020B0604020202020204" pitchFamily="34" charset="0"/>
                <a:ea typeface="맑은 고딕"/>
                <a:cs typeface="Arial" panose="020B0604020202020204" pitchFamily="34" charset="0"/>
              </a:rPr>
              <a:t>   (direct path)</a:t>
            </a:r>
          </a:p>
          <a:p>
            <a:pPr marL="180975" indent="-180975">
              <a:spcBef>
                <a:spcPts val="600"/>
              </a:spcBef>
              <a:spcAft>
                <a:spcPts val="600"/>
              </a:spcAft>
              <a:buFont typeface="Arial" panose="020B0604020202020204" pitchFamily="34" charset="0"/>
              <a:buChar char="•"/>
            </a:pPr>
            <a:r>
              <a:rPr lang="en-US" altLang="ko-KR" dirty="0" smtClean="0">
                <a:latin typeface="Arial" panose="020B0604020202020204" pitchFamily="34" charset="0"/>
                <a:ea typeface="맑은 고딕"/>
                <a:cs typeface="Arial" panose="020B0604020202020204" pitchFamily="34" charset="0"/>
              </a:rPr>
              <a:t>The reaction may be assisted by the entropy of excess </a:t>
            </a:r>
            <a:r>
              <a:rPr lang="en-US" altLang="ko-KR" dirty="0">
                <a:latin typeface="Arial" panose="020B0604020202020204" pitchFamily="34" charset="0"/>
                <a:ea typeface="맑은 고딕"/>
                <a:cs typeface="Arial" panose="020B0604020202020204" pitchFamily="34" charset="0"/>
              </a:rPr>
              <a:t>protons (H</a:t>
            </a:r>
            <a:r>
              <a:rPr lang="en-US" altLang="ko-KR" baseline="-25000" dirty="0">
                <a:latin typeface="Arial" panose="020B0604020202020204" pitchFamily="34" charset="0"/>
                <a:ea typeface="맑은 고딕"/>
                <a:cs typeface="Arial" panose="020B0604020202020204" pitchFamily="34" charset="0"/>
              </a:rPr>
              <a:t>3</a:t>
            </a:r>
            <a:r>
              <a:rPr lang="en-US" altLang="ko-KR" dirty="0">
                <a:latin typeface="Arial" panose="020B0604020202020204" pitchFamily="34" charset="0"/>
                <a:ea typeface="맑은 고딕"/>
                <a:cs typeface="Arial" panose="020B0604020202020204" pitchFamily="34" charset="0"/>
              </a:rPr>
              <a:t>O</a:t>
            </a:r>
            <a:r>
              <a:rPr lang="en-US" altLang="ko-KR" baseline="30000" dirty="0">
                <a:latin typeface="Arial" panose="020B0604020202020204" pitchFamily="34" charset="0"/>
                <a:ea typeface="맑은 고딕"/>
                <a:cs typeface="Arial" panose="020B0604020202020204" pitchFamily="34" charset="0"/>
              </a:rPr>
              <a:t>+</a:t>
            </a:r>
            <a:r>
              <a:rPr lang="en-US" altLang="ko-KR" dirty="0" smtClean="0">
                <a:latin typeface="Arial" panose="020B0604020202020204" pitchFamily="34" charset="0"/>
                <a:ea typeface="맑은 고딕"/>
                <a:cs typeface="Arial" panose="020B0604020202020204" pitchFamily="34" charset="0"/>
              </a:rPr>
              <a:t>) released into ice.</a:t>
            </a:r>
          </a:p>
        </p:txBody>
      </p:sp>
      <p:sp>
        <p:nvSpPr>
          <p:cNvPr id="17" name="Line 12"/>
          <p:cNvSpPr>
            <a:spLocks noChangeShapeType="1"/>
          </p:cNvSpPr>
          <p:nvPr/>
        </p:nvSpPr>
        <p:spPr bwMode="auto">
          <a:xfrm>
            <a:off x="0" y="938306"/>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ea typeface="굴림" pitchFamily="50" charset="-127"/>
            </a:endParaRPr>
          </a:p>
        </p:txBody>
      </p:sp>
      <p:grpSp>
        <p:nvGrpSpPr>
          <p:cNvPr id="18" name="그룹 17"/>
          <p:cNvGrpSpPr/>
          <p:nvPr/>
        </p:nvGrpSpPr>
        <p:grpSpPr>
          <a:xfrm>
            <a:off x="176903" y="-15801"/>
            <a:ext cx="4912727" cy="6848204"/>
            <a:chOff x="1664097" y="9796"/>
            <a:chExt cx="4912727" cy="6848204"/>
          </a:xfrm>
        </p:grpSpPr>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375" y="9796"/>
              <a:ext cx="3859211" cy="684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직사각형 19"/>
            <p:cNvSpPr/>
            <p:nvPr/>
          </p:nvSpPr>
          <p:spPr>
            <a:xfrm>
              <a:off x="5819886" y="3715902"/>
              <a:ext cx="756938" cy="338554"/>
            </a:xfrm>
            <a:prstGeom prst="rect">
              <a:avLst/>
            </a:prstGeom>
            <a:ln w="19050">
              <a:solidFill>
                <a:srgbClr val="3366FF">
                  <a:alpha val="73725"/>
                </a:srgbClr>
              </a:solidFill>
            </a:ln>
          </p:spPr>
          <p:txBody>
            <a:bodyPr wrap="none">
              <a:spAutoFit/>
            </a:bodyPr>
            <a:lstStyle/>
            <a:p>
              <a:pPr algn="ctr"/>
              <a:r>
                <a:rPr lang="en-US" altLang="ko-KR" sz="1600" b="1" dirty="0">
                  <a:latin typeface="Times New Roman"/>
                  <a:ea typeface="맑은 고딕"/>
                </a:rPr>
                <a:t>HSO</a:t>
              </a:r>
              <a:r>
                <a:rPr lang="en-US" altLang="ko-KR" sz="1600" b="1" baseline="-25000" dirty="0">
                  <a:latin typeface="Times New Roman"/>
                  <a:ea typeface="맑은 고딕"/>
                </a:rPr>
                <a:t>3</a:t>
              </a:r>
              <a:r>
                <a:rPr lang="en-US" altLang="ko-KR" sz="1600" b="1" baseline="30000" dirty="0">
                  <a:latin typeface="Times New Roman"/>
                  <a:ea typeface="맑은 고딕"/>
                </a:rPr>
                <a:t>–</a:t>
              </a:r>
              <a:endParaRPr lang="ko-KR" altLang="en-US" sz="1600" b="1" dirty="0"/>
            </a:p>
          </p:txBody>
        </p:sp>
        <p:sp>
          <p:nvSpPr>
            <p:cNvPr id="21" name="직사각형 20"/>
            <p:cNvSpPr/>
            <p:nvPr/>
          </p:nvSpPr>
          <p:spPr>
            <a:xfrm>
              <a:off x="1664097" y="3671793"/>
              <a:ext cx="756938" cy="338554"/>
            </a:xfrm>
            <a:prstGeom prst="rect">
              <a:avLst/>
            </a:prstGeom>
            <a:ln w="19050">
              <a:solidFill>
                <a:srgbClr val="3366FF">
                  <a:alpha val="70000"/>
                </a:srgbClr>
              </a:solidFill>
            </a:ln>
          </p:spPr>
          <p:txBody>
            <a:bodyPr wrap="none">
              <a:spAutoFit/>
            </a:bodyPr>
            <a:lstStyle/>
            <a:p>
              <a:pPr algn="ctr"/>
              <a:r>
                <a:rPr lang="en-US" altLang="ko-KR" sz="1600" b="1" dirty="0">
                  <a:latin typeface="Times New Roman"/>
                  <a:ea typeface="맑은 고딕"/>
                </a:rPr>
                <a:t>H</a:t>
              </a:r>
              <a:r>
                <a:rPr lang="en-US" altLang="ko-KR" sz="1600" b="1" baseline="-25000" dirty="0">
                  <a:latin typeface="Times New Roman"/>
                  <a:ea typeface="맑은 고딕"/>
                </a:rPr>
                <a:t>2</a:t>
              </a:r>
              <a:r>
                <a:rPr lang="en-US" altLang="ko-KR" sz="1600" b="1" dirty="0">
                  <a:latin typeface="Times New Roman"/>
                  <a:ea typeface="맑은 고딕"/>
                </a:rPr>
                <a:t>SO</a:t>
              </a:r>
              <a:r>
                <a:rPr lang="en-US" altLang="ko-KR" sz="1600" b="1" baseline="-25000" dirty="0">
                  <a:latin typeface="Times New Roman"/>
                  <a:ea typeface="맑은 고딕"/>
                </a:rPr>
                <a:t>3</a:t>
              </a:r>
              <a:endParaRPr lang="ko-KR" altLang="en-US" sz="1600" b="1" dirty="0"/>
            </a:p>
          </p:txBody>
        </p:sp>
        <p:sp>
          <p:nvSpPr>
            <p:cNvPr id="22" name="직사각형 21"/>
            <p:cNvSpPr/>
            <p:nvPr/>
          </p:nvSpPr>
          <p:spPr>
            <a:xfrm>
              <a:off x="5633323" y="4514306"/>
              <a:ext cx="652743" cy="338554"/>
            </a:xfrm>
            <a:prstGeom prst="rect">
              <a:avLst/>
            </a:prstGeom>
            <a:ln w="19050">
              <a:solidFill>
                <a:srgbClr val="FF0000">
                  <a:alpha val="77000"/>
                </a:srgbClr>
              </a:solidFill>
            </a:ln>
          </p:spPr>
          <p:txBody>
            <a:bodyPr wrap="none">
              <a:spAutoFit/>
            </a:bodyPr>
            <a:lstStyle/>
            <a:p>
              <a:pPr algn="ctr"/>
              <a:r>
                <a:rPr lang="en-US" altLang="ko-KR" sz="1600" b="1" dirty="0">
                  <a:latin typeface="Times New Roman"/>
                  <a:ea typeface="맑은 고딕"/>
                </a:rPr>
                <a:t>H</a:t>
              </a:r>
              <a:r>
                <a:rPr lang="en-US" altLang="ko-KR" sz="1600" b="1" baseline="-25000" dirty="0">
                  <a:latin typeface="Times New Roman"/>
                  <a:ea typeface="맑은 고딕"/>
                </a:rPr>
                <a:t>3</a:t>
              </a:r>
              <a:r>
                <a:rPr lang="en-US" altLang="ko-KR" sz="1600" b="1" dirty="0">
                  <a:latin typeface="Times New Roman"/>
                  <a:ea typeface="맑은 고딕"/>
                </a:rPr>
                <a:t>O</a:t>
              </a:r>
              <a:r>
                <a:rPr lang="en-US" altLang="ko-KR" sz="1600" b="1" baseline="30000" dirty="0">
                  <a:latin typeface="Times New Roman"/>
                  <a:ea typeface="맑은 고딕"/>
                </a:rPr>
                <a:t>+</a:t>
              </a:r>
              <a:endParaRPr lang="ko-KR" altLang="en-US" sz="1600" b="1" dirty="0"/>
            </a:p>
          </p:txBody>
        </p:sp>
        <p:sp>
          <p:nvSpPr>
            <p:cNvPr id="23" name="직사각형 22"/>
            <p:cNvSpPr/>
            <p:nvPr/>
          </p:nvSpPr>
          <p:spPr>
            <a:xfrm>
              <a:off x="1873852" y="317572"/>
              <a:ext cx="1651414" cy="338554"/>
            </a:xfrm>
            <a:prstGeom prst="rect">
              <a:avLst/>
            </a:prstGeom>
            <a:ln w="19050">
              <a:solidFill>
                <a:srgbClr val="FF9900"/>
              </a:solidFill>
            </a:ln>
          </p:spPr>
          <p:txBody>
            <a:bodyPr wrap="none">
              <a:spAutoFit/>
            </a:bodyPr>
            <a:lstStyle/>
            <a:p>
              <a:pPr algn="ctr"/>
              <a:r>
                <a:rPr lang="en-US" altLang="ko-KR" sz="1600" b="1" dirty="0" smtClean="0">
                  <a:latin typeface="Times New Roman"/>
                  <a:ea typeface="맑은 고딕"/>
                </a:rPr>
                <a:t>Physisorbed </a:t>
              </a:r>
              <a:r>
                <a:rPr lang="en-US" altLang="ko-KR" sz="1600" b="1" dirty="0">
                  <a:latin typeface="Times New Roman"/>
                  <a:ea typeface="맑은 고딕"/>
                </a:rPr>
                <a:t>SO</a:t>
              </a:r>
              <a:r>
                <a:rPr lang="en-US" altLang="ko-KR" sz="1600" b="1" baseline="-25000" dirty="0">
                  <a:latin typeface="Times New Roman"/>
                  <a:ea typeface="맑은 고딕"/>
                </a:rPr>
                <a:t>2</a:t>
              </a:r>
              <a:endParaRPr lang="ko-KR" altLang="en-US" sz="1600" b="1" dirty="0"/>
            </a:p>
          </p:txBody>
        </p:sp>
        <p:sp>
          <p:nvSpPr>
            <p:cNvPr id="24" name="타원 23"/>
            <p:cNvSpPr/>
            <p:nvPr/>
          </p:nvSpPr>
          <p:spPr bwMode="auto">
            <a:xfrm rot="19576042">
              <a:off x="3739953" y="207325"/>
              <a:ext cx="550890" cy="760379"/>
            </a:xfrm>
            <a:prstGeom prst="ellipse">
              <a:avLst/>
            </a:prstGeom>
            <a:noFill/>
            <a:ln w="31750" cap="flat" cmpd="sng" algn="ctr">
              <a:solidFill>
                <a:srgbClr val="FF9900">
                  <a:alpha val="77000"/>
                </a:srgbClr>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ko-KR" altLang="en-US" sz="4400" b="0" i="0" u="none" strike="noStrike" cap="none" normalizeH="0" baseline="0" smtClean="0">
                <a:ln>
                  <a:noFill/>
                </a:ln>
                <a:solidFill>
                  <a:schemeClr val="tx2"/>
                </a:solidFill>
                <a:effectLst/>
                <a:latin typeface="굴림" pitchFamily="50" charset="-127"/>
                <a:ea typeface="굴림" pitchFamily="50" charset="-127"/>
              </a:endParaRPr>
            </a:p>
          </p:txBody>
        </p:sp>
      </p:grpSp>
      <p:sp>
        <p:nvSpPr>
          <p:cNvPr id="2" name="직사각형 1"/>
          <p:cNvSpPr/>
          <p:nvPr/>
        </p:nvSpPr>
        <p:spPr>
          <a:xfrm>
            <a:off x="4823550" y="6364724"/>
            <a:ext cx="3857146" cy="338554"/>
          </a:xfrm>
          <a:prstGeom prst="rect">
            <a:avLst/>
          </a:prstGeom>
        </p:spPr>
        <p:txBody>
          <a:bodyPr wrap="none">
            <a:spAutoFit/>
          </a:bodyPr>
          <a:lstStyle/>
          <a:p>
            <a:pPr marL="269875" indent="-269875" algn="r">
              <a:spcAft>
                <a:spcPts val="0"/>
              </a:spcAft>
            </a:pPr>
            <a:r>
              <a:rPr lang="en-US" altLang="ko-KR" sz="1600" dirty="0">
                <a:latin typeface="Times"/>
              </a:rPr>
              <a:t>Bang</a:t>
            </a:r>
            <a:r>
              <a:rPr lang="en-US" altLang="ko-KR" sz="1600" dirty="0">
                <a:solidFill>
                  <a:prstClr val="black"/>
                </a:solidFill>
                <a:latin typeface="Times"/>
              </a:rPr>
              <a:t> et al., </a:t>
            </a:r>
            <a:r>
              <a:rPr lang="en-US" altLang="ko-KR" sz="1600" i="1" dirty="0" smtClean="0">
                <a:latin typeface="Times"/>
              </a:rPr>
              <a:t>ACS </a:t>
            </a:r>
            <a:r>
              <a:rPr lang="en-US" altLang="ko-KR" sz="1600" i="1" dirty="0">
                <a:latin typeface="Times"/>
              </a:rPr>
              <a:t>Earth Space Chem. </a:t>
            </a:r>
            <a:r>
              <a:rPr lang="en-US" altLang="ko-KR" sz="1600" dirty="0">
                <a:latin typeface="Times"/>
              </a:rPr>
              <a:t>(2017</a:t>
            </a:r>
            <a:r>
              <a:rPr lang="en-US" altLang="ko-KR" sz="1600" dirty="0" smtClean="0">
                <a:latin typeface="Times"/>
              </a:rPr>
              <a:t>)</a:t>
            </a:r>
            <a:endParaRPr lang="en-US" altLang="ko-KR" sz="1600" dirty="0">
              <a:latin typeface="Times"/>
            </a:endParaRPr>
          </a:p>
        </p:txBody>
      </p:sp>
    </p:spTree>
    <p:extLst>
      <p:ext uri="{BB962C8B-B14F-4D97-AF65-F5344CB8AC3E}">
        <p14:creationId xmlns:p14="http://schemas.microsoft.com/office/powerpoint/2010/main" val="122490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그룹 13"/>
          <p:cNvGrpSpPr/>
          <p:nvPr/>
        </p:nvGrpSpPr>
        <p:grpSpPr>
          <a:xfrm>
            <a:off x="336097" y="86828"/>
            <a:ext cx="8514575" cy="4202143"/>
            <a:chOff x="317183" y="778192"/>
            <a:chExt cx="8629330" cy="4308157"/>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183" y="778192"/>
              <a:ext cx="8629330" cy="4308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직선 연결선 2"/>
            <p:cNvCxnSpPr/>
            <p:nvPr/>
          </p:nvCxnSpPr>
          <p:spPr>
            <a:xfrm>
              <a:off x="2057400" y="4857750"/>
              <a:ext cx="58750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직선 연결선 5"/>
            <p:cNvCxnSpPr/>
            <p:nvPr/>
          </p:nvCxnSpPr>
          <p:spPr>
            <a:xfrm>
              <a:off x="986790" y="5086349"/>
              <a:ext cx="9563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직선 연결선 7"/>
            <p:cNvCxnSpPr/>
            <p:nvPr/>
          </p:nvCxnSpPr>
          <p:spPr>
            <a:xfrm>
              <a:off x="6686550" y="4232910"/>
              <a:ext cx="124587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a:off x="986790" y="4442460"/>
              <a:ext cx="7277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직선 연결선 12"/>
            <p:cNvCxnSpPr/>
            <p:nvPr/>
          </p:nvCxnSpPr>
          <p:spPr>
            <a:xfrm>
              <a:off x="4861560" y="4461510"/>
              <a:ext cx="124587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직사각형 3"/>
          <p:cNvSpPr/>
          <p:nvPr/>
        </p:nvSpPr>
        <p:spPr>
          <a:xfrm>
            <a:off x="432485" y="4404881"/>
            <a:ext cx="8418187" cy="1554272"/>
          </a:xfrm>
          <a:prstGeom prst="rect">
            <a:avLst/>
          </a:prstGeom>
          <a:ln>
            <a:solidFill>
              <a:srgbClr val="FF0000"/>
            </a:solidFill>
          </a:ln>
        </p:spPr>
        <p:txBody>
          <a:bodyPr wrap="square">
            <a:spAutoFit/>
          </a:bodyPr>
          <a:lstStyle/>
          <a:p>
            <a:pPr marL="285750" indent="-285750">
              <a:buFont typeface="Arial" panose="020B0604020202020204" pitchFamily="34" charset="0"/>
              <a:buChar char="•"/>
            </a:pPr>
            <a:r>
              <a:rPr lang="en-US" altLang="ko-KR" dirty="0" smtClean="0">
                <a:solidFill>
                  <a:prstClr val="black"/>
                </a:solidFill>
                <a:latin typeface="Times New Roman" panose="02020603050405020304" pitchFamily="18" charset="0"/>
                <a:cs typeface="Times New Roman" panose="02020603050405020304" pitchFamily="18" charset="0"/>
              </a:rPr>
              <a:t>Weak </a:t>
            </a:r>
            <a:r>
              <a:rPr lang="en-US" altLang="ko-KR" dirty="0">
                <a:solidFill>
                  <a:prstClr val="black"/>
                </a:solidFill>
                <a:latin typeface="Times New Roman" panose="02020603050405020304" pitchFamily="18" charset="0"/>
                <a:cs typeface="Times New Roman" panose="02020603050405020304" pitchFamily="18" charset="0"/>
              </a:rPr>
              <a:t>acidity (</a:t>
            </a:r>
            <a:r>
              <a:rPr lang="en-US" altLang="ko-KR" dirty="0" err="1">
                <a:solidFill>
                  <a:prstClr val="black"/>
                </a:solidFill>
                <a:latin typeface="Times New Roman" panose="02020603050405020304" pitchFamily="18" charset="0"/>
                <a:cs typeface="Times New Roman" panose="02020603050405020304" pitchFamily="18" charset="0"/>
              </a:rPr>
              <a:t>p</a:t>
            </a:r>
            <a:r>
              <a:rPr lang="en-US" altLang="ko-KR" i="1" dirty="0" err="1">
                <a:solidFill>
                  <a:prstClr val="black"/>
                </a:solidFill>
                <a:latin typeface="Times New Roman" panose="02020603050405020304" pitchFamily="18" charset="0"/>
                <a:cs typeface="Times New Roman" panose="02020603050405020304" pitchFamily="18" charset="0"/>
              </a:rPr>
              <a:t>K</a:t>
            </a:r>
            <a:r>
              <a:rPr lang="en-US" altLang="ko-KR" baseline="-25000" dirty="0" err="1">
                <a:solidFill>
                  <a:prstClr val="black"/>
                </a:solidFill>
                <a:latin typeface="Times New Roman" panose="02020603050405020304" pitchFamily="18" charset="0"/>
                <a:cs typeface="Times New Roman" panose="02020603050405020304" pitchFamily="18" charset="0"/>
              </a:rPr>
              <a:t>a</a:t>
            </a:r>
            <a:r>
              <a:rPr lang="en-US" altLang="ko-KR" dirty="0">
                <a:solidFill>
                  <a:prstClr val="black"/>
                </a:solidFill>
                <a:latin typeface="Times New Roman" panose="02020603050405020304" pitchFamily="18" charset="0"/>
                <a:cs typeface="Times New Roman" panose="02020603050405020304" pitchFamily="18" charset="0"/>
              </a:rPr>
              <a:t> = 3.2) </a:t>
            </a:r>
            <a:r>
              <a:rPr lang="en-US" altLang="ko-KR" dirty="0" smtClean="0">
                <a:solidFill>
                  <a:prstClr val="black"/>
                </a:solidFill>
                <a:latin typeface="Times New Roman" panose="02020603050405020304" pitchFamily="18" charset="0"/>
                <a:cs typeface="Times New Roman" panose="02020603050405020304" pitchFamily="18" charset="0"/>
              </a:rPr>
              <a:t>of HF in </a:t>
            </a:r>
            <a:r>
              <a:rPr lang="en-US" altLang="ko-KR" dirty="0">
                <a:solidFill>
                  <a:prstClr val="black"/>
                </a:solidFill>
                <a:latin typeface="Times New Roman" panose="02020603050405020304" pitchFamily="18" charset="0"/>
                <a:cs typeface="Times New Roman" panose="02020603050405020304" pitchFamily="18" charset="0"/>
              </a:rPr>
              <a:t>aqueous solution </a:t>
            </a:r>
            <a:r>
              <a:rPr lang="en-US" altLang="ko-KR" dirty="0" smtClean="0">
                <a:solidFill>
                  <a:prstClr val="black"/>
                </a:solidFill>
                <a:latin typeface="Times New Roman" panose="02020603050405020304" pitchFamily="18" charset="0"/>
                <a:cs typeface="Times New Roman" panose="02020603050405020304" pitchFamily="18" charset="0"/>
              </a:rPr>
              <a:t>is </a:t>
            </a:r>
            <a:r>
              <a:rPr lang="en-US" altLang="ko-KR" dirty="0">
                <a:solidFill>
                  <a:prstClr val="black"/>
                </a:solidFill>
                <a:latin typeface="Times New Roman" panose="02020603050405020304" pitchFamily="18" charset="0"/>
                <a:cs typeface="Times New Roman" panose="02020603050405020304" pitchFamily="18" charset="0"/>
              </a:rPr>
              <a:t>due to </a:t>
            </a:r>
            <a:r>
              <a:rPr lang="en-US" altLang="ko-KR" dirty="0" smtClean="0">
                <a:solidFill>
                  <a:prstClr val="black"/>
                </a:solidFill>
                <a:latin typeface="Times New Roman" panose="02020603050405020304" pitchFamily="18" charset="0"/>
                <a:cs typeface="Times New Roman" panose="02020603050405020304" pitchFamily="18" charset="0"/>
              </a:rPr>
              <a:t>large </a:t>
            </a:r>
            <a:r>
              <a:rPr lang="en-US" altLang="ko-KR" i="1" dirty="0">
                <a:solidFill>
                  <a:prstClr val="black"/>
                </a:solidFill>
                <a:latin typeface="Times New Roman" panose="02020603050405020304" pitchFamily="18" charset="0"/>
                <a:cs typeface="Times New Roman" panose="02020603050405020304" pitchFamily="18" charset="0"/>
              </a:rPr>
              <a:t>negative entropy </a:t>
            </a:r>
            <a:r>
              <a:rPr lang="en-US" altLang="ko-KR" dirty="0">
                <a:solidFill>
                  <a:prstClr val="black"/>
                </a:solidFill>
                <a:latin typeface="Times New Roman" panose="02020603050405020304" pitchFamily="18" charset="0"/>
                <a:cs typeface="Times New Roman" panose="02020603050405020304" pitchFamily="18" charset="0"/>
              </a:rPr>
              <a:t>of F</a:t>
            </a:r>
            <a:r>
              <a:rPr lang="en-US" altLang="ko-KR" baseline="30000" dirty="0">
                <a:solidFill>
                  <a:prstClr val="black"/>
                </a:solidFill>
                <a:latin typeface="Times New Roman" panose="02020603050405020304" pitchFamily="18" charset="0"/>
                <a:cs typeface="Times New Roman" panose="02020603050405020304" pitchFamily="18" charset="0"/>
              </a:rPr>
              <a:t>−</a:t>
            </a:r>
            <a:r>
              <a:rPr lang="en-US" altLang="ko-KR" dirty="0">
                <a:solidFill>
                  <a:prstClr val="black"/>
                </a:solidFill>
                <a:latin typeface="Times New Roman" panose="02020603050405020304" pitchFamily="18" charset="0"/>
                <a:cs typeface="Times New Roman" panose="02020603050405020304" pitchFamily="18" charset="0"/>
              </a:rPr>
              <a:t> </a:t>
            </a:r>
            <a:r>
              <a:rPr lang="en-US" altLang="ko-KR" dirty="0" smtClean="0">
                <a:solidFill>
                  <a:prstClr val="black"/>
                </a:solidFill>
                <a:latin typeface="Times New Roman" panose="02020603050405020304" pitchFamily="18" charset="0"/>
                <a:cs typeface="Times New Roman" panose="02020603050405020304" pitchFamily="18" charset="0"/>
              </a:rPr>
              <a:t>hydration.  </a:t>
            </a:r>
            <a:endParaRPr lang="en-US" altLang="ko-KR" dirty="0">
              <a:solidFill>
                <a:prstClr val="black"/>
              </a:solidFill>
              <a:latin typeface="Times New Roman" panose="02020603050405020304" pitchFamily="18" charset="0"/>
              <a:cs typeface="Times New Roman" panose="02020603050405020304" pitchFamily="18" charset="0"/>
            </a:endParaRPr>
          </a:p>
          <a:p>
            <a:pPr marL="285750" indent="-285750">
              <a:spcBef>
                <a:spcPts val="600"/>
              </a:spcBef>
              <a:buFont typeface="Arial" panose="020B0604020202020204" pitchFamily="34" charset="0"/>
              <a:buChar char="•"/>
            </a:pPr>
            <a:r>
              <a:rPr lang="en-US" altLang="ko-KR" dirty="0" smtClean="0">
                <a:solidFill>
                  <a:prstClr val="black"/>
                </a:solidFill>
                <a:latin typeface="Times New Roman" panose="02020603050405020304" pitchFamily="18" charset="0"/>
                <a:cs typeface="Times New Roman" panose="02020603050405020304" pitchFamily="18" charset="0"/>
              </a:rPr>
              <a:t>Observation in ASW: </a:t>
            </a:r>
            <a:r>
              <a:rPr lang="en-US" altLang="ko-KR" dirty="0">
                <a:solidFill>
                  <a:prstClr val="black"/>
                </a:solidFill>
                <a:latin typeface="Times New Roman" panose="02020603050405020304" pitchFamily="18" charset="0"/>
                <a:cs typeface="Times New Roman" panose="02020603050405020304" pitchFamily="18" charset="0"/>
              </a:rPr>
              <a:t>increased </a:t>
            </a:r>
            <a:r>
              <a:rPr lang="en-US" altLang="ko-KR" dirty="0" smtClean="0">
                <a:solidFill>
                  <a:prstClr val="black"/>
                </a:solidFill>
                <a:latin typeface="Times New Roman" panose="02020603050405020304" pitchFamily="18" charset="0"/>
                <a:cs typeface="Times New Roman" panose="02020603050405020304" pitchFamily="18" charset="0"/>
              </a:rPr>
              <a:t>dissociation of HF at 40-50 K.</a:t>
            </a:r>
          </a:p>
          <a:p>
            <a:pPr marL="273050"/>
            <a:r>
              <a:rPr lang="en-US" altLang="ko-KR" dirty="0">
                <a:solidFill>
                  <a:prstClr val="black"/>
                </a:solidFill>
                <a:latin typeface="Times New Roman" panose="02020603050405020304" pitchFamily="18" charset="0"/>
                <a:cs typeface="Times New Roman" panose="02020603050405020304" pitchFamily="18" charset="0"/>
              </a:rPr>
              <a:t>“Thus, the entropic </a:t>
            </a:r>
            <a:r>
              <a:rPr lang="en-US" altLang="ko-KR" dirty="0" smtClean="0">
                <a:solidFill>
                  <a:prstClr val="black"/>
                </a:solidFill>
                <a:latin typeface="Times New Roman" panose="02020603050405020304" pitchFamily="18" charset="0"/>
                <a:cs typeface="Times New Roman" panose="02020603050405020304" pitchFamily="18" charset="0"/>
              </a:rPr>
              <a:t>inhibition which </a:t>
            </a:r>
            <a:r>
              <a:rPr lang="en-US" altLang="ko-KR" dirty="0">
                <a:solidFill>
                  <a:prstClr val="black"/>
                </a:solidFill>
                <a:latin typeface="Times New Roman" panose="02020603050405020304" pitchFamily="18" charset="0"/>
                <a:cs typeface="Times New Roman" panose="02020603050405020304" pitchFamily="18" charset="0"/>
              </a:rPr>
              <a:t>renders </a:t>
            </a:r>
            <a:r>
              <a:rPr lang="en-US" altLang="ko-KR" dirty="0" smtClean="0">
                <a:solidFill>
                  <a:prstClr val="black"/>
                </a:solidFill>
                <a:latin typeface="Times New Roman" panose="02020603050405020304" pitchFamily="18" charset="0"/>
                <a:cs typeface="Times New Roman" panose="02020603050405020304" pitchFamily="18" charset="0"/>
              </a:rPr>
              <a:t>HF aqueous solutions weak </a:t>
            </a:r>
            <a:r>
              <a:rPr lang="en-US" altLang="ko-KR" dirty="0">
                <a:solidFill>
                  <a:prstClr val="black"/>
                </a:solidFill>
                <a:latin typeface="Times New Roman" panose="02020603050405020304" pitchFamily="18" charset="0"/>
                <a:cs typeface="Times New Roman" panose="02020603050405020304" pitchFamily="18" charset="0"/>
              </a:rPr>
              <a:t>acids at STP appears to be suppressed at </a:t>
            </a:r>
            <a:r>
              <a:rPr lang="en-US" altLang="ko-KR" dirty="0" smtClean="0">
                <a:solidFill>
                  <a:prstClr val="black"/>
                </a:solidFill>
                <a:latin typeface="Times New Roman" panose="02020603050405020304" pitchFamily="18" charset="0"/>
                <a:cs typeface="Times New Roman" panose="02020603050405020304" pitchFamily="18" charset="0"/>
              </a:rPr>
              <a:t>cryogenic temperatures.” </a:t>
            </a:r>
          </a:p>
        </p:txBody>
      </p:sp>
      <p:sp>
        <p:nvSpPr>
          <p:cNvPr id="5" name="직사각형 4"/>
          <p:cNvSpPr/>
          <p:nvPr/>
        </p:nvSpPr>
        <p:spPr>
          <a:xfrm>
            <a:off x="432485" y="6095759"/>
            <a:ext cx="8418187" cy="646331"/>
          </a:xfrm>
          <a:prstGeom prst="rect">
            <a:avLst/>
          </a:prstGeom>
          <a:ln>
            <a:solidFill>
              <a:srgbClr val="3333FF"/>
            </a:solidFill>
          </a:ln>
        </p:spPr>
        <p:txBody>
          <a:bodyPr wrap="square">
            <a:spAutoFit/>
          </a:bodyPr>
          <a:lstStyle/>
          <a:p>
            <a:pPr marL="285750" indent="-285750">
              <a:buFont typeface="Arial" panose="020B0604020202020204" pitchFamily="34" charset="0"/>
              <a:buChar char="•"/>
            </a:pPr>
            <a:r>
              <a:rPr lang="en-US" altLang="ko-KR" dirty="0" err="1">
                <a:solidFill>
                  <a:prstClr val="black"/>
                </a:solidFill>
                <a:latin typeface="Times New Roman" panose="02020603050405020304" pitchFamily="18" charset="0"/>
                <a:ea typeface="맑은 고딕" panose="020B0503020000020004" pitchFamily="50" charset="-127"/>
                <a:cs typeface="Times New Roman" panose="02020603050405020304" pitchFamily="18" charset="0"/>
              </a:rPr>
              <a:t>Δ</a:t>
            </a:r>
            <a:r>
              <a:rPr lang="en-US" altLang="ko-KR" i="1" dirty="0" err="1">
                <a:solidFill>
                  <a:prstClr val="black"/>
                </a:solidFill>
                <a:latin typeface="Times New Roman" panose="02020603050405020304" pitchFamily="18" charset="0"/>
                <a:ea typeface="맑은 고딕" panose="020B0503020000020004" pitchFamily="50" charset="-127"/>
                <a:cs typeface="Times New Roman" panose="02020603050405020304" pitchFamily="18" charset="0"/>
              </a:rPr>
              <a:t>S</a:t>
            </a:r>
            <a:r>
              <a:rPr lang="en-US" altLang="ko-KR" baseline="-25000" dirty="0" err="1">
                <a:solidFill>
                  <a:prstClr val="black"/>
                </a:solidFill>
                <a:latin typeface="Times New Roman" panose="02020603050405020304" pitchFamily="18" charset="0"/>
                <a:ea typeface="맑은 고딕" panose="020B0503020000020004" pitchFamily="50" charset="-127"/>
                <a:cs typeface="Times New Roman" panose="02020603050405020304" pitchFamily="18" charset="0"/>
              </a:rPr>
              <a:t>conf</a:t>
            </a:r>
            <a:r>
              <a:rPr lang="en-US" altLang="ko-KR" baseline="-25000" dirty="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baseline="-25000" dirty="0" smtClean="0">
                <a:solidFill>
                  <a:prstClr val="black"/>
                </a:solidFill>
                <a:latin typeface="Times New Roman" panose="02020603050405020304" pitchFamily="18" charset="0"/>
                <a:ea typeface="맑은 고딕" panose="020B0503020000020004" pitchFamily="50" charset="-127"/>
                <a:cs typeface="Times New Roman" panose="02020603050405020304" pitchFamily="18" charset="0"/>
              </a:rPr>
              <a:t> </a:t>
            </a:r>
            <a:r>
              <a:rPr lang="de-DE" altLang="ko-KR" kern="0" dirty="0" smtClean="0">
                <a:latin typeface="Times New Roman" panose="02020603050405020304" pitchFamily="18" charset="0"/>
                <a:cs typeface="Times New Roman" panose="02020603050405020304" pitchFamily="18" charset="0"/>
              </a:rPr>
              <a:t>of excess protons may reduce </a:t>
            </a:r>
            <a:r>
              <a:rPr lang="de-DE" altLang="ko-KR" kern="0" dirty="0">
                <a:latin typeface="Times New Roman" panose="02020603050405020304" pitchFamily="18" charset="0"/>
                <a:cs typeface="Times New Roman" panose="02020603050405020304" pitchFamily="18" charset="0"/>
              </a:rPr>
              <a:t>the amount of negative entropy change for </a:t>
            </a:r>
            <a:r>
              <a:rPr lang="de-DE" altLang="ko-KR" kern="0" dirty="0" smtClean="0">
                <a:latin typeface="Times New Roman" panose="02020603050405020304" pitchFamily="18" charset="0"/>
                <a:cs typeface="Times New Roman" panose="02020603050405020304" pitchFamily="18" charset="0"/>
              </a:rPr>
              <a:t>dissociation of HF in ice, thereby making HF more acidic in ASW. </a:t>
            </a:r>
            <a:endParaRPr lang="ko-KR" alt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9739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2"/>
          <p:cNvSpPr txBox="1">
            <a:spLocks/>
          </p:cNvSpPr>
          <p:nvPr/>
        </p:nvSpPr>
        <p:spPr bwMode="auto">
          <a:xfrm>
            <a:off x="0" y="-11575"/>
            <a:ext cx="9144000" cy="67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latinLnBrk="1" hangingPunct="0">
              <a:spcBef>
                <a:spcPct val="0"/>
              </a:spcBef>
              <a:spcAft>
                <a:spcPct val="0"/>
              </a:spcAft>
              <a:defRPr sz="2400" b="1" kern="1200">
                <a:solidFill>
                  <a:schemeClr val="tx1"/>
                </a:solidFill>
                <a:latin typeface="Times New Roman" pitchFamily="18" charset="0"/>
                <a:ea typeface="Arial Unicode MS" pitchFamily="50" charset="-127"/>
                <a:cs typeface="Times New Roman" pitchFamily="18" charset="0"/>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a:lstStyle>
          <a:p>
            <a:pPr algn="ctr" eaLnBrk="1" hangingPunct="1"/>
            <a:r>
              <a:rPr lang="en-US" altLang="ko-KR" sz="3200" dirty="0" smtClean="0">
                <a:solidFill>
                  <a:prstClr val="black"/>
                </a:solidFill>
                <a:latin typeface="Arial" pitchFamily="34" charset="0"/>
                <a:cs typeface="Arial" pitchFamily="34" charset="0"/>
              </a:rPr>
              <a:t>Summary</a:t>
            </a:r>
          </a:p>
        </p:txBody>
      </p:sp>
      <p:sp>
        <p:nvSpPr>
          <p:cNvPr id="2" name="직사각형 1"/>
          <p:cNvSpPr/>
          <p:nvPr/>
        </p:nvSpPr>
        <p:spPr>
          <a:xfrm>
            <a:off x="525780" y="829609"/>
            <a:ext cx="8389620" cy="5837495"/>
          </a:xfrm>
          <a:prstGeom prst="rect">
            <a:avLst/>
          </a:prstGeom>
        </p:spPr>
        <p:txBody>
          <a:bodyPr wrap="square">
            <a:spAutoFit/>
          </a:bodyPr>
          <a:lstStyle/>
          <a:p>
            <a:pPr>
              <a:spcBef>
                <a:spcPts val="600"/>
              </a:spcBef>
              <a:spcAft>
                <a:spcPts val="200"/>
              </a:spcAft>
            </a:pPr>
            <a:r>
              <a:rPr lang="en-US" altLang="ko-KR" sz="2000" b="1" u="sng" dirty="0" smtClean="0">
                <a:latin typeface="Arial" panose="020B0604020202020204" pitchFamily="34" charset="0"/>
                <a:cs typeface="Arial" panose="020B0604020202020204" pitchFamily="34" charset="0"/>
              </a:rPr>
              <a:t>Observation</a:t>
            </a:r>
          </a:p>
          <a:p>
            <a:pPr marL="342900" indent="-342900">
              <a:spcBef>
                <a:spcPts val="600"/>
              </a:spcBef>
              <a:spcAft>
                <a:spcPts val="200"/>
              </a:spcAft>
              <a:buFont typeface="Arial" panose="020B0604020202020204" pitchFamily="34" charset="0"/>
              <a:buChar char="•"/>
            </a:pPr>
            <a:r>
              <a:rPr lang="en-US" altLang="ko-KR" sz="2000" dirty="0" err="1" smtClean="0">
                <a:latin typeface="Arial" panose="020B0604020202020204" pitchFamily="34" charset="0"/>
                <a:cs typeface="Arial" panose="020B0604020202020204" pitchFamily="34" charset="0"/>
              </a:rPr>
              <a:t>Fluoro</a:t>
            </a:r>
            <a:r>
              <a:rPr lang="en-US" altLang="ko-KR" sz="2000" dirty="0" smtClean="0">
                <a:latin typeface="Arial" panose="020B0604020202020204" pitchFamily="34" charset="0"/>
                <a:cs typeface="Arial" panose="020B0604020202020204" pitchFamily="34" charset="0"/>
              </a:rPr>
              <a:t>- and </a:t>
            </a:r>
            <a:r>
              <a:rPr lang="en-US" altLang="ko-KR" sz="2000" dirty="0" err="1" smtClean="0">
                <a:latin typeface="Arial" panose="020B0604020202020204" pitchFamily="34" charset="0"/>
                <a:cs typeface="Arial" panose="020B0604020202020204" pitchFamily="34" charset="0"/>
              </a:rPr>
              <a:t>chloro</a:t>
            </a:r>
            <a:r>
              <a:rPr lang="en-US" altLang="ko-KR" sz="2000" dirty="0" smtClean="0">
                <a:latin typeface="Arial" panose="020B0604020202020204" pitchFamily="34" charset="0"/>
                <a:cs typeface="Arial" panose="020B0604020202020204" pitchFamily="34" charset="0"/>
              </a:rPr>
              <a:t>-acetic acids dissociate </a:t>
            </a:r>
            <a:r>
              <a:rPr lang="en-US" altLang="ko-KR" sz="2000" i="1" dirty="0" smtClean="0">
                <a:solidFill>
                  <a:srgbClr val="FF0000"/>
                </a:solidFill>
                <a:latin typeface="Arial" panose="020B0604020202020204" pitchFamily="34" charset="0"/>
                <a:cs typeface="Arial" panose="020B0604020202020204" pitchFamily="34" charset="0"/>
              </a:rPr>
              <a:t>spontaneously and more efficiently in cold </a:t>
            </a:r>
            <a:r>
              <a:rPr lang="en-US" altLang="ko-KR" sz="2000" i="1" dirty="0" smtClean="0">
                <a:solidFill>
                  <a:srgbClr val="FF0000"/>
                </a:solidFill>
                <a:latin typeface="Arial" panose="020B0604020202020204" pitchFamily="34" charset="0"/>
                <a:cs typeface="Arial" panose="020B0604020202020204" pitchFamily="34" charset="0"/>
              </a:rPr>
              <a:t>(8-140 K) ice </a:t>
            </a:r>
            <a:r>
              <a:rPr lang="en-US" altLang="ko-KR" sz="2000" dirty="0" smtClean="0">
                <a:latin typeface="Arial" panose="020B0604020202020204" pitchFamily="34" charset="0"/>
                <a:cs typeface="Arial" panose="020B0604020202020204" pitchFamily="34" charset="0"/>
              </a:rPr>
              <a:t>than </a:t>
            </a:r>
            <a:r>
              <a:rPr lang="en-US" altLang="ko-KR" sz="2000" dirty="0" smtClean="0">
                <a:latin typeface="Arial" panose="020B0604020202020204" pitchFamily="34" charset="0"/>
                <a:cs typeface="Arial" panose="020B0604020202020204" pitchFamily="34" charset="0"/>
              </a:rPr>
              <a:t>in aqueous solution at room temperature.</a:t>
            </a:r>
          </a:p>
          <a:p>
            <a:pPr marL="342900" indent="-342900">
              <a:spcBef>
                <a:spcPts val="600"/>
              </a:spcBef>
              <a:spcAft>
                <a:spcPts val="200"/>
              </a:spcAft>
              <a:buFont typeface="Arial" panose="020B0604020202020204" pitchFamily="34" charset="0"/>
              <a:buChar char="•"/>
            </a:pPr>
            <a:r>
              <a:rPr lang="en-GB" altLang="ko-KR" sz="2000" dirty="0" smtClean="0">
                <a:latin typeface="Arial" panose="020B0604020202020204" pitchFamily="34" charset="0"/>
                <a:cs typeface="Arial" panose="020B0604020202020204" pitchFamily="34" charset="0"/>
              </a:rPr>
              <a:t>The enhanced acid dissociation is a thermodynamic</a:t>
            </a:r>
            <a:r>
              <a:rPr lang="en-GB" altLang="ko-KR" sz="2000" dirty="0" smtClean="0">
                <a:solidFill>
                  <a:prstClr val="black"/>
                </a:solidFill>
                <a:latin typeface="Arial" panose="020B0604020202020204" pitchFamily="34" charset="0"/>
                <a:cs typeface="Arial" panose="020B0604020202020204" pitchFamily="34" charset="0"/>
              </a:rPr>
              <a:t> effect</a:t>
            </a:r>
            <a:r>
              <a:rPr lang="en-GB" altLang="ko-KR" sz="2000" dirty="0" smtClean="0">
                <a:latin typeface="Arial" panose="020B0604020202020204" pitchFamily="34" charset="0"/>
                <a:cs typeface="Arial" panose="020B0604020202020204" pitchFamily="34" charset="0"/>
              </a:rPr>
              <a:t>, rather than a kinetic effect </a:t>
            </a:r>
            <a:r>
              <a:rPr lang="en-GB" altLang="ko-KR" sz="2000" dirty="0" smtClean="0">
                <a:latin typeface="Arial" panose="020B0604020202020204" pitchFamily="34" charset="0"/>
                <a:cs typeface="Arial" panose="020B0604020202020204" pitchFamily="34" charset="0"/>
              </a:rPr>
              <a:t>(</a:t>
            </a:r>
            <a:r>
              <a:rPr lang="en-GB" altLang="ko-KR" sz="2000" i="1" dirty="0" smtClean="0">
                <a:latin typeface="Arial" panose="020B0604020202020204" pitchFamily="34" charset="0"/>
                <a:cs typeface="Arial" panose="020B0604020202020204" pitchFamily="34" charset="0"/>
              </a:rPr>
              <a:t>i.e</a:t>
            </a:r>
            <a:r>
              <a:rPr lang="en-GB" altLang="ko-KR" sz="2000" dirty="0" smtClean="0">
                <a:latin typeface="Arial" panose="020B0604020202020204" pitchFamily="34" charset="0"/>
                <a:cs typeface="Arial" panose="020B0604020202020204" pitchFamily="34" charset="0"/>
              </a:rPr>
              <a:t>., proton </a:t>
            </a:r>
            <a:r>
              <a:rPr lang="en-GB" altLang="ko-KR" sz="2000" dirty="0" smtClean="0">
                <a:latin typeface="Arial" panose="020B0604020202020204" pitchFamily="34" charset="0"/>
                <a:cs typeface="Arial" panose="020B0604020202020204" pitchFamily="34" charset="0"/>
              </a:rPr>
              <a:t>transfer equilibrium</a:t>
            </a:r>
            <a:r>
              <a:rPr lang="en-GB" altLang="ko-KR" sz="2000" dirty="0">
                <a:solidFill>
                  <a:prstClr val="black"/>
                </a:solidFill>
                <a:latin typeface="Arial" panose="020B0604020202020204" pitchFamily="34" charset="0"/>
                <a:cs typeface="Arial" panose="020B0604020202020204" pitchFamily="34" charset="0"/>
              </a:rPr>
              <a:t> </a:t>
            </a:r>
            <a:r>
              <a:rPr lang="en-US" altLang="ko-KR" sz="2000" dirty="0" smtClean="0">
                <a:solidFill>
                  <a:prstClr val="black"/>
                </a:solidFill>
                <a:latin typeface="Arial" panose="020B0604020202020204" pitchFamily="34" charset="0"/>
                <a:cs typeface="Arial" panose="020B0604020202020204" pitchFamily="34" charset="0"/>
              </a:rPr>
              <a:t>with</a:t>
            </a:r>
            <a:r>
              <a:rPr lang="en-GB" altLang="ko-KR" sz="2000" dirty="0" smtClean="0">
                <a:solidFill>
                  <a:prstClr val="black"/>
                </a:solidFill>
                <a:latin typeface="Arial" panose="020B0604020202020204" pitchFamily="34" charset="0"/>
                <a:cs typeface="Arial" panose="020B0604020202020204" pitchFamily="34" charset="0"/>
              </a:rPr>
              <a:t> ice</a:t>
            </a:r>
            <a:r>
              <a:rPr lang="en-GB" altLang="ko-KR" sz="2000" dirty="0" smtClean="0">
                <a:latin typeface="Arial" panose="020B0604020202020204" pitchFamily="34" charset="0"/>
                <a:cs typeface="Arial" panose="020B0604020202020204" pitchFamily="34" charset="0"/>
              </a:rPr>
              <a:t>).</a:t>
            </a:r>
          </a:p>
          <a:p>
            <a:pPr>
              <a:spcBef>
                <a:spcPts val="600"/>
              </a:spcBef>
              <a:spcAft>
                <a:spcPts val="200"/>
              </a:spcAft>
            </a:pPr>
            <a:r>
              <a:rPr lang="en-US" altLang="ko-KR" sz="2000" b="1" u="sng" dirty="0">
                <a:solidFill>
                  <a:prstClr val="black"/>
                </a:solidFill>
                <a:latin typeface="Arial" panose="020B0604020202020204" pitchFamily="34" charset="0"/>
                <a:ea typeface="맑은 고딕" panose="020B0503020000020004" pitchFamily="50" charset="-127"/>
                <a:cs typeface="Arial" panose="020B0604020202020204" pitchFamily="34" charset="0"/>
              </a:rPr>
              <a:t>I</a:t>
            </a:r>
            <a:r>
              <a:rPr lang="en-US" altLang="ko-KR" sz="2000" b="1" u="sng" dirty="0" smtClean="0">
                <a:solidFill>
                  <a:prstClr val="black"/>
                </a:solidFill>
                <a:latin typeface="Arial" panose="020B0604020202020204" pitchFamily="34" charset="0"/>
                <a:ea typeface="맑은 고딕" panose="020B0503020000020004" pitchFamily="50" charset="-127"/>
                <a:cs typeface="Arial" panose="020B0604020202020204" pitchFamily="34" charset="0"/>
              </a:rPr>
              <a:t>nterpretation</a:t>
            </a:r>
          </a:p>
          <a:p>
            <a:pPr marL="342900" indent="-342900">
              <a:spcBef>
                <a:spcPts val="600"/>
              </a:spcBef>
              <a:spcAft>
                <a:spcPts val="200"/>
              </a:spcAft>
              <a:buFont typeface="Arial" panose="020B0604020202020204" pitchFamily="34" charset="0"/>
              <a:buChar char="•"/>
            </a:pPr>
            <a:r>
              <a:rPr lang="en-US" altLang="ko-KR" sz="2000" dirty="0" err="1" smtClean="0">
                <a:solidFill>
                  <a:srgbClr val="FF0000"/>
                </a:solidFill>
                <a:latin typeface="Arial" panose="020B0604020202020204" pitchFamily="34" charset="0"/>
                <a:ea typeface="맑은 고딕" panose="020B0503020000020004" pitchFamily="50" charset="-127"/>
                <a:cs typeface="Arial" panose="020B0604020202020204" pitchFamily="34" charset="0"/>
              </a:rPr>
              <a:t>Δ</a:t>
            </a:r>
            <a:r>
              <a:rPr lang="en-US" altLang="ko-KR" sz="2000" i="1" dirty="0" err="1" smtClean="0">
                <a:solidFill>
                  <a:srgbClr val="FF0000"/>
                </a:solidFill>
                <a:latin typeface="Arial" panose="020B0604020202020204" pitchFamily="34" charset="0"/>
                <a:ea typeface="맑은 고딕" panose="020B0503020000020004" pitchFamily="50" charset="-127"/>
                <a:cs typeface="Arial" panose="020B0604020202020204" pitchFamily="34" charset="0"/>
              </a:rPr>
              <a:t>S</a:t>
            </a:r>
            <a:r>
              <a:rPr lang="en-US" altLang="ko-KR" sz="2000" baseline="-25000" dirty="0" err="1" smtClean="0">
                <a:solidFill>
                  <a:srgbClr val="FF0000"/>
                </a:solidFill>
                <a:latin typeface="Arial" panose="020B0604020202020204" pitchFamily="34" charset="0"/>
                <a:ea typeface="맑은 고딕" panose="020B0503020000020004" pitchFamily="50" charset="-127"/>
                <a:cs typeface="Arial" panose="020B0604020202020204" pitchFamily="34" charset="0"/>
              </a:rPr>
              <a:t>conf</a:t>
            </a:r>
            <a:r>
              <a:rPr lang="en-US" altLang="ko-KR" sz="2000" baseline="-25000" dirty="0" smtClean="0">
                <a:solidFill>
                  <a:srgbClr val="FF0000"/>
                </a:solidFill>
                <a:latin typeface="Arial" panose="020B0604020202020204" pitchFamily="34" charset="0"/>
                <a:ea typeface="맑은 고딕" panose="020B0503020000020004" pitchFamily="50" charset="-127"/>
                <a:cs typeface="Arial" panose="020B0604020202020204" pitchFamily="34" charset="0"/>
              </a:rPr>
              <a:t>  </a:t>
            </a:r>
            <a:r>
              <a:rPr lang="en-GB" altLang="ko-KR" sz="2000" i="1" dirty="0" smtClean="0">
                <a:solidFill>
                  <a:srgbClr val="FF0000"/>
                </a:solidFill>
                <a:latin typeface="Arial" panose="020B0604020202020204" pitchFamily="34" charset="0"/>
                <a:cs typeface="Arial" panose="020B0604020202020204" pitchFamily="34" charset="0"/>
              </a:rPr>
              <a:t>of excess protons </a:t>
            </a:r>
            <a:r>
              <a:rPr lang="en-GB" altLang="ko-KR" sz="2000" dirty="0" smtClean="0">
                <a:latin typeface="Arial" panose="020B0604020202020204" pitchFamily="34" charset="0"/>
                <a:cs typeface="Arial" panose="020B0604020202020204" pitchFamily="34" charset="0"/>
              </a:rPr>
              <a:t>shifts the acid dissociation equilibrium forward, while other atoms and molecules </a:t>
            </a:r>
            <a:r>
              <a:rPr lang="en-GB" altLang="ko-KR" sz="2000" dirty="0" smtClean="0">
                <a:latin typeface="Arial" panose="020B0604020202020204" pitchFamily="34" charset="0"/>
                <a:cs typeface="Arial" panose="020B0604020202020204" pitchFamily="34" charset="0"/>
              </a:rPr>
              <a:t>are frozen in position </a:t>
            </a:r>
            <a:r>
              <a:rPr lang="en-GB" altLang="ko-KR" sz="2000" dirty="0" smtClean="0">
                <a:latin typeface="Arial" panose="020B0604020202020204" pitchFamily="34" charset="0"/>
                <a:cs typeface="Arial" panose="020B0604020202020204" pitchFamily="34" charset="0"/>
              </a:rPr>
              <a:t>in </a:t>
            </a:r>
            <a:r>
              <a:rPr lang="en-GB" altLang="ko-KR" sz="2000" dirty="0">
                <a:latin typeface="Arial" panose="020B0604020202020204" pitchFamily="34" charset="0"/>
                <a:cs typeface="Arial" panose="020B0604020202020204" pitchFamily="34" charset="0"/>
              </a:rPr>
              <a:t>the </a:t>
            </a:r>
            <a:r>
              <a:rPr lang="en-GB" altLang="ko-KR" sz="2000" dirty="0" smtClean="0">
                <a:latin typeface="Arial" panose="020B0604020202020204" pitchFamily="34" charset="0"/>
                <a:cs typeface="Arial" panose="020B0604020202020204" pitchFamily="34" charset="0"/>
              </a:rPr>
              <a:t>lattice.</a:t>
            </a:r>
          </a:p>
          <a:p>
            <a:pPr marL="342900" indent="-342900">
              <a:spcBef>
                <a:spcPts val="600"/>
              </a:spcBef>
              <a:spcAft>
                <a:spcPts val="200"/>
              </a:spcAft>
              <a:buFont typeface="Arial" panose="020B0604020202020204" pitchFamily="34" charset="0"/>
              <a:buChar char="•"/>
            </a:pPr>
            <a:r>
              <a:rPr lang="en-US" altLang="ko-KR" sz="2000" dirty="0" smtClean="0">
                <a:latin typeface="Arial" panose="020B0604020202020204" pitchFamily="34" charset="0"/>
                <a:cs typeface="Arial" panose="020B0604020202020204" pitchFamily="34" charset="0"/>
              </a:rPr>
              <a:t>This</a:t>
            </a:r>
            <a:r>
              <a:rPr lang="ko-KR" altLang="en-US" sz="2000" dirty="0" smtClean="0">
                <a:latin typeface="Arial" panose="020B0604020202020204" pitchFamily="34" charset="0"/>
                <a:cs typeface="Arial" panose="020B0604020202020204" pitchFamily="34" charset="0"/>
              </a:rPr>
              <a:t> </a:t>
            </a:r>
            <a:r>
              <a:rPr lang="en-US" altLang="ko-KR" sz="2000" dirty="0" smtClean="0">
                <a:latin typeface="Arial" panose="020B0604020202020204" pitchFamily="34" charset="0"/>
                <a:cs typeface="Arial" panose="020B0604020202020204" pitchFamily="34" charset="0"/>
              </a:rPr>
              <a:t>story may also apply to other proton-transfer reactions in ice (</a:t>
            </a:r>
            <a:r>
              <a:rPr lang="en-US" altLang="ko-KR" sz="2000" dirty="0" err="1" smtClean="0">
                <a:latin typeface="Arial" panose="020B0604020202020204" pitchFamily="34" charset="0"/>
                <a:cs typeface="Arial" panose="020B0604020202020204" pitchFamily="34" charset="0"/>
              </a:rPr>
              <a:t>eg</a:t>
            </a:r>
            <a:r>
              <a:rPr lang="en-US" altLang="ko-KR" sz="2000" dirty="0" smtClean="0">
                <a:latin typeface="Arial" panose="020B0604020202020204" pitchFamily="34" charset="0"/>
                <a:cs typeface="Arial" panose="020B0604020202020204" pitchFamily="34" charset="0"/>
              </a:rPr>
              <a:t>., hydrolysis of NO</a:t>
            </a:r>
            <a:r>
              <a:rPr lang="en-US" altLang="ko-KR" sz="2000" baseline="-25000" dirty="0" smtClean="0">
                <a:latin typeface="Arial" panose="020B0604020202020204" pitchFamily="34" charset="0"/>
                <a:cs typeface="Arial" panose="020B0604020202020204" pitchFamily="34" charset="0"/>
              </a:rPr>
              <a:t>2</a:t>
            </a:r>
            <a:r>
              <a:rPr lang="en-US" altLang="ko-KR" sz="2000" dirty="0" smtClean="0">
                <a:latin typeface="Arial" panose="020B0604020202020204" pitchFamily="34" charset="0"/>
                <a:cs typeface="Arial" panose="020B0604020202020204" pitchFamily="34" charset="0"/>
              </a:rPr>
              <a:t>, SO</a:t>
            </a:r>
            <a:r>
              <a:rPr lang="en-US" altLang="ko-KR" sz="2000" baseline="-25000" dirty="0" smtClean="0">
                <a:latin typeface="Arial" panose="020B0604020202020204" pitchFamily="34" charset="0"/>
                <a:cs typeface="Arial" panose="020B0604020202020204" pitchFamily="34" charset="0"/>
              </a:rPr>
              <a:t>2</a:t>
            </a:r>
            <a:r>
              <a:rPr lang="en-US" altLang="ko-KR" sz="2000" dirty="0" smtClean="0">
                <a:latin typeface="Arial" panose="020B0604020202020204" pitchFamily="34" charset="0"/>
                <a:cs typeface="Arial" panose="020B0604020202020204" pitchFamily="34" charset="0"/>
              </a:rPr>
              <a:t>, HF, etc.) and QLL/ice interface.</a:t>
            </a:r>
            <a:endParaRPr lang="en-GB" altLang="ko-KR" sz="2000" dirty="0" smtClean="0">
              <a:latin typeface="Arial" panose="020B0604020202020204" pitchFamily="34" charset="0"/>
              <a:cs typeface="Arial" panose="020B0604020202020204" pitchFamily="34" charset="0"/>
            </a:endParaRPr>
          </a:p>
          <a:p>
            <a:pPr>
              <a:spcBef>
                <a:spcPts val="600"/>
              </a:spcBef>
              <a:spcAft>
                <a:spcPts val="200"/>
              </a:spcAft>
            </a:pPr>
            <a:r>
              <a:rPr lang="en-US" altLang="ko-KR" sz="2000" b="1" u="sng" dirty="0" smtClean="0">
                <a:latin typeface="Arial" panose="020B0604020202020204" pitchFamily="34" charset="0"/>
                <a:cs typeface="Arial" panose="020B0604020202020204" pitchFamily="34" charset="0"/>
              </a:rPr>
              <a:t>Implication</a:t>
            </a:r>
          </a:p>
          <a:p>
            <a:pPr marL="342900" indent="-342900">
              <a:spcBef>
                <a:spcPts val="600"/>
              </a:spcBef>
              <a:spcAft>
                <a:spcPts val="200"/>
              </a:spcAft>
              <a:buFont typeface="Arial" panose="020B0604020202020204" pitchFamily="34" charset="0"/>
              <a:buChar char="•"/>
            </a:pPr>
            <a:r>
              <a:rPr lang="en-US" altLang="ko-KR" sz="2000" i="1" dirty="0" smtClean="0">
                <a:solidFill>
                  <a:srgbClr val="FF0000"/>
                </a:solidFill>
                <a:latin typeface="Arial" panose="020B0604020202020204" pitchFamily="34" charset="0"/>
                <a:cs typeface="Arial" panose="020B0604020202020204" pitchFamily="34" charset="0"/>
              </a:rPr>
              <a:t>Spontaneous reactions, without external excitation</a:t>
            </a:r>
            <a:r>
              <a:rPr lang="en-US" altLang="ko-KR" sz="2000" dirty="0" smtClean="0">
                <a:latin typeface="Arial" panose="020B0604020202020204" pitchFamily="34" charset="0"/>
                <a:cs typeface="Arial" panose="020B0604020202020204" pitchFamily="34" charset="0"/>
              </a:rPr>
              <a:t>, may also be important for the chemistry of ice in outer space. </a:t>
            </a:r>
          </a:p>
          <a:p>
            <a:pPr marL="342900" indent="-342900">
              <a:spcBef>
                <a:spcPts val="600"/>
              </a:spcBef>
              <a:spcAft>
                <a:spcPts val="200"/>
              </a:spcAft>
              <a:buFont typeface="Arial" panose="020B0604020202020204" pitchFamily="34" charset="0"/>
              <a:buChar char="•"/>
            </a:pPr>
            <a:r>
              <a:rPr lang="en-US" altLang="ko-KR" sz="2000" dirty="0">
                <a:latin typeface="Arial" panose="020B0604020202020204" pitchFamily="34" charset="0"/>
                <a:cs typeface="Arial" panose="020B0604020202020204" pitchFamily="34" charset="0"/>
              </a:rPr>
              <a:t>Spontaneous </a:t>
            </a:r>
            <a:r>
              <a:rPr lang="en-US" altLang="ko-KR" sz="2000" dirty="0" smtClean="0">
                <a:latin typeface="Arial" panose="020B0604020202020204" pitchFamily="34" charset="0"/>
                <a:cs typeface="Arial" panose="020B0604020202020204" pitchFamily="34" charset="0"/>
              </a:rPr>
              <a:t>reactions to spoil </a:t>
            </a:r>
            <a:r>
              <a:rPr lang="en-US" altLang="ko-KR" sz="2000" smtClean="0">
                <a:latin typeface="Arial" panose="020B0604020202020204" pitchFamily="34" charset="0"/>
                <a:cs typeface="Arial" panose="020B0604020202020204" pitchFamily="34" charset="0"/>
              </a:rPr>
              <a:t>foods in </a:t>
            </a:r>
            <a:r>
              <a:rPr lang="en-US" altLang="ko-KR" sz="2000" dirty="0" smtClean="0">
                <a:latin typeface="Arial" panose="020B0604020202020204" pitchFamily="34" charset="0"/>
                <a:cs typeface="Arial" panose="020B0604020202020204" pitchFamily="34" charset="0"/>
              </a:rPr>
              <a:t>the freezer?</a:t>
            </a:r>
          </a:p>
        </p:txBody>
      </p:sp>
      <p:sp>
        <p:nvSpPr>
          <p:cNvPr id="5" name="Line 12"/>
          <p:cNvSpPr>
            <a:spLocks noChangeShapeType="1"/>
          </p:cNvSpPr>
          <p:nvPr/>
        </p:nvSpPr>
        <p:spPr bwMode="auto">
          <a:xfrm>
            <a:off x="0" y="662421"/>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ea typeface="굴림" pitchFamily="50" charset="-127"/>
            </a:endParaRPr>
          </a:p>
        </p:txBody>
      </p:sp>
    </p:spTree>
    <p:extLst>
      <p:ext uri="{BB962C8B-B14F-4D97-AF65-F5344CB8AC3E}">
        <p14:creationId xmlns:p14="http://schemas.microsoft.com/office/powerpoint/2010/main" val="11306980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00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1000" contrast="-43000"/>
                    </a14:imgEffect>
                  </a14:imgLayer>
                </a14:imgProps>
              </a:ext>
              <a:ext uri="{28A0092B-C50C-407E-A947-70E740481C1C}">
                <a14:useLocalDpi xmlns:a14="http://schemas.microsoft.com/office/drawing/2010/main" val="0"/>
              </a:ext>
            </a:extLst>
          </a:blip>
          <a:srcRect/>
          <a:stretch>
            <a:fillRect/>
          </a:stretch>
        </p:blipFill>
        <p:spPr bwMode="auto">
          <a:xfrm>
            <a:off x="0" y="0"/>
            <a:ext cx="9317038"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748" name="Rectangle 4"/>
          <p:cNvSpPr>
            <a:spLocks noChangeArrowheads="1"/>
          </p:cNvSpPr>
          <p:nvPr/>
        </p:nvSpPr>
        <p:spPr bwMode="auto">
          <a:xfrm>
            <a:off x="2640513" y="188640"/>
            <a:ext cx="4176713" cy="381000"/>
          </a:xfrm>
          <a:prstGeom prst="rect">
            <a:avLst/>
          </a:prstGeom>
          <a:noFill/>
          <a:ln w="9525">
            <a:noFill/>
            <a:miter lim="800000"/>
            <a:headEnd/>
            <a:tailEnd/>
          </a:ln>
          <a:effectLst/>
        </p:spPr>
        <p:txBody>
          <a:bodyPr anchor="ctr"/>
          <a:lstStyle/>
          <a:p>
            <a:pPr algn="ctr" fontAlgn="base">
              <a:spcBef>
                <a:spcPct val="0"/>
              </a:spcBef>
              <a:spcAft>
                <a:spcPct val="0"/>
              </a:spcAft>
              <a:defRPr/>
            </a:pPr>
            <a:r>
              <a:rPr kumimoji="1" lang="en-US" altLang="ko-KR" sz="2400" b="1" dirty="0">
                <a:solidFill>
                  <a:srgbClr val="000000"/>
                </a:solidFill>
                <a:effectLst>
                  <a:outerShdw blurRad="38100" dist="38100" dir="2700000" algn="tl">
                    <a:srgbClr val="C0C0C0"/>
                  </a:outerShdw>
                </a:effectLst>
                <a:latin typeface="Arial" pitchFamily="34" charset="0"/>
              </a:rPr>
              <a:t>Acknowledgements</a:t>
            </a:r>
          </a:p>
        </p:txBody>
      </p:sp>
      <p:sp>
        <p:nvSpPr>
          <p:cNvPr id="415749" name="Text Box 5"/>
          <p:cNvSpPr txBox="1">
            <a:spLocks noChangeArrowheads="1"/>
          </p:cNvSpPr>
          <p:nvPr/>
        </p:nvSpPr>
        <p:spPr bwMode="auto">
          <a:xfrm>
            <a:off x="323528" y="769554"/>
            <a:ext cx="3816423" cy="4801314"/>
          </a:xfrm>
          <a:prstGeom prst="rect">
            <a:avLst/>
          </a:prstGeom>
          <a:noFill/>
          <a:ln w="9525">
            <a:noFill/>
            <a:miter lim="800000"/>
            <a:headEnd/>
            <a:tailEnd/>
          </a:ln>
          <a:effectLst/>
        </p:spPr>
        <p:txBody>
          <a:bodyPr wrap="square">
            <a:spAutoFit/>
          </a:bodyPr>
          <a:lstStyle/>
          <a:p>
            <a:pPr fontAlgn="base">
              <a:spcAft>
                <a:spcPct val="0"/>
              </a:spcAft>
              <a:defRPr/>
            </a:pPr>
            <a:r>
              <a:rPr kumimoji="1" lang="en-US" altLang="ko-KR" b="1" u="sng" dirty="0" smtClean="0">
                <a:solidFill>
                  <a:srgbClr val="3333FF"/>
                </a:solidFill>
                <a:latin typeface="Arial Narrow" panose="020B0606020202030204" pitchFamily="34" charset="0"/>
                <a:cs typeface="Arial" pitchFamily="34" charset="0"/>
              </a:rPr>
              <a:t>Students</a:t>
            </a:r>
          </a:p>
          <a:p>
            <a:pPr fontAlgn="base">
              <a:spcAft>
                <a:spcPct val="0"/>
              </a:spcAft>
              <a:defRPr/>
            </a:pPr>
            <a:r>
              <a:rPr kumimoji="1" lang="en-US" altLang="ko-KR" b="1" dirty="0" smtClean="0">
                <a:latin typeface="Arial Narrow" panose="020B0606020202030204" pitchFamily="34" charset="0"/>
                <a:cs typeface="Arial" pitchFamily="34" charset="0"/>
              </a:rPr>
              <a:t>Youngwook </a:t>
            </a:r>
            <a:r>
              <a:rPr kumimoji="1" lang="en-US" altLang="ko-KR" b="1" dirty="0">
                <a:latin typeface="Arial Narrow" panose="020B0606020202030204" pitchFamily="34" charset="0"/>
                <a:cs typeface="Arial" pitchFamily="34" charset="0"/>
              </a:rPr>
              <a:t>Park (PhD student)</a:t>
            </a:r>
          </a:p>
          <a:p>
            <a:pPr fontAlgn="base">
              <a:spcAft>
                <a:spcPct val="0"/>
              </a:spcAft>
              <a:defRPr/>
            </a:pPr>
            <a:r>
              <a:rPr kumimoji="1" lang="en-US" altLang="ko-KR" b="1" dirty="0" smtClean="0">
                <a:solidFill>
                  <a:schemeClr val="bg1">
                    <a:lumMod val="50000"/>
                  </a:schemeClr>
                </a:solidFill>
                <a:latin typeface="Arial Narrow" panose="020B0606020202030204" pitchFamily="34" charset="0"/>
                <a:cs typeface="Arial" pitchFamily="34" charset="0"/>
              </a:rPr>
              <a:t>Jaehyeock </a:t>
            </a:r>
            <a:r>
              <a:rPr kumimoji="1" lang="en-US" altLang="ko-KR" b="1" dirty="0">
                <a:solidFill>
                  <a:schemeClr val="bg1">
                    <a:lumMod val="50000"/>
                  </a:schemeClr>
                </a:solidFill>
                <a:latin typeface="Arial Narrow" panose="020B0606020202030204" pitchFamily="34" charset="0"/>
                <a:cs typeface="Arial" pitchFamily="34" charset="0"/>
              </a:rPr>
              <a:t>Bang (PhD student)</a:t>
            </a:r>
          </a:p>
          <a:p>
            <a:pPr fontAlgn="base">
              <a:spcAft>
                <a:spcPct val="0"/>
              </a:spcAft>
              <a:defRPr/>
            </a:pPr>
            <a:r>
              <a:rPr kumimoji="1" lang="en-US" altLang="ko-KR" b="1" dirty="0" smtClean="0">
                <a:solidFill>
                  <a:schemeClr val="bg1">
                    <a:lumMod val="50000"/>
                  </a:schemeClr>
                </a:solidFill>
                <a:latin typeface="Arial Narrow" panose="020B0606020202030204" pitchFamily="34" charset="0"/>
                <a:cs typeface="Arial" pitchFamily="34" charset="0"/>
              </a:rPr>
              <a:t>Hani </a:t>
            </a:r>
            <a:r>
              <a:rPr kumimoji="1" lang="en-US" altLang="ko-KR" b="1" dirty="0">
                <a:solidFill>
                  <a:schemeClr val="bg1">
                    <a:lumMod val="50000"/>
                  </a:schemeClr>
                </a:solidFill>
                <a:latin typeface="Arial Narrow" panose="020B0606020202030204" pitchFamily="34" charset="0"/>
                <a:cs typeface="Arial" pitchFamily="34" charset="0"/>
              </a:rPr>
              <a:t>Kang (PhD student)</a:t>
            </a:r>
          </a:p>
          <a:p>
            <a:pPr fontAlgn="base">
              <a:spcAft>
                <a:spcPct val="0"/>
              </a:spcAft>
              <a:defRPr/>
            </a:pPr>
            <a:endParaRPr kumimoji="1" lang="en-US" altLang="ko-KR" b="1" dirty="0" smtClean="0">
              <a:solidFill>
                <a:srgbClr val="000000"/>
              </a:solidFill>
              <a:latin typeface="Arial Narrow" panose="020B0606020202030204" pitchFamily="34" charset="0"/>
              <a:cs typeface="Arial" pitchFamily="34" charset="0"/>
            </a:endParaRPr>
          </a:p>
          <a:p>
            <a:pPr fontAlgn="base">
              <a:spcAft>
                <a:spcPct val="0"/>
              </a:spcAft>
              <a:defRPr/>
            </a:pPr>
            <a:r>
              <a:rPr kumimoji="1" lang="en-US" altLang="ko-KR" b="1" u="sng" dirty="0" smtClean="0">
                <a:solidFill>
                  <a:srgbClr val="0000FF"/>
                </a:solidFill>
                <a:latin typeface="Arial Narrow" panose="020B0606020202030204" pitchFamily="34" charset="0"/>
                <a:cs typeface="Arial" pitchFamily="34" charset="0"/>
              </a:rPr>
              <a:t>Former students </a:t>
            </a:r>
          </a:p>
          <a:p>
            <a:pPr lvl="0" fontAlgn="base">
              <a:spcAft>
                <a:spcPct val="0"/>
              </a:spcAft>
              <a:defRPr/>
            </a:pPr>
            <a:r>
              <a:rPr kumimoji="1" lang="en-US" altLang="ko-KR" b="1" dirty="0">
                <a:solidFill>
                  <a:schemeClr val="bg1">
                    <a:lumMod val="50000"/>
                  </a:schemeClr>
                </a:solidFill>
                <a:latin typeface="Arial Narrow" panose="020B0606020202030204" pitchFamily="34" charset="0"/>
                <a:cs typeface="Arial" pitchFamily="34" charset="0"/>
              </a:rPr>
              <a:t>Du </a:t>
            </a:r>
            <a:r>
              <a:rPr kumimoji="1" lang="en-US" altLang="ko-KR" b="1" dirty="0" err="1">
                <a:solidFill>
                  <a:schemeClr val="bg1">
                    <a:lumMod val="50000"/>
                  </a:schemeClr>
                </a:solidFill>
                <a:latin typeface="Arial Narrow" panose="020B0606020202030204" pitchFamily="34" charset="0"/>
                <a:cs typeface="Arial" pitchFamily="34" charset="0"/>
              </a:rPr>
              <a:t>Hyeong</a:t>
            </a:r>
            <a:r>
              <a:rPr kumimoji="1" lang="en-US" altLang="ko-KR" b="1" dirty="0">
                <a:solidFill>
                  <a:schemeClr val="bg1">
                    <a:lumMod val="50000"/>
                  </a:schemeClr>
                </a:solidFill>
                <a:latin typeface="Arial Narrow" panose="020B0606020202030204" pitchFamily="34" charset="0"/>
                <a:cs typeface="Arial" pitchFamily="34" charset="0"/>
              </a:rPr>
              <a:t> Lee (</a:t>
            </a:r>
            <a:r>
              <a:rPr kumimoji="1" lang="en-US" altLang="ko-KR" b="1" dirty="0" smtClean="0">
                <a:solidFill>
                  <a:schemeClr val="bg1">
                    <a:lumMod val="50000"/>
                  </a:schemeClr>
                </a:solidFill>
                <a:latin typeface="Arial Narrow" panose="020B0606020202030204" pitchFamily="34" charset="0"/>
                <a:cs typeface="Arial" pitchFamily="34" charset="0"/>
              </a:rPr>
              <a:t>PhD, 2018)</a:t>
            </a:r>
            <a:endParaRPr kumimoji="1" lang="en-US" altLang="ko-KR" b="1" dirty="0">
              <a:solidFill>
                <a:schemeClr val="bg1">
                  <a:lumMod val="50000"/>
                </a:schemeClr>
              </a:solidFill>
              <a:latin typeface="Arial Narrow" panose="020B0606020202030204" pitchFamily="34" charset="0"/>
              <a:cs typeface="Arial" pitchFamily="34" charset="0"/>
            </a:endParaRPr>
          </a:p>
          <a:p>
            <a:pPr fontAlgn="base">
              <a:spcAft>
                <a:spcPct val="0"/>
              </a:spcAft>
              <a:defRPr/>
            </a:pPr>
            <a:r>
              <a:rPr kumimoji="1" lang="en-US" altLang="ko-KR" b="1" dirty="0" err="1" smtClean="0">
                <a:solidFill>
                  <a:srgbClr val="000000"/>
                </a:solidFill>
                <a:latin typeface="Arial Narrow" panose="020B0606020202030204" pitchFamily="34" charset="0"/>
                <a:cs typeface="Arial" pitchFamily="34" charset="0"/>
              </a:rPr>
              <a:t>Sunghwan</a:t>
            </a:r>
            <a:r>
              <a:rPr kumimoji="1" lang="en-US" altLang="ko-KR" b="1" dirty="0" smtClean="0">
                <a:solidFill>
                  <a:srgbClr val="000000"/>
                </a:solidFill>
                <a:latin typeface="Arial Narrow" panose="020B0606020202030204" pitchFamily="34" charset="0"/>
                <a:cs typeface="Arial" pitchFamily="34" charset="0"/>
              </a:rPr>
              <a:t> </a:t>
            </a:r>
            <a:r>
              <a:rPr kumimoji="1" lang="en-US" altLang="ko-KR" b="1" dirty="0">
                <a:solidFill>
                  <a:srgbClr val="000000"/>
                </a:solidFill>
                <a:latin typeface="Arial Narrow" panose="020B0606020202030204" pitchFamily="34" charset="0"/>
                <a:cs typeface="Arial" pitchFamily="34" charset="0"/>
              </a:rPr>
              <a:t>Shin (PhD, 2017)</a:t>
            </a:r>
          </a:p>
          <a:p>
            <a:pPr lvl="0" fontAlgn="base">
              <a:spcAft>
                <a:spcPct val="0"/>
              </a:spcAft>
              <a:defRPr/>
            </a:pPr>
            <a:r>
              <a:rPr kumimoji="1" lang="en-US" altLang="ko-KR" b="1" dirty="0" err="1">
                <a:solidFill>
                  <a:prstClr val="white">
                    <a:lumMod val="50000"/>
                  </a:prstClr>
                </a:solidFill>
                <a:latin typeface="Arial Narrow" panose="020B0606020202030204" pitchFamily="34" charset="0"/>
                <a:cs typeface="Arial" pitchFamily="34" charset="0"/>
              </a:rPr>
              <a:t>Youngsoon</a:t>
            </a:r>
            <a:r>
              <a:rPr kumimoji="1" lang="en-US" altLang="ko-KR" b="1" dirty="0">
                <a:solidFill>
                  <a:prstClr val="white">
                    <a:lumMod val="50000"/>
                  </a:prstClr>
                </a:solidFill>
                <a:latin typeface="Arial Narrow" panose="020B0606020202030204" pitchFamily="34" charset="0"/>
                <a:cs typeface="Arial" pitchFamily="34" charset="0"/>
              </a:rPr>
              <a:t> Kim (PhD, 2017)</a:t>
            </a:r>
          </a:p>
          <a:p>
            <a:pPr fontAlgn="base">
              <a:spcAft>
                <a:spcPct val="0"/>
              </a:spcAft>
              <a:defRPr/>
            </a:pPr>
            <a:r>
              <a:rPr kumimoji="1" lang="en-US" altLang="ko-KR" b="1" dirty="0" err="1" smtClean="0">
                <a:solidFill>
                  <a:srgbClr val="000000">
                    <a:lumMod val="50000"/>
                    <a:lumOff val="50000"/>
                  </a:srgbClr>
                </a:solidFill>
                <a:latin typeface="Arial Narrow" panose="020B0606020202030204" pitchFamily="34" charset="0"/>
                <a:cs typeface="Arial" pitchFamily="34" charset="0"/>
              </a:rPr>
              <a:t>Eui</a:t>
            </a:r>
            <a:r>
              <a:rPr kumimoji="1" lang="en-US" altLang="ko-KR" b="1" dirty="0" smtClean="0">
                <a:solidFill>
                  <a:srgbClr val="000000">
                    <a:lumMod val="50000"/>
                    <a:lumOff val="50000"/>
                  </a:srgbClr>
                </a:solidFill>
                <a:latin typeface="Arial Narrow" panose="020B0606020202030204" pitchFamily="34" charset="0"/>
                <a:cs typeface="Arial" pitchFamily="34" charset="0"/>
              </a:rPr>
              <a:t>-Sung </a:t>
            </a:r>
            <a:r>
              <a:rPr kumimoji="1" lang="en-US" altLang="ko-KR" b="1" dirty="0">
                <a:solidFill>
                  <a:srgbClr val="000000">
                    <a:lumMod val="50000"/>
                    <a:lumOff val="50000"/>
                  </a:srgbClr>
                </a:solidFill>
                <a:latin typeface="Arial Narrow" panose="020B0606020202030204" pitchFamily="34" charset="0"/>
                <a:cs typeface="Arial" pitchFamily="34" charset="0"/>
              </a:rPr>
              <a:t>Moon  (</a:t>
            </a:r>
            <a:r>
              <a:rPr kumimoji="1" lang="en-US" altLang="ko-KR" b="1" dirty="0" smtClean="0">
                <a:solidFill>
                  <a:srgbClr val="000000">
                    <a:lumMod val="50000"/>
                    <a:lumOff val="50000"/>
                  </a:srgbClr>
                </a:solidFill>
                <a:latin typeface="Arial Narrow" panose="020B0606020202030204" pitchFamily="34" charset="0"/>
                <a:cs typeface="Arial" pitchFamily="34" charset="0"/>
              </a:rPr>
              <a:t>PhD)</a:t>
            </a:r>
          </a:p>
          <a:p>
            <a:pPr fontAlgn="base">
              <a:spcAft>
                <a:spcPct val="0"/>
              </a:spcAft>
              <a:defRPr/>
            </a:pPr>
            <a:r>
              <a:rPr kumimoji="1" lang="en-US" altLang="ko-KR" b="1" dirty="0" err="1" smtClean="0">
                <a:solidFill>
                  <a:srgbClr val="000000">
                    <a:lumMod val="50000"/>
                    <a:lumOff val="50000"/>
                  </a:srgbClr>
                </a:solidFill>
                <a:latin typeface="Arial Narrow" panose="020B0606020202030204" pitchFamily="34" charset="0"/>
                <a:cs typeface="Arial" pitchFamily="34" charset="0"/>
              </a:rPr>
              <a:t>Eunhee</a:t>
            </a:r>
            <a:r>
              <a:rPr kumimoji="1" lang="en-US" altLang="ko-KR" b="1" dirty="0" smtClean="0">
                <a:solidFill>
                  <a:srgbClr val="000000">
                    <a:lumMod val="50000"/>
                    <a:lumOff val="50000"/>
                  </a:srgbClr>
                </a:solidFill>
                <a:latin typeface="Arial Narrow" panose="020B0606020202030204" pitchFamily="34" charset="0"/>
                <a:cs typeface="Arial" pitchFamily="34" charset="0"/>
              </a:rPr>
              <a:t> </a:t>
            </a:r>
            <a:r>
              <a:rPr kumimoji="1" lang="en-US" altLang="ko-KR" b="1" dirty="0">
                <a:solidFill>
                  <a:srgbClr val="000000">
                    <a:lumMod val="50000"/>
                    <a:lumOff val="50000"/>
                  </a:srgbClr>
                </a:solidFill>
                <a:latin typeface="Arial Narrow" panose="020B0606020202030204" pitchFamily="34" charset="0"/>
                <a:cs typeface="Arial" pitchFamily="34" charset="0"/>
              </a:rPr>
              <a:t>Park (</a:t>
            </a:r>
            <a:r>
              <a:rPr kumimoji="1" lang="en-US" altLang="ko-KR" b="1" dirty="0" smtClean="0">
                <a:solidFill>
                  <a:srgbClr val="000000">
                    <a:lumMod val="50000"/>
                    <a:lumOff val="50000"/>
                  </a:srgbClr>
                </a:solidFill>
                <a:latin typeface="Arial Narrow" panose="020B0606020202030204" pitchFamily="34" charset="0"/>
                <a:cs typeface="Arial" pitchFamily="34" charset="0"/>
              </a:rPr>
              <a:t>MSc)</a:t>
            </a:r>
          </a:p>
          <a:p>
            <a:pPr fontAlgn="base">
              <a:spcAft>
                <a:spcPct val="0"/>
              </a:spcAft>
              <a:defRPr/>
            </a:pPr>
            <a:r>
              <a:rPr kumimoji="1" lang="en-US" altLang="ko-KR" b="1" dirty="0" err="1" smtClean="0">
                <a:solidFill>
                  <a:srgbClr val="000000">
                    <a:lumMod val="50000"/>
                    <a:lumOff val="50000"/>
                  </a:srgbClr>
                </a:solidFill>
                <a:latin typeface="Arial Narrow" panose="020B0606020202030204" pitchFamily="34" charset="0"/>
                <a:cs typeface="Arial" pitchFamily="34" charset="0"/>
              </a:rPr>
              <a:t>Sooyeon</a:t>
            </a:r>
            <a:r>
              <a:rPr kumimoji="1" lang="en-US" altLang="ko-KR" b="1" dirty="0" smtClean="0">
                <a:solidFill>
                  <a:srgbClr val="000000">
                    <a:lumMod val="50000"/>
                    <a:lumOff val="50000"/>
                  </a:srgbClr>
                </a:solidFill>
                <a:latin typeface="Arial Narrow" panose="020B0606020202030204" pitchFamily="34" charset="0"/>
                <a:cs typeface="Arial" pitchFamily="34" charset="0"/>
              </a:rPr>
              <a:t> Lee </a:t>
            </a:r>
            <a:r>
              <a:rPr kumimoji="1" lang="en-US" altLang="ko-KR" b="1" dirty="0">
                <a:solidFill>
                  <a:srgbClr val="000000">
                    <a:lumMod val="50000"/>
                    <a:lumOff val="50000"/>
                  </a:srgbClr>
                </a:solidFill>
                <a:latin typeface="Arial Narrow" panose="020B0606020202030204" pitchFamily="34" charset="0"/>
                <a:cs typeface="Arial" pitchFamily="34" charset="0"/>
              </a:rPr>
              <a:t>(MSc</a:t>
            </a:r>
            <a:r>
              <a:rPr kumimoji="1" lang="en-US" altLang="ko-KR" b="1" dirty="0" smtClean="0">
                <a:solidFill>
                  <a:srgbClr val="000000">
                    <a:lumMod val="50000"/>
                    <a:lumOff val="50000"/>
                  </a:srgbClr>
                </a:solidFill>
                <a:latin typeface="Arial Narrow" panose="020B0606020202030204" pitchFamily="34" charset="0"/>
                <a:cs typeface="Arial" pitchFamily="34" charset="0"/>
              </a:rPr>
              <a:t>)</a:t>
            </a:r>
          </a:p>
          <a:p>
            <a:pPr fontAlgn="base">
              <a:spcAft>
                <a:spcPct val="0"/>
              </a:spcAft>
              <a:defRPr/>
            </a:pPr>
            <a:r>
              <a:rPr kumimoji="1" lang="en-US" altLang="ko-KR" b="1" dirty="0" smtClean="0">
                <a:solidFill>
                  <a:schemeClr val="bg1">
                    <a:lumMod val="50000"/>
                  </a:schemeClr>
                </a:solidFill>
                <a:latin typeface="Arial Narrow" panose="020B0606020202030204" pitchFamily="34" charset="0"/>
                <a:cs typeface="Arial" pitchFamily="34" charset="0"/>
              </a:rPr>
              <a:t>Sun-Kyung Kim </a:t>
            </a:r>
            <a:r>
              <a:rPr kumimoji="1" lang="en-US" altLang="ko-KR" b="1" dirty="0">
                <a:solidFill>
                  <a:schemeClr val="bg1">
                    <a:lumMod val="50000"/>
                  </a:schemeClr>
                </a:solidFill>
                <a:latin typeface="Arial Narrow" panose="020B0606020202030204" pitchFamily="34" charset="0"/>
                <a:cs typeface="Arial" pitchFamily="34" charset="0"/>
              </a:rPr>
              <a:t>(MSc</a:t>
            </a:r>
            <a:r>
              <a:rPr kumimoji="1" lang="en-US" altLang="ko-KR" b="1" dirty="0" smtClean="0">
                <a:solidFill>
                  <a:schemeClr val="bg1">
                    <a:lumMod val="50000"/>
                  </a:schemeClr>
                </a:solidFill>
                <a:latin typeface="Arial Narrow" panose="020B0606020202030204" pitchFamily="34" charset="0"/>
                <a:cs typeface="Arial" pitchFamily="34" charset="0"/>
              </a:rPr>
              <a:t>)</a:t>
            </a:r>
          </a:p>
          <a:p>
            <a:pPr fontAlgn="base">
              <a:spcAft>
                <a:spcPct val="0"/>
              </a:spcAft>
              <a:defRPr/>
            </a:pPr>
            <a:r>
              <a:rPr kumimoji="1" lang="en-US" altLang="ko-KR" b="1" dirty="0">
                <a:solidFill>
                  <a:schemeClr val="bg1">
                    <a:lumMod val="50000"/>
                  </a:schemeClr>
                </a:solidFill>
                <a:latin typeface="Arial Narrow" panose="020B0606020202030204" pitchFamily="34" charset="0"/>
                <a:cs typeface="Arial" pitchFamily="34" charset="0"/>
              </a:rPr>
              <a:t>Young-Kwang </a:t>
            </a:r>
            <a:r>
              <a:rPr kumimoji="1" lang="en-US" altLang="ko-KR" b="1" dirty="0" smtClean="0">
                <a:solidFill>
                  <a:schemeClr val="bg1">
                    <a:lumMod val="50000"/>
                  </a:schemeClr>
                </a:solidFill>
                <a:latin typeface="Arial Narrow" panose="020B0606020202030204" pitchFamily="34" charset="0"/>
                <a:cs typeface="Arial" pitchFamily="34" charset="0"/>
              </a:rPr>
              <a:t>Kim </a:t>
            </a:r>
            <a:r>
              <a:rPr kumimoji="1" lang="en-US" altLang="ko-KR" b="1" dirty="0">
                <a:solidFill>
                  <a:schemeClr val="bg1">
                    <a:lumMod val="50000"/>
                  </a:schemeClr>
                </a:solidFill>
                <a:latin typeface="Arial Narrow" panose="020B0606020202030204" pitchFamily="34" charset="0"/>
                <a:cs typeface="Arial" pitchFamily="34" charset="0"/>
              </a:rPr>
              <a:t>(MSc</a:t>
            </a:r>
            <a:r>
              <a:rPr kumimoji="1" lang="en-US" altLang="ko-KR" b="1" dirty="0" smtClean="0">
                <a:solidFill>
                  <a:schemeClr val="bg1">
                    <a:lumMod val="50000"/>
                  </a:schemeClr>
                </a:solidFill>
                <a:latin typeface="Arial Narrow" panose="020B0606020202030204" pitchFamily="34" charset="0"/>
                <a:cs typeface="Arial" pitchFamily="34" charset="0"/>
              </a:rPr>
              <a:t>)</a:t>
            </a:r>
          </a:p>
          <a:p>
            <a:pPr lvl="0" fontAlgn="base">
              <a:spcAft>
                <a:spcPct val="0"/>
              </a:spcAft>
              <a:defRPr/>
            </a:pPr>
            <a:r>
              <a:rPr kumimoji="1" lang="en-US" altLang="ko-KR" b="1" dirty="0">
                <a:solidFill>
                  <a:schemeClr val="bg1">
                    <a:lumMod val="50000"/>
                  </a:schemeClr>
                </a:solidFill>
                <a:latin typeface="Arial Narrow" panose="020B0606020202030204" pitchFamily="34" charset="0"/>
                <a:cs typeface="Arial" pitchFamily="34" charset="0"/>
              </a:rPr>
              <a:t>Jung-Hwan Kim (PhD)</a:t>
            </a:r>
          </a:p>
          <a:p>
            <a:pPr lvl="0" fontAlgn="base">
              <a:spcAft>
                <a:spcPct val="0"/>
              </a:spcAft>
              <a:defRPr/>
            </a:pPr>
            <a:r>
              <a:rPr kumimoji="1" lang="en-US" altLang="ko-KR" b="1" dirty="0">
                <a:solidFill>
                  <a:schemeClr val="bg1">
                    <a:lumMod val="50000"/>
                  </a:schemeClr>
                </a:solidFill>
                <a:latin typeface="Arial Narrow" panose="020B0606020202030204" pitchFamily="34" charset="0"/>
                <a:cs typeface="Arial" pitchFamily="34" charset="0"/>
              </a:rPr>
              <a:t>Chang-Woo Lee (PhD)</a:t>
            </a:r>
          </a:p>
          <a:p>
            <a:pPr fontAlgn="base">
              <a:spcAft>
                <a:spcPct val="0"/>
              </a:spcAft>
              <a:defRPr/>
            </a:pPr>
            <a:endParaRPr kumimoji="1" lang="en-US" altLang="ko-KR" b="1" dirty="0">
              <a:latin typeface="Arial Narrow" panose="020B0606020202030204" pitchFamily="34" charset="0"/>
              <a:cs typeface="Arial" pitchFamily="34" charset="0"/>
            </a:endParaRPr>
          </a:p>
        </p:txBody>
      </p:sp>
      <p:sp>
        <p:nvSpPr>
          <p:cNvPr id="2" name="직사각형 1"/>
          <p:cNvSpPr/>
          <p:nvPr/>
        </p:nvSpPr>
        <p:spPr>
          <a:xfrm>
            <a:off x="4427984" y="3645024"/>
            <a:ext cx="4434804" cy="923330"/>
          </a:xfrm>
          <a:prstGeom prst="rect">
            <a:avLst/>
          </a:prstGeom>
        </p:spPr>
        <p:txBody>
          <a:bodyPr wrap="none">
            <a:spAutoFit/>
          </a:bodyPr>
          <a:lstStyle/>
          <a:p>
            <a:pPr fontAlgn="base">
              <a:spcAft>
                <a:spcPct val="0"/>
              </a:spcAft>
              <a:defRPr/>
            </a:pPr>
            <a:r>
              <a:rPr kumimoji="1" lang="en-US" altLang="ko-KR" b="1" u="sng" dirty="0" smtClean="0">
                <a:solidFill>
                  <a:srgbClr val="3333FF"/>
                </a:solidFill>
                <a:latin typeface="Arial Narrow" panose="020B0606020202030204" pitchFamily="34" charset="0"/>
                <a:cs typeface="Arial" pitchFamily="34" charset="0"/>
              </a:rPr>
              <a:t>Funding</a:t>
            </a:r>
            <a:r>
              <a:rPr kumimoji="1" lang="en-US" altLang="ko-KR" b="1" dirty="0" smtClean="0">
                <a:solidFill>
                  <a:srgbClr val="3333FF"/>
                </a:solidFill>
                <a:latin typeface="Arial Narrow" panose="020B0606020202030204" pitchFamily="34" charset="0"/>
                <a:cs typeface="Arial" pitchFamily="34" charset="0"/>
              </a:rPr>
              <a:t>:</a:t>
            </a:r>
          </a:p>
          <a:p>
            <a:pPr fontAlgn="base">
              <a:spcAft>
                <a:spcPct val="0"/>
              </a:spcAft>
              <a:defRPr/>
            </a:pPr>
            <a:r>
              <a:rPr kumimoji="1" lang="en-US" altLang="ko-KR" b="1" dirty="0" smtClean="0">
                <a:solidFill>
                  <a:srgbClr val="000000"/>
                </a:solidFill>
                <a:latin typeface="Arial Narrow" panose="020B0606020202030204" pitchFamily="34" charset="0"/>
                <a:cs typeface="Arial" pitchFamily="34" charset="0"/>
              </a:rPr>
              <a:t>Samsung </a:t>
            </a:r>
            <a:r>
              <a:rPr kumimoji="1" lang="en-US" altLang="ko-KR" b="1" dirty="0">
                <a:solidFill>
                  <a:srgbClr val="000000"/>
                </a:solidFill>
                <a:latin typeface="Arial Narrow" panose="020B0606020202030204" pitchFamily="34" charset="0"/>
                <a:cs typeface="Arial" pitchFamily="34" charset="0"/>
              </a:rPr>
              <a:t>Science and Technology </a:t>
            </a:r>
            <a:r>
              <a:rPr kumimoji="1" lang="en-US" altLang="ko-KR" b="1" dirty="0" smtClean="0">
                <a:solidFill>
                  <a:srgbClr val="000000"/>
                </a:solidFill>
                <a:latin typeface="Arial Narrow" panose="020B0606020202030204" pitchFamily="34" charset="0"/>
                <a:cs typeface="Arial" pitchFamily="34" charset="0"/>
              </a:rPr>
              <a:t>Foundation</a:t>
            </a:r>
            <a:endParaRPr kumimoji="1" lang="en-US" altLang="ko-KR" b="1" dirty="0">
              <a:solidFill>
                <a:srgbClr val="000000"/>
              </a:solidFill>
              <a:latin typeface="Arial Narrow" panose="020B0606020202030204" pitchFamily="34" charset="0"/>
              <a:cs typeface="Arial" pitchFamily="34" charset="0"/>
            </a:endParaRPr>
          </a:p>
          <a:p>
            <a:pPr fontAlgn="base">
              <a:spcAft>
                <a:spcPct val="0"/>
              </a:spcAft>
              <a:defRPr/>
            </a:pPr>
            <a:endParaRPr kumimoji="1" lang="en-US" altLang="ko-KR" b="1" dirty="0">
              <a:solidFill>
                <a:srgbClr val="000000"/>
              </a:solidFill>
              <a:latin typeface="Arial Narrow" panose="020B0606020202030204" pitchFamily="34" charset="0"/>
              <a:cs typeface="Arial" pitchFamily="34" charset="0"/>
            </a:endParaRPr>
          </a:p>
        </p:txBody>
      </p:sp>
      <p:sp>
        <p:nvSpPr>
          <p:cNvPr id="3" name="직사각형 2"/>
          <p:cNvSpPr/>
          <p:nvPr/>
        </p:nvSpPr>
        <p:spPr>
          <a:xfrm>
            <a:off x="4718750" y="5503863"/>
            <a:ext cx="4572000" cy="369332"/>
          </a:xfrm>
          <a:prstGeom prst="rect">
            <a:avLst/>
          </a:prstGeom>
        </p:spPr>
        <p:txBody>
          <a:bodyPr>
            <a:spAutoFit/>
          </a:bodyPr>
          <a:lstStyle/>
          <a:p>
            <a:endParaRPr lang="ko-KR" altLang="en-US" dirty="0">
              <a:solidFill>
                <a:srgbClr val="000000"/>
              </a:solidFill>
            </a:endParaRPr>
          </a:p>
        </p:txBody>
      </p:sp>
      <p:sp>
        <p:nvSpPr>
          <p:cNvPr id="5" name="직사각형 4"/>
          <p:cNvSpPr/>
          <p:nvPr/>
        </p:nvSpPr>
        <p:spPr>
          <a:xfrm>
            <a:off x="4427984" y="769554"/>
            <a:ext cx="4684030" cy="2308324"/>
          </a:xfrm>
          <a:prstGeom prst="rect">
            <a:avLst/>
          </a:prstGeom>
        </p:spPr>
        <p:txBody>
          <a:bodyPr wrap="square">
            <a:spAutoFit/>
          </a:bodyPr>
          <a:lstStyle/>
          <a:p>
            <a:pPr fontAlgn="base">
              <a:spcAft>
                <a:spcPct val="0"/>
              </a:spcAft>
              <a:defRPr/>
            </a:pPr>
            <a:r>
              <a:rPr kumimoji="1" lang="en-US" altLang="ko-KR" b="1" u="sng" dirty="0">
                <a:solidFill>
                  <a:srgbClr val="3333FF"/>
                </a:solidFill>
                <a:latin typeface="Arial Narrow" panose="020B0606020202030204" pitchFamily="34" charset="0"/>
                <a:cs typeface="Arial" pitchFamily="34" charset="0"/>
              </a:rPr>
              <a:t>Coworkers</a:t>
            </a:r>
          </a:p>
          <a:p>
            <a:pPr fontAlgn="base">
              <a:spcAft>
                <a:spcPct val="0"/>
              </a:spcAft>
              <a:defRPr/>
            </a:pPr>
            <a:r>
              <a:rPr kumimoji="1" lang="en-US" altLang="ko-KR" b="1" dirty="0" smtClean="0">
                <a:solidFill>
                  <a:srgbClr val="000000"/>
                </a:solidFill>
                <a:latin typeface="Arial Narrow" panose="020B0606020202030204" pitchFamily="34" charset="0"/>
                <a:cs typeface="Arial" pitchFamily="34" charset="0"/>
              </a:rPr>
              <a:t>Prof</a:t>
            </a:r>
            <a:r>
              <a:rPr kumimoji="1" lang="en-US" altLang="ko-KR" b="1" dirty="0">
                <a:solidFill>
                  <a:srgbClr val="000000"/>
                </a:solidFill>
                <a:latin typeface="Arial Narrow" panose="020B0606020202030204" pitchFamily="34" charset="0"/>
                <a:cs typeface="Arial" pitchFamily="34" charset="0"/>
              </a:rPr>
              <a:t>. Cheol Ho Choi (</a:t>
            </a:r>
            <a:r>
              <a:rPr kumimoji="1" lang="en-US" altLang="ko-KR" b="1" dirty="0" err="1">
                <a:solidFill>
                  <a:srgbClr val="000000"/>
                </a:solidFill>
                <a:latin typeface="Arial Narrow" panose="020B0606020202030204" pitchFamily="34" charset="0"/>
                <a:cs typeface="Arial" pitchFamily="34" charset="0"/>
              </a:rPr>
              <a:t>Kyungpook</a:t>
            </a:r>
            <a:r>
              <a:rPr kumimoji="1" lang="en-US" altLang="ko-KR" b="1" dirty="0">
                <a:solidFill>
                  <a:srgbClr val="000000"/>
                </a:solidFill>
                <a:latin typeface="Arial Narrow" panose="020B0606020202030204" pitchFamily="34" charset="0"/>
                <a:cs typeface="Arial" pitchFamily="34" charset="0"/>
              </a:rPr>
              <a:t> Nat. Univ.)</a:t>
            </a:r>
          </a:p>
          <a:p>
            <a:pPr fontAlgn="base">
              <a:spcAft>
                <a:spcPct val="0"/>
              </a:spcAft>
              <a:defRPr/>
            </a:pPr>
            <a:r>
              <a:rPr kumimoji="1" lang="en-US" altLang="ko-KR" b="1" dirty="0">
                <a:solidFill>
                  <a:srgbClr val="000000"/>
                </a:solidFill>
                <a:latin typeface="Arial Narrow" panose="020B0606020202030204" pitchFamily="34" charset="0"/>
                <a:cs typeface="Arial" pitchFamily="34" charset="0"/>
              </a:rPr>
              <a:t>Prof. </a:t>
            </a:r>
            <a:r>
              <a:rPr kumimoji="1" lang="en-US" altLang="ko-KR" b="1" dirty="0" err="1">
                <a:solidFill>
                  <a:srgbClr val="000000"/>
                </a:solidFill>
                <a:latin typeface="Arial Narrow" panose="020B0606020202030204" pitchFamily="34" charset="0"/>
                <a:cs typeface="Arial" pitchFamily="34" charset="0"/>
              </a:rPr>
              <a:t>Sangyeob</a:t>
            </a:r>
            <a:r>
              <a:rPr kumimoji="1" lang="en-US" altLang="ko-KR" b="1" dirty="0">
                <a:solidFill>
                  <a:srgbClr val="000000"/>
                </a:solidFill>
                <a:latin typeface="Arial Narrow" panose="020B0606020202030204" pitchFamily="34" charset="0"/>
                <a:cs typeface="Arial" pitchFamily="34" charset="0"/>
              </a:rPr>
              <a:t> Lee (SNU)</a:t>
            </a:r>
          </a:p>
          <a:p>
            <a:pPr lvl="0" fontAlgn="base">
              <a:spcAft>
                <a:spcPct val="0"/>
              </a:spcAft>
              <a:defRPr/>
            </a:pPr>
            <a:r>
              <a:rPr kumimoji="1" lang="en-US" altLang="ko-KR" b="1" dirty="0" smtClean="0">
                <a:solidFill>
                  <a:schemeClr val="bg1">
                    <a:lumMod val="50000"/>
                  </a:schemeClr>
                </a:solidFill>
                <a:latin typeface="Arial Narrow" panose="020B0606020202030204" pitchFamily="34" charset="0"/>
                <a:cs typeface="Arial" pitchFamily="34" charset="0"/>
              </a:rPr>
              <a:t>Prof</a:t>
            </a:r>
            <a:r>
              <a:rPr kumimoji="1" lang="en-US" altLang="ko-KR" b="1" dirty="0">
                <a:solidFill>
                  <a:schemeClr val="bg1">
                    <a:lumMod val="50000"/>
                  </a:schemeClr>
                </a:solidFill>
                <a:latin typeface="Arial Narrow" panose="020B0606020202030204" pitchFamily="34" charset="0"/>
                <a:cs typeface="Arial" pitchFamily="34" charset="0"/>
              </a:rPr>
              <a:t>. </a:t>
            </a:r>
            <a:r>
              <a:rPr kumimoji="1" lang="en-US" altLang="ko-KR" b="1" dirty="0" err="1">
                <a:solidFill>
                  <a:schemeClr val="bg1">
                    <a:lumMod val="50000"/>
                  </a:schemeClr>
                </a:solidFill>
                <a:latin typeface="Arial Narrow" panose="020B0606020202030204" pitchFamily="34" charset="0"/>
                <a:cs typeface="Arial" pitchFamily="34" charset="0"/>
              </a:rPr>
              <a:t>Jin</a:t>
            </a:r>
            <a:r>
              <a:rPr kumimoji="1" lang="en-US" altLang="ko-KR" b="1" dirty="0">
                <a:solidFill>
                  <a:schemeClr val="bg1">
                    <a:lumMod val="50000"/>
                  </a:schemeClr>
                </a:solidFill>
                <a:latin typeface="Arial Narrow" panose="020B0606020202030204" pitchFamily="34" charset="0"/>
                <a:cs typeface="Arial" pitchFamily="34" charset="0"/>
              </a:rPr>
              <a:t> Yong Lee (</a:t>
            </a:r>
            <a:r>
              <a:rPr kumimoji="1" lang="en-US" altLang="ko-KR" b="1" dirty="0" err="1">
                <a:solidFill>
                  <a:schemeClr val="bg1">
                    <a:lumMod val="50000"/>
                  </a:schemeClr>
                </a:solidFill>
                <a:latin typeface="Arial Narrow" panose="020B0606020202030204" pitchFamily="34" charset="0"/>
                <a:cs typeface="Arial" pitchFamily="34" charset="0"/>
              </a:rPr>
              <a:t>Sungkyunkwan</a:t>
            </a:r>
            <a:r>
              <a:rPr kumimoji="1" lang="en-US" altLang="ko-KR" b="1" dirty="0">
                <a:solidFill>
                  <a:schemeClr val="bg1">
                    <a:lumMod val="50000"/>
                  </a:schemeClr>
                </a:solidFill>
                <a:latin typeface="Arial Narrow" panose="020B0606020202030204" pitchFamily="34" charset="0"/>
                <a:cs typeface="Arial" pitchFamily="34" charset="0"/>
              </a:rPr>
              <a:t> Univ.)</a:t>
            </a:r>
          </a:p>
          <a:p>
            <a:pPr fontAlgn="base">
              <a:spcAft>
                <a:spcPct val="0"/>
              </a:spcAft>
              <a:defRPr/>
            </a:pPr>
            <a:r>
              <a:rPr kumimoji="1" lang="en-US" altLang="ko-KR" b="1" dirty="0" smtClean="0">
                <a:solidFill>
                  <a:schemeClr val="bg1">
                    <a:lumMod val="50000"/>
                  </a:schemeClr>
                </a:solidFill>
                <a:latin typeface="Arial Narrow" panose="020B0606020202030204" pitchFamily="34" charset="0"/>
                <a:cs typeface="Arial" pitchFamily="34" charset="0"/>
              </a:rPr>
              <a:t>Prof</a:t>
            </a:r>
            <a:r>
              <a:rPr kumimoji="1" lang="en-US" altLang="ko-KR" b="1" dirty="0">
                <a:solidFill>
                  <a:schemeClr val="bg1">
                    <a:lumMod val="50000"/>
                  </a:schemeClr>
                </a:solidFill>
                <a:latin typeface="Arial Narrow" panose="020B0606020202030204" pitchFamily="34" charset="0"/>
                <a:cs typeface="Arial" pitchFamily="34" charset="0"/>
              </a:rPr>
              <a:t>. Tae </a:t>
            </a:r>
            <a:r>
              <a:rPr kumimoji="1" lang="en-US" altLang="ko-KR" b="1" dirty="0" err="1">
                <a:solidFill>
                  <a:schemeClr val="bg1">
                    <a:lumMod val="50000"/>
                  </a:schemeClr>
                </a:solidFill>
                <a:latin typeface="Arial Narrow" panose="020B0606020202030204" pitchFamily="34" charset="0"/>
                <a:cs typeface="Arial" pitchFamily="34" charset="0"/>
              </a:rPr>
              <a:t>Hoon</a:t>
            </a:r>
            <a:r>
              <a:rPr kumimoji="1" lang="en-US" altLang="ko-KR" b="1" dirty="0">
                <a:solidFill>
                  <a:schemeClr val="bg1">
                    <a:lumMod val="50000"/>
                  </a:schemeClr>
                </a:solidFill>
                <a:latin typeface="Arial Narrow" panose="020B0606020202030204" pitchFamily="34" charset="0"/>
                <a:cs typeface="Arial" pitchFamily="34" charset="0"/>
              </a:rPr>
              <a:t> Choi (</a:t>
            </a:r>
            <a:r>
              <a:rPr kumimoji="1" lang="en-US" altLang="ko-KR" b="1" dirty="0" err="1">
                <a:solidFill>
                  <a:schemeClr val="bg1">
                    <a:lumMod val="50000"/>
                  </a:schemeClr>
                </a:solidFill>
                <a:latin typeface="Arial Narrow" panose="020B0606020202030204" pitchFamily="34" charset="0"/>
                <a:cs typeface="Arial" pitchFamily="34" charset="0"/>
              </a:rPr>
              <a:t>Chungnam</a:t>
            </a:r>
            <a:r>
              <a:rPr kumimoji="1" lang="en-US" altLang="ko-KR" b="1" dirty="0">
                <a:solidFill>
                  <a:schemeClr val="bg1">
                    <a:lumMod val="50000"/>
                  </a:schemeClr>
                </a:solidFill>
                <a:latin typeface="Arial Narrow" panose="020B0606020202030204" pitchFamily="34" charset="0"/>
                <a:cs typeface="Arial" pitchFamily="34" charset="0"/>
              </a:rPr>
              <a:t> Nat. Univ.)</a:t>
            </a:r>
          </a:p>
          <a:p>
            <a:pPr fontAlgn="base">
              <a:spcAft>
                <a:spcPct val="0"/>
              </a:spcAft>
              <a:defRPr/>
            </a:pPr>
            <a:r>
              <a:rPr kumimoji="1" lang="en-US" altLang="ko-KR" b="1" dirty="0">
                <a:solidFill>
                  <a:schemeClr val="bg1">
                    <a:lumMod val="50000"/>
                  </a:schemeClr>
                </a:solidFill>
                <a:latin typeface="Arial Narrow" panose="020B0606020202030204" pitchFamily="34" charset="0"/>
                <a:cs typeface="Arial" pitchFamily="34" charset="0"/>
              </a:rPr>
              <a:t>Prof. Bong June Sung (</a:t>
            </a:r>
            <a:r>
              <a:rPr kumimoji="1" lang="en-US" altLang="ko-KR" b="1" dirty="0" err="1">
                <a:solidFill>
                  <a:schemeClr val="bg1">
                    <a:lumMod val="50000"/>
                  </a:schemeClr>
                </a:solidFill>
                <a:latin typeface="Arial Narrow" panose="020B0606020202030204" pitchFamily="34" charset="0"/>
                <a:cs typeface="Arial" pitchFamily="34" charset="0"/>
              </a:rPr>
              <a:t>Sogang</a:t>
            </a:r>
            <a:r>
              <a:rPr kumimoji="1" lang="en-US" altLang="ko-KR" b="1" dirty="0">
                <a:solidFill>
                  <a:schemeClr val="bg1">
                    <a:lumMod val="50000"/>
                  </a:schemeClr>
                </a:solidFill>
                <a:latin typeface="Arial Narrow" panose="020B0606020202030204" pitchFamily="34" charset="0"/>
                <a:cs typeface="Arial" pitchFamily="34" charset="0"/>
              </a:rPr>
              <a:t> Univ.) </a:t>
            </a:r>
          </a:p>
          <a:p>
            <a:pPr fontAlgn="base">
              <a:spcAft>
                <a:spcPct val="0"/>
              </a:spcAft>
              <a:defRPr/>
            </a:pPr>
            <a:r>
              <a:rPr kumimoji="1" lang="en-US" altLang="ko-KR" b="1" dirty="0" smtClean="0">
                <a:solidFill>
                  <a:schemeClr val="bg1">
                    <a:lumMod val="50000"/>
                  </a:schemeClr>
                </a:solidFill>
                <a:latin typeface="Arial Narrow" panose="020B0606020202030204" pitchFamily="34" charset="0"/>
                <a:cs typeface="Arial" pitchFamily="34" charset="0"/>
              </a:rPr>
              <a:t>Prof</a:t>
            </a:r>
            <a:r>
              <a:rPr kumimoji="1" lang="en-US" altLang="ko-KR" b="1" dirty="0">
                <a:solidFill>
                  <a:schemeClr val="bg1">
                    <a:lumMod val="50000"/>
                  </a:schemeClr>
                </a:solidFill>
                <a:latin typeface="Arial Narrow" panose="020B0606020202030204" pitchFamily="34" charset="0"/>
                <a:cs typeface="Arial" pitchFamily="34" charset="0"/>
              </a:rPr>
              <a:t>. Jun Soo Kim (</a:t>
            </a:r>
            <a:r>
              <a:rPr kumimoji="1" lang="en-US" altLang="ko-KR" b="1" dirty="0" err="1">
                <a:solidFill>
                  <a:schemeClr val="bg1">
                    <a:lumMod val="50000"/>
                  </a:schemeClr>
                </a:solidFill>
                <a:latin typeface="Arial Narrow" panose="020B0606020202030204" pitchFamily="34" charset="0"/>
                <a:cs typeface="Arial" pitchFamily="34" charset="0"/>
              </a:rPr>
              <a:t>Ewha</a:t>
            </a:r>
            <a:r>
              <a:rPr kumimoji="1" lang="en-US" altLang="ko-KR" b="1" dirty="0">
                <a:solidFill>
                  <a:schemeClr val="bg1">
                    <a:lumMod val="50000"/>
                  </a:schemeClr>
                </a:solidFill>
                <a:latin typeface="Arial Narrow" panose="020B0606020202030204" pitchFamily="34" charset="0"/>
                <a:cs typeface="Arial" pitchFamily="34" charset="0"/>
              </a:rPr>
              <a:t> </a:t>
            </a:r>
            <a:r>
              <a:rPr kumimoji="1" lang="en-US" altLang="ko-KR" b="1" dirty="0" err="1">
                <a:solidFill>
                  <a:schemeClr val="bg1">
                    <a:lumMod val="50000"/>
                  </a:schemeClr>
                </a:solidFill>
                <a:latin typeface="Arial Narrow" panose="020B0606020202030204" pitchFamily="34" charset="0"/>
                <a:cs typeface="Arial" pitchFamily="34" charset="0"/>
              </a:rPr>
              <a:t>Womans</a:t>
            </a:r>
            <a:r>
              <a:rPr kumimoji="1" lang="en-US" altLang="ko-KR" b="1" dirty="0">
                <a:solidFill>
                  <a:schemeClr val="bg1">
                    <a:lumMod val="50000"/>
                  </a:schemeClr>
                </a:solidFill>
                <a:latin typeface="Arial Narrow" panose="020B0606020202030204" pitchFamily="34" charset="0"/>
                <a:cs typeface="Arial" pitchFamily="34" charset="0"/>
              </a:rPr>
              <a:t> Univ.)</a:t>
            </a:r>
          </a:p>
          <a:p>
            <a:pPr fontAlgn="base">
              <a:spcAft>
                <a:spcPct val="0"/>
              </a:spcAft>
              <a:defRPr/>
            </a:pPr>
            <a:r>
              <a:rPr kumimoji="1" lang="en-US" altLang="ko-KR" b="1" dirty="0">
                <a:solidFill>
                  <a:schemeClr val="bg1">
                    <a:lumMod val="50000"/>
                  </a:schemeClr>
                </a:solidFill>
                <a:latin typeface="Arial Narrow" panose="020B0606020202030204" pitchFamily="34" charset="0"/>
                <a:cs typeface="Arial" pitchFamily="34" charset="0"/>
              </a:rPr>
              <a:t>Prof. </a:t>
            </a:r>
            <a:r>
              <a:rPr kumimoji="1" lang="en-US" altLang="ko-KR" b="1" dirty="0" err="1">
                <a:solidFill>
                  <a:schemeClr val="bg1">
                    <a:lumMod val="50000"/>
                  </a:schemeClr>
                </a:solidFill>
                <a:latin typeface="Arial Narrow" panose="020B0606020202030204" pitchFamily="34" charset="0"/>
                <a:cs typeface="Arial" pitchFamily="34" charset="0"/>
              </a:rPr>
              <a:t>Taek</a:t>
            </a:r>
            <a:r>
              <a:rPr kumimoji="1" lang="en-US" altLang="ko-KR" b="1" dirty="0">
                <a:solidFill>
                  <a:schemeClr val="bg1">
                    <a:lumMod val="50000"/>
                  </a:schemeClr>
                </a:solidFill>
                <a:latin typeface="Arial Narrow" panose="020B0606020202030204" pitchFamily="34" charset="0"/>
                <a:cs typeface="Arial" pitchFamily="34" charset="0"/>
              </a:rPr>
              <a:t> Dong Chung (SNU)</a:t>
            </a:r>
          </a:p>
        </p:txBody>
      </p:sp>
    </p:spTree>
    <p:extLst>
      <p:ext uri="{BB962C8B-B14F-4D97-AF65-F5344CB8AC3E}">
        <p14:creationId xmlns:p14="http://schemas.microsoft.com/office/powerpoint/2010/main" val="31649513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2018" name="Group 2"/>
          <p:cNvGrpSpPr>
            <a:grpSpLocks/>
          </p:cNvGrpSpPr>
          <p:nvPr/>
        </p:nvGrpSpPr>
        <p:grpSpPr bwMode="auto">
          <a:xfrm>
            <a:off x="179388" y="692150"/>
            <a:ext cx="6408737" cy="3457575"/>
            <a:chOff x="839" y="346"/>
            <a:chExt cx="4083" cy="2223"/>
          </a:xfrm>
        </p:grpSpPr>
        <p:grpSp>
          <p:nvGrpSpPr>
            <p:cNvPr id="342019" name="Group 3"/>
            <p:cNvGrpSpPr>
              <a:grpSpLocks/>
            </p:cNvGrpSpPr>
            <p:nvPr/>
          </p:nvGrpSpPr>
          <p:grpSpPr bwMode="auto">
            <a:xfrm>
              <a:off x="1562" y="346"/>
              <a:ext cx="3106" cy="2223"/>
              <a:chOff x="1155" y="164"/>
              <a:chExt cx="3313" cy="2357"/>
            </a:xfrm>
          </p:grpSpPr>
          <p:pic>
            <p:nvPicPr>
              <p:cNvPr id="342020" name="Picture 4"/>
              <p:cNvPicPr>
                <a:picLocks noChangeAspect="1" noChangeArrowheads="1"/>
              </p:cNvPicPr>
              <p:nvPr/>
            </p:nvPicPr>
            <p:blipFill>
              <a:blip r:embed="rId2"/>
              <a:srcRect/>
              <a:stretch>
                <a:fillRect/>
              </a:stretch>
            </p:blipFill>
            <p:spPr bwMode="auto">
              <a:xfrm>
                <a:off x="1338" y="164"/>
                <a:ext cx="3130" cy="2357"/>
              </a:xfrm>
              <a:prstGeom prst="rect">
                <a:avLst/>
              </a:prstGeom>
              <a:noFill/>
              <a:ln w="9525">
                <a:noFill/>
                <a:miter lim="800000"/>
                <a:headEnd/>
                <a:tailEnd/>
              </a:ln>
              <a:effectLst/>
            </p:spPr>
          </p:pic>
          <p:sp>
            <p:nvSpPr>
              <p:cNvPr id="342021" name="Text Box 5"/>
              <p:cNvSpPr txBox="1">
                <a:spLocks noChangeArrowheads="1"/>
              </p:cNvSpPr>
              <p:nvPr/>
            </p:nvSpPr>
            <p:spPr bwMode="auto">
              <a:xfrm>
                <a:off x="1155" y="383"/>
                <a:ext cx="125" cy="229"/>
              </a:xfrm>
              <a:prstGeom prst="rect">
                <a:avLst/>
              </a:prstGeom>
              <a:noFill/>
              <a:ln w="9525">
                <a:noFill/>
                <a:miter lim="800000"/>
                <a:headEnd/>
                <a:tailEnd/>
              </a:ln>
              <a:effectLst/>
            </p:spPr>
            <p:txBody>
              <a:bodyPr wrap="none">
                <a:spAutoFit/>
              </a:bodyPr>
              <a:lstStyle/>
              <a:p>
                <a:pPr fontAlgn="base">
                  <a:spcBef>
                    <a:spcPct val="0"/>
                  </a:spcBef>
                  <a:spcAft>
                    <a:spcPct val="0"/>
                  </a:spcAft>
                </a:pPr>
                <a:endParaRPr kumimoji="1" lang="ko-KR" altLang="ko-KR" sz="1600" b="1">
                  <a:solidFill>
                    <a:srgbClr val="000000"/>
                  </a:solidFill>
                  <a:latin typeface="Arial" pitchFamily="34" charset="0"/>
                </a:endParaRPr>
              </a:p>
            </p:txBody>
          </p:sp>
          <p:sp>
            <p:nvSpPr>
              <p:cNvPr id="342022" name="Text Box 6"/>
              <p:cNvSpPr txBox="1">
                <a:spLocks noChangeArrowheads="1"/>
              </p:cNvSpPr>
              <p:nvPr/>
            </p:nvSpPr>
            <p:spPr bwMode="auto">
              <a:xfrm>
                <a:off x="2108" y="1745"/>
                <a:ext cx="125" cy="229"/>
              </a:xfrm>
              <a:prstGeom prst="rect">
                <a:avLst/>
              </a:prstGeom>
              <a:noFill/>
              <a:ln w="9525">
                <a:noFill/>
                <a:miter lim="800000"/>
                <a:headEnd/>
                <a:tailEnd/>
              </a:ln>
              <a:effectLst/>
            </p:spPr>
            <p:txBody>
              <a:bodyPr wrap="none">
                <a:spAutoFit/>
              </a:bodyPr>
              <a:lstStyle/>
              <a:p>
                <a:pPr fontAlgn="base">
                  <a:spcBef>
                    <a:spcPct val="0"/>
                  </a:spcBef>
                  <a:spcAft>
                    <a:spcPct val="0"/>
                  </a:spcAft>
                </a:pPr>
                <a:endParaRPr kumimoji="1" lang="ko-KR" altLang="ko-KR" sz="1600" b="1">
                  <a:solidFill>
                    <a:srgbClr val="000000"/>
                  </a:solidFill>
                  <a:latin typeface="Arial" pitchFamily="34" charset="0"/>
                </a:endParaRPr>
              </a:p>
            </p:txBody>
          </p:sp>
          <p:sp>
            <p:nvSpPr>
              <p:cNvPr id="342023" name="Text Box 7"/>
              <p:cNvSpPr txBox="1">
                <a:spLocks noChangeArrowheads="1"/>
              </p:cNvSpPr>
              <p:nvPr/>
            </p:nvSpPr>
            <p:spPr bwMode="auto">
              <a:xfrm>
                <a:off x="3197" y="383"/>
                <a:ext cx="125" cy="229"/>
              </a:xfrm>
              <a:prstGeom prst="rect">
                <a:avLst/>
              </a:prstGeom>
              <a:noFill/>
              <a:ln w="9525">
                <a:noFill/>
                <a:miter lim="800000"/>
                <a:headEnd/>
                <a:tailEnd/>
              </a:ln>
              <a:effectLst/>
            </p:spPr>
            <p:txBody>
              <a:bodyPr wrap="none">
                <a:spAutoFit/>
              </a:bodyPr>
              <a:lstStyle/>
              <a:p>
                <a:pPr fontAlgn="base">
                  <a:spcBef>
                    <a:spcPct val="0"/>
                  </a:spcBef>
                  <a:spcAft>
                    <a:spcPct val="0"/>
                  </a:spcAft>
                </a:pPr>
                <a:endParaRPr kumimoji="1" lang="ko-KR" altLang="ko-KR" sz="1600" b="1">
                  <a:solidFill>
                    <a:srgbClr val="000000"/>
                  </a:solidFill>
                  <a:latin typeface="Arial" pitchFamily="34" charset="0"/>
                </a:endParaRPr>
              </a:p>
            </p:txBody>
          </p:sp>
        </p:grpSp>
        <p:grpSp>
          <p:nvGrpSpPr>
            <p:cNvPr id="342024" name="Group 8"/>
            <p:cNvGrpSpPr>
              <a:grpSpLocks/>
            </p:cNvGrpSpPr>
            <p:nvPr/>
          </p:nvGrpSpPr>
          <p:grpSpPr bwMode="auto">
            <a:xfrm>
              <a:off x="1610" y="1790"/>
              <a:ext cx="686" cy="423"/>
              <a:chOff x="1610" y="1790"/>
              <a:chExt cx="686" cy="423"/>
            </a:xfrm>
          </p:grpSpPr>
          <p:sp>
            <p:nvSpPr>
              <p:cNvPr id="342025" name="AutoShape 9"/>
              <p:cNvSpPr>
                <a:spLocks noChangeArrowheads="1"/>
              </p:cNvSpPr>
              <p:nvPr/>
            </p:nvSpPr>
            <p:spPr bwMode="auto">
              <a:xfrm rot="-7816167">
                <a:off x="1906" y="1824"/>
                <a:ext cx="423" cy="356"/>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99 w 21600"/>
                  <a:gd name="T5" fmla="*/ 0 h 21600"/>
                  <a:gd name="T6" fmla="*/ 2700 w 21600"/>
                  <a:gd name="T7" fmla="*/ 10800 h 21600"/>
                  <a:gd name="T8" fmla="*/ 1079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folHlink"/>
              </a:solidFill>
              <a:ln w="9525">
                <a:solidFill>
                  <a:schemeClr val="folHlink"/>
                </a:solidFill>
                <a:miter lim="800000"/>
                <a:headEnd/>
                <a:tailEnd/>
              </a:ln>
              <a:effectLst/>
            </p:spPr>
            <p:txBody>
              <a:bodyPr wrap="none" anchor="ctr"/>
              <a:lstStyle/>
              <a:p>
                <a:pPr fontAlgn="base">
                  <a:spcBef>
                    <a:spcPct val="0"/>
                  </a:spcBef>
                  <a:spcAft>
                    <a:spcPct val="0"/>
                  </a:spcAft>
                </a:pPr>
                <a:endParaRPr kumimoji="1" lang="ko-KR" altLang="en-US" sz="4400">
                  <a:solidFill>
                    <a:srgbClr val="000000"/>
                  </a:solidFill>
                </a:endParaRPr>
              </a:p>
            </p:txBody>
          </p:sp>
          <p:sp>
            <p:nvSpPr>
              <p:cNvPr id="342026" name="AutoShape 10"/>
              <p:cNvSpPr>
                <a:spLocks noChangeArrowheads="1"/>
              </p:cNvSpPr>
              <p:nvPr/>
            </p:nvSpPr>
            <p:spPr bwMode="auto">
              <a:xfrm>
                <a:off x="1610" y="2069"/>
                <a:ext cx="567" cy="136"/>
              </a:xfrm>
              <a:prstGeom prst="leftArrow">
                <a:avLst>
                  <a:gd name="adj1" fmla="val 50000"/>
                  <a:gd name="adj2" fmla="val 104228"/>
                </a:avLst>
              </a:prstGeom>
              <a:solidFill>
                <a:schemeClr val="folHlink"/>
              </a:solidFill>
              <a:ln w="9525">
                <a:solidFill>
                  <a:schemeClr val="folHlink"/>
                </a:solidFill>
                <a:miter lim="800000"/>
                <a:headEnd/>
                <a:tailEnd/>
              </a:ln>
              <a:effectLst/>
            </p:spPr>
            <p:txBody>
              <a:bodyPr wrap="none" anchor="ctr"/>
              <a:lstStyle/>
              <a:p>
                <a:pPr fontAlgn="base">
                  <a:spcBef>
                    <a:spcPct val="0"/>
                  </a:spcBef>
                  <a:spcAft>
                    <a:spcPct val="0"/>
                  </a:spcAft>
                </a:pPr>
                <a:endParaRPr kumimoji="1" lang="ko-KR" altLang="en-US" sz="4400">
                  <a:solidFill>
                    <a:srgbClr val="000000"/>
                  </a:solidFill>
                </a:endParaRPr>
              </a:p>
            </p:txBody>
          </p:sp>
        </p:grpSp>
        <p:sp>
          <p:nvSpPr>
            <p:cNvPr id="342027" name="Text Box 11"/>
            <p:cNvSpPr txBox="1">
              <a:spLocks noChangeArrowheads="1"/>
            </p:cNvSpPr>
            <p:nvPr/>
          </p:nvSpPr>
          <p:spPr bwMode="auto">
            <a:xfrm>
              <a:off x="839" y="1979"/>
              <a:ext cx="808" cy="374"/>
            </a:xfrm>
            <a:prstGeom prst="rect">
              <a:avLst/>
            </a:prstGeom>
            <a:noFill/>
            <a:ln w="9525">
              <a:noFill/>
              <a:miter lim="800000"/>
              <a:headEnd/>
              <a:tailEnd/>
            </a:ln>
            <a:effectLst/>
          </p:spPr>
          <p:txBody>
            <a:bodyPr>
              <a:spAutoFit/>
            </a:bodyPr>
            <a:lstStyle/>
            <a:p>
              <a:pPr algn="ctr" fontAlgn="base">
                <a:spcBef>
                  <a:spcPct val="50000"/>
                </a:spcBef>
                <a:spcAft>
                  <a:spcPct val="0"/>
                </a:spcAft>
              </a:pPr>
              <a:r>
                <a:rPr kumimoji="1" lang="en-US" altLang="ko-KR" sz="1600" b="1">
                  <a:solidFill>
                    <a:srgbClr val="000000"/>
                  </a:solidFill>
                  <a:latin typeface="Arial" pitchFamily="34" charset="0"/>
                </a:rPr>
                <a:t>Star formation</a:t>
              </a:r>
            </a:p>
          </p:txBody>
        </p:sp>
        <p:sp>
          <p:nvSpPr>
            <p:cNvPr id="342028" name="AutoShape 12"/>
            <p:cNvSpPr>
              <a:spLocks noChangeArrowheads="1"/>
            </p:cNvSpPr>
            <p:nvPr/>
          </p:nvSpPr>
          <p:spPr bwMode="auto">
            <a:xfrm>
              <a:off x="3787" y="2115"/>
              <a:ext cx="421" cy="127"/>
            </a:xfrm>
            <a:prstGeom prst="rightArrow">
              <a:avLst>
                <a:gd name="adj1" fmla="val 50000"/>
                <a:gd name="adj2" fmla="val 82874"/>
              </a:avLst>
            </a:prstGeom>
            <a:solidFill>
              <a:schemeClr val="folHlink"/>
            </a:solidFill>
            <a:ln w="9525">
              <a:solidFill>
                <a:schemeClr val="folHlink"/>
              </a:solidFill>
              <a:miter lim="800000"/>
              <a:headEnd/>
              <a:tailEnd/>
            </a:ln>
            <a:effectLst/>
          </p:spPr>
          <p:txBody>
            <a:bodyPr wrap="none" anchor="ctr"/>
            <a:lstStyle/>
            <a:p>
              <a:pPr fontAlgn="base">
                <a:spcBef>
                  <a:spcPct val="0"/>
                </a:spcBef>
                <a:spcAft>
                  <a:spcPct val="0"/>
                </a:spcAft>
              </a:pPr>
              <a:endParaRPr kumimoji="1" lang="ko-KR" altLang="en-US" sz="4400">
                <a:solidFill>
                  <a:srgbClr val="000000"/>
                </a:solidFill>
              </a:endParaRPr>
            </a:p>
          </p:txBody>
        </p:sp>
        <p:sp>
          <p:nvSpPr>
            <p:cNvPr id="342029" name="Text Box 13"/>
            <p:cNvSpPr txBox="1">
              <a:spLocks noChangeArrowheads="1"/>
            </p:cNvSpPr>
            <p:nvPr/>
          </p:nvSpPr>
          <p:spPr bwMode="auto">
            <a:xfrm>
              <a:off x="4241" y="2069"/>
              <a:ext cx="681" cy="216"/>
            </a:xfrm>
            <a:prstGeom prst="rect">
              <a:avLst/>
            </a:prstGeom>
            <a:noFill/>
            <a:ln w="9525">
              <a:noFill/>
              <a:miter lim="800000"/>
              <a:headEnd/>
              <a:tailEnd/>
            </a:ln>
            <a:effectLst/>
          </p:spPr>
          <p:txBody>
            <a:bodyPr>
              <a:spAutoFit/>
            </a:bodyPr>
            <a:lstStyle/>
            <a:p>
              <a:pPr fontAlgn="base">
                <a:spcBef>
                  <a:spcPct val="50000"/>
                </a:spcBef>
                <a:spcAft>
                  <a:spcPct val="0"/>
                </a:spcAft>
              </a:pPr>
              <a:r>
                <a:rPr kumimoji="1" lang="en-US" altLang="ko-KR" sz="1600" b="1">
                  <a:solidFill>
                    <a:srgbClr val="000000"/>
                  </a:solidFill>
                  <a:latin typeface="Arial" pitchFamily="34" charset="0"/>
                </a:rPr>
                <a:t>Comet</a:t>
              </a:r>
            </a:p>
          </p:txBody>
        </p:sp>
      </p:grpSp>
      <p:sp>
        <p:nvSpPr>
          <p:cNvPr id="342030" name="Rectangle 14"/>
          <p:cNvSpPr>
            <a:spLocks noGrp="1" noChangeArrowheads="1"/>
          </p:cNvSpPr>
          <p:nvPr>
            <p:ph type="title" idx="4294967295"/>
          </p:nvPr>
        </p:nvSpPr>
        <p:spPr>
          <a:xfrm>
            <a:off x="684213" y="115888"/>
            <a:ext cx="7843837" cy="433387"/>
          </a:xfrm>
        </p:spPr>
        <p:txBody>
          <a:bodyPr>
            <a:normAutofit fontScale="90000"/>
          </a:bodyPr>
          <a:lstStyle/>
          <a:p>
            <a:r>
              <a:rPr lang="en-US" altLang="ko-KR" sz="2400" b="1">
                <a:latin typeface="Arial" pitchFamily="34" charset="0"/>
              </a:rPr>
              <a:t>A Brief History of Interstellar Grain</a:t>
            </a:r>
          </a:p>
        </p:txBody>
      </p:sp>
      <p:sp>
        <p:nvSpPr>
          <p:cNvPr id="342031" name="Line 15"/>
          <p:cNvSpPr>
            <a:spLocks noChangeShapeType="1"/>
          </p:cNvSpPr>
          <p:nvPr/>
        </p:nvSpPr>
        <p:spPr bwMode="auto">
          <a:xfrm>
            <a:off x="0" y="620713"/>
            <a:ext cx="9144000" cy="0"/>
          </a:xfrm>
          <a:prstGeom prst="line">
            <a:avLst/>
          </a:prstGeom>
          <a:noFill/>
          <a:ln w="38100">
            <a:solidFill>
              <a:srgbClr val="969696"/>
            </a:solidFill>
            <a:round/>
            <a:headEnd/>
            <a:tailEnd/>
          </a:ln>
          <a:effectLst/>
        </p:spPr>
        <p:txBody>
          <a:bodyPr anchor="ctr"/>
          <a:lstStyle/>
          <a:p>
            <a:pPr fontAlgn="base">
              <a:spcBef>
                <a:spcPct val="0"/>
              </a:spcBef>
              <a:spcAft>
                <a:spcPct val="0"/>
              </a:spcAft>
            </a:pPr>
            <a:endParaRPr kumimoji="1" lang="ko-KR" altLang="en-US" sz="4400">
              <a:solidFill>
                <a:srgbClr val="000000"/>
              </a:solidFill>
            </a:endParaRPr>
          </a:p>
        </p:txBody>
      </p:sp>
      <p:grpSp>
        <p:nvGrpSpPr>
          <p:cNvPr id="342032" name="Group 16"/>
          <p:cNvGrpSpPr>
            <a:grpSpLocks/>
          </p:cNvGrpSpPr>
          <p:nvPr/>
        </p:nvGrpSpPr>
        <p:grpSpPr bwMode="auto">
          <a:xfrm>
            <a:off x="971550" y="4221163"/>
            <a:ext cx="7489825" cy="1728787"/>
            <a:chOff x="612" y="2659"/>
            <a:chExt cx="4718" cy="1089"/>
          </a:xfrm>
        </p:grpSpPr>
        <p:sp>
          <p:nvSpPr>
            <p:cNvPr id="342033" name="Rectangle 17"/>
            <p:cNvSpPr>
              <a:spLocks noChangeArrowheads="1"/>
            </p:cNvSpPr>
            <p:nvPr/>
          </p:nvSpPr>
          <p:spPr bwMode="auto">
            <a:xfrm>
              <a:off x="612" y="2659"/>
              <a:ext cx="4718" cy="1089"/>
            </a:xfrm>
            <a:prstGeom prst="rect">
              <a:avLst/>
            </a:prstGeom>
            <a:solidFill>
              <a:srgbClr val="99FF33">
                <a:alpha val="52000"/>
              </a:srgbClr>
            </a:solidFill>
            <a:ln w="9525">
              <a:noFill/>
              <a:miter lim="800000"/>
              <a:headEnd/>
              <a:tailEnd/>
            </a:ln>
            <a:effectLst/>
          </p:spPr>
          <p:txBody>
            <a:bodyPr/>
            <a:lstStyle/>
            <a:p>
              <a:pPr marL="342900" indent="-342900" fontAlgn="base">
                <a:lnSpc>
                  <a:spcPct val="130000"/>
                </a:lnSpc>
                <a:spcBef>
                  <a:spcPct val="0"/>
                </a:spcBef>
                <a:spcAft>
                  <a:spcPct val="0"/>
                </a:spcAft>
              </a:pPr>
              <a:r>
                <a:rPr kumimoji="1" lang="en-US" altLang="ko-KR" b="1">
                  <a:solidFill>
                    <a:srgbClr val="0000FF"/>
                  </a:solidFill>
                  <a:latin typeface="Arial" pitchFamily="34" charset="0"/>
                </a:rPr>
                <a:t>            Small solid particles (&lt;10 A) ejected from cooling stars   </a:t>
              </a:r>
            </a:p>
            <a:p>
              <a:pPr marL="342900" indent="-342900" fontAlgn="base">
                <a:lnSpc>
                  <a:spcPct val="130000"/>
                </a:lnSpc>
                <a:spcBef>
                  <a:spcPct val="0"/>
                </a:spcBef>
                <a:spcAft>
                  <a:spcPct val="0"/>
                </a:spcAft>
              </a:pPr>
              <a:r>
                <a:rPr kumimoji="1" lang="en-US" altLang="ko-KR" b="1">
                  <a:solidFill>
                    <a:srgbClr val="0000FF"/>
                  </a:solidFill>
                  <a:latin typeface="Arial" pitchFamily="34" charset="0"/>
                  <a:sym typeface="Wingdings" pitchFamily="2" charset="2"/>
                </a:rPr>
                <a:t>            </a:t>
              </a:r>
              <a:r>
                <a:rPr kumimoji="1" lang="en-US" altLang="ko-KR" b="1">
                  <a:solidFill>
                    <a:srgbClr val="FF3300"/>
                  </a:solidFill>
                  <a:latin typeface="Arial" pitchFamily="34" charset="0"/>
                  <a:sym typeface="Wingdings" pitchFamily="2" charset="2"/>
                </a:rPr>
                <a:t>molecular cloud (accretion, reaction, photo-processing) </a:t>
              </a:r>
              <a:r>
                <a:rPr kumimoji="1" lang="en-US" altLang="ko-KR" b="1">
                  <a:solidFill>
                    <a:srgbClr val="0000FF"/>
                  </a:solidFill>
                  <a:latin typeface="Arial" pitchFamily="34" charset="0"/>
                  <a:sym typeface="Wingdings" pitchFamily="2" charset="2"/>
                </a:rPr>
                <a:t> </a:t>
              </a:r>
            </a:p>
            <a:p>
              <a:pPr marL="342900" indent="-342900" fontAlgn="base">
                <a:lnSpc>
                  <a:spcPct val="130000"/>
                </a:lnSpc>
                <a:spcBef>
                  <a:spcPct val="0"/>
                </a:spcBef>
                <a:spcAft>
                  <a:spcPct val="0"/>
                </a:spcAft>
              </a:pPr>
              <a:r>
                <a:rPr kumimoji="1" lang="en-US" altLang="ko-KR" b="1">
                  <a:solidFill>
                    <a:srgbClr val="0000FF"/>
                  </a:solidFill>
                  <a:latin typeface="Arial" pitchFamily="34" charset="0"/>
                  <a:sym typeface="Wingdings" pitchFamily="2" charset="2"/>
                </a:rPr>
                <a:t>            star formation           portions of the cloud into surrounding </a:t>
              </a:r>
            </a:p>
            <a:p>
              <a:pPr marL="342900" indent="-342900" fontAlgn="base">
                <a:lnSpc>
                  <a:spcPct val="130000"/>
                </a:lnSpc>
                <a:spcBef>
                  <a:spcPct val="0"/>
                </a:spcBef>
                <a:spcAft>
                  <a:spcPct val="0"/>
                </a:spcAft>
              </a:pPr>
              <a:r>
                <a:rPr kumimoji="1" lang="en-US" altLang="ko-KR" b="1">
                  <a:solidFill>
                    <a:srgbClr val="0000FF"/>
                  </a:solidFill>
                  <a:latin typeface="Arial" pitchFamily="34" charset="0"/>
                  <a:sym typeface="Wingdings" pitchFamily="2" charset="2"/>
                </a:rPr>
                <a:t> 				    (diffuse cloud) regions</a:t>
              </a:r>
              <a:endParaRPr kumimoji="1" lang="en-US" altLang="ko-KR" b="1">
                <a:solidFill>
                  <a:srgbClr val="0000FF"/>
                </a:solidFill>
                <a:latin typeface="Arial" pitchFamily="34" charset="0"/>
              </a:endParaRPr>
            </a:p>
          </p:txBody>
        </p:sp>
        <p:sp>
          <p:nvSpPr>
            <p:cNvPr id="342034" name="Line 18"/>
            <p:cNvSpPr>
              <a:spLocks noChangeShapeType="1"/>
            </p:cNvSpPr>
            <p:nvPr/>
          </p:nvSpPr>
          <p:spPr bwMode="auto">
            <a:xfrm flipH="1">
              <a:off x="703" y="2840"/>
              <a:ext cx="317" cy="0"/>
            </a:xfrm>
            <a:prstGeom prst="line">
              <a:avLst/>
            </a:prstGeom>
            <a:noFill/>
            <a:ln w="38100">
              <a:solidFill>
                <a:srgbClr val="0000FF"/>
              </a:solidFill>
              <a:round/>
              <a:headEnd type="stealth" w="med" len="med"/>
              <a:tailEnd/>
            </a:ln>
            <a:effectLst/>
          </p:spPr>
          <p:txBody>
            <a:bodyPr/>
            <a:lstStyle/>
            <a:p>
              <a:pPr fontAlgn="base">
                <a:spcBef>
                  <a:spcPct val="0"/>
                </a:spcBef>
                <a:spcAft>
                  <a:spcPct val="0"/>
                </a:spcAft>
              </a:pPr>
              <a:endParaRPr kumimoji="1" lang="ko-KR" altLang="en-US" sz="4400">
                <a:solidFill>
                  <a:srgbClr val="000000"/>
                </a:solidFill>
              </a:endParaRPr>
            </a:p>
          </p:txBody>
        </p:sp>
        <p:sp>
          <p:nvSpPr>
            <p:cNvPr id="342035" name="Line 19"/>
            <p:cNvSpPr>
              <a:spLocks noChangeShapeType="1"/>
            </p:cNvSpPr>
            <p:nvPr/>
          </p:nvSpPr>
          <p:spPr bwMode="auto">
            <a:xfrm>
              <a:off x="4196" y="3521"/>
              <a:ext cx="226" cy="0"/>
            </a:xfrm>
            <a:prstGeom prst="line">
              <a:avLst/>
            </a:prstGeom>
            <a:noFill/>
            <a:ln w="38100">
              <a:solidFill>
                <a:srgbClr val="0000FF"/>
              </a:solidFill>
              <a:round/>
              <a:headEnd/>
              <a:tailEnd/>
            </a:ln>
            <a:effectLst/>
          </p:spPr>
          <p:txBody>
            <a:bodyPr/>
            <a:lstStyle/>
            <a:p>
              <a:pPr fontAlgn="base">
                <a:spcBef>
                  <a:spcPct val="0"/>
                </a:spcBef>
                <a:spcAft>
                  <a:spcPct val="0"/>
                </a:spcAft>
              </a:pPr>
              <a:endParaRPr kumimoji="1" lang="ko-KR" altLang="en-US" sz="4400">
                <a:solidFill>
                  <a:srgbClr val="000000"/>
                </a:solidFill>
              </a:endParaRPr>
            </a:p>
          </p:txBody>
        </p:sp>
        <p:sp>
          <p:nvSpPr>
            <p:cNvPr id="342036" name="AutoShape 20"/>
            <p:cNvSpPr>
              <a:spLocks noChangeArrowheads="1"/>
            </p:cNvSpPr>
            <p:nvPr/>
          </p:nvSpPr>
          <p:spPr bwMode="auto">
            <a:xfrm>
              <a:off x="839" y="3249"/>
              <a:ext cx="227" cy="44"/>
            </a:xfrm>
            <a:prstGeom prst="rightArrow">
              <a:avLst>
                <a:gd name="adj1" fmla="val 50000"/>
                <a:gd name="adj2" fmla="val 128977"/>
              </a:avLst>
            </a:prstGeom>
            <a:solidFill>
              <a:srgbClr val="0000FF"/>
            </a:solidFill>
            <a:ln w="9525">
              <a:solidFill>
                <a:srgbClr val="0000FF"/>
              </a:solidFill>
              <a:miter lim="800000"/>
              <a:headEnd/>
              <a:tailEnd/>
            </a:ln>
            <a:effectLst/>
          </p:spPr>
          <p:txBody>
            <a:bodyPr wrap="none" anchor="ctr"/>
            <a:lstStyle/>
            <a:p>
              <a:pPr fontAlgn="base">
                <a:spcBef>
                  <a:spcPct val="0"/>
                </a:spcBef>
                <a:spcAft>
                  <a:spcPct val="0"/>
                </a:spcAft>
              </a:pPr>
              <a:endParaRPr kumimoji="1" lang="ko-KR" altLang="en-US" sz="4400">
                <a:solidFill>
                  <a:srgbClr val="000000"/>
                </a:solidFill>
              </a:endParaRPr>
            </a:p>
          </p:txBody>
        </p:sp>
        <p:sp>
          <p:nvSpPr>
            <p:cNvPr id="342037" name="AutoShape 21"/>
            <p:cNvSpPr>
              <a:spLocks noChangeArrowheads="1"/>
            </p:cNvSpPr>
            <p:nvPr/>
          </p:nvSpPr>
          <p:spPr bwMode="auto">
            <a:xfrm>
              <a:off x="2200" y="3249"/>
              <a:ext cx="227" cy="44"/>
            </a:xfrm>
            <a:prstGeom prst="rightArrow">
              <a:avLst>
                <a:gd name="adj1" fmla="val 50000"/>
                <a:gd name="adj2" fmla="val 128977"/>
              </a:avLst>
            </a:prstGeom>
            <a:solidFill>
              <a:srgbClr val="0000FF"/>
            </a:solidFill>
            <a:ln w="9525">
              <a:solidFill>
                <a:srgbClr val="0000FF"/>
              </a:solidFill>
              <a:miter lim="800000"/>
              <a:headEnd/>
              <a:tailEnd/>
            </a:ln>
            <a:effectLst/>
          </p:spPr>
          <p:txBody>
            <a:bodyPr wrap="none" anchor="ctr"/>
            <a:lstStyle/>
            <a:p>
              <a:pPr fontAlgn="base">
                <a:spcBef>
                  <a:spcPct val="0"/>
                </a:spcBef>
                <a:spcAft>
                  <a:spcPct val="0"/>
                </a:spcAft>
              </a:pPr>
              <a:endParaRPr kumimoji="1" lang="ko-KR" altLang="en-US" sz="4400">
                <a:solidFill>
                  <a:srgbClr val="000000"/>
                </a:solidFill>
              </a:endParaRPr>
            </a:p>
          </p:txBody>
        </p:sp>
        <p:sp>
          <p:nvSpPr>
            <p:cNvPr id="342038" name="AutoShape 22"/>
            <p:cNvSpPr>
              <a:spLocks noChangeArrowheads="1"/>
            </p:cNvSpPr>
            <p:nvPr/>
          </p:nvSpPr>
          <p:spPr bwMode="auto">
            <a:xfrm>
              <a:off x="839" y="3022"/>
              <a:ext cx="227" cy="44"/>
            </a:xfrm>
            <a:prstGeom prst="rightArrow">
              <a:avLst>
                <a:gd name="adj1" fmla="val 50000"/>
                <a:gd name="adj2" fmla="val 128977"/>
              </a:avLst>
            </a:prstGeom>
            <a:solidFill>
              <a:srgbClr val="0000FF"/>
            </a:solidFill>
            <a:ln w="9525">
              <a:solidFill>
                <a:srgbClr val="0000FF"/>
              </a:solidFill>
              <a:miter lim="800000"/>
              <a:headEnd/>
              <a:tailEnd/>
            </a:ln>
            <a:effectLst/>
          </p:spPr>
          <p:txBody>
            <a:bodyPr wrap="none" anchor="ctr"/>
            <a:lstStyle/>
            <a:p>
              <a:pPr fontAlgn="base">
                <a:spcBef>
                  <a:spcPct val="0"/>
                </a:spcBef>
                <a:spcAft>
                  <a:spcPct val="0"/>
                </a:spcAft>
              </a:pPr>
              <a:endParaRPr kumimoji="1" lang="ko-KR" altLang="en-US" sz="4400">
                <a:solidFill>
                  <a:srgbClr val="000000"/>
                </a:solidFill>
              </a:endParaRPr>
            </a:p>
          </p:txBody>
        </p:sp>
        <p:sp>
          <p:nvSpPr>
            <p:cNvPr id="342039" name="Line 23"/>
            <p:cNvSpPr>
              <a:spLocks noChangeShapeType="1"/>
            </p:cNvSpPr>
            <p:nvPr/>
          </p:nvSpPr>
          <p:spPr bwMode="auto">
            <a:xfrm flipH="1">
              <a:off x="4422" y="3521"/>
              <a:ext cx="1" cy="168"/>
            </a:xfrm>
            <a:prstGeom prst="line">
              <a:avLst/>
            </a:prstGeom>
            <a:noFill/>
            <a:ln w="38100">
              <a:solidFill>
                <a:srgbClr val="0000FF"/>
              </a:solidFill>
              <a:round/>
              <a:headEnd/>
              <a:tailEnd/>
            </a:ln>
            <a:effectLst/>
          </p:spPr>
          <p:txBody>
            <a:bodyPr/>
            <a:lstStyle/>
            <a:p>
              <a:pPr fontAlgn="base">
                <a:spcBef>
                  <a:spcPct val="0"/>
                </a:spcBef>
                <a:spcAft>
                  <a:spcPct val="0"/>
                </a:spcAft>
              </a:pPr>
              <a:endParaRPr kumimoji="1" lang="ko-KR" altLang="en-US" sz="4400">
                <a:solidFill>
                  <a:srgbClr val="000000"/>
                </a:solidFill>
              </a:endParaRPr>
            </a:p>
          </p:txBody>
        </p:sp>
        <p:sp>
          <p:nvSpPr>
            <p:cNvPr id="342040" name="Line 24"/>
            <p:cNvSpPr>
              <a:spLocks noChangeShapeType="1"/>
            </p:cNvSpPr>
            <p:nvPr/>
          </p:nvSpPr>
          <p:spPr bwMode="auto">
            <a:xfrm>
              <a:off x="703" y="3702"/>
              <a:ext cx="3719" cy="0"/>
            </a:xfrm>
            <a:prstGeom prst="line">
              <a:avLst/>
            </a:prstGeom>
            <a:noFill/>
            <a:ln w="38100">
              <a:solidFill>
                <a:srgbClr val="0000FF"/>
              </a:solidFill>
              <a:round/>
              <a:headEnd/>
              <a:tailEnd/>
            </a:ln>
            <a:effectLst/>
          </p:spPr>
          <p:txBody>
            <a:bodyPr/>
            <a:lstStyle/>
            <a:p>
              <a:pPr fontAlgn="base">
                <a:spcBef>
                  <a:spcPct val="0"/>
                </a:spcBef>
                <a:spcAft>
                  <a:spcPct val="0"/>
                </a:spcAft>
              </a:pPr>
              <a:endParaRPr kumimoji="1" lang="ko-KR" altLang="en-US" sz="4400">
                <a:solidFill>
                  <a:srgbClr val="000000"/>
                </a:solidFill>
              </a:endParaRPr>
            </a:p>
          </p:txBody>
        </p:sp>
        <p:sp>
          <p:nvSpPr>
            <p:cNvPr id="342041" name="Line 25"/>
            <p:cNvSpPr>
              <a:spLocks noChangeShapeType="1"/>
            </p:cNvSpPr>
            <p:nvPr/>
          </p:nvSpPr>
          <p:spPr bwMode="auto">
            <a:xfrm flipH="1">
              <a:off x="703" y="2840"/>
              <a:ext cx="1" cy="862"/>
            </a:xfrm>
            <a:prstGeom prst="line">
              <a:avLst/>
            </a:prstGeom>
            <a:noFill/>
            <a:ln w="38100">
              <a:solidFill>
                <a:srgbClr val="0000FF"/>
              </a:solidFill>
              <a:round/>
              <a:headEnd/>
              <a:tailEnd/>
            </a:ln>
            <a:effectLst/>
          </p:spPr>
          <p:txBody>
            <a:bodyPr/>
            <a:lstStyle/>
            <a:p>
              <a:pPr fontAlgn="base">
                <a:spcBef>
                  <a:spcPct val="0"/>
                </a:spcBef>
                <a:spcAft>
                  <a:spcPct val="0"/>
                </a:spcAft>
              </a:pPr>
              <a:endParaRPr kumimoji="1" lang="ko-KR" altLang="en-US" sz="4400">
                <a:solidFill>
                  <a:srgbClr val="000000"/>
                </a:solidFill>
              </a:endParaRPr>
            </a:p>
          </p:txBody>
        </p:sp>
      </p:grpSp>
      <p:sp>
        <p:nvSpPr>
          <p:cNvPr id="342042" name="Rectangle 26"/>
          <p:cNvSpPr>
            <a:spLocks noChangeArrowheads="1"/>
          </p:cNvSpPr>
          <p:nvPr/>
        </p:nvSpPr>
        <p:spPr bwMode="auto">
          <a:xfrm>
            <a:off x="468313" y="6021388"/>
            <a:ext cx="8496300" cy="581025"/>
          </a:xfrm>
          <a:prstGeom prst="rect">
            <a:avLst/>
          </a:prstGeom>
          <a:noFill/>
          <a:ln w="9525" algn="ctr">
            <a:noFill/>
            <a:miter lim="800000"/>
            <a:headEnd/>
            <a:tailEnd/>
          </a:ln>
          <a:effectLst/>
        </p:spPr>
        <p:txBody>
          <a:bodyPr/>
          <a:lstStyle/>
          <a:p>
            <a:pPr marL="342900" indent="-342900" algn="ctr" fontAlgn="base">
              <a:lnSpc>
                <a:spcPct val="115000"/>
              </a:lnSpc>
              <a:spcBef>
                <a:spcPct val="20000"/>
              </a:spcBef>
              <a:spcAft>
                <a:spcPct val="0"/>
              </a:spcAft>
            </a:pPr>
            <a:r>
              <a:rPr kumimoji="1" lang="en-US" altLang="ko-KR">
                <a:solidFill>
                  <a:srgbClr val="000000"/>
                </a:solidFill>
                <a:latin typeface="Arial" pitchFamily="34" charset="0"/>
              </a:rPr>
              <a:t>A single cycle ~ 10</a:t>
            </a:r>
            <a:r>
              <a:rPr kumimoji="1" lang="en-US" altLang="ko-KR" baseline="30000">
                <a:solidFill>
                  <a:srgbClr val="000000"/>
                </a:solidFill>
                <a:latin typeface="Arial" pitchFamily="34" charset="0"/>
              </a:rPr>
              <a:t>8</a:t>
            </a:r>
            <a:r>
              <a:rPr kumimoji="1" lang="en-US" altLang="ko-KR">
                <a:solidFill>
                  <a:srgbClr val="000000"/>
                </a:solidFill>
                <a:latin typeface="Arial" pitchFamily="34" charset="0"/>
              </a:rPr>
              <a:t> yr, average lifetime of a grain ~ 10</a:t>
            </a:r>
            <a:r>
              <a:rPr kumimoji="1" lang="en-US" altLang="ko-KR" baseline="30000">
                <a:solidFill>
                  <a:srgbClr val="000000"/>
                </a:solidFill>
                <a:latin typeface="Arial" pitchFamily="34" charset="0"/>
              </a:rPr>
              <a:t>9</a:t>
            </a:r>
            <a:r>
              <a:rPr kumimoji="1" lang="en-US" altLang="ko-KR">
                <a:solidFill>
                  <a:srgbClr val="000000"/>
                </a:solidFill>
                <a:latin typeface="Arial" pitchFamily="34" charset="0"/>
              </a:rPr>
              <a:t> yr </a:t>
            </a:r>
          </a:p>
          <a:p>
            <a:pPr marL="342900" indent="-342900" algn="ctr" fontAlgn="base">
              <a:lnSpc>
                <a:spcPct val="115000"/>
              </a:lnSpc>
              <a:spcBef>
                <a:spcPct val="20000"/>
              </a:spcBef>
              <a:spcAft>
                <a:spcPct val="0"/>
              </a:spcAft>
            </a:pPr>
            <a:r>
              <a:rPr kumimoji="1" lang="en-US" altLang="ko-KR" sz="1600">
                <a:solidFill>
                  <a:srgbClr val="000000"/>
                </a:solidFill>
                <a:latin typeface="Times New Roman" pitchFamily="18" charset="0"/>
              </a:rPr>
              <a:t>[J. M. Greenberg, </a:t>
            </a:r>
            <a:r>
              <a:rPr kumimoji="1" lang="en-US" altLang="ko-KR" sz="1600" i="1">
                <a:solidFill>
                  <a:srgbClr val="000000"/>
                </a:solidFill>
                <a:latin typeface="Times New Roman" pitchFamily="18" charset="0"/>
              </a:rPr>
              <a:t>Surface Sci</a:t>
            </a:r>
            <a:r>
              <a:rPr kumimoji="1" lang="en-US" altLang="ko-KR" sz="1600">
                <a:solidFill>
                  <a:srgbClr val="000000"/>
                </a:solidFill>
                <a:latin typeface="Times New Roman" pitchFamily="18" charset="0"/>
              </a:rPr>
              <a:t>. 500 (2002) 793]</a:t>
            </a:r>
          </a:p>
        </p:txBody>
      </p:sp>
      <p:pic>
        <p:nvPicPr>
          <p:cNvPr id="342043" name="Picture 27" descr="interstellar_dust_grain_big"/>
          <p:cNvPicPr>
            <a:picLocks noChangeAspect="1" noChangeArrowheads="1"/>
          </p:cNvPicPr>
          <p:nvPr/>
        </p:nvPicPr>
        <p:blipFill>
          <a:blip r:embed="rId3" cstate="print"/>
          <a:srcRect/>
          <a:stretch>
            <a:fillRect/>
          </a:stretch>
        </p:blipFill>
        <p:spPr bwMode="auto">
          <a:xfrm>
            <a:off x="6732588" y="1412875"/>
            <a:ext cx="1944687" cy="1679575"/>
          </a:xfrm>
          <a:prstGeom prst="rect">
            <a:avLst/>
          </a:prstGeom>
          <a:noFill/>
          <a:ln w="9525">
            <a:noFill/>
            <a:miter lim="800000"/>
            <a:headEnd/>
            <a:tailEnd/>
          </a:ln>
        </p:spPr>
      </p:pic>
    </p:spTree>
    <p:extLst>
      <p:ext uri="{BB962C8B-B14F-4D97-AF65-F5344CB8AC3E}">
        <p14:creationId xmlns:p14="http://schemas.microsoft.com/office/powerpoint/2010/main" val="4867803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181164" y="2960076"/>
            <a:ext cx="4791454" cy="584775"/>
            <a:chOff x="3681985" y="2934600"/>
            <a:chExt cx="4791454" cy="584775"/>
          </a:xfrm>
        </p:grpSpPr>
        <p:sp>
          <p:nvSpPr>
            <p:cNvPr id="4" name="Rectangle 3"/>
            <p:cNvSpPr/>
            <p:nvPr/>
          </p:nvSpPr>
          <p:spPr>
            <a:xfrm rot="21309308">
              <a:off x="3681985" y="3003210"/>
              <a:ext cx="2616146" cy="397613"/>
            </a:xfrm>
            <a:prstGeom prst="rect">
              <a:avLst/>
            </a:prstGeom>
            <a:noFill/>
            <a:ln w="28575">
              <a:solidFill>
                <a:srgbClr val="00B050">
                  <a:alpha val="58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9" name="TextBox 8"/>
            <p:cNvSpPr txBox="1"/>
            <p:nvPr/>
          </p:nvSpPr>
          <p:spPr>
            <a:xfrm>
              <a:off x="6626495" y="2934600"/>
              <a:ext cx="1846944" cy="584775"/>
            </a:xfrm>
            <a:prstGeom prst="rect">
              <a:avLst/>
            </a:prstGeom>
            <a:noFill/>
          </p:spPr>
          <p:txBody>
            <a:bodyPr wrap="square" rtlCol="0">
              <a:spAutoFit/>
            </a:bodyPr>
            <a:lstStyle/>
            <a:p>
              <a:r>
                <a:rPr lang="en-US" altLang="ko-KR" sz="1600" dirty="0" smtClean="0">
                  <a:solidFill>
                    <a:prstClr val="black"/>
                  </a:solidFill>
                </a:rPr>
                <a:t>Zundel continuum absorption </a:t>
              </a:r>
              <a:endParaRPr lang="ko-KR" altLang="en-US" sz="1600" dirty="0">
                <a:solidFill>
                  <a:prstClr val="black"/>
                </a:solidFill>
              </a:endParaRPr>
            </a:p>
          </p:txBody>
        </p:sp>
        <p:cxnSp>
          <p:nvCxnSpPr>
            <p:cNvPr id="14" name="Straight Arrow Connector 13"/>
            <p:cNvCxnSpPr/>
            <p:nvPr/>
          </p:nvCxnSpPr>
          <p:spPr>
            <a:xfrm flipH="1" flipV="1">
              <a:off x="6298131" y="3177044"/>
              <a:ext cx="328364" cy="49944"/>
            </a:xfrm>
            <a:prstGeom prst="straightConnector1">
              <a:avLst/>
            </a:prstGeom>
            <a:ln w="158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4621925" y="1073988"/>
            <a:ext cx="4045894" cy="2260431"/>
            <a:chOff x="4122746" y="1048512"/>
            <a:chExt cx="4045894" cy="2260431"/>
          </a:xfrm>
        </p:grpSpPr>
        <p:sp>
          <p:nvSpPr>
            <p:cNvPr id="10" name="Rectangle 9"/>
            <p:cNvSpPr/>
            <p:nvPr/>
          </p:nvSpPr>
          <p:spPr>
            <a:xfrm>
              <a:off x="4122746" y="1048512"/>
              <a:ext cx="542166" cy="2260431"/>
            </a:xfrm>
            <a:prstGeom prst="rect">
              <a:avLst/>
            </a:prstGeom>
            <a:noFill/>
            <a:ln w="28575">
              <a:solidFill>
                <a:srgbClr val="FF9900">
                  <a:alpha val="64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13" name="TextBox 12"/>
            <p:cNvSpPr txBox="1"/>
            <p:nvPr/>
          </p:nvSpPr>
          <p:spPr>
            <a:xfrm>
              <a:off x="6298131" y="1230201"/>
              <a:ext cx="1870509" cy="830997"/>
            </a:xfrm>
            <a:prstGeom prst="rect">
              <a:avLst/>
            </a:prstGeom>
            <a:noFill/>
          </p:spPr>
          <p:txBody>
            <a:bodyPr wrap="square" rtlCol="0">
              <a:spAutoFit/>
            </a:bodyPr>
            <a:lstStyle/>
            <a:p>
              <a:r>
                <a:rPr lang="en-US" altLang="ko-KR" sz="1600" dirty="0" smtClean="0">
                  <a:solidFill>
                    <a:prstClr val="black"/>
                  </a:solidFill>
                </a:rPr>
                <a:t>Decrease of </a:t>
              </a:r>
              <a:r>
                <a:rPr lang="en-US" altLang="ko-KR" sz="1600" i="1" dirty="0" smtClean="0">
                  <a:solidFill>
                    <a:prstClr val="black"/>
                  </a:solidFill>
                </a:rPr>
                <a:t>v</a:t>
              </a:r>
              <a:r>
                <a:rPr lang="en-US" altLang="ko-KR" sz="1600" dirty="0" smtClean="0">
                  <a:solidFill>
                    <a:prstClr val="black"/>
                  </a:solidFill>
                </a:rPr>
                <a:t>(O-D</a:t>
              </a:r>
              <a:r>
                <a:rPr lang="en-US" altLang="ko-KR" sz="1600" dirty="0">
                  <a:solidFill>
                    <a:prstClr val="black"/>
                  </a:solidFill>
                </a:rPr>
                <a:t>) </a:t>
              </a:r>
              <a:r>
                <a:rPr lang="en-US" altLang="ko-KR" sz="1600" dirty="0" smtClean="0">
                  <a:solidFill>
                    <a:prstClr val="black"/>
                  </a:solidFill>
                </a:rPr>
                <a:t>band intensity of </a:t>
              </a:r>
              <a:r>
                <a:rPr lang="en-US" altLang="ko-KR" sz="1600" dirty="0">
                  <a:solidFill>
                    <a:prstClr val="black"/>
                  </a:solidFill>
                </a:rPr>
                <a:t>D</a:t>
              </a:r>
              <a:r>
                <a:rPr lang="en-US" altLang="ko-KR" sz="1600" baseline="-25000" dirty="0">
                  <a:solidFill>
                    <a:prstClr val="black"/>
                  </a:solidFill>
                </a:rPr>
                <a:t>2</a:t>
              </a:r>
              <a:r>
                <a:rPr lang="en-US" altLang="ko-KR" sz="1600" dirty="0">
                  <a:solidFill>
                    <a:prstClr val="black"/>
                  </a:solidFill>
                </a:rPr>
                <a:t>O </a:t>
              </a:r>
            </a:p>
          </p:txBody>
        </p:sp>
        <p:cxnSp>
          <p:nvCxnSpPr>
            <p:cNvPr id="15" name="Straight Arrow Connector 14"/>
            <p:cNvCxnSpPr/>
            <p:nvPr/>
          </p:nvCxnSpPr>
          <p:spPr>
            <a:xfrm flipH="1">
              <a:off x="4664913" y="1635262"/>
              <a:ext cx="1633218" cy="167106"/>
            </a:xfrm>
            <a:prstGeom prst="straightConnector1">
              <a:avLst/>
            </a:prstGeom>
            <a:ln w="15875">
              <a:solidFill>
                <a:srgbClr val="FF99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itle 1"/>
          <p:cNvSpPr>
            <a:spLocks noGrp="1"/>
          </p:cNvSpPr>
          <p:nvPr>
            <p:ph type="title"/>
          </p:nvPr>
        </p:nvSpPr>
        <p:spPr>
          <a:xfrm>
            <a:off x="-15005" y="1"/>
            <a:ext cx="9144000" cy="662420"/>
          </a:xfrm>
        </p:spPr>
        <p:txBody>
          <a:bodyPr>
            <a:noAutofit/>
          </a:bodyPr>
          <a:lstStyle/>
          <a:p>
            <a:pPr algn="ctr"/>
            <a:r>
              <a:rPr lang="en-US" altLang="ko-KR" sz="2800" b="1" dirty="0" smtClean="0">
                <a:latin typeface="Arial" panose="020B0604020202020204" pitchFamily="34" charset="0"/>
                <a:cs typeface="Arial" panose="020B0604020202020204" pitchFamily="34" charset="0"/>
              </a:rPr>
              <a:t>TFA in ASW: Zundel </a:t>
            </a:r>
            <a:r>
              <a:rPr lang="en-US" altLang="ko-KR" sz="2800" b="1" dirty="0">
                <a:latin typeface="Arial" panose="020B0604020202020204" pitchFamily="34" charset="0"/>
                <a:cs typeface="Arial" panose="020B0604020202020204" pitchFamily="34" charset="0"/>
              </a:rPr>
              <a:t>Continuum </a:t>
            </a:r>
            <a:r>
              <a:rPr lang="en-US" altLang="ko-KR" sz="2800" b="1" dirty="0" smtClean="0">
                <a:latin typeface="Arial" panose="020B0604020202020204" pitchFamily="34" charset="0"/>
                <a:cs typeface="Arial" panose="020B0604020202020204" pitchFamily="34" charset="0"/>
              </a:rPr>
              <a:t>and </a:t>
            </a:r>
            <a:r>
              <a:rPr lang="en-US" altLang="ko-KR" sz="2800" b="1" i="1" dirty="0" smtClean="0">
                <a:latin typeface="Arial" panose="020B0604020202020204" pitchFamily="34" charset="0"/>
                <a:cs typeface="Arial" panose="020B0604020202020204" pitchFamily="34" charset="0"/>
              </a:rPr>
              <a:t>v</a:t>
            </a:r>
            <a:r>
              <a:rPr lang="en-US" altLang="ko-KR" sz="2800" b="1" dirty="0" smtClean="0">
                <a:latin typeface="Arial" panose="020B0604020202020204" pitchFamily="34" charset="0"/>
                <a:cs typeface="Arial" panose="020B0604020202020204" pitchFamily="34" charset="0"/>
              </a:rPr>
              <a:t>(O-D) of </a:t>
            </a:r>
            <a:r>
              <a:rPr lang="en-US" altLang="ko-KR" sz="2800" b="1" dirty="0" smtClean="0">
                <a:solidFill>
                  <a:prstClr val="black"/>
                </a:solidFill>
                <a:latin typeface="Arial" panose="020B0604020202020204" pitchFamily="34" charset="0"/>
                <a:cs typeface="Arial" panose="020B0604020202020204" pitchFamily="34" charset="0"/>
              </a:rPr>
              <a:t>D</a:t>
            </a:r>
            <a:r>
              <a:rPr lang="en-US" altLang="ko-KR" sz="2800" b="1" baseline="-25000" dirty="0" smtClean="0">
                <a:solidFill>
                  <a:prstClr val="black"/>
                </a:solidFill>
                <a:latin typeface="Arial" panose="020B0604020202020204" pitchFamily="34" charset="0"/>
                <a:cs typeface="Arial" panose="020B0604020202020204" pitchFamily="34" charset="0"/>
              </a:rPr>
              <a:t>2</a:t>
            </a:r>
            <a:r>
              <a:rPr lang="en-US" altLang="ko-KR" sz="2800" b="1" dirty="0" smtClean="0">
                <a:solidFill>
                  <a:prstClr val="black"/>
                </a:solidFill>
                <a:latin typeface="Arial" panose="020B0604020202020204" pitchFamily="34" charset="0"/>
                <a:cs typeface="Arial" panose="020B0604020202020204" pitchFamily="34" charset="0"/>
              </a:rPr>
              <a:t>O</a:t>
            </a:r>
            <a:endParaRPr lang="ko-KR" altLang="en-US" sz="2800" b="1" dirty="0">
              <a:latin typeface="Arial" panose="020B0604020202020204" pitchFamily="34" charset="0"/>
              <a:cs typeface="Arial" panose="020B0604020202020204" pitchFamily="34" charset="0"/>
            </a:endParaRPr>
          </a:p>
        </p:txBody>
      </p:sp>
      <p:sp>
        <p:nvSpPr>
          <p:cNvPr id="24" name="TextBox 23"/>
          <p:cNvSpPr txBox="1"/>
          <p:nvPr/>
        </p:nvSpPr>
        <p:spPr>
          <a:xfrm>
            <a:off x="434967" y="5856121"/>
            <a:ext cx="8603830" cy="369332"/>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altLang="ko-KR" dirty="0" smtClean="0">
                <a:solidFill>
                  <a:prstClr val="black"/>
                </a:solidFill>
                <a:latin typeface="Arial" panose="020B0604020202020204" pitchFamily="34" charset="0"/>
                <a:cs typeface="Arial" panose="020B0604020202020204" pitchFamily="34" charset="0"/>
              </a:rPr>
              <a:t>Appearance of a broad absorption (</a:t>
            </a:r>
            <a:r>
              <a:rPr lang="en-US" altLang="ko-KR" dirty="0" err="1">
                <a:solidFill>
                  <a:prstClr val="black"/>
                </a:solidFill>
                <a:latin typeface="Arial" panose="020B0604020202020204" pitchFamily="34" charset="0"/>
                <a:cs typeface="Arial" panose="020B0604020202020204" pitchFamily="34" charset="0"/>
              </a:rPr>
              <a:t>Zundel</a:t>
            </a:r>
            <a:r>
              <a:rPr lang="en-US" altLang="ko-KR" dirty="0">
                <a:solidFill>
                  <a:prstClr val="black"/>
                </a:solidFill>
                <a:latin typeface="Arial" panose="020B0604020202020204" pitchFamily="34" charset="0"/>
                <a:cs typeface="Arial" panose="020B0604020202020204" pitchFamily="34" charset="0"/>
              </a:rPr>
              <a:t> continuum</a:t>
            </a:r>
            <a:r>
              <a:rPr lang="en-US" altLang="ko-KR" dirty="0" smtClean="0">
                <a:solidFill>
                  <a:prstClr val="black"/>
                </a:solidFill>
                <a:latin typeface="Arial" panose="020B0604020202020204" pitchFamily="34" charset="0"/>
                <a:cs typeface="Arial" panose="020B0604020202020204" pitchFamily="34" charset="0"/>
              </a:rPr>
              <a:t>) band at 1000</a:t>
            </a:r>
            <a:r>
              <a:rPr lang="en-US" altLang="ko-KR" dirty="0">
                <a:solidFill>
                  <a:prstClr val="black"/>
                </a:solidFill>
                <a:latin typeface="Arial" panose="020B0604020202020204" pitchFamily="34" charset="0"/>
                <a:cs typeface="Arial" panose="020B0604020202020204" pitchFamily="34" charset="0"/>
              </a:rPr>
              <a:t>−3000 </a:t>
            </a:r>
            <a:r>
              <a:rPr lang="en-US" altLang="ko-KR" dirty="0" smtClean="0">
                <a:solidFill>
                  <a:prstClr val="black"/>
                </a:solidFill>
                <a:latin typeface="Arial" panose="020B0604020202020204" pitchFamily="34" charset="0"/>
                <a:cs typeface="Arial" panose="020B0604020202020204" pitchFamily="34" charset="0"/>
              </a:rPr>
              <a:t>cm</a:t>
            </a:r>
            <a:r>
              <a:rPr lang="en-US" altLang="ko-KR" baseline="30000" dirty="0" smtClean="0">
                <a:solidFill>
                  <a:prstClr val="black"/>
                </a:solidFill>
                <a:latin typeface="Arial" panose="020B0604020202020204" pitchFamily="34" charset="0"/>
                <a:cs typeface="Arial" panose="020B0604020202020204" pitchFamily="34" charset="0"/>
              </a:rPr>
              <a:t>-1</a:t>
            </a:r>
            <a:endParaRPr lang="en-US" altLang="ko-KR" dirty="0">
              <a:solidFill>
                <a:prstClr val="black"/>
              </a:solidFill>
              <a:latin typeface="Arial" panose="020B0604020202020204" pitchFamily="34" charset="0"/>
              <a:cs typeface="Arial" panose="020B0604020202020204" pitchFamily="34" charset="0"/>
            </a:endParaRPr>
          </a:p>
        </p:txBody>
      </p:sp>
      <p:sp>
        <p:nvSpPr>
          <p:cNvPr id="16" name="Line 12"/>
          <p:cNvSpPr>
            <a:spLocks noChangeShapeType="1"/>
          </p:cNvSpPr>
          <p:nvPr/>
        </p:nvSpPr>
        <p:spPr bwMode="auto">
          <a:xfrm>
            <a:off x="0" y="662421"/>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latin typeface="맑은 고딕"/>
              <a:ea typeface="굴림" pitchFamily="50" charset="-127"/>
            </a:endParaRPr>
          </a:p>
        </p:txBody>
      </p:sp>
      <p:grpSp>
        <p:nvGrpSpPr>
          <p:cNvPr id="3" name="그룹 2"/>
          <p:cNvGrpSpPr/>
          <p:nvPr/>
        </p:nvGrpSpPr>
        <p:grpSpPr>
          <a:xfrm>
            <a:off x="135556" y="545279"/>
            <a:ext cx="7349999" cy="4170362"/>
            <a:chOff x="-22100" y="503238"/>
            <a:chExt cx="7349999" cy="4170362"/>
          </a:xfrm>
        </p:grpSpPr>
        <p:graphicFrame>
          <p:nvGraphicFramePr>
            <p:cNvPr id="5" name="Object 4"/>
            <p:cNvGraphicFramePr>
              <a:graphicFrameLocks noChangeAspect="1"/>
            </p:cNvGraphicFramePr>
            <p:nvPr>
              <p:extLst>
                <p:ext uri="{D42A27DB-BD31-4B8C-83A1-F6EECF244321}">
                  <p14:modId xmlns:p14="http://schemas.microsoft.com/office/powerpoint/2010/main" val="4144520940"/>
                </p:ext>
              </p:extLst>
            </p:nvPr>
          </p:nvGraphicFramePr>
          <p:xfrm>
            <a:off x="1341437" y="503238"/>
            <a:ext cx="5986462" cy="4170362"/>
          </p:xfrm>
          <a:graphic>
            <a:graphicData uri="http://schemas.openxmlformats.org/presentationml/2006/ole">
              <mc:AlternateContent xmlns:mc="http://schemas.openxmlformats.org/markup-compatibility/2006">
                <mc:Choice xmlns:v="urn:schemas-microsoft-com:vml" Requires="v">
                  <p:oleObj spid="_x0000_s29826" name="Graph" r:id="rId4" imgW="4129200" imgH="2877120" progId="Origin50.Graph">
                    <p:embed/>
                  </p:oleObj>
                </mc:Choice>
                <mc:Fallback>
                  <p:oleObj name="Graph" r:id="rId4" imgW="4129200" imgH="2877120" progId="Origin50.Graph">
                    <p:embed/>
                    <p:pic>
                      <p:nvPicPr>
                        <p:cNvPr id="0" name=""/>
                        <p:cNvPicPr/>
                        <p:nvPr/>
                      </p:nvPicPr>
                      <p:blipFill>
                        <a:blip r:embed="rId5"/>
                        <a:stretch>
                          <a:fillRect/>
                        </a:stretch>
                      </p:blipFill>
                      <p:spPr>
                        <a:xfrm>
                          <a:off x="1341437" y="503238"/>
                          <a:ext cx="5986462" cy="4170362"/>
                        </a:xfrm>
                        <a:prstGeom prst="rect">
                          <a:avLst/>
                        </a:prstGeom>
                      </p:spPr>
                    </p:pic>
                  </p:oleObj>
                </mc:Fallback>
              </mc:AlternateContent>
            </a:graphicData>
          </a:graphic>
        </p:graphicFrame>
        <p:cxnSp>
          <p:nvCxnSpPr>
            <p:cNvPr id="7" name="Straight Arrow Connector 6"/>
            <p:cNvCxnSpPr/>
            <p:nvPr/>
          </p:nvCxnSpPr>
          <p:spPr>
            <a:xfrm>
              <a:off x="1953515" y="3082765"/>
              <a:ext cx="1184306" cy="41126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100" y="2548703"/>
              <a:ext cx="1975615" cy="1323439"/>
            </a:xfrm>
            <a:prstGeom prst="rect">
              <a:avLst/>
            </a:prstGeom>
            <a:noFill/>
          </p:spPr>
          <p:txBody>
            <a:bodyPr wrap="square" rtlCol="0">
              <a:spAutoFit/>
            </a:bodyPr>
            <a:lstStyle/>
            <a:p>
              <a:r>
                <a:rPr lang="en-US" altLang="ko-KR" sz="1600" dirty="0" smtClean="0">
                  <a:solidFill>
                    <a:prstClr val="black"/>
                  </a:solidFill>
                </a:rPr>
                <a:t>Spectral baseline (a pure D</a:t>
              </a:r>
              <a:r>
                <a:rPr lang="en-US" altLang="ko-KR" sz="1600" baseline="-25000" dirty="0" smtClean="0">
                  <a:solidFill>
                    <a:prstClr val="black"/>
                  </a:solidFill>
                </a:rPr>
                <a:t>2</a:t>
              </a:r>
              <a:r>
                <a:rPr lang="en-US" altLang="ko-KR" sz="1600" dirty="0" smtClean="0">
                  <a:solidFill>
                    <a:prstClr val="black"/>
                  </a:solidFill>
                </a:rPr>
                <a:t>O film or a solid </a:t>
              </a:r>
              <a:r>
                <a:rPr lang="en-US" altLang="ko-KR" sz="1600" dirty="0" err="1">
                  <a:solidFill>
                    <a:prstClr val="black"/>
                  </a:solidFill>
                </a:rPr>
                <a:t>Xe</a:t>
              </a:r>
              <a:r>
                <a:rPr lang="en-US" altLang="ko-KR" sz="1600" dirty="0">
                  <a:solidFill>
                    <a:prstClr val="black"/>
                  </a:solidFill>
                </a:rPr>
                <a:t> film </a:t>
              </a:r>
              <a:r>
                <a:rPr lang="en-US" altLang="ko-KR" sz="1600" dirty="0" smtClean="0">
                  <a:solidFill>
                    <a:prstClr val="black"/>
                  </a:solidFill>
                </a:rPr>
                <a:t>with the same </a:t>
              </a:r>
              <a:r>
                <a:rPr lang="en-US" altLang="ko-KR" sz="1600" dirty="0">
                  <a:solidFill>
                    <a:prstClr val="black"/>
                  </a:solidFill>
                </a:rPr>
                <a:t>optical </a:t>
              </a:r>
              <a:r>
                <a:rPr lang="en-US" altLang="ko-KR" sz="1600" dirty="0" smtClean="0">
                  <a:solidFill>
                    <a:prstClr val="black"/>
                  </a:solidFill>
                </a:rPr>
                <a:t>thickness.</a:t>
              </a:r>
              <a:endParaRPr lang="ko-KR" altLang="en-US" sz="1600" dirty="0">
                <a:solidFill>
                  <a:prstClr val="black"/>
                </a:solidFill>
              </a:endParaRPr>
            </a:p>
          </p:txBody>
        </p:sp>
        <p:sp>
          <p:nvSpPr>
            <p:cNvPr id="2" name="직사각형 1"/>
            <p:cNvSpPr/>
            <p:nvPr/>
          </p:nvSpPr>
          <p:spPr>
            <a:xfrm>
              <a:off x="20108" y="959634"/>
              <a:ext cx="2122697" cy="646331"/>
            </a:xfrm>
            <a:prstGeom prst="rect">
              <a:avLst/>
            </a:prstGeom>
          </p:spPr>
          <p:txBody>
            <a:bodyPr wrap="none">
              <a:spAutoFit/>
            </a:bodyPr>
            <a:lstStyle/>
            <a:p>
              <a:r>
                <a:rPr lang="en-US" altLang="ko-KR" kern="0" dirty="0" smtClean="0">
                  <a:ea typeface="바탕" panose="02030600000101010101" pitchFamily="18" charset="-127"/>
                </a:rPr>
                <a:t>TFA:D</a:t>
              </a:r>
              <a:r>
                <a:rPr lang="en-US" altLang="ko-KR" kern="0" baseline="-25000" dirty="0" smtClean="0">
                  <a:ea typeface="바탕" panose="02030600000101010101" pitchFamily="18" charset="-127"/>
                </a:rPr>
                <a:t>2</a:t>
              </a:r>
              <a:r>
                <a:rPr lang="en-US" altLang="ko-KR" kern="0" dirty="0" smtClean="0">
                  <a:ea typeface="바탕" panose="02030600000101010101" pitchFamily="18" charset="-127"/>
                </a:rPr>
                <a:t>O molar ratio </a:t>
              </a:r>
            </a:p>
            <a:p>
              <a:r>
                <a:rPr lang="en-US" altLang="ko-KR" kern="0" dirty="0" smtClean="0">
                  <a:ea typeface="바탕" panose="02030600000101010101" pitchFamily="18" charset="-127"/>
                </a:rPr>
                <a:t>= 1:5 </a:t>
              </a:r>
              <a:endParaRPr lang="ko-KR" altLang="en-US" dirty="0"/>
            </a:p>
          </p:txBody>
        </p:sp>
      </p:grpSp>
      <p:sp>
        <p:nvSpPr>
          <p:cNvPr id="18" name="TextBox 17"/>
          <p:cNvSpPr txBox="1"/>
          <p:nvPr/>
        </p:nvSpPr>
        <p:spPr>
          <a:xfrm>
            <a:off x="434967" y="4875365"/>
            <a:ext cx="8603830" cy="923330"/>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altLang="ko-KR" dirty="0" smtClean="0">
                <a:solidFill>
                  <a:prstClr val="black"/>
                </a:solidFill>
                <a:latin typeface="Arial" panose="020B0604020202020204" pitchFamily="34" charset="0"/>
                <a:cs typeface="Arial" panose="020B0604020202020204" pitchFamily="34" charset="0"/>
              </a:rPr>
              <a:t>A large decrease of </a:t>
            </a:r>
            <a:r>
              <a:rPr lang="en-US" altLang="ko-KR" i="1" dirty="0" smtClean="0">
                <a:solidFill>
                  <a:prstClr val="black"/>
                </a:solidFill>
                <a:latin typeface="Arial" panose="020B0604020202020204" pitchFamily="34" charset="0"/>
                <a:cs typeface="Arial" panose="020B0604020202020204" pitchFamily="34" charset="0"/>
              </a:rPr>
              <a:t>v</a:t>
            </a:r>
            <a:r>
              <a:rPr lang="en-US" altLang="ko-KR" dirty="0" smtClean="0">
                <a:solidFill>
                  <a:prstClr val="black"/>
                </a:solidFill>
                <a:latin typeface="Arial" panose="020B0604020202020204" pitchFamily="34" charset="0"/>
                <a:cs typeface="Arial" panose="020B0604020202020204" pitchFamily="34" charset="0"/>
              </a:rPr>
              <a:t>(O-D</a:t>
            </a:r>
            <a:r>
              <a:rPr lang="en-US" altLang="ko-KR" dirty="0">
                <a:solidFill>
                  <a:prstClr val="black"/>
                </a:solidFill>
                <a:latin typeface="Arial" panose="020B0604020202020204" pitchFamily="34" charset="0"/>
                <a:cs typeface="Arial" panose="020B0604020202020204" pitchFamily="34" charset="0"/>
              </a:rPr>
              <a:t>) </a:t>
            </a:r>
            <a:r>
              <a:rPr lang="en-US" altLang="ko-KR" dirty="0" smtClean="0">
                <a:solidFill>
                  <a:prstClr val="black"/>
                </a:solidFill>
                <a:latin typeface="Arial" panose="020B0604020202020204" pitchFamily="34" charset="0"/>
                <a:cs typeface="Arial" panose="020B0604020202020204" pitchFamily="34" charset="0"/>
              </a:rPr>
              <a:t>band:  ≥4 times larger than </a:t>
            </a:r>
            <a:r>
              <a:rPr lang="en-US" altLang="ko-KR" dirty="0">
                <a:solidFill>
                  <a:prstClr val="black"/>
                </a:solidFill>
                <a:latin typeface="Arial" panose="020B0604020202020204" pitchFamily="34" charset="0"/>
                <a:cs typeface="Arial" panose="020B0604020202020204" pitchFamily="34" charset="0"/>
              </a:rPr>
              <a:t>that </a:t>
            </a:r>
            <a:r>
              <a:rPr lang="en-US" altLang="ko-KR" dirty="0" smtClean="0">
                <a:solidFill>
                  <a:prstClr val="black"/>
                </a:solidFill>
                <a:latin typeface="Arial" panose="020B0604020202020204" pitchFamily="34" charset="0"/>
                <a:cs typeface="Arial" panose="020B0604020202020204" pitchFamily="34" charset="0"/>
              </a:rPr>
              <a:t>expected for 1:1 </a:t>
            </a:r>
            <a:r>
              <a:rPr lang="en-US" altLang="ko-KR" dirty="0">
                <a:solidFill>
                  <a:prstClr val="black"/>
                </a:solidFill>
                <a:latin typeface="Arial" panose="020B0604020202020204" pitchFamily="34" charset="0"/>
                <a:cs typeface="Arial" panose="020B0604020202020204" pitchFamily="34" charset="0"/>
              </a:rPr>
              <a:t>stoichiometric </a:t>
            </a:r>
            <a:r>
              <a:rPr lang="en-US" altLang="ko-KR" dirty="0" smtClean="0">
                <a:solidFill>
                  <a:prstClr val="black"/>
                </a:solidFill>
                <a:latin typeface="Arial" panose="020B0604020202020204" pitchFamily="34" charset="0"/>
                <a:cs typeface="Arial" panose="020B0604020202020204" pitchFamily="34" charset="0"/>
              </a:rPr>
              <a:t>reaction </a:t>
            </a:r>
            <a:r>
              <a:rPr lang="en-US" altLang="ko-KR" dirty="0">
                <a:solidFill>
                  <a:prstClr val="black"/>
                </a:solidFill>
                <a:latin typeface="Arial" panose="020B0604020202020204" pitchFamily="34" charset="0"/>
                <a:cs typeface="Arial" panose="020B0604020202020204" pitchFamily="34" charset="0"/>
              </a:rPr>
              <a:t>(H</a:t>
            </a:r>
            <a:r>
              <a:rPr lang="en-US" altLang="ko-KR" baseline="30000" dirty="0">
                <a:solidFill>
                  <a:prstClr val="black"/>
                </a:solidFill>
                <a:latin typeface="Arial" panose="020B0604020202020204" pitchFamily="34" charset="0"/>
                <a:cs typeface="Arial" panose="020B0604020202020204" pitchFamily="34" charset="0"/>
              </a:rPr>
              <a:t>+</a:t>
            </a:r>
            <a:r>
              <a:rPr lang="en-US" altLang="ko-KR" dirty="0">
                <a:solidFill>
                  <a:prstClr val="black"/>
                </a:solidFill>
                <a:latin typeface="Arial" panose="020B0604020202020204" pitchFamily="34" charset="0"/>
                <a:cs typeface="Arial" panose="020B0604020202020204" pitchFamily="34" charset="0"/>
              </a:rPr>
              <a:t> + D</a:t>
            </a:r>
            <a:r>
              <a:rPr lang="en-US" altLang="ko-KR" baseline="-25000" dirty="0">
                <a:solidFill>
                  <a:prstClr val="black"/>
                </a:solidFill>
                <a:latin typeface="Arial" panose="020B0604020202020204" pitchFamily="34" charset="0"/>
                <a:cs typeface="Arial" panose="020B0604020202020204" pitchFamily="34" charset="0"/>
              </a:rPr>
              <a:t>2</a:t>
            </a:r>
            <a:r>
              <a:rPr lang="en-US" altLang="ko-KR" dirty="0">
                <a:solidFill>
                  <a:prstClr val="black"/>
                </a:solidFill>
                <a:latin typeface="Arial" panose="020B0604020202020204" pitchFamily="34" charset="0"/>
                <a:cs typeface="Arial" panose="020B0604020202020204" pitchFamily="34" charset="0"/>
              </a:rPr>
              <a:t>O → HD</a:t>
            </a:r>
            <a:r>
              <a:rPr lang="en-US" altLang="ko-KR" baseline="-25000" dirty="0">
                <a:solidFill>
                  <a:prstClr val="black"/>
                </a:solidFill>
                <a:latin typeface="Arial" panose="020B0604020202020204" pitchFamily="34" charset="0"/>
                <a:cs typeface="Arial" panose="020B0604020202020204" pitchFamily="34" charset="0"/>
              </a:rPr>
              <a:t>2</a:t>
            </a:r>
            <a:r>
              <a:rPr lang="en-US" altLang="ko-KR" dirty="0">
                <a:solidFill>
                  <a:prstClr val="black"/>
                </a:solidFill>
                <a:latin typeface="Arial" panose="020B0604020202020204" pitchFamily="34" charset="0"/>
                <a:cs typeface="Arial" panose="020B0604020202020204" pitchFamily="34" charset="0"/>
              </a:rPr>
              <a:t>O</a:t>
            </a:r>
            <a:r>
              <a:rPr lang="en-US" altLang="ko-KR" baseline="30000" dirty="0" smtClean="0">
                <a:solidFill>
                  <a:prstClr val="black"/>
                </a:solidFill>
                <a:latin typeface="Arial" panose="020B0604020202020204" pitchFamily="34" charset="0"/>
                <a:cs typeface="Arial" panose="020B0604020202020204" pitchFamily="34" charset="0"/>
              </a:rPr>
              <a:t>+</a:t>
            </a:r>
            <a:r>
              <a:rPr lang="en-US" altLang="ko-KR" dirty="0" smtClean="0">
                <a:solidFill>
                  <a:prstClr val="black"/>
                </a:solidFill>
                <a:latin typeface="Arial" panose="020B0604020202020204" pitchFamily="34" charset="0"/>
                <a:cs typeface="Arial" panose="020B0604020202020204" pitchFamily="34" charset="0"/>
              </a:rPr>
              <a:t>)  →  One</a:t>
            </a:r>
            <a:r>
              <a:rPr lang="ko-KR" altLang="en-US" dirty="0" smtClean="0">
                <a:solidFill>
                  <a:prstClr val="black"/>
                </a:solidFill>
                <a:latin typeface="Arial" panose="020B0604020202020204" pitchFamily="34" charset="0"/>
                <a:cs typeface="Arial" panose="020B0604020202020204" pitchFamily="34" charset="0"/>
              </a:rPr>
              <a:t> </a:t>
            </a:r>
            <a:r>
              <a:rPr lang="en-US" altLang="ko-KR" dirty="0" smtClean="0">
                <a:solidFill>
                  <a:prstClr val="black"/>
                </a:solidFill>
                <a:latin typeface="Arial" panose="020B0604020202020204" pitchFamily="34" charset="0"/>
                <a:cs typeface="Arial" panose="020B0604020202020204" pitchFamily="34" charset="0"/>
              </a:rPr>
              <a:t>excess proton is shared by many water molecules.</a:t>
            </a:r>
            <a:endParaRPr lang="en-US" altLang="ko-KR"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24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32" name="직사각형 2"/>
          <p:cNvSpPr>
            <a:spLocks noChangeArrowheads="1"/>
          </p:cNvSpPr>
          <p:nvPr/>
        </p:nvSpPr>
        <p:spPr bwMode="auto">
          <a:xfrm>
            <a:off x="562625" y="248590"/>
            <a:ext cx="8020543" cy="769441"/>
          </a:xfrm>
          <a:prstGeom prst="rect">
            <a:avLst/>
          </a:prstGeom>
          <a:noFill/>
          <a:ln w="9525">
            <a:noFill/>
            <a:miter lim="800000"/>
            <a:headEnd/>
            <a:tailEnd/>
          </a:ln>
        </p:spPr>
        <p:txBody>
          <a:bodyPr wrap="square">
            <a:spAutoFit/>
          </a:bodyPr>
          <a:lstStyle/>
          <a:p>
            <a:pPr algn="ctr" fontAlgn="base" latinLnBrk="0">
              <a:spcBef>
                <a:spcPct val="0"/>
              </a:spcBef>
              <a:spcAft>
                <a:spcPct val="0"/>
              </a:spcAft>
              <a:defRPr/>
            </a:pPr>
            <a:r>
              <a:rPr kumimoji="1" lang="en-US" altLang="ko-KR" sz="2200" b="1" dirty="0" smtClean="0">
                <a:solidFill>
                  <a:srgbClr val="0000CC"/>
                </a:solidFill>
                <a:latin typeface="Arial" pitchFamily="34" charset="0"/>
                <a:cs typeface="Arial" pitchFamily="34" charset="0"/>
              </a:rPr>
              <a:t>Energy barrier </a:t>
            </a:r>
            <a:r>
              <a:rPr kumimoji="1" lang="en-US" sz="2200" b="1" kern="100" dirty="0" smtClean="0">
                <a:solidFill>
                  <a:srgbClr val="0000CC"/>
                </a:solidFill>
                <a:latin typeface="Arial"/>
                <a:ea typeface="바탕"/>
              </a:rPr>
              <a:t>for various transport processes in ice or on its surface</a:t>
            </a:r>
            <a:endParaRPr kumimoji="1" lang="ko-KR" altLang="en-US" sz="2200" b="1" dirty="0">
              <a:solidFill>
                <a:srgbClr val="0000CC"/>
              </a:solidFill>
              <a:latin typeface="Arial" pitchFamily="34" charset="0"/>
              <a:cs typeface="Arial" pitchFamily="34" charset="0"/>
            </a:endParaRPr>
          </a:p>
        </p:txBody>
      </p:sp>
      <p:graphicFrame>
        <p:nvGraphicFramePr>
          <p:cNvPr id="4" name="표 3"/>
          <p:cNvGraphicFramePr>
            <a:graphicFrameLocks noGrp="1"/>
          </p:cNvGraphicFramePr>
          <p:nvPr>
            <p:extLst>
              <p:ext uri="{D42A27DB-BD31-4B8C-83A1-F6EECF244321}">
                <p14:modId xmlns:p14="http://schemas.microsoft.com/office/powerpoint/2010/main" val="430693343"/>
              </p:ext>
            </p:extLst>
          </p:nvPr>
        </p:nvGraphicFramePr>
        <p:xfrm>
          <a:off x="414529" y="1171610"/>
          <a:ext cx="8270590" cy="3317112"/>
        </p:xfrm>
        <a:graphic>
          <a:graphicData uri="http://schemas.openxmlformats.org/drawingml/2006/table">
            <a:tbl>
              <a:tblPr firstRow="1">
                <a:tableStyleId>{0660B408-B3CF-4A94-85FC-2B1E0A45F4A2}</a:tableStyleId>
              </a:tblPr>
              <a:tblGrid>
                <a:gridCol w="2840735">
                  <a:extLst>
                    <a:ext uri="{9D8B030D-6E8A-4147-A177-3AD203B41FA5}">
                      <a16:colId xmlns="" xmlns:a16="http://schemas.microsoft.com/office/drawing/2014/main" val="20000"/>
                    </a:ext>
                  </a:extLst>
                </a:gridCol>
                <a:gridCol w="1414272">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2491583">
                  <a:extLst>
                    <a:ext uri="{9D8B030D-6E8A-4147-A177-3AD203B41FA5}">
                      <a16:colId xmlns="" xmlns:a16="http://schemas.microsoft.com/office/drawing/2014/main" val="20003"/>
                    </a:ext>
                  </a:extLst>
                </a:gridCol>
              </a:tblGrid>
              <a:tr h="734038">
                <a:tc>
                  <a:txBody>
                    <a:bodyPr/>
                    <a:lstStyle/>
                    <a:p>
                      <a:pPr marL="0" algn="ctr" latinLnBrk="0">
                        <a:spcAft>
                          <a:spcPts val="0"/>
                        </a:spcAft>
                      </a:pPr>
                      <a:r>
                        <a:rPr lang="en-US" sz="1600" kern="100" dirty="0" smtClean="0">
                          <a:latin typeface="Arial" panose="020B0604020202020204" pitchFamily="34" charset="0"/>
                          <a:cs typeface="Arial" panose="020B0604020202020204" pitchFamily="34" charset="0"/>
                        </a:rPr>
                        <a:t>Process</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algn="ctr" latinLnBrk="0">
                        <a:spcAft>
                          <a:spcPts val="0"/>
                        </a:spcAft>
                      </a:pPr>
                      <a:r>
                        <a:rPr lang="en-US" sz="1600" kern="100" dirty="0" smtClean="0">
                          <a:latin typeface="Arial" panose="020B0604020202020204" pitchFamily="34" charset="0"/>
                          <a:cs typeface="Arial" panose="020B0604020202020204" pitchFamily="34" charset="0"/>
                        </a:rPr>
                        <a:t>Barrier </a:t>
                      </a:r>
                    </a:p>
                    <a:p>
                      <a:pPr marL="0" algn="ctr" latinLnBrk="0">
                        <a:spcAft>
                          <a:spcPts val="0"/>
                        </a:spcAft>
                      </a:pPr>
                      <a:r>
                        <a:rPr lang="en-US" sz="1600" kern="100" dirty="0" smtClean="0">
                          <a:latin typeface="Arial" panose="020B0604020202020204" pitchFamily="34" charset="0"/>
                          <a:cs typeface="Arial" panose="020B0604020202020204" pitchFamily="34" charset="0"/>
                        </a:rPr>
                        <a:t>(kJ </a:t>
                      </a:r>
                      <a:r>
                        <a:rPr lang="en-US" sz="1600" kern="100" dirty="0">
                          <a:latin typeface="Arial" panose="020B0604020202020204" pitchFamily="34" charset="0"/>
                          <a:cs typeface="Arial" panose="020B0604020202020204" pitchFamily="34" charset="0"/>
                        </a:rPr>
                        <a:t>mol</a:t>
                      </a:r>
                      <a:r>
                        <a:rPr lang="en-US" sz="1600" kern="100" baseline="30000" dirty="0">
                          <a:latin typeface="Arial" panose="020B0604020202020204" pitchFamily="34" charset="0"/>
                          <a:cs typeface="Arial" panose="020B0604020202020204" pitchFamily="34" charset="0"/>
                        </a:rPr>
                        <a:t>–1</a:t>
                      </a:r>
                      <a:r>
                        <a:rPr lang="en-US" sz="1600" kern="100" dirty="0" smtClean="0">
                          <a:latin typeface="Arial" panose="020B0604020202020204" pitchFamily="34" charset="0"/>
                          <a:cs typeface="Arial" panose="020B0604020202020204" pitchFamily="34" charset="0"/>
                        </a:rPr>
                        <a:t>)</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algn="ctr" latinLnBrk="0">
                        <a:spcAft>
                          <a:spcPts val="0"/>
                        </a:spcAft>
                      </a:pPr>
                      <a:r>
                        <a:rPr lang="en-US" sz="1600" kern="100" dirty="0" smtClean="0">
                          <a:latin typeface="Arial" panose="020B0604020202020204" pitchFamily="34" charset="0"/>
                          <a:cs typeface="Arial" panose="020B0604020202020204" pitchFamily="34" charset="0"/>
                        </a:rPr>
                        <a:t>Onset temperature</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algn="ctr" latinLnBrk="0">
                        <a:spcAft>
                          <a:spcPts val="0"/>
                        </a:spcAft>
                      </a:pPr>
                      <a:r>
                        <a:rPr lang="en-US" sz="1600" kern="100" dirty="0" smtClean="0">
                          <a:latin typeface="Arial" panose="020B0604020202020204" pitchFamily="34" charset="0"/>
                          <a:cs typeface="Arial" panose="020B0604020202020204" pitchFamily="34" charset="0"/>
                        </a:rPr>
                        <a:t>Observation Method</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 xmlns:a16="http://schemas.microsoft.com/office/drawing/2014/main" val="10000"/>
                  </a:ext>
                </a:extLst>
              </a:tr>
              <a:tr h="959714">
                <a:tc>
                  <a:txBody>
                    <a:bodyPr/>
                    <a:lstStyle/>
                    <a:p>
                      <a:pPr marL="0" algn="ctr" latinLnBrk="0">
                        <a:lnSpc>
                          <a:spcPct val="100000"/>
                        </a:lnSpc>
                        <a:spcBef>
                          <a:spcPts val="600"/>
                        </a:spcBef>
                        <a:spcAft>
                          <a:spcPts val="600"/>
                        </a:spcAft>
                      </a:pPr>
                      <a:r>
                        <a:rPr lang="pt-BR" sz="1600" kern="100" dirty="0" smtClean="0">
                          <a:latin typeface="Arial" panose="020B0604020202020204" pitchFamily="34" charset="0"/>
                          <a:cs typeface="Arial" panose="020B0604020202020204" pitchFamily="34" charset="0"/>
                        </a:rPr>
                        <a:t>H</a:t>
                      </a:r>
                      <a:r>
                        <a:rPr lang="pt-BR" sz="1600" kern="100" baseline="30000" dirty="0" smtClean="0">
                          <a:latin typeface="Arial" panose="020B0604020202020204" pitchFamily="34" charset="0"/>
                          <a:cs typeface="Arial" panose="020B0604020202020204" pitchFamily="34" charset="0"/>
                        </a:rPr>
                        <a:t>+</a:t>
                      </a:r>
                      <a:r>
                        <a:rPr lang="pt-BR" sz="1600" kern="100" dirty="0" smtClean="0">
                          <a:latin typeface="Arial" panose="020B0604020202020204" pitchFamily="34" charset="0"/>
                          <a:cs typeface="Arial" panose="020B0604020202020204" pitchFamily="34" charset="0"/>
                        </a:rPr>
                        <a:t> hopping in crystalline ice</a:t>
                      </a:r>
                      <a:endParaRPr lang="ko-KR" sz="1600" kern="100" dirty="0">
                        <a:solidFill>
                          <a:schemeClr val="tx1"/>
                        </a:solidFill>
                        <a:latin typeface="Arial" pitchFamily="34" charset="0"/>
                        <a:ea typeface="맑은 고딕"/>
                        <a:cs typeface="Arial" pitchFamily="34" charset="0"/>
                      </a:endParaRPr>
                    </a:p>
                    <a:p>
                      <a:pPr marL="0" algn="ctr" latinLnBrk="0">
                        <a:lnSpc>
                          <a:spcPct val="100000"/>
                        </a:lnSpc>
                        <a:spcBef>
                          <a:spcPts val="600"/>
                        </a:spcBef>
                        <a:spcAft>
                          <a:spcPts val="600"/>
                        </a:spcAft>
                      </a:pPr>
                      <a:r>
                        <a:rPr lang="en-US" altLang="ko-KR" sz="1600" kern="100" dirty="0" smtClean="0">
                          <a:latin typeface="Arial" panose="020B0604020202020204" pitchFamily="34" charset="0"/>
                          <a:cs typeface="Arial" panose="020B0604020202020204" pitchFamily="34" charset="0"/>
                        </a:rPr>
                        <a:t>(</a:t>
                      </a:r>
                      <a:r>
                        <a:rPr lang="en-US" altLang="ko-KR" sz="1600" i="1" kern="100" dirty="0" smtClean="0">
                          <a:latin typeface="Arial" panose="020B0604020202020204" pitchFamily="34" charset="0"/>
                          <a:cs typeface="Arial" panose="020B0604020202020204" pitchFamily="34" charset="0"/>
                        </a:rPr>
                        <a:t>Cf</a:t>
                      </a:r>
                      <a:r>
                        <a:rPr lang="en-US" altLang="ko-KR" sz="1600" kern="100" dirty="0" smtClean="0">
                          <a:latin typeface="Arial" panose="020B0604020202020204" pitchFamily="34" charset="0"/>
                          <a:cs typeface="Arial" panose="020B0604020202020204" pitchFamily="34" charset="0"/>
                        </a:rPr>
                        <a:t>. </a:t>
                      </a:r>
                      <a:r>
                        <a:rPr kumimoji="0" lang="pt-BR" altLang="ko-KR" sz="1600" b="0" i="0" u="none" strike="noStrike" kern="1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a:t>
                      </a:r>
                      <a:r>
                        <a:rPr kumimoji="0" lang="pt-BR" altLang="ko-KR" sz="1600" b="0" i="0" u="none" strike="noStrike" kern="100" cap="none" spc="0" normalizeH="0" baseline="3000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r>
                        <a:rPr kumimoji="0" lang="pt-BR" altLang="ko-KR" sz="1600" b="0" i="0" u="none" strike="noStrike" kern="1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hopping </a:t>
                      </a:r>
                      <a:r>
                        <a:rPr lang="en-US" altLang="ko-KR" sz="1600" kern="100" dirty="0" smtClean="0">
                          <a:latin typeface="Arial" panose="020B0604020202020204" pitchFamily="34" charset="0"/>
                          <a:cs typeface="Arial" panose="020B0604020202020204" pitchFamily="34" charset="0"/>
                        </a:rPr>
                        <a:t>in liq.</a:t>
                      </a:r>
                      <a:r>
                        <a:rPr lang="en-US" altLang="ko-KR" sz="1600" kern="100" baseline="0" dirty="0" smtClean="0">
                          <a:latin typeface="Arial" panose="020B0604020202020204" pitchFamily="34" charset="0"/>
                          <a:cs typeface="Arial" panose="020B0604020202020204" pitchFamily="34" charset="0"/>
                        </a:rPr>
                        <a:t> water)</a:t>
                      </a:r>
                      <a:endParaRPr lang="ko-KR" sz="1600" kern="100" dirty="0">
                        <a:solidFill>
                          <a:schemeClr val="tx1"/>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r>
                        <a:rPr lang="en-US" sz="1600" kern="100" dirty="0" smtClean="0">
                          <a:latin typeface="Arial" panose="020B0604020202020204" pitchFamily="34" charset="0"/>
                          <a:cs typeface="Arial" panose="020B0604020202020204" pitchFamily="34" charset="0"/>
                        </a:rPr>
                        <a:t>0-8 </a:t>
                      </a:r>
                      <a:r>
                        <a:rPr lang="en-US" altLang="ko-KR" sz="1600" kern="100" baseline="30000" dirty="0" smtClean="0">
                          <a:latin typeface="Arial" panose="020B0604020202020204" pitchFamily="34" charset="0"/>
                          <a:cs typeface="Arial" panose="020B0604020202020204" pitchFamily="34" charset="0"/>
                        </a:rPr>
                        <a:t>[1]</a:t>
                      </a:r>
                      <a:endParaRPr lang="ko-KR" altLang="ko-KR" sz="1600" kern="100" dirty="0" smtClean="0">
                        <a:solidFill>
                          <a:schemeClr val="tx1"/>
                        </a:solidFill>
                        <a:latin typeface="Arial" pitchFamily="34" charset="0"/>
                        <a:ea typeface="맑은 고딕"/>
                        <a:cs typeface="Arial" pitchFamily="34" charset="0"/>
                      </a:endParaRPr>
                    </a:p>
                    <a:p>
                      <a:pPr marL="0" algn="ctr" latinLnBrk="0">
                        <a:lnSpc>
                          <a:spcPct val="100000"/>
                        </a:lnSpc>
                        <a:spcBef>
                          <a:spcPts val="600"/>
                        </a:spcBef>
                        <a:spcAft>
                          <a:spcPts val="600"/>
                        </a:spcAft>
                      </a:pPr>
                      <a:r>
                        <a:rPr lang="en-US" altLang="ko-KR" sz="1600" kern="100" dirty="0" smtClean="0">
                          <a:latin typeface="Arial" panose="020B0604020202020204" pitchFamily="34" charset="0"/>
                          <a:cs typeface="Arial" panose="020B0604020202020204" pitchFamily="34" charset="0"/>
                        </a:rPr>
                        <a:t>(~2)</a:t>
                      </a:r>
                      <a:endParaRPr lang="ko-KR" sz="1600" kern="100" dirty="0">
                        <a:solidFill>
                          <a:schemeClr val="tx1"/>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r>
                        <a:rPr lang="en-US" altLang="ko-KR" sz="1600" kern="100" baseline="0" dirty="0" smtClean="0">
                          <a:latin typeface="Arial" panose="020B0604020202020204" pitchFamily="34" charset="0"/>
                          <a:cs typeface="Arial" panose="020B0604020202020204" pitchFamily="34" charset="0"/>
                        </a:rPr>
                        <a:t>(&lt;&lt; 80 K)</a:t>
                      </a:r>
                      <a:r>
                        <a:rPr lang="en-US" altLang="ko-KR" sz="1600" kern="100" baseline="30000" dirty="0" smtClean="0">
                          <a:latin typeface="Arial" panose="020B0604020202020204" pitchFamily="34" charset="0"/>
                          <a:cs typeface="Arial" panose="020B0604020202020204" pitchFamily="34" charset="0"/>
                        </a:rPr>
                        <a:t>[2]</a:t>
                      </a:r>
                      <a:r>
                        <a:rPr lang="en-US" altLang="ko-KR" sz="1600" kern="100" dirty="0" smtClean="0">
                          <a:latin typeface="Arial" panose="020B0604020202020204" pitchFamily="34" charset="0"/>
                          <a:cs typeface="Arial" panose="020B0604020202020204" pitchFamily="34" charset="0"/>
                        </a:rPr>
                        <a:t> </a:t>
                      </a:r>
                    </a:p>
                    <a:p>
                      <a:pPr marL="0" marR="0" indent="0" algn="ctr" defTabSz="914400" rtl="0" eaLnBrk="1" fontAlgn="auto" latinLnBrk="0" hangingPunct="1">
                        <a:lnSpc>
                          <a:spcPct val="100000"/>
                        </a:lnSpc>
                        <a:spcBef>
                          <a:spcPts val="600"/>
                        </a:spcBef>
                        <a:spcAft>
                          <a:spcPts val="600"/>
                        </a:spcAft>
                        <a:buClrTx/>
                        <a:buSzTx/>
                        <a:buFontTx/>
                        <a:buNone/>
                        <a:tabLst/>
                        <a:defRPr/>
                      </a:pPr>
                      <a:endParaRPr lang="en-US" altLang="ko-KR" sz="1600" kern="100" dirty="0" smtClean="0">
                        <a:latin typeface="Arial" panose="020B0604020202020204" pitchFamily="34" charset="0"/>
                        <a:cs typeface="Arial" panose="020B0604020202020204"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algn="ctr" latinLnBrk="0">
                        <a:lnSpc>
                          <a:spcPct val="100000"/>
                        </a:lnSpc>
                        <a:spcBef>
                          <a:spcPts val="600"/>
                        </a:spcBef>
                        <a:spcAft>
                          <a:spcPts val="600"/>
                        </a:spcAft>
                      </a:pPr>
                      <a:r>
                        <a:rPr lang="en-US" altLang="ko-KR" sz="1600" kern="100" dirty="0" smtClean="0">
                          <a:latin typeface="Arial" panose="020B0604020202020204" pitchFamily="34" charset="0"/>
                          <a:cs typeface="Arial" panose="020B0604020202020204" pitchFamily="34" charset="0"/>
                        </a:rPr>
                        <a:t>Theory (QM/MM),</a:t>
                      </a:r>
                      <a:r>
                        <a:rPr lang="en-US" altLang="ko-KR" sz="1600" kern="100" baseline="30000" dirty="0" smtClean="0">
                          <a:latin typeface="Arial" panose="020B0604020202020204" pitchFamily="34" charset="0"/>
                          <a:cs typeface="Arial" panose="020B0604020202020204" pitchFamily="34" charset="0"/>
                        </a:rPr>
                        <a:t>[1] </a:t>
                      </a:r>
                      <a:r>
                        <a:rPr lang="en-US" altLang="ko-KR" sz="1600" kern="100" dirty="0" smtClean="0">
                          <a:latin typeface="Arial" panose="020B0604020202020204" pitchFamily="34" charset="0"/>
                          <a:cs typeface="Arial" panose="020B0604020202020204" pitchFamily="34" charset="0"/>
                        </a:rPr>
                        <a:t>LES</a:t>
                      </a:r>
                      <a:r>
                        <a:rPr lang="en-US" altLang="ko-KR" sz="1600" kern="100" baseline="30000" dirty="0" smtClean="0">
                          <a:latin typeface="Arial" panose="020B0604020202020204" pitchFamily="34" charset="0"/>
                          <a:cs typeface="Arial" panose="020B0604020202020204" pitchFamily="34" charset="0"/>
                        </a:rPr>
                        <a:t>[2] </a:t>
                      </a:r>
                      <a:r>
                        <a:rPr lang="ko-KR" altLang="en-US" sz="1600" kern="100" dirty="0" smtClean="0">
                          <a:latin typeface="Arial" panose="020B0604020202020204" pitchFamily="34" charset="0"/>
                          <a:cs typeface="Arial" panose="020B0604020202020204" pitchFamily="34" charset="0"/>
                        </a:rPr>
                        <a:t> </a:t>
                      </a:r>
                      <a:endParaRPr lang="ko-KR" sz="1600" kern="100" dirty="0">
                        <a:solidFill>
                          <a:schemeClr val="tx1"/>
                        </a:solidFill>
                        <a:latin typeface="Arial" pitchFamily="34" charset="0"/>
                        <a:ea typeface="맑은 고딕"/>
                        <a:cs typeface="Arial" pitchFamily="34" charset="0"/>
                      </a:endParaRPr>
                    </a:p>
                    <a:p>
                      <a:pPr marL="0" algn="ctr" latinLnBrk="0">
                        <a:lnSpc>
                          <a:spcPct val="100000"/>
                        </a:lnSpc>
                        <a:spcBef>
                          <a:spcPts val="600"/>
                        </a:spcBef>
                        <a:spcAft>
                          <a:spcPts val="600"/>
                        </a:spcAft>
                      </a:pPr>
                      <a:r>
                        <a:rPr lang="en-US" altLang="ko-KR" sz="1600" kern="100" dirty="0" smtClean="0">
                          <a:latin typeface="Arial" panose="020B0604020202020204" pitchFamily="34" charset="0"/>
                          <a:cs typeface="Arial" panose="020B0604020202020204" pitchFamily="34" charset="0"/>
                        </a:rPr>
                        <a:t>(QM/EFP-MD)</a:t>
                      </a:r>
                      <a:r>
                        <a:rPr lang="en-US" altLang="ko-KR" sz="1600" kern="100" baseline="30000" dirty="0" smtClean="0">
                          <a:latin typeface="Arial" panose="020B0604020202020204" pitchFamily="34" charset="0"/>
                          <a:cs typeface="Arial" panose="020B0604020202020204" pitchFamily="34" charset="0"/>
                        </a:rPr>
                        <a:t>[3]</a:t>
                      </a:r>
                      <a:endParaRPr lang="ko-KR" sz="1600" kern="100" dirty="0">
                        <a:solidFill>
                          <a:schemeClr val="tx1"/>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 xmlns:a16="http://schemas.microsoft.com/office/drawing/2014/main" val="10001"/>
                  </a:ext>
                </a:extLst>
              </a:tr>
              <a:tr h="479857">
                <a:tc>
                  <a:txBody>
                    <a:bodyPr/>
                    <a:lstStyle/>
                    <a:p>
                      <a:pPr marL="0" algn="ctr" latinLnBrk="0">
                        <a:spcAft>
                          <a:spcPts val="0"/>
                        </a:spcAft>
                      </a:pPr>
                      <a:r>
                        <a:rPr lang="pt-BR" sz="1600" kern="100" dirty="0" smtClean="0">
                          <a:latin typeface="Arial" panose="020B0604020202020204" pitchFamily="34" charset="0"/>
                          <a:cs typeface="Arial" panose="020B0604020202020204" pitchFamily="34" charset="0"/>
                        </a:rPr>
                        <a:t>H atom diffusion on the surface of ASW</a:t>
                      </a:r>
                      <a:endParaRPr lang="ko-KR" sz="1600" kern="100" dirty="0">
                        <a:solidFill>
                          <a:schemeClr val="tx1"/>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600" dirty="0" smtClean="0">
                          <a:latin typeface="Arial" panose="020B0604020202020204" pitchFamily="34" charset="0"/>
                          <a:cs typeface="Arial" panose="020B0604020202020204" pitchFamily="34" charset="0"/>
                        </a:rPr>
                        <a:t>2-5</a:t>
                      </a:r>
                      <a:endParaRPr lang="ko-KR" altLang="en-US" sz="1600" dirty="0" smtClean="0">
                        <a:latin typeface="Arial" panose="020B0604020202020204" pitchFamily="34" charset="0"/>
                        <a:cs typeface="Arial" panose="020B0604020202020204"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600" kern="100" dirty="0" smtClean="0">
                          <a:solidFill>
                            <a:schemeClr val="tx1"/>
                          </a:solidFill>
                          <a:latin typeface="Arial" pitchFamily="34" charset="0"/>
                          <a:ea typeface="맑은 고딕"/>
                          <a:cs typeface="Arial" pitchFamily="34" charset="0"/>
                        </a:rPr>
                        <a:t>&lt; 10 K</a:t>
                      </a:r>
                      <a:endParaRPr lang="ko-KR" altLang="ko-KR" sz="1600" kern="100" dirty="0" smtClean="0">
                        <a:solidFill>
                          <a:schemeClr val="tx1"/>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600" kern="100" baseline="0" dirty="0" smtClean="0">
                          <a:effectLst/>
                          <a:latin typeface="Arial" panose="020B0604020202020204" pitchFamily="34" charset="0"/>
                          <a:cs typeface="Arial" panose="020B0604020202020204" pitchFamily="34" charset="0"/>
                        </a:rPr>
                        <a:t>TPD,</a:t>
                      </a:r>
                      <a:r>
                        <a:rPr lang="en-US" altLang="ko-KR" sz="1600" kern="100" baseline="30000" dirty="0" smtClean="0">
                          <a:effectLst/>
                          <a:latin typeface="Arial" panose="020B0604020202020204" pitchFamily="34" charset="0"/>
                          <a:cs typeface="Arial" panose="020B0604020202020204" pitchFamily="34" charset="0"/>
                        </a:rPr>
                        <a:t>[4]</a:t>
                      </a:r>
                      <a:r>
                        <a:rPr lang="en-US" altLang="ko-KR" sz="1600" kern="100" baseline="0" dirty="0" smtClean="0">
                          <a:effectLst/>
                          <a:latin typeface="Arial" panose="020B0604020202020204" pitchFamily="34" charset="0"/>
                          <a:cs typeface="Arial" panose="020B0604020202020204" pitchFamily="34" charset="0"/>
                        </a:rPr>
                        <a:t> PSD</a:t>
                      </a:r>
                      <a:r>
                        <a:rPr lang="en-US" altLang="ko-KR" sz="1600" kern="100" baseline="30000" dirty="0" smtClean="0">
                          <a:effectLst/>
                          <a:latin typeface="Arial" panose="020B0604020202020204" pitchFamily="34" charset="0"/>
                          <a:cs typeface="Arial" panose="020B0604020202020204" pitchFamily="34" charset="0"/>
                        </a:rPr>
                        <a:t>[5]</a:t>
                      </a:r>
                      <a:r>
                        <a:rPr lang="en-US" altLang="ko-KR" sz="1600" kern="100" dirty="0" smtClean="0">
                          <a:effectLst/>
                          <a:latin typeface="Arial" panose="020B0604020202020204" pitchFamily="34" charset="0"/>
                          <a:cs typeface="Arial" panose="020B0604020202020204" pitchFamily="34" charset="0"/>
                        </a:rPr>
                        <a:t> </a:t>
                      </a:r>
                      <a:endParaRPr lang="ko-KR" sz="1600" kern="100" dirty="0">
                        <a:solidFill>
                          <a:schemeClr val="tx1"/>
                        </a:solidFill>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 xmlns:a16="http://schemas.microsoft.com/office/drawing/2014/main" val="10002"/>
                  </a:ext>
                </a:extLst>
              </a:tr>
              <a:tr h="270794">
                <a:tc>
                  <a:txBody>
                    <a:bodyPr/>
                    <a:lstStyle/>
                    <a:p>
                      <a:pPr marL="0" algn="ctr" latinLnBrk="0">
                        <a:spcAft>
                          <a:spcPts val="0"/>
                        </a:spcAft>
                      </a:pPr>
                      <a:r>
                        <a:rPr lang="en-US" sz="1600" kern="100" dirty="0">
                          <a:latin typeface="Arial" panose="020B0604020202020204" pitchFamily="34" charset="0"/>
                          <a:cs typeface="Arial" panose="020B0604020202020204" pitchFamily="34" charset="0"/>
                        </a:rPr>
                        <a:t>Bjerrum defect </a:t>
                      </a:r>
                      <a:r>
                        <a:rPr lang="en-US" sz="1600" kern="100" dirty="0" smtClean="0">
                          <a:latin typeface="Arial" panose="020B0604020202020204" pitchFamily="34" charset="0"/>
                          <a:cs typeface="Arial" panose="020B0604020202020204" pitchFamily="34" charset="0"/>
                        </a:rPr>
                        <a:t>motion </a:t>
                      </a:r>
                      <a:r>
                        <a:rPr lang="en-US" altLang="ko-KR" sz="1600" kern="100" dirty="0" smtClean="0">
                          <a:latin typeface="Arial" panose="020B0604020202020204" pitchFamily="34" charset="0"/>
                          <a:cs typeface="Arial" panose="020B0604020202020204" pitchFamily="34" charset="0"/>
                        </a:rPr>
                        <a:t>in</a:t>
                      </a:r>
                      <a:r>
                        <a:rPr lang="ko-KR" altLang="en-US" sz="1600" kern="100" dirty="0" smtClean="0">
                          <a:latin typeface="Arial" panose="020B0604020202020204" pitchFamily="34" charset="0"/>
                          <a:cs typeface="Arial" panose="020B0604020202020204" pitchFamily="34" charset="0"/>
                        </a:rPr>
                        <a:t> </a:t>
                      </a:r>
                      <a:r>
                        <a:rPr lang="en-US" altLang="ko-KR" sz="1600" kern="100" dirty="0" smtClean="0">
                          <a:latin typeface="Arial" panose="020B0604020202020204" pitchFamily="34" charset="0"/>
                          <a:cs typeface="Arial" panose="020B0604020202020204" pitchFamily="34" charset="0"/>
                        </a:rPr>
                        <a:t>ice</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algn="ctr" latinLnBrk="0">
                        <a:spcAft>
                          <a:spcPts val="0"/>
                        </a:spcAft>
                      </a:pPr>
                      <a:r>
                        <a:rPr lang="en-US" sz="1600" kern="100" dirty="0">
                          <a:latin typeface="Arial" panose="020B0604020202020204" pitchFamily="34" charset="0"/>
                          <a:cs typeface="Arial" panose="020B0604020202020204" pitchFamily="34" charset="0"/>
                        </a:rPr>
                        <a:t>51 ± 3 </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algn="ctr" latinLnBrk="0">
                        <a:spcAft>
                          <a:spcPts val="0"/>
                        </a:spcAft>
                      </a:pPr>
                      <a:r>
                        <a:rPr lang="en-US" sz="1600" kern="100" dirty="0">
                          <a:latin typeface="Arial" panose="020B0604020202020204" pitchFamily="34" charset="0"/>
                          <a:cs typeface="Arial" panose="020B0604020202020204" pitchFamily="34" charset="0"/>
                        </a:rPr>
                        <a:t>~135 K</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algn="ctr" latinLnBrk="0">
                        <a:spcAft>
                          <a:spcPts val="0"/>
                        </a:spcAft>
                      </a:pPr>
                      <a:r>
                        <a:rPr lang="en-US" sz="1600" kern="100" dirty="0" smtClean="0">
                          <a:latin typeface="Arial" panose="020B0604020202020204" pitchFamily="34" charset="0"/>
                          <a:cs typeface="Arial" panose="020B0604020202020204" pitchFamily="34" charset="0"/>
                        </a:rPr>
                        <a:t>FTIR</a:t>
                      </a:r>
                      <a:r>
                        <a:rPr lang="en-US" sz="1600" kern="100" baseline="30000" dirty="0" smtClean="0">
                          <a:latin typeface="Arial" panose="020B0604020202020204" pitchFamily="34" charset="0"/>
                          <a:cs typeface="Arial" panose="020B0604020202020204" pitchFamily="34" charset="0"/>
                        </a:rPr>
                        <a:t>[6]</a:t>
                      </a:r>
                      <a:endParaRPr lang="ko-KR" sz="1600" kern="100" baseline="300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 xmlns:a16="http://schemas.microsoft.com/office/drawing/2014/main" val="10003"/>
                  </a:ext>
                </a:extLst>
              </a:tr>
              <a:tr h="270794">
                <a:tc>
                  <a:txBody>
                    <a:bodyPr/>
                    <a:lstStyle/>
                    <a:p>
                      <a:pPr marL="0" algn="ctr" latinLnBrk="0">
                        <a:spcAft>
                          <a:spcPts val="0"/>
                        </a:spcAft>
                      </a:pPr>
                      <a:r>
                        <a:rPr lang="en-US" sz="1600" kern="100" dirty="0" smtClean="0">
                          <a:latin typeface="Arial" panose="020B0604020202020204" pitchFamily="34" charset="0"/>
                          <a:cs typeface="Arial" panose="020B0604020202020204" pitchFamily="34" charset="0"/>
                        </a:rPr>
                        <a:t>Water self-diffusion in ice</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algn="ctr" latinLnBrk="0">
                        <a:spcAft>
                          <a:spcPts val="0"/>
                        </a:spcAft>
                      </a:pPr>
                      <a:r>
                        <a:rPr lang="en-US" sz="1600" kern="100" dirty="0">
                          <a:latin typeface="Arial" panose="020B0604020202020204" pitchFamily="34" charset="0"/>
                          <a:cs typeface="Arial" panose="020B0604020202020204" pitchFamily="34" charset="0"/>
                        </a:rPr>
                        <a:t>71 ± 4 </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algn="ctr" latinLnBrk="0">
                        <a:spcAft>
                          <a:spcPts val="0"/>
                        </a:spcAft>
                      </a:pPr>
                      <a:r>
                        <a:rPr lang="en-US" sz="1600" kern="100" dirty="0" smtClean="0">
                          <a:latin typeface="Arial" panose="020B0604020202020204" pitchFamily="34" charset="0"/>
                          <a:cs typeface="Arial" panose="020B0604020202020204" pitchFamily="34" charset="0"/>
                        </a:rPr>
                        <a:t>~150 K</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marL="0" algn="ctr" latinLnBrk="0">
                        <a:spcAft>
                          <a:spcPts val="0"/>
                        </a:spcAft>
                      </a:pPr>
                      <a:r>
                        <a:rPr lang="en-US" sz="1600" kern="100" dirty="0" smtClean="0">
                          <a:latin typeface="Arial" panose="020B0604020202020204" pitchFamily="34" charset="0"/>
                          <a:cs typeface="Arial" panose="020B0604020202020204" pitchFamily="34" charset="0"/>
                        </a:rPr>
                        <a:t>LITD</a:t>
                      </a:r>
                      <a:r>
                        <a:rPr lang="en-US" altLang="ko-KR" sz="1600" kern="100" baseline="30000" dirty="0" smtClean="0">
                          <a:latin typeface="Arial" panose="020B0604020202020204" pitchFamily="34" charset="0"/>
                          <a:cs typeface="Arial" panose="020B0604020202020204" pitchFamily="34" charset="0"/>
                        </a:rPr>
                        <a:t>[7]</a:t>
                      </a:r>
                      <a:endParaRPr lang="ko-KR" sz="1600" kern="100" dirty="0">
                        <a:latin typeface="Arial" pitchFamily="34" charset="0"/>
                        <a:ea typeface="맑은 고딕"/>
                        <a:cs typeface="Arial" pitchFamily="34" charset="0"/>
                      </a:endParaRPr>
                    </a:p>
                  </a:txBody>
                  <a:tcPr marL="108000" marR="72000" marT="108000" marB="10800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2" name="직사각형 1"/>
          <p:cNvSpPr/>
          <p:nvPr/>
        </p:nvSpPr>
        <p:spPr>
          <a:xfrm>
            <a:off x="562625" y="4930791"/>
            <a:ext cx="6796585" cy="1600438"/>
          </a:xfrm>
          <a:prstGeom prst="rect">
            <a:avLst/>
          </a:prstGeom>
        </p:spPr>
        <p:txBody>
          <a:bodyPr wrap="square">
            <a:spAutoFit/>
          </a:bodyPr>
          <a:lstStyle/>
          <a:p>
            <a:pPr marL="457200" lvl="0" indent="-457200"/>
            <a:r>
              <a:rPr lang="en-US" altLang="ko-KR" sz="1400" kern="100" baseline="30000" dirty="0" smtClean="0">
                <a:solidFill>
                  <a:srgbClr val="000000"/>
                </a:solidFill>
                <a:latin typeface="Arial" panose="020B0604020202020204" pitchFamily="34" charset="0"/>
                <a:cs typeface="Arial" panose="020B0604020202020204" pitchFamily="34" charset="0"/>
              </a:rPr>
              <a:t>[1]</a:t>
            </a:r>
            <a:r>
              <a:rPr lang="en-US" altLang="ko-KR" sz="1400" kern="100" dirty="0" smtClean="0">
                <a:solidFill>
                  <a:srgbClr val="000000"/>
                </a:solidFill>
                <a:latin typeface="Arial" panose="020B0604020202020204" pitchFamily="34" charset="0"/>
                <a:cs typeface="Arial" panose="020B0604020202020204" pitchFamily="34" charset="0"/>
              </a:rPr>
              <a:t> </a:t>
            </a:r>
            <a:r>
              <a:rPr lang="en-US" altLang="ko-KR" sz="1400" dirty="0">
                <a:solidFill>
                  <a:srgbClr val="000000"/>
                </a:solidFill>
                <a:latin typeface="Arial" panose="020B0604020202020204" pitchFamily="34" charset="0"/>
                <a:cs typeface="Arial" panose="020B0604020202020204" pitchFamily="34" charset="0"/>
              </a:rPr>
              <a:t>Kobayashi </a:t>
            </a:r>
            <a:r>
              <a:rPr lang="pt-BR" altLang="ko-KR" sz="1400" i="1" kern="100" dirty="0">
                <a:solidFill>
                  <a:srgbClr val="000000"/>
                </a:solidFill>
                <a:latin typeface="Arial" panose="020B0604020202020204" pitchFamily="34" charset="0"/>
                <a:cs typeface="Arial" panose="020B0604020202020204" pitchFamily="34" charset="0"/>
              </a:rPr>
              <a:t>et al</a:t>
            </a:r>
            <a:r>
              <a:rPr lang="pt-BR" altLang="ko-KR" sz="1400" kern="100" dirty="0">
                <a:solidFill>
                  <a:srgbClr val="000000"/>
                </a:solidFill>
                <a:latin typeface="Arial" panose="020B0604020202020204" pitchFamily="34" charset="0"/>
                <a:cs typeface="Arial" panose="020B0604020202020204" pitchFamily="34" charset="0"/>
              </a:rPr>
              <a:t>., </a:t>
            </a:r>
            <a:r>
              <a:rPr lang="en-US" altLang="ko-KR" sz="1400" i="1" kern="100" dirty="0">
                <a:solidFill>
                  <a:srgbClr val="000000"/>
                </a:solidFill>
                <a:latin typeface="Arial" panose="020B0604020202020204" pitchFamily="34" charset="0"/>
                <a:cs typeface="Arial" panose="020B0604020202020204" pitchFamily="34" charset="0"/>
              </a:rPr>
              <a:t>J. Chem. Phys.</a:t>
            </a:r>
            <a:r>
              <a:rPr lang="en-US" altLang="ko-KR" sz="1400" kern="100" dirty="0">
                <a:solidFill>
                  <a:srgbClr val="000000"/>
                </a:solidFill>
                <a:latin typeface="Arial" panose="020B0604020202020204" pitchFamily="34" charset="0"/>
                <a:cs typeface="Arial" panose="020B0604020202020204" pitchFamily="34" charset="0"/>
              </a:rPr>
              <a:t>, </a:t>
            </a:r>
            <a:r>
              <a:rPr lang="en-US" altLang="ko-KR" sz="1400" b="1" kern="100" dirty="0">
                <a:solidFill>
                  <a:srgbClr val="000000"/>
                </a:solidFill>
                <a:latin typeface="Arial" panose="020B0604020202020204" pitchFamily="34" charset="0"/>
                <a:cs typeface="Arial" panose="020B0604020202020204" pitchFamily="34" charset="0"/>
              </a:rPr>
              <a:t>113</a:t>
            </a:r>
            <a:r>
              <a:rPr lang="en-US" altLang="ko-KR" sz="1400" kern="100" dirty="0">
                <a:solidFill>
                  <a:srgbClr val="000000"/>
                </a:solidFill>
                <a:latin typeface="Arial" panose="020B0604020202020204" pitchFamily="34" charset="0"/>
                <a:cs typeface="Arial" panose="020B0604020202020204" pitchFamily="34" charset="0"/>
              </a:rPr>
              <a:t>, 9090 (2000).</a:t>
            </a:r>
          </a:p>
          <a:p>
            <a:pPr marL="457200" lvl="0" indent="-457200"/>
            <a:r>
              <a:rPr lang="en-US" altLang="ko-KR" sz="1400" kern="100" baseline="30000" dirty="0" smtClean="0">
                <a:solidFill>
                  <a:srgbClr val="000000"/>
                </a:solidFill>
                <a:latin typeface="Arial" pitchFamily="34" charset="0"/>
                <a:cs typeface="Arial" pitchFamily="34" charset="0"/>
              </a:rPr>
              <a:t>[</a:t>
            </a:r>
            <a:r>
              <a:rPr lang="en-US" altLang="ko-KR" sz="1400" kern="100" baseline="30000" dirty="0">
                <a:solidFill>
                  <a:srgbClr val="000000"/>
                </a:solidFill>
                <a:latin typeface="Arial" pitchFamily="34" charset="0"/>
                <a:cs typeface="Arial" pitchFamily="34" charset="0"/>
              </a:rPr>
              <a:t>2] </a:t>
            </a:r>
            <a:r>
              <a:rPr lang="en-US" altLang="ko-KR" sz="1400" kern="100" dirty="0">
                <a:solidFill>
                  <a:srgbClr val="000000"/>
                </a:solidFill>
                <a:latin typeface="Arial" panose="020B0604020202020204" pitchFamily="34" charset="0"/>
                <a:cs typeface="Arial" panose="020B0604020202020204" pitchFamily="34" charset="0"/>
              </a:rPr>
              <a:t>Moon </a:t>
            </a:r>
            <a:r>
              <a:rPr lang="en-US" altLang="ko-KR" sz="1400" i="1" kern="100" dirty="0">
                <a:solidFill>
                  <a:srgbClr val="000000"/>
                </a:solidFill>
                <a:latin typeface="Arial" panose="020B0604020202020204" pitchFamily="34" charset="0"/>
                <a:cs typeface="Arial" panose="020B0604020202020204" pitchFamily="34" charset="0"/>
              </a:rPr>
              <a:t>et al</a:t>
            </a:r>
            <a:r>
              <a:rPr lang="en-US" altLang="ko-KR" sz="1400" kern="100" dirty="0">
                <a:solidFill>
                  <a:srgbClr val="000000"/>
                </a:solidFill>
                <a:latin typeface="Arial" panose="020B0604020202020204" pitchFamily="34" charset="0"/>
                <a:cs typeface="Arial" panose="020B0604020202020204" pitchFamily="34" charset="0"/>
              </a:rPr>
              <a:t>., </a:t>
            </a:r>
            <a:r>
              <a:rPr lang="en-US" altLang="ko-KR" sz="1400" i="1" kern="100" dirty="0">
                <a:solidFill>
                  <a:srgbClr val="000000"/>
                </a:solidFill>
                <a:latin typeface="Arial" panose="020B0604020202020204" pitchFamily="34" charset="0"/>
                <a:cs typeface="Arial" panose="020B0604020202020204" pitchFamily="34" charset="0"/>
              </a:rPr>
              <a:t>Phys. Rev. Lett</a:t>
            </a:r>
            <a:r>
              <a:rPr lang="en-US" altLang="ko-KR" sz="1400" kern="100" dirty="0">
                <a:solidFill>
                  <a:srgbClr val="000000"/>
                </a:solidFill>
                <a:latin typeface="Arial" panose="020B0604020202020204" pitchFamily="34" charset="0"/>
                <a:cs typeface="Arial" panose="020B0604020202020204" pitchFamily="34" charset="0"/>
              </a:rPr>
              <a:t>., </a:t>
            </a:r>
            <a:r>
              <a:rPr lang="en-US" altLang="ko-KR" sz="1400" b="1" dirty="0">
                <a:solidFill>
                  <a:srgbClr val="231F20"/>
                </a:solidFill>
                <a:latin typeface="Arial" panose="020B0604020202020204" pitchFamily="34" charset="0"/>
                <a:cs typeface="Arial" panose="020B0604020202020204" pitchFamily="34" charset="0"/>
              </a:rPr>
              <a:t>108</a:t>
            </a:r>
            <a:r>
              <a:rPr lang="en-US" altLang="ko-KR" sz="1400" dirty="0">
                <a:solidFill>
                  <a:srgbClr val="231F20"/>
                </a:solidFill>
                <a:latin typeface="Arial" panose="020B0604020202020204" pitchFamily="34" charset="0"/>
                <a:cs typeface="Arial" panose="020B0604020202020204" pitchFamily="34" charset="0"/>
              </a:rPr>
              <a:t>, 226103 (2012).</a:t>
            </a:r>
            <a:endParaRPr lang="en-US" altLang="ko-KR" sz="1400" kern="100" dirty="0">
              <a:solidFill>
                <a:srgbClr val="000000"/>
              </a:solidFill>
              <a:latin typeface="Arial" panose="020B0604020202020204" pitchFamily="34" charset="0"/>
              <a:cs typeface="Arial" panose="020B0604020202020204" pitchFamily="34" charset="0"/>
            </a:endParaRPr>
          </a:p>
          <a:p>
            <a:pPr latinLnBrk="0"/>
            <a:r>
              <a:rPr lang="en-US" altLang="ko-KR" sz="1400" kern="100" baseline="30000" dirty="0" smtClean="0">
                <a:solidFill>
                  <a:srgbClr val="000000"/>
                </a:solidFill>
                <a:latin typeface="Arial" panose="020B0604020202020204" pitchFamily="34" charset="0"/>
                <a:cs typeface="Arial" panose="020B0604020202020204" pitchFamily="34" charset="0"/>
              </a:rPr>
              <a:t>[3]</a:t>
            </a:r>
            <a:r>
              <a:rPr lang="en-US" altLang="ko-KR" sz="1400" kern="100" dirty="0" smtClean="0">
                <a:solidFill>
                  <a:srgbClr val="000000"/>
                </a:solidFill>
                <a:latin typeface="Arial" panose="020B0604020202020204" pitchFamily="34" charset="0"/>
                <a:cs typeface="Arial" panose="020B0604020202020204" pitchFamily="34" charset="0"/>
              </a:rPr>
              <a:t> </a:t>
            </a:r>
            <a:r>
              <a:rPr lang="en-US" altLang="ko-KR" sz="1400" kern="100" dirty="0">
                <a:solidFill>
                  <a:srgbClr val="000000"/>
                </a:solidFill>
                <a:latin typeface="Arial" panose="020B0604020202020204" pitchFamily="34" charset="0"/>
                <a:cs typeface="Arial" panose="020B0604020202020204" pitchFamily="34" charset="0"/>
              </a:rPr>
              <a:t>Uddin </a:t>
            </a:r>
            <a:r>
              <a:rPr lang="en-US" altLang="ko-KR" sz="1400" i="1" kern="100" dirty="0">
                <a:solidFill>
                  <a:srgbClr val="000000"/>
                </a:solidFill>
                <a:latin typeface="Arial" panose="020B0604020202020204" pitchFamily="34" charset="0"/>
                <a:cs typeface="Arial" panose="020B0604020202020204" pitchFamily="34" charset="0"/>
              </a:rPr>
              <a:t>et al</a:t>
            </a:r>
            <a:r>
              <a:rPr lang="en-US" altLang="ko-KR" sz="1400" kern="100" dirty="0" smtClean="0">
                <a:solidFill>
                  <a:srgbClr val="000000"/>
                </a:solidFill>
                <a:latin typeface="Arial" panose="020B0604020202020204" pitchFamily="34" charset="0"/>
                <a:cs typeface="Arial" panose="020B0604020202020204" pitchFamily="34" charset="0"/>
              </a:rPr>
              <a:t>., </a:t>
            </a:r>
            <a:r>
              <a:rPr lang="en-US" altLang="ko-KR" sz="1400" i="1" kern="100" dirty="0">
                <a:solidFill>
                  <a:srgbClr val="000000"/>
                </a:solidFill>
                <a:latin typeface="Arial" panose="020B0604020202020204" pitchFamily="34" charset="0"/>
                <a:cs typeface="Arial" panose="020B0604020202020204" pitchFamily="34" charset="0"/>
              </a:rPr>
              <a:t>J. Phys. Chem. B</a:t>
            </a:r>
            <a:r>
              <a:rPr lang="en-US" altLang="ko-KR" sz="1400" kern="100" dirty="0">
                <a:solidFill>
                  <a:srgbClr val="000000"/>
                </a:solidFill>
                <a:latin typeface="Arial" panose="020B0604020202020204" pitchFamily="34" charset="0"/>
                <a:cs typeface="Arial" panose="020B0604020202020204" pitchFamily="34" charset="0"/>
              </a:rPr>
              <a:t>, </a:t>
            </a:r>
            <a:r>
              <a:rPr lang="en-US" altLang="ko-KR" sz="1400" b="1" kern="100" dirty="0" smtClean="0">
                <a:solidFill>
                  <a:srgbClr val="000000"/>
                </a:solidFill>
                <a:latin typeface="Arial" panose="020B0604020202020204" pitchFamily="34" charset="0"/>
                <a:cs typeface="Arial" panose="020B0604020202020204" pitchFamily="34" charset="0"/>
              </a:rPr>
              <a:t>118</a:t>
            </a:r>
            <a:r>
              <a:rPr lang="en-US" altLang="ko-KR" sz="1400" kern="100" dirty="0" smtClean="0">
                <a:solidFill>
                  <a:srgbClr val="000000"/>
                </a:solidFill>
                <a:latin typeface="Arial" panose="020B0604020202020204" pitchFamily="34" charset="0"/>
                <a:cs typeface="Arial" panose="020B0604020202020204" pitchFamily="34" charset="0"/>
              </a:rPr>
              <a:t>, 13671 (2014).</a:t>
            </a:r>
          </a:p>
          <a:p>
            <a:pPr latinLnBrk="0"/>
            <a:r>
              <a:rPr lang="en-US" altLang="ko-KR" sz="1400" kern="100" baseline="30000" dirty="0" smtClean="0">
                <a:solidFill>
                  <a:srgbClr val="000000"/>
                </a:solidFill>
                <a:latin typeface="Arial" panose="020B0604020202020204" pitchFamily="34" charset="0"/>
                <a:cs typeface="Arial" panose="020B0604020202020204" pitchFamily="34" charset="0"/>
              </a:rPr>
              <a:t>[4]</a:t>
            </a:r>
            <a:r>
              <a:rPr lang="en-US" altLang="ko-KR" sz="1400" kern="100" dirty="0" smtClean="0">
                <a:solidFill>
                  <a:srgbClr val="000000"/>
                </a:solidFill>
                <a:latin typeface="Arial" panose="020B0604020202020204" pitchFamily="34" charset="0"/>
                <a:cs typeface="Arial" panose="020B0604020202020204" pitchFamily="34" charset="0"/>
              </a:rPr>
              <a:t> </a:t>
            </a:r>
            <a:r>
              <a:rPr lang="pt-BR" altLang="ko-KR" sz="1400" kern="100" dirty="0" smtClean="0">
                <a:solidFill>
                  <a:srgbClr val="000000"/>
                </a:solidFill>
                <a:latin typeface="Arial" panose="020B0604020202020204" pitchFamily="34" charset="0"/>
                <a:cs typeface="Arial" panose="020B0604020202020204" pitchFamily="34" charset="0"/>
              </a:rPr>
              <a:t>Perets </a:t>
            </a:r>
            <a:r>
              <a:rPr lang="pt-BR" altLang="ko-KR" sz="1400" i="1" kern="100" dirty="0" smtClean="0">
                <a:solidFill>
                  <a:srgbClr val="000000"/>
                </a:solidFill>
                <a:latin typeface="Arial" panose="020B0604020202020204" pitchFamily="34" charset="0"/>
                <a:cs typeface="Arial" panose="020B0604020202020204" pitchFamily="34" charset="0"/>
              </a:rPr>
              <a:t>et al</a:t>
            </a:r>
            <a:r>
              <a:rPr lang="pt-BR" altLang="ko-KR" sz="1400" kern="100" dirty="0" smtClean="0">
                <a:solidFill>
                  <a:srgbClr val="000000"/>
                </a:solidFill>
                <a:latin typeface="Arial" panose="020B0604020202020204" pitchFamily="34" charset="0"/>
                <a:cs typeface="Arial" panose="020B0604020202020204" pitchFamily="34" charset="0"/>
              </a:rPr>
              <a:t>., </a:t>
            </a:r>
            <a:r>
              <a:rPr lang="pt-BR" altLang="ko-KR" sz="1400" i="1" kern="100" dirty="0" smtClean="0">
                <a:solidFill>
                  <a:srgbClr val="000000"/>
                </a:solidFill>
                <a:latin typeface="Arial" panose="020B0604020202020204" pitchFamily="34" charset="0"/>
                <a:cs typeface="Arial" panose="020B0604020202020204" pitchFamily="34" charset="0"/>
              </a:rPr>
              <a:t>Astrophys</a:t>
            </a:r>
            <a:r>
              <a:rPr lang="pt-BR" altLang="ko-KR" sz="1400" i="1" kern="100" dirty="0">
                <a:solidFill>
                  <a:srgbClr val="000000"/>
                </a:solidFill>
                <a:latin typeface="Arial" panose="020B0604020202020204" pitchFamily="34" charset="0"/>
                <a:cs typeface="Arial" panose="020B0604020202020204" pitchFamily="34" charset="0"/>
              </a:rPr>
              <a:t>. J</a:t>
            </a:r>
            <a:r>
              <a:rPr lang="pt-BR" altLang="ko-KR" sz="1400" kern="100" dirty="0" smtClean="0">
                <a:solidFill>
                  <a:srgbClr val="000000"/>
                </a:solidFill>
                <a:latin typeface="Arial" panose="020B0604020202020204" pitchFamily="34" charset="0"/>
                <a:cs typeface="Arial" panose="020B0604020202020204" pitchFamily="34" charset="0"/>
              </a:rPr>
              <a:t>., </a:t>
            </a:r>
            <a:r>
              <a:rPr lang="pt-BR" altLang="ko-KR" sz="1400" b="1" kern="100" dirty="0" smtClean="0">
                <a:solidFill>
                  <a:srgbClr val="000000"/>
                </a:solidFill>
                <a:latin typeface="Arial" panose="020B0604020202020204" pitchFamily="34" charset="0"/>
                <a:cs typeface="Arial" panose="020B0604020202020204" pitchFamily="34" charset="0"/>
              </a:rPr>
              <a:t>627</a:t>
            </a:r>
            <a:r>
              <a:rPr lang="pt-BR" altLang="ko-KR" sz="1400" kern="100" dirty="0" smtClean="0">
                <a:solidFill>
                  <a:srgbClr val="000000"/>
                </a:solidFill>
                <a:latin typeface="Arial" panose="020B0604020202020204" pitchFamily="34" charset="0"/>
                <a:cs typeface="Arial" panose="020B0604020202020204" pitchFamily="34" charset="0"/>
              </a:rPr>
              <a:t>, 850 </a:t>
            </a:r>
            <a:r>
              <a:rPr lang="en-US" altLang="ko-KR" sz="1400" dirty="0" smtClean="0">
                <a:solidFill>
                  <a:srgbClr val="000000"/>
                </a:solidFill>
                <a:latin typeface="Arial" panose="020B0604020202020204" pitchFamily="34" charset="0"/>
                <a:ea typeface="맑은 고딕"/>
                <a:cs typeface="Arial" panose="020B0604020202020204" pitchFamily="34" charset="0"/>
              </a:rPr>
              <a:t>(</a:t>
            </a:r>
            <a:r>
              <a:rPr lang="en-US" altLang="ko-KR" sz="1400" dirty="0">
                <a:solidFill>
                  <a:srgbClr val="000000"/>
                </a:solidFill>
                <a:latin typeface="Arial" panose="020B0604020202020204" pitchFamily="34" charset="0"/>
                <a:ea typeface="맑은 고딕"/>
                <a:cs typeface="Arial" panose="020B0604020202020204" pitchFamily="34" charset="0"/>
              </a:rPr>
              <a:t>2005</a:t>
            </a:r>
            <a:r>
              <a:rPr lang="en-US" altLang="ko-KR" sz="1400" dirty="0" smtClean="0">
                <a:solidFill>
                  <a:srgbClr val="000000"/>
                </a:solidFill>
                <a:latin typeface="Arial" panose="020B0604020202020204" pitchFamily="34" charset="0"/>
                <a:ea typeface="맑은 고딕"/>
                <a:cs typeface="Arial" panose="020B0604020202020204" pitchFamily="34" charset="0"/>
              </a:rPr>
              <a:t>).</a:t>
            </a:r>
          </a:p>
          <a:p>
            <a:pPr latinLnBrk="0">
              <a:defRPr/>
            </a:pPr>
            <a:r>
              <a:rPr lang="en-US" altLang="ko-KR" sz="1400" kern="100" baseline="30000" dirty="0" smtClean="0">
                <a:solidFill>
                  <a:srgbClr val="000000"/>
                </a:solidFill>
                <a:latin typeface="Arial" panose="020B0604020202020204" pitchFamily="34" charset="0"/>
                <a:cs typeface="Arial" panose="020B0604020202020204" pitchFamily="34" charset="0"/>
              </a:rPr>
              <a:t>[5]</a:t>
            </a:r>
            <a:r>
              <a:rPr lang="en-US" altLang="ko-KR" sz="1400" kern="100" dirty="0" smtClean="0">
                <a:solidFill>
                  <a:srgbClr val="000000"/>
                </a:solidFill>
                <a:latin typeface="Arial" panose="020B0604020202020204" pitchFamily="34" charset="0"/>
                <a:cs typeface="Arial" panose="020B0604020202020204" pitchFamily="34" charset="0"/>
              </a:rPr>
              <a:t> </a:t>
            </a:r>
            <a:r>
              <a:rPr lang="en-US" altLang="ko-KR" sz="1400" dirty="0" smtClean="0">
                <a:solidFill>
                  <a:srgbClr val="000000"/>
                </a:solidFill>
                <a:latin typeface="Arial" panose="020B0604020202020204" pitchFamily="34" charset="0"/>
                <a:ea typeface="맑은 고딕"/>
                <a:cs typeface="Arial" panose="020B0604020202020204" pitchFamily="34" charset="0"/>
              </a:rPr>
              <a:t>Hama </a:t>
            </a:r>
            <a:r>
              <a:rPr lang="pt-BR" altLang="ko-KR" sz="1400" i="1" kern="100" dirty="0">
                <a:solidFill>
                  <a:srgbClr val="000000"/>
                </a:solidFill>
                <a:latin typeface="Arial" panose="020B0604020202020204" pitchFamily="34" charset="0"/>
                <a:cs typeface="Arial" panose="020B0604020202020204" pitchFamily="34" charset="0"/>
              </a:rPr>
              <a:t>et al</a:t>
            </a:r>
            <a:r>
              <a:rPr lang="pt-BR" altLang="ko-KR" sz="1400" kern="100" dirty="0">
                <a:solidFill>
                  <a:srgbClr val="000000"/>
                </a:solidFill>
                <a:latin typeface="Arial" panose="020B0604020202020204" pitchFamily="34" charset="0"/>
                <a:cs typeface="Arial" panose="020B0604020202020204" pitchFamily="34" charset="0"/>
              </a:rPr>
              <a:t>., </a:t>
            </a:r>
            <a:r>
              <a:rPr lang="pt-BR" altLang="ko-KR" sz="1400" kern="100" dirty="0" smtClean="0">
                <a:solidFill>
                  <a:srgbClr val="000000"/>
                </a:solidFill>
                <a:latin typeface="Arial" panose="020B0604020202020204" pitchFamily="34" charset="0"/>
                <a:cs typeface="Arial" panose="020B0604020202020204" pitchFamily="34" charset="0"/>
              </a:rPr>
              <a:t> </a:t>
            </a:r>
            <a:r>
              <a:rPr lang="en-US" altLang="ko-KR" sz="1400" i="1" dirty="0" err="1" smtClean="0">
                <a:solidFill>
                  <a:srgbClr val="000000"/>
                </a:solidFill>
                <a:latin typeface="Arial" panose="020B0604020202020204" pitchFamily="34" charset="0"/>
                <a:ea typeface="맑은 고딕"/>
                <a:cs typeface="Arial" panose="020B0604020202020204" pitchFamily="34" charset="0"/>
              </a:rPr>
              <a:t>Astrophys</a:t>
            </a:r>
            <a:r>
              <a:rPr lang="en-US" altLang="ko-KR" sz="1400" i="1" dirty="0" smtClean="0">
                <a:solidFill>
                  <a:srgbClr val="000000"/>
                </a:solidFill>
                <a:latin typeface="Arial" panose="020B0604020202020204" pitchFamily="34" charset="0"/>
                <a:ea typeface="맑은 고딕"/>
                <a:cs typeface="Arial" panose="020B0604020202020204" pitchFamily="34" charset="0"/>
              </a:rPr>
              <a:t>. J</a:t>
            </a:r>
            <a:r>
              <a:rPr lang="en-US" altLang="ko-KR" sz="1400" dirty="0" smtClean="0">
                <a:solidFill>
                  <a:srgbClr val="000000"/>
                </a:solidFill>
                <a:latin typeface="Arial" panose="020B0604020202020204" pitchFamily="34" charset="0"/>
                <a:ea typeface="맑은 고딕"/>
                <a:cs typeface="Arial" panose="020B0604020202020204" pitchFamily="34" charset="0"/>
              </a:rPr>
              <a:t>., </a:t>
            </a:r>
            <a:r>
              <a:rPr lang="en-US" altLang="ko-KR" sz="1400" b="1" dirty="0" smtClean="0">
                <a:solidFill>
                  <a:srgbClr val="000000"/>
                </a:solidFill>
                <a:latin typeface="Arial" panose="020B0604020202020204" pitchFamily="34" charset="0"/>
                <a:ea typeface="맑은 고딕"/>
                <a:cs typeface="Arial" panose="020B0604020202020204" pitchFamily="34" charset="0"/>
              </a:rPr>
              <a:t>757</a:t>
            </a:r>
            <a:r>
              <a:rPr lang="en-US" altLang="ko-KR" sz="1400" dirty="0">
                <a:solidFill>
                  <a:srgbClr val="000000"/>
                </a:solidFill>
                <a:latin typeface="Arial" panose="020B0604020202020204" pitchFamily="34" charset="0"/>
                <a:ea typeface="맑은 고딕"/>
                <a:cs typeface="Arial" panose="020B0604020202020204" pitchFamily="34" charset="0"/>
              </a:rPr>
              <a:t>, 185 (2012</a:t>
            </a:r>
            <a:r>
              <a:rPr lang="en-US" altLang="ko-KR" sz="1400" dirty="0" smtClean="0">
                <a:solidFill>
                  <a:srgbClr val="000000"/>
                </a:solidFill>
                <a:latin typeface="Arial" panose="020B0604020202020204" pitchFamily="34" charset="0"/>
                <a:ea typeface="맑은 고딕"/>
                <a:cs typeface="Arial" panose="020B0604020202020204" pitchFamily="34" charset="0"/>
              </a:rPr>
              <a:t>).</a:t>
            </a:r>
          </a:p>
          <a:p>
            <a:pPr latinLnBrk="0"/>
            <a:r>
              <a:rPr lang="en-US" altLang="ko-KR" sz="1400" kern="100" baseline="30000" dirty="0" smtClean="0">
                <a:solidFill>
                  <a:srgbClr val="000000"/>
                </a:solidFill>
                <a:latin typeface="Arial" pitchFamily="34" charset="0"/>
                <a:cs typeface="Arial" pitchFamily="34" charset="0"/>
              </a:rPr>
              <a:t>[6] </a:t>
            </a:r>
            <a:r>
              <a:rPr lang="en-US" altLang="ko-KR" sz="1400" kern="100" dirty="0">
                <a:solidFill>
                  <a:srgbClr val="000000"/>
                </a:solidFill>
                <a:latin typeface="Arial" panose="020B0604020202020204" pitchFamily="34" charset="0"/>
                <a:cs typeface="Arial" panose="020B0604020202020204" pitchFamily="34" charset="0"/>
              </a:rPr>
              <a:t>P. J. Wooldridge </a:t>
            </a:r>
            <a:r>
              <a:rPr lang="en-US" altLang="ko-KR" sz="1400" i="1" kern="100" dirty="0">
                <a:solidFill>
                  <a:srgbClr val="000000"/>
                </a:solidFill>
                <a:latin typeface="Arial" panose="020B0604020202020204" pitchFamily="34" charset="0"/>
                <a:cs typeface="Arial" panose="020B0604020202020204" pitchFamily="34" charset="0"/>
              </a:rPr>
              <a:t>et al</a:t>
            </a:r>
            <a:r>
              <a:rPr lang="en-US" altLang="ko-KR" sz="1400" kern="100" dirty="0">
                <a:solidFill>
                  <a:srgbClr val="000000"/>
                </a:solidFill>
                <a:latin typeface="Arial" panose="020B0604020202020204" pitchFamily="34" charset="0"/>
                <a:cs typeface="Arial" panose="020B0604020202020204" pitchFamily="34" charset="0"/>
              </a:rPr>
              <a:t>., </a:t>
            </a:r>
            <a:r>
              <a:rPr lang="en-US" altLang="ko-KR" sz="1400" i="1" kern="100" dirty="0">
                <a:solidFill>
                  <a:srgbClr val="000000"/>
                </a:solidFill>
                <a:latin typeface="Arial" panose="020B0604020202020204" pitchFamily="34" charset="0"/>
                <a:cs typeface="Arial" panose="020B0604020202020204" pitchFamily="34" charset="0"/>
              </a:rPr>
              <a:t>J. Chem. Phys.</a:t>
            </a:r>
            <a:r>
              <a:rPr lang="en-US" altLang="ko-KR" sz="1400" kern="100" dirty="0">
                <a:solidFill>
                  <a:srgbClr val="000000"/>
                </a:solidFill>
                <a:latin typeface="Arial" panose="020B0604020202020204" pitchFamily="34" charset="0"/>
                <a:cs typeface="Arial" panose="020B0604020202020204" pitchFamily="34" charset="0"/>
              </a:rPr>
              <a:t>, </a:t>
            </a:r>
            <a:r>
              <a:rPr lang="en-US" altLang="ko-KR" sz="1400" b="1" kern="100" dirty="0" smtClean="0">
                <a:solidFill>
                  <a:srgbClr val="000000"/>
                </a:solidFill>
                <a:latin typeface="Arial" panose="020B0604020202020204" pitchFamily="34" charset="0"/>
                <a:cs typeface="Arial" panose="020B0604020202020204" pitchFamily="34" charset="0"/>
              </a:rPr>
              <a:t>88</a:t>
            </a:r>
            <a:r>
              <a:rPr lang="en-US" altLang="ko-KR" sz="1400" kern="100" dirty="0">
                <a:solidFill>
                  <a:srgbClr val="000000"/>
                </a:solidFill>
                <a:latin typeface="Arial" panose="020B0604020202020204" pitchFamily="34" charset="0"/>
                <a:cs typeface="Arial" panose="020B0604020202020204" pitchFamily="34" charset="0"/>
              </a:rPr>
              <a:t>, 3086 (</a:t>
            </a:r>
            <a:r>
              <a:rPr lang="en-US" altLang="ko-KR" sz="1400" kern="100" dirty="0" smtClean="0">
                <a:solidFill>
                  <a:srgbClr val="000000"/>
                </a:solidFill>
                <a:latin typeface="Arial" panose="020B0604020202020204" pitchFamily="34" charset="0"/>
                <a:cs typeface="Arial" panose="020B0604020202020204" pitchFamily="34" charset="0"/>
              </a:rPr>
              <a:t>1988).</a:t>
            </a:r>
          </a:p>
          <a:p>
            <a:pPr latinLnBrk="0"/>
            <a:r>
              <a:rPr lang="en-US" altLang="ko-KR" sz="1400" kern="100" baseline="30000" dirty="0" smtClean="0">
                <a:solidFill>
                  <a:srgbClr val="000000"/>
                </a:solidFill>
                <a:latin typeface="Arial" panose="020B0604020202020204" pitchFamily="34" charset="0"/>
                <a:cs typeface="Arial" panose="020B0604020202020204" pitchFamily="34" charset="0"/>
              </a:rPr>
              <a:t>[7] </a:t>
            </a:r>
            <a:r>
              <a:rPr lang="en-US" altLang="ko-KR" sz="1400" kern="100" dirty="0" smtClean="0">
                <a:solidFill>
                  <a:srgbClr val="000000"/>
                </a:solidFill>
                <a:latin typeface="Arial" panose="020B0604020202020204" pitchFamily="34" charset="0"/>
                <a:cs typeface="Arial" panose="020B0604020202020204" pitchFamily="34" charset="0"/>
              </a:rPr>
              <a:t>F</a:t>
            </a:r>
            <a:r>
              <a:rPr lang="en-US" altLang="ko-KR" sz="1400" kern="100" dirty="0">
                <a:solidFill>
                  <a:srgbClr val="000000"/>
                </a:solidFill>
                <a:latin typeface="Arial" panose="020B0604020202020204" pitchFamily="34" charset="0"/>
                <a:cs typeface="Arial" panose="020B0604020202020204" pitchFamily="34" charset="0"/>
              </a:rPr>
              <a:t>. E. Livingston </a:t>
            </a:r>
            <a:r>
              <a:rPr lang="en-US" altLang="ko-KR" sz="1400" i="1" kern="100" dirty="0">
                <a:solidFill>
                  <a:srgbClr val="000000"/>
                </a:solidFill>
                <a:latin typeface="Arial" panose="020B0604020202020204" pitchFamily="34" charset="0"/>
                <a:cs typeface="Arial" panose="020B0604020202020204" pitchFamily="34" charset="0"/>
              </a:rPr>
              <a:t>et al</a:t>
            </a:r>
            <a:r>
              <a:rPr lang="en-US" altLang="ko-KR" sz="1400" kern="100" dirty="0">
                <a:solidFill>
                  <a:srgbClr val="000000"/>
                </a:solidFill>
                <a:latin typeface="Arial" panose="020B0604020202020204" pitchFamily="34" charset="0"/>
                <a:cs typeface="Arial" panose="020B0604020202020204" pitchFamily="34" charset="0"/>
              </a:rPr>
              <a:t>., </a:t>
            </a:r>
            <a:r>
              <a:rPr lang="en-US" altLang="ko-KR" sz="1400" i="1" kern="100" dirty="0">
                <a:solidFill>
                  <a:srgbClr val="000000"/>
                </a:solidFill>
                <a:latin typeface="Arial" panose="020B0604020202020204" pitchFamily="34" charset="0"/>
                <a:cs typeface="Arial" panose="020B0604020202020204" pitchFamily="34" charset="0"/>
              </a:rPr>
              <a:t>J. Phys. Chem. B</a:t>
            </a:r>
            <a:r>
              <a:rPr lang="en-US" altLang="ko-KR" sz="1400" kern="100" dirty="0">
                <a:solidFill>
                  <a:srgbClr val="000000"/>
                </a:solidFill>
                <a:latin typeface="Arial" panose="020B0604020202020204" pitchFamily="34" charset="0"/>
                <a:cs typeface="Arial" panose="020B0604020202020204" pitchFamily="34" charset="0"/>
              </a:rPr>
              <a:t>, </a:t>
            </a:r>
            <a:r>
              <a:rPr lang="en-US" altLang="ko-KR" sz="1400" b="1" kern="100" dirty="0" smtClean="0">
                <a:solidFill>
                  <a:srgbClr val="000000"/>
                </a:solidFill>
                <a:latin typeface="Arial" panose="020B0604020202020204" pitchFamily="34" charset="0"/>
                <a:cs typeface="Arial" panose="020B0604020202020204" pitchFamily="34" charset="0"/>
              </a:rPr>
              <a:t>101</a:t>
            </a:r>
            <a:r>
              <a:rPr lang="en-US" altLang="ko-KR" sz="1400" kern="100" dirty="0">
                <a:solidFill>
                  <a:srgbClr val="000000"/>
                </a:solidFill>
                <a:latin typeface="Arial" panose="020B0604020202020204" pitchFamily="34" charset="0"/>
                <a:cs typeface="Arial" panose="020B0604020202020204" pitchFamily="34" charset="0"/>
              </a:rPr>
              <a:t>, </a:t>
            </a:r>
            <a:r>
              <a:rPr lang="en-US" altLang="ko-KR" sz="1400" kern="100" dirty="0" smtClean="0">
                <a:solidFill>
                  <a:srgbClr val="000000"/>
                </a:solidFill>
                <a:latin typeface="Arial" panose="020B0604020202020204" pitchFamily="34" charset="0"/>
                <a:cs typeface="Arial" panose="020B0604020202020204" pitchFamily="34" charset="0"/>
              </a:rPr>
              <a:t>6127 (1997).</a:t>
            </a:r>
            <a:endParaRPr lang="ko-KR" altLang="ko-KR" sz="1400" kern="1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76318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Box 19"/>
          <p:cNvSpPr txBox="1">
            <a:spLocks noChangeArrowheads="1"/>
          </p:cNvSpPr>
          <p:nvPr/>
        </p:nvSpPr>
        <p:spPr bwMode="auto">
          <a:xfrm>
            <a:off x="4787453" y="4136231"/>
            <a:ext cx="627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hangingPunct="1"/>
            <a:r>
              <a:rPr kumimoji="0" lang="en-US" altLang="ko-KR" sz="2000" b="1">
                <a:solidFill>
                  <a:srgbClr val="FF0000"/>
                </a:solidFill>
                <a:latin typeface="Arial" pitchFamily="34" charset="0"/>
                <a:ea typeface="맑은 고딕" pitchFamily="50" charset="-127"/>
                <a:cs typeface="Arial" pitchFamily="34" charset="0"/>
              </a:rPr>
              <a:t>OD</a:t>
            </a:r>
            <a:r>
              <a:rPr kumimoji="0" lang="en-US" altLang="ko-KR" sz="2000" b="1" baseline="30000">
                <a:solidFill>
                  <a:srgbClr val="FF0000"/>
                </a:solidFill>
                <a:latin typeface="Arial" pitchFamily="34" charset="0"/>
                <a:ea typeface="맑은 고딕" pitchFamily="50" charset="-127"/>
                <a:cs typeface="Arial" pitchFamily="34" charset="0"/>
              </a:rPr>
              <a:t>-</a:t>
            </a:r>
            <a:endParaRPr kumimoji="0" lang="ko-KR" altLang="en-US" sz="2000" b="1" baseline="30000">
              <a:solidFill>
                <a:srgbClr val="FF0000"/>
              </a:solidFill>
              <a:latin typeface="Arial" pitchFamily="34" charset="0"/>
              <a:ea typeface="맑은 고딕" pitchFamily="50" charset="-127"/>
              <a:cs typeface="Arial" pitchFamily="34" charset="0"/>
            </a:endParaRPr>
          </a:p>
        </p:txBody>
      </p:sp>
      <p:sp>
        <p:nvSpPr>
          <p:cNvPr id="57" name="타원 56"/>
          <p:cNvSpPr/>
          <p:nvPr/>
        </p:nvSpPr>
        <p:spPr>
          <a:xfrm>
            <a:off x="1979346" y="4508541"/>
            <a:ext cx="432048" cy="43204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58" name="타원 57"/>
          <p:cNvSpPr/>
          <p:nvPr/>
        </p:nvSpPr>
        <p:spPr>
          <a:xfrm>
            <a:off x="2123362" y="4940589"/>
            <a:ext cx="144016" cy="14401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59" name="타원 58"/>
          <p:cNvSpPr/>
          <p:nvPr/>
        </p:nvSpPr>
        <p:spPr>
          <a:xfrm>
            <a:off x="2411394" y="4652557"/>
            <a:ext cx="144016" cy="14401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60" name="타원 59"/>
          <p:cNvSpPr/>
          <p:nvPr/>
        </p:nvSpPr>
        <p:spPr>
          <a:xfrm>
            <a:off x="2889537" y="4508541"/>
            <a:ext cx="432048" cy="43204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61" name="타원 60"/>
          <p:cNvSpPr/>
          <p:nvPr/>
        </p:nvSpPr>
        <p:spPr>
          <a:xfrm>
            <a:off x="3015401" y="4940589"/>
            <a:ext cx="144016" cy="14401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62" name="타원 61"/>
          <p:cNvSpPr/>
          <p:nvPr/>
        </p:nvSpPr>
        <p:spPr>
          <a:xfrm>
            <a:off x="3923562" y="4508541"/>
            <a:ext cx="432048" cy="43204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63" name="타원 62"/>
          <p:cNvSpPr/>
          <p:nvPr/>
        </p:nvSpPr>
        <p:spPr>
          <a:xfrm>
            <a:off x="4067578" y="4940589"/>
            <a:ext cx="144016" cy="144016"/>
          </a:xfrm>
          <a:prstGeom prst="ellipse">
            <a:avLst/>
          </a:prstGeom>
          <a:gradFill flip="none" rotWithShape="1">
            <a:gsLst>
              <a:gs pos="0">
                <a:schemeClr val="bg1">
                  <a:lumMod val="85000"/>
                </a:schemeClr>
              </a:gs>
              <a:gs pos="50000">
                <a:schemeClr val="bg1">
                  <a:lumMod val="75000"/>
                </a:schemeClr>
              </a:gs>
              <a:gs pos="100000">
                <a:schemeClr val="bg1">
                  <a:lumMod val="50000"/>
                </a:schemeClr>
              </a:gs>
            </a:gsLst>
            <a:path path="circle">
              <a:fillToRect l="50000" t="50000" r="50000" b="50000"/>
            </a:path>
            <a:tileRect/>
          </a:gra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64" name="타원 63"/>
          <p:cNvSpPr/>
          <p:nvPr/>
        </p:nvSpPr>
        <p:spPr>
          <a:xfrm>
            <a:off x="3779546" y="4652557"/>
            <a:ext cx="144016" cy="144016"/>
          </a:xfrm>
          <a:prstGeom prst="ellipse">
            <a:avLst/>
          </a:prstGeom>
          <a:gradFill flip="none" rotWithShape="1">
            <a:gsLst>
              <a:gs pos="0">
                <a:schemeClr val="bg1">
                  <a:lumMod val="85000"/>
                </a:schemeClr>
              </a:gs>
              <a:gs pos="50000">
                <a:schemeClr val="bg1">
                  <a:lumMod val="75000"/>
                </a:schemeClr>
              </a:gs>
              <a:gs pos="100000">
                <a:schemeClr val="bg1">
                  <a:lumMod val="50000"/>
                </a:schemeClr>
              </a:gs>
            </a:gsLst>
            <a:path path="circle">
              <a:fillToRect l="50000" t="50000" r="50000" b="50000"/>
            </a:path>
            <a:tileRect/>
          </a:gra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65" name="타원 64"/>
          <p:cNvSpPr/>
          <p:nvPr/>
        </p:nvSpPr>
        <p:spPr>
          <a:xfrm rot="16200000">
            <a:off x="5003682" y="4940589"/>
            <a:ext cx="144016" cy="144016"/>
          </a:xfrm>
          <a:prstGeom prst="ellipse">
            <a:avLst/>
          </a:prstGeom>
          <a:gradFill flip="none" rotWithShape="1">
            <a:gsLst>
              <a:gs pos="0">
                <a:schemeClr val="bg1">
                  <a:lumMod val="85000"/>
                </a:schemeClr>
              </a:gs>
              <a:gs pos="50000">
                <a:schemeClr val="bg1">
                  <a:lumMod val="75000"/>
                </a:schemeClr>
              </a:gs>
              <a:gs pos="100000">
                <a:schemeClr val="bg1">
                  <a:lumMod val="50000"/>
                </a:schemeClr>
              </a:gs>
            </a:gsLst>
            <a:path path="circle">
              <a:fillToRect l="50000" t="50000" r="50000" b="50000"/>
            </a:path>
            <a:tileRect/>
          </a:gra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66" name="타원 65"/>
          <p:cNvSpPr/>
          <p:nvPr/>
        </p:nvSpPr>
        <p:spPr>
          <a:xfrm rot="16200000">
            <a:off x="4859666" y="4508541"/>
            <a:ext cx="432048" cy="43204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67" name="타원 66"/>
          <p:cNvSpPr/>
          <p:nvPr/>
        </p:nvSpPr>
        <p:spPr>
          <a:xfrm rot="16200000">
            <a:off x="4715650" y="4652557"/>
            <a:ext cx="144016" cy="144016"/>
          </a:xfrm>
          <a:prstGeom prst="ellipse">
            <a:avLst/>
          </a:prstGeom>
          <a:gradFill flip="none" rotWithShape="1">
            <a:gsLst>
              <a:gs pos="0">
                <a:schemeClr val="bg1">
                  <a:lumMod val="85000"/>
                </a:schemeClr>
              </a:gs>
              <a:gs pos="50000">
                <a:schemeClr val="bg1">
                  <a:lumMod val="75000"/>
                </a:schemeClr>
              </a:gs>
              <a:gs pos="100000">
                <a:schemeClr val="bg1">
                  <a:lumMod val="50000"/>
                </a:schemeClr>
              </a:gs>
            </a:gsLst>
            <a:path path="circle">
              <a:fillToRect l="50000" t="50000" r="50000" b="50000"/>
            </a:path>
            <a:tileRect/>
          </a:gra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68" name="TextBox 19"/>
          <p:cNvSpPr txBox="1">
            <a:spLocks noChangeArrowheads="1"/>
          </p:cNvSpPr>
          <p:nvPr/>
        </p:nvSpPr>
        <p:spPr bwMode="auto">
          <a:xfrm>
            <a:off x="2822128" y="4102893"/>
            <a:ext cx="627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hangingPunct="1"/>
            <a:r>
              <a:rPr kumimoji="0" lang="en-US" altLang="ko-KR" sz="2000" b="1">
                <a:solidFill>
                  <a:srgbClr val="0000FF"/>
                </a:solidFill>
                <a:latin typeface="Arial" pitchFamily="34" charset="0"/>
                <a:ea typeface="맑은 고딕" pitchFamily="50" charset="-127"/>
                <a:cs typeface="Arial" pitchFamily="34" charset="0"/>
              </a:rPr>
              <a:t>OH</a:t>
            </a:r>
            <a:r>
              <a:rPr kumimoji="0" lang="en-US" altLang="ko-KR" sz="2000" b="1" baseline="30000">
                <a:solidFill>
                  <a:srgbClr val="0000FF"/>
                </a:solidFill>
                <a:latin typeface="Arial" pitchFamily="34" charset="0"/>
                <a:ea typeface="맑은 고딕" pitchFamily="50" charset="-127"/>
                <a:cs typeface="Arial" pitchFamily="34" charset="0"/>
              </a:rPr>
              <a:t>-</a:t>
            </a:r>
            <a:endParaRPr kumimoji="0" lang="ko-KR" altLang="en-US" sz="2000" b="1" baseline="30000">
              <a:solidFill>
                <a:srgbClr val="0000FF"/>
              </a:solidFill>
              <a:latin typeface="Arial" pitchFamily="34" charset="0"/>
              <a:ea typeface="맑은 고딕" pitchFamily="50" charset="-127"/>
              <a:cs typeface="Arial" pitchFamily="34" charset="0"/>
            </a:endParaRPr>
          </a:p>
        </p:txBody>
      </p:sp>
      <p:grpSp>
        <p:nvGrpSpPr>
          <p:cNvPr id="2" name="그룹 68"/>
          <p:cNvGrpSpPr>
            <a:grpSpLocks/>
          </p:cNvGrpSpPr>
          <p:nvPr/>
        </p:nvGrpSpPr>
        <p:grpSpPr bwMode="auto">
          <a:xfrm>
            <a:off x="4716016" y="5733256"/>
            <a:ext cx="576262" cy="576262"/>
            <a:chOff x="8172400" y="3140968"/>
            <a:chExt cx="576064" cy="576064"/>
          </a:xfrm>
        </p:grpSpPr>
        <p:sp>
          <p:nvSpPr>
            <p:cNvPr id="70" name="타원 69"/>
            <p:cNvSpPr/>
            <p:nvPr/>
          </p:nvSpPr>
          <p:spPr>
            <a:xfrm rot="16200000">
              <a:off x="8460432" y="3573016"/>
              <a:ext cx="144016" cy="144016"/>
            </a:xfrm>
            <a:prstGeom prst="ellipse">
              <a:avLst/>
            </a:prstGeom>
            <a:gradFill flip="none" rotWithShape="1">
              <a:gsLst>
                <a:gs pos="0">
                  <a:schemeClr val="bg1">
                    <a:lumMod val="85000"/>
                  </a:schemeClr>
                </a:gs>
                <a:gs pos="50000">
                  <a:schemeClr val="bg1">
                    <a:lumMod val="75000"/>
                  </a:schemeClr>
                </a:gs>
                <a:gs pos="100000">
                  <a:schemeClr val="bg1">
                    <a:lumMod val="50000"/>
                  </a:schemeClr>
                </a:gs>
              </a:gsLst>
              <a:path path="circle">
                <a:fillToRect l="50000" t="50000" r="50000" b="50000"/>
              </a:path>
              <a:tileRect/>
            </a:gra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71" name="타원 70"/>
            <p:cNvSpPr/>
            <p:nvPr/>
          </p:nvSpPr>
          <p:spPr>
            <a:xfrm rot="16200000">
              <a:off x="8316416" y="3140968"/>
              <a:ext cx="432048" cy="43204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72" name="타원 71"/>
            <p:cNvSpPr/>
            <p:nvPr/>
          </p:nvSpPr>
          <p:spPr>
            <a:xfrm rot="16200000">
              <a:off x="8172400" y="3284984"/>
              <a:ext cx="144016" cy="144016"/>
            </a:xfrm>
            <a:prstGeom prst="ellipse">
              <a:avLst/>
            </a:prstGeom>
            <a:gradFill flip="none" rotWithShape="1">
              <a:gsLst>
                <a:gs pos="0">
                  <a:schemeClr val="bg1">
                    <a:lumMod val="85000"/>
                  </a:schemeClr>
                </a:gs>
                <a:gs pos="50000">
                  <a:schemeClr val="bg1">
                    <a:lumMod val="75000"/>
                  </a:schemeClr>
                </a:gs>
                <a:gs pos="100000">
                  <a:schemeClr val="bg1">
                    <a:lumMod val="50000"/>
                  </a:schemeClr>
                </a:gs>
              </a:gsLst>
              <a:path path="circle">
                <a:fillToRect l="50000" t="50000" r="50000" b="50000"/>
              </a:path>
              <a:tileRect/>
            </a:gra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grpSp>
      <p:grpSp>
        <p:nvGrpSpPr>
          <p:cNvPr id="3" name="그룹 72"/>
          <p:cNvGrpSpPr>
            <a:grpSpLocks/>
          </p:cNvGrpSpPr>
          <p:nvPr/>
        </p:nvGrpSpPr>
        <p:grpSpPr bwMode="auto">
          <a:xfrm>
            <a:off x="1834703" y="5588793"/>
            <a:ext cx="720725" cy="720725"/>
            <a:chOff x="4860032" y="2996952"/>
            <a:chExt cx="720080" cy="720080"/>
          </a:xfrm>
        </p:grpSpPr>
        <p:sp>
          <p:nvSpPr>
            <p:cNvPr id="74" name="타원 73"/>
            <p:cNvSpPr/>
            <p:nvPr/>
          </p:nvSpPr>
          <p:spPr>
            <a:xfrm>
              <a:off x="5004048" y="3140968"/>
              <a:ext cx="432048" cy="43204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75" name="타원 74"/>
            <p:cNvSpPr/>
            <p:nvPr/>
          </p:nvSpPr>
          <p:spPr>
            <a:xfrm>
              <a:off x="5148064" y="3573016"/>
              <a:ext cx="144016" cy="14401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76" name="타원 75"/>
            <p:cNvSpPr/>
            <p:nvPr/>
          </p:nvSpPr>
          <p:spPr>
            <a:xfrm>
              <a:off x="5436096" y="3284984"/>
              <a:ext cx="144016" cy="14401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77" name="타원 76"/>
            <p:cNvSpPr/>
            <p:nvPr/>
          </p:nvSpPr>
          <p:spPr>
            <a:xfrm>
              <a:off x="5148698" y="2996952"/>
              <a:ext cx="142747" cy="144334"/>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78" name="타원 77"/>
            <p:cNvSpPr/>
            <p:nvPr/>
          </p:nvSpPr>
          <p:spPr>
            <a:xfrm>
              <a:off x="4860032" y="3285618"/>
              <a:ext cx="144334" cy="142747"/>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grpSp>
      <p:grpSp>
        <p:nvGrpSpPr>
          <p:cNvPr id="4" name="그룹 78"/>
          <p:cNvGrpSpPr>
            <a:grpSpLocks/>
          </p:cNvGrpSpPr>
          <p:nvPr/>
        </p:nvGrpSpPr>
        <p:grpSpPr bwMode="auto">
          <a:xfrm>
            <a:off x="3779391" y="5588793"/>
            <a:ext cx="720725" cy="720725"/>
            <a:chOff x="6948264" y="2996952"/>
            <a:chExt cx="720080" cy="720080"/>
          </a:xfrm>
        </p:grpSpPr>
        <p:sp>
          <p:nvSpPr>
            <p:cNvPr id="80" name="타원 79"/>
            <p:cNvSpPr/>
            <p:nvPr/>
          </p:nvSpPr>
          <p:spPr>
            <a:xfrm>
              <a:off x="7092280" y="3140968"/>
              <a:ext cx="432048" cy="43204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81" name="타원 80"/>
            <p:cNvSpPr/>
            <p:nvPr/>
          </p:nvSpPr>
          <p:spPr>
            <a:xfrm>
              <a:off x="7236296" y="3573016"/>
              <a:ext cx="144016" cy="144016"/>
            </a:xfrm>
            <a:prstGeom prst="ellipse">
              <a:avLst/>
            </a:prstGeom>
            <a:gradFill flip="none" rotWithShape="1">
              <a:gsLst>
                <a:gs pos="0">
                  <a:schemeClr val="bg1">
                    <a:lumMod val="85000"/>
                  </a:schemeClr>
                </a:gs>
                <a:gs pos="50000">
                  <a:schemeClr val="bg1">
                    <a:lumMod val="75000"/>
                  </a:schemeClr>
                </a:gs>
                <a:gs pos="100000">
                  <a:schemeClr val="bg1">
                    <a:lumMod val="50000"/>
                  </a:schemeClr>
                </a:gs>
              </a:gsLst>
              <a:path path="circle">
                <a:fillToRect l="50000" t="50000" r="50000" b="50000"/>
              </a:path>
              <a:tileRect/>
            </a:gra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82" name="타원 81"/>
            <p:cNvSpPr/>
            <p:nvPr/>
          </p:nvSpPr>
          <p:spPr>
            <a:xfrm>
              <a:off x="6948264" y="3284984"/>
              <a:ext cx="144016" cy="144016"/>
            </a:xfrm>
            <a:prstGeom prst="ellipse">
              <a:avLst/>
            </a:prstGeom>
            <a:gradFill flip="none" rotWithShape="1">
              <a:gsLst>
                <a:gs pos="0">
                  <a:schemeClr val="bg1">
                    <a:lumMod val="85000"/>
                  </a:schemeClr>
                </a:gs>
                <a:gs pos="50000">
                  <a:schemeClr val="bg1">
                    <a:lumMod val="75000"/>
                  </a:schemeClr>
                </a:gs>
                <a:gs pos="100000">
                  <a:schemeClr val="bg1">
                    <a:lumMod val="50000"/>
                  </a:schemeClr>
                </a:gs>
              </a:gsLst>
              <a:path path="circle">
                <a:fillToRect l="50000" t="50000" r="50000" b="50000"/>
              </a:path>
              <a:tileRect/>
            </a:gra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83" name="타원 82"/>
            <p:cNvSpPr/>
            <p:nvPr/>
          </p:nvSpPr>
          <p:spPr>
            <a:xfrm>
              <a:off x="7236930" y="2996952"/>
              <a:ext cx="142747" cy="144334"/>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84" name="타원 83"/>
            <p:cNvSpPr/>
            <p:nvPr/>
          </p:nvSpPr>
          <p:spPr>
            <a:xfrm>
              <a:off x="7524010" y="3285618"/>
              <a:ext cx="144334" cy="142747"/>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grpSp>
      <p:grpSp>
        <p:nvGrpSpPr>
          <p:cNvPr id="5" name="그룹 84"/>
          <p:cNvGrpSpPr>
            <a:grpSpLocks/>
          </p:cNvGrpSpPr>
          <p:nvPr/>
        </p:nvGrpSpPr>
        <p:grpSpPr bwMode="auto">
          <a:xfrm>
            <a:off x="2830670" y="5388941"/>
            <a:ext cx="641350" cy="919789"/>
            <a:chOff x="6000091" y="2796301"/>
            <a:chExt cx="639919" cy="920731"/>
          </a:xfrm>
        </p:grpSpPr>
        <p:grpSp>
          <p:nvGrpSpPr>
            <p:cNvPr id="6" name="그룹 85"/>
            <p:cNvGrpSpPr>
              <a:grpSpLocks/>
            </p:cNvGrpSpPr>
            <p:nvPr/>
          </p:nvGrpSpPr>
          <p:grpSpPr bwMode="auto">
            <a:xfrm>
              <a:off x="6084168" y="3140968"/>
              <a:ext cx="432048" cy="576064"/>
              <a:chOff x="6084168" y="3140968"/>
              <a:chExt cx="432048" cy="576064"/>
            </a:xfrm>
          </p:grpSpPr>
          <p:sp>
            <p:nvSpPr>
              <p:cNvPr id="88" name="타원 87"/>
              <p:cNvSpPr/>
              <p:nvPr/>
            </p:nvSpPr>
            <p:spPr>
              <a:xfrm>
                <a:off x="6084168" y="3140968"/>
                <a:ext cx="432048" cy="43204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89" name="타원 88"/>
              <p:cNvSpPr/>
              <p:nvPr/>
            </p:nvSpPr>
            <p:spPr>
              <a:xfrm>
                <a:off x="6210032" y="3573016"/>
                <a:ext cx="144016" cy="14401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grpSp>
        <p:sp>
          <p:nvSpPr>
            <p:cNvPr id="21623" name="TextBox 19"/>
            <p:cNvSpPr txBox="1">
              <a:spLocks noChangeArrowheads="1"/>
            </p:cNvSpPr>
            <p:nvPr/>
          </p:nvSpPr>
          <p:spPr bwMode="auto">
            <a:xfrm>
              <a:off x="6000091" y="2796301"/>
              <a:ext cx="6399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eaLnBrk="1" hangingPunct="1"/>
              <a:r>
                <a:rPr kumimoji="0" lang="en-US" altLang="ko-KR" sz="2000" b="1" dirty="0">
                  <a:solidFill>
                    <a:srgbClr val="0000FF"/>
                  </a:solidFill>
                  <a:latin typeface="Arial" pitchFamily="34" charset="0"/>
                  <a:ea typeface="맑은 고딕" pitchFamily="50" charset="-127"/>
                  <a:cs typeface="Arial" pitchFamily="34" charset="0"/>
                </a:rPr>
                <a:t>OH</a:t>
              </a:r>
              <a:r>
                <a:rPr kumimoji="0" lang="en-US" altLang="ko-KR" sz="2000" b="1" baseline="30000" dirty="0">
                  <a:solidFill>
                    <a:srgbClr val="0000FF"/>
                  </a:solidFill>
                  <a:latin typeface="Arial" pitchFamily="34" charset="0"/>
                  <a:ea typeface="맑은 고딕" pitchFamily="50" charset="-127"/>
                  <a:cs typeface="Arial" pitchFamily="34" charset="0"/>
                </a:rPr>
                <a:t>-</a:t>
              </a:r>
              <a:endParaRPr kumimoji="0" lang="ko-KR" altLang="en-US" sz="2000" b="1" baseline="30000" dirty="0">
                <a:solidFill>
                  <a:srgbClr val="0000FF"/>
                </a:solidFill>
                <a:latin typeface="Arial" pitchFamily="34" charset="0"/>
                <a:ea typeface="맑은 고딕" pitchFamily="50" charset="-127"/>
                <a:cs typeface="Arial" pitchFamily="34" charset="0"/>
              </a:endParaRPr>
            </a:p>
          </p:txBody>
        </p:sp>
      </p:grpSp>
      <p:cxnSp>
        <p:nvCxnSpPr>
          <p:cNvPr id="92" name="직선 연결선 91"/>
          <p:cNvCxnSpPr/>
          <p:nvPr/>
        </p:nvCxnSpPr>
        <p:spPr>
          <a:xfrm rot="5400000" flipH="1" flipV="1">
            <a:off x="2525712" y="2097088"/>
            <a:ext cx="1368425"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3" name="직선 연결선 92"/>
          <p:cNvCxnSpPr/>
          <p:nvPr/>
        </p:nvCxnSpPr>
        <p:spPr>
          <a:xfrm rot="5400000" flipH="1" flipV="1">
            <a:off x="3588544" y="2132807"/>
            <a:ext cx="1366837"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4" name="직선 연결선 93"/>
          <p:cNvCxnSpPr/>
          <p:nvPr/>
        </p:nvCxnSpPr>
        <p:spPr>
          <a:xfrm rot="5400000" flipH="1" flipV="1">
            <a:off x="4704556" y="2132807"/>
            <a:ext cx="1366837"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직선 연결선 94"/>
          <p:cNvCxnSpPr/>
          <p:nvPr/>
        </p:nvCxnSpPr>
        <p:spPr>
          <a:xfrm rot="5400000" flipH="1" flipV="1">
            <a:off x="5677694" y="2132807"/>
            <a:ext cx="1366837"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직선 연결선 95"/>
          <p:cNvCxnSpPr/>
          <p:nvPr/>
        </p:nvCxnSpPr>
        <p:spPr>
          <a:xfrm rot="5400000" flipH="1" flipV="1">
            <a:off x="1500981" y="2132807"/>
            <a:ext cx="1366837"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직선 연결선 96"/>
          <p:cNvCxnSpPr/>
          <p:nvPr/>
        </p:nvCxnSpPr>
        <p:spPr>
          <a:xfrm>
            <a:off x="1608138" y="2097088"/>
            <a:ext cx="5472112" cy="0"/>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8" name="타원 97"/>
          <p:cNvSpPr/>
          <p:nvPr/>
        </p:nvSpPr>
        <p:spPr>
          <a:xfrm>
            <a:off x="1968171" y="1880827"/>
            <a:ext cx="432048" cy="43204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99" name="타원 98"/>
          <p:cNvSpPr/>
          <p:nvPr/>
        </p:nvSpPr>
        <p:spPr>
          <a:xfrm>
            <a:off x="2112187" y="1736811"/>
            <a:ext cx="144016" cy="14401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00" name="타원 99"/>
          <p:cNvSpPr/>
          <p:nvPr/>
        </p:nvSpPr>
        <p:spPr>
          <a:xfrm>
            <a:off x="2112187" y="2312875"/>
            <a:ext cx="144016" cy="14401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01" name="타원 100"/>
          <p:cNvSpPr/>
          <p:nvPr/>
        </p:nvSpPr>
        <p:spPr>
          <a:xfrm>
            <a:off x="2400219" y="2024843"/>
            <a:ext cx="144016" cy="14401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02" name="타원 101"/>
          <p:cNvSpPr/>
          <p:nvPr/>
        </p:nvSpPr>
        <p:spPr>
          <a:xfrm>
            <a:off x="2994155" y="1880827"/>
            <a:ext cx="432048" cy="43204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03" name="타원 102"/>
          <p:cNvSpPr/>
          <p:nvPr/>
        </p:nvSpPr>
        <p:spPr>
          <a:xfrm>
            <a:off x="3138171" y="2312875"/>
            <a:ext cx="144016" cy="14401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04" name="타원 103"/>
          <p:cNvSpPr/>
          <p:nvPr/>
        </p:nvSpPr>
        <p:spPr>
          <a:xfrm>
            <a:off x="3426155" y="2024843"/>
            <a:ext cx="144016" cy="14401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05" name="타원 104"/>
          <p:cNvSpPr/>
          <p:nvPr/>
        </p:nvSpPr>
        <p:spPr>
          <a:xfrm>
            <a:off x="4056403" y="1880827"/>
            <a:ext cx="432048" cy="43204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06" name="타원 105"/>
          <p:cNvSpPr/>
          <p:nvPr/>
        </p:nvSpPr>
        <p:spPr>
          <a:xfrm>
            <a:off x="4200419" y="1736811"/>
            <a:ext cx="144016" cy="14401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08" name="타원 107"/>
          <p:cNvSpPr/>
          <p:nvPr/>
        </p:nvSpPr>
        <p:spPr>
          <a:xfrm>
            <a:off x="6144635" y="1880827"/>
            <a:ext cx="432048" cy="432048"/>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09" name="타원 108"/>
          <p:cNvSpPr/>
          <p:nvPr/>
        </p:nvSpPr>
        <p:spPr>
          <a:xfrm>
            <a:off x="6288651" y="1736811"/>
            <a:ext cx="144016" cy="14401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10" name="타원 109"/>
          <p:cNvSpPr/>
          <p:nvPr/>
        </p:nvSpPr>
        <p:spPr>
          <a:xfrm>
            <a:off x="6576683" y="2024843"/>
            <a:ext cx="144016" cy="14401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grpSp>
        <p:nvGrpSpPr>
          <p:cNvPr id="7" name="그룹 110"/>
          <p:cNvGrpSpPr>
            <a:grpSpLocks/>
          </p:cNvGrpSpPr>
          <p:nvPr/>
        </p:nvGrpSpPr>
        <p:grpSpPr bwMode="auto">
          <a:xfrm>
            <a:off x="5027611" y="1733231"/>
            <a:ext cx="720725" cy="720724"/>
            <a:chOff x="7884368" y="3356989"/>
            <a:chExt cx="720080" cy="720078"/>
          </a:xfrm>
        </p:grpSpPr>
        <p:sp>
          <p:nvSpPr>
            <p:cNvPr id="113" name="타원 112"/>
            <p:cNvSpPr/>
            <p:nvPr/>
          </p:nvSpPr>
          <p:spPr>
            <a:xfrm>
              <a:off x="8028384" y="3501004"/>
              <a:ext cx="432048" cy="432047"/>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14" name="타원 113"/>
            <p:cNvSpPr/>
            <p:nvPr/>
          </p:nvSpPr>
          <p:spPr>
            <a:xfrm>
              <a:off x="8172408" y="3933051"/>
              <a:ext cx="144016" cy="14401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15" name="타원 114"/>
            <p:cNvSpPr/>
            <p:nvPr/>
          </p:nvSpPr>
          <p:spPr>
            <a:xfrm>
              <a:off x="8173051" y="3356989"/>
              <a:ext cx="142747" cy="144334"/>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16" name="타원 115"/>
            <p:cNvSpPr/>
            <p:nvPr/>
          </p:nvSpPr>
          <p:spPr>
            <a:xfrm>
              <a:off x="8460115" y="3645658"/>
              <a:ext cx="144333" cy="142747"/>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12" name="타원 111"/>
            <p:cNvSpPr/>
            <p:nvPr/>
          </p:nvSpPr>
          <p:spPr>
            <a:xfrm>
              <a:off x="7884368" y="3645020"/>
              <a:ext cx="144016" cy="14401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grpSp>
      <p:sp>
        <p:nvSpPr>
          <p:cNvPr id="120" name="TextBox 19"/>
          <p:cNvSpPr txBox="1">
            <a:spLocks noChangeArrowheads="1"/>
          </p:cNvSpPr>
          <p:nvPr/>
        </p:nvSpPr>
        <p:spPr bwMode="auto">
          <a:xfrm>
            <a:off x="1492250" y="1398588"/>
            <a:ext cx="763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hangingPunct="1"/>
            <a:r>
              <a:rPr kumimoji="0" lang="en-US" altLang="ko-KR" sz="2000" b="1" dirty="0">
                <a:solidFill>
                  <a:srgbClr val="FF0000"/>
                </a:solidFill>
                <a:latin typeface="Arial" pitchFamily="34" charset="0"/>
                <a:ea typeface="맑은 고딕" pitchFamily="50" charset="-127"/>
                <a:cs typeface="Arial" pitchFamily="34" charset="0"/>
              </a:rPr>
              <a:t>H</a:t>
            </a:r>
            <a:r>
              <a:rPr kumimoji="0" lang="en-US" altLang="ko-KR" sz="2000" b="1" baseline="-25000" dirty="0">
                <a:solidFill>
                  <a:srgbClr val="FF0000"/>
                </a:solidFill>
                <a:latin typeface="Arial" pitchFamily="34" charset="0"/>
                <a:ea typeface="맑은 고딕" pitchFamily="50" charset="-127"/>
                <a:cs typeface="Arial" pitchFamily="34" charset="0"/>
              </a:rPr>
              <a:t>3</a:t>
            </a:r>
            <a:r>
              <a:rPr kumimoji="0" lang="en-US" altLang="ko-KR" sz="2000" b="1" dirty="0">
                <a:solidFill>
                  <a:srgbClr val="FF0000"/>
                </a:solidFill>
                <a:latin typeface="Arial" pitchFamily="34" charset="0"/>
                <a:ea typeface="맑은 고딕" pitchFamily="50" charset="-127"/>
                <a:cs typeface="Arial" pitchFamily="34" charset="0"/>
              </a:rPr>
              <a:t>O</a:t>
            </a:r>
            <a:r>
              <a:rPr kumimoji="0" lang="en-US" altLang="ko-KR" sz="2000" b="1" baseline="30000" dirty="0">
                <a:solidFill>
                  <a:srgbClr val="FF0000"/>
                </a:solidFill>
                <a:latin typeface="Arial" pitchFamily="34" charset="0"/>
                <a:ea typeface="맑은 고딕" pitchFamily="50" charset="-127"/>
                <a:cs typeface="Arial" pitchFamily="34" charset="0"/>
              </a:rPr>
              <a:t>+</a:t>
            </a:r>
            <a:endParaRPr kumimoji="0" lang="ko-KR" altLang="en-US" sz="2000" b="1" baseline="30000" dirty="0">
              <a:solidFill>
                <a:srgbClr val="FF0000"/>
              </a:solidFill>
              <a:latin typeface="Arial" pitchFamily="34" charset="0"/>
              <a:ea typeface="맑은 고딕" pitchFamily="50" charset="-127"/>
              <a:cs typeface="Arial" pitchFamily="34" charset="0"/>
            </a:endParaRPr>
          </a:p>
        </p:txBody>
      </p:sp>
      <p:sp>
        <p:nvSpPr>
          <p:cNvPr id="121" name="TextBox 19"/>
          <p:cNvSpPr txBox="1">
            <a:spLocks noChangeArrowheads="1"/>
          </p:cNvSpPr>
          <p:nvPr/>
        </p:nvSpPr>
        <p:spPr bwMode="auto">
          <a:xfrm>
            <a:off x="3587750" y="1398588"/>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hangingPunct="1"/>
            <a:r>
              <a:rPr kumimoji="0" lang="en-US" altLang="ko-KR" sz="2000" b="1" dirty="0">
                <a:solidFill>
                  <a:srgbClr val="FF0000"/>
                </a:solidFill>
                <a:latin typeface="Arial" pitchFamily="34" charset="0"/>
                <a:ea typeface="맑은 고딕" pitchFamily="50" charset="-127"/>
                <a:cs typeface="Arial" pitchFamily="34" charset="0"/>
              </a:rPr>
              <a:t>H</a:t>
            </a:r>
            <a:r>
              <a:rPr kumimoji="0" lang="en-US" altLang="ko-KR" sz="2000" b="1" baseline="-25000" dirty="0">
                <a:solidFill>
                  <a:srgbClr val="FF0000"/>
                </a:solidFill>
                <a:latin typeface="Arial" pitchFamily="34" charset="0"/>
                <a:ea typeface="맑은 고딕" pitchFamily="50" charset="-127"/>
                <a:cs typeface="Arial" pitchFamily="34" charset="0"/>
              </a:rPr>
              <a:t>3</a:t>
            </a:r>
            <a:r>
              <a:rPr kumimoji="0" lang="en-US" altLang="ko-KR" sz="2000" b="1" dirty="0">
                <a:solidFill>
                  <a:srgbClr val="FF0000"/>
                </a:solidFill>
                <a:latin typeface="Arial" pitchFamily="34" charset="0"/>
                <a:ea typeface="맑은 고딕" pitchFamily="50" charset="-127"/>
                <a:cs typeface="Arial" pitchFamily="34" charset="0"/>
              </a:rPr>
              <a:t>O</a:t>
            </a:r>
            <a:r>
              <a:rPr kumimoji="0" lang="en-US" altLang="ko-KR" sz="2000" b="1" baseline="30000" dirty="0">
                <a:solidFill>
                  <a:srgbClr val="FF0000"/>
                </a:solidFill>
                <a:latin typeface="Arial" pitchFamily="34" charset="0"/>
                <a:ea typeface="맑은 고딕" pitchFamily="50" charset="-127"/>
                <a:cs typeface="Arial" pitchFamily="34" charset="0"/>
              </a:rPr>
              <a:t>+</a:t>
            </a:r>
            <a:endParaRPr kumimoji="0" lang="ko-KR" altLang="en-US" sz="2000" b="1" baseline="30000" dirty="0">
              <a:solidFill>
                <a:srgbClr val="FF0000"/>
              </a:solidFill>
              <a:latin typeface="Arial" pitchFamily="34" charset="0"/>
              <a:ea typeface="맑은 고딕" pitchFamily="50" charset="-127"/>
              <a:cs typeface="Arial" pitchFamily="34" charset="0"/>
            </a:endParaRPr>
          </a:p>
        </p:txBody>
      </p:sp>
      <p:sp>
        <p:nvSpPr>
          <p:cNvPr id="122" name="TextBox 19"/>
          <p:cNvSpPr txBox="1">
            <a:spLocks noChangeArrowheads="1"/>
          </p:cNvSpPr>
          <p:nvPr/>
        </p:nvSpPr>
        <p:spPr bwMode="auto">
          <a:xfrm>
            <a:off x="6353175" y="1412875"/>
            <a:ext cx="763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hangingPunct="1"/>
            <a:r>
              <a:rPr kumimoji="0" lang="en-US" altLang="ko-KR" sz="2000" b="1" dirty="0">
                <a:solidFill>
                  <a:srgbClr val="FF0000"/>
                </a:solidFill>
                <a:latin typeface="Arial" pitchFamily="34" charset="0"/>
                <a:ea typeface="맑은 고딕" pitchFamily="50" charset="-127"/>
                <a:cs typeface="Arial" pitchFamily="34" charset="0"/>
              </a:rPr>
              <a:t>H</a:t>
            </a:r>
            <a:r>
              <a:rPr kumimoji="0" lang="en-US" altLang="ko-KR" sz="2000" b="1" baseline="-25000" dirty="0">
                <a:solidFill>
                  <a:srgbClr val="FF0000"/>
                </a:solidFill>
                <a:latin typeface="Arial" pitchFamily="34" charset="0"/>
                <a:ea typeface="맑은 고딕" pitchFamily="50" charset="-127"/>
                <a:cs typeface="Arial" pitchFamily="34" charset="0"/>
              </a:rPr>
              <a:t>3</a:t>
            </a:r>
            <a:r>
              <a:rPr kumimoji="0" lang="en-US" altLang="ko-KR" sz="2000" b="1" dirty="0">
                <a:solidFill>
                  <a:srgbClr val="FF0000"/>
                </a:solidFill>
                <a:latin typeface="Arial" pitchFamily="34" charset="0"/>
                <a:ea typeface="맑은 고딕" pitchFamily="50" charset="-127"/>
                <a:cs typeface="Arial" pitchFamily="34" charset="0"/>
              </a:rPr>
              <a:t>O</a:t>
            </a:r>
            <a:r>
              <a:rPr kumimoji="0" lang="en-US" altLang="ko-KR" sz="2000" b="1" baseline="30000" dirty="0">
                <a:solidFill>
                  <a:srgbClr val="FF0000"/>
                </a:solidFill>
                <a:latin typeface="Arial" pitchFamily="34" charset="0"/>
                <a:ea typeface="맑은 고딕" pitchFamily="50" charset="-127"/>
                <a:cs typeface="Arial" pitchFamily="34" charset="0"/>
              </a:rPr>
              <a:t>+</a:t>
            </a:r>
            <a:endParaRPr kumimoji="0" lang="ko-KR" altLang="en-US" sz="2000" b="1" baseline="30000" dirty="0">
              <a:solidFill>
                <a:srgbClr val="FF0000"/>
              </a:solidFill>
              <a:latin typeface="Arial" pitchFamily="34" charset="0"/>
              <a:ea typeface="맑은 고딕" pitchFamily="50" charset="-127"/>
              <a:cs typeface="Arial" pitchFamily="34" charset="0"/>
            </a:endParaRPr>
          </a:p>
        </p:txBody>
      </p:sp>
      <p:sp>
        <p:nvSpPr>
          <p:cNvPr id="21608" name="직사각형 2"/>
          <p:cNvSpPr>
            <a:spLocks noChangeArrowheads="1"/>
          </p:cNvSpPr>
          <p:nvPr/>
        </p:nvSpPr>
        <p:spPr bwMode="auto">
          <a:xfrm>
            <a:off x="228601" y="765175"/>
            <a:ext cx="5794247" cy="40011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179388"/>
            <a:r>
              <a:rPr kumimoji="1" lang="en-US" altLang="ko-KR" sz="2000" b="1" dirty="0">
                <a:solidFill>
                  <a:srgbClr val="000000"/>
                </a:solidFill>
                <a:latin typeface="Arial" pitchFamily="34" charset="0"/>
                <a:ea typeface="굴림" pitchFamily="50" charset="-127"/>
                <a:cs typeface="Arial" pitchFamily="34" charset="0"/>
              </a:rPr>
              <a:t>H</a:t>
            </a:r>
            <a:r>
              <a:rPr kumimoji="1" lang="en-US" altLang="ko-KR" sz="2000" b="1" baseline="-25000" dirty="0">
                <a:solidFill>
                  <a:srgbClr val="000000"/>
                </a:solidFill>
                <a:latin typeface="Arial" pitchFamily="34" charset="0"/>
                <a:ea typeface="굴림" pitchFamily="50" charset="-127"/>
                <a:cs typeface="Arial" pitchFamily="34" charset="0"/>
              </a:rPr>
              <a:t>3</a:t>
            </a:r>
            <a:r>
              <a:rPr kumimoji="1" lang="en-US" altLang="ko-KR" sz="2000" b="1" dirty="0">
                <a:solidFill>
                  <a:srgbClr val="000000"/>
                </a:solidFill>
                <a:latin typeface="Arial" pitchFamily="34" charset="0"/>
                <a:ea typeface="굴림" pitchFamily="50" charset="-127"/>
                <a:cs typeface="Arial" pitchFamily="34" charset="0"/>
              </a:rPr>
              <a:t>O</a:t>
            </a:r>
            <a:r>
              <a:rPr kumimoji="1" lang="en-US" altLang="ko-KR" sz="2000" b="1" baseline="30000" dirty="0">
                <a:solidFill>
                  <a:srgbClr val="000000"/>
                </a:solidFill>
                <a:latin typeface="Arial" pitchFamily="34" charset="0"/>
                <a:ea typeface="굴림" pitchFamily="50" charset="-127"/>
                <a:cs typeface="Arial" pitchFamily="34" charset="0"/>
              </a:rPr>
              <a:t>+</a:t>
            </a:r>
            <a:r>
              <a:rPr kumimoji="1" lang="en-US" altLang="ko-KR" sz="2000" b="1" dirty="0">
                <a:solidFill>
                  <a:srgbClr val="000000"/>
                </a:solidFill>
                <a:latin typeface="Arial" pitchFamily="34" charset="0"/>
                <a:ea typeface="굴림" pitchFamily="50" charset="-127"/>
                <a:cs typeface="Arial" pitchFamily="34" charset="0"/>
              </a:rPr>
              <a:t> </a:t>
            </a:r>
            <a:r>
              <a:rPr lang="en-US" altLang="ko-KR" sz="2000" b="1" dirty="0">
                <a:solidFill>
                  <a:prstClr val="black"/>
                </a:solidFill>
                <a:latin typeface="Arial" pitchFamily="34" charset="0"/>
                <a:cs typeface="Arial" pitchFamily="34" charset="0"/>
              </a:rPr>
              <a:t>: </a:t>
            </a:r>
            <a:r>
              <a:rPr lang="en-US" altLang="ko-KR" sz="2000" b="1" dirty="0">
                <a:solidFill>
                  <a:prstClr val="black"/>
                </a:solidFill>
                <a:latin typeface="Arial" pitchFamily="34" charset="0"/>
                <a:ea typeface="바탕" pitchFamily="18" charset="-127"/>
                <a:cs typeface="Arial" pitchFamily="34" charset="0"/>
              </a:rPr>
              <a:t>proton </a:t>
            </a:r>
            <a:r>
              <a:rPr lang="en-US" altLang="ko-KR" sz="2000" b="1" dirty="0" smtClean="0">
                <a:solidFill>
                  <a:prstClr val="black"/>
                </a:solidFill>
                <a:latin typeface="Arial" pitchFamily="34" charset="0"/>
                <a:ea typeface="바탕" pitchFamily="18" charset="-127"/>
                <a:cs typeface="Arial" pitchFamily="34" charset="0"/>
              </a:rPr>
              <a:t>hopping relay (“hop-and-turn”)</a:t>
            </a:r>
            <a:endParaRPr lang="ko-KR" altLang="en-US" sz="2000" b="1" dirty="0">
              <a:solidFill>
                <a:prstClr val="black"/>
              </a:solidFill>
              <a:latin typeface="Arial" pitchFamily="34" charset="0"/>
              <a:cs typeface="Arial" pitchFamily="34" charset="0"/>
            </a:endParaRPr>
          </a:p>
        </p:txBody>
      </p:sp>
      <p:sp>
        <p:nvSpPr>
          <p:cNvPr id="21609" name="직사각형 127"/>
          <p:cNvSpPr>
            <a:spLocks noChangeArrowheads="1"/>
          </p:cNvSpPr>
          <p:nvPr/>
        </p:nvSpPr>
        <p:spPr bwMode="auto">
          <a:xfrm>
            <a:off x="228601" y="3567237"/>
            <a:ext cx="4914903" cy="40011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179388"/>
            <a:r>
              <a:rPr kumimoji="1" lang="en-US" altLang="ko-KR" sz="2000" b="1" dirty="0">
                <a:solidFill>
                  <a:srgbClr val="000000"/>
                </a:solidFill>
                <a:latin typeface="Arial" pitchFamily="34" charset="0"/>
                <a:ea typeface="굴림" pitchFamily="50" charset="-127"/>
                <a:cs typeface="Arial" pitchFamily="34" charset="0"/>
              </a:rPr>
              <a:t>OH</a:t>
            </a:r>
            <a:r>
              <a:rPr kumimoji="1" lang="en-US" altLang="ko-KR" sz="2000" b="1" baseline="30000" dirty="0">
                <a:solidFill>
                  <a:srgbClr val="000000"/>
                </a:solidFill>
                <a:latin typeface="Arial" pitchFamily="34" charset="0"/>
                <a:ea typeface="굴림" pitchFamily="50" charset="-127"/>
                <a:cs typeface="Arial" pitchFamily="34" charset="0"/>
              </a:rPr>
              <a:t>− </a:t>
            </a:r>
            <a:r>
              <a:rPr lang="en-US" altLang="ko-KR" sz="2000" b="1" dirty="0">
                <a:solidFill>
                  <a:prstClr val="black"/>
                </a:solidFill>
                <a:latin typeface="Arial" pitchFamily="34" charset="0"/>
                <a:cs typeface="Arial" pitchFamily="34" charset="0"/>
              </a:rPr>
              <a:t>: molecular hydroxide </a:t>
            </a:r>
            <a:r>
              <a:rPr lang="en-US" altLang="ko-KR" sz="2000" b="1" dirty="0" smtClean="0">
                <a:solidFill>
                  <a:prstClr val="black"/>
                </a:solidFill>
                <a:latin typeface="Arial" pitchFamily="34" charset="0"/>
                <a:cs typeface="Arial" pitchFamily="34" charset="0"/>
              </a:rPr>
              <a:t>migration</a:t>
            </a:r>
            <a:endParaRPr lang="ko-KR" altLang="en-US" sz="2000" b="1" dirty="0">
              <a:solidFill>
                <a:prstClr val="black"/>
              </a:solidFill>
              <a:latin typeface="Arial" pitchFamily="34" charset="0"/>
              <a:cs typeface="Arial" pitchFamily="34" charset="0"/>
            </a:endParaRPr>
          </a:p>
        </p:txBody>
      </p:sp>
      <p:sp>
        <p:nvSpPr>
          <p:cNvPr id="123" name="타원 122"/>
          <p:cNvSpPr/>
          <p:nvPr/>
        </p:nvSpPr>
        <p:spPr bwMode="auto">
          <a:xfrm rot="16200000">
            <a:off x="5163825" y="1883884"/>
            <a:ext cx="432435" cy="432435"/>
          </a:xfrm>
          <a:prstGeom prst="ellipse">
            <a:avLst/>
          </a:prstGeom>
          <a:gradFill>
            <a:gsLst>
              <a:gs pos="0">
                <a:schemeClr val="bg1">
                  <a:lumMod val="85000"/>
                </a:schemeClr>
              </a:gs>
              <a:gs pos="50000">
                <a:schemeClr val="bg1">
                  <a:lumMod val="65000"/>
                </a:schemeClr>
              </a:gs>
              <a:gs pos="100000">
                <a:schemeClr val="bg1">
                  <a:lumMod val="50000"/>
                </a:schemeClr>
              </a:gs>
            </a:gsLst>
            <a:path path="circle">
              <a:fillToRect l="50000" t="50000" r="50000" b="50000"/>
            </a:path>
          </a:gra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24" name="타원 123"/>
          <p:cNvSpPr/>
          <p:nvPr/>
        </p:nvSpPr>
        <p:spPr bwMode="auto">
          <a:xfrm rot="16200000">
            <a:off x="5596258" y="2028020"/>
            <a:ext cx="144145" cy="144145"/>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26" name="타원 125"/>
          <p:cNvSpPr/>
          <p:nvPr/>
        </p:nvSpPr>
        <p:spPr bwMode="auto">
          <a:xfrm rot="16200000">
            <a:off x="5020475" y="2027854"/>
            <a:ext cx="142875" cy="144463"/>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27" name="타원 126"/>
          <p:cNvSpPr/>
          <p:nvPr/>
        </p:nvSpPr>
        <p:spPr bwMode="auto">
          <a:xfrm rot="16200000">
            <a:off x="5307815" y="1740533"/>
            <a:ext cx="144462" cy="142875"/>
          </a:xfrm>
          <a:prstGeom prst="ellipse">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28" name="타원 127"/>
          <p:cNvSpPr/>
          <p:nvPr/>
        </p:nvSpPr>
        <p:spPr bwMode="auto">
          <a:xfrm rot="16200000">
            <a:off x="5307965" y="2316320"/>
            <a:ext cx="144145" cy="144145"/>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07" name="타원 106"/>
          <p:cNvSpPr/>
          <p:nvPr/>
        </p:nvSpPr>
        <p:spPr>
          <a:xfrm>
            <a:off x="4488451" y="2024843"/>
            <a:ext cx="144016" cy="144016"/>
          </a:xfrm>
          <a:prstGeom prst="ellipse">
            <a:avLst/>
          </a:prstGeom>
          <a:gradFill flip="none" rotWithShape="1">
            <a:gsLst>
              <a:gs pos="0">
                <a:schemeClr val="tx1">
                  <a:lumMod val="50000"/>
                  <a:lumOff val="50000"/>
                </a:schemeClr>
              </a:gs>
              <a:gs pos="50000">
                <a:schemeClr val="tx1">
                  <a:lumMod val="75000"/>
                  <a:lumOff val="25000"/>
                </a:schemeClr>
              </a:gs>
              <a:gs pos="100000">
                <a:schemeClr val="tx1"/>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prstClr val="white"/>
              </a:solidFill>
              <a:latin typeface="Arial" pitchFamily="34" charset="0"/>
              <a:cs typeface="Arial" pitchFamily="34" charset="0"/>
            </a:endParaRPr>
          </a:p>
        </p:txBody>
      </p:sp>
      <p:sp>
        <p:nvSpPr>
          <p:cNvPr id="129" name="제목 2"/>
          <p:cNvSpPr txBox="1">
            <a:spLocks/>
          </p:cNvSpPr>
          <p:nvPr/>
        </p:nvSpPr>
        <p:spPr bwMode="auto">
          <a:xfrm>
            <a:off x="1" y="0"/>
            <a:ext cx="9144000" cy="64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latinLnBrk="1" hangingPunct="0">
              <a:spcBef>
                <a:spcPct val="0"/>
              </a:spcBef>
              <a:spcAft>
                <a:spcPct val="0"/>
              </a:spcAft>
              <a:defRPr sz="2400" b="1" kern="1200">
                <a:solidFill>
                  <a:schemeClr val="tx1"/>
                </a:solidFill>
                <a:latin typeface="Times New Roman" pitchFamily="18" charset="0"/>
                <a:ea typeface="Arial Unicode MS" pitchFamily="50" charset="-127"/>
                <a:cs typeface="Times New Roman" pitchFamily="18" charset="0"/>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a:lstStyle>
          <a:p>
            <a:pPr algn="ctr" eaLnBrk="1" hangingPunct="1"/>
            <a:r>
              <a:rPr lang="en-US" altLang="ko-KR" sz="2800" dirty="0">
                <a:solidFill>
                  <a:prstClr val="black"/>
                </a:solidFill>
                <a:latin typeface="Arial" pitchFamily="34" charset="0"/>
                <a:cs typeface="Arial" pitchFamily="34" charset="0"/>
              </a:rPr>
              <a:t>Transport Mechanisms </a:t>
            </a:r>
            <a:r>
              <a:rPr lang="en-US" altLang="ko-KR" sz="2800" dirty="0">
                <a:solidFill>
                  <a:srgbClr val="000000"/>
                </a:solidFill>
                <a:latin typeface="Arial" pitchFamily="34" charset="0"/>
                <a:cs typeface="Arial" pitchFamily="34" charset="0"/>
              </a:rPr>
              <a:t>of H</a:t>
            </a:r>
            <a:r>
              <a:rPr lang="en-US" altLang="ko-KR" sz="2800" baseline="-25000" dirty="0">
                <a:solidFill>
                  <a:srgbClr val="000000"/>
                </a:solidFill>
                <a:latin typeface="Arial" pitchFamily="34" charset="0"/>
                <a:cs typeface="Arial" pitchFamily="34" charset="0"/>
              </a:rPr>
              <a:t>3</a:t>
            </a:r>
            <a:r>
              <a:rPr lang="en-US" altLang="ko-KR" sz="2800" dirty="0">
                <a:solidFill>
                  <a:srgbClr val="000000"/>
                </a:solidFill>
                <a:latin typeface="Arial" pitchFamily="34" charset="0"/>
                <a:cs typeface="Arial" pitchFamily="34" charset="0"/>
              </a:rPr>
              <a:t>O</a:t>
            </a:r>
            <a:r>
              <a:rPr lang="en-US" altLang="ko-KR" sz="2800" baseline="30000" dirty="0">
                <a:solidFill>
                  <a:srgbClr val="000000"/>
                </a:solidFill>
                <a:latin typeface="Arial" pitchFamily="34" charset="0"/>
                <a:cs typeface="Arial" pitchFamily="34" charset="0"/>
              </a:rPr>
              <a:t>+</a:t>
            </a:r>
            <a:r>
              <a:rPr lang="en-US" altLang="ko-KR" sz="2800" dirty="0">
                <a:solidFill>
                  <a:srgbClr val="000000"/>
                </a:solidFill>
                <a:latin typeface="Arial" pitchFamily="34" charset="0"/>
                <a:cs typeface="Arial" pitchFamily="34" charset="0"/>
              </a:rPr>
              <a:t> and OH</a:t>
            </a:r>
            <a:r>
              <a:rPr lang="en-US" altLang="ko-KR" sz="2800" baseline="30000" dirty="0">
                <a:solidFill>
                  <a:srgbClr val="000000"/>
                </a:solidFill>
                <a:latin typeface="Arial" pitchFamily="34" charset="0"/>
                <a:cs typeface="Arial" pitchFamily="34" charset="0"/>
              </a:rPr>
              <a:t>−</a:t>
            </a:r>
            <a:r>
              <a:rPr lang="en-US" altLang="ko-KR" sz="2800" dirty="0">
                <a:solidFill>
                  <a:srgbClr val="000000"/>
                </a:solidFill>
                <a:latin typeface="Arial" pitchFamily="34" charset="0"/>
                <a:cs typeface="Arial" pitchFamily="34" charset="0"/>
              </a:rPr>
              <a:t> in </a:t>
            </a:r>
            <a:r>
              <a:rPr lang="en-US" altLang="ko-KR" sz="2800" dirty="0" smtClean="0">
                <a:solidFill>
                  <a:srgbClr val="000000"/>
                </a:solidFill>
                <a:latin typeface="Arial" pitchFamily="34" charset="0"/>
                <a:cs typeface="Arial" pitchFamily="34" charset="0"/>
              </a:rPr>
              <a:t>ASW</a:t>
            </a:r>
            <a:endParaRPr lang="ko-KR" altLang="en-US" sz="2800" dirty="0" smtClean="0">
              <a:solidFill>
                <a:prstClr val="black"/>
              </a:solidFill>
              <a:latin typeface="Arial" pitchFamily="34" charset="0"/>
              <a:cs typeface="Arial" pitchFamily="34" charset="0"/>
            </a:endParaRPr>
          </a:p>
        </p:txBody>
      </p:sp>
      <p:sp>
        <p:nvSpPr>
          <p:cNvPr id="73" name="직사각형 72"/>
          <p:cNvSpPr/>
          <p:nvPr/>
        </p:nvSpPr>
        <p:spPr>
          <a:xfrm>
            <a:off x="5643569" y="4401398"/>
            <a:ext cx="3500431" cy="646331"/>
          </a:xfrm>
          <a:prstGeom prst="rect">
            <a:avLst/>
          </a:prstGeom>
        </p:spPr>
        <p:txBody>
          <a:bodyPr wrap="square">
            <a:spAutoFit/>
          </a:bodyPr>
          <a:lstStyle/>
          <a:p>
            <a:r>
              <a:rPr lang="en-US" altLang="ko-KR" dirty="0" smtClean="0">
                <a:solidFill>
                  <a:srgbClr val="000000"/>
                </a:solidFill>
                <a:latin typeface="Arial" pitchFamily="34" charset="0"/>
                <a:ea typeface="바탕" pitchFamily="18" charset="-127"/>
                <a:cs typeface="Arial" pitchFamily="34" charset="0"/>
              </a:rPr>
              <a:t>“Proton hole” migration </a:t>
            </a:r>
          </a:p>
          <a:p>
            <a:r>
              <a:rPr lang="en-US" altLang="ko-KR" dirty="0" smtClean="0">
                <a:solidFill>
                  <a:srgbClr val="000000"/>
                </a:solidFill>
                <a:latin typeface="Arial" pitchFamily="34" charset="0"/>
                <a:ea typeface="바탕" pitchFamily="18" charset="-127"/>
                <a:cs typeface="Arial" pitchFamily="34" charset="0"/>
              </a:rPr>
              <a:t>(“mirror image” of H</a:t>
            </a:r>
            <a:r>
              <a:rPr lang="en-US" altLang="ko-KR" baseline="30000" dirty="0" smtClean="0">
                <a:solidFill>
                  <a:srgbClr val="000000"/>
                </a:solidFill>
                <a:latin typeface="Arial" pitchFamily="34" charset="0"/>
                <a:ea typeface="바탕" pitchFamily="18" charset="-127"/>
                <a:cs typeface="Arial" pitchFamily="34" charset="0"/>
              </a:rPr>
              <a:t>+</a:t>
            </a:r>
            <a:r>
              <a:rPr lang="en-US" altLang="ko-KR" dirty="0" smtClean="0">
                <a:solidFill>
                  <a:srgbClr val="000000"/>
                </a:solidFill>
                <a:latin typeface="Arial" pitchFamily="34" charset="0"/>
                <a:ea typeface="바탕" pitchFamily="18" charset="-127"/>
                <a:cs typeface="Arial" pitchFamily="34" charset="0"/>
              </a:rPr>
              <a:t> transport)</a:t>
            </a:r>
            <a:endParaRPr lang="ko-KR" altLang="en-US" dirty="0">
              <a:solidFill>
                <a:srgbClr val="FF0000"/>
              </a:solidFill>
            </a:endParaRPr>
          </a:p>
        </p:txBody>
      </p:sp>
      <p:sp>
        <p:nvSpPr>
          <p:cNvPr id="85" name="TextBox 84"/>
          <p:cNvSpPr txBox="1"/>
          <p:nvPr/>
        </p:nvSpPr>
        <p:spPr>
          <a:xfrm>
            <a:off x="2339752" y="2996952"/>
            <a:ext cx="6804248" cy="323165"/>
          </a:xfrm>
          <a:prstGeom prst="rect">
            <a:avLst/>
          </a:prstGeom>
          <a:noFill/>
        </p:spPr>
        <p:txBody>
          <a:bodyPr wrap="square">
            <a:spAutoFit/>
          </a:bodyP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r" eaLnBrk="1" latinLnBrk="0" hangingPunct="1"/>
            <a:r>
              <a:rPr kumimoji="0" lang="en-US" altLang="ko-KR" sz="1500" dirty="0" err="1" smtClean="0">
                <a:solidFill>
                  <a:prstClr val="black"/>
                </a:solidFill>
                <a:latin typeface="Arial" pitchFamily="34" charset="0"/>
                <a:ea typeface="Arial Unicode MS" pitchFamily="50" charset="-127"/>
                <a:cs typeface="Arial" pitchFamily="34" charset="0"/>
              </a:rPr>
              <a:t>Jaccard</a:t>
            </a:r>
            <a:r>
              <a:rPr kumimoji="0" lang="en-US" altLang="ko-KR" sz="1500" dirty="0">
                <a:solidFill>
                  <a:prstClr val="black"/>
                </a:solidFill>
                <a:latin typeface="Arial" pitchFamily="34" charset="0"/>
                <a:ea typeface="Arial Unicode MS" pitchFamily="50" charset="-127"/>
                <a:cs typeface="Arial" pitchFamily="34" charset="0"/>
              </a:rPr>
              <a:t>, </a:t>
            </a:r>
            <a:r>
              <a:rPr kumimoji="0" lang="en-US" altLang="ko-KR" sz="1500" i="1" dirty="0" err="1">
                <a:solidFill>
                  <a:prstClr val="black"/>
                </a:solidFill>
                <a:latin typeface="Arial" pitchFamily="34" charset="0"/>
                <a:ea typeface="Arial Unicode MS" pitchFamily="50" charset="-127"/>
                <a:cs typeface="Arial" pitchFamily="34" charset="0"/>
              </a:rPr>
              <a:t>Helv</a:t>
            </a:r>
            <a:r>
              <a:rPr kumimoji="0" lang="en-US" altLang="ko-KR" sz="1500" i="1" dirty="0">
                <a:solidFill>
                  <a:prstClr val="black"/>
                </a:solidFill>
                <a:latin typeface="Arial" pitchFamily="34" charset="0"/>
                <a:ea typeface="Arial Unicode MS" pitchFamily="50" charset="-127"/>
                <a:cs typeface="Arial" pitchFamily="34" charset="0"/>
              </a:rPr>
              <a:t>. Phys. </a:t>
            </a:r>
            <a:r>
              <a:rPr kumimoji="0" lang="en-US" altLang="ko-KR" sz="1500" i="1" dirty="0" err="1">
                <a:solidFill>
                  <a:prstClr val="black"/>
                </a:solidFill>
                <a:latin typeface="Arial" pitchFamily="34" charset="0"/>
                <a:ea typeface="Arial Unicode MS" pitchFamily="50" charset="-127"/>
                <a:cs typeface="Arial" pitchFamily="34" charset="0"/>
              </a:rPr>
              <a:t>Acta</a:t>
            </a:r>
            <a:r>
              <a:rPr kumimoji="0" lang="en-US" altLang="ko-KR" sz="1500" i="1" dirty="0">
                <a:solidFill>
                  <a:prstClr val="black"/>
                </a:solidFill>
                <a:latin typeface="Arial" pitchFamily="34" charset="0"/>
                <a:ea typeface="Arial Unicode MS" pitchFamily="50" charset="-127"/>
                <a:cs typeface="Arial" pitchFamily="34" charset="0"/>
              </a:rPr>
              <a:t>.</a:t>
            </a:r>
            <a:r>
              <a:rPr kumimoji="0" lang="en-US" altLang="ko-KR" sz="1500" dirty="0">
                <a:solidFill>
                  <a:prstClr val="black"/>
                </a:solidFill>
                <a:latin typeface="Arial" pitchFamily="34" charset="0"/>
                <a:ea typeface="Arial Unicode MS" pitchFamily="50" charset="-127"/>
                <a:cs typeface="Arial" pitchFamily="34" charset="0"/>
              </a:rPr>
              <a:t> (1959); Collier et al., </a:t>
            </a:r>
            <a:r>
              <a:rPr kumimoji="0" lang="en-US" altLang="ko-KR" sz="1500" i="1" dirty="0">
                <a:solidFill>
                  <a:prstClr val="black"/>
                </a:solidFill>
                <a:latin typeface="Arial" pitchFamily="34" charset="0"/>
                <a:ea typeface="Arial Unicode MS" pitchFamily="50" charset="-127"/>
                <a:cs typeface="Arial" pitchFamily="34" charset="0"/>
              </a:rPr>
              <a:t>J. Phys. Chem. </a:t>
            </a:r>
            <a:r>
              <a:rPr kumimoji="0" lang="en-US" altLang="ko-KR" sz="1500" dirty="0">
                <a:solidFill>
                  <a:prstClr val="black"/>
                </a:solidFill>
                <a:latin typeface="Arial" pitchFamily="34" charset="0"/>
                <a:ea typeface="Arial Unicode MS" pitchFamily="50" charset="-127"/>
                <a:cs typeface="Arial" pitchFamily="34" charset="0"/>
              </a:rPr>
              <a:t>(1984</a:t>
            </a:r>
            <a:r>
              <a:rPr kumimoji="0" lang="en-US" altLang="ko-KR" sz="1500" dirty="0" smtClean="0">
                <a:solidFill>
                  <a:prstClr val="black"/>
                </a:solidFill>
                <a:latin typeface="Arial" pitchFamily="34" charset="0"/>
                <a:ea typeface="Arial Unicode MS" pitchFamily="50" charset="-127"/>
                <a:cs typeface="Arial" pitchFamily="34" charset="0"/>
              </a:rPr>
              <a:t>)</a:t>
            </a:r>
            <a:endParaRPr kumimoji="0" lang="ko-KR" altLang="en-US" sz="1500" dirty="0">
              <a:solidFill>
                <a:srgbClr val="000000"/>
              </a:solidFill>
              <a:latin typeface="Arial" pitchFamily="34" charset="0"/>
              <a:ea typeface="Arial Unicode MS" pitchFamily="50" charset="-127"/>
              <a:cs typeface="Arial" pitchFamily="34" charset="0"/>
            </a:endParaRPr>
          </a:p>
        </p:txBody>
      </p:sp>
      <p:sp>
        <p:nvSpPr>
          <p:cNvPr id="86" name="직사각형 85"/>
          <p:cNvSpPr/>
          <p:nvPr/>
        </p:nvSpPr>
        <p:spPr>
          <a:xfrm>
            <a:off x="5596258" y="5728288"/>
            <a:ext cx="3500432" cy="369332"/>
          </a:xfrm>
          <a:prstGeom prst="rect">
            <a:avLst/>
          </a:prstGeom>
        </p:spPr>
        <p:txBody>
          <a:bodyPr wrap="square">
            <a:spAutoFit/>
          </a:bodyPr>
          <a:lstStyle/>
          <a:p>
            <a:r>
              <a:rPr lang="en-US" altLang="ko-KR" dirty="0" smtClean="0">
                <a:solidFill>
                  <a:srgbClr val="0000FF"/>
                </a:solidFill>
                <a:latin typeface="Arial" pitchFamily="34" charset="0"/>
                <a:cs typeface="Arial" pitchFamily="34" charset="0"/>
              </a:rPr>
              <a:t>Molecular h</a:t>
            </a:r>
            <a:r>
              <a:rPr lang="en-US" altLang="ko-KR" dirty="0">
                <a:solidFill>
                  <a:srgbClr val="0000FF"/>
                </a:solidFill>
                <a:latin typeface="Arial" pitchFamily="34" charset="0"/>
                <a:cs typeface="Arial" pitchFamily="34" charset="0"/>
              </a:rPr>
              <a:t>ydroxide </a:t>
            </a:r>
            <a:r>
              <a:rPr lang="en-US" altLang="ko-KR" dirty="0" smtClean="0">
                <a:solidFill>
                  <a:srgbClr val="0000FF"/>
                </a:solidFill>
                <a:latin typeface="Arial" pitchFamily="34" charset="0"/>
                <a:cs typeface="Arial" pitchFamily="34" charset="0"/>
              </a:rPr>
              <a:t>migration</a:t>
            </a:r>
            <a:endParaRPr lang="ko-KR" altLang="en-US" dirty="0" smtClean="0">
              <a:solidFill>
                <a:srgbClr val="0000FF"/>
              </a:solidFill>
              <a:latin typeface="Arial" pitchFamily="34" charset="0"/>
              <a:cs typeface="Arial" pitchFamily="34" charset="0"/>
            </a:endParaRPr>
          </a:p>
        </p:txBody>
      </p:sp>
      <p:sp>
        <p:nvSpPr>
          <p:cNvPr id="79" name="Line 12"/>
          <p:cNvSpPr>
            <a:spLocks noChangeShapeType="1"/>
          </p:cNvSpPr>
          <p:nvPr/>
        </p:nvSpPr>
        <p:spPr bwMode="auto">
          <a:xfrm>
            <a:off x="0" y="631100"/>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endParaRPr lang="ko-KR" altLang="en-US">
              <a:solidFill>
                <a:prstClr val="black"/>
              </a:solidFill>
            </a:endParaRPr>
          </a:p>
        </p:txBody>
      </p:sp>
      <p:sp>
        <p:nvSpPr>
          <p:cNvPr id="91" name="직사각형 90"/>
          <p:cNvSpPr/>
          <p:nvPr/>
        </p:nvSpPr>
        <p:spPr>
          <a:xfrm>
            <a:off x="6700033" y="4216732"/>
            <a:ext cx="875637" cy="1015663"/>
          </a:xfrm>
          <a:prstGeom prst="rect">
            <a:avLst/>
          </a:prstGeom>
          <a:noFill/>
        </p:spPr>
        <p:txBody>
          <a:bodyPr wrap="square">
            <a:spAutoFit/>
          </a:bodyPr>
          <a:lstStyle/>
          <a:p>
            <a:pPr algn="ctr" fontAlgn="base" latinLnBrk="0">
              <a:spcBef>
                <a:spcPct val="0"/>
              </a:spcBef>
              <a:spcAft>
                <a:spcPct val="0"/>
              </a:spcAft>
            </a:pPr>
            <a:r>
              <a:rPr lang="en-US" altLang="ko-KR" sz="6000" dirty="0" smtClean="0">
                <a:solidFill>
                  <a:srgbClr val="FF0000">
                    <a:alpha val="74000"/>
                  </a:srgbClr>
                </a:solidFill>
                <a:effectLst>
                  <a:glow>
                    <a:srgbClr val="4F81BD"/>
                  </a:glow>
                </a:effectLst>
                <a:latin typeface="Arial" pitchFamily="34" charset="0"/>
                <a:ea typeface="바탕" pitchFamily="18" charset="-127"/>
                <a:cs typeface="Arial" pitchFamily="34" charset="0"/>
              </a:rPr>
              <a:t>X</a:t>
            </a:r>
            <a:endParaRPr kumimoji="1" lang="ko-KR" altLang="en-US" sz="6000" dirty="0">
              <a:solidFill>
                <a:srgbClr val="FF0000">
                  <a:alpha val="74000"/>
                </a:srgbClr>
              </a:solidFill>
              <a:effectLst>
                <a:glow>
                  <a:srgbClr val="4F81BD"/>
                </a:glow>
              </a:effectLst>
              <a:latin typeface="굴림" pitchFamily="50" charset="-127"/>
              <a:ea typeface="굴림" pitchFamily="50" charset="-127"/>
            </a:endParaRPr>
          </a:p>
        </p:txBody>
      </p:sp>
      <p:sp>
        <p:nvSpPr>
          <p:cNvPr id="87" name="직사각형 86"/>
          <p:cNvSpPr/>
          <p:nvPr/>
        </p:nvSpPr>
        <p:spPr>
          <a:xfrm>
            <a:off x="4913405" y="6462473"/>
            <a:ext cx="4172938" cy="338554"/>
          </a:xfrm>
          <a:prstGeom prst="rect">
            <a:avLst/>
          </a:prstGeom>
        </p:spPr>
        <p:txBody>
          <a:bodyPr wrap="none">
            <a:spAutoFit/>
          </a:bodyPr>
          <a:lstStyle/>
          <a:p>
            <a:pPr algn="r"/>
            <a:r>
              <a:rPr lang="en-US" altLang="ko-KR" sz="1600" dirty="0" smtClean="0">
                <a:solidFill>
                  <a:prstClr val="black"/>
                </a:solidFill>
                <a:latin typeface="Arial" panose="020B0604020202020204" pitchFamily="34" charset="0"/>
                <a:cs typeface="Arial" panose="020B0604020202020204" pitchFamily="34" charset="0"/>
              </a:rPr>
              <a:t>D. H. Lee et al., </a:t>
            </a:r>
            <a:r>
              <a:rPr lang="en-US" altLang="ko-KR" sz="1600" i="1" dirty="0" smtClean="0">
                <a:solidFill>
                  <a:prstClr val="black"/>
                </a:solidFill>
                <a:latin typeface="Arial" panose="020B0604020202020204" pitchFamily="34" charset="0"/>
                <a:cs typeface="Arial" panose="020B0604020202020204" pitchFamily="34" charset="0"/>
              </a:rPr>
              <a:t>J</a:t>
            </a:r>
            <a:r>
              <a:rPr lang="en-US" altLang="ko-KR" sz="1600" i="1" dirty="0">
                <a:solidFill>
                  <a:prstClr val="black"/>
                </a:solidFill>
                <a:latin typeface="Arial" panose="020B0604020202020204" pitchFamily="34" charset="0"/>
                <a:cs typeface="Arial" panose="020B0604020202020204" pitchFamily="34" charset="0"/>
              </a:rPr>
              <a:t>. Phys. Chem. </a:t>
            </a:r>
            <a:r>
              <a:rPr lang="en-US" altLang="ko-KR" sz="1600" i="1" dirty="0" smtClean="0">
                <a:solidFill>
                  <a:prstClr val="black"/>
                </a:solidFill>
                <a:latin typeface="Arial" panose="020B0604020202020204" pitchFamily="34" charset="0"/>
                <a:cs typeface="Arial" panose="020B0604020202020204" pitchFamily="34" charset="0"/>
              </a:rPr>
              <a:t>Lett. </a:t>
            </a:r>
            <a:r>
              <a:rPr lang="en-US" altLang="ko-KR" sz="1600" dirty="0" smtClean="0">
                <a:solidFill>
                  <a:prstClr val="black"/>
                </a:solidFill>
                <a:latin typeface="Arial" panose="020B0604020202020204" pitchFamily="34" charset="0"/>
                <a:cs typeface="Arial" panose="020B0604020202020204" pitchFamily="34" charset="0"/>
              </a:rPr>
              <a:t>(2014)</a:t>
            </a:r>
            <a:endParaRPr lang="ko-KR" alt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6787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3.33333E-6 -2.09114E-6 L 0.04723 -2.09114E-6 " pathEditMode="relative" rAng="0" ptsTypes="AA">
                                      <p:cBhvr>
                                        <p:cTn id="6" dur="500" fill="hold"/>
                                        <p:tgtEl>
                                          <p:spTgt spid="101"/>
                                        </p:tgtEl>
                                        <p:attrNameLst>
                                          <p:attrName>ppt_x</p:attrName>
                                          <p:attrName>ppt_y</p:attrName>
                                        </p:attrNameLst>
                                      </p:cBhvr>
                                      <p:rCtr x="24" y="0"/>
                                    </p:animMotion>
                                  </p:childTnLst>
                                </p:cTn>
                              </p:par>
                              <p:par>
                                <p:cTn id="7" presetID="10" presetClass="exit" presetSubtype="0" fill="hold" grpId="0" nodeType="withEffect">
                                  <p:stCondLst>
                                    <p:cond delay="0"/>
                                  </p:stCondLst>
                                  <p:childTnLst>
                                    <p:animEffect transition="out" filter="fade">
                                      <p:cBhvr>
                                        <p:cTn id="8" dur="500"/>
                                        <p:tgtEl>
                                          <p:spTgt spid="120"/>
                                        </p:tgtEl>
                                      </p:cBhvr>
                                    </p:animEffect>
                                    <p:set>
                                      <p:cBhvr>
                                        <p:cTn id="9" dur="1" fill="hold">
                                          <p:stCondLst>
                                            <p:cond delay="499"/>
                                          </p:stCondLst>
                                        </p:cTn>
                                        <p:tgtEl>
                                          <p:spTgt spid="120"/>
                                        </p:tgtEl>
                                        <p:attrNameLst>
                                          <p:attrName>style.visibility</p:attrName>
                                        </p:attrNameLst>
                                      </p:cBhvr>
                                      <p:to>
                                        <p:strVal val="hidden"/>
                                      </p:to>
                                    </p:set>
                                  </p:childTnLst>
                                </p:cTn>
                              </p:par>
                            </p:childTnLst>
                          </p:cTn>
                        </p:par>
                        <p:par>
                          <p:cTn id="10" fill="hold" nodeType="afterGroup">
                            <p:stCondLst>
                              <p:cond delay="500"/>
                            </p:stCondLst>
                            <p:childTnLst>
                              <p:par>
                                <p:cTn id="11" presetID="63" presetClass="path" presetSubtype="0" accel="50000" decel="50000" fill="hold" nodeType="afterEffect">
                                  <p:stCondLst>
                                    <p:cond delay="0"/>
                                  </p:stCondLst>
                                  <p:childTnLst>
                                    <p:animMotion origin="layout" path="M 3.88889E-6 -2.09114E-6 L 0.05329 -2.09114E-6 " pathEditMode="relative" rAng="0" ptsTypes="AA">
                                      <p:cBhvr>
                                        <p:cTn id="12" dur="500" fill="hold"/>
                                        <p:tgtEl>
                                          <p:spTgt spid="104"/>
                                        </p:tgtEl>
                                        <p:attrNameLst>
                                          <p:attrName>ppt_x</p:attrName>
                                          <p:attrName>ppt_y</p:attrName>
                                        </p:attrNameLst>
                                      </p:cBhvr>
                                      <p:rCtr x="27" y="0"/>
                                    </p:animMotion>
                                  </p:childTnLst>
                                </p:cTn>
                              </p:par>
                              <p:par>
                                <p:cTn id="13" presetID="10" presetClass="entr" presetSubtype="0" fill="hold" grpId="0" nodeType="withEffect">
                                  <p:stCondLst>
                                    <p:cond delay="0"/>
                                  </p:stCondLst>
                                  <p:childTnLst>
                                    <p:set>
                                      <p:cBhvr>
                                        <p:cTn id="14" dur="1" fill="hold">
                                          <p:stCondLst>
                                            <p:cond delay="0"/>
                                          </p:stCondLst>
                                        </p:cTn>
                                        <p:tgtEl>
                                          <p:spTgt spid="121"/>
                                        </p:tgtEl>
                                        <p:attrNameLst>
                                          <p:attrName>style.visibility</p:attrName>
                                        </p:attrNameLst>
                                      </p:cBhvr>
                                      <p:to>
                                        <p:strVal val="visible"/>
                                      </p:to>
                                    </p:set>
                                    <p:animEffect transition="in" filter="fade">
                                      <p:cBhvr>
                                        <p:cTn id="15" dur="1000"/>
                                        <p:tgtEl>
                                          <p:spTgt spid="12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mph" presetSubtype="0" fill="hold" nodeType="clickEffect">
                                  <p:stCondLst>
                                    <p:cond delay="0"/>
                                  </p:stCondLst>
                                  <p:childTnLst>
                                    <p:animRot by="-5400000">
                                      <p:cBhvr>
                                        <p:cTn id="19" dur="1000" fill="hold"/>
                                        <p:tgtEl>
                                          <p:spTgt spid="7"/>
                                        </p:tgtEl>
                                        <p:attrNameLst>
                                          <p:attrName>r</p:attrName>
                                        </p:attrNameLst>
                                      </p:cBhvr>
                                    </p:animRot>
                                  </p:childTnLst>
                                </p:cTn>
                              </p:par>
                            </p:childTnLst>
                          </p:cTn>
                        </p:par>
                        <p:par>
                          <p:cTn id="20" fill="hold" nodeType="afterGroup">
                            <p:stCondLst>
                              <p:cond delay="1000"/>
                            </p:stCondLst>
                            <p:childTnLst>
                              <p:par>
                                <p:cTn id="21" presetID="63" presetClass="path" presetSubtype="0" accel="50000" decel="50000" fill="hold" nodeType="afterEffect">
                                  <p:stCondLst>
                                    <p:cond delay="0"/>
                                  </p:stCondLst>
                                  <p:childTnLst>
                                    <p:animMotion origin="layout" path="M -1.11111E-6 4.44444E-6 L 0.05868 4.44444E-6 " pathEditMode="relative" rAng="0" ptsTypes="AA">
                                      <p:cBhvr>
                                        <p:cTn id="22" dur="500" fill="hold"/>
                                        <p:tgtEl>
                                          <p:spTgt spid="107"/>
                                        </p:tgtEl>
                                        <p:attrNameLst>
                                          <p:attrName>ppt_x</p:attrName>
                                          <p:attrName>ppt_y</p:attrName>
                                        </p:attrNameLst>
                                      </p:cBhvr>
                                      <p:rCtr x="2934" y="0"/>
                                    </p:animMotion>
                                  </p:childTnLst>
                                </p:cTn>
                              </p:par>
                              <p:par>
                                <p:cTn id="23" presetID="10" presetClass="exit" presetSubtype="0" fill="hold" grpId="1" nodeType="withEffect">
                                  <p:stCondLst>
                                    <p:cond delay="0"/>
                                  </p:stCondLst>
                                  <p:childTnLst>
                                    <p:animEffect transition="out" filter="fade">
                                      <p:cBhvr>
                                        <p:cTn id="24" dur="1000"/>
                                        <p:tgtEl>
                                          <p:spTgt spid="121"/>
                                        </p:tgtEl>
                                      </p:cBhvr>
                                    </p:animEffect>
                                    <p:set>
                                      <p:cBhvr>
                                        <p:cTn id="25" dur="1" fill="hold">
                                          <p:stCondLst>
                                            <p:cond delay="999"/>
                                          </p:stCondLst>
                                        </p:cTn>
                                        <p:tgtEl>
                                          <p:spTgt spid="12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12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4"/>
                                        </p:tgtEl>
                                        <p:attrNameLst>
                                          <p:attrName>style.visibility</p:attrName>
                                        </p:attrNameLst>
                                      </p:cBhvr>
                                      <p:to>
                                        <p:strVal val="visible"/>
                                      </p:to>
                                    </p:set>
                                  </p:childTnLst>
                                </p:cTn>
                              </p:par>
                              <p:par>
                                <p:cTn id="32" presetID="1" presetClass="entr" presetSubtype="0" fill="hold" grpId="0" nodeType="withEffect" nodePh="1">
                                  <p:stCondLst>
                                    <p:cond delay="0"/>
                                  </p:stCondLst>
                                  <p:endCondLst>
                                    <p:cond evt="begin" delay="0">
                                      <p:tn val="32"/>
                                    </p:cond>
                                  </p:endCondLst>
                                  <p:childTnLst>
                                    <p:set>
                                      <p:cBhvr>
                                        <p:cTn id="33" dur="1" fill="hold">
                                          <p:stCondLst>
                                            <p:cond delay="0"/>
                                          </p:stCondLst>
                                        </p:cTn>
                                        <p:tgtEl>
                                          <p:spTgt spid="126"/>
                                        </p:tgtEl>
                                        <p:attrNameLst>
                                          <p:attrName>style.visibility</p:attrName>
                                        </p:attrNameLst>
                                      </p:cBhvr>
                                      <p:to>
                                        <p:strVal val="visible"/>
                                      </p:to>
                                    </p:set>
                                  </p:childTnLst>
                                </p:cTn>
                              </p:par>
                              <p:par>
                                <p:cTn id="34" presetID="1" presetClass="entr" presetSubtype="0" fill="hold" grpId="0" nodeType="withEffect" nodePh="1">
                                  <p:stCondLst>
                                    <p:cond delay="0"/>
                                  </p:stCondLst>
                                  <p:endCondLst>
                                    <p:cond evt="begin" delay="0">
                                      <p:tn val="34"/>
                                    </p:cond>
                                  </p:endCondLst>
                                  <p:childTnLst>
                                    <p:set>
                                      <p:cBhvr>
                                        <p:cTn id="35" dur="1" fill="hold">
                                          <p:stCondLst>
                                            <p:cond delay="0"/>
                                          </p:stCondLst>
                                        </p:cTn>
                                        <p:tgtEl>
                                          <p:spTgt spid="12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8"/>
                                        </p:tgtEl>
                                        <p:attrNameLst>
                                          <p:attrName>style.visibility</p:attrName>
                                        </p:attrNameLst>
                                      </p:cBhvr>
                                      <p:to>
                                        <p:strVal val="visible"/>
                                      </p:to>
                                    </p:set>
                                  </p:childTnLst>
                                </p:cTn>
                              </p:par>
                              <p:par>
                                <p:cTn id="38" presetID="42" presetClass="path" presetSubtype="0" accel="50000" decel="50000" fill="hold" grpId="1" nodeType="withEffect">
                                  <p:stCondLst>
                                    <p:cond delay="1000"/>
                                  </p:stCondLst>
                                  <p:childTnLst>
                                    <p:animMotion origin="layout" path="M -1.66667E-6 1.48148E-6 L 0.04358 1.48148E-6 " pathEditMode="relative" rAng="0" ptsTypes="AA">
                                      <p:cBhvr>
                                        <p:cTn id="39" dur="500" fill="hold"/>
                                        <p:tgtEl>
                                          <p:spTgt spid="124"/>
                                        </p:tgtEl>
                                        <p:attrNameLst>
                                          <p:attrName>ppt_x</p:attrName>
                                          <p:attrName>ppt_y</p:attrName>
                                        </p:attrNameLst>
                                      </p:cBhvr>
                                      <p:rCtr x="2170" y="0"/>
                                    </p:animMotion>
                                  </p:childTnLst>
                                </p:cTn>
                              </p:par>
                              <p:par>
                                <p:cTn id="40" presetID="10" presetClass="entr" presetSubtype="0" fill="hold" grpId="0" nodeType="withEffect">
                                  <p:stCondLst>
                                    <p:cond delay="1000"/>
                                  </p:stCondLst>
                                  <p:childTnLst>
                                    <p:set>
                                      <p:cBhvr>
                                        <p:cTn id="41" dur="1" fill="hold">
                                          <p:stCondLst>
                                            <p:cond delay="0"/>
                                          </p:stCondLst>
                                        </p:cTn>
                                        <p:tgtEl>
                                          <p:spTgt spid="122"/>
                                        </p:tgtEl>
                                        <p:attrNameLst>
                                          <p:attrName>style.visibility</p:attrName>
                                        </p:attrNameLst>
                                      </p:cBhvr>
                                      <p:to>
                                        <p:strVal val="visible"/>
                                      </p:to>
                                    </p:set>
                                    <p:animEffect transition="in" filter="fade">
                                      <p:cBhvr>
                                        <p:cTn id="42" dur="500"/>
                                        <p:tgtEl>
                                          <p:spTgt spid="122"/>
                                        </p:tgtEl>
                                      </p:cBhvr>
                                    </p:animEffect>
                                  </p:childTnLst>
                                </p:cTn>
                              </p:par>
                            </p:childTnLst>
                          </p:cTn>
                        </p:par>
                      </p:childTnLst>
                    </p:cTn>
                  </p:par>
                  <p:par>
                    <p:cTn id="43" fill="hold">
                      <p:stCondLst>
                        <p:cond delay="indefinite"/>
                      </p:stCondLst>
                      <p:childTnLst>
                        <p:par>
                          <p:cTn id="44" fill="hold">
                            <p:stCondLst>
                              <p:cond delay="0"/>
                            </p:stCondLst>
                            <p:childTnLst>
                              <p:par>
                                <p:cTn id="45" presetID="35" presetClass="path" presetSubtype="0" accel="50000" decel="50000" fill="hold" nodeType="clickEffect">
                                  <p:stCondLst>
                                    <p:cond delay="0"/>
                                  </p:stCondLst>
                                  <p:childTnLst>
                                    <p:animMotion origin="layout" path="M 5E-6 -4.81841E-6 L -0.05018 -4.81841E-6 " pathEditMode="relative" rAng="0" ptsTypes="AA">
                                      <p:cBhvr>
                                        <p:cTn id="46" dur="500" fill="hold"/>
                                        <p:tgtEl>
                                          <p:spTgt spid="64"/>
                                        </p:tgtEl>
                                        <p:attrNameLst>
                                          <p:attrName>ppt_x</p:attrName>
                                          <p:attrName>ppt_y</p:attrName>
                                        </p:attrNameLst>
                                      </p:cBhvr>
                                      <p:rCtr x="-25" y="0"/>
                                    </p:animMotion>
                                  </p:childTnLst>
                                </p:cTn>
                              </p:par>
                              <p:par>
                                <p:cTn id="47" presetID="10" presetClass="exit" presetSubtype="0" fill="hold" nodeType="withEffect">
                                  <p:stCondLst>
                                    <p:cond delay="0"/>
                                  </p:stCondLst>
                                  <p:childTnLst>
                                    <p:animEffect transition="out" filter="fade">
                                      <p:cBhvr>
                                        <p:cTn id="48" dur="500"/>
                                        <p:tgtEl>
                                          <p:spTgt spid="68"/>
                                        </p:tgtEl>
                                      </p:cBhvr>
                                    </p:animEffect>
                                    <p:set>
                                      <p:cBhvr>
                                        <p:cTn id="49" dur="1" fill="hold">
                                          <p:stCondLst>
                                            <p:cond delay="499"/>
                                          </p:stCondLst>
                                        </p:cTn>
                                        <p:tgtEl>
                                          <p:spTgt spid="68"/>
                                        </p:tgtEl>
                                        <p:attrNameLst>
                                          <p:attrName>style.visibility</p:attrName>
                                        </p:attrNameLst>
                                      </p:cBhvr>
                                      <p:to>
                                        <p:strVal val="hidden"/>
                                      </p:to>
                                    </p:set>
                                  </p:childTnLst>
                                </p:cTn>
                              </p:par>
                            </p:childTnLst>
                          </p:cTn>
                        </p:par>
                        <p:par>
                          <p:cTn id="50" fill="hold">
                            <p:stCondLst>
                              <p:cond delay="500"/>
                            </p:stCondLst>
                            <p:childTnLst>
                              <p:par>
                                <p:cTn id="51" presetID="35" presetClass="path" presetSubtype="0" accel="50000" decel="50000" fill="hold" nodeType="afterEffect">
                                  <p:stCondLst>
                                    <p:cond delay="0"/>
                                  </p:stCondLst>
                                  <p:childTnLst>
                                    <p:animMotion origin="layout" path="M -2.77778E-7 -4.98728E-6 L -0.03941 -4.98728E-6 " pathEditMode="relative" rAng="0" ptsTypes="AA">
                                      <p:cBhvr>
                                        <p:cTn id="52" dur="500" fill="hold"/>
                                        <p:tgtEl>
                                          <p:spTgt spid="67"/>
                                        </p:tgtEl>
                                        <p:attrNameLst>
                                          <p:attrName>ppt_x</p:attrName>
                                          <p:attrName>ppt_y</p:attrName>
                                        </p:attrNameLst>
                                      </p:cBhvr>
                                      <p:rCtr x="-20" y="0"/>
                                    </p:animMotion>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par>
                          <p:cTn id="57" fill="hold">
                            <p:stCondLst>
                              <p:cond delay="1500"/>
                            </p:stCondLst>
                            <p:childTnLst>
                              <p:par>
                                <p:cTn id="58" presetID="2" presetClass="entr" presetSubtype="2" fill="hold" grpId="0" nodeType="afterEffect">
                                  <p:stCondLst>
                                    <p:cond delay="0"/>
                                  </p:stCondLst>
                                  <p:childTnLst>
                                    <p:set>
                                      <p:cBhvr>
                                        <p:cTn id="59" dur="1" fill="hold">
                                          <p:stCondLst>
                                            <p:cond delay="0"/>
                                          </p:stCondLst>
                                        </p:cTn>
                                        <p:tgtEl>
                                          <p:spTgt spid="73"/>
                                        </p:tgtEl>
                                        <p:attrNameLst>
                                          <p:attrName>style.visibility</p:attrName>
                                        </p:attrNameLst>
                                      </p:cBhvr>
                                      <p:to>
                                        <p:strVal val="visible"/>
                                      </p:to>
                                    </p:set>
                                    <p:anim calcmode="lin" valueType="num">
                                      <p:cBhvr additive="base">
                                        <p:cTn id="60" dur="500" fill="hold"/>
                                        <p:tgtEl>
                                          <p:spTgt spid="73"/>
                                        </p:tgtEl>
                                        <p:attrNameLst>
                                          <p:attrName>ppt_x</p:attrName>
                                        </p:attrNameLst>
                                      </p:cBhvr>
                                      <p:tavLst>
                                        <p:tav tm="0">
                                          <p:val>
                                            <p:strVal val="1+#ppt_w/2"/>
                                          </p:val>
                                        </p:tav>
                                        <p:tav tm="100000">
                                          <p:val>
                                            <p:strVal val="#ppt_x"/>
                                          </p:val>
                                        </p:tav>
                                      </p:tavLst>
                                    </p:anim>
                                    <p:anim calcmode="lin" valueType="num">
                                      <p:cBhvr additive="base">
                                        <p:cTn id="61" dur="500" fill="hold"/>
                                        <p:tgtEl>
                                          <p:spTgt spid="73"/>
                                        </p:tgtEl>
                                        <p:attrNameLst>
                                          <p:attrName>ppt_y</p:attrName>
                                        </p:attrNameLst>
                                      </p:cBhvr>
                                      <p:tavLst>
                                        <p:tav tm="0">
                                          <p:val>
                                            <p:strVal val="#ppt_y"/>
                                          </p:val>
                                        </p:tav>
                                        <p:tav tm="100000">
                                          <p:val>
                                            <p:strVal val="#ppt_y"/>
                                          </p:val>
                                        </p:tav>
                                      </p:tavLst>
                                    </p:anim>
                                  </p:childTnLst>
                                </p:cTn>
                              </p:par>
                            </p:childTnLst>
                          </p:cTn>
                        </p:par>
                        <p:par>
                          <p:cTn id="62" fill="hold">
                            <p:stCondLst>
                              <p:cond delay="2000"/>
                            </p:stCondLst>
                            <p:childTnLst>
                              <p:par>
                                <p:cTn id="63" presetID="2" presetClass="entr" presetSubtype="2" fill="hold" grpId="0" nodeType="after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500" fill="hold"/>
                                        <p:tgtEl>
                                          <p:spTgt spid="91"/>
                                        </p:tgtEl>
                                        <p:attrNameLst>
                                          <p:attrName>ppt_x</p:attrName>
                                        </p:attrNameLst>
                                      </p:cBhvr>
                                      <p:tavLst>
                                        <p:tav tm="0">
                                          <p:val>
                                            <p:strVal val="1+#ppt_w/2"/>
                                          </p:val>
                                        </p:tav>
                                        <p:tav tm="100000">
                                          <p:val>
                                            <p:strVal val="#ppt_x"/>
                                          </p:val>
                                        </p:tav>
                                      </p:tavLst>
                                    </p:anim>
                                    <p:anim calcmode="lin" valueType="num">
                                      <p:cBhvr additive="base">
                                        <p:cTn id="66"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1000"/>
                                  </p:stCondLst>
                                  <p:childTnLst>
                                    <p:animRot by="10800000">
                                      <p:cBhvr>
                                        <p:cTn id="70" dur="1000" fill="hold"/>
                                        <p:tgtEl>
                                          <p:spTgt spid="3"/>
                                        </p:tgtEl>
                                        <p:attrNameLst>
                                          <p:attrName>r</p:attrName>
                                        </p:attrNameLst>
                                      </p:cBhvr>
                                    </p:animRot>
                                  </p:childTnLst>
                                </p:cTn>
                              </p:par>
                              <p:par>
                                <p:cTn id="71" presetID="0" presetClass="path" presetSubtype="0" accel="8333" decel="16667" fill="hold" nodeType="withEffect">
                                  <p:stCondLst>
                                    <p:cond delay="0"/>
                                  </p:stCondLst>
                                  <p:childTnLst>
                                    <p:animMotion origin="layout" path="M -0.00608 -0.01459 L -0.00886 0.05555 L 0.10521 0.05717 L 0.10503 -0.01181 " pathEditMode="relative" rAng="0" ptsTypes="AAAA">
                                      <p:cBhvr>
                                        <p:cTn id="72" dur="3000" fill="hold"/>
                                        <p:tgtEl>
                                          <p:spTgt spid="5"/>
                                        </p:tgtEl>
                                        <p:attrNameLst>
                                          <p:attrName>ppt_x</p:attrName>
                                          <p:attrName>ppt_y</p:attrName>
                                        </p:attrNameLst>
                                      </p:cBhvr>
                                      <p:rCtr x="5417" y="3588"/>
                                    </p:animMotion>
                                  </p:childTnLst>
                                </p:cTn>
                              </p:par>
                              <p:par>
                                <p:cTn id="73" presetID="0" presetClass="path" presetSubtype="0" accel="50000" decel="50000" fill="hold" nodeType="withEffect">
                                  <p:stCondLst>
                                    <p:cond delay="700"/>
                                  </p:stCondLst>
                                  <p:childTnLst>
                                    <p:animMotion origin="layout" path="M 2.22222E-6 -1.11111E-6 C -0.0184 0.00023 -0.09254 0.00093 -0.11094 0.00116 " pathEditMode="relative" rAng="0" ptsTypes="aa">
                                      <p:cBhvr>
                                        <p:cTn id="74" dur="2000" fill="hold"/>
                                        <p:tgtEl>
                                          <p:spTgt spid="4"/>
                                        </p:tgtEl>
                                        <p:attrNameLst>
                                          <p:attrName>ppt_x</p:attrName>
                                          <p:attrName>ppt_y</p:attrName>
                                        </p:attrNameLst>
                                      </p:cBhvr>
                                      <p:rCtr x="-5556" y="46"/>
                                    </p:animMotion>
                                  </p:childTnLst>
                                </p:cTn>
                              </p:par>
                              <p:par>
                                <p:cTn id="75" presetID="8" presetClass="emph" presetSubtype="0" fill="hold" nodeType="withEffect">
                                  <p:stCondLst>
                                    <p:cond delay="1000"/>
                                  </p:stCondLst>
                                  <p:childTnLst>
                                    <p:animRot by="-2700000">
                                      <p:cBhvr>
                                        <p:cTn id="76" dur="1500" fill="hold"/>
                                        <p:tgtEl>
                                          <p:spTgt spid="4"/>
                                        </p:tgtEl>
                                        <p:attrNameLst>
                                          <p:attrName>r</p:attrName>
                                        </p:attrNameLst>
                                      </p:cBhvr>
                                    </p:animRot>
                                  </p:childTnLst>
                                </p:cTn>
                              </p:par>
                              <p:par>
                                <p:cTn id="77" presetID="8" presetClass="emph" presetSubtype="0" fill="hold" nodeType="withEffect">
                                  <p:stCondLst>
                                    <p:cond delay="500"/>
                                  </p:stCondLst>
                                  <p:childTnLst>
                                    <p:animRot by="-10800000">
                                      <p:cBhvr>
                                        <p:cTn id="78" dur="2500" fill="hold"/>
                                        <p:tgtEl>
                                          <p:spTgt spid="2"/>
                                        </p:tgtEl>
                                        <p:attrNameLst>
                                          <p:attrName>r</p:attrName>
                                        </p:attrNameLst>
                                      </p:cBhvr>
                                    </p:animRot>
                                  </p:childTnLst>
                                </p:cTn>
                              </p:par>
                            </p:childTnLst>
                          </p:cTn>
                        </p:par>
                        <p:par>
                          <p:cTn id="79" fill="hold">
                            <p:stCondLst>
                              <p:cond delay="3000"/>
                            </p:stCondLst>
                            <p:childTnLst>
                              <p:par>
                                <p:cTn id="80" presetID="2" presetClass="entr" presetSubtype="2" fill="hold" grpId="0" nodeType="afterEffect">
                                  <p:stCondLst>
                                    <p:cond delay="0"/>
                                  </p:stCondLst>
                                  <p:childTnLst>
                                    <p:set>
                                      <p:cBhvr>
                                        <p:cTn id="81" dur="1" fill="hold">
                                          <p:stCondLst>
                                            <p:cond delay="0"/>
                                          </p:stCondLst>
                                        </p:cTn>
                                        <p:tgtEl>
                                          <p:spTgt spid="86"/>
                                        </p:tgtEl>
                                        <p:attrNameLst>
                                          <p:attrName>style.visibility</p:attrName>
                                        </p:attrNameLst>
                                      </p:cBhvr>
                                      <p:to>
                                        <p:strVal val="visible"/>
                                      </p:to>
                                    </p:set>
                                    <p:anim calcmode="lin" valueType="num">
                                      <p:cBhvr additive="base">
                                        <p:cTn id="82" dur="500" fill="hold"/>
                                        <p:tgtEl>
                                          <p:spTgt spid="86"/>
                                        </p:tgtEl>
                                        <p:attrNameLst>
                                          <p:attrName>ppt_x</p:attrName>
                                        </p:attrNameLst>
                                      </p:cBhvr>
                                      <p:tavLst>
                                        <p:tav tm="0">
                                          <p:val>
                                            <p:strVal val="1+#ppt_w/2"/>
                                          </p:val>
                                        </p:tav>
                                        <p:tav tm="100000">
                                          <p:val>
                                            <p:strVal val="#ppt_x"/>
                                          </p:val>
                                        </p:tav>
                                      </p:tavLst>
                                    </p:anim>
                                    <p:anim calcmode="lin" valueType="num">
                                      <p:cBhvr additive="base">
                                        <p:cTn id="83"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20" grpId="0"/>
      <p:bldP spid="121" grpId="0"/>
      <p:bldP spid="121" grpId="1"/>
      <p:bldP spid="122" grpId="0"/>
      <p:bldP spid="123" grpId="0" animBg="1"/>
      <p:bldP spid="124" grpId="0" animBg="1"/>
      <p:bldP spid="124" grpId="1" animBg="1"/>
      <p:bldP spid="126" grpId="0"/>
      <p:bldP spid="127" grpId="0"/>
      <p:bldP spid="128" grpId="0" animBg="1"/>
      <p:bldP spid="73" grpId="0"/>
      <p:bldP spid="86" grpId="0"/>
      <p:bldP spid="9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2" name="직사각형 15"/>
          <p:cNvSpPr>
            <a:spLocks noChangeArrowheads="1"/>
          </p:cNvSpPr>
          <p:nvPr/>
        </p:nvSpPr>
        <p:spPr bwMode="auto">
          <a:xfrm>
            <a:off x="277095" y="5647914"/>
            <a:ext cx="85898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kumimoji="1" lang="en-US" altLang="ko-KR" sz="2000" dirty="0">
                <a:solidFill>
                  <a:srgbClr val="000000"/>
                </a:solidFill>
                <a:latin typeface="Times New Roman" pitchFamily="18" charset="0"/>
                <a:cs typeface="Times New Roman" pitchFamily="18" charset="0"/>
              </a:rPr>
              <a:t>Infrared spectrum of the dust around the embedded </a:t>
            </a:r>
            <a:r>
              <a:rPr kumimoji="1" lang="en-US" altLang="ko-KR" sz="2000" dirty="0" err="1">
                <a:solidFill>
                  <a:srgbClr val="000000"/>
                </a:solidFill>
                <a:latin typeface="Times New Roman" pitchFamily="18" charset="0"/>
                <a:cs typeface="Times New Roman" pitchFamily="18" charset="0"/>
              </a:rPr>
              <a:t>protostar</a:t>
            </a:r>
            <a:r>
              <a:rPr kumimoji="1" lang="en-US" altLang="ko-KR" sz="2000" dirty="0">
                <a:solidFill>
                  <a:srgbClr val="000000"/>
                </a:solidFill>
                <a:latin typeface="Times New Roman" pitchFamily="18" charset="0"/>
                <a:cs typeface="Times New Roman" pitchFamily="18" charset="0"/>
              </a:rPr>
              <a:t> W33A (Gibb et</a:t>
            </a:r>
            <a:r>
              <a:rPr kumimoji="1" lang="ko-KR" altLang="en-US" sz="2000" dirty="0">
                <a:solidFill>
                  <a:srgbClr val="000000"/>
                </a:solidFill>
                <a:latin typeface="Times New Roman" pitchFamily="18" charset="0"/>
                <a:cs typeface="Times New Roman" pitchFamily="18" charset="0"/>
              </a:rPr>
              <a:t> </a:t>
            </a:r>
            <a:r>
              <a:rPr kumimoji="1" lang="en-US" altLang="ko-KR" sz="2000" dirty="0">
                <a:solidFill>
                  <a:srgbClr val="000000"/>
                </a:solidFill>
                <a:latin typeface="Times New Roman" pitchFamily="18" charset="0"/>
                <a:cs typeface="Times New Roman" pitchFamily="18" charset="0"/>
              </a:rPr>
              <a:t>al., </a:t>
            </a:r>
            <a:r>
              <a:rPr kumimoji="1" lang="fr-FR" altLang="ko-KR" sz="2000" i="1" dirty="0" smtClean="0">
                <a:solidFill>
                  <a:srgbClr val="000000"/>
                </a:solidFill>
                <a:latin typeface="Times New Roman" pitchFamily="18" charset="0"/>
                <a:cs typeface="Times New Roman" pitchFamily="18" charset="0"/>
              </a:rPr>
              <a:t>Astrophys. J., </a:t>
            </a:r>
            <a:r>
              <a:rPr kumimoji="1" lang="fr-FR" altLang="ko-KR" sz="2000" dirty="0">
                <a:solidFill>
                  <a:srgbClr val="000000"/>
                </a:solidFill>
                <a:latin typeface="Times New Roman" pitchFamily="18" charset="0"/>
                <a:cs typeface="Times New Roman" pitchFamily="18" charset="0"/>
              </a:rPr>
              <a:t>2000). </a:t>
            </a:r>
            <a:endParaRPr kumimoji="1" lang="en-US" altLang="ko-KR" sz="2000" dirty="0">
              <a:solidFill>
                <a:srgbClr val="000000"/>
              </a:solidFill>
              <a:latin typeface="Times New Roman" pitchFamily="18" charset="0"/>
              <a:cs typeface="Times New Roman" pitchFamily="18" charset="0"/>
            </a:endParaRPr>
          </a:p>
        </p:txBody>
      </p:sp>
      <p:sp>
        <p:nvSpPr>
          <p:cNvPr id="10" name="Rectangle 6"/>
          <p:cNvSpPr txBox="1">
            <a:spLocks noChangeArrowheads="1"/>
          </p:cNvSpPr>
          <p:nvPr/>
        </p:nvSpPr>
        <p:spPr bwMode="auto">
          <a:xfrm>
            <a:off x="0" y="0"/>
            <a:ext cx="9143999"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eaLnBrk="1" fontAlgn="base" hangingPunct="1">
              <a:spcBef>
                <a:spcPct val="0"/>
              </a:spcBef>
              <a:spcAft>
                <a:spcPct val="0"/>
              </a:spcAft>
            </a:pPr>
            <a:r>
              <a:rPr lang="en-US" altLang="ko-KR" sz="2800" b="1" dirty="0">
                <a:solidFill>
                  <a:srgbClr val="000000"/>
                </a:solidFill>
                <a:latin typeface="Arial" charset="0"/>
                <a:cs typeface="Arial" charset="0"/>
              </a:rPr>
              <a:t>Observation of Molecules in </a:t>
            </a:r>
            <a:r>
              <a:rPr lang="en-US" altLang="ko-KR" sz="2800" b="1" dirty="0" smtClean="0">
                <a:solidFill>
                  <a:srgbClr val="000000"/>
                </a:solidFill>
                <a:latin typeface="Arial" charset="0"/>
                <a:cs typeface="Arial" charset="0"/>
              </a:rPr>
              <a:t>Interstellar Medium</a:t>
            </a:r>
            <a:endParaRPr lang="en-US" altLang="ko-KR" sz="2800" b="1" dirty="0">
              <a:solidFill>
                <a:srgbClr val="000000"/>
              </a:solidFill>
              <a:latin typeface="Arial" charset="0"/>
              <a:cs typeface="Arial" charset="0"/>
            </a:endParaRPr>
          </a:p>
        </p:txBody>
      </p:sp>
      <p:pic>
        <p:nvPicPr>
          <p:cNvPr id="12"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26" y="1051212"/>
            <a:ext cx="5866640" cy="363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Line 12"/>
          <p:cNvSpPr>
            <a:spLocks noChangeShapeType="1"/>
          </p:cNvSpPr>
          <p:nvPr/>
        </p:nvSpPr>
        <p:spPr bwMode="auto">
          <a:xfrm>
            <a:off x="0" y="642938"/>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latin typeface="맑은 고딕" pitchFamily="50" charset="-127"/>
            </a:endParaRPr>
          </a:p>
        </p:txBody>
      </p:sp>
      <p:pic>
        <p:nvPicPr>
          <p:cNvPr id="3031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4551" y="2932519"/>
            <a:ext cx="3683358" cy="2606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7" descr="interstellar_dust_grain_big"/>
          <p:cNvPicPr>
            <a:picLocks noChangeAspect="1" noChangeArrowheads="1"/>
          </p:cNvPicPr>
          <p:nvPr/>
        </p:nvPicPr>
        <p:blipFill>
          <a:blip r:embed="rId5" cstate="print"/>
          <a:srcRect/>
          <a:stretch>
            <a:fillRect/>
          </a:stretch>
        </p:blipFill>
        <p:spPr bwMode="auto">
          <a:xfrm>
            <a:off x="6565164" y="1019868"/>
            <a:ext cx="1831862" cy="1582131"/>
          </a:xfrm>
          <a:prstGeom prst="rect">
            <a:avLst/>
          </a:prstGeom>
          <a:noFill/>
          <a:ln w="9525">
            <a:noFill/>
            <a:miter lim="800000"/>
            <a:headEnd/>
            <a:tailEnd/>
          </a:ln>
        </p:spPr>
      </p:pic>
    </p:spTree>
    <p:extLst>
      <p:ext uri="{BB962C8B-B14F-4D97-AF65-F5344CB8AC3E}">
        <p14:creationId xmlns:p14="http://schemas.microsoft.com/office/powerpoint/2010/main" val="3218374929"/>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내용 개체 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21745" y="1533527"/>
            <a:ext cx="7500509" cy="4511671"/>
          </a:xfrm>
        </p:spPr>
      </p:pic>
    </p:spTree>
    <p:extLst>
      <p:ext uri="{BB962C8B-B14F-4D97-AF65-F5344CB8AC3E}">
        <p14:creationId xmlns:p14="http://schemas.microsoft.com/office/powerpoint/2010/main" val="40219626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solidFill>
                <a:srgbClr val="000000"/>
              </a:solidFill>
            </a:endParaRPr>
          </a:p>
        </p:txBody>
      </p:sp>
      <p:graphicFrame>
        <p:nvGraphicFramePr>
          <p:cNvPr id="3" name="개체 2"/>
          <p:cNvGraphicFramePr>
            <a:graphicFrameLocks noChangeAspect="1"/>
          </p:cNvGraphicFramePr>
          <p:nvPr>
            <p:extLst>
              <p:ext uri="{D42A27DB-BD31-4B8C-83A1-F6EECF244321}">
                <p14:modId xmlns:p14="http://schemas.microsoft.com/office/powerpoint/2010/main" val="2148329328"/>
              </p:ext>
            </p:extLst>
          </p:nvPr>
        </p:nvGraphicFramePr>
        <p:xfrm>
          <a:off x="1756611" y="553452"/>
          <a:ext cx="5618747" cy="8010059"/>
        </p:xfrm>
        <a:graphic>
          <a:graphicData uri="http://schemas.openxmlformats.org/presentationml/2006/ole">
            <mc:AlternateContent xmlns:mc="http://schemas.openxmlformats.org/markup-compatibility/2006">
              <mc:Choice xmlns:v="urn:schemas-microsoft-com:vml" Requires="v">
                <p:oleObj spid="_x0000_s24735" name="Graph" r:id="rId3" imgW="22479000" imgH="32261175" progId="Origin50.Graph">
                  <p:embed/>
                </p:oleObj>
              </mc:Choice>
              <mc:Fallback>
                <p:oleObj name="Graph" r:id="rId3" imgW="22479000" imgH="32261175"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6611" y="553452"/>
                        <a:ext cx="5618747" cy="8010059"/>
                      </a:xfrm>
                      <a:prstGeom prst="rect">
                        <a:avLst/>
                      </a:prstGeom>
                      <a:noFill/>
                    </p:spPr>
                  </p:pic>
                </p:oleObj>
              </mc:Fallback>
            </mc:AlternateContent>
          </a:graphicData>
        </a:graphic>
      </p:graphicFrame>
      <p:sp>
        <p:nvSpPr>
          <p:cNvPr id="5" name="직사각형 4"/>
          <p:cNvSpPr/>
          <p:nvPr/>
        </p:nvSpPr>
        <p:spPr bwMode="auto">
          <a:xfrm>
            <a:off x="2033336" y="4692315"/>
            <a:ext cx="5342021" cy="3753854"/>
          </a:xfrm>
          <a:prstGeom prst="rect">
            <a:avLst/>
          </a:prstGeom>
          <a:solidFill>
            <a:schemeClr val="bg1"/>
          </a:soli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kumimoji="1" lang="ko-KR" altLang="en-US" sz="4400" smtClean="0">
              <a:solidFill>
                <a:srgbClr val="000000"/>
              </a:solidFill>
            </a:endParaRPr>
          </a:p>
        </p:txBody>
      </p:sp>
      <p:sp>
        <p:nvSpPr>
          <p:cNvPr id="8" name="직사각형 7"/>
          <p:cNvSpPr/>
          <p:nvPr/>
        </p:nvSpPr>
        <p:spPr>
          <a:xfrm>
            <a:off x="1359566" y="4852102"/>
            <a:ext cx="6966286" cy="923330"/>
          </a:xfrm>
          <a:prstGeom prst="rect">
            <a:avLst/>
          </a:prstGeom>
        </p:spPr>
        <p:txBody>
          <a:bodyPr wrap="square">
            <a:spAutoFit/>
          </a:bodyPr>
          <a:lstStyle/>
          <a:p>
            <a:r>
              <a:rPr lang="en-US" altLang="ko-KR" kern="0" dirty="0" smtClean="0">
                <a:solidFill>
                  <a:srgbClr val="000000"/>
                </a:solidFill>
                <a:latin typeface="Times New Roman"/>
                <a:ea typeface="바탕"/>
              </a:rPr>
              <a:t>Variation of </a:t>
            </a:r>
            <a:r>
              <a:rPr lang="en-US" altLang="ko-KR" i="1" kern="0" dirty="0" smtClean="0">
                <a:solidFill>
                  <a:srgbClr val="000000"/>
                </a:solidFill>
                <a:latin typeface="Times"/>
                <a:ea typeface="바탕"/>
                <a:cs typeface="Times New Roman"/>
              </a:rPr>
              <a:t>ν</a:t>
            </a:r>
            <a:r>
              <a:rPr lang="en-US" altLang="ko-KR" kern="0" dirty="0" smtClean="0">
                <a:solidFill>
                  <a:srgbClr val="000000"/>
                </a:solidFill>
                <a:latin typeface="Times"/>
                <a:ea typeface="바탕"/>
                <a:cs typeface="Times New Roman"/>
              </a:rPr>
              <a:t>(O–H</a:t>
            </a:r>
            <a:r>
              <a:rPr lang="en-US" altLang="ko-KR" kern="0" dirty="0">
                <a:solidFill>
                  <a:srgbClr val="000000"/>
                </a:solidFill>
                <a:latin typeface="Times"/>
                <a:ea typeface="바탕"/>
                <a:cs typeface="Times New Roman"/>
              </a:rPr>
              <a:t>) stretching band </a:t>
            </a:r>
            <a:r>
              <a:rPr lang="en-US" altLang="ko-KR" kern="0" dirty="0" smtClean="0">
                <a:solidFill>
                  <a:srgbClr val="000000"/>
                </a:solidFill>
                <a:latin typeface="Times"/>
                <a:ea typeface="바탕"/>
                <a:cs typeface="Times New Roman"/>
              </a:rPr>
              <a:t>intensity of </a:t>
            </a:r>
            <a:r>
              <a:rPr lang="en-US" altLang="ko-KR" kern="0" dirty="0" err="1" smtClean="0">
                <a:solidFill>
                  <a:srgbClr val="000000"/>
                </a:solidFill>
                <a:latin typeface="Times"/>
                <a:ea typeface="바탕"/>
                <a:cs typeface="Times New Roman"/>
              </a:rPr>
              <a:t>vibrationally</a:t>
            </a:r>
            <a:r>
              <a:rPr lang="en-US" altLang="ko-KR" kern="0" dirty="0" smtClean="0">
                <a:solidFill>
                  <a:srgbClr val="000000"/>
                </a:solidFill>
                <a:latin typeface="Times"/>
                <a:ea typeface="바탕"/>
                <a:cs typeface="Times New Roman"/>
              </a:rPr>
              <a:t> decoupled HDO species produced in </a:t>
            </a:r>
            <a:r>
              <a:rPr lang="en-US" altLang="ko-KR" kern="0" dirty="0" smtClean="0">
                <a:solidFill>
                  <a:srgbClr val="000000"/>
                </a:solidFill>
                <a:latin typeface="Times New Roman"/>
                <a:ea typeface="바탕"/>
              </a:rPr>
              <a:t>a </a:t>
            </a:r>
            <a:r>
              <a:rPr lang="en-US" altLang="ko-KR" kern="0" dirty="0">
                <a:solidFill>
                  <a:srgbClr val="000000"/>
                </a:solidFill>
                <a:latin typeface="Times New Roman"/>
                <a:ea typeface="바탕"/>
              </a:rPr>
              <a:t>TFA(4 %)-D</a:t>
            </a:r>
            <a:r>
              <a:rPr lang="en-US" altLang="ko-KR" kern="0" baseline="-25000" dirty="0">
                <a:solidFill>
                  <a:srgbClr val="000000"/>
                </a:solidFill>
                <a:latin typeface="Times New Roman"/>
                <a:ea typeface="바탕"/>
              </a:rPr>
              <a:t>2</a:t>
            </a:r>
            <a:r>
              <a:rPr lang="en-US" altLang="ko-KR" kern="0" dirty="0">
                <a:solidFill>
                  <a:srgbClr val="000000"/>
                </a:solidFill>
                <a:latin typeface="Times New Roman"/>
                <a:ea typeface="바탕"/>
              </a:rPr>
              <a:t>O(96%) mixture sample after heating at 60, 100, and 140 K. </a:t>
            </a:r>
            <a:endParaRPr lang="ko-KR" altLang="en-US" dirty="0">
              <a:solidFill>
                <a:srgbClr val="000000"/>
              </a:solidFill>
            </a:endParaRPr>
          </a:p>
        </p:txBody>
      </p:sp>
    </p:spTree>
    <p:extLst>
      <p:ext uri="{BB962C8B-B14F-4D97-AF65-F5344CB8AC3E}">
        <p14:creationId xmlns:p14="http://schemas.microsoft.com/office/powerpoint/2010/main" val="3575613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498" y="0"/>
            <a:ext cx="4692986" cy="6803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직사각형 1"/>
          <p:cNvSpPr/>
          <p:nvPr/>
        </p:nvSpPr>
        <p:spPr>
          <a:xfrm>
            <a:off x="5293894" y="647353"/>
            <a:ext cx="3850105" cy="5001369"/>
          </a:xfrm>
          <a:prstGeom prst="rect">
            <a:avLst/>
          </a:prstGeom>
        </p:spPr>
        <p:txBody>
          <a:bodyPr wrap="square">
            <a:spAutoFit/>
          </a:bodyPr>
          <a:lstStyle/>
          <a:p>
            <a:pPr>
              <a:spcBef>
                <a:spcPts val="600"/>
              </a:spcBef>
            </a:pPr>
            <a:r>
              <a:rPr lang="en-US" altLang="ko-KR" sz="1600" dirty="0" smtClean="0">
                <a:solidFill>
                  <a:srgbClr val="000000"/>
                </a:solidFill>
                <a:latin typeface="Times New Roman"/>
                <a:ea typeface="바탕"/>
                <a:cs typeface="Times New Roman"/>
              </a:rPr>
              <a:t>Illustration </a:t>
            </a:r>
            <a:r>
              <a:rPr lang="en-US" altLang="ko-KR" sz="1600" dirty="0">
                <a:solidFill>
                  <a:srgbClr val="000000"/>
                </a:solidFill>
                <a:latin typeface="Times New Roman"/>
                <a:ea typeface="바탕"/>
                <a:cs typeface="Times New Roman"/>
              </a:rPr>
              <a:t>of the dissociation path of TFA in ASW. </a:t>
            </a:r>
            <a:endParaRPr lang="en-US" altLang="ko-KR" sz="1600" dirty="0" smtClean="0">
              <a:solidFill>
                <a:srgbClr val="000000"/>
              </a:solidFill>
              <a:latin typeface="Times New Roman"/>
              <a:ea typeface="바탕"/>
              <a:cs typeface="Times New Roman"/>
            </a:endParaRPr>
          </a:p>
          <a:p>
            <a:pPr>
              <a:spcBef>
                <a:spcPts val="600"/>
              </a:spcBef>
            </a:pPr>
            <a:r>
              <a:rPr lang="en-US" altLang="ko-KR" sz="1600" dirty="0" smtClean="0">
                <a:solidFill>
                  <a:srgbClr val="000000"/>
                </a:solidFill>
                <a:latin typeface="Times New Roman"/>
                <a:ea typeface="바탕"/>
                <a:cs typeface="Times New Roman"/>
              </a:rPr>
              <a:t>(a) Molecular </a:t>
            </a:r>
            <a:r>
              <a:rPr lang="en-US" altLang="ko-KR" sz="1600" dirty="0">
                <a:solidFill>
                  <a:srgbClr val="000000"/>
                </a:solidFill>
                <a:latin typeface="Times New Roman"/>
                <a:ea typeface="바탕"/>
                <a:cs typeface="Times New Roman"/>
              </a:rPr>
              <a:t>acid (HA) and water (D</a:t>
            </a:r>
            <a:r>
              <a:rPr lang="en-US" altLang="ko-KR" sz="1600" baseline="-25000" dirty="0">
                <a:solidFill>
                  <a:srgbClr val="000000"/>
                </a:solidFill>
                <a:latin typeface="Times New Roman"/>
                <a:ea typeface="바탕"/>
                <a:cs typeface="Times New Roman"/>
              </a:rPr>
              <a:t>2</a:t>
            </a:r>
            <a:r>
              <a:rPr lang="en-US" altLang="ko-KR" sz="1600" dirty="0">
                <a:solidFill>
                  <a:srgbClr val="000000"/>
                </a:solidFill>
                <a:latin typeface="Times New Roman"/>
                <a:ea typeface="바탕"/>
                <a:cs typeface="Times New Roman"/>
              </a:rPr>
              <a:t>O) connected with hydrogen bond. </a:t>
            </a:r>
            <a:endParaRPr lang="en-US" altLang="ko-KR" sz="1600" dirty="0" smtClean="0">
              <a:solidFill>
                <a:srgbClr val="000000"/>
              </a:solidFill>
              <a:latin typeface="Times New Roman"/>
              <a:ea typeface="바탕"/>
              <a:cs typeface="Times New Roman"/>
            </a:endParaRPr>
          </a:p>
          <a:p>
            <a:pPr>
              <a:spcBef>
                <a:spcPts val="600"/>
              </a:spcBef>
            </a:pPr>
            <a:r>
              <a:rPr lang="en-US" altLang="ko-KR" sz="1600" dirty="0" smtClean="0">
                <a:solidFill>
                  <a:srgbClr val="000000"/>
                </a:solidFill>
                <a:latin typeface="Times New Roman"/>
                <a:ea typeface="바탕"/>
                <a:cs typeface="Times New Roman"/>
              </a:rPr>
              <a:t>(</a:t>
            </a:r>
            <a:r>
              <a:rPr lang="en-US" altLang="ko-KR" sz="1600" dirty="0">
                <a:solidFill>
                  <a:srgbClr val="000000"/>
                </a:solidFill>
                <a:latin typeface="Times New Roman"/>
                <a:ea typeface="바탕"/>
                <a:cs typeface="Times New Roman"/>
              </a:rPr>
              <a:t>b) The acid releases a proton to the adjacent D</a:t>
            </a:r>
            <a:r>
              <a:rPr lang="en-US" altLang="ko-KR" sz="1600" baseline="-25000" dirty="0">
                <a:solidFill>
                  <a:srgbClr val="000000"/>
                </a:solidFill>
                <a:latin typeface="Times New Roman"/>
                <a:ea typeface="바탕"/>
                <a:cs typeface="Times New Roman"/>
              </a:rPr>
              <a:t>2</a:t>
            </a:r>
            <a:r>
              <a:rPr lang="en-US" altLang="ko-KR" sz="1600" dirty="0">
                <a:solidFill>
                  <a:srgbClr val="000000"/>
                </a:solidFill>
                <a:latin typeface="Times New Roman"/>
                <a:ea typeface="바탕"/>
                <a:cs typeface="Times New Roman"/>
              </a:rPr>
              <a:t>O to form HD</a:t>
            </a:r>
            <a:r>
              <a:rPr lang="en-US" altLang="ko-KR" sz="1600" baseline="-25000" dirty="0">
                <a:solidFill>
                  <a:srgbClr val="000000"/>
                </a:solidFill>
                <a:latin typeface="Times New Roman"/>
                <a:ea typeface="바탕"/>
                <a:cs typeface="Times New Roman"/>
              </a:rPr>
              <a:t>2</a:t>
            </a:r>
            <a:r>
              <a:rPr lang="en-US" altLang="ko-KR" sz="1600" dirty="0">
                <a:solidFill>
                  <a:srgbClr val="000000"/>
                </a:solidFill>
                <a:latin typeface="Times New Roman"/>
                <a:ea typeface="바탕"/>
                <a:cs typeface="Times New Roman"/>
              </a:rPr>
              <a:t>O</a:t>
            </a:r>
            <a:r>
              <a:rPr lang="en-US" altLang="ko-KR" sz="1600" baseline="30000" dirty="0">
                <a:solidFill>
                  <a:srgbClr val="000000"/>
                </a:solidFill>
                <a:latin typeface="Times New Roman"/>
                <a:ea typeface="바탕"/>
                <a:cs typeface="Times New Roman"/>
              </a:rPr>
              <a:t>+</a:t>
            </a:r>
            <a:r>
              <a:rPr lang="en-US" altLang="ko-KR" sz="1600" dirty="0">
                <a:solidFill>
                  <a:srgbClr val="000000"/>
                </a:solidFill>
                <a:latin typeface="Times New Roman"/>
                <a:ea typeface="바탕"/>
                <a:cs typeface="Times New Roman"/>
              </a:rPr>
              <a:t> (structure I). The excess proton migrates along the water chain via D</a:t>
            </a:r>
            <a:r>
              <a:rPr lang="en-US" altLang="ko-KR" sz="1600" baseline="30000" dirty="0">
                <a:solidFill>
                  <a:srgbClr val="000000"/>
                </a:solidFill>
                <a:latin typeface="Times New Roman"/>
                <a:ea typeface="바탕"/>
                <a:cs typeface="Times New Roman"/>
              </a:rPr>
              <a:t>+</a:t>
            </a:r>
            <a:r>
              <a:rPr lang="en-US" altLang="ko-KR" sz="1600" dirty="0">
                <a:solidFill>
                  <a:srgbClr val="000000"/>
                </a:solidFill>
                <a:latin typeface="Times New Roman"/>
                <a:ea typeface="바탕"/>
                <a:cs typeface="Times New Roman"/>
              </a:rPr>
              <a:t> hopping and forms, for example, structure II. Structures I and II are rapidly interconvertible via the concerted hopping motion of protons (D</a:t>
            </a:r>
            <a:r>
              <a:rPr lang="en-US" altLang="ko-KR" sz="1600" baseline="30000" dirty="0">
                <a:solidFill>
                  <a:srgbClr val="000000"/>
                </a:solidFill>
                <a:latin typeface="Times New Roman"/>
                <a:ea typeface="바탕"/>
                <a:cs typeface="Times New Roman"/>
              </a:rPr>
              <a:t>+</a:t>
            </a:r>
            <a:r>
              <a:rPr lang="en-US" altLang="ko-KR" sz="1600" dirty="0">
                <a:solidFill>
                  <a:srgbClr val="000000"/>
                </a:solidFill>
                <a:latin typeface="Times New Roman"/>
                <a:ea typeface="바탕"/>
                <a:cs typeface="Times New Roman"/>
              </a:rPr>
              <a:t> or H</a:t>
            </a:r>
            <a:r>
              <a:rPr lang="en-US" altLang="ko-KR" sz="1600" baseline="30000" dirty="0">
                <a:solidFill>
                  <a:srgbClr val="000000"/>
                </a:solidFill>
                <a:latin typeface="Times New Roman"/>
                <a:ea typeface="바탕"/>
                <a:cs typeface="Times New Roman"/>
              </a:rPr>
              <a:t>+</a:t>
            </a:r>
            <a:r>
              <a:rPr lang="en-US" altLang="ko-KR" sz="1600" dirty="0">
                <a:solidFill>
                  <a:srgbClr val="000000"/>
                </a:solidFill>
                <a:latin typeface="Times New Roman"/>
                <a:ea typeface="바탕"/>
                <a:cs typeface="Times New Roman"/>
              </a:rPr>
              <a:t>) in the water chain, i.e., the charge of excess proton is dynamically delocalized in the extended network structure. </a:t>
            </a:r>
            <a:endParaRPr lang="en-US" altLang="ko-KR" sz="1600" dirty="0" smtClean="0">
              <a:solidFill>
                <a:srgbClr val="000000"/>
              </a:solidFill>
              <a:latin typeface="Times New Roman"/>
              <a:ea typeface="바탕"/>
              <a:cs typeface="Times New Roman"/>
            </a:endParaRPr>
          </a:p>
          <a:p>
            <a:pPr>
              <a:spcBef>
                <a:spcPts val="600"/>
              </a:spcBef>
            </a:pPr>
            <a:r>
              <a:rPr lang="en-US" altLang="ko-KR" sz="1600" dirty="0" smtClean="0">
                <a:solidFill>
                  <a:srgbClr val="000000"/>
                </a:solidFill>
                <a:latin typeface="Times New Roman"/>
                <a:ea typeface="바탕"/>
                <a:cs typeface="Times New Roman"/>
              </a:rPr>
              <a:t>(</a:t>
            </a:r>
            <a:r>
              <a:rPr lang="en-US" altLang="ko-KR" sz="1600" dirty="0">
                <a:solidFill>
                  <a:srgbClr val="000000"/>
                </a:solidFill>
                <a:latin typeface="Times New Roman"/>
                <a:ea typeface="바탕"/>
                <a:cs typeface="Times New Roman"/>
              </a:rPr>
              <a:t>c) Thermal reorientation of water </a:t>
            </a:r>
            <a:r>
              <a:rPr lang="en-US" altLang="ko-KR" sz="1600" dirty="0">
                <a:solidFill>
                  <a:srgbClr val="000000"/>
                </a:solidFill>
                <a:latin typeface="Times"/>
                <a:ea typeface="바탕"/>
                <a:cs typeface="Times New Roman"/>
              </a:rPr>
              <a:t>(HDO</a:t>
            </a:r>
            <a:r>
              <a:rPr lang="en-US" altLang="ko-KR" sz="1600" dirty="0">
                <a:solidFill>
                  <a:srgbClr val="000000"/>
                </a:solidFill>
                <a:latin typeface="Times New Roman"/>
                <a:ea typeface="바탕"/>
                <a:cs typeface="Times New Roman"/>
              </a:rPr>
              <a:t> </a:t>
            </a:r>
            <a:r>
              <a:rPr lang="en-US" altLang="ko-KR" sz="1600" dirty="0">
                <a:solidFill>
                  <a:srgbClr val="000000"/>
                </a:solidFill>
                <a:latin typeface="Times"/>
                <a:ea typeface="바탕"/>
                <a:cs typeface="Times New Roman"/>
              </a:rPr>
              <a:t>marked by a dotted circle) </a:t>
            </a:r>
            <a:r>
              <a:rPr lang="en-US" altLang="ko-KR" sz="1600" dirty="0">
                <a:solidFill>
                  <a:srgbClr val="000000"/>
                </a:solidFill>
                <a:latin typeface="Times New Roman"/>
                <a:ea typeface="바탕"/>
                <a:cs typeface="Times New Roman"/>
              </a:rPr>
              <a:t>is necessary for H</a:t>
            </a:r>
            <a:r>
              <a:rPr lang="en-US" altLang="ko-KR" sz="1600" baseline="30000" dirty="0">
                <a:solidFill>
                  <a:srgbClr val="000000"/>
                </a:solidFill>
                <a:latin typeface="Times New Roman"/>
                <a:ea typeface="바탕"/>
                <a:cs typeface="Times New Roman"/>
              </a:rPr>
              <a:t>+</a:t>
            </a:r>
            <a:r>
              <a:rPr lang="en-US" altLang="ko-KR" sz="1600" dirty="0">
                <a:solidFill>
                  <a:srgbClr val="000000"/>
                </a:solidFill>
                <a:latin typeface="Times New Roman"/>
                <a:ea typeface="바탕"/>
                <a:cs typeface="Times New Roman"/>
              </a:rPr>
              <a:t> to escape from the proton-shuttling water chain. This leads to the formation of isolated HDO species (marked by a dotted ellipse). </a:t>
            </a:r>
            <a:endParaRPr lang="ko-KR" altLang="ko-KR" sz="1600" dirty="0">
              <a:solidFill>
                <a:srgbClr val="000000"/>
              </a:solidFill>
              <a:latin typeface="Times"/>
              <a:ea typeface="바탕"/>
              <a:cs typeface="Times New Roman"/>
            </a:endParaRPr>
          </a:p>
        </p:txBody>
      </p:sp>
    </p:spTree>
    <p:extLst>
      <p:ext uri="{BB962C8B-B14F-4D97-AF65-F5344CB8AC3E}">
        <p14:creationId xmlns:p14="http://schemas.microsoft.com/office/powerpoint/2010/main" val="20580683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2"/>
          <p:cNvSpPr txBox="1">
            <a:spLocks/>
          </p:cNvSpPr>
          <p:nvPr/>
        </p:nvSpPr>
        <p:spPr bwMode="auto">
          <a:xfrm>
            <a:off x="0" y="0"/>
            <a:ext cx="9144000" cy="56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latinLnBrk="1" hangingPunct="0">
              <a:spcBef>
                <a:spcPct val="0"/>
              </a:spcBef>
              <a:spcAft>
                <a:spcPct val="0"/>
              </a:spcAft>
              <a:defRPr sz="2400" b="1" kern="1200">
                <a:solidFill>
                  <a:schemeClr val="tx1"/>
                </a:solidFill>
                <a:latin typeface="Times New Roman" pitchFamily="18" charset="0"/>
                <a:ea typeface="Arial Unicode MS" pitchFamily="50" charset="-127"/>
                <a:cs typeface="Times New Roman" pitchFamily="18" charset="0"/>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a:lstStyle>
          <a:p>
            <a:pPr algn="ctr" eaLnBrk="1" hangingPunct="1"/>
            <a:r>
              <a:rPr lang="en-US" altLang="ko-KR" sz="2800" dirty="0" smtClean="0">
                <a:solidFill>
                  <a:srgbClr val="000000"/>
                </a:solidFill>
                <a:latin typeface="Arial" pitchFamily="34" charset="0"/>
                <a:cs typeface="Arial" pitchFamily="34" charset="0"/>
              </a:rPr>
              <a:t>Dynamics</a:t>
            </a:r>
            <a:r>
              <a:rPr lang="en-US" altLang="ko-KR" sz="2800" dirty="0" smtClean="0">
                <a:solidFill>
                  <a:prstClr val="black"/>
                </a:solidFill>
                <a:latin typeface="Arial" pitchFamily="34" charset="0"/>
                <a:cs typeface="Arial" pitchFamily="34" charset="0"/>
              </a:rPr>
              <a:t> </a:t>
            </a:r>
            <a:r>
              <a:rPr lang="en-US" altLang="ko-KR" sz="2800" dirty="0">
                <a:solidFill>
                  <a:prstClr val="black"/>
                </a:solidFill>
                <a:latin typeface="Arial" pitchFamily="34" charset="0"/>
                <a:cs typeface="Arial" pitchFamily="34" charset="0"/>
              </a:rPr>
              <a:t>of H</a:t>
            </a:r>
            <a:r>
              <a:rPr lang="en-US" altLang="ko-KR" sz="2800" baseline="-25000" dirty="0">
                <a:solidFill>
                  <a:prstClr val="black"/>
                </a:solidFill>
                <a:latin typeface="Arial" pitchFamily="34" charset="0"/>
                <a:cs typeface="Arial" pitchFamily="34" charset="0"/>
              </a:rPr>
              <a:t>3</a:t>
            </a:r>
            <a:r>
              <a:rPr lang="en-US" altLang="ko-KR" sz="2800" dirty="0">
                <a:solidFill>
                  <a:prstClr val="black"/>
                </a:solidFill>
                <a:latin typeface="Arial" pitchFamily="34" charset="0"/>
                <a:cs typeface="Arial" pitchFamily="34" charset="0"/>
              </a:rPr>
              <a:t>O</a:t>
            </a:r>
            <a:r>
              <a:rPr lang="en-US" altLang="ko-KR" sz="2800" baseline="30000" dirty="0">
                <a:solidFill>
                  <a:prstClr val="black"/>
                </a:solidFill>
                <a:latin typeface="Arial" pitchFamily="34" charset="0"/>
                <a:cs typeface="Arial" pitchFamily="34" charset="0"/>
              </a:rPr>
              <a:t>+</a:t>
            </a:r>
            <a:r>
              <a:rPr lang="en-US" altLang="ko-KR" sz="2800" dirty="0">
                <a:solidFill>
                  <a:prstClr val="black"/>
                </a:solidFill>
                <a:latin typeface="Arial" pitchFamily="34" charset="0"/>
                <a:cs typeface="Arial" pitchFamily="34" charset="0"/>
              </a:rPr>
              <a:t> and OH</a:t>
            </a:r>
            <a:r>
              <a:rPr lang="en-US" altLang="ko-KR" sz="2800" baseline="30000" dirty="0">
                <a:solidFill>
                  <a:prstClr val="black"/>
                </a:solidFill>
                <a:latin typeface="Arial" pitchFamily="34" charset="0"/>
                <a:cs typeface="Arial" pitchFamily="34" charset="0"/>
              </a:rPr>
              <a:t>−</a:t>
            </a:r>
            <a:r>
              <a:rPr lang="en-US" altLang="ko-KR" sz="2800" dirty="0">
                <a:solidFill>
                  <a:srgbClr val="000000"/>
                </a:solidFill>
                <a:latin typeface="Arial" pitchFamily="34" charset="0"/>
                <a:cs typeface="Arial" pitchFamily="34" charset="0"/>
              </a:rPr>
              <a:t> Diffusion </a:t>
            </a:r>
            <a:r>
              <a:rPr lang="en-US" altLang="ko-KR" sz="2800" dirty="0" smtClean="0">
                <a:solidFill>
                  <a:prstClr val="black"/>
                </a:solidFill>
                <a:latin typeface="Arial" pitchFamily="34" charset="0"/>
                <a:ea typeface="바탕" pitchFamily="18" charset="-127"/>
                <a:cs typeface="Arial" pitchFamily="34" charset="0"/>
              </a:rPr>
              <a:t>in Water</a:t>
            </a:r>
            <a:endParaRPr lang="en-US" altLang="ko-KR" sz="2800" dirty="0">
              <a:solidFill>
                <a:srgbClr val="000000"/>
              </a:solidFill>
              <a:latin typeface="Arial" pitchFamily="34" charset="0"/>
              <a:cs typeface="Arial" pitchFamily="34" charset="0"/>
            </a:endParaRPr>
          </a:p>
        </p:txBody>
      </p:sp>
      <p:sp>
        <p:nvSpPr>
          <p:cNvPr id="8" name="Line 12"/>
          <p:cNvSpPr>
            <a:spLocks noChangeShapeType="1"/>
          </p:cNvSpPr>
          <p:nvPr/>
        </p:nvSpPr>
        <p:spPr bwMode="auto">
          <a:xfrm>
            <a:off x="0" y="591897"/>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endParaRPr lang="ko-KR" altLang="en-US">
              <a:solidFill>
                <a:prstClr val="black"/>
              </a:solidFill>
            </a:endParaRPr>
          </a:p>
        </p:txBody>
      </p:sp>
      <p:sp>
        <p:nvSpPr>
          <p:cNvPr id="10" name="직사각형 64"/>
          <p:cNvSpPr>
            <a:spLocks noChangeArrowheads="1"/>
          </p:cNvSpPr>
          <p:nvPr/>
        </p:nvSpPr>
        <p:spPr bwMode="auto">
          <a:xfrm>
            <a:off x="216891" y="4162795"/>
            <a:ext cx="4499125" cy="16675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a:extLst/>
        </p:spPr>
        <p:txBody>
          <a:bodyPr wrap="square" tIns="36000" bIns="0">
            <a:spAutoFit/>
          </a:bodyPr>
          <a:lstStyle/>
          <a:p>
            <a:pPr marL="182563" indent="-182563">
              <a:spcBef>
                <a:spcPts val="600"/>
              </a:spcBef>
              <a:spcAft>
                <a:spcPts val="600"/>
              </a:spcAft>
              <a:buFont typeface="Arial" pitchFamily="34" charset="0"/>
              <a:buChar char="•"/>
            </a:pPr>
            <a:r>
              <a:rPr lang="en-US" altLang="ko-KR" sz="1600" kern="100" dirty="0">
                <a:solidFill>
                  <a:prstClr val="black"/>
                </a:solidFill>
                <a:latin typeface="Arial" panose="020B0604020202020204" pitchFamily="34" charset="0"/>
                <a:cs typeface="Arial" panose="020B0604020202020204" pitchFamily="34" charset="0"/>
              </a:rPr>
              <a:t>(a) </a:t>
            </a:r>
            <a:r>
              <a:rPr lang="en-US" altLang="ko-KR" sz="1600" kern="100" dirty="0" smtClean="0">
                <a:solidFill>
                  <a:prstClr val="black"/>
                </a:solidFill>
                <a:latin typeface="Arial" panose="020B0604020202020204" pitchFamily="34" charset="0"/>
                <a:cs typeface="Arial" panose="020B0604020202020204" pitchFamily="34" charset="0"/>
              </a:rPr>
              <a:t>Free energy (p</a:t>
            </a:r>
            <a:r>
              <a:rPr lang="en-US" altLang="ko-KR" sz="1600" dirty="0" smtClean="0">
                <a:solidFill>
                  <a:prstClr val="black"/>
                </a:solidFill>
                <a:latin typeface="Arial" panose="020B0604020202020204" pitchFamily="34" charset="0"/>
                <a:cs typeface="Arial" panose="020B0604020202020204" pitchFamily="34" charset="0"/>
              </a:rPr>
              <a:t>otential </a:t>
            </a:r>
            <a:r>
              <a:rPr lang="en-US" altLang="ko-KR" sz="1600" dirty="0">
                <a:solidFill>
                  <a:prstClr val="black"/>
                </a:solidFill>
                <a:latin typeface="Arial" panose="020B0604020202020204" pitchFamily="34" charset="0"/>
                <a:cs typeface="Arial" panose="020B0604020202020204" pitchFamily="34" charset="0"/>
              </a:rPr>
              <a:t>of mean </a:t>
            </a:r>
            <a:r>
              <a:rPr lang="en-US" altLang="ko-KR" sz="1600" dirty="0" smtClean="0">
                <a:solidFill>
                  <a:prstClr val="black"/>
                </a:solidFill>
                <a:latin typeface="Arial" panose="020B0604020202020204" pitchFamily="34" charset="0"/>
                <a:cs typeface="Arial" panose="020B0604020202020204" pitchFamily="34" charset="0"/>
              </a:rPr>
              <a:t>force; PMF) surface </a:t>
            </a:r>
            <a:r>
              <a:rPr lang="en-US" altLang="ko-KR" sz="1600" dirty="0">
                <a:solidFill>
                  <a:prstClr val="black"/>
                </a:solidFill>
                <a:latin typeface="Arial" panose="020B0604020202020204" pitchFamily="34" charset="0"/>
                <a:cs typeface="Arial" panose="020B0604020202020204" pitchFamily="34" charset="0"/>
              </a:rPr>
              <a:t>for </a:t>
            </a:r>
            <a:r>
              <a:rPr lang="en-US" altLang="ko-KR" sz="1600" dirty="0" smtClean="0">
                <a:solidFill>
                  <a:srgbClr val="3333FF"/>
                </a:solidFill>
                <a:latin typeface="Arial" panose="020B0604020202020204" pitchFamily="34" charset="0"/>
                <a:cs typeface="Arial" panose="020B0604020202020204" pitchFamily="34" charset="0"/>
              </a:rPr>
              <a:t>hydronium (</a:t>
            </a:r>
            <a:r>
              <a:rPr lang="en-US" altLang="ko-KR" sz="1600" dirty="0">
                <a:solidFill>
                  <a:srgbClr val="3333FF"/>
                </a:solidFill>
                <a:latin typeface="Arial" panose="020B0604020202020204" pitchFamily="34" charset="0"/>
                <a:cs typeface="Arial" panose="020B0604020202020204" pitchFamily="34" charset="0"/>
              </a:rPr>
              <a:t>blue)</a:t>
            </a:r>
            <a:r>
              <a:rPr lang="en-US" altLang="ko-KR" sz="1600" dirty="0">
                <a:solidFill>
                  <a:prstClr val="black"/>
                </a:solidFill>
                <a:latin typeface="Arial" panose="020B0604020202020204" pitchFamily="34" charset="0"/>
                <a:cs typeface="Arial" panose="020B0604020202020204" pitchFamily="34" charset="0"/>
              </a:rPr>
              <a:t> and </a:t>
            </a:r>
            <a:r>
              <a:rPr lang="en-US" altLang="ko-KR" sz="1600" dirty="0">
                <a:solidFill>
                  <a:srgbClr val="FF0000"/>
                </a:solidFill>
                <a:latin typeface="Arial" panose="020B0604020202020204" pitchFamily="34" charset="0"/>
                <a:cs typeface="Arial" panose="020B0604020202020204" pitchFamily="34" charset="0"/>
              </a:rPr>
              <a:t>hydroxide (red</a:t>
            </a:r>
            <a:r>
              <a:rPr lang="en-US" altLang="ko-KR" sz="1600" dirty="0" smtClean="0">
                <a:solidFill>
                  <a:srgbClr val="FF0000"/>
                </a:solidFill>
                <a:latin typeface="Arial" panose="020B0604020202020204" pitchFamily="34" charset="0"/>
                <a:cs typeface="Arial" panose="020B0604020202020204" pitchFamily="34" charset="0"/>
              </a:rPr>
              <a:t>)</a:t>
            </a:r>
            <a:r>
              <a:rPr lang="en-US" altLang="ko-KR" sz="1600" dirty="0" smtClean="0">
                <a:solidFill>
                  <a:prstClr val="black"/>
                </a:solidFill>
                <a:latin typeface="Arial" panose="020B0604020202020204" pitchFamily="34" charset="0"/>
                <a:cs typeface="Arial" panose="020B0604020202020204" pitchFamily="34" charset="0"/>
              </a:rPr>
              <a:t>. </a:t>
            </a:r>
          </a:p>
          <a:p>
            <a:pPr marL="182563" indent="-182563">
              <a:spcBef>
                <a:spcPts val="600"/>
              </a:spcBef>
              <a:spcAft>
                <a:spcPts val="600"/>
              </a:spcAft>
              <a:buFont typeface="Arial" pitchFamily="34" charset="0"/>
              <a:buChar char="•"/>
            </a:pPr>
            <a:r>
              <a:rPr lang="en-US" altLang="ko-KR" sz="1600" dirty="0" smtClean="0">
                <a:solidFill>
                  <a:prstClr val="black"/>
                </a:solidFill>
                <a:latin typeface="Arial" panose="020B0604020202020204" pitchFamily="34" charset="0"/>
                <a:cs typeface="Arial" panose="020B0604020202020204" pitchFamily="34" charset="0"/>
              </a:rPr>
              <a:t>Hydronium has a lower barrier </a:t>
            </a:r>
            <a:r>
              <a:rPr lang="en-US" altLang="ko-KR" sz="1600" dirty="0">
                <a:solidFill>
                  <a:prstClr val="black"/>
                </a:solidFill>
                <a:latin typeface="Arial" panose="020B0604020202020204" pitchFamily="34" charset="0"/>
                <a:cs typeface="Arial" panose="020B0604020202020204" pitchFamily="34" charset="0"/>
              </a:rPr>
              <a:t>(by ~1.3 kcal/</a:t>
            </a:r>
            <a:r>
              <a:rPr lang="en-US" altLang="ko-KR" sz="1600" dirty="0" err="1">
                <a:solidFill>
                  <a:prstClr val="black"/>
                </a:solidFill>
                <a:latin typeface="Arial" panose="020B0604020202020204" pitchFamily="34" charset="0"/>
                <a:cs typeface="Arial" panose="020B0604020202020204" pitchFamily="34" charset="0"/>
              </a:rPr>
              <a:t>mol</a:t>
            </a:r>
            <a:r>
              <a:rPr lang="en-US" altLang="ko-KR" sz="1600" dirty="0" smtClean="0">
                <a:solidFill>
                  <a:prstClr val="black"/>
                </a:solidFill>
                <a:latin typeface="Arial" panose="020B0604020202020204" pitchFamily="34" charset="0"/>
                <a:cs typeface="Arial" panose="020B0604020202020204" pitchFamily="34" charset="0"/>
              </a:rPr>
              <a:t>) for proton </a:t>
            </a:r>
            <a:r>
              <a:rPr lang="en-US" altLang="ko-KR" sz="1600" dirty="0">
                <a:solidFill>
                  <a:prstClr val="black"/>
                </a:solidFill>
                <a:latin typeface="Arial" panose="020B0604020202020204" pitchFamily="34" charset="0"/>
                <a:cs typeface="Arial" panose="020B0604020202020204" pitchFamily="34" charset="0"/>
              </a:rPr>
              <a:t>transfer </a:t>
            </a:r>
            <a:r>
              <a:rPr lang="en-US" altLang="ko-KR" sz="1600" dirty="0" smtClean="0">
                <a:solidFill>
                  <a:prstClr val="black"/>
                </a:solidFill>
                <a:latin typeface="Arial" panose="020B0604020202020204" pitchFamily="34" charset="0"/>
                <a:cs typeface="Arial" panose="020B0604020202020204" pitchFamily="34" charset="0"/>
              </a:rPr>
              <a:t>than hydroxide, </a:t>
            </a:r>
            <a:r>
              <a:rPr lang="en-US" altLang="ko-KR" sz="1600" dirty="0">
                <a:solidFill>
                  <a:prstClr val="black"/>
                </a:solidFill>
                <a:latin typeface="Arial" panose="020B0604020202020204" pitchFamily="34" charset="0"/>
                <a:cs typeface="Arial" panose="020B0604020202020204" pitchFamily="34" charset="0"/>
              </a:rPr>
              <a:t>and </a:t>
            </a:r>
            <a:r>
              <a:rPr lang="en-US" altLang="ko-KR" sz="1600" dirty="0" smtClean="0">
                <a:solidFill>
                  <a:prstClr val="black"/>
                </a:solidFill>
                <a:latin typeface="Arial" panose="020B0604020202020204" pitchFamily="34" charset="0"/>
                <a:cs typeface="Arial" panose="020B0604020202020204" pitchFamily="34" charset="0"/>
              </a:rPr>
              <a:t>also its barrier width is wider (by ~0.2 </a:t>
            </a:r>
            <a:r>
              <a:rPr lang="en-US" altLang="ko-KR" sz="1600" dirty="0">
                <a:solidFill>
                  <a:prstClr val="black"/>
                </a:solidFill>
                <a:latin typeface="Arial" panose="020B0604020202020204" pitchFamily="34" charset="0"/>
                <a:cs typeface="Arial" panose="020B0604020202020204" pitchFamily="34" charset="0"/>
              </a:rPr>
              <a:t>Å</a:t>
            </a:r>
            <a:r>
              <a:rPr lang="en-US" altLang="ko-KR" sz="1600" dirty="0" smtClean="0">
                <a:solidFill>
                  <a:prstClr val="black"/>
                </a:solidFill>
                <a:latin typeface="Arial" panose="020B0604020202020204" pitchFamily="34" charset="0"/>
                <a:cs typeface="Arial" panose="020B0604020202020204" pitchFamily="34" charset="0"/>
              </a:rPr>
              <a:t>). </a:t>
            </a:r>
            <a:endParaRPr lang="ko-KR" altLang="en-US" sz="1600" dirty="0">
              <a:solidFill>
                <a:prstClr val="black"/>
              </a:solidFill>
              <a:latin typeface="Arial" panose="020B0604020202020204" pitchFamily="34" charset="0"/>
              <a:cs typeface="Arial" panose="020B0604020202020204" pitchFamily="34" charset="0"/>
            </a:endParaRPr>
          </a:p>
        </p:txBody>
      </p:sp>
      <p:sp>
        <p:nvSpPr>
          <p:cNvPr id="11" name="직사각형 64"/>
          <p:cNvSpPr>
            <a:spLocks noChangeArrowheads="1"/>
          </p:cNvSpPr>
          <p:nvPr/>
        </p:nvSpPr>
        <p:spPr bwMode="auto">
          <a:xfrm>
            <a:off x="1259632" y="6061072"/>
            <a:ext cx="7604284" cy="63784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a:extLst/>
        </p:spPr>
        <p:txBody>
          <a:bodyPr wrap="square" lIns="144000" tIns="72000" bIns="72000">
            <a:spAutoFit/>
          </a:bodyPr>
          <a:lstStyle/>
          <a:p>
            <a:r>
              <a:rPr lang="en-US" altLang="ko-KR" sz="1600" kern="100" dirty="0" smtClean="0">
                <a:solidFill>
                  <a:prstClr val="black"/>
                </a:solidFill>
                <a:latin typeface="Arial" panose="020B0604020202020204" pitchFamily="34" charset="0"/>
                <a:cs typeface="Arial" panose="020B0604020202020204" pitchFamily="34" charset="0"/>
              </a:rPr>
              <a:t>Simulation </a:t>
            </a:r>
            <a:r>
              <a:rPr lang="en-US" altLang="ko-KR" sz="1600" kern="100" dirty="0">
                <a:solidFill>
                  <a:prstClr val="black"/>
                </a:solidFill>
                <a:latin typeface="Arial" panose="020B0604020202020204" pitchFamily="34" charset="0"/>
                <a:cs typeface="Arial" panose="020B0604020202020204" pitchFamily="34" charset="0"/>
              </a:rPr>
              <a:t>results for </a:t>
            </a:r>
            <a:r>
              <a:rPr lang="en-US" altLang="ko-KR" sz="1600" kern="100" dirty="0" smtClean="0">
                <a:solidFill>
                  <a:prstClr val="black"/>
                </a:solidFill>
                <a:latin typeface="Arial" panose="020B0604020202020204" pitchFamily="34" charset="0"/>
                <a:cs typeface="Arial" panose="020B0604020202020204" pitchFamily="34" charset="0"/>
              </a:rPr>
              <a:t>space-time </a:t>
            </a:r>
            <a:r>
              <a:rPr lang="en-US" altLang="ko-KR" sz="1600" kern="100" dirty="0">
                <a:solidFill>
                  <a:prstClr val="black"/>
                </a:solidFill>
                <a:latin typeface="Arial" panose="020B0604020202020204" pitchFamily="34" charset="0"/>
                <a:cs typeface="Arial" panose="020B0604020202020204" pitchFamily="34" charset="0"/>
              </a:rPr>
              <a:t>correlation function, </a:t>
            </a:r>
            <a:r>
              <a:rPr lang="en-US" altLang="ko-KR" sz="1600" i="1" kern="100" dirty="0" smtClean="0">
                <a:solidFill>
                  <a:prstClr val="black"/>
                </a:solidFill>
                <a:latin typeface="Arial" panose="020B0604020202020204" pitchFamily="34" charset="0"/>
                <a:cs typeface="Arial" panose="020B0604020202020204" pitchFamily="34" charset="0"/>
              </a:rPr>
              <a:t>P</a:t>
            </a:r>
            <a:r>
              <a:rPr lang="en-US" altLang="ko-KR" sz="1600" kern="100" dirty="0" smtClean="0">
                <a:solidFill>
                  <a:prstClr val="black"/>
                </a:solidFill>
                <a:latin typeface="Arial" panose="020B0604020202020204" pitchFamily="34" charset="0"/>
                <a:cs typeface="Arial" panose="020B0604020202020204" pitchFamily="34" charset="0"/>
              </a:rPr>
              <a:t>(</a:t>
            </a:r>
            <a:r>
              <a:rPr lang="en-US" altLang="ko-KR" sz="1600" i="1" kern="100" dirty="0" smtClean="0">
                <a:solidFill>
                  <a:prstClr val="black"/>
                </a:solidFill>
                <a:latin typeface="Arial" panose="020B0604020202020204" pitchFamily="34" charset="0"/>
                <a:cs typeface="Arial" panose="020B0604020202020204" pitchFamily="34" charset="0"/>
              </a:rPr>
              <a:t>r</a:t>
            </a:r>
            <a:r>
              <a:rPr lang="en-US" altLang="ko-KR" sz="1600" kern="100" dirty="0">
                <a:solidFill>
                  <a:prstClr val="black"/>
                </a:solidFill>
                <a:latin typeface="Arial" panose="020B0604020202020204" pitchFamily="34" charset="0"/>
                <a:cs typeface="Arial" panose="020B0604020202020204" pitchFamily="34" charset="0"/>
              </a:rPr>
              <a:t>, </a:t>
            </a:r>
            <a:r>
              <a:rPr lang="en-US" altLang="ko-KR" sz="1600" i="1" kern="100" dirty="0">
                <a:solidFill>
                  <a:prstClr val="black"/>
                </a:solidFill>
                <a:latin typeface="Arial" panose="020B0604020202020204" pitchFamily="34" charset="0"/>
                <a:cs typeface="Arial" panose="020B0604020202020204" pitchFamily="34" charset="0"/>
              </a:rPr>
              <a:t>t</a:t>
            </a:r>
            <a:r>
              <a:rPr lang="en-US" altLang="ko-KR" sz="1600" kern="100" dirty="0" smtClean="0">
                <a:solidFill>
                  <a:prstClr val="black"/>
                </a:solidFill>
                <a:latin typeface="Arial" panose="020B0604020202020204" pitchFamily="34" charset="0"/>
                <a:cs typeface="Arial" panose="020B0604020202020204" pitchFamily="34" charset="0"/>
              </a:rPr>
              <a:t>), </a:t>
            </a:r>
            <a:r>
              <a:rPr lang="en-US" altLang="ko-KR" sz="1600" kern="100" dirty="0">
                <a:solidFill>
                  <a:prstClr val="black"/>
                </a:solidFill>
                <a:latin typeface="Arial" panose="020B0604020202020204" pitchFamily="34" charset="0"/>
                <a:cs typeface="Arial" panose="020B0604020202020204" pitchFamily="34" charset="0"/>
              </a:rPr>
              <a:t>of oxygen atoms of (b) hydroniums and (c) hydroxides as a function of </a:t>
            </a:r>
            <a:r>
              <a:rPr lang="en-US" altLang="ko-KR" sz="1600" i="1" kern="100" dirty="0">
                <a:solidFill>
                  <a:prstClr val="black"/>
                </a:solidFill>
                <a:latin typeface="Arial" panose="020B0604020202020204" pitchFamily="34" charset="0"/>
                <a:cs typeface="Arial" panose="020B0604020202020204" pitchFamily="34" charset="0"/>
              </a:rPr>
              <a:t>r</a:t>
            </a:r>
            <a:r>
              <a:rPr lang="en-US" altLang="ko-KR" sz="1600" kern="100" dirty="0">
                <a:solidFill>
                  <a:prstClr val="black"/>
                </a:solidFill>
                <a:latin typeface="Arial" panose="020B0604020202020204" pitchFamily="34" charset="0"/>
                <a:cs typeface="Arial" panose="020B0604020202020204" pitchFamily="34" charset="0"/>
              </a:rPr>
              <a:t> at various </a:t>
            </a:r>
            <a:r>
              <a:rPr lang="en-US" altLang="ko-KR" sz="1600" kern="100" dirty="0" smtClean="0">
                <a:solidFill>
                  <a:prstClr val="black"/>
                </a:solidFill>
                <a:latin typeface="Arial" panose="020B0604020202020204" pitchFamily="34" charset="0"/>
                <a:cs typeface="Arial" panose="020B0604020202020204" pitchFamily="34" charset="0"/>
              </a:rPr>
              <a:t>times, </a:t>
            </a:r>
            <a:r>
              <a:rPr lang="en-US" altLang="ko-KR" sz="1600" i="1" kern="100" dirty="0" smtClean="0">
                <a:solidFill>
                  <a:prstClr val="black"/>
                </a:solidFill>
                <a:latin typeface="Arial" panose="020B0604020202020204" pitchFamily="34" charset="0"/>
                <a:cs typeface="Arial" panose="020B0604020202020204" pitchFamily="34" charset="0"/>
              </a:rPr>
              <a:t>t</a:t>
            </a:r>
            <a:r>
              <a:rPr lang="en-US" altLang="ko-KR" sz="1600" kern="100" dirty="0" smtClean="0">
                <a:solidFill>
                  <a:prstClr val="black"/>
                </a:solidFill>
                <a:latin typeface="Arial" panose="020B0604020202020204" pitchFamily="34" charset="0"/>
                <a:cs typeface="Arial" panose="020B0604020202020204" pitchFamily="34" charset="0"/>
              </a:rPr>
              <a:t>, at  300 K.</a:t>
            </a:r>
            <a:endParaRPr lang="ko-KR" altLang="en-US" sz="1600" dirty="0">
              <a:solidFill>
                <a:prstClr val="black"/>
              </a:solidFill>
              <a:latin typeface="Arial" panose="020B0604020202020204" pitchFamily="34" charset="0"/>
              <a:cs typeface="Arial" panose="020B0604020202020204" pitchFamily="34" charset="0"/>
            </a:endParaRPr>
          </a:p>
        </p:txBody>
      </p:sp>
      <p:grpSp>
        <p:nvGrpSpPr>
          <p:cNvPr id="19" name="그룹 18"/>
          <p:cNvGrpSpPr/>
          <p:nvPr/>
        </p:nvGrpSpPr>
        <p:grpSpPr>
          <a:xfrm>
            <a:off x="5256163" y="764704"/>
            <a:ext cx="3520987" cy="5296368"/>
            <a:chOff x="5301477" y="738417"/>
            <a:chExt cx="3450383" cy="540060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1477" y="738417"/>
              <a:ext cx="3450383" cy="54006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 name="직사각형 4"/>
            <p:cNvSpPr/>
            <p:nvPr/>
          </p:nvSpPr>
          <p:spPr>
            <a:xfrm>
              <a:off x="7705723" y="1646001"/>
              <a:ext cx="1002463" cy="546070"/>
            </a:xfrm>
            <a:prstGeom prst="rect">
              <a:avLst/>
            </a:prstGeom>
            <a:ln cmpd="sng">
              <a:solidFill>
                <a:srgbClr val="3333FF"/>
              </a:solidFill>
              <a:prstDash val="solid"/>
            </a:ln>
          </p:spPr>
          <p:txBody>
            <a:bodyPr wrap="square">
              <a:spAutoFit/>
            </a:bodyPr>
            <a:lstStyle/>
            <a:p>
              <a:pPr algn="ctr">
                <a:lnSpc>
                  <a:spcPct val="90000"/>
                </a:lnSpc>
              </a:pPr>
              <a:r>
                <a:rPr lang="en-US" altLang="ko-KR" sz="1600" dirty="0" smtClean="0">
                  <a:solidFill>
                    <a:srgbClr val="3333FF"/>
                  </a:solidFill>
                  <a:latin typeface="Arial" panose="020B0604020202020204" pitchFamily="34" charset="0"/>
                  <a:cs typeface="Arial" panose="020B0604020202020204" pitchFamily="34" charset="0"/>
                </a:rPr>
                <a:t>Proton hopping</a:t>
              </a:r>
              <a:endParaRPr lang="ko-KR" altLang="en-US" sz="1600" dirty="0">
                <a:solidFill>
                  <a:srgbClr val="3333FF"/>
                </a:solidFill>
              </a:endParaRPr>
            </a:p>
          </p:txBody>
        </p:sp>
        <p:cxnSp>
          <p:nvCxnSpPr>
            <p:cNvPr id="12" name="직선 화살표 연결선 11"/>
            <p:cNvCxnSpPr/>
            <p:nvPr/>
          </p:nvCxnSpPr>
          <p:spPr>
            <a:xfrm flipH="1">
              <a:off x="7766374" y="2192072"/>
              <a:ext cx="322299" cy="474704"/>
            </a:xfrm>
            <a:prstGeom prst="straightConnector1">
              <a:avLst/>
            </a:prstGeom>
            <a:ln w="22225" cmpd="sng">
              <a:solidFill>
                <a:srgbClr val="3333FF"/>
              </a:solidFill>
              <a:prstDash val="solid"/>
              <a:tailEnd type="triangle" w="lg" len="med"/>
            </a:ln>
          </p:spPr>
          <p:style>
            <a:lnRef idx="1">
              <a:schemeClr val="accent1"/>
            </a:lnRef>
            <a:fillRef idx="0">
              <a:schemeClr val="accent1"/>
            </a:fillRef>
            <a:effectRef idx="0">
              <a:schemeClr val="accent1"/>
            </a:effectRef>
            <a:fontRef idx="minor">
              <a:schemeClr val="tx1"/>
            </a:fontRef>
          </p:style>
        </p:cxnSp>
        <p:sp>
          <p:nvSpPr>
            <p:cNvPr id="16" name="직사각형 15"/>
            <p:cNvSpPr/>
            <p:nvPr/>
          </p:nvSpPr>
          <p:spPr>
            <a:xfrm>
              <a:off x="7512645" y="4272513"/>
              <a:ext cx="1152055" cy="696711"/>
            </a:xfrm>
            <a:prstGeom prst="rect">
              <a:avLst/>
            </a:prstGeom>
            <a:ln>
              <a:solidFill>
                <a:srgbClr val="FF0000"/>
              </a:solidFill>
              <a:prstDash val="solid"/>
            </a:ln>
          </p:spPr>
          <p:txBody>
            <a:bodyPr wrap="square">
              <a:spAutoFit/>
            </a:bodyPr>
            <a:lstStyle/>
            <a:p>
              <a:pPr algn="ctr">
                <a:lnSpc>
                  <a:spcPct val="80000"/>
                </a:lnSpc>
              </a:pPr>
              <a:r>
                <a:rPr lang="en-US" altLang="ko-KR" sz="1600" dirty="0" smtClean="0">
                  <a:solidFill>
                    <a:srgbClr val="FF0000"/>
                  </a:solidFill>
                  <a:latin typeface="Arial" panose="020B0604020202020204" pitchFamily="34" charset="0"/>
                  <a:cs typeface="Arial" panose="020B0604020202020204" pitchFamily="34" charset="0"/>
                </a:rPr>
                <a:t>Brownian molecular diffusion</a:t>
              </a:r>
              <a:endParaRPr lang="ko-KR" altLang="en-US" sz="1600" dirty="0">
                <a:solidFill>
                  <a:srgbClr val="FF0000"/>
                </a:solidFill>
              </a:endParaRPr>
            </a:p>
          </p:txBody>
        </p:sp>
        <p:cxnSp>
          <p:nvCxnSpPr>
            <p:cNvPr id="17" name="직선 화살표 연결선 16"/>
            <p:cNvCxnSpPr/>
            <p:nvPr/>
          </p:nvCxnSpPr>
          <p:spPr>
            <a:xfrm flipH="1">
              <a:off x="7117844" y="4817418"/>
              <a:ext cx="394800" cy="236292"/>
            </a:xfrm>
            <a:prstGeom prst="straightConnector1">
              <a:avLst/>
            </a:prstGeom>
            <a:ln w="22225">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cxnSp>
      </p:grpSp>
      <p:grpSp>
        <p:nvGrpSpPr>
          <p:cNvPr id="3" name="그룹 2"/>
          <p:cNvGrpSpPr/>
          <p:nvPr/>
        </p:nvGrpSpPr>
        <p:grpSpPr>
          <a:xfrm>
            <a:off x="291063" y="782726"/>
            <a:ext cx="3909242" cy="3355758"/>
            <a:chOff x="446734" y="937338"/>
            <a:chExt cx="4161918" cy="3378439"/>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734" y="937338"/>
              <a:ext cx="4161918" cy="3378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23728" y="1561634"/>
              <a:ext cx="1584175" cy="483376"/>
            </a:xfrm>
            <a:prstGeom prst="rect">
              <a:avLst/>
            </a:prstGeom>
            <a:solidFill>
              <a:srgbClr val="FFC000">
                <a:alpha val="50000"/>
              </a:srgbClr>
            </a:solidFill>
          </p:spPr>
          <p:txBody>
            <a:bodyPr wrap="square" rtlCol="0">
              <a:spAutoFit/>
            </a:bodyPr>
            <a:lstStyle/>
            <a:p>
              <a:pPr algn="ctr">
                <a:lnSpc>
                  <a:spcPct val="90000"/>
                </a:lnSpc>
              </a:pPr>
              <a:r>
                <a:rPr lang="en-US" altLang="ko-KR" sz="1400" b="1" dirty="0" smtClean="0">
                  <a:solidFill>
                    <a:prstClr val="black"/>
                  </a:solidFill>
                  <a:latin typeface="Arial" panose="020B0604020202020204" pitchFamily="34" charset="0"/>
                  <a:cs typeface="Arial" panose="020B0604020202020204" pitchFamily="34" charset="0"/>
                </a:rPr>
                <a:t>Proton transfer transition state </a:t>
              </a:r>
              <a:endParaRPr lang="ko-KR" altLang="en-US" sz="1400" b="1" dirty="0">
                <a:solidFill>
                  <a:prstClr val="black"/>
                </a:solidFill>
                <a:latin typeface="Arial" panose="020B0604020202020204" pitchFamily="34" charset="0"/>
                <a:cs typeface="Arial" panose="020B0604020202020204" pitchFamily="34" charset="0"/>
              </a:endParaRPr>
            </a:p>
          </p:txBody>
        </p:sp>
        <p:cxnSp>
          <p:nvCxnSpPr>
            <p:cNvPr id="4" name="직선 연결선 3"/>
            <p:cNvCxnSpPr/>
            <p:nvPr/>
          </p:nvCxnSpPr>
          <p:spPr>
            <a:xfrm flipV="1">
              <a:off x="2869793" y="2075984"/>
              <a:ext cx="0" cy="1025576"/>
            </a:xfrm>
            <a:prstGeom prst="line">
              <a:avLst/>
            </a:prstGeom>
            <a:ln w="25400">
              <a:solidFill>
                <a:schemeClr val="tx1">
                  <a:alpha val="49000"/>
                </a:schemeClr>
              </a:solidFill>
              <a:prstDash val="dash"/>
              <a:headEnd type="triangle"/>
              <a:tailEnd type="non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763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Chapter 4: Scheme</a:t>
            </a:r>
            <a:endParaRPr lang="ko-KR" altLang="en-US" dirty="0"/>
          </a:p>
        </p:txBody>
      </p:sp>
      <mc:AlternateContent xmlns:mc="http://schemas.openxmlformats.org/markup-compatibility/2006" xmlns:a14="http://schemas.microsoft.com/office/drawing/2010/main">
        <mc:Choice Requires="a14">
          <p:sp>
            <p:nvSpPr>
              <p:cNvPr id="5" name="내용 개체 틀 4"/>
              <p:cNvSpPr>
                <a:spLocks noGrp="1"/>
              </p:cNvSpPr>
              <p:nvPr>
                <p:ph sz="half" idx="2"/>
              </p:nvPr>
            </p:nvSpPr>
            <p:spPr>
              <a:xfrm>
                <a:off x="4355976" y="1010135"/>
                <a:ext cx="4608512" cy="2706898"/>
              </a:xfrm>
              <a:solidFill>
                <a:schemeClr val="bg1">
                  <a:lumMod val="95000"/>
                </a:schemeClr>
              </a:solidFill>
            </p:spPr>
            <p:txBody>
              <a:bodyPr>
                <a:noAutofit/>
              </a:bodyPr>
              <a:lstStyle/>
              <a:p>
                <a:pPr marL="0" indent="0">
                  <a:buNone/>
                </a:pPr>
                <a:r>
                  <a:rPr lang="en-US" altLang="ko-KR" sz="2400" dirty="0" smtClean="0">
                    <a:latin typeface="Franklin Gothic Demi" panose="020B0703020102020204" pitchFamily="34" charset="0"/>
                  </a:rPr>
                  <a:t>· Proton transfer efficiency </a:t>
                </a:r>
              </a:p>
              <a:p>
                <a:pPr marL="0" indent="0">
                  <a:buNone/>
                </a:pPr>
                <a:r>
                  <a:rPr lang="en-US" altLang="ko-KR" sz="2400" i="1" dirty="0" smtClean="0">
                    <a:latin typeface="Times New Roman" panose="02020603050405020304" pitchFamily="18" charset="0"/>
                    <a:cs typeface="Times New Roman" panose="02020603050405020304" pitchFamily="18" charset="0"/>
                  </a:rPr>
                  <a:t>    </a:t>
                </a:r>
                <a:r>
                  <a:rPr lang="el-GR" altLang="ko-KR" sz="2400" i="1" dirty="0" smtClean="0">
                    <a:latin typeface="Times New Roman" panose="02020603050405020304" pitchFamily="18" charset="0"/>
                    <a:cs typeface="Times New Roman" panose="02020603050405020304" pitchFamily="18" charset="0"/>
                  </a:rPr>
                  <a:t>η</a:t>
                </a:r>
                <a:r>
                  <a:rPr lang="en-US" altLang="ko-KR" sz="2400" dirty="0" smtClean="0">
                    <a:latin typeface="Times New Roman" panose="02020603050405020304" pitchFamily="18" charset="0"/>
                    <a:cs typeface="Times New Roman" panose="02020603050405020304" pitchFamily="18" charset="0"/>
                  </a:rPr>
                  <a:t>(</a:t>
                </a:r>
                <a:r>
                  <a:rPr lang="en-US" altLang="ko-KR" sz="2400" i="1" dirty="0" smtClean="0">
                    <a:latin typeface="Times New Roman" panose="02020603050405020304" pitchFamily="18" charset="0"/>
                    <a:cs typeface="Times New Roman" panose="02020603050405020304" pitchFamily="18" charset="0"/>
                  </a:rPr>
                  <a:t>x</a:t>
                </a:r>
                <a:r>
                  <a:rPr lang="en-US" altLang="ko-KR" sz="2400" dirty="0" smtClean="0">
                    <a:latin typeface="Times New Roman" panose="02020603050405020304" pitchFamily="18" charset="0"/>
                    <a:cs typeface="Times New Roman" panose="02020603050405020304" pitchFamily="18" charset="0"/>
                  </a:rPr>
                  <a:t>)</a:t>
                </a:r>
                <a14:m>
                  <m:oMath xmlns:m="http://schemas.openxmlformats.org/officeDocument/2006/math">
                    <m:r>
                      <a:rPr lang="en-US" altLang="ko-KR" sz="2400" b="0" i="0" smtClean="0">
                        <a:latin typeface="Cambria Math" panose="02040503050406030204" pitchFamily="18" charset="0"/>
                      </a:rPr>
                      <m:t>  = </m:t>
                    </m:r>
                    <m:f>
                      <m:fPr>
                        <m:ctrlPr>
                          <a:rPr lang="en-US" altLang="ko-KR" sz="2400" i="1" smtClean="0">
                            <a:latin typeface="Cambria Math" panose="02040503050406030204" pitchFamily="18" charset="0"/>
                          </a:rPr>
                        </m:ctrlPr>
                      </m:fPr>
                      <m:num>
                        <m:r>
                          <m:rPr>
                            <m:sty m:val="p"/>
                          </m:rPr>
                          <a:rPr lang="en-US" altLang="ko-KR" sz="2400" b="0" i="0" smtClean="0">
                            <a:latin typeface="Cambria Math" panose="02040503050406030204" pitchFamily="18" charset="0"/>
                          </a:rPr>
                          <m:t>a</m:t>
                        </m:r>
                        <m:r>
                          <m:rPr>
                            <m:sty m:val="p"/>
                          </m:rPr>
                          <a:rPr lang="en-US" altLang="ko-KR" sz="2400">
                            <a:latin typeface="Cambria Math" panose="02040503050406030204" pitchFamily="18" charset="0"/>
                          </a:rPr>
                          <m:t>mount</m:t>
                        </m:r>
                        <m:r>
                          <a:rPr lang="en-US" altLang="ko-KR" sz="2400">
                            <a:latin typeface="Cambria Math" panose="02040503050406030204" pitchFamily="18" charset="0"/>
                          </a:rPr>
                          <m:t> </m:t>
                        </m:r>
                        <m:r>
                          <m:rPr>
                            <m:sty m:val="p"/>
                          </m:rPr>
                          <a:rPr lang="en-US" altLang="ko-KR" sz="2400">
                            <a:latin typeface="Cambria Math" panose="02040503050406030204" pitchFamily="18" charset="0"/>
                          </a:rPr>
                          <m:t>of</m:t>
                        </m:r>
                        <m:r>
                          <a:rPr lang="en-US" altLang="ko-KR" sz="2400">
                            <a:latin typeface="Cambria Math" panose="02040503050406030204" pitchFamily="18" charset="0"/>
                          </a:rPr>
                          <m:t> </m:t>
                        </m:r>
                        <m:r>
                          <m:rPr>
                            <m:sty m:val="p"/>
                          </m:rPr>
                          <a:rPr lang="en-US" altLang="ko-KR" sz="2400" b="0" i="0" smtClean="0">
                            <a:latin typeface="Cambria Math" panose="02040503050406030204" pitchFamily="18" charset="0"/>
                          </a:rPr>
                          <m:t>migrated</m:t>
                        </m:r>
                        <m:r>
                          <a:rPr lang="en-US" altLang="ko-KR" sz="2400" b="0" i="0" smtClean="0">
                            <a:latin typeface="Cambria Math" panose="02040503050406030204" pitchFamily="18" charset="0"/>
                          </a:rPr>
                          <m:t> </m:t>
                        </m:r>
                        <m:r>
                          <m:rPr>
                            <m:sty m:val="p"/>
                          </m:rPr>
                          <a:rPr lang="en-US" altLang="ko-KR" sz="2400" b="0" i="0" smtClean="0">
                            <a:latin typeface="Cambria Math" panose="02040503050406030204" pitchFamily="18" charset="0"/>
                          </a:rPr>
                          <m:t>protons</m:t>
                        </m:r>
                      </m:num>
                      <m:den>
                        <m:r>
                          <m:rPr>
                            <m:sty m:val="p"/>
                          </m:rPr>
                          <a:rPr lang="en-US" altLang="ko-KR" sz="2400" b="0" i="0" smtClean="0">
                            <a:latin typeface="Cambria Math" panose="02040503050406030204" pitchFamily="18" charset="0"/>
                          </a:rPr>
                          <m:t>amount</m:t>
                        </m:r>
                        <m:r>
                          <a:rPr lang="en-US" altLang="ko-KR" sz="2400" b="0" i="0" smtClean="0">
                            <a:latin typeface="Cambria Math" panose="02040503050406030204" pitchFamily="18" charset="0"/>
                          </a:rPr>
                          <m:t> </m:t>
                        </m:r>
                        <m:r>
                          <m:rPr>
                            <m:sty m:val="p"/>
                          </m:rPr>
                          <a:rPr lang="en-US" altLang="ko-KR" sz="2400" b="0" i="0" smtClean="0">
                            <a:latin typeface="Cambria Math" panose="02040503050406030204" pitchFamily="18" charset="0"/>
                          </a:rPr>
                          <m:t>of</m:t>
                        </m:r>
                        <m:r>
                          <a:rPr lang="en-US" altLang="ko-KR" sz="2400" b="0" i="0" smtClean="0">
                            <a:latin typeface="Cambria Math" panose="02040503050406030204" pitchFamily="18" charset="0"/>
                          </a:rPr>
                          <m:t> </m:t>
                        </m:r>
                        <m:r>
                          <m:rPr>
                            <m:sty m:val="p"/>
                          </m:rPr>
                          <a:rPr lang="en-US" altLang="ko-KR" sz="2400" b="0" i="0" smtClean="0">
                            <a:latin typeface="Cambria Math" panose="02040503050406030204" pitchFamily="18" charset="0"/>
                          </a:rPr>
                          <m:t>initial</m:t>
                        </m:r>
                        <m:r>
                          <a:rPr lang="en-US" altLang="ko-KR" sz="2400" b="0" i="0" smtClean="0">
                            <a:latin typeface="Cambria Math" panose="02040503050406030204" pitchFamily="18" charset="0"/>
                          </a:rPr>
                          <m:t> </m:t>
                        </m:r>
                        <m:r>
                          <m:rPr>
                            <m:sty m:val="p"/>
                          </m:rPr>
                          <a:rPr lang="en-US" altLang="ko-KR" sz="2400" b="0" i="0" smtClean="0">
                            <a:latin typeface="Cambria Math" panose="02040503050406030204" pitchFamily="18" charset="0"/>
                          </a:rPr>
                          <m:t>protons</m:t>
                        </m:r>
                      </m:den>
                    </m:f>
                  </m:oMath>
                </a14:m>
                <a:endParaRPr lang="en-US" altLang="ko-KR" sz="2000" dirty="0">
                  <a:latin typeface="Times New Roman" panose="02020603050405020304" pitchFamily="18" charset="0"/>
                  <a:cs typeface="Times New Roman" panose="02020603050405020304" pitchFamily="18" charset="0"/>
                </a:endParaRPr>
              </a:p>
              <a:p>
                <a:endParaRPr lang="en-US" altLang="ko-KR" sz="1400" dirty="0" smtClean="0"/>
              </a:p>
              <a:p>
                <a:pPr marL="0" indent="0">
                  <a:buNone/>
                </a:pPr>
                <a:r>
                  <a:rPr lang="en-US" altLang="ko-KR" sz="2400" dirty="0">
                    <a:latin typeface="Franklin Gothic Demi" panose="020B0703020102020204" pitchFamily="34" charset="0"/>
                  </a:rPr>
                  <a:t>· </a:t>
                </a:r>
                <a:r>
                  <a:rPr lang="en-US" altLang="ko-KR" sz="2400" dirty="0" smtClean="0">
                    <a:latin typeface="Franklin Gothic Demi" panose="020B0703020102020204" pitchFamily="34" charset="0"/>
                  </a:rPr>
                  <a:t>Average migration distance</a:t>
                </a:r>
              </a:p>
              <a:p>
                <a:pPr marL="0" indent="0">
                  <a:buNone/>
                </a:pPr>
                <a:r>
                  <a:rPr lang="en-US" altLang="ko-KR" sz="2400" b="1" dirty="0" smtClean="0"/>
                  <a:t>      </a:t>
                </a:r>
                <a14:m>
                  <m:oMath xmlns:m="http://schemas.openxmlformats.org/officeDocument/2006/math">
                    <m:d>
                      <m:dPr>
                        <m:begChr m:val="⟨"/>
                        <m:endChr m:val="⟩"/>
                        <m:ctrlPr>
                          <a:rPr lang="en-US" altLang="ko-KR" sz="2400" i="1">
                            <a:latin typeface="Cambria Math" panose="02040503050406030204" pitchFamily="18" charset="0"/>
                          </a:rPr>
                        </m:ctrlPr>
                      </m:dPr>
                      <m:e>
                        <m:r>
                          <a:rPr lang="en-US" altLang="ko-KR" sz="2400" i="1">
                            <a:latin typeface="Cambria Math" panose="02040503050406030204" pitchFamily="18" charset="0"/>
                          </a:rPr>
                          <m:t>𝑥</m:t>
                        </m:r>
                      </m:e>
                    </m:d>
                    <m:r>
                      <a:rPr lang="en-US" altLang="ko-KR" sz="2000" b="0" i="1" smtClean="0">
                        <a:latin typeface="Cambria Math" panose="02040503050406030204" pitchFamily="18" charset="0"/>
                      </a:rPr>
                      <m:t>=</m:t>
                    </m:r>
                    <m:nary>
                      <m:naryPr>
                        <m:ctrlPr>
                          <a:rPr lang="en-US" altLang="ko-KR" sz="2000" i="1" smtClean="0">
                            <a:latin typeface="Cambria Math" panose="02040503050406030204" pitchFamily="18" charset="0"/>
                          </a:rPr>
                        </m:ctrlPr>
                      </m:naryPr>
                      <m:sub>
                        <m:r>
                          <m:rPr>
                            <m:brk m:alnAt="23"/>
                          </m:rPr>
                          <a:rPr lang="en-US" altLang="ko-KR" sz="2000" b="0" i="1" smtClean="0">
                            <a:latin typeface="Cambria Math" panose="02040503050406030204" pitchFamily="18" charset="0"/>
                          </a:rPr>
                          <m:t>0</m:t>
                        </m:r>
                      </m:sub>
                      <m:sup>
                        <m:r>
                          <a:rPr lang="en-US" altLang="ko-KR" sz="2000" i="1">
                            <a:latin typeface="Cambria Math" panose="02040503050406030204" pitchFamily="18" charset="0"/>
                            <a:ea typeface="Cambria Math" panose="02040503050406030204" pitchFamily="18" charset="0"/>
                          </a:rPr>
                          <m:t>∞</m:t>
                        </m:r>
                      </m:sup>
                      <m:e>
                        <m:r>
                          <a:rPr lang="en-US" altLang="ko-KR" sz="2000" b="0" i="1" smtClean="0">
                            <a:latin typeface="Cambria Math" panose="02040503050406030204" pitchFamily="18" charset="0"/>
                          </a:rPr>
                          <m:t>𝜂</m:t>
                        </m:r>
                        <m:d>
                          <m:dPr>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𝑥</m:t>
                            </m:r>
                          </m:e>
                        </m:d>
                        <m:r>
                          <a:rPr lang="en-US" altLang="ko-KR" sz="2000" b="0" i="1" smtClean="0">
                            <a:latin typeface="Cambria Math" panose="02040503050406030204" pitchFamily="18" charset="0"/>
                          </a:rPr>
                          <m:t>𝑑𝑥</m:t>
                        </m:r>
                      </m:e>
                    </m:nary>
                  </m:oMath>
                </a14:m>
                <a:endParaRPr lang="en-US" altLang="ko-KR" sz="2000" dirty="0" smtClean="0"/>
              </a:p>
            </p:txBody>
          </p:sp>
        </mc:Choice>
        <mc:Fallback xmlns="">
          <p:sp>
            <p:nvSpPr>
              <p:cNvPr id="5" name="내용 개체 틀 4"/>
              <p:cNvSpPr>
                <a:spLocks noGrp="1" noRot="1" noChangeAspect="1" noMove="1" noResize="1" noEditPoints="1" noAdjustHandles="1" noChangeArrowheads="1" noChangeShapeType="1" noTextEdit="1"/>
              </p:cNvSpPr>
              <p:nvPr>
                <p:ph sz="half" idx="2"/>
              </p:nvPr>
            </p:nvSpPr>
            <p:spPr>
              <a:xfrm>
                <a:off x="4355976" y="1010135"/>
                <a:ext cx="4608512" cy="2706898"/>
              </a:xfrm>
              <a:blipFill>
                <a:blip r:embed="rId4"/>
                <a:stretch>
                  <a:fillRect l="-2116" t="-1577" b="-18694"/>
                </a:stretch>
              </a:blipFill>
            </p:spPr>
            <p:txBody>
              <a:bodyPr/>
              <a:lstStyle/>
              <a:p>
                <a:r>
                  <a:rPr lang="ko-KR" altLang="en-US">
                    <a:noFill/>
                  </a:rPr>
                  <a:t> </a:t>
                </a:r>
              </a:p>
            </p:txBody>
          </p:sp>
        </mc:Fallback>
      </mc:AlternateContent>
      <p:sp>
        <p:nvSpPr>
          <p:cNvPr id="7" name="직사각형 6"/>
          <p:cNvSpPr/>
          <p:nvPr/>
        </p:nvSpPr>
        <p:spPr>
          <a:xfrm>
            <a:off x="539552" y="5589240"/>
            <a:ext cx="3420000" cy="469397"/>
          </a:xfrm>
          <a:prstGeom prst="rect">
            <a:avLst/>
          </a:prstGeom>
          <a:gradFill>
            <a:gsLst>
              <a:gs pos="0">
                <a:schemeClr val="bg1">
                  <a:lumMod val="65000"/>
                </a:schemeClr>
              </a:gs>
              <a:gs pos="30000">
                <a:schemeClr val="bg1">
                  <a:lumMod val="95000"/>
                </a:schemeClr>
              </a:gs>
              <a:gs pos="100000">
                <a:schemeClr val="tx1">
                  <a:lumMod val="50000"/>
                  <a:lumOff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prstClr val="black"/>
                </a:solidFill>
                <a:latin typeface="Arial" panose="020B0604020202020204" pitchFamily="34" charset="0"/>
                <a:cs typeface="Arial" panose="020B0604020202020204" pitchFamily="34" charset="0"/>
              </a:rPr>
              <a:t>Pt</a:t>
            </a:r>
            <a:r>
              <a:rPr lang="en-US" sz="2000" b="1" dirty="0" smtClean="0">
                <a:solidFill>
                  <a:prstClr val="black"/>
                </a:solidFill>
                <a:latin typeface="Arial" panose="020B0604020202020204" pitchFamily="34" charset="0"/>
                <a:cs typeface="Arial" panose="020B0604020202020204" pitchFamily="34" charset="0"/>
              </a:rPr>
              <a:t>(111)</a:t>
            </a:r>
            <a:endParaRPr lang="en-GB" sz="2000" b="1" dirty="0">
              <a:solidFill>
                <a:prstClr val="black"/>
              </a:solidFill>
              <a:latin typeface="Arial" panose="020B0604020202020204" pitchFamily="34" charset="0"/>
              <a:cs typeface="Arial" panose="020B0604020202020204" pitchFamily="34" charset="0"/>
            </a:endParaRPr>
          </a:p>
        </p:txBody>
      </p:sp>
      <p:sp>
        <p:nvSpPr>
          <p:cNvPr id="8" name="직사각형 7"/>
          <p:cNvSpPr/>
          <p:nvPr/>
        </p:nvSpPr>
        <p:spPr>
          <a:xfrm>
            <a:off x="539552" y="3319777"/>
            <a:ext cx="3420000" cy="2269464"/>
          </a:xfrm>
          <a:prstGeom prst="rect">
            <a:avLst/>
          </a:prstGeom>
          <a:gradFill>
            <a:gsLst>
              <a:gs pos="0">
                <a:schemeClr val="tx2">
                  <a:lumMod val="40000"/>
                  <a:lumOff val="60000"/>
                </a:schemeClr>
              </a:gs>
              <a:gs pos="42000">
                <a:schemeClr val="tx2">
                  <a:lumMod val="20000"/>
                  <a:lumOff val="80000"/>
                </a:schemeClr>
              </a:gs>
              <a:gs pos="100000">
                <a:schemeClr val="tx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prstClr val="black"/>
              </a:solidFill>
              <a:latin typeface="Franklin Gothic Medium" panose="020B0603020102020204" pitchFamily="34" charset="0"/>
              <a:cs typeface="Arial" panose="020B0604020202020204" pitchFamily="34" charset="0"/>
            </a:endParaRPr>
          </a:p>
        </p:txBody>
      </p:sp>
      <p:sp>
        <p:nvSpPr>
          <p:cNvPr id="9" name="직사각형 8"/>
          <p:cNvSpPr/>
          <p:nvPr/>
        </p:nvSpPr>
        <p:spPr>
          <a:xfrm>
            <a:off x="539552" y="1869190"/>
            <a:ext cx="3420000" cy="1450587"/>
          </a:xfrm>
          <a:prstGeom prst="rect">
            <a:avLst/>
          </a:prstGeom>
          <a:gradFill>
            <a:gsLst>
              <a:gs pos="0">
                <a:schemeClr val="tx2">
                  <a:lumMod val="20000"/>
                  <a:lumOff val="80000"/>
                </a:schemeClr>
              </a:gs>
              <a:gs pos="42000">
                <a:schemeClr val="tx2">
                  <a:lumMod val="10000"/>
                  <a:lumOff val="90000"/>
                </a:schemeClr>
              </a:gs>
              <a:gs pos="100000">
                <a:schemeClr val="tx2">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prstClr val="black"/>
              </a:solidFill>
              <a:latin typeface="Franklin Gothic Medium" panose="020B0603020102020204" pitchFamily="34" charset="0"/>
              <a:cs typeface="Arial" panose="020B0604020202020204" pitchFamily="34" charset="0"/>
            </a:endParaRPr>
          </a:p>
        </p:txBody>
      </p:sp>
      <p:sp>
        <p:nvSpPr>
          <p:cNvPr id="10" name="직사각형 9"/>
          <p:cNvSpPr/>
          <p:nvPr/>
        </p:nvSpPr>
        <p:spPr>
          <a:xfrm>
            <a:off x="1079552" y="3185509"/>
            <a:ext cx="2340000" cy="36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smtClean="0">
                <a:solidFill>
                  <a:prstClr val="black"/>
                </a:solidFill>
                <a:latin typeface="Arial" panose="020B0604020202020204" pitchFamily="34" charset="0"/>
                <a:cs typeface="Arial" panose="020B0604020202020204" pitchFamily="34" charset="0"/>
              </a:rPr>
              <a:t>Proton Donor</a:t>
            </a:r>
            <a:endParaRPr lang="ko-KR" altLang="en-US" sz="2000" b="1" dirty="0">
              <a:solidFill>
                <a:prstClr val="black"/>
              </a:solidFill>
              <a:latin typeface="Arial" panose="020B0604020202020204" pitchFamily="34" charset="0"/>
              <a:cs typeface="Arial" panose="020B0604020202020204" pitchFamily="34" charset="0"/>
            </a:endParaRPr>
          </a:p>
        </p:txBody>
      </p:sp>
      <p:sp>
        <p:nvSpPr>
          <p:cNvPr id="11" name="직사각형 10"/>
          <p:cNvSpPr/>
          <p:nvPr/>
        </p:nvSpPr>
        <p:spPr>
          <a:xfrm>
            <a:off x="1079552" y="1735601"/>
            <a:ext cx="234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smtClean="0">
                <a:solidFill>
                  <a:prstClr val="black"/>
                </a:solidFill>
                <a:latin typeface="Arial" panose="020B0604020202020204" pitchFamily="34" charset="0"/>
                <a:cs typeface="Arial" panose="020B0604020202020204" pitchFamily="34" charset="0"/>
              </a:rPr>
              <a:t>Proton Acceptor</a:t>
            </a:r>
            <a:endParaRPr lang="ko-KR" altLang="en-US" sz="2000" b="1" dirty="0">
              <a:solidFill>
                <a:prstClr val="black"/>
              </a:solidFill>
              <a:latin typeface="Arial" panose="020B0604020202020204" pitchFamily="34" charset="0"/>
              <a:cs typeface="Arial" panose="020B0604020202020204" pitchFamily="34" charset="0"/>
            </a:endParaRPr>
          </a:p>
        </p:txBody>
      </p:sp>
      <p:grpSp>
        <p:nvGrpSpPr>
          <p:cNvPr id="25" name="그룹 24"/>
          <p:cNvGrpSpPr/>
          <p:nvPr/>
        </p:nvGrpSpPr>
        <p:grpSpPr>
          <a:xfrm>
            <a:off x="824834" y="1869189"/>
            <a:ext cx="704088" cy="1450587"/>
            <a:chOff x="683568" y="1906405"/>
            <a:chExt cx="704088" cy="1450587"/>
          </a:xfrm>
        </p:grpSpPr>
        <p:cxnSp>
          <p:nvCxnSpPr>
            <p:cNvPr id="14" name="직선 연결선 13"/>
            <p:cNvCxnSpPr/>
            <p:nvPr/>
          </p:nvCxnSpPr>
          <p:spPr>
            <a:xfrm>
              <a:off x="683568" y="1906405"/>
              <a:ext cx="0" cy="1450587"/>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96441" y="2447034"/>
              <a:ext cx="691215" cy="369332"/>
            </a:xfrm>
            <a:prstGeom prst="rect">
              <a:avLst/>
            </a:prstGeom>
            <a:noFill/>
          </p:spPr>
          <p:txBody>
            <a:bodyPr wrap="none" rtlCol="0">
              <a:spAutoFit/>
            </a:bodyPr>
            <a:lstStyle/>
            <a:p>
              <a:r>
                <a:rPr lang="en-US" altLang="ko-KR" i="1" dirty="0">
                  <a:solidFill>
                    <a:prstClr val="black"/>
                  </a:solidFill>
                  <a:latin typeface="Times New Roman" panose="02020603050405020304" pitchFamily="18" charset="0"/>
                  <a:cs typeface="Times New Roman" panose="02020603050405020304" pitchFamily="18" charset="0"/>
                </a:rPr>
                <a:t>x</a:t>
              </a:r>
              <a:r>
                <a:rPr lang="en-US" altLang="ko-KR" i="1" dirty="0" smtClean="0">
                  <a:solidFill>
                    <a:prstClr val="black"/>
                  </a:solidFill>
                  <a:latin typeface="Times New Roman" panose="02020603050405020304" pitchFamily="18" charset="0"/>
                  <a:cs typeface="Times New Roman" panose="02020603050405020304" pitchFamily="18" charset="0"/>
                </a:rPr>
                <a:t> </a:t>
              </a:r>
              <a:r>
                <a:rPr lang="en-US" altLang="ko-KR" dirty="0" smtClean="0">
                  <a:solidFill>
                    <a:prstClr val="black"/>
                  </a:solidFill>
                  <a:latin typeface="Times New Roman" panose="02020603050405020304" pitchFamily="18" charset="0"/>
                  <a:cs typeface="Times New Roman" panose="02020603050405020304" pitchFamily="18" charset="0"/>
                </a:rPr>
                <a:t>ML</a:t>
              </a:r>
              <a:endParaRPr lang="ko-KR" altLang="en-US" dirty="0">
                <a:solidFill>
                  <a:prstClr val="black"/>
                </a:solidFill>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6" name="직사각형 15"/>
              <p:cNvSpPr/>
              <p:nvPr/>
            </p:nvSpPr>
            <p:spPr>
              <a:xfrm>
                <a:off x="4355976" y="3995924"/>
                <a:ext cx="4649385" cy="2317558"/>
              </a:xfrm>
              <a:prstGeom prst="rect">
                <a:avLst/>
              </a:prstGeom>
              <a:solidFill>
                <a:schemeClr val="bg1">
                  <a:lumMod val="95000"/>
                </a:schemeClr>
              </a:solidFill>
            </p:spPr>
            <p:txBody>
              <a:bodyPr wrap="square">
                <a:spAutoFit/>
              </a:bodyPr>
              <a:lstStyle/>
              <a:p>
                <a:pPr marL="360000" indent="-360000">
                  <a:lnSpc>
                    <a:spcPct val="120000"/>
                  </a:lnSpc>
                  <a:spcAft>
                    <a:spcPts val="1200"/>
                  </a:spcAft>
                </a:pPr>
                <a:r>
                  <a:rPr lang="en-US" altLang="ko-KR" sz="2400" dirty="0" smtClean="0">
                    <a:solidFill>
                      <a:prstClr val="black"/>
                    </a:solidFill>
                    <a:latin typeface="Franklin Gothic Demi" panose="020B0703020102020204" pitchFamily="34" charset="0"/>
                    <a:cs typeface="Arial" panose="020B0604020202020204" pitchFamily="34" charset="0"/>
                  </a:rPr>
                  <a:t>· Aim: </a:t>
                </a:r>
                <a:r>
                  <a:rPr lang="en-US" altLang="ko-KR" sz="2400" dirty="0" smtClean="0">
                    <a:solidFill>
                      <a:prstClr val="black"/>
                    </a:solidFill>
                    <a:latin typeface="Franklin Gothic Medium" panose="020B0603020102020204" pitchFamily="34" charset="0"/>
                    <a:cs typeface="Arial" panose="020B0604020202020204" pitchFamily="34" charset="0"/>
                  </a:rPr>
                  <a:t>Compare </a:t>
                </a:r>
                <a14:m>
                  <m:oMath xmlns:m="http://schemas.openxmlformats.org/officeDocument/2006/math">
                    <m:d>
                      <m:dPr>
                        <m:begChr m:val="⟨"/>
                        <m:endChr m:val="⟩"/>
                        <m:ctrlPr>
                          <a:rPr lang="en-US" altLang="ko-KR" sz="2400" i="1">
                            <a:solidFill>
                              <a:prstClr val="black"/>
                            </a:solidFill>
                            <a:latin typeface="Cambria Math" panose="02040503050406030204" pitchFamily="18" charset="0"/>
                          </a:rPr>
                        </m:ctrlPr>
                      </m:dPr>
                      <m:e>
                        <m:r>
                          <a:rPr lang="en-US" altLang="ko-KR" sz="2400" i="1">
                            <a:solidFill>
                              <a:prstClr val="black"/>
                            </a:solidFill>
                            <a:latin typeface="Cambria Math" panose="02040503050406030204" pitchFamily="18" charset="0"/>
                          </a:rPr>
                          <m:t>𝑥</m:t>
                        </m:r>
                      </m:e>
                    </m:d>
                  </m:oMath>
                </a14:m>
                <a:r>
                  <a:rPr lang="en-US" altLang="ko-KR" sz="2400" dirty="0">
                    <a:solidFill>
                      <a:prstClr val="black"/>
                    </a:solidFill>
                    <a:latin typeface="Franklin Gothic Medium" panose="020B0603020102020204" pitchFamily="34" charset="0"/>
                    <a:cs typeface="Arial" panose="020B0604020202020204" pitchFamily="34" charset="0"/>
                  </a:rPr>
                  <a:t> at </a:t>
                </a:r>
                <a:r>
                  <a:rPr lang="en-US" altLang="ko-KR" sz="2400" dirty="0" smtClean="0">
                    <a:solidFill>
                      <a:prstClr val="black"/>
                    </a:solidFill>
                    <a:latin typeface="Franklin Gothic Medium" panose="020B0603020102020204" pitchFamily="34" charset="0"/>
                    <a:cs typeface="Arial" panose="020B0604020202020204" pitchFamily="34" charset="0"/>
                  </a:rPr>
                  <a:t>different temperatures</a:t>
                </a:r>
                <a:r>
                  <a:rPr lang="en-US" altLang="ko-KR" sz="2400" dirty="0">
                    <a:solidFill>
                      <a:prstClr val="black"/>
                    </a:solidFill>
                    <a:latin typeface="Franklin Gothic Medium" panose="020B0603020102020204" pitchFamily="34" charset="0"/>
                    <a:cs typeface="Arial" panose="020B0604020202020204" pitchFamily="34" charset="0"/>
                  </a:rPr>
                  <a:t>, ~10 K and 80 </a:t>
                </a:r>
                <a:r>
                  <a:rPr lang="en-US" altLang="ko-KR" sz="2400" dirty="0" smtClean="0">
                    <a:solidFill>
                      <a:prstClr val="black"/>
                    </a:solidFill>
                    <a:latin typeface="Franklin Gothic Medium" panose="020B0603020102020204" pitchFamily="34" charset="0"/>
                    <a:cs typeface="Arial" panose="020B0604020202020204" pitchFamily="34" charset="0"/>
                  </a:rPr>
                  <a:t>K</a:t>
                </a:r>
              </a:p>
              <a:p>
                <a:pPr marL="324000" indent="-324000">
                  <a:lnSpc>
                    <a:spcPct val="120000"/>
                  </a:lnSpc>
                  <a:spcAft>
                    <a:spcPts val="600"/>
                  </a:spcAft>
                </a:pPr>
                <a:r>
                  <a:rPr lang="en-US" altLang="ko-KR" sz="2000" dirty="0" smtClean="0">
                    <a:solidFill>
                      <a:prstClr val="black"/>
                    </a:solidFill>
                    <a:latin typeface="Franklin Gothic Medium" panose="020B0603020102020204" pitchFamily="34" charset="0"/>
                    <a:cs typeface="Arial" panose="020B0604020202020204" pitchFamily="34" charset="0"/>
                  </a:rPr>
                  <a:t>  - Only proton hopping is allowed</a:t>
                </a:r>
              </a:p>
              <a:p>
                <a:pPr marL="324000" indent="-324000">
                  <a:lnSpc>
                    <a:spcPct val="120000"/>
                  </a:lnSpc>
                  <a:spcAft>
                    <a:spcPts val="600"/>
                  </a:spcAft>
                </a:pPr>
                <a:r>
                  <a:rPr lang="en-US" altLang="ko-KR" sz="2000" dirty="0">
                    <a:solidFill>
                      <a:prstClr val="black"/>
                    </a:solidFill>
                    <a:latin typeface="Franklin Gothic Medium" panose="020B0603020102020204" pitchFamily="34" charset="0"/>
                    <a:cs typeface="Arial" panose="020B0604020202020204" pitchFamily="34" charset="0"/>
                  </a:rPr>
                  <a:t> </a:t>
                </a:r>
                <a:r>
                  <a:rPr lang="en-US" altLang="ko-KR" sz="2000" dirty="0" smtClean="0">
                    <a:solidFill>
                      <a:prstClr val="black"/>
                    </a:solidFill>
                    <a:latin typeface="Franklin Gothic Medium" panose="020B0603020102020204" pitchFamily="34" charset="0"/>
                    <a:cs typeface="Arial" panose="020B0604020202020204" pitchFamily="34" charset="0"/>
                  </a:rPr>
                  <a:t> - Temperature dependence of </a:t>
                </a:r>
                <a:br>
                  <a:rPr lang="en-US" altLang="ko-KR" sz="2000" dirty="0" smtClean="0">
                    <a:solidFill>
                      <a:prstClr val="black"/>
                    </a:solidFill>
                    <a:latin typeface="Franklin Gothic Medium" panose="020B0603020102020204" pitchFamily="34" charset="0"/>
                    <a:cs typeface="Arial" panose="020B0604020202020204" pitchFamily="34" charset="0"/>
                  </a:rPr>
                </a:br>
                <a:r>
                  <a:rPr lang="en-US" altLang="ko-KR" sz="2000" dirty="0" smtClean="0">
                    <a:solidFill>
                      <a:prstClr val="black"/>
                    </a:solidFill>
                    <a:latin typeface="Franklin Gothic Medium" panose="020B0603020102020204" pitchFamily="34" charset="0"/>
                    <a:cs typeface="Arial" panose="020B0604020202020204" pitchFamily="34" charset="0"/>
                  </a:rPr>
                  <a:t>proton hopping</a:t>
                </a:r>
                <a:endParaRPr lang="en-US" altLang="ko-KR" sz="2000" dirty="0">
                  <a:solidFill>
                    <a:prstClr val="black"/>
                  </a:solidFill>
                  <a:latin typeface="Franklin Gothic Medium" panose="020B0603020102020204" pitchFamily="34" charset="0"/>
                  <a:cs typeface="Arial" panose="020B0604020202020204" pitchFamily="34" charset="0"/>
                </a:endParaRPr>
              </a:p>
            </p:txBody>
          </p:sp>
        </mc:Choice>
        <mc:Fallback xmlns="">
          <p:sp>
            <p:nvSpPr>
              <p:cNvPr id="16" name="직사각형 15"/>
              <p:cNvSpPr>
                <a:spLocks noRot="1" noChangeAspect="1" noMove="1" noResize="1" noEditPoints="1" noAdjustHandles="1" noChangeArrowheads="1" noChangeShapeType="1" noTextEdit="1"/>
              </p:cNvSpPr>
              <p:nvPr/>
            </p:nvSpPr>
            <p:spPr>
              <a:xfrm>
                <a:off x="4355976" y="3995924"/>
                <a:ext cx="4649385" cy="2317558"/>
              </a:xfrm>
              <a:prstGeom prst="rect">
                <a:avLst/>
              </a:prstGeom>
              <a:blipFill>
                <a:blip r:embed="rId5"/>
                <a:stretch>
                  <a:fillRect l="-2100" t="-262" b="-2362"/>
                </a:stretch>
              </a:blipFill>
            </p:spPr>
            <p:txBody>
              <a:bodyPr/>
              <a:lstStyle/>
              <a:p>
                <a:r>
                  <a:rPr lang="ko-KR" altLang="en-US">
                    <a:noFill/>
                  </a:rPr>
                  <a:t> </a:t>
                </a:r>
              </a:p>
            </p:txBody>
          </p:sp>
        </mc:Fallback>
      </mc:AlternateContent>
      <p:sp>
        <p:nvSpPr>
          <p:cNvPr id="3" name="타원 2"/>
          <p:cNvSpPr/>
          <p:nvPr/>
        </p:nvSpPr>
        <p:spPr>
          <a:xfrm>
            <a:off x="1180313" y="3225799"/>
            <a:ext cx="252088" cy="252000"/>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17" name="타원 16"/>
          <p:cNvSpPr/>
          <p:nvPr/>
        </p:nvSpPr>
        <p:spPr>
          <a:xfrm>
            <a:off x="1655697" y="3225799"/>
            <a:ext cx="252088" cy="252000"/>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18" name="타원 17"/>
          <p:cNvSpPr/>
          <p:nvPr/>
        </p:nvSpPr>
        <p:spPr>
          <a:xfrm>
            <a:off x="2173888" y="3225799"/>
            <a:ext cx="252088" cy="252000"/>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19" name="타원 18"/>
          <p:cNvSpPr/>
          <p:nvPr/>
        </p:nvSpPr>
        <p:spPr>
          <a:xfrm>
            <a:off x="2680693" y="3225799"/>
            <a:ext cx="252088" cy="252000"/>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20" name="타원 19"/>
          <p:cNvSpPr/>
          <p:nvPr/>
        </p:nvSpPr>
        <p:spPr>
          <a:xfrm>
            <a:off x="3153068" y="3225799"/>
            <a:ext cx="252088" cy="252000"/>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Tree>
    <p:custDataLst>
      <p:tags r:id="rId1"/>
    </p:custDataLst>
    <p:extLst>
      <p:ext uri="{BB962C8B-B14F-4D97-AF65-F5344CB8AC3E}">
        <p14:creationId xmlns:p14="http://schemas.microsoft.com/office/powerpoint/2010/main" val="4266321916"/>
      </p:ext>
    </p:extLst>
  </p:cSld>
  <p:clrMapOvr>
    <a:masterClrMapping/>
  </p:clrMapOvr>
  <mc:AlternateContent xmlns:mc="http://schemas.openxmlformats.org/markup-compatibility/2006" xmlns:p14="http://schemas.microsoft.com/office/powerpoint/2010/main">
    <mc:Choice Requires="p14">
      <p:transition spd="slow" p14:dur="2000" advTm="48624"/>
    </mc:Choice>
    <mc:Fallback xmlns="">
      <p:transition spd="slow" advTm="486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par>
                          <p:cTn id="15" fill="hold">
                            <p:stCondLst>
                              <p:cond delay="0"/>
                            </p:stCondLst>
                            <p:childTnLst>
                              <p:par>
                                <p:cTn id="16" presetID="42" presetClass="path" presetSubtype="0" accel="50000" decel="50000" fill="hold" grpId="1" nodeType="afterEffect">
                                  <p:stCondLst>
                                    <p:cond delay="0"/>
                                  </p:stCondLst>
                                  <p:childTnLst>
                                    <p:animMotion origin="layout" path="M -1.94444E-6 2.59259E-6 L 0.01511 -0.20764 " pathEditMode="relative" rAng="0" ptsTypes="AA">
                                      <p:cBhvr>
                                        <p:cTn id="17" dur="2000" fill="hold"/>
                                        <p:tgtEl>
                                          <p:spTgt spid="3"/>
                                        </p:tgtEl>
                                        <p:attrNameLst>
                                          <p:attrName>ppt_x</p:attrName>
                                          <p:attrName>ppt_y</p:attrName>
                                        </p:attrNameLst>
                                      </p:cBhvr>
                                      <p:rCtr x="747" y="-10394"/>
                                    </p:animMotion>
                                  </p:childTnLst>
                                </p:cTn>
                              </p:par>
                              <p:par>
                                <p:cTn id="18" presetID="42" presetClass="path" presetSubtype="0" accel="50000" decel="50000" fill="hold" grpId="1" nodeType="withEffect">
                                  <p:stCondLst>
                                    <p:cond delay="0"/>
                                  </p:stCondLst>
                                  <p:childTnLst>
                                    <p:animMotion origin="layout" path="M 1.11111E-6 2.59259E-6 L -0.01372 -0.20764 " pathEditMode="relative" rAng="0" ptsTypes="AA">
                                      <p:cBhvr>
                                        <p:cTn id="19" dur="2000" fill="hold"/>
                                        <p:tgtEl>
                                          <p:spTgt spid="18"/>
                                        </p:tgtEl>
                                        <p:attrNameLst>
                                          <p:attrName>ppt_x</p:attrName>
                                          <p:attrName>ppt_y</p:attrName>
                                        </p:attrNameLst>
                                      </p:cBhvr>
                                      <p:rCtr x="-694" y="-10394"/>
                                    </p:animMotion>
                                  </p:childTnLst>
                                </p:cTn>
                              </p:par>
                              <p:par>
                                <p:cTn id="20" presetID="42" presetClass="path" presetSubtype="0" accel="50000" decel="50000" fill="hold" grpId="1" nodeType="withEffect">
                                  <p:stCondLst>
                                    <p:cond delay="0"/>
                                  </p:stCondLst>
                                  <p:childTnLst>
                                    <p:animMotion origin="layout" path="M 3.05556E-6 2.59259E-6 L -0.01528 -0.20764 " pathEditMode="relative" rAng="0" ptsTypes="AA">
                                      <p:cBhvr>
                                        <p:cTn id="21" dur="2000" fill="hold"/>
                                        <p:tgtEl>
                                          <p:spTgt spid="20"/>
                                        </p:tgtEl>
                                        <p:attrNameLst>
                                          <p:attrName>ppt_x</p:attrName>
                                          <p:attrName>ppt_y</p:attrName>
                                        </p:attrNameLst>
                                      </p:cBhvr>
                                      <p:rCtr x="-764" y="-10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7" grpId="0" animBg="1"/>
      <p:bldP spid="18" grpId="0" animBg="1"/>
      <p:bldP spid="18" grpId="1" animBg="1"/>
      <p:bldP spid="19" grpId="0" animBg="1"/>
      <p:bldP spid="20" grpId="0" animBg="1"/>
      <p:bldP spid="20"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Thickness-Dependent Proton </a:t>
            </a:r>
            <a:r>
              <a:rPr lang="en-US" altLang="ko-KR" dirty="0"/>
              <a:t>T</a:t>
            </a:r>
            <a:r>
              <a:rPr lang="en-US" altLang="ko-KR" dirty="0" smtClean="0"/>
              <a:t>ransfer</a:t>
            </a:r>
            <a:endParaRPr lang="ko-KR" altLang="en-US" dirty="0"/>
          </a:p>
        </p:txBody>
      </p:sp>
      <mc:AlternateContent xmlns:mc="http://schemas.openxmlformats.org/markup-compatibility/2006" xmlns:a14="http://schemas.microsoft.com/office/drawing/2010/main">
        <mc:Choice Requires="a14">
          <p:sp>
            <p:nvSpPr>
              <p:cNvPr id="3" name="내용 개체 틀 2"/>
              <p:cNvSpPr>
                <a:spLocks noGrp="1"/>
              </p:cNvSpPr>
              <p:nvPr>
                <p:ph idx="1"/>
              </p:nvPr>
            </p:nvSpPr>
            <p:spPr>
              <a:xfrm>
                <a:off x="323528" y="4446983"/>
                <a:ext cx="8496944" cy="2438401"/>
              </a:xfrm>
              <a:solidFill>
                <a:srgbClr val="E4DFE3"/>
              </a:solidFill>
            </p:spPr>
            <p:txBody>
              <a:bodyPr tIns="108000" bIns="108000">
                <a:noAutofit/>
              </a:bodyPr>
              <a:lstStyle/>
              <a:p>
                <a:r>
                  <a:rPr lang="en-US" altLang="ko-KR" dirty="0" smtClean="0">
                    <a:latin typeface="Times New Roman" panose="02020603050405020304" pitchFamily="18" charset="0"/>
                    <a:cs typeface="Times New Roman" panose="02020603050405020304" pitchFamily="18" charset="0"/>
                  </a:rPr>
                  <a:t>H</a:t>
                </a:r>
                <a:r>
                  <a:rPr lang="en-US" altLang="ko-KR" baseline="-25000" dirty="0">
                    <a:latin typeface="Times New Roman" panose="02020603050405020304" pitchFamily="18" charset="0"/>
                    <a:cs typeface="Times New Roman" panose="02020603050405020304" pitchFamily="18" charset="0"/>
                  </a:rPr>
                  <a:t>3</a:t>
                </a:r>
                <a:r>
                  <a:rPr lang="en-US" altLang="ko-KR" dirty="0">
                    <a:latin typeface="Times New Roman" panose="02020603050405020304" pitchFamily="18" charset="0"/>
                    <a:cs typeface="Times New Roman" panose="02020603050405020304" pitchFamily="18" charset="0"/>
                  </a:rPr>
                  <a:t>O</a:t>
                </a:r>
                <a:r>
                  <a:rPr lang="en-US" altLang="ko-KR" baseline="30000" dirty="0" smtClean="0">
                    <a:latin typeface="Times New Roman" panose="02020603050405020304" pitchFamily="18" charset="0"/>
                    <a:cs typeface="Times New Roman" panose="02020603050405020304" pitchFamily="18" charset="0"/>
                  </a:rPr>
                  <a:t>+ </a:t>
                </a:r>
                <a:r>
                  <a:rPr lang="en-US" altLang="ko-KR" dirty="0" smtClean="0">
                    <a:latin typeface="Times New Roman" panose="02020603050405020304" pitchFamily="18" charset="0"/>
                    <a:cs typeface="Times New Roman" panose="02020603050405020304" pitchFamily="18" charset="0"/>
                  </a:rPr>
                  <a:t>(</a:t>
                </a:r>
                <a:r>
                  <a:rPr lang="en-US" altLang="ko-KR" dirty="0">
                    <a:latin typeface="Times New Roman" panose="02020603050405020304" pitchFamily="18" charset="0"/>
                    <a:cs typeface="Times New Roman" panose="02020603050405020304" pitchFamily="18" charset="0"/>
                  </a:rPr>
                  <a:t>b) + </a:t>
                </a:r>
                <a:r>
                  <a:rPr lang="en-US" altLang="ko-KR" dirty="0" smtClean="0">
                    <a:latin typeface="Times New Roman" panose="02020603050405020304" pitchFamily="18" charset="0"/>
                    <a:cs typeface="Times New Roman" panose="02020603050405020304" pitchFamily="18" charset="0"/>
                  </a:rPr>
                  <a:t>NH</a:t>
                </a:r>
                <a:r>
                  <a:rPr lang="en-US" altLang="ko-KR" baseline="-25000" dirty="0" smtClean="0">
                    <a:latin typeface="Times New Roman" panose="02020603050405020304" pitchFamily="18" charset="0"/>
                    <a:cs typeface="Times New Roman" panose="02020603050405020304" pitchFamily="18" charset="0"/>
                  </a:rPr>
                  <a:t>3 </a:t>
                </a:r>
                <a:r>
                  <a:rPr lang="en-US" altLang="ko-KR" dirty="0" smtClean="0">
                    <a:latin typeface="Times New Roman" panose="02020603050405020304" pitchFamily="18" charset="0"/>
                    <a:cs typeface="Times New Roman" panose="02020603050405020304" pitchFamily="18" charset="0"/>
                  </a:rPr>
                  <a:t>(</a:t>
                </a:r>
                <a:r>
                  <a:rPr lang="en-US" altLang="ko-KR" dirty="0">
                    <a:latin typeface="Times New Roman" panose="02020603050405020304" pitchFamily="18" charset="0"/>
                    <a:cs typeface="Times New Roman" panose="02020603050405020304" pitchFamily="18" charset="0"/>
                  </a:rPr>
                  <a:t>s) </a:t>
                </a:r>
                <a:r>
                  <a:rPr lang="en-US" altLang="ko-KR" dirty="0" smtClean="0">
                    <a:latin typeface="Times New Roman" panose="02020603050405020304" pitchFamily="18" charset="0"/>
                    <a:cs typeface="Times New Roman" panose="02020603050405020304" pitchFamily="18" charset="0"/>
                  </a:rPr>
                  <a:t> →  H</a:t>
                </a:r>
                <a:r>
                  <a:rPr lang="en-US" altLang="ko-KR" baseline="-25000" dirty="0" smtClean="0">
                    <a:latin typeface="Times New Roman" panose="02020603050405020304" pitchFamily="18" charset="0"/>
                    <a:cs typeface="Times New Roman" panose="02020603050405020304" pitchFamily="18" charset="0"/>
                  </a:rPr>
                  <a:t>2</a:t>
                </a:r>
                <a:r>
                  <a:rPr lang="en-US" altLang="ko-KR" dirty="0" smtClean="0">
                    <a:latin typeface="Times New Roman" panose="02020603050405020304" pitchFamily="18" charset="0"/>
                    <a:cs typeface="Times New Roman" panose="02020603050405020304" pitchFamily="18" charset="0"/>
                  </a:rPr>
                  <a:t>O</a:t>
                </a:r>
                <a:r>
                  <a:rPr lang="en-US" altLang="ko-KR" baseline="-25000" dirty="0" smtClean="0">
                    <a:latin typeface="Times New Roman" panose="02020603050405020304" pitchFamily="18" charset="0"/>
                    <a:cs typeface="Times New Roman" panose="02020603050405020304" pitchFamily="18" charset="0"/>
                  </a:rPr>
                  <a:t> </a:t>
                </a:r>
                <a:r>
                  <a:rPr lang="en-US" altLang="ko-KR" dirty="0" smtClean="0">
                    <a:latin typeface="Times New Roman" panose="02020603050405020304" pitchFamily="18" charset="0"/>
                    <a:cs typeface="Times New Roman" panose="02020603050405020304" pitchFamily="18" charset="0"/>
                  </a:rPr>
                  <a:t>(</a:t>
                </a:r>
                <a:r>
                  <a:rPr lang="en-US" altLang="ko-KR" dirty="0">
                    <a:latin typeface="Times New Roman" panose="02020603050405020304" pitchFamily="18" charset="0"/>
                    <a:cs typeface="Times New Roman" panose="02020603050405020304" pitchFamily="18" charset="0"/>
                  </a:rPr>
                  <a:t>b) + NH</a:t>
                </a:r>
                <a:r>
                  <a:rPr lang="en-US" altLang="ko-KR" baseline="-25000" dirty="0">
                    <a:latin typeface="Times New Roman" panose="02020603050405020304" pitchFamily="18" charset="0"/>
                    <a:cs typeface="Times New Roman" panose="02020603050405020304" pitchFamily="18" charset="0"/>
                  </a:rPr>
                  <a:t>4</a:t>
                </a:r>
                <a:r>
                  <a:rPr lang="en-US" altLang="ko-KR" baseline="30000" dirty="0" smtClean="0">
                    <a:latin typeface="Times New Roman" panose="02020603050405020304" pitchFamily="18" charset="0"/>
                    <a:cs typeface="Times New Roman" panose="02020603050405020304" pitchFamily="18" charset="0"/>
                  </a:rPr>
                  <a:t>+ </a:t>
                </a:r>
                <a:r>
                  <a:rPr lang="en-US" altLang="ko-KR" dirty="0" smtClean="0">
                    <a:latin typeface="Times New Roman" panose="02020603050405020304" pitchFamily="18" charset="0"/>
                    <a:cs typeface="Times New Roman" panose="02020603050405020304" pitchFamily="18" charset="0"/>
                  </a:rPr>
                  <a:t>(</a:t>
                </a:r>
                <a:r>
                  <a:rPr lang="en-US" altLang="ko-KR" dirty="0">
                    <a:latin typeface="Times New Roman" panose="02020603050405020304" pitchFamily="18" charset="0"/>
                    <a:cs typeface="Times New Roman" panose="02020603050405020304" pitchFamily="18" charset="0"/>
                  </a:rPr>
                  <a:t>s</a:t>
                </a:r>
                <a:r>
                  <a:rPr lang="en-US" altLang="ko-KR" dirty="0" smtClean="0">
                    <a:latin typeface="Times New Roman" panose="02020603050405020304" pitchFamily="18" charset="0"/>
                    <a:cs typeface="Times New Roman" panose="02020603050405020304" pitchFamily="18" charset="0"/>
                  </a:rPr>
                  <a:t>)</a:t>
                </a:r>
                <a:endParaRPr lang="en-US" altLang="ko-KR" dirty="0" smtClean="0"/>
              </a:p>
              <a:p>
                <a:pPr lvl="1"/>
                <a:r>
                  <a:rPr lang="en-US" altLang="ko-KR" dirty="0" smtClean="0"/>
                  <a:t>Higher reaction yield in a thinner spacer layer</a:t>
                </a:r>
              </a:p>
              <a:p>
                <a:pPr lvl="1"/>
                <a:r>
                  <a:rPr lang="en-US" altLang="ko-KR" dirty="0" smtClean="0"/>
                  <a:t>More NH</a:t>
                </a:r>
                <a:r>
                  <a:rPr lang="en-US" altLang="ko-KR" baseline="-25000" dirty="0" smtClean="0"/>
                  <a:t>4</a:t>
                </a:r>
                <a:r>
                  <a:rPr lang="en-US" altLang="ko-KR" baseline="30000" dirty="0" smtClean="0"/>
                  <a:t>+</a:t>
                </a:r>
                <a:r>
                  <a:rPr lang="en-US" altLang="ko-KR" dirty="0" smtClean="0"/>
                  <a:t> was produced at 80 K than at ~10 K.</a:t>
                </a:r>
              </a:p>
              <a:p>
                <a:r>
                  <a:rPr lang="en-US" altLang="ko-KR" dirty="0" smtClean="0"/>
                  <a:t>Proton transport efficiency</a:t>
                </a:r>
                <a:r>
                  <a:rPr lang="en-US" altLang="ko-KR" i="1" dirty="0" smtClean="0">
                    <a:latin typeface="Times New Roman" panose="02020603050405020304" pitchFamily="18" charset="0"/>
                    <a:cs typeface="Times New Roman" panose="02020603050405020304" pitchFamily="18" charset="0"/>
                  </a:rPr>
                  <a:t> </a:t>
                </a:r>
                <a14:m>
                  <m:oMath xmlns:m="http://schemas.openxmlformats.org/officeDocument/2006/math">
                    <m:r>
                      <a:rPr lang="en-US" altLang="ko-KR" b="0" i="1" smtClean="0">
                        <a:latin typeface="Cambria Math" panose="02040503050406030204" pitchFamily="18" charset="0"/>
                        <a:ea typeface="Cambria Math" panose="02040503050406030204" pitchFamily="18" charset="0"/>
                      </a:rPr>
                      <m:t>𝜂</m:t>
                    </m:r>
                    <m:r>
                      <a:rPr lang="en-US" altLang="ko-KR">
                        <a:latin typeface="Cambria Math" panose="02040503050406030204" pitchFamily="18" charset="0"/>
                        <a:cs typeface="Times New Roman" panose="02020603050405020304" pitchFamily="18" charset="0"/>
                      </a:rPr>
                      <m:t>(</m:t>
                    </m:r>
                    <m:r>
                      <a:rPr lang="en-US" altLang="ko-KR" i="1">
                        <a:latin typeface="Cambria Math" panose="02040503050406030204" pitchFamily="18" charset="0"/>
                        <a:cs typeface="Times New Roman" panose="02020603050405020304" pitchFamily="18" charset="0"/>
                      </a:rPr>
                      <m:t>𝑥</m:t>
                    </m:r>
                    <m:r>
                      <a:rPr lang="en-US" altLang="ko-KR" b="0" i="0" smtClean="0">
                        <a:latin typeface="Cambria Math" panose="02040503050406030204" pitchFamily="18" charset="0"/>
                        <a:cs typeface="Times New Roman" panose="02020603050405020304" pitchFamily="18" charset="0"/>
                      </a:rPr>
                      <m:t>)</m:t>
                    </m:r>
                    <m:r>
                      <a:rPr lang="en-US" altLang="ko-KR">
                        <a:latin typeface="Cambria Math" panose="02040503050406030204" pitchFamily="18" charset="0"/>
                        <a:cs typeface="Times New Roman" panose="02020603050405020304" pitchFamily="18" charset="0"/>
                      </a:rPr>
                      <m:t>=</m:t>
                    </m:r>
                    <m:f>
                      <m:fPr>
                        <m:ctrlPr>
                          <a:rPr lang="ko-KR" altLang="ko-KR" i="1">
                            <a:effectLst/>
                            <a:latin typeface="Cambria Math" panose="02040503050406030204" pitchFamily="18" charset="0"/>
                            <a:ea typeface="Cambria Math" panose="02040503050406030204" pitchFamily="18" charset="0"/>
                          </a:rPr>
                        </m:ctrlPr>
                      </m:fPr>
                      <m:num>
                        <m:r>
                          <m:rPr>
                            <m:sty m:val="p"/>
                          </m:rPr>
                          <a:rPr lang="en-US" altLang="ko-KR">
                            <a:latin typeface="Cambria Math" panose="02040503050406030204" pitchFamily="18" charset="0"/>
                            <a:cs typeface="Times New Roman" panose="02020603050405020304" pitchFamily="18" charset="0"/>
                          </a:rPr>
                          <m:t>Δ</m:t>
                        </m:r>
                        <m:sSub>
                          <m:sSubPr>
                            <m:ctrlPr>
                              <a:rPr lang="ko-KR" altLang="ko-KR" i="1">
                                <a:effectLst/>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cs typeface="Times New Roman" panose="02020603050405020304" pitchFamily="18" charset="0"/>
                              </a:rPr>
                              <m:t>𝜃</m:t>
                            </m:r>
                          </m:e>
                          <m:sub>
                            <m:sSub>
                              <m:sSubPr>
                                <m:ctrlPr>
                                  <a:rPr lang="ko-KR" altLang="ko-KR" i="1">
                                    <a:effectLst/>
                                    <a:latin typeface="Cambria Math" panose="02040503050406030204" pitchFamily="18" charset="0"/>
                                    <a:ea typeface="Cambria Math" panose="02040503050406030204" pitchFamily="18" charset="0"/>
                                  </a:rPr>
                                </m:ctrlPr>
                              </m:sSubPr>
                              <m:e>
                                <m:r>
                                  <m:rPr>
                                    <m:sty m:val="p"/>
                                  </m:rPr>
                                  <a:rPr lang="en-US" altLang="ko-KR">
                                    <a:latin typeface="Cambria Math" panose="02040503050406030204" pitchFamily="18" charset="0"/>
                                    <a:cs typeface="Times New Roman" panose="02020603050405020304" pitchFamily="18" charset="0"/>
                                  </a:rPr>
                                  <m:t>H</m:t>
                                </m:r>
                              </m:e>
                              <m:sub>
                                <m:r>
                                  <a:rPr lang="en-US" altLang="ko-KR">
                                    <a:latin typeface="Cambria Math" panose="02040503050406030204" pitchFamily="18" charset="0"/>
                                    <a:cs typeface="Times New Roman" panose="02020603050405020304" pitchFamily="18" charset="0"/>
                                  </a:rPr>
                                  <m:t>3</m:t>
                                </m:r>
                              </m:sub>
                            </m:sSub>
                            <m:sSup>
                              <m:sSupPr>
                                <m:ctrlPr>
                                  <a:rPr lang="ko-KR" altLang="ko-KR" i="1">
                                    <a:effectLst/>
                                    <a:latin typeface="Cambria Math" panose="02040503050406030204" pitchFamily="18" charset="0"/>
                                    <a:ea typeface="Cambria Math" panose="02040503050406030204" pitchFamily="18" charset="0"/>
                                  </a:rPr>
                                </m:ctrlPr>
                              </m:sSupPr>
                              <m:e>
                                <m:r>
                                  <m:rPr>
                                    <m:sty m:val="p"/>
                                  </m:rPr>
                                  <a:rPr lang="en-US" altLang="ko-KR">
                                    <a:latin typeface="Cambria Math" panose="02040503050406030204" pitchFamily="18" charset="0"/>
                                    <a:cs typeface="Times New Roman" panose="02020603050405020304" pitchFamily="18" charset="0"/>
                                  </a:rPr>
                                  <m:t>O</m:t>
                                </m:r>
                              </m:e>
                              <m:sup>
                                <m:r>
                                  <a:rPr lang="en-US" altLang="ko-KR">
                                    <a:latin typeface="Cambria Math" panose="02040503050406030204" pitchFamily="18" charset="0"/>
                                    <a:cs typeface="Times New Roman" panose="02020603050405020304" pitchFamily="18" charset="0"/>
                                  </a:rPr>
                                  <m:t>+</m:t>
                                </m:r>
                              </m:sup>
                            </m:sSup>
                          </m:sub>
                        </m:sSub>
                        <m:r>
                          <a:rPr lang="en-US" altLang="ko-KR" i="1">
                            <a:latin typeface="Cambria Math" panose="02040503050406030204" pitchFamily="18" charset="0"/>
                            <a:cs typeface="Times New Roman" panose="02020603050405020304" pitchFamily="18" charset="0"/>
                          </a:rPr>
                          <m:t>(</m:t>
                        </m:r>
                        <m:r>
                          <a:rPr lang="en-US" altLang="ko-KR" i="1">
                            <a:latin typeface="Cambria Math" panose="02040503050406030204" pitchFamily="18" charset="0"/>
                            <a:cs typeface="Times New Roman" panose="02020603050405020304" pitchFamily="18" charset="0"/>
                          </a:rPr>
                          <m:t>𝑥</m:t>
                        </m:r>
                        <m:r>
                          <a:rPr lang="en-US" altLang="ko-KR" i="1">
                            <a:latin typeface="Cambria Math" panose="02040503050406030204" pitchFamily="18" charset="0"/>
                            <a:cs typeface="Times New Roman" panose="02020603050405020304" pitchFamily="18" charset="0"/>
                          </a:rPr>
                          <m:t>)</m:t>
                        </m:r>
                      </m:num>
                      <m:den>
                        <m:sSub>
                          <m:sSubPr>
                            <m:ctrlPr>
                              <a:rPr lang="ko-KR" altLang="ko-KR" i="1">
                                <a:effectLst/>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cs typeface="Times New Roman" panose="02020603050405020304" pitchFamily="18" charset="0"/>
                              </a:rPr>
                              <m:t>𝜃</m:t>
                            </m:r>
                          </m:e>
                          <m:sub>
                            <m:sSub>
                              <m:sSubPr>
                                <m:ctrlPr>
                                  <a:rPr lang="ko-KR" altLang="ko-KR" i="1">
                                    <a:effectLst/>
                                    <a:latin typeface="Cambria Math" panose="02040503050406030204" pitchFamily="18" charset="0"/>
                                    <a:ea typeface="Cambria Math" panose="02040503050406030204" pitchFamily="18" charset="0"/>
                                  </a:rPr>
                                </m:ctrlPr>
                              </m:sSubPr>
                              <m:e>
                                <m:r>
                                  <m:rPr>
                                    <m:sty m:val="p"/>
                                  </m:rPr>
                                  <a:rPr lang="en-US" altLang="ko-KR">
                                    <a:latin typeface="Cambria Math" panose="02040503050406030204" pitchFamily="18" charset="0"/>
                                    <a:cs typeface="Times New Roman" panose="02020603050405020304" pitchFamily="18" charset="0"/>
                                  </a:rPr>
                                  <m:t>H</m:t>
                                </m:r>
                              </m:e>
                              <m:sub>
                                <m:r>
                                  <a:rPr lang="en-US" altLang="ko-KR">
                                    <a:latin typeface="Cambria Math" panose="02040503050406030204" pitchFamily="18" charset="0"/>
                                    <a:cs typeface="Times New Roman" panose="02020603050405020304" pitchFamily="18" charset="0"/>
                                  </a:rPr>
                                  <m:t>3</m:t>
                                </m:r>
                              </m:sub>
                            </m:sSub>
                            <m:sSup>
                              <m:sSupPr>
                                <m:ctrlPr>
                                  <a:rPr lang="ko-KR" altLang="ko-KR" i="1">
                                    <a:effectLst/>
                                    <a:latin typeface="Cambria Math" panose="02040503050406030204" pitchFamily="18" charset="0"/>
                                    <a:ea typeface="Cambria Math" panose="02040503050406030204" pitchFamily="18" charset="0"/>
                                  </a:rPr>
                                </m:ctrlPr>
                              </m:sSupPr>
                              <m:e>
                                <m:r>
                                  <m:rPr>
                                    <m:sty m:val="p"/>
                                  </m:rPr>
                                  <a:rPr lang="en-US" altLang="ko-KR">
                                    <a:latin typeface="Cambria Math" panose="02040503050406030204" pitchFamily="18" charset="0"/>
                                    <a:cs typeface="Times New Roman" panose="02020603050405020304" pitchFamily="18" charset="0"/>
                                  </a:rPr>
                                  <m:t>O</m:t>
                                </m:r>
                              </m:e>
                              <m:sup>
                                <m:r>
                                  <a:rPr lang="en-US" altLang="ko-KR">
                                    <a:latin typeface="Cambria Math" panose="02040503050406030204" pitchFamily="18" charset="0"/>
                                    <a:cs typeface="Times New Roman" panose="02020603050405020304" pitchFamily="18" charset="0"/>
                                  </a:rPr>
                                  <m:t>+</m:t>
                                </m:r>
                              </m:sup>
                            </m:sSup>
                            <m:r>
                              <a:rPr lang="en-US" altLang="ko-KR">
                                <a:latin typeface="Cambria Math" panose="02040503050406030204" pitchFamily="18" charset="0"/>
                                <a:cs typeface="Times New Roman" panose="02020603050405020304" pitchFamily="18" charset="0"/>
                              </a:rPr>
                              <m:t>,</m:t>
                            </m:r>
                            <m:r>
                              <a:rPr lang="en-US" altLang="ko-KR" i="1">
                                <a:latin typeface="Cambria Math" panose="02040503050406030204" pitchFamily="18" charset="0"/>
                                <a:cs typeface="Times New Roman" panose="02020603050405020304" pitchFamily="18" charset="0"/>
                              </a:rPr>
                              <m:t> </m:t>
                            </m:r>
                            <m:r>
                              <m:rPr>
                                <m:sty m:val="p"/>
                              </m:rPr>
                              <a:rPr lang="en-US" altLang="ko-KR">
                                <a:latin typeface="Cambria Math" panose="02040503050406030204" pitchFamily="18" charset="0"/>
                                <a:cs typeface="Times New Roman" panose="02020603050405020304" pitchFamily="18" charset="0"/>
                              </a:rPr>
                              <m:t>initial</m:t>
                            </m:r>
                          </m:sub>
                        </m:sSub>
                      </m:den>
                    </m:f>
                    <m:r>
                      <a:rPr lang="en-US" altLang="ko-KR">
                        <a:latin typeface="Cambria Math" panose="02040503050406030204" pitchFamily="18" charset="0"/>
                        <a:cs typeface="Times New Roman" panose="02020603050405020304" pitchFamily="18" charset="0"/>
                      </a:rPr>
                      <m:t>=</m:t>
                    </m:r>
                    <m:f>
                      <m:fPr>
                        <m:ctrlPr>
                          <a:rPr lang="ko-KR" altLang="ko-KR" i="1">
                            <a:effectLst/>
                            <a:latin typeface="Cambria Math" panose="02040503050406030204" pitchFamily="18" charset="0"/>
                            <a:ea typeface="Cambria Math" panose="02040503050406030204" pitchFamily="18" charset="0"/>
                          </a:rPr>
                        </m:ctrlPr>
                      </m:fPr>
                      <m:num>
                        <m:sSub>
                          <m:sSubPr>
                            <m:ctrlPr>
                              <a:rPr lang="ko-KR" altLang="ko-KR" i="1">
                                <a:effectLst/>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cs typeface="Times New Roman" panose="02020603050405020304" pitchFamily="18" charset="0"/>
                              </a:rPr>
                              <m:t>𝜃</m:t>
                            </m:r>
                          </m:e>
                          <m:sub>
                            <m:r>
                              <m:rPr>
                                <m:sty m:val="p"/>
                              </m:rPr>
                              <a:rPr lang="en-US" altLang="ko-KR">
                                <a:latin typeface="Cambria Math" panose="02040503050406030204" pitchFamily="18" charset="0"/>
                                <a:cs typeface="Times New Roman" panose="02020603050405020304" pitchFamily="18" charset="0"/>
                              </a:rPr>
                              <m:t>N</m:t>
                            </m:r>
                            <m:sSubSup>
                              <m:sSubSupPr>
                                <m:ctrlPr>
                                  <a:rPr lang="ko-KR" altLang="ko-KR" i="1">
                                    <a:effectLst/>
                                    <a:latin typeface="Cambria Math" panose="02040503050406030204" pitchFamily="18" charset="0"/>
                                    <a:ea typeface="Cambria Math" panose="02040503050406030204" pitchFamily="18" charset="0"/>
                                  </a:rPr>
                                </m:ctrlPr>
                              </m:sSubSupPr>
                              <m:e>
                                <m:r>
                                  <m:rPr>
                                    <m:sty m:val="p"/>
                                  </m:rPr>
                                  <a:rPr lang="en-US" altLang="ko-KR">
                                    <a:latin typeface="Cambria Math" panose="02040503050406030204" pitchFamily="18" charset="0"/>
                                    <a:cs typeface="Times New Roman" panose="02020603050405020304" pitchFamily="18" charset="0"/>
                                  </a:rPr>
                                  <m:t>H</m:t>
                                </m:r>
                              </m:e>
                              <m:sub>
                                <m:r>
                                  <a:rPr lang="en-US" altLang="ko-KR">
                                    <a:latin typeface="Cambria Math" panose="02040503050406030204" pitchFamily="18" charset="0"/>
                                    <a:cs typeface="Times New Roman" panose="02020603050405020304" pitchFamily="18" charset="0"/>
                                  </a:rPr>
                                  <m:t>4</m:t>
                                </m:r>
                              </m:sub>
                              <m:sup>
                                <m:r>
                                  <a:rPr lang="en-US" altLang="ko-KR">
                                    <a:latin typeface="Cambria Math" panose="02040503050406030204" pitchFamily="18" charset="0"/>
                                    <a:cs typeface="Times New Roman" panose="02020603050405020304" pitchFamily="18" charset="0"/>
                                  </a:rPr>
                                  <m:t>+</m:t>
                                </m:r>
                              </m:sup>
                            </m:sSubSup>
                          </m:sub>
                        </m:sSub>
                        <m:r>
                          <a:rPr lang="en-US" altLang="ko-KR">
                            <a:latin typeface="Cambria Math" panose="02040503050406030204" pitchFamily="18" charset="0"/>
                            <a:cs typeface="Times New Roman" panose="02020603050405020304" pitchFamily="18" charset="0"/>
                          </a:rPr>
                          <m:t>(</m:t>
                        </m:r>
                        <m:r>
                          <a:rPr lang="en-US" altLang="ko-KR" i="1">
                            <a:latin typeface="Cambria Math" panose="02040503050406030204" pitchFamily="18" charset="0"/>
                            <a:cs typeface="Times New Roman" panose="02020603050405020304" pitchFamily="18" charset="0"/>
                          </a:rPr>
                          <m:t>𝑥</m:t>
                        </m:r>
                        <m:r>
                          <a:rPr lang="en-US" altLang="ko-KR">
                            <a:latin typeface="Cambria Math" panose="02040503050406030204" pitchFamily="18" charset="0"/>
                            <a:cs typeface="Times New Roman" panose="02020603050405020304" pitchFamily="18" charset="0"/>
                          </a:rPr>
                          <m:t>)</m:t>
                        </m:r>
                      </m:num>
                      <m:den>
                        <m:sSub>
                          <m:sSubPr>
                            <m:ctrlPr>
                              <a:rPr lang="ko-KR" altLang="ko-KR" i="1">
                                <a:effectLst/>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cs typeface="Times New Roman" panose="02020603050405020304" pitchFamily="18" charset="0"/>
                              </a:rPr>
                              <m:t>𝜃</m:t>
                            </m:r>
                          </m:e>
                          <m:sub>
                            <m:r>
                              <m:rPr>
                                <m:sty m:val="p"/>
                              </m:rPr>
                              <a:rPr lang="en-US" altLang="ko-KR">
                                <a:latin typeface="Cambria Math" panose="02040503050406030204" pitchFamily="18" charset="0"/>
                                <a:cs typeface="Times New Roman" panose="02020603050405020304" pitchFamily="18" charset="0"/>
                              </a:rPr>
                              <m:t>N</m:t>
                            </m:r>
                            <m:sSubSup>
                              <m:sSubSupPr>
                                <m:ctrlPr>
                                  <a:rPr lang="ko-KR" altLang="ko-KR" i="1">
                                    <a:effectLst/>
                                    <a:latin typeface="Cambria Math" panose="02040503050406030204" pitchFamily="18" charset="0"/>
                                    <a:ea typeface="Cambria Math" panose="02040503050406030204" pitchFamily="18" charset="0"/>
                                  </a:rPr>
                                </m:ctrlPr>
                              </m:sSubSupPr>
                              <m:e>
                                <m:r>
                                  <m:rPr>
                                    <m:sty m:val="p"/>
                                  </m:rPr>
                                  <a:rPr lang="en-US" altLang="ko-KR">
                                    <a:latin typeface="Cambria Math" panose="02040503050406030204" pitchFamily="18" charset="0"/>
                                    <a:cs typeface="Times New Roman" panose="02020603050405020304" pitchFamily="18" charset="0"/>
                                  </a:rPr>
                                  <m:t>H</m:t>
                                </m:r>
                              </m:e>
                              <m:sub>
                                <m:r>
                                  <a:rPr lang="en-US" altLang="ko-KR">
                                    <a:latin typeface="Cambria Math" panose="02040503050406030204" pitchFamily="18" charset="0"/>
                                    <a:cs typeface="Times New Roman" panose="02020603050405020304" pitchFamily="18" charset="0"/>
                                  </a:rPr>
                                  <m:t>4</m:t>
                                </m:r>
                              </m:sub>
                              <m:sup>
                                <m:r>
                                  <a:rPr lang="en-US" altLang="ko-KR">
                                    <a:latin typeface="Cambria Math" panose="02040503050406030204" pitchFamily="18" charset="0"/>
                                    <a:cs typeface="Times New Roman" panose="02020603050405020304" pitchFamily="18" charset="0"/>
                                  </a:rPr>
                                  <m:t>+</m:t>
                                </m:r>
                              </m:sup>
                            </m:sSubSup>
                          </m:sub>
                        </m:sSub>
                        <m:r>
                          <a:rPr lang="en-US" altLang="ko-KR" i="1">
                            <a:latin typeface="Cambria Math" panose="02040503050406030204" pitchFamily="18" charset="0"/>
                            <a:cs typeface="Times New Roman" panose="02020603050405020304" pitchFamily="18" charset="0"/>
                          </a:rPr>
                          <m:t>(0 </m:t>
                        </m:r>
                        <m:r>
                          <m:rPr>
                            <m:sty m:val="p"/>
                          </m:rPr>
                          <a:rPr lang="en-US" altLang="ko-KR">
                            <a:latin typeface="Cambria Math" panose="02040503050406030204" pitchFamily="18" charset="0"/>
                            <a:cs typeface="Times New Roman" panose="02020603050405020304" pitchFamily="18" charset="0"/>
                          </a:rPr>
                          <m:t>ML</m:t>
                        </m:r>
                        <m:r>
                          <a:rPr lang="en-US" altLang="ko-KR" i="1">
                            <a:latin typeface="Cambria Math" panose="02040503050406030204" pitchFamily="18" charset="0"/>
                            <a:cs typeface="Times New Roman" panose="02020603050405020304" pitchFamily="18" charset="0"/>
                          </a:rPr>
                          <m:t>)</m:t>
                        </m:r>
                      </m:den>
                    </m:f>
                  </m:oMath>
                </a14:m>
                <a:endParaRPr lang="ko-KR" altLang="en-US" dirty="0"/>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xfrm>
                <a:off x="323528" y="4446983"/>
                <a:ext cx="8496944" cy="2438401"/>
              </a:xfrm>
              <a:blipFill>
                <a:blip r:embed="rId5"/>
                <a:stretch>
                  <a:fillRect l="-933"/>
                </a:stretch>
              </a:blipFill>
            </p:spPr>
            <p:txBody>
              <a:bodyPr/>
              <a:lstStyle/>
              <a:p>
                <a:r>
                  <a:rPr lang="ko-KR" altLang="en-US">
                    <a:noFill/>
                  </a:rPr>
                  <a:t> </a:t>
                </a:r>
              </a:p>
            </p:txBody>
          </p:sp>
        </mc:Fallback>
      </mc:AlternateContent>
      <p:graphicFrame>
        <p:nvGraphicFramePr>
          <p:cNvPr id="4" name="개체 3"/>
          <p:cNvGraphicFramePr>
            <a:graphicFrameLocks noChangeAspect="1"/>
          </p:cNvGraphicFramePr>
          <p:nvPr>
            <p:extLst>
              <p:ext uri="{D42A27DB-BD31-4B8C-83A1-F6EECF244321}">
                <p14:modId xmlns:p14="http://schemas.microsoft.com/office/powerpoint/2010/main" val="610126442"/>
              </p:ext>
            </p:extLst>
          </p:nvPr>
        </p:nvGraphicFramePr>
        <p:xfrm>
          <a:off x="180822" y="972369"/>
          <a:ext cx="4754673" cy="3312368"/>
        </p:xfrm>
        <a:graphic>
          <a:graphicData uri="http://schemas.openxmlformats.org/presentationml/2006/ole">
            <mc:AlternateContent xmlns:mc="http://schemas.openxmlformats.org/markup-compatibility/2006">
              <mc:Choice xmlns:v="urn:schemas-microsoft-com:vml" Requires="v">
                <p:oleObj spid="_x0000_s41298" name="Graph" r:id="rId6" imgW="4129200" imgH="2877120" progId="Origin50.Graph">
                  <p:embed/>
                </p:oleObj>
              </mc:Choice>
              <mc:Fallback>
                <p:oleObj name="Graph" r:id="rId6" imgW="4129200" imgH="2877120" progId="Origin50.Graph">
                  <p:embed/>
                  <p:pic>
                    <p:nvPicPr>
                      <p:cNvPr id="0" name=""/>
                      <p:cNvPicPr/>
                      <p:nvPr/>
                    </p:nvPicPr>
                    <p:blipFill>
                      <a:blip r:embed="rId7"/>
                      <a:stretch>
                        <a:fillRect/>
                      </a:stretch>
                    </p:blipFill>
                    <p:spPr>
                      <a:xfrm>
                        <a:off x="180822" y="972369"/>
                        <a:ext cx="4754673" cy="3312368"/>
                      </a:xfrm>
                      <a:prstGeom prst="rect">
                        <a:avLst/>
                      </a:prstGeom>
                    </p:spPr>
                  </p:pic>
                </p:oleObj>
              </mc:Fallback>
            </mc:AlternateContent>
          </a:graphicData>
        </a:graphic>
      </p:graphicFrame>
      <p:graphicFrame>
        <p:nvGraphicFramePr>
          <p:cNvPr id="6" name="개체 5"/>
          <p:cNvGraphicFramePr>
            <a:graphicFrameLocks noChangeAspect="1"/>
          </p:cNvGraphicFramePr>
          <p:nvPr>
            <p:extLst>
              <p:ext uri="{D42A27DB-BD31-4B8C-83A1-F6EECF244321}">
                <p14:modId xmlns:p14="http://schemas.microsoft.com/office/powerpoint/2010/main" val="3391553209"/>
              </p:ext>
            </p:extLst>
          </p:nvPr>
        </p:nvGraphicFramePr>
        <p:xfrm>
          <a:off x="4572000" y="972553"/>
          <a:ext cx="4754145" cy="3312000"/>
        </p:xfrm>
        <a:graphic>
          <a:graphicData uri="http://schemas.openxmlformats.org/presentationml/2006/ole">
            <mc:AlternateContent xmlns:mc="http://schemas.openxmlformats.org/markup-compatibility/2006">
              <mc:Choice xmlns:v="urn:schemas-microsoft-com:vml" Requires="v">
                <p:oleObj spid="_x0000_s41299" name="Graph" r:id="rId8" imgW="4129200" imgH="2877120" progId="Origin50.Graph">
                  <p:embed/>
                </p:oleObj>
              </mc:Choice>
              <mc:Fallback>
                <p:oleObj name="Graph" r:id="rId8" imgW="4129200" imgH="2877120" progId="Origin50.Graph">
                  <p:embed/>
                  <p:pic>
                    <p:nvPicPr>
                      <p:cNvPr id="0" name=""/>
                      <p:cNvPicPr/>
                      <p:nvPr/>
                    </p:nvPicPr>
                    <p:blipFill>
                      <a:blip r:embed="rId9"/>
                      <a:stretch>
                        <a:fillRect/>
                      </a:stretch>
                    </p:blipFill>
                    <p:spPr>
                      <a:xfrm>
                        <a:off x="4572000" y="972553"/>
                        <a:ext cx="4754145" cy="3312000"/>
                      </a:xfrm>
                      <a:prstGeom prst="rect">
                        <a:avLst/>
                      </a:prstGeom>
                    </p:spPr>
                  </p:pic>
                </p:oleObj>
              </mc:Fallback>
            </mc:AlternateContent>
          </a:graphicData>
        </a:graphic>
      </p:graphicFrame>
      <p:sp>
        <p:nvSpPr>
          <p:cNvPr id="8" name="TextBox 7"/>
          <p:cNvSpPr txBox="1"/>
          <p:nvPr/>
        </p:nvSpPr>
        <p:spPr>
          <a:xfrm>
            <a:off x="1784158" y="864271"/>
            <a:ext cx="1548000" cy="461665"/>
          </a:xfrm>
          <a:prstGeom prst="rect">
            <a:avLst/>
          </a:prstGeom>
          <a:solidFill>
            <a:schemeClr val="accent2">
              <a:lumMod val="20000"/>
              <a:lumOff val="80000"/>
            </a:schemeClr>
          </a:solidFill>
        </p:spPr>
        <p:txBody>
          <a:bodyPr wrap="square" rtlCol="0" anchor="ctr">
            <a:spAutoFit/>
          </a:bodyPr>
          <a:lstStyle/>
          <a:p>
            <a:pPr algn="ctr"/>
            <a:r>
              <a:rPr lang="en-US" altLang="ko-KR" sz="2400" dirty="0" smtClean="0">
                <a:solidFill>
                  <a:prstClr val="black"/>
                </a:solidFill>
                <a:latin typeface="Arial" panose="020B0604020202020204" pitchFamily="34" charset="0"/>
                <a:cs typeface="Arial" panose="020B0604020202020204" pitchFamily="34" charset="0"/>
              </a:rPr>
              <a:t>80 K</a:t>
            </a:r>
            <a:endParaRPr lang="ko-KR" altLang="en-US" sz="24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175072" y="864271"/>
            <a:ext cx="1548000" cy="461665"/>
          </a:xfrm>
          <a:prstGeom prst="rect">
            <a:avLst/>
          </a:prstGeom>
          <a:solidFill>
            <a:schemeClr val="accent1">
              <a:lumMod val="20000"/>
              <a:lumOff val="80000"/>
            </a:schemeClr>
          </a:solidFill>
        </p:spPr>
        <p:txBody>
          <a:bodyPr wrap="square" rtlCol="0" anchor="ctr">
            <a:spAutoFit/>
          </a:bodyPr>
          <a:lstStyle/>
          <a:p>
            <a:pPr algn="ctr"/>
            <a:r>
              <a:rPr lang="en-US" altLang="ko-KR" sz="2400" dirty="0" smtClean="0">
                <a:solidFill>
                  <a:prstClr val="black"/>
                </a:solidFill>
                <a:latin typeface="Arial" panose="020B0604020202020204" pitchFamily="34" charset="0"/>
                <a:cs typeface="Arial" panose="020B0604020202020204" pitchFamily="34" charset="0"/>
              </a:rPr>
              <a:t>~10 K</a:t>
            </a:r>
            <a:endParaRPr lang="ko-KR" altLang="en-US" sz="2400" dirty="0">
              <a:solidFill>
                <a:prstClr val="black"/>
              </a:solidFill>
              <a:latin typeface="Arial" panose="020B0604020202020204" pitchFamily="34" charset="0"/>
              <a:cs typeface="Arial" panose="020B0604020202020204" pitchFamily="34" charset="0"/>
            </a:endParaRPr>
          </a:p>
        </p:txBody>
      </p:sp>
      <p:grpSp>
        <p:nvGrpSpPr>
          <p:cNvPr id="12" name="그룹 11"/>
          <p:cNvGrpSpPr/>
          <p:nvPr/>
        </p:nvGrpSpPr>
        <p:grpSpPr>
          <a:xfrm>
            <a:off x="9183967" y="830946"/>
            <a:ext cx="9144000" cy="3541291"/>
            <a:chOff x="9137460" y="2852936"/>
            <a:chExt cx="9144000" cy="3541291"/>
          </a:xfrm>
        </p:grpSpPr>
        <p:sp>
          <p:nvSpPr>
            <p:cNvPr id="11" name="직사각형 10"/>
            <p:cNvSpPr/>
            <p:nvPr/>
          </p:nvSpPr>
          <p:spPr>
            <a:xfrm>
              <a:off x="9137460" y="2852936"/>
              <a:ext cx="9144000" cy="3541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graphicFrame>
          <p:nvGraphicFramePr>
            <p:cNvPr id="7" name="개체 6"/>
            <p:cNvGraphicFramePr>
              <a:graphicFrameLocks noChangeAspect="1"/>
            </p:cNvGraphicFramePr>
            <p:nvPr>
              <p:extLst>
                <p:ext uri="{D42A27DB-BD31-4B8C-83A1-F6EECF244321}">
                  <p14:modId xmlns:p14="http://schemas.microsoft.com/office/powerpoint/2010/main" val="4144607956"/>
                </p:ext>
              </p:extLst>
            </p:nvPr>
          </p:nvGraphicFramePr>
          <p:xfrm>
            <a:off x="11203199" y="2877581"/>
            <a:ext cx="5012522" cy="3492000"/>
          </p:xfrm>
          <a:graphic>
            <a:graphicData uri="http://schemas.openxmlformats.org/presentationml/2006/ole">
              <mc:AlternateContent xmlns:mc="http://schemas.openxmlformats.org/markup-compatibility/2006">
                <mc:Choice xmlns:v="urn:schemas-microsoft-com:vml" Requires="v">
                  <p:oleObj spid="_x0000_s41300" name="Graph" r:id="rId10" imgW="4129200" imgH="2877120" progId="Origin50.Graph">
                    <p:embed/>
                  </p:oleObj>
                </mc:Choice>
                <mc:Fallback>
                  <p:oleObj name="Graph" r:id="rId10" imgW="4129200" imgH="2877120" progId="Origin50.Graph">
                    <p:embed/>
                    <p:pic>
                      <p:nvPicPr>
                        <p:cNvPr id="0" name=""/>
                        <p:cNvPicPr/>
                        <p:nvPr/>
                      </p:nvPicPr>
                      <p:blipFill>
                        <a:blip r:embed="rId11"/>
                        <a:stretch>
                          <a:fillRect/>
                        </a:stretch>
                      </p:blipFill>
                      <p:spPr>
                        <a:xfrm>
                          <a:off x="11203199" y="2877581"/>
                          <a:ext cx="5012522" cy="3492000"/>
                        </a:xfrm>
                        <a:prstGeom prst="rect">
                          <a:avLst/>
                        </a:prstGeom>
                      </p:spPr>
                    </p:pic>
                  </p:oleObj>
                </mc:Fallback>
              </mc:AlternateContent>
            </a:graphicData>
          </a:graphic>
        </p:graphicFrame>
      </p:grpSp>
    </p:spTree>
    <p:custDataLst>
      <p:tags r:id="rId2"/>
    </p:custDataLst>
    <p:extLst>
      <p:ext uri="{BB962C8B-B14F-4D97-AF65-F5344CB8AC3E}">
        <p14:creationId xmlns:p14="http://schemas.microsoft.com/office/powerpoint/2010/main" val="2355202038"/>
      </p:ext>
    </p:extLst>
  </p:cSld>
  <p:clrMapOvr>
    <a:masterClrMapping/>
  </p:clrMapOvr>
  <mc:AlternateContent xmlns:mc="http://schemas.openxmlformats.org/markup-compatibility/2006" xmlns:p14="http://schemas.microsoft.com/office/powerpoint/2010/main">
    <mc:Choice Requires="p14">
      <p:transition spd="slow" p14:dur="2000" advTm="43048"/>
    </mc:Choice>
    <mc:Fallback xmlns="">
      <p:transition spd="slow" advTm="430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3.33333E-6 L -1.00434 0.00532 " pathEditMode="relative" rAng="0" ptsTypes="AA">
                                      <p:cBhvr>
                                        <p:cTn id="6" dur="10" fill="hold"/>
                                        <p:tgtEl>
                                          <p:spTgt spid="12"/>
                                        </p:tgtEl>
                                        <p:attrNameLst>
                                          <p:attrName>ppt_x</p:attrName>
                                          <p:attrName>ppt_y</p:attrName>
                                        </p:attrNameLst>
                                      </p:cBhvr>
                                      <p:rCtr x="-50226"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직선 연결선 10"/>
          <p:cNvCxnSpPr/>
          <p:nvPr/>
        </p:nvCxnSpPr>
        <p:spPr>
          <a:xfrm>
            <a:off x="4570690" y="2276872"/>
            <a:ext cx="0" cy="1872208"/>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제목 1"/>
          <p:cNvSpPr>
            <a:spLocks noGrp="1"/>
          </p:cNvSpPr>
          <p:nvPr>
            <p:ph type="title"/>
          </p:nvPr>
        </p:nvSpPr>
        <p:spPr/>
        <p:txBody>
          <a:bodyPr/>
          <a:lstStyle/>
          <a:p>
            <a:r>
              <a:rPr lang="en-US" altLang="ko-KR" dirty="0"/>
              <a:t>Proton Transfer </a:t>
            </a:r>
            <a:r>
              <a:rPr lang="en-US" altLang="ko-KR" dirty="0" smtClean="0"/>
              <a:t>in </a:t>
            </a:r>
            <a:r>
              <a:rPr lang="en-US" altLang="ko-KR" dirty="0"/>
              <a:t>B</a:t>
            </a:r>
            <a:r>
              <a:rPr lang="en-US" altLang="ko-KR" dirty="0" smtClean="0"/>
              <a:t>ulk ASW</a:t>
            </a:r>
            <a:endParaRPr lang="ko-KR" altLang="en-US" dirty="0"/>
          </a:p>
        </p:txBody>
      </p:sp>
      <p:graphicFrame>
        <p:nvGraphicFramePr>
          <p:cNvPr id="23" name="개체 22"/>
          <p:cNvGraphicFramePr>
            <a:graphicFrameLocks noChangeAspect="1"/>
          </p:cNvGraphicFramePr>
          <p:nvPr>
            <p:extLst>
              <p:ext uri="{D42A27DB-BD31-4B8C-83A1-F6EECF244321}">
                <p14:modId xmlns:p14="http://schemas.microsoft.com/office/powerpoint/2010/main" val="3969202085"/>
              </p:ext>
            </p:extLst>
          </p:nvPr>
        </p:nvGraphicFramePr>
        <p:xfrm>
          <a:off x="251520" y="656872"/>
          <a:ext cx="4650794" cy="3240000"/>
        </p:xfrm>
        <a:graphic>
          <a:graphicData uri="http://schemas.openxmlformats.org/presentationml/2006/ole">
            <mc:AlternateContent xmlns:mc="http://schemas.openxmlformats.org/markup-compatibility/2006">
              <mc:Choice xmlns:v="urn:schemas-microsoft-com:vml" Requires="v">
                <p:oleObj spid="_x0000_s44258" name="Graph" r:id="rId4" imgW="4129200" imgH="2877120" progId="Origin50.Graph">
                  <p:embed/>
                </p:oleObj>
              </mc:Choice>
              <mc:Fallback>
                <p:oleObj name="Graph" r:id="rId4" imgW="4129200" imgH="2877120" progId="Origin50.Graph">
                  <p:embed/>
                  <p:pic>
                    <p:nvPicPr>
                      <p:cNvPr id="0" name=""/>
                      <p:cNvPicPr/>
                      <p:nvPr/>
                    </p:nvPicPr>
                    <p:blipFill>
                      <a:blip r:embed="rId5"/>
                      <a:stretch>
                        <a:fillRect/>
                      </a:stretch>
                    </p:blipFill>
                    <p:spPr>
                      <a:xfrm>
                        <a:off x="251520" y="656872"/>
                        <a:ext cx="4650794" cy="3240000"/>
                      </a:xfrm>
                      <a:prstGeom prst="rect">
                        <a:avLst/>
                      </a:prstGeom>
                    </p:spPr>
                  </p:pic>
                </p:oleObj>
              </mc:Fallback>
            </mc:AlternateContent>
          </a:graphicData>
        </a:graphic>
      </p:graphicFrame>
      <p:graphicFrame>
        <p:nvGraphicFramePr>
          <p:cNvPr id="5" name="개체 4"/>
          <p:cNvGraphicFramePr>
            <a:graphicFrameLocks noChangeAspect="1"/>
          </p:cNvGraphicFramePr>
          <p:nvPr>
            <p:extLst>
              <p:ext uri="{D42A27DB-BD31-4B8C-83A1-F6EECF244321}">
                <p14:modId xmlns:p14="http://schemas.microsoft.com/office/powerpoint/2010/main" val="3006987955"/>
              </p:ext>
            </p:extLst>
          </p:nvPr>
        </p:nvGraphicFramePr>
        <p:xfrm>
          <a:off x="4716016" y="651851"/>
          <a:ext cx="4650794" cy="3240000"/>
        </p:xfrm>
        <a:graphic>
          <a:graphicData uri="http://schemas.openxmlformats.org/presentationml/2006/ole">
            <mc:AlternateContent xmlns:mc="http://schemas.openxmlformats.org/markup-compatibility/2006">
              <mc:Choice xmlns:v="urn:schemas-microsoft-com:vml" Requires="v">
                <p:oleObj spid="_x0000_s44259" name="Graph" r:id="rId6" imgW="4129200" imgH="2877120" progId="Origin50.Graph">
                  <p:embed/>
                </p:oleObj>
              </mc:Choice>
              <mc:Fallback>
                <p:oleObj name="Graph" r:id="rId6" imgW="4129200" imgH="2877120" progId="Origin50.Graph">
                  <p:embed/>
                  <p:pic>
                    <p:nvPicPr>
                      <p:cNvPr id="0" name=""/>
                      <p:cNvPicPr/>
                      <p:nvPr/>
                    </p:nvPicPr>
                    <p:blipFill>
                      <a:blip r:embed="rId7"/>
                      <a:stretch>
                        <a:fillRect/>
                      </a:stretch>
                    </p:blipFill>
                    <p:spPr>
                      <a:xfrm>
                        <a:off x="4716016" y="651851"/>
                        <a:ext cx="4650794" cy="3240000"/>
                      </a:xfrm>
                      <a:prstGeom prst="rect">
                        <a:avLst/>
                      </a:prstGeom>
                    </p:spPr>
                  </p:pic>
                </p:oleObj>
              </mc:Fallback>
            </mc:AlternateContent>
          </a:graphicData>
        </a:graphic>
      </p:graphicFrame>
      <p:sp>
        <p:nvSpPr>
          <p:cNvPr id="109" name="오른쪽 화살표 108"/>
          <p:cNvSpPr/>
          <p:nvPr/>
        </p:nvSpPr>
        <p:spPr>
          <a:xfrm>
            <a:off x="4364552" y="2055827"/>
            <a:ext cx="463877" cy="432048"/>
          </a:xfrm>
          <a:prstGeom prst="rightArrow">
            <a:avLst>
              <a:gd name="adj1" fmla="val 50000"/>
              <a:gd name="adj2" fmla="val 2624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grpSp>
        <p:nvGrpSpPr>
          <p:cNvPr id="7" name="그룹 6"/>
          <p:cNvGrpSpPr/>
          <p:nvPr/>
        </p:nvGrpSpPr>
        <p:grpSpPr>
          <a:xfrm>
            <a:off x="1590596" y="4104456"/>
            <a:ext cx="5962809" cy="908720"/>
            <a:chOff x="3635896" y="4012214"/>
            <a:chExt cx="5962809" cy="908720"/>
          </a:xfrm>
        </p:grpSpPr>
        <p:sp>
          <p:nvSpPr>
            <p:cNvPr id="4" name="TextBox 3"/>
            <p:cNvSpPr txBox="1"/>
            <p:nvPr/>
          </p:nvSpPr>
          <p:spPr>
            <a:xfrm>
              <a:off x="3635896" y="4016094"/>
              <a:ext cx="5962809" cy="900961"/>
            </a:xfrm>
            <a:prstGeom prst="rect">
              <a:avLst/>
            </a:prstGeom>
            <a:solidFill>
              <a:schemeClr val="accent3">
                <a:lumMod val="20000"/>
                <a:lumOff val="80000"/>
              </a:schemeClr>
            </a:solidFill>
          </p:spPr>
          <p:txBody>
            <a:bodyPr wrap="none" lIns="108000" rIns="108000" rtlCol="0" anchor="ctr" anchorCtr="0">
              <a:noAutofit/>
            </a:bodyPr>
            <a:lstStyle/>
            <a:p>
              <a:r>
                <a:rPr lang="el-GR" altLang="ko-KR" sz="2400" i="1" dirty="0">
                  <a:solidFill>
                    <a:prstClr val="black"/>
                  </a:solidFill>
                  <a:latin typeface="Times New Roman" panose="02020603050405020304" pitchFamily="18" charset="0"/>
                  <a:cs typeface="Times New Roman" panose="02020603050405020304" pitchFamily="18" charset="0"/>
                </a:rPr>
                <a:t>η</a:t>
              </a:r>
              <a:r>
                <a:rPr lang="en-US" altLang="ko-KR" sz="2400" dirty="0">
                  <a:solidFill>
                    <a:prstClr val="black"/>
                  </a:solidFill>
                  <a:latin typeface="Times New Roman" panose="02020603050405020304" pitchFamily="18" charset="0"/>
                  <a:cs typeface="Times New Roman" panose="02020603050405020304" pitchFamily="18" charset="0"/>
                </a:rPr>
                <a:t>’(</a:t>
              </a:r>
              <a:r>
                <a:rPr lang="en-US" altLang="ko-KR" sz="2400" i="1" dirty="0">
                  <a:solidFill>
                    <a:prstClr val="black"/>
                  </a:solidFill>
                  <a:latin typeface="Times New Roman" panose="02020603050405020304" pitchFamily="18" charset="0"/>
                  <a:cs typeface="Times New Roman" panose="02020603050405020304" pitchFamily="18" charset="0"/>
                </a:rPr>
                <a:t>l</a:t>
              </a:r>
              <a:r>
                <a:rPr lang="en-US" altLang="ko-KR" sz="2400" dirty="0">
                  <a:solidFill>
                    <a:prstClr val="black"/>
                  </a:solidFill>
                  <a:latin typeface="Times New Roman" panose="02020603050405020304" pitchFamily="18" charset="0"/>
                  <a:cs typeface="Times New Roman" panose="02020603050405020304" pitchFamily="18" charset="0"/>
                </a:rPr>
                <a:t>) </a:t>
              </a:r>
              <a:r>
                <a:rPr lang="en-US" altLang="ko-KR" sz="2400" dirty="0">
                  <a:solidFill>
                    <a:prstClr val="black"/>
                  </a:solidFill>
                  <a:latin typeface="Franklin Gothic Medium" panose="020B0603020102020204" pitchFamily="34" charset="0"/>
                  <a:cs typeface="Arial" panose="020B0604020202020204" pitchFamily="34" charset="0"/>
                </a:rPr>
                <a:t>was </a:t>
              </a:r>
              <a:r>
                <a:rPr lang="en-US" altLang="ko-KR" sz="2400" dirty="0" smtClean="0">
                  <a:solidFill>
                    <a:prstClr val="black"/>
                  </a:solidFill>
                  <a:latin typeface="Franklin Gothic Medium" panose="020B0603020102020204" pitchFamily="34" charset="0"/>
                  <a:cs typeface="Arial" panose="020B0604020202020204" pitchFamily="34" charset="0"/>
                </a:rPr>
                <a:t>fitted using </a:t>
              </a:r>
              <a:endParaRPr lang="ko-KR" altLang="en-US" dirty="0">
                <a:solidFill>
                  <a:prstClr val="black"/>
                </a:solidFill>
              </a:endParaRPr>
            </a:p>
          </p:txBody>
        </p:sp>
        <p:pic>
          <p:nvPicPr>
            <p:cNvPr id="107" name="그림 106"/>
            <p:cNvPicPr/>
            <p:nvPr/>
          </p:nvPicPr>
          <p:blipFill rotWithShape="1">
            <a:blip r:embed="rId8" cstate="print">
              <a:extLst>
                <a:ext uri="{28A0092B-C50C-407E-A947-70E740481C1C}">
                  <a14:useLocalDpi xmlns:a14="http://schemas.microsoft.com/office/drawing/2010/main" val="0"/>
                </a:ext>
              </a:extLst>
            </a:blip>
            <a:srcRect l="36025" t="-1906" r="36263" b="34222"/>
            <a:stretch/>
          </p:blipFill>
          <p:spPr bwMode="auto">
            <a:xfrm>
              <a:off x="6389948" y="4012214"/>
              <a:ext cx="3208757" cy="908720"/>
            </a:xfrm>
            <a:prstGeom prst="rect">
              <a:avLst/>
            </a:prstGeom>
            <a:noFill/>
            <a:ln>
              <a:noFill/>
            </a:ln>
            <a:extLst>
              <a:ext uri="{53640926-AAD7-44D8-BBD7-CCE9431645EC}">
                <a14:shadowObscured xmlns:a14="http://schemas.microsoft.com/office/drawing/2010/main"/>
              </a:ext>
            </a:extLst>
          </p:spPr>
        </p:pic>
      </p:grpSp>
      <p:grpSp>
        <p:nvGrpSpPr>
          <p:cNvPr id="15" name="그룹 14"/>
          <p:cNvGrpSpPr/>
          <p:nvPr/>
        </p:nvGrpSpPr>
        <p:grpSpPr>
          <a:xfrm>
            <a:off x="229143" y="5129830"/>
            <a:ext cx="8685715" cy="1362649"/>
            <a:chOff x="293305" y="5129830"/>
            <a:chExt cx="8685715" cy="1362649"/>
          </a:xfrm>
        </p:grpSpPr>
        <p:sp>
          <p:nvSpPr>
            <p:cNvPr id="6" name="TextBox 5"/>
            <p:cNvSpPr txBox="1"/>
            <p:nvPr/>
          </p:nvSpPr>
          <p:spPr>
            <a:xfrm>
              <a:off x="5309868" y="5753963"/>
              <a:ext cx="3669152" cy="569571"/>
            </a:xfrm>
            <a:prstGeom prst="rect">
              <a:avLst/>
            </a:prstGeom>
            <a:solidFill>
              <a:schemeClr val="accent1">
                <a:lumMod val="20000"/>
                <a:lumOff val="80000"/>
              </a:schemeClr>
            </a:solidFill>
          </p:spPr>
          <p:txBody>
            <a:bodyPr wrap="square" rtlCol="0" anchor="ctr" anchorCtr="0">
              <a:noAutofit/>
            </a:bodyPr>
            <a:lstStyle/>
            <a:p>
              <a:pPr algn="ctr"/>
              <a:r>
                <a:rPr lang="en-US" altLang="ko-KR" sz="2400" dirty="0" smtClean="0">
                  <a:solidFill>
                    <a:prstClr val="black"/>
                  </a:solidFill>
                  <a:latin typeface="Franklin Gothic Medium" panose="020B0603020102020204" pitchFamily="34" charset="0"/>
                  <a:cs typeface="Arial" panose="020B0604020202020204" pitchFamily="34" charset="0"/>
                </a:rPr>
                <a:t>Difference: 1.8 ± 1.8 ML</a:t>
              </a:r>
              <a:endParaRPr lang="ko-KR" altLang="en-US" sz="2400" dirty="0">
                <a:solidFill>
                  <a:prstClr val="black"/>
                </a:solidFill>
                <a:latin typeface="Franklin Gothic Medium" panose="020B0603020102020204" pitchFamily="34" charset="0"/>
                <a:cs typeface="Arial" panose="020B0604020202020204" pitchFamily="34" charset="0"/>
              </a:endParaRPr>
            </a:p>
          </p:txBody>
        </p:sp>
        <p:sp>
          <p:nvSpPr>
            <p:cNvPr id="9" name="직사각형 8"/>
            <p:cNvSpPr/>
            <p:nvPr/>
          </p:nvSpPr>
          <p:spPr>
            <a:xfrm>
              <a:off x="792493" y="5587616"/>
              <a:ext cx="3713340" cy="904863"/>
            </a:xfrm>
            <a:prstGeom prst="rect">
              <a:avLst/>
            </a:prstGeom>
            <a:solidFill>
              <a:srgbClr val="CDD7E5"/>
            </a:solidFill>
          </p:spPr>
          <p:txBody>
            <a:bodyPr wrap="square">
              <a:spAutoFit/>
            </a:bodyPr>
            <a:lstStyle/>
            <a:p>
              <a:pPr marL="0" lvl="1">
                <a:spcBef>
                  <a:spcPct val="20000"/>
                </a:spcBef>
                <a:tabLst>
                  <a:tab pos="1620000" algn="l"/>
                </a:tabLst>
              </a:pPr>
              <a:r>
                <a:rPr lang="en-US" altLang="ko-KR" sz="2400" dirty="0" smtClean="0">
                  <a:solidFill>
                    <a:prstClr val="black"/>
                  </a:solidFill>
                  <a:latin typeface="Franklin Gothic Medium" panose="020B0603020102020204" pitchFamily="34" charset="0"/>
                  <a:cs typeface="Arial" panose="020B0604020202020204" pitchFamily="34" charset="0"/>
                </a:rPr>
                <a:t>At    </a:t>
              </a:r>
              <a:r>
                <a:rPr lang="en-US" altLang="ko-KR" sz="2400" dirty="0">
                  <a:solidFill>
                    <a:prstClr val="black"/>
                  </a:solidFill>
                  <a:latin typeface="Franklin Gothic Medium" panose="020B0603020102020204" pitchFamily="34" charset="0"/>
                  <a:cs typeface="Arial" panose="020B0604020202020204" pitchFamily="34" charset="0"/>
                </a:rPr>
                <a:t>80 K:	11.2 ± 1.1 ML</a:t>
              </a:r>
            </a:p>
            <a:p>
              <a:pPr marL="0" lvl="1">
                <a:spcBef>
                  <a:spcPct val="20000"/>
                </a:spcBef>
                <a:tabLst>
                  <a:tab pos="1620000" algn="l"/>
                </a:tabLst>
              </a:pPr>
              <a:r>
                <a:rPr lang="en-US" altLang="ko-KR" sz="2400" dirty="0" smtClean="0">
                  <a:solidFill>
                    <a:prstClr val="black"/>
                  </a:solidFill>
                  <a:latin typeface="Franklin Gothic Medium" panose="020B0603020102020204" pitchFamily="34" charset="0"/>
                  <a:cs typeface="Arial" panose="020B0604020202020204" pitchFamily="34" charset="0"/>
                </a:rPr>
                <a:t>At  </a:t>
              </a:r>
              <a:r>
                <a:rPr lang="en-US" altLang="ko-KR" sz="2400" dirty="0">
                  <a:solidFill>
                    <a:prstClr val="black"/>
                  </a:solidFill>
                  <a:latin typeface="Franklin Gothic Medium" panose="020B0603020102020204" pitchFamily="34" charset="0"/>
                  <a:cs typeface="Arial" panose="020B0604020202020204" pitchFamily="34" charset="0"/>
                </a:rPr>
                <a:t>~10 K:	  9.4 ± 1.4 ML</a:t>
              </a:r>
            </a:p>
          </p:txBody>
        </p:sp>
        <p:sp>
          <p:nvSpPr>
            <p:cNvPr id="10" name="오른쪽 중괄호 9"/>
            <p:cNvSpPr/>
            <p:nvPr/>
          </p:nvSpPr>
          <p:spPr>
            <a:xfrm>
              <a:off x="4589917" y="5788019"/>
              <a:ext cx="635868" cy="504056"/>
            </a:xfrm>
            <a:prstGeom prst="rightBrace">
              <a:avLst/>
            </a:prstGeom>
            <a:ln w="28575">
              <a:solidFill>
                <a:srgbClr val="5676A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prstClr val="black"/>
                </a:solidFill>
              </a:endParaRPr>
            </a:p>
          </p:txBody>
        </p:sp>
        <p:sp>
          <p:nvSpPr>
            <p:cNvPr id="14" name="직사각형 13"/>
            <p:cNvSpPr/>
            <p:nvPr/>
          </p:nvSpPr>
          <p:spPr>
            <a:xfrm>
              <a:off x="293305" y="5129830"/>
              <a:ext cx="4806280" cy="461665"/>
            </a:xfrm>
            <a:prstGeom prst="rect">
              <a:avLst/>
            </a:prstGeom>
          </p:spPr>
          <p:txBody>
            <a:bodyPr wrap="square">
              <a:spAutoFit/>
            </a:bodyPr>
            <a:lstStyle/>
            <a:p>
              <a:pPr algn="ctr">
                <a:spcBef>
                  <a:spcPct val="20000"/>
                </a:spcBef>
              </a:pPr>
              <a:r>
                <a:rPr lang="en-US" altLang="ko-KR" sz="2400" dirty="0">
                  <a:solidFill>
                    <a:prstClr val="black"/>
                  </a:solidFill>
                  <a:latin typeface="Franklin Gothic Medium" panose="020B0603020102020204" pitchFamily="34" charset="0"/>
                  <a:cs typeface="Arial" panose="020B0604020202020204" pitchFamily="34" charset="0"/>
                </a:rPr>
                <a:t>Average proton migration distance</a:t>
              </a:r>
            </a:p>
          </p:txBody>
        </p:sp>
      </p:grpSp>
    </p:spTree>
    <p:extLst>
      <p:ext uri="{BB962C8B-B14F-4D97-AF65-F5344CB8AC3E}">
        <p14:creationId xmlns:p14="http://schemas.microsoft.com/office/powerpoint/2010/main" val="1047207460"/>
      </p:ext>
    </p:extLst>
  </p:cSld>
  <p:clrMapOvr>
    <a:masterClrMapping/>
  </p:clrMapOvr>
  <mc:AlternateContent xmlns:mc="http://schemas.openxmlformats.org/markup-compatibility/2006" xmlns:p14="http://schemas.microsoft.com/office/powerpoint/2010/main">
    <mc:Choice Requires="p14">
      <p:transition spd="slow" p14:dur="2000" advTm="24356"/>
    </mc:Choice>
    <mc:Fallback xmlns="">
      <p:transition spd="slow" advTm="2435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8"/>
          <p:cNvSpPr txBox="1">
            <a:spLocks noChangeArrowheads="1"/>
          </p:cNvSpPr>
          <p:nvPr/>
        </p:nvSpPr>
        <p:spPr bwMode="auto">
          <a:xfrm>
            <a:off x="1947152" y="3383468"/>
            <a:ext cx="4249737"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400">
                <a:solidFill>
                  <a:schemeClr val="tx2"/>
                </a:solidFill>
                <a:latin typeface="굴림" pitchFamily="50" charset="-127"/>
                <a:ea typeface="굴림" pitchFamily="50" charset="-127"/>
              </a:defRPr>
            </a:lvl1pPr>
            <a:lvl2pPr marL="742950" indent="-285750" eaLnBrk="0" hangingPunct="0">
              <a:defRPr kumimoji="1" sz="4400">
                <a:solidFill>
                  <a:schemeClr val="tx2"/>
                </a:solidFill>
                <a:latin typeface="굴림" pitchFamily="50" charset="-127"/>
                <a:ea typeface="굴림" pitchFamily="50" charset="-127"/>
              </a:defRPr>
            </a:lvl2pPr>
            <a:lvl3pPr marL="1143000" indent="-228600" eaLnBrk="0" hangingPunct="0">
              <a:defRPr kumimoji="1" sz="4400">
                <a:solidFill>
                  <a:schemeClr val="tx2"/>
                </a:solidFill>
                <a:latin typeface="굴림" pitchFamily="50" charset="-127"/>
                <a:ea typeface="굴림" pitchFamily="50" charset="-127"/>
              </a:defRPr>
            </a:lvl3pPr>
            <a:lvl4pPr marL="1600200" indent="-228600" eaLnBrk="0" hangingPunct="0">
              <a:defRPr kumimoji="1" sz="4400">
                <a:solidFill>
                  <a:schemeClr val="tx2"/>
                </a:solidFill>
                <a:latin typeface="굴림" pitchFamily="50" charset="-127"/>
                <a:ea typeface="굴림" pitchFamily="50" charset="-127"/>
              </a:defRPr>
            </a:lvl4pPr>
            <a:lvl5pPr marL="2057400" indent="-228600" eaLnBrk="0" hangingPunct="0">
              <a:defRPr kumimoji="1" sz="4400">
                <a:solidFill>
                  <a:schemeClr val="tx2"/>
                </a:solidFill>
                <a:latin typeface="굴림" pitchFamily="50" charset="-127"/>
                <a:ea typeface="굴림" pitchFamily="50" charset="-127"/>
              </a:defRPr>
            </a:lvl5pPr>
            <a:lvl6pPr marL="2514600" indent="-228600" eaLnBrk="0" fontAlgn="base" hangingPunct="0">
              <a:spcBef>
                <a:spcPct val="0"/>
              </a:spcBef>
              <a:spcAft>
                <a:spcPct val="0"/>
              </a:spcAft>
              <a:defRPr kumimoji="1" sz="4400">
                <a:solidFill>
                  <a:schemeClr val="tx2"/>
                </a:solidFill>
                <a:latin typeface="굴림" pitchFamily="50" charset="-127"/>
                <a:ea typeface="굴림" pitchFamily="50" charset="-127"/>
              </a:defRPr>
            </a:lvl6pPr>
            <a:lvl7pPr marL="2971800" indent="-228600" eaLnBrk="0" fontAlgn="base" hangingPunct="0">
              <a:spcBef>
                <a:spcPct val="0"/>
              </a:spcBef>
              <a:spcAft>
                <a:spcPct val="0"/>
              </a:spcAft>
              <a:defRPr kumimoji="1" sz="4400">
                <a:solidFill>
                  <a:schemeClr val="tx2"/>
                </a:solidFill>
                <a:latin typeface="굴림" pitchFamily="50" charset="-127"/>
                <a:ea typeface="굴림" pitchFamily="50" charset="-127"/>
              </a:defRPr>
            </a:lvl7pPr>
            <a:lvl8pPr marL="3429000" indent="-228600" eaLnBrk="0" fontAlgn="base" hangingPunct="0">
              <a:spcBef>
                <a:spcPct val="0"/>
              </a:spcBef>
              <a:spcAft>
                <a:spcPct val="0"/>
              </a:spcAft>
              <a:defRPr kumimoji="1" sz="4400">
                <a:solidFill>
                  <a:schemeClr val="tx2"/>
                </a:solidFill>
                <a:latin typeface="굴림" pitchFamily="50" charset="-127"/>
                <a:ea typeface="굴림" pitchFamily="50" charset="-127"/>
              </a:defRPr>
            </a:lvl8pPr>
            <a:lvl9pPr marL="3886200" indent="-228600" eaLnBrk="0" fontAlgn="base" hangingPunct="0">
              <a:spcBef>
                <a:spcPct val="0"/>
              </a:spcBef>
              <a:spcAft>
                <a:spcPct val="0"/>
              </a:spcAft>
              <a:defRPr kumimoji="1" sz="4400">
                <a:solidFill>
                  <a:schemeClr val="tx2"/>
                </a:solidFill>
                <a:latin typeface="굴림" pitchFamily="50" charset="-127"/>
                <a:ea typeface="굴림" pitchFamily="50" charset="-127"/>
              </a:defRPr>
            </a:lvl9pPr>
          </a:lstStyle>
          <a:p>
            <a:pPr algn="ctr" eaLnBrk="1" fontAlgn="base" hangingPunct="1">
              <a:lnSpc>
                <a:spcPct val="70000"/>
              </a:lnSpc>
              <a:spcBef>
                <a:spcPct val="50000"/>
              </a:spcBef>
              <a:spcAft>
                <a:spcPct val="0"/>
              </a:spcAft>
            </a:pPr>
            <a:r>
              <a:rPr lang="en-US" altLang="ko-KR" sz="2400" dirty="0">
                <a:solidFill>
                  <a:srgbClr val="000000"/>
                </a:solidFill>
                <a:latin typeface="Arial" pitchFamily="34" charset="0"/>
              </a:rPr>
              <a:t> </a:t>
            </a:r>
            <a:r>
              <a:rPr lang="en-US" altLang="ko-KR" sz="3200" i="1" dirty="0">
                <a:solidFill>
                  <a:srgbClr val="000000"/>
                </a:solidFill>
                <a:latin typeface="Arial" pitchFamily="34" charset="0"/>
              </a:rPr>
              <a:t>k</a:t>
            </a:r>
            <a:r>
              <a:rPr lang="en-US" altLang="ko-KR" sz="3200" dirty="0">
                <a:solidFill>
                  <a:srgbClr val="000000"/>
                </a:solidFill>
                <a:latin typeface="Arial" pitchFamily="34" charset="0"/>
              </a:rPr>
              <a:t>(</a:t>
            </a:r>
            <a:r>
              <a:rPr lang="en-US" altLang="ko-KR" sz="3200" i="1" dirty="0">
                <a:solidFill>
                  <a:srgbClr val="000000"/>
                </a:solidFill>
                <a:latin typeface="Arial" pitchFamily="34" charset="0"/>
              </a:rPr>
              <a:t>T</a:t>
            </a:r>
            <a:r>
              <a:rPr lang="en-US" altLang="ko-KR" sz="3200" dirty="0">
                <a:solidFill>
                  <a:srgbClr val="000000"/>
                </a:solidFill>
                <a:latin typeface="Arial" pitchFamily="34" charset="0"/>
              </a:rPr>
              <a:t>)  =  </a:t>
            </a:r>
            <a:r>
              <a:rPr lang="en-US" altLang="ko-KR" sz="3200" i="1" dirty="0">
                <a:solidFill>
                  <a:srgbClr val="000000"/>
                </a:solidFill>
                <a:latin typeface="Arial" pitchFamily="34" charset="0"/>
              </a:rPr>
              <a:t>A </a:t>
            </a:r>
            <a:r>
              <a:rPr lang="en-US" altLang="ko-KR" sz="3200" dirty="0" smtClean="0">
                <a:solidFill>
                  <a:srgbClr val="000000"/>
                </a:solidFill>
                <a:latin typeface="Arial" pitchFamily="34" charset="0"/>
              </a:rPr>
              <a:t>e</a:t>
            </a:r>
            <a:r>
              <a:rPr lang="en-US" altLang="ko-KR" sz="3200" baseline="30000" dirty="0" smtClean="0">
                <a:solidFill>
                  <a:srgbClr val="000000"/>
                </a:solidFill>
                <a:latin typeface="Arial" pitchFamily="34" charset="0"/>
              </a:rPr>
              <a:t>−</a:t>
            </a:r>
            <a:r>
              <a:rPr lang="en-US" altLang="ko-KR" sz="3200" i="1" baseline="30000" dirty="0" err="1" smtClean="0">
                <a:solidFill>
                  <a:srgbClr val="000000"/>
                </a:solidFill>
                <a:latin typeface="Arial" pitchFamily="34" charset="0"/>
              </a:rPr>
              <a:t>E</a:t>
            </a:r>
            <a:r>
              <a:rPr lang="en-US" altLang="ko-KR" sz="2400" baseline="15000" dirty="0" err="1" smtClean="0">
                <a:solidFill>
                  <a:srgbClr val="000000"/>
                </a:solidFill>
                <a:latin typeface="Arial" pitchFamily="34" charset="0"/>
              </a:rPr>
              <a:t>a</a:t>
            </a:r>
            <a:r>
              <a:rPr lang="en-US" altLang="ko-KR" sz="3200" baseline="30000" dirty="0" smtClean="0">
                <a:solidFill>
                  <a:srgbClr val="000000"/>
                </a:solidFill>
                <a:latin typeface="Arial" pitchFamily="34" charset="0"/>
              </a:rPr>
              <a:t>/</a:t>
            </a:r>
            <a:r>
              <a:rPr lang="en-US" altLang="ko-KR" sz="3200" i="1" baseline="30000" dirty="0" smtClean="0">
                <a:solidFill>
                  <a:srgbClr val="000000"/>
                </a:solidFill>
                <a:latin typeface="Arial" pitchFamily="34" charset="0"/>
              </a:rPr>
              <a:t>RT</a:t>
            </a:r>
            <a:r>
              <a:rPr lang="en-US" altLang="ko-KR" sz="3200" baseline="30000" dirty="0" smtClean="0">
                <a:solidFill>
                  <a:srgbClr val="000000"/>
                </a:solidFill>
                <a:latin typeface="Arial" pitchFamily="34" charset="0"/>
              </a:rPr>
              <a:t> </a:t>
            </a:r>
            <a:endParaRPr lang="en-US" altLang="ko-KR" sz="3200" baseline="30000" dirty="0">
              <a:solidFill>
                <a:srgbClr val="000000"/>
              </a:solidFill>
              <a:latin typeface="Arial" pitchFamily="34" charset="0"/>
            </a:endParaRPr>
          </a:p>
        </p:txBody>
      </p:sp>
      <p:sp>
        <p:nvSpPr>
          <p:cNvPr id="155651" name="Text Box 13"/>
          <p:cNvSpPr txBox="1">
            <a:spLocks noChangeArrowheads="1"/>
          </p:cNvSpPr>
          <p:nvPr/>
        </p:nvSpPr>
        <p:spPr bwMode="auto">
          <a:xfrm>
            <a:off x="611186" y="3943132"/>
            <a:ext cx="8312895"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400">
                <a:solidFill>
                  <a:schemeClr val="tx2"/>
                </a:solidFill>
                <a:latin typeface="굴림" pitchFamily="50" charset="-127"/>
                <a:ea typeface="굴림" pitchFamily="50" charset="-127"/>
              </a:defRPr>
            </a:lvl1pPr>
            <a:lvl2pPr marL="742950" indent="-285750" eaLnBrk="0" hangingPunct="0">
              <a:defRPr kumimoji="1" sz="4400">
                <a:solidFill>
                  <a:schemeClr val="tx2"/>
                </a:solidFill>
                <a:latin typeface="굴림" pitchFamily="50" charset="-127"/>
                <a:ea typeface="굴림" pitchFamily="50" charset="-127"/>
              </a:defRPr>
            </a:lvl2pPr>
            <a:lvl3pPr marL="1143000" indent="-228600" eaLnBrk="0" hangingPunct="0">
              <a:defRPr kumimoji="1" sz="4400">
                <a:solidFill>
                  <a:schemeClr val="tx2"/>
                </a:solidFill>
                <a:latin typeface="굴림" pitchFamily="50" charset="-127"/>
                <a:ea typeface="굴림" pitchFamily="50" charset="-127"/>
              </a:defRPr>
            </a:lvl3pPr>
            <a:lvl4pPr marL="1600200" indent="-228600" eaLnBrk="0" hangingPunct="0">
              <a:defRPr kumimoji="1" sz="4400">
                <a:solidFill>
                  <a:schemeClr val="tx2"/>
                </a:solidFill>
                <a:latin typeface="굴림" pitchFamily="50" charset="-127"/>
                <a:ea typeface="굴림" pitchFamily="50" charset="-127"/>
              </a:defRPr>
            </a:lvl4pPr>
            <a:lvl5pPr marL="2057400" indent="-228600" eaLnBrk="0" hangingPunct="0">
              <a:defRPr kumimoji="1" sz="4400">
                <a:solidFill>
                  <a:schemeClr val="tx2"/>
                </a:solidFill>
                <a:latin typeface="굴림" pitchFamily="50" charset="-127"/>
                <a:ea typeface="굴림" pitchFamily="50" charset="-127"/>
              </a:defRPr>
            </a:lvl5pPr>
            <a:lvl6pPr marL="2514600" indent="-228600" eaLnBrk="0" fontAlgn="base" hangingPunct="0">
              <a:spcBef>
                <a:spcPct val="0"/>
              </a:spcBef>
              <a:spcAft>
                <a:spcPct val="0"/>
              </a:spcAft>
              <a:defRPr kumimoji="1" sz="4400">
                <a:solidFill>
                  <a:schemeClr val="tx2"/>
                </a:solidFill>
                <a:latin typeface="굴림" pitchFamily="50" charset="-127"/>
                <a:ea typeface="굴림" pitchFamily="50" charset="-127"/>
              </a:defRPr>
            </a:lvl6pPr>
            <a:lvl7pPr marL="2971800" indent="-228600" eaLnBrk="0" fontAlgn="base" hangingPunct="0">
              <a:spcBef>
                <a:spcPct val="0"/>
              </a:spcBef>
              <a:spcAft>
                <a:spcPct val="0"/>
              </a:spcAft>
              <a:defRPr kumimoji="1" sz="4400">
                <a:solidFill>
                  <a:schemeClr val="tx2"/>
                </a:solidFill>
                <a:latin typeface="굴림" pitchFamily="50" charset="-127"/>
                <a:ea typeface="굴림" pitchFamily="50" charset="-127"/>
              </a:defRPr>
            </a:lvl7pPr>
            <a:lvl8pPr marL="3429000" indent="-228600" eaLnBrk="0" fontAlgn="base" hangingPunct="0">
              <a:spcBef>
                <a:spcPct val="0"/>
              </a:spcBef>
              <a:spcAft>
                <a:spcPct val="0"/>
              </a:spcAft>
              <a:defRPr kumimoji="1" sz="4400">
                <a:solidFill>
                  <a:schemeClr val="tx2"/>
                </a:solidFill>
                <a:latin typeface="굴림" pitchFamily="50" charset="-127"/>
                <a:ea typeface="굴림" pitchFamily="50" charset="-127"/>
              </a:defRPr>
            </a:lvl8pPr>
            <a:lvl9pPr marL="3886200" indent="-228600" eaLnBrk="0" fontAlgn="base" hangingPunct="0">
              <a:spcBef>
                <a:spcPct val="0"/>
              </a:spcBef>
              <a:spcAft>
                <a:spcPct val="0"/>
              </a:spcAft>
              <a:defRPr kumimoji="1" sz="4400">
                <a:solidFill>
                  <a:schemeClr val="tx2"/>
                </a:solidFill>
                <a:latin typeface="굴림" pitchFamily="50" charset="-127"/>
                <a:ea typeface="굴림" pitchFamily="50" charset="-127"/>
              </a:defRPr>
            </a:lvl9pPr>
          </a:lstStyle>
          <a:p>
            <a:pPr eaLnBrk="1" fontAlgn="base" hangingPunct="1">
              <a:lnSpc>
                <a:spcPct val="110000"/>
              </a:lnSpc>
              <a:spcBef>
                <a:spcPct val="10000"/>
              </a:spcBef>
              <a:spcAft>
                <a:spcPct val="0"/>
              </a:spcAft>
            </a:pPr>
            <a:r>
              <a:rPr lang="en-US" altLang="ko-KR" sz="2200" i="1" dirty="0" err="1">
                <a:solidFill>
                  <a:srgbClr val="000000"/>
                </a:solidFill>
                <a:latin typeface="Arial" pitchFamily="34" charset="0"/>
              </a:rPr>
              <a:t>Eg</a:t>
            </a:r>
            <a:r>
              <a:rPr lang="en-US" altLang="ko-KR" sz="2200" dirty="0">
                <a:solidFill>
                  <a:srgbClr val="000000"/>
                </a:solidFill>
                <a:latin typeface="Arial" pitchFamily="34" charset="0"/>
              </a:rPr>
              <a:t>.) For </a:t>
            </a:r>
            <a:r>
              <a:rPr lang="en-US" altLang="ko-KR" sz="2200" dirty="0" smtClean="0">
                <a:solidFill>
                  <a:srgbClr val="000000"/>
                </a:solidFill>
                <a:latin typeface="Arial" pitchFamily="34" charset="0"/>
              </a:rPr>
              <a:t>reactions with a typical barrier height (</a:t>
            </a:r>
            <a:r>
              <a:rPr lang="en-US" altLang="ko-KR" sz="2200" i="1" dirty="0" err="1" smtClean="0">
                <a:solidFill>
                  <a:srgbClr val="000000"/>
                </a:solidFill>
                <a:latin typeface="Arial" pitchFamily="34" charset="0"/>
              </a:rPr>
              <a:t>E</a:t>
            </a:r>
            <a:r>
              <a:rPr lang="en-US" altLang="ko-KR" sz="2200" baseline="-25000" dirty="0" err="1" smtClean="0">
                <a:solidFill>
                  <a:srgbClr val="000000"/>
                </a:solidFill>
                <a:latin typeface="Arial" pitchFamily="34" charset="0"/>
              </a:rPr>
              <a:t>a</a:t>
            </a:r>
            <a:r>
              <a:rPr lang="en-US" altLang="ko-KR" sz="2200" dirty="0" smtClean="0">
                <a:solidFill>
                  <a:srgbClr val="000000"/>
                </a:solidFill>
                <a:latin typeface="Arial" pitchFamily="34" charset="0"/>
              </a:rPr>
              <a:t>) ~ 20 </a:t>
            </a:r>
            <a:r>
              <a:rPr lang="en-US" altLang="ko-KR" sz="2200" dirty="0">
                <a:solidFill>
                  <a:srgbClr val="000000"/>
                </a:solidFill>
                <a:latin typeface="Arial" pitchFamily="34" charset="0"/>
              </a:rPr>
              <a:t>kJ mol</a:t>
            </a:r>
            <a:r>
              <a:rPr lang="en-US" altLang="ko-KR" sz="2200" baseline="30000" dirty="0">
                <a:solidFill>
                  <a:srgbClr val="000000"/>
                </a:solidFill>
                <a:latin typeface="Arial" pitchFamily="34" charset="0"/>
              </a:rPr>
              <a:t>-1</a:t>
            </a:r>
            <a:r>
              <a:rPr lang="en-US" altLang="ko-KR" sz="2200" dirty="0">
                <a:solidFill>
                  <a:srgbClr val="000000"/>
                </a:solidFill>
                <a:latin typeface="Arial" pitchFamily="34" charset="0"/>
              </a:rPr>
              <a:t>,</a:t>
            </a:r>
            <a:endParaRPr lang="en-US" altLang="ko-KR" sz="2200" i="1" dirty="0">
              <a:solidFill>
                <a:srgbClr val="000000"/>
              </a:solidFill>
              <a:latin typeface="Arial" pitchFamily="34" charset="0"/>
            </a:endParaRPr>
          </a:p>
        </p:txBody>
      </p:sp>
      <p:sp>
        <p:nvSpPr>
          <p:cNvPr id="155652" name="직사각형 1"/>
          <p:cNvSpPr>
            <a:spLocks noChangeArrowheads="1"/>
          </p:cNvSpPr>
          <p:nvPr/>
        </p:nvSpPr>
        <p:spPr bwMode="auto">
          <a:xfrm>
            <a:off x="611186" y="2513693"/>
            <a:ext cx="8137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ts val="600"/>
              </a:spcBef>
              <a:spcAft>
                <a:spcPct val="0"/>
              </a:spcAft>
            </a:pPr>
            <a:r>
              <a:rPr kumimoji="1" lang="en-US" altLang="ko-KR" sz="2800" b="1" u="sng" dirty="0" smtClean="0">
                <a:solidFill>
                  <a:srgbClr val="000000"/>
                </a:solidFill>
                <a:latin typeface="Arial" pitchFamily="34" charset="0"/>
                <a:ea typeface="굴림" pitchFamily="50" charset="-127"/>
              </a:rPr>
              <a:t>Rate of thermal reaction at low temperature</a:t>
            </a:r>
            <a:endParaRPr kumimoji="1" lang="en-US" altLang="ko-KR" sz="2800" b="1" u="sng" dirty="0">
              <a:solidFill>
                <a:srgbClr val="000000"/>
              </a:solidFill>
              <a:latin typeface="Arial" pitchFamily="34" charset="0"/>
              <a:ea typeface="굴림" pitchFamily="50" charset="-127"/>
            </a:endParaRPr>
          </a:p>
        </p:txBody>
      </p:sp>
      <p:grpSp>
        <p:nvGrpSpPr>
          <p:cNvPr id="155654" name="그룹 13"/>
          <p:cNvGrpSpPr>
            <a:grpSpLocks/>
          </p:cNvGrpSpPr>
          <p:nvPr/>
        </p:nvGrpSpPr>
        <p:grpSpPr bwMode="auto">
          <a:xfrm>
            <a:off x="611186" y="4616563"/>
            <a:ext cx="8312895" cy="1337226"/>
            <a:chOff x="745805" y="5109207"/>
            <a:chExt cx="6634812" cy="1336886"/>
          </a:xfrm>
        </p:grpSpPr>
        <p:sp>
          <p:nvSpPr>
            <p:cNvPr id="155655" name="Text Box 13"/>
            <p:cNvSpPr txBox="1">
              <a:spLocks noChangeArrowheads="1"/>
            </p:cNvSpPr>
            <p:nvPr/>
          </p:nvSpPr>
          <p:spPr bwMode="auto">
            <a:xfrm>
              <a:off x="745805" y="5109207"/>
              <a:ext cx="6634812" cy="133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400">
                  <a:solidFill>
                    <a:schemeClr val="tx2"/>
                  </a:solidFill>
                  <a:latin typeface="굴림" pitchFamily="50" charset="-127"/>
                  <a:ea typeface="굴림" pitchFamily="50" charset="-127"/>
                </a:defRPr>
              </a:lvl1pPr>
              <a:lvl2pPr marL="742950" indent="-285750" eaLnBrk="0" hangingPunct="0">
                <a:defRPr kumimoji="1" sz="4400">
                  <a:solidFill>
                    <a:schemeClr val="tx2"/>
                  </a:solidFill>
                  <a:latin typeface="굴림" pitchFamily="50" charset="-127"/>
                  <a:ea typeface="굴림" pitchFamily="50" charset="-127"/>
                </a:defRPr>
              </a:lvl2pPr>
              <a:lvl3pPr marL="1143000" indent="-228600" eaLnBrk="0" hangingPunct="0">
                <a:defRPr kumimoji="1" sz="4400">
                  <a:solidFill>
                    <a:schemeClr val="tx2"/>
                  </a:solidFill>
                  <a:latin typeface="굴림" pitchFamily="50" charset="-127"/>
                  <a:ea typeface="굴림" pitchFamily="50" charset="-127"/>
                </a:defRPr>
              </a:lvl3pPr>
              <a:lvl4pPr marL="1600200" indent="-228600" eaLnBrk="0" hangingPunct="0">
                <a:defRPr kumimoji="1" sz="4400">
                  <a:solidFill>
                    <a:schemeClr val="tx2"/>
                  </a:solidFill>
                  <a:latin typeface="굴림" pitchFamily="50" charset="-127"/>
                  <a:ea typeface="굴림" pitchFamily="50" charset="-127"/>
                </a:defRPr>
              </a:lvl4pPr>
              <a:lvl5pPr marL="2057400" indent="-228600" eaLnBrk="0" hangingPunct="0">
                <a:defRPr kumimoji="1" sz="4400">
                  <a:solidFill>
                    <a:schemeClr val="tx2"/>
                  </a:solidFill>
                  <a:latin typeface="굴림" pitchFamily="50" charset="-127"/>
                  <a:ea typeface="굴림" pitchFamily="50" charset="-127"/>
                </a:defRPr>
              </a:lvl5pPr>
              <a:lvl6pPr marL="2514600" indent="-228600" eaLnBrk="0" fontAlgn="base" hangingPunct="0">
                <a:spcBef>
                  <a:spcPct val="0"/>
                </a:spcBef>
                <a:spcAft>
                  <a:spcPct val="0"/>
                </a:spcAft>
                <a:defRPr kumimoji="1" sz="4400">
                  <a:solidFill>
                    <a:schemeClr val="tx2"/>
                  </a:solidFill>
                  <a:latin typeface="굴림" pitchFamily="50" charset="-127"/>
                  <a:ea typeface="굴림" pitchFamily="50" charset="-127"/>
                </a:defRPr>
              </a:lvl6pPr>
              <a:lvl7pPr marL="2971800" indent="-228600" eaLnBrk="0" fontAlgn="base" hangingPunct="0">
                <a:spcBef>
                  <a:spcPct val="0"/>
                </a:spcBef>
                <a:spcAft>
                  <a:spcPct val="0"/>
                </a:spcAft>
                <a:defRPr kumimoji="1" sz="4400">
                  <a:solidFill>
                    <a:schemeClr val="tx2"/>
                  </a:solidFill>
                  <a:latin typeface="굴림" pitchFamily="50" charset="-127"/>
                  <a:ea typeface="굴림" pitchFamily="50" charset="-127"/>
                </a:defRPr>
              </a:lvl7pPr>
              <a:lvl8pPr marL="3429000" indent="-228600" eaLnBrk="0" fontAlgn="base" hangingPunct="0">
                <a:spcBef>
                  <a:spcPct val="0"/>
                </a:spcBef>
                <a:spcAft>
                  <a:spcPct val="0"/>
                </a:spcAft>
                <a:defRPr kumimoji="1" sz="4400">
                  <a:solidFill>
                    <a:schemeClr val="tx2"/>
                  </a:solidFill>
                  <a:latin typeface="굴림" pitchFamily="50" charset="-127"/>
                  <a:ea typeface="굴림" pitchFamily="50" charset="-127"/>
                </a:defRPr>
              </a:lvl8pPr>
              <a:lvl9pPr marL="3886200" indent="-228600" eaLnBrk="0" fontAlgn="base" hangingPunct="0">
                <a:spcBef>
                  <a:spcPct val="0"/>
                </a:spcBef>
                <a:spcAft>
                  <a:spcPct val="0"/>
                </a:spcAft>
                <a:defRPr kumimoji="1" sz="4400">
                  <a:solidFill>
                    <a:schemeClr val="tx2"/>
                  </a:solidFill>
                  <a:latin typeface="굴림" pitchFamily="50" charset="-127"/>
                  <a:ea typeface="굴림" pitchFamily="50" charset="-127"/>
                </a:defRPr>
              </a:lvl9pPr>
            </a:lstStyle>
            <a:p>
              <a:pPr eaLnBrk="1" fontAlgn="base" hangingPunct="1">
                <a:lnSpc>
                  <a:spcPct val="65000"/>
                </a:lnSpc>
                <a:spcBef>
                  <a:spcPct val="10000"/>
                </a:spcBef>
                <a:spcAft>
                  <a:spcPct val="0"/>
                </a:spcAft>
              </a:pPr>
              <a:r>
                <a:rPr lang="en-US" altLang="ko-KR" sz="2200" i="1" dirty="0">
                  <a:solidFill>
                    <a:srgbClr val="000000"/>
                  </a:solidFill>
                  <a:latin typeface="Arial" pitchFamily="34" charset="0"/>
                </a:rPr>
                <a:t>    k</a:t>
              </a:r>
              <a:r>
                <a:rPr lang="en-US" altLang="ko-KR" sz="2200" dirty="0">
                  <a:solidFill>
                    <a:srgbClr val="000000"/>
                  </a:solidFill>
                  <a:latin typeface="Arial" pitchFamily="34" charset="0"/>
                </a:rPr>
                <a:t>(</a:t>
              </a:r>
              <a:r>
                <a:rPr lang="en-US" altLang="ko-KR" sz="2200" i="1" dirty="0">
                  <a:solidFill>
                    <a:srgbClr val="000000"/>
                  </a:solidFill>
                  <a:latin typeface="Arial" pitchFamily="34" charset="0"/>
                </a:rPr>
                <a:t>T</a:t>
              </a:r>
              <a:r>
                <a:rPr lang="en-US" altLang="ko-KR" sz="2200" dirty="0">
                  <a:solidFill>
                    <a:srgbClr val="000000"/>
                  </a:solidFill>
                  <a:latin typeface="Arial" pitchFamily="34" charset="0"/>
                </a:rPr>
                <a:t>) </a:t>
              </a:r>
            </a:p>
            <a:p>
              <a:pPr eaLnBrk="1" fontAlgn="base" hangingPunct="1">
                <a:lnSpc>
                  <a:spcPct val="65000"/>
                </a:lnSpc>
                <a:spcBef>
                  <a:spcPct val="10000"/>
                </a:spcBef>
                <a:spcAft>
                  <a:spcPct val="0"/>
                </a:spcAft>
              </a:pPr>
              <a:r>
                <a:rPr lang="en-US" altLang="ko-KR" sz="2200" dirty="0">
                  <a:solidFill>
                    <a:srgbClr val="000000"/>
                  </a:solidFill>
                  <a:latin typeface="Arial" pitchFamily="34" charset="0"/>
                </a:rPr>
                <a:t>                 </a:t>
              </a:r>
              <a:r>
                <a:rPr lang="en-US" altLang="ko-KR" sz="2200" dirty="0" smtClean="0">
                  <a:solidFill>
                    <a:srgbClr val="000000"/>
                  </a:solidFill>
                  <a:latin typeface="Arial" pitchFamily="34" charset="0"/>
                </a:rPr>
                <a:t>~ 10</a:t>
              </a:r>
              <a:r>
                <a:rPr lang="en-US" altLang="ko-KR" sz="2200" baseline="30000" dirty="0" smtClean="0">
                  <a:solidFill>
                    <a:srgbClr val="000000"/>
                  </a:solidFill>
                  <a:latin typeface="Arial" pitchFamily="34" charset="0"/>
                </a:rPr>
                <a:t>−</a:t>
              </a:r>
              <a:r>
                <a:rPr lang="en-US" altLang="ko-KR" sz="2200" baseline="30000" dirty="0">
                  <a:solidFill>
                    <a:srgbClr val="000000"/>
                  </a:solidFill>
                  <a:latin typeface="Arial" pitchFamily="34" charset="0"/>
                </a:rPr>
                <a:t>7</a:t>
              </a:r>
              <a:r>
                <a:rPr lang="en-US" altLang="ko-KR" sz="2200" dirty="0" smtClean="0">
                  <a:solidFill>
                    <a:srgbClr val="000000"/>
                  </a:solidFill>
                  <a:latin typeface="Arial" pitchFamily="34" charset="0"/>
                </a:rPr>
                <a:t>  </a:t>
              </a:r>
              <a:r>
                <a:rPr lang="en-US" altLang="ko-KR" sz="2200" dirty="0">
                  <a:solidFill>
                    <a:srgbClr val="000000"/>
                  </a:solidFill>
                  <a:latin typeface="Arial" pitchFamily="34" charset="0"/>
                </a:rPr>
                <a:t>at </a:t>
              </a:r>
              <a:r>
                <a:rPr lang="en-US" altLang="ko-KR" sz="2200" i="1" dirty="0" smtClean="0">
                  <a:solidFill>
                    <a:srgbClr val="000000"/>
                  </a:solidFill>
                  <a:latin typeface="Arial" pitchFamily="34" charset="0"/>
                </a:rPr>
                <a:t>T</a:t>
              </a:r>
              <a:r>
                <a:rPr lang="en-US" altLang="ko-KR" sz="2200" dirty="0" smtClean="0">
                  <a:solidFill>
                    <a:srgbClr val="000000"/>
                  </a:solidFill>
                  <a:latin typeface="Arial" pitchFamily="34" charset="0"/>
                </a:rPr>
                <a:t>~100 </a:t>
              </a:r>
              <a:r>
                <a:rPr lang="en-US" altLang="ko-KR" sz="2200" dirty="0">
                  <a:solidFill>
                    <a:srgbClr val="000000"/>
                  </a:solidFill>
                  <a:latin typeface="Arial" pitchFamily="34" charset="0"/>
                </a:rPr>
                <a:t>K (</a:t>
              </a:r>
              <a:r>
                <a:rPr lang="en-US" altLang="ko-KR" sz="2200" dirty="0" smtClean="0">
                  <a:solidFill>
                    <a:srgbClr val="000000"/>
                  </a:solidFill>
                  <a:latin typeface="Arial" pitchFamily="34" charset="0"/>
                </a:rPr>
                <a:t>ice inside a vacuum chamber)</a:t>
              </a:r>
            </a:p>
            <a:p>
              <a:pPr eaLnBrk="1" fontAlgn="base" hangingPunct="1">
                <a:lnSpc>
                  <a:spcPct val="65000"/>
                </a:lnSpc>
                <a:spcBef>
                  <a:spcPct val="10000"/>
                </a:spcBef>
                <a:spcAft>
                  <a:spcPct val="0"/>
                </a:spcAft>
              </a:pPr>
              <a:r>
                <a:rPr lang="en-US" altLang="ko-KR" sz="2200" i="1" dirty="0" smtClean="0">
                  <a:solidFill>
                    <a:srgbClr val="000000"/>
                  </a:solidFill>
                  <a:latin typeface="Arial" pitchFamily="34" charset="0"/>
                </a:rPr>
                <a:t> k</a:t>
              </a:r>
              <a:r>
                <a:rPr lang="en-US" altLang="ko-KR" sz="2200" dirty="0" smtClean="0">
                  <a:solidFill>
                    <a:srgbClr val="000000"/>
                  </a:solidFill>
                  <a:latin typeface="Arial" pitchFamily="34" charset="0"/>
                </a:rPr>
                <a:t>(300 K)  </a:t>
              </a:r>
            </a:p>
            <a:p>
              <a:pPr eaLnBrk="1" fontAlgn="base" hangingPunct="1">
                <a:lnSpc>
                  <a:spcPct val="65000"/>
                </a:lnSpc>
                <a:spcBef>
                  <a:spcPct val="10000"/>
                </a:spcBef>
                <a:spcAft>
                  <a:spcPct val="0"/>
                </a:spcAft>
              </a:pPr>
              <a:endParaRPr lang="en-US" altLang="ko-KR" sz="2200" dirty="0">
                <a:solidFill>
                  <a:srgbClr val="000000"/>
                </a:solidFill>
                <a:latin typeface="Arial" pitchFamily="34" charset="0"/>
              </a:endParaRPr>
            </a:p>
            <a:p>
              <a:pPr eaLnBrk="1" fontAlgn="base" hangingPunct="1">
                <a:lnSpc>
                  <a:spcPct val="65000"/>
                </a:lnSpc>
                <a:spcBef>
                  <a:spcPct val="10000"/>
                </a:spcBef>
                <a:spcAft>
                  <a:spcPct val="0"/>
                </a:spcAft>
              </a:pPr>
              <a:r>
                <a:rPr lang="en-US" altLang="ko-KR" sz="2200" dirty="0">
                  <a:solidFill>
                    <a:srgbClr val="000000"/>
                  </a:solidFill>
                  <a:latin typeface="Arial" pitchFamily="34" charset="0"/>
                </a:rPr>
                <a:t>	      </a:t>
              </a:r>
              <a:r>
                <a:rPr lang="en-US" altLang="ko-KR" sz="2200" dirty="0" smtClean="0">
                  <a:solidFill>
                    <a:srgbClr val="000000"/>
                  </a:solidFill>
                  <a:latin typeface="Arial" pitchFamily="34" charset="0"/>
                </a:rPr>
                <a:t>~ 10</a:t>
              </a:r>
              <a:r>
                <a:rPr lang="en-US" altLang="ko-KR" sz="2200" baseline="30000" dirty="0" smtClean="0">
                  <a:solidFill>
                    <a:srgbClr val="000000"/>
                  </a:solidFill>
                  <a:latin typeface="Arial" pitchFamily="34" charset="0"/>
                </a:rPr>
                <a:t>−</a:t>
              </a:r>
              <a:r>
                <a:rPr lang="en-US" altLang="ko-KR" sz="2200" baseline="30000" dirty="0">
                  <a:solidFill>
                    <a:srgbClr val="000000"/>
                  </a:solidFill>
                  <a:latin typeface="Arial" pitchFamily="34" charset="0"/>
                </a:rPr>
                <a:t>49</a:t>
              </a:r>
              <a:r>
                <a:rPr lang="en-US" altLang="ko-KR" sz="2200" dirty="0" smtClean="0">
                  <a:solidFill>
                    <a:srgbClr val="000000"/>
                  </a:solidFill>
                  <a:latin typeface="Arial" pitchFamily="34" charset="0"/>
                </a:rPr>
                <a:t> </a:t>
              </a:r>
              <a:r>
                <a:rPr lang="en-US" altLang="ko-KR" sz="2200" dirty="0">
                  <a:solidFill>
                    <a:srgbClr val="000000"/>
                  </a:solidFill>
                  <a:latin typeface="Arial" pitchFamily="34" charset="0"/>
                </a:rPr>
                <a:t>at </a:t>
              </a:r>
              <a:r>
                <a:rPr lang="en-US" altLang="ko-KR" sz="2200" i="1" dirty="0" smtClean="0">
                  <a:solidFill>
                    <a:srgbClr val="000000"/>
                  </a:solidFill>
                  <a:latin typeface="Arial" pitchFamily="34" charset="0"/>
                </a:rPr>
                <a:t>T</a:t>
              </a:r>
              <a:r>
                <a:rPr lang="en-US" altLang="ko-KR" sz="2200" dirty="0" smtClean="0">
                  <a:solidFill>
                    <a:srgbClr val="000000"/>
                  </a:solidFill>
                  <a:latin typeface="Arial" pitchFamily="34" charset="0"/>
                </a:rPr>
                <a:t>~20 </a:t>
              </a:r>
              <a:r>
                <a:rPr lang="en-US" altLang="ko-KR" sz="2200" dirty="0">
                  <a:solidFill>
                    <a:srgbClr val="000000"/>
                  </a:solidFill>
                  <a:latin typeface="Arial" pitchFamily="34" charset="0"/>
                </a:rPr>
                <a:t>K   (</a:t>
              </a:r>
              <a:r>
                <a:rPr lang="en-US" altLang="ko-KR" sz="2200" dirty="0" smtClean="0">
                  <a:solidFill>
                    <a:srgbClr val="000000"/>
                  </a:solidFill>
                  <a:latin typeface="Arial" pitchFamily="34" charset="0"/>
                </a:rPr>
                <a:t>ice in interstellar cloud)</a:t>
              </a:r>
              <a:endParaRPr lang="en-US" altLang="ko-KR" sz="2200" dirty="0">
                <a:solidFill>
                  <a:srgbClr val="000000"/>
                </a:solidFill>
                <a:latin typeface="Arial" pitchFamily="34" charset="0"/>
              </a:endParaRPr>
            </a:p>
          </p:txBody>
        </p:sp>
        <p:cxnSp>
          <p:nvCxnSpPr>
            <p:cNvPr id="4" name="직선 연결선 3"/>
            <p:cNvCxnSpPr/>
            <p:nvPr/>
          </p:nvCxnSpPr>
          <p:spPr>
            <a:xfrm>
              <a:off x="858873" y="5484158"/>
              <a:ext cx="8938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Rectangle 31"/>
          <p:cNvSpPr>
            <a:spLocks noChangeArrowheads="1"/>
          </p:cNvSpPr>
          <p:nvPr/>
        </p:nvSpPr>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kumimoji="1" lang="en-US" altLang="ko-KR" sz="3200" b="1" dirty="0" smtClean="0">
                <a:solidFill>
                  <a:srgbClr val="000000"/>
                </a:solidFill>
                <a:latin typeface="Arial" pitchFamily="34" charset="0"/>
                <a:ea typeface="바탕" pitchFamily="18" charset="-127"/>
              </a:rPr>
              <a:t>Can</a:t>
            </a:r>
            <a:r>
              <a:rPr kumimoji="1" lang="ko-KR" altLang="en-US" sz="3200" b="1" dirty="0" smtClean="0">
                <a:solidFill>
                  <a:srgbClr val="000000"/>
                </a:solidFill>
                <a:latin typeface="Arial" pitchFamily="34" charset="0"/>
                <a:ea typeface="바탕" pitchFamily="18" charset="-127"/>
              </a:rPr>
              <a:t> </a:t>
            </a:r>
            <a:r>
              <a:rPr kumimoji="1" lang="en-US" altLang="ko-KR" sz="3200" b="1" dirty="0">
                <a:solidFill>
                  <a:srgbClr val="000000"/>
                </a:solidFill>
                <a:latin typeface="Arial" pitchFamily="34" charset="0"/>
                <a:ea typeface="바탕" pitchFamily="18" charset="-127"/>
              </a:rPr>
              <a:t>R</a:t>
            </a:r>
            <a:r>
              <a:rPr kumimoji="1" lang="en-US" altLang="ko-KR" sz="3200" b="1" dirty="0" smtClean="0">
                <a:solidFill>
                  <a:srgbClr val="000000"/>
                </a:solidFill>
                <a:latin typeface="Arial" pitchFamily="34" charset="0"/>
                <a:ea typeface="바탕" pitchFamily="18" charset="-127"/>
              </a:rPr>
              <a:t>eactions </a:t>
            </a:r>
            <a:r>
              <a:rPr kumimoji="1" lang="en-US" altLang="ko-KR" sz="3200" b="1" dirty="0">
                <a:solidFill>
                  <a:srgbClr val="000000"/>
                </a:solidFill>
                <a:latin typeface="Arial" pitchFamily="34" charset="0"/>
                <a:ea typeface="바탕" pitchFamily="18" charset="-127"/>
              </a:rPr>
              <a:t>O</a:t>
            </a:r>
            <a:r>
              <a:rPr kumimoji="1" lang="en-US" altLang="ko-KR" sz="3200" b="1" dirty="0" smtClean="0">
                <a:solidFill>
                  <a:srgbClr val="000000"/>
                </a:solidFill>
                <a:latin typeface="Arial" pitchFamily="34" charset="0"/>
                <a:ea typeface="바탕" pitchFamily="18" charset="-127"/>
              </a:rPr>
              <a:t>ccur in Cold </a:t>
            </a:r>
            <a:r>
              <a:rPr kumimoji="1" lang="en-US" altLang="ko-KR" sz="3200" b="1" dirty="0">
                <a:solidFill>
                  <a:srgbClr val="000000"/>
                </a:solidFill>
                <a:latin typeface="Arial" pitchFamily="34" charset="0"/>
                <a:ea typeface="바탕" pitchFamily="18" charset="-127"/>
              </a:rPr>
              <a:t>I</a:t>
            </a:r>
            <a:r>
              <a:rPr kumimoji="1" lang="en-US" altLang="ko-KR" sz="3200" b="1" dirty="0" smtClean="0">
                <a:solidFill>
                  <a:srgbClr val="000000"/>
                </a:solidFill>
                <a:latin typeface="Arial" pitchFamily="34" charset="0"/>
                <a:ea typeface="바탕" pitchFamily="18" charset="-127"/>
              </a:rPr>
              <a:t>ce?</a:t>
            </a:r>
            <a:endParaRPr kumimoji="1" lang="en-US" altLang="ko-KR" sz="3200" b="1" dirty="0">
              <a:solidFill>
                <a:srgbClr val="000000"/>
              </a:solidFill>
              <a:latin typeface="Arial" pitchFamily="34" charset="0"/>
              <a:ea typeface="바탕" pitchFamily="18" charset="-127"/>
            </a:endParaRPr>
          </a:p>
        </p:txBody>
      </p:sp>
      <p:sp>
        <p:nvSpPr>
          <p:cNvPr id="10" name="Line 12"/>
          <p:cNvSpPr>
            <a:spLocks noChangeShapeType="1"/>
          </p:cNvSpPr>
          <p:nvPr/>
        </p:nvSpPr>
        <p:spPr bwMode="auto">
          <a:xfrm>
            <a:off x="0" y="662421"/>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ea typeface="굴림" pitchFamily="50" charset="-127"/>
            </a:endParaRPr>
          </a:p>
        </p:txBody>
      </p:sp>
      <p:sp>
        <p:nvSpPr>
          <p:cNvPr id="11" name="직사각형 1"/>
          <p:cNvSpPr>
            <a:spLocks noChangeArrowheads="1"/>
          </p:cNvSpPr>
          <p:nvPr/>
        </p:nvSpPr>
        <p:spPr bwMode="auto">
          <a:xfrm>
            <a:off x="611186" y="1060514"/>
            <a:ext cx="813752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0850" indent="-450850" fontAlgn="base">
              <a:spcBef>
                <a:spcPts val="600"/>
              </a:spcBef>
              <a:spcAft>
                <a:spcPts val="600"/>
              </a:spcAft>
              <a:buFont typeface="Arial" panose="020B0604020202020204" pitchFamily="34" charset="0"/>
              <a:buChar char="–"/>
            </a:pPr>
            <a:r>
              <a:rPr kumimoji="1" lang="en-US" altLang="ko-KR" sz="2400" dirty="0" smtClean="0">
                <a:solidFill>
                  <a:srgbClr val="000000"/>
                </a:solidFill>
                <a:latin typeface="Arial" pitchFamily="34" charset="0"/>
                <a:ea typeface="굴림" pitchFamily="50" charset="-127"/>
              </a:rPr>
              <a:t>Reaction energy barrier </a:t>
            </a:r>
          </a:p>
          <a:p>
            <a:pPr marL="450850" indent="-450850" fontAlgn="base">
              <a:spcBef>
                <a:spcPts val="600"/>
              </a:spcBef>
              <a:spcAft>
                <a:spcPts val="600"/>
              </a:spcAft>
              <a:buFont typeface="Arial" panose="020B0604020202020204" pitchFamily="34" charset="0"/>
              <a:buChar char="–"/>
            </a:pPr>
            <a:r>
              <a:rPr kumimoji="1" lang="en-US" altLang="ko-KR" sz="2400" dirty="0" smtClean="0">
                <a:solidFill>
                  <a:srgbClr val="000000"/>
                </a:solidFill>
                <a:latin typeface="Arial" pitchFamily="34" charset="0"/>
                <a:ea typeface="굴림" pitchFamily="50" charset="-127"/>
              </a:rPr>
              <a:t>Molecule diffusion in solid </a:t>
            </a:r>
            <a:endParaRPr kumimoji="1" lang="en-US" altLang="ko-KR" sz="2400" dirty="0">
              <a:solidFill>
                <a:srgbClr val="000000"/>
              </a:solidFill>
              <a:latin typeface="Arial" pitchFamily="34" charset="0"/>
              <a:ea typeface="굴림" pitchFamily="50" charset="-127"/>
            </a:endParaRPr>
          </a:p>
        </p:txBody>
      </p:sp>
    </p:spTree>
    <p:extLst>
      <p:ext uri="{BB962C8B-B14F-4D97-AF65-F5344CB8AC3E}">
        <p14:creationId xmlns:p14="http://schemas.microsoft.com/office/powerpoint/2010/main" val="4119552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1"/>
          <p:cNvSpPr>
            <a:spLocks noChangeArrowheads="1"/>
          </p:cNvSpPr>
          <p:nvPr/>
        </p:nvSpPr>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defRPr/>
            </a:pPr>
            <a:r>
              <a:rPr lang="en-US" altLang="ko-KR" sz="3200" b="1" dirty="0" smtClean="0">
                <a:solidFill>
                  <a:prstClr val="black"/>
                </a:solidFill>
                <a:latin typeface="Arial" panose="020B0604020202020204" pitchFamily="34" charset="0"/>
                <a:cs typeface="Arial" panose="020B0604020202020204" pitchFamily="34" charset="0"/>
              </a:rPr>
              <a:t>Self-Diffusion Rate of </a:t>
            </a:r>
            <a:r>
              <a:rPr kumimoji="1" lang="en-US" altLang="ko-KR" sz="3200" b="1" dirty="0" smtClean="0">
                <a:solidFill>
                  <a:srgbClr val="000000"/>
                </a:solidFill>
                <a:latin typeface="Arial" pitchFamily="34" charset="0"/>
                <a:ea typeface="바탕" pitchFamily="18" charset="-127"/>
                <a:cs typeface="Arial" panose="020B0604020202020204" pitchFamily="34" charset="0"/>
              </a:rPr>
              <a:t>Ice</a:t>
            </a:r>
            <a:endParaRPr kumimoji="1" lang="en-US" altLang="ko-KR" sz="3200" b="1" dirty="0">
              <a:solidFill>
                <a:srgbClr val="000000"/>
              </a:solidFill>
              <a:latin typeface="Arial" pitchFamily="34" charset="0"/>
              <a:ea typeface="바탕" pitchFamily="18" charset="-127"/>
              <a:cs typeface="Arial" panose="020B0604020202020204" pitchFamily="34" charset="0"/>
            </a:endParaRPr>
          </a:p>
        </p:txBody>
      </p:sp>
      <p:sp>
        <p:nvSpPr>
          <p:cNvPr id="16" name="Line 12"/>
          <p:cNvSpPr>
            <a:spLocks noChangeShapeType="1"/>
          </p:cNvSpPr>
          <p:nvPr/>
        </p:nvSpPr>
        <p:spPr bwMode="auto">
          <a:xfrm>
            <a:off x="0" y="662421"/>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defRPr/>
            </a:pPr>
            <a:endParaRPr kumimoji="1" lang="ko-KR" altLang="en-US">
              <a:solidFill>
                <a:prstClr val="black"/>
              </a:solidFill>
              <a:ea typeface="굴림" pitchFamily="50" charset="-127"/>
            </a:endParaRPr>
          </a:p>
        </p:txBody>
      </p:sp>
      <p:sp>
        <p:nvSpPr>
          <p:cNvPr id="7" name="Text Box 27"/>
          <p:cNvSpPr txBox="1">
            <a:spLocks noChangeArrowheads="1"/>
          </p:cNvSpPr>
          <p:nvPr/>
        </p:nvSpPr>
        <p:spPr bwMode="auto">
          <a:xfrm>
            <a:off x="6182942" y="1004249"/>
            <a:ext cx="22067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400">
                <a:solidFill>
                  <a:schemeClr val="tx2"/>
                </a:solidFill>
                <a:latin typeface="굴림" pitchFamily="50" charset="-127"/>
                <a:ea typeface="굴림" pitchFamily="50" charset="-127"/>
              </a:defRPr>
            </a:lvl1pPr>
            <a:lvl2pPr marL="742950" indent="-285750" eaLnBrk="0" hangingPunct="0">
              <a:defRPr kumimoji="1" sz="4400">
                <a:solidFill>
                  <a:schemeClr val="tx2"/>
                </a:solidFill>
                <a:latin typeface="굴림" pitchFamily="50" charset="-127"/>
                <a:ea typeface="굴림" pitchFamily="50" charset="-127"/>
              </a:defRPr>
            </a:lvl2pPr>
            <a:lvl3pPr marL="1143000" indent="-228600" eaLnBrk="0" hangingPunct="0">
              <a:defRPr kumimoji="1" sz="4400">
                <a:solidFill>
                  <a:schemeClr val="tx2"/>
                </a:solidFill>
                <a:latin typeface="굴림" pitchFamily="50" charset="-127"/>
                <a:ea typeface="굴림" pitchFamily="50" charset="-127"/>
              </a:defRPr>
            </a:lvl3pPr>
            <a:lvl4pPr marL="1600200" indent="-228600" eaLnBrk="0" hangingPunct="0">
              <a:defRPr kumimoji="1" sz="4400">
                <a:solidFill>
                  <a:schemeClr val="tx2"/>
                </a:solidFill>
                <a:latin typeface="굴림" pitchFamily="50" charset="-127"/>
                <a:ea typeface="굴림" pitchFamily="50" charset="-127"/>
              </a:defRPr>
            </a:lvl4pPr>
            <a:lvl5pPr marL="2057400" indent="-228600" eaLnBrk="0" hangingPunct="0">
              <a:defRPr kumimoji="1" sz="4400">
                <a:solidFill>
                  <a:schemeClr val="tx2"/>
                </a:solidFill>
                <a:latin typeface="굴림" pitchFamily="50" charset="-127"/>
                <a:ea typeface="굴림" pitchFamily="50" charset="-127"/>
              </a:defRPr>
            </a:lvl5pPr>
            <a:lvl6pPr marL="2514600" indent="-228600" eaLnBrk="0" fontAlgn="base" hangingPunct="0">
              <a:spcBef>
                <a:spcPct val="0"/>
              </a:spcBef>
              <a:spcAft>
                <a:spcPct val="0"/>
              </a:spcAft>
              <a:defRPr kumimoji="1" sz="4400">
                <a:solidFill>
                  <a:schemeClr val="tx2"/>
                </a:solidFill>
                <a:latin typeface="굴림" pitchFamily="50" charset="-127"/>
                <a:ea typeface="굴림" pitchFamily="50" charset="-127"/>
              </a:defRPr>
            </a:lvl6pPr>
            <a:lvl7pPr marL="2971800" indent="-228600" eaLnBrk="0" fontAlgn="base" hangingPunct="0">
              <a:spcBef>
                <a:spcPct val="0"/>
              </a:spcBef>
              <a:spcAft>
                <a:spcPct val="0"/>
              </a:spcAft>
              <a:defRPr kumimoji="1" sz="4400">
                <a:solidFill>
                  <a:schemeClr val="tx2"/>
                </a:solidFill>
                <a:latin typeface="굴림" pitchFamily="50" charset="-127"/>
                <a:ea typeface="굴림" pitchFamily="50" charset="-127"/>
              </a:defRPr>
            </a:lvl7pPr>
            <a:lvl8pPr marL="3429000" indent="-228600" eaLnBrk="0" fontAlgn="base" hangingPunct="0">
              <a:spcBef>
                <a:spcPct val="0"/>
              </a:spcBef>
              <a:spcAft>
                <a:spcPct val="0"/>
              </a:spcAft>
              <a:defRPr kumimoji="1" sz="4400">
                <a:solidFill>
                  <a:schemeClr val="tx2"/>
                </a:solidFill>
                <a:latin typeface="굴림" pitchFamily="50" charset="-127"/>
                <a:ea typeface="굴림" pitchFamily="50" charset="-127"/>
              </a:defRPr>
            </a:lvl8pPr>
            <a:lvl9pPr marL="3886200" indent="-228600" eaLnBrk="0" fontAlgn="base" hangingPunct="0">
              <a:spcBef>
                <a:spcPct val="0"/>
              </a:spcBef>
              <a:spcAft>
                <a:spcPct val="0"/>
              </a:spcAft>
              <a:defRPr kumimoji="1" sz="4400">
                <a:solidFill>
                  <a:schemeClr val="tx2"/>
                </a:solidFill>
                <a:latin typeface="굴림" pitchFamily="50" charset="-127"/>
                <a:ea typeface="굴림" pitchFamily="50" charset="-127"/>
              </a:defRPr>
            </a:lvl9pPr>
          </a:lstStyle>
          <a:p>
            <a:pPr algn="ctr" eaLnBrk="1" fontAlgn="base" hangingPunct="1">
              <a:spcBef>
                <a:spcPct val="50000"/>
              </a:spcBef>
              <a:spcAft>
                <a:spcPct val="0"/>
              </a:spcAft>
              <a:defRPr/>
            </a:pPr>
            <a:r>
              <a:rPr lang="en-US" altLang="ko-KR" sz="1600" b="1" dirty="0">
                <a:solidFill>
                  <a:srgbClr val="0066FF"/>
                </a:solidFill>
                <a:latin typeface="Arial" pitchFamily="34" charset="0"/>
              </a:rPr>
              <a:t>Interstellar clouds</a:t>
            </a:r>
          </a:p>
        </p:txBody>
      </p:sp>
      <p:sp>
        <p:nvSpPr>
          <p:cNvPr id="8" name="Text Box 28"/>
          <p:cNvSpPr txBox="1">
            <a:spLocks noChangeArrowheads="1"/>
          </p:cNvSpPr>
          <p:nvPr/>
        </p:nvSpPr>
        <p:spPr bwMode="auto">
          <a:xfrm>
            <a:off x="2063933" y="988613"/>
            <a:ext cx="22061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400">
                <a:solidFill>
                  <a:schemeClr val="tx2"/>
                </a:solidFill>
                <a:latin typeface="굴림" pitchFamily="50" charset="-127"/>
                <a:ea typeface="굴림" pitchFamily="50" charset="-127"/>
              </a:defRPr>
            </a:lvl1pPr>
            <a:lvl2pPr marL="742950" indent="-285750" eaLnBrk="0" hangingPunct="0">
              <a:defRPr kumimoji="1" sz="4400">
                <a:solidFill>
                  <a:schemeClr val="tx2"/>
                </a:solidFill>
                <a:latin typeface="굴림" pitchFamily="50" charset="-127"/>
                <a:ea typeface="굴림" pitchFamily="50" charset="-127"/>
              </a:defRPr>
            </a:lvl2pPr>
            <a:lvl3pPr marL="1143000" indent="-228600" eaLnBrk="0" hangingPunct="0">
              <a:defRPr kumimoji="1" sz="4400">
                <a:solidFill>
                  <a:schemeClr val="tx2"/>
                </a:solidFill>
                <a:latin typeface="굴림" pitchFamily="50" charset="-127"/>
                <a:ea typeface="굴림" pitchFamily="50" charset="-127"/>
              </a:defRPr>
            </a:lvl3pPr>
            <a:lvl4pPr marL="1600200" indent="-228600" eaLnBrk="0" hangingPunct="0">
              <a:defRPr kumimoji="1" sz="4400">
                <a:solidFill>
                  <a:schemeClr val="tx2"/>
                </a:solidFill>
                <a:latin typeface="굴림" pitchFamily="50" charset="-127"/>
                <a:ea typeface="굴림" pitchFamily="50" charset="-127"/>
              </a:defRPr>
            </a:lvl4pPr>
            <a:lvl5pPr marL="2057400" indent="-228600" eaLnBrk="0" hangingPunct="0">
              <a:defRPr kumimoji="1" sz="4400">
                <a:solidFill>
                  <a:schemeClr val="tx2"/>
                </a:solidFill>
                <a:latin typeface="굴림" pitchFamily="50" charset="-127"/>
                <a:ea typeface="굴림" pitchFamily="50" charset="-127"/>
              </a:defRPr>
            </a:lvl5pPr>
            <a:lvl6pPr marL="2514600" indent="-228600" eaLnBrk="0" fontAlgn="base" hangingPunct="0">
              <a:spcBef>
                <a:spcPct val="0"/>
              </a:spcBef>
              <a:spcAft>
                <a:spcPct val="0"/>
              </a:spcAft>
              <a:defRPr kumimoji="1" sz="4400">
                <a:solidFill>
                  <a:schemeClr val="tx2"/>
                </a:solidFill>
                <a:latin typeface="굴림" pitchFamily="50" charset="-127"/>
                <a:ea typeface="굴림" pitchFamily="50" charset="-127"/>
              </a:defRPr>
            </a:lvl6pPr>
            <a:lvl7pPr marL="2971800" indent="-228600" eaLnBrk="0" fontAlgn="base" hangingPunct="0">
              <a:spcBef>
                <a:spcPct val="0"/>
              </a:spcBef>
              <a:spcAft>
                <a:spcPct val="0"/>
              </a:spcAft>
              <a:defRPr kumimoji="1" sz="4400">
                <a:solidFill>
                  <a:schemeClr val="tx2"/>
                </a:solidFill>
                <a:latin typeface="굴림" pitchFamily="50" charset="-127"/>
                <a:ea typeface="굴림" pitchFamily="50" charset="-127"/>
              </a:defRPr>
            </a:lvl7pPr>
            <a:lvl8pPr marL="3429000" indent="-228600" eaLnBrk="0" fontAlgn="base" hangingPunct="0">
              <a:spcBef>
                <a:spcPct val="0"/>
              </a:spcBef>
              <a:spcAft>
                <a:spcPct val="0"/>
              </a:spcAft>
              <a:defRPr kumimoji="1" sz="4400">
                <a:solidFill>
                  <a:schemeClr val="tx2"/>
                </a:solidFill>
                <a:latin typeface="굴림" pitchFamily="50" charset="-127"/>
                <a:ea typeface="굴림" pitchFamily="50" charset="-127"/>
              </a:defRPr>
            </a:lvl8pPr>
            <a:lvl9pPr marL="3886200" indent="-228600" eaLnBrk="0" fontAlgn="base" hangingPunct="0">
              <a:spcBef>
                <a:spcPct val="0"/>
              </a:spcBef>
              <a:spcAft>
                <a:spcPct val="0"/>
              </a:spcAft>
              <a:defRPr kumimoji="1" sz="4400">
                <a:solidFill>
                  <a:schemeClr val="tx2"/>
                </a:solidFill>
                <a:latin typeface="굴림" pitchFamily="50" charset="-127"/>
                <a:ea typeface="굴림" pitchFamily="50" charset="-127"/>
              </a:defRPr>
            </a:lvl9pPr>
          </a:lstStyle>
          <a:p>
            <a:pPr algn="ctr" eaLnBrk="1" fontAlgn="base" hangingPunct="1">
              <a:spcBef>
                <a:spcPct val="50000"/>
              </a:spcBef>
              <a:spcAft>
                <a:spcPct val="0"/>
              </a:spcAft>
              <a:defRPr/>
            </a:pPr>
            <a:r>
              <a:rPr lang="en-US" altLang="ko-KR" sz="1600" b="1" dirty="0">
                <a:solidFill>
                  <a:srgbClr val="009999"/>
                </a:solidFill>
                <a:latin typeface="Arial" pitchFamily="34" charset="0"/>
              </a:rPr>
              <a:t>Stratosphere</a:t>
            </a:r>
          </a:p>
        </p:txBody>
      </p:sp>
      <p:sp>
        <p:nvSpPr>
          <p:cNvPr id="9" name="Text Box 27"/>
          <p:cNvSpPr txBox="1">
            <a:spLocks noChangeArrowheads="1"/>
          </p:cNvSpPr>
          <p:nvPr/>
        </p:nvSpPr>
        <p:spPr bwMode="auto">
          <a:xfrm>
            <a:off x="4603580" y="988613"/>
            <a:ext cx="16838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400">
                <a:solidFill>
                  <a:schemeClr val="tx2"/>
                </a:solidFill>
                <a:latin typeface="굴림" pitchFamily="50" charset="-127"/>
                <a:ea typeface="굴림" pitchFamily="50" charset="-127"/>
              </a:defRPr>
            </a:lvl1pPr>
            <a:lvl2pPr marL="742950" indent="-285750" eaLnBrk="0" hangingPunct="0">
              <a:defRPr kumimoji="1" sz="4400">
                <a:solidFill>
                  <a:schemeClr val="tx2"/>
                </a:solidFill>
                <a:latin typeface="굴림" pitchFamily="50" charset="-127"/>
                <a:ea typeface="굴림" pitchFamily="50" charset="-127"/>
              </a:defRPr>
            </a:lvl2pPr>
            <a:lvl3pPr marL="1143000" indent="-228600" eaLnBrk="0" hangingPunct="0">
              <a:defRPr kumimoji="1" sz="4400">
                <a:solidFill>
                  <a:schemeClr val="tx2"/>
                </a:solidFill>
                <a:latin typeface="굴림" pitchFamily="50" charset="-127"/>
                <a:ea typeface="굴림" pitchFamily="50" charset="-127"/>
              </a:defRPr>
            </a:lvl3pPr>
            <a:lvl4pPr marL="1600200" indent="-228600" eaLnBrk="0" hangingPunct="0">
              <a:defRPr kumimoji="1" sz="4400">
                <a:solidFill>
                  <a:schemeClr val="tx2"/>
                </a:solidFill>
                <a:latin typeface="굴림" pitchFamily="50" charset="-127"/>
                <a:ea typeface="굴림" pitchFamily="50" charset="-127"/>
              </a:defRPr>
            </a:lvl4pPr>
            <a:lvl5pPr marL="2057400" indent="-228600" eaLnBrk="0" hangingPunct="0">
              <a:defRPr kumimoji="1" sz="4400">
                <a:solidFill>
                  <a:schemeClr val="tx2"/>
                </a:solidFill>
                <a:latin typeface="굴림" pitchFamily="50" charset="-127"/>
                <a:ea typeface="굴림" pitchFamily="50" charset="-127"/>
              </a:defRPr>
            </a:lvl5pPr>
            <a:lvl6pPr marL="2514600" indent="-228600" eaLnBrk="0" fontAlgn="base" hangingPunct="0">
              <a:spcBef>
                <a:spcPct val="0"/>
              </a:spcBef>
              <a:spcAft>
                <a:spcPct val="0"/>
              </a:spcAft>
              <a:defRPr kumimoji="1" sz="4400">
                <a:solidFill>
                  <a:schemeClr val="tx2"/>
                </a:solidFill>
                <a:latin typeface="굴림" pitchFamily="50" charset="-127"/>
                <a:ea typeface="굴림" pitchFamily="50" charset="-127"/>
              </a:defRPr>
            </a:lvl6pPr>
            <a:lvl7pPr marL="2971800" indent="-228600" eaLnBrk="0" fontAlgn="base" hangingPunct="0">
              <a:spcBef>
                <a:spcPct val="0"/>
              </a:spcBef>
              <a:spcAft>
                <a:spcPct val="0"/>
              </a:spcAft>
              <a:defRPr kumimoji="1" sz="4400">
                <a:solidFill>
                  <a:schemeClr val="tx2"/>
                </a:solidFill>
                <a:latin typeface="굴림" pitchFamily="50" charset="-127"/>
                <a:ea typeface="굴림" pitchFamily="50" charset="-127"/>
              </a:defRPr>
            </a:lvl7pPr>
            <a:lvl8pPr marL="3429000" indent="-228600" eaLnBrk="0" fontAlgn="base" hangingPunct="0">
              <a:spcBef>
                <a:spcPct val="0"/>
              </a:spcBef>
              <a:spcAft>
                <a:spcPct val="0"/>
              </a:spcAft>
              <a:defRPr kumimoji="1" sz="4400">
                <a:solidFill>
                  <a:schemeClr val="tx2"/>
                </a:solidFill>
                <a:latin typeface="굴림" pitchFamily="50" charset="-127"/>
                <a:ea typeface="굴림" pitchFamily="50" charset="-127"/>
              </a:defRPr>
            </a:lvl8pPr>
            <a:lvl9pPr marL="3886200" indent="-228600" eaLnBrk="0" fontAlgn="base" hangingPunct="0">
              <a:spcBef>
                <a:spcPct val="0"/>
              </a:spcBef>
              <a:spcAft>
                <a:spcPct val="0"/>
              </a:spcAft>
              <a:defRPr kumimoji="1" sz="4400">
                <a:solidFill>
                  <a:schemeClr val="tx2"/>
                </a:solidFill>
                <a:latin typeface="굴림" pitchFamily="50" charset="-127"/>
                <a:ea typeface="굴림" pitchFamily="50" charset="-127"/>
              </a:defRPr>
            </a:lvl9pPr>
          </a:lstStyle>
          <a:p>
            <a:pPr algn="ctr" eaLnBrk="1" fontAlgn="base" hangingPunct="1">
              <a:spcBef>
                <a:spcPct val="50000"/>
              </a:spcBef>
              <a:spcAft>
                <a:spcPct val="0"/>
              </a:spcAft>
              <a:defRPr/>
            </a:pPr>
            <a:r>
              <a:rPr lang="en-US" altLang="ko-KR" sz="1600" b="1" dirty="0">
                <a:solidFill>
                  <a:srgbClr val="FF9933"/>
                </a:solidFill>
                <a:latin typeface="Arial" pitchFamily="34" charset="0"/>
              </a:rPr>
              <a:t>Hot cores</a:t>
            </a:r>
          </a:p>
        </p:txBody>
      </p:sp>
      <p:cxnSp>
        <p:nvCxnSpPr>
          <p:cNvPr id="10" name="직선 연결선 35"/>
          <p:cNvCxnSpPr>
            <a:cxnSpLocks noChangeShapeType="1"/>
          </p:cNvCxnSpPr>
          <p:nvPr/>
        </p:nvCxnSpPr>
        <p:spPr bwMode="auto">
          <a:xfrm flipV="1">
            <a:off x="4882018" y="962788"/>
            <a:ext cx="1405427" cy="873"/>
          </a:xfrm>
          <a:prstGeom prst="line">
            <a:avLst/>
          </a:prstGeom>
          <a:noFill/>
          <a:ln w="111125" algn="ctr">
            <a:solidFill>
              <a:srgbClr val="FF9900"/>
            </a:solidFill>
            <a:prstDash val="sysDot"/>
            <a:round/>
            <a:headEnd/>
            <a:tailEnd/>
          </a:ln>
          <a:extLst>
            <a:ext uri="{909E8E84-426E-40DD-AFC4-6F175D3DCCD1}">
              <a14:hiddenFill xmlns:a14="http://schemas.microsoft.com/office/drawing/2010/main">
                <a:noFill/>
              </a14:hiddenFill>
            </a:ext>
          </a:extLst>
        </p:spPr>
      </p:cxnSp>
      <p:cxnSp>
        <p:nvCxnSpPr>
          <p:cNvPr id="11" name="직선 연결선 38"/>
          <p:cNvCxnSpPr>
            <a:cxnSpLocks noChangeShapeType="1"/>
          </p:cNvCxnSpPr>
          <p:nvPr/>
        </p:nvCxnSpPr>
        <p:spPr bwMode="auto">
          <a:xfrm>
            <a:off x="6378736" y="962788"/>
            <a:ext cx="1489917" cy="0"/>
          </a:xfrm>
          <a:prstGeom prst="line">
            <a:avLst/>
          </a:prstGeom>
          <a:noFill/>
          <a:ln w="111125" algn="ctr">
            <a:solidFill>
              <a:srgbClr val="0066CC"/>
            </a:solidFill>
            <a:prstDash val="sysDot"/>
            <a:round/>
            <a:headEnd/>
            <a:tailEnd type="triangle" w="sm" len="sm"/>
          </a:ln>
          <a:extLst>
            <a:ext uri="{909E8E84-426E-40DD-AFC4-6F175D3DCCD1}">
              <a14:hiddenFill xmlns:a14="http://schemas.microsoft.com/office/drawing/2010/main">
                <a:noFill/>
              </a14:hiddenFill>
            </a:ext>
          </a:extLst>
        </p:spPr>
      </p:cxnSp>
      <p:cxnSp>
        <p:nvCxnSpPr>
          <p:cNvPr id="12" name="직선 연결선 39"/>
          <p:cNvCxnSpPr>
            <a:cxnSpLocks noChangeShapeType="1"/>
          </p:cNvCxnSpPr>
          <p:nvPr/>
        </p:nvCxnSpPr>
        <p:spPr bwMode="auto">
          <a:xfrm flipV="1">
            <a:off x="2724433" y="963661"/>
            <a:ext cx="885185" cy="1622"/>
          </a:xfrm>
          <a:prstGeom prst="line">
            <a:avLst/>
          </a:prstGeom>
          <a:noFill/>
          <a:ln w="111125" algn="ctr">
            <a:solidFill>
              <a:srgbClr val="009999"/>
            </a:solidFill>
            <a:round/>
            <a:headEnd/>
            <a:tailEnd/>
          </a:ln>
          <a:extLst>
            <a:ext uri="{909E8E84-426E-40DD-AFC4-6F175D3DCCD1}">
              <a14:hiddenFill xmlns:a14="http://schemas.microsoft.com/office/drawing/2010/main">
                <a:noFill/>
              </a14:hiddenFill>
            </a:ext>
          </a:extLst>
        </p:spPr>
      </p:cxnSp>
      <p:graphicFrame>
        <p:nvGraphicFramePr>
          <p:cNvPr id="15" name="개체 14"/>
          <p:cNvGraphicFramePr>
            <a:graphicFrameLocks noChangeAspect="1"/>
          </p:cNvGraphicFramePr>
          <p:nvPr>
            <p:extLst>
              <p:ext uri="{D42A27DB-BD31-4B8C-83A1-F6EECF244321}">
                <p14:modId xmlns:p14="http://schemas.microsoft.com/office/powerpoint/2010/main" val="3283840207"/>
              </p:ext>
            </p:extLst>
          </p:nvPr>
        </p:nvGraphicFramePr>
        <p:xfrm>
          <a:off x="927475" y="1224007"/>
          <a:ext cx="7289050" cy="5077955"/>
        </p:xfrm>
        <a:graphic>
          <a:graphicData uri="http://schemas.openxmlformats.org/presentationml/2006/ole">
            <mc:AlternateContent xmlns:mc="http://schemas.openxmlformats.org/markup-compatibility/2006">
              <mc:Choice xmlns:v="urn:schemas-microsoft-com:vml" Requires="v">
                <p:oleObj spid="_x0000_s47195" name="Graph" r:id="rId4" imgW="4129200" imgH="2877120" progId="Origin50.Graph">
                  <p:embed/>
                </p:oleObj>
              </mc:Choice>
              <mc:Fallback>
                <p:oleObj name="Graph" r:id="rId4" imgW="4129200" imgH="2877120" progId="Origin50.Graph">
                  <p:embed/>
                  <p:pic>
                    <p:nvPicPr>
                      <p:cNvPr id="0" name=""/>
                      <p:cNvPicPr/>
                      <p:nvPr/>
                    </p:nvPicPr>
                    <p:blipFill>
                      <a:blip r:embed="rId5"/>
                      <a:stretch>
                        <a:fillRect/>
                      </a:stretch>
                    </p:blipFill>
                    <p:spPr>
                      <a:xfrm>
                        <a:off x="927475" y="1224007"/>
                        <a:ext cx="7289050" cy="5077955"/>
                      </a:xfrm>
                      <a:prstGeom prst="rect">
                        <a:avLst/>
                      </a:prstGeom>
                    </p:spPr>
                  </p:pic>
                </p:oleObj>
              </mc:Fallback>
            </mc:AlternateContent>
          </a:graphicData>
        </a:graphic>
      </p:graphicFrame>
      <p:sp>
        <p:nvSpPr>
          <p:cNvPr id="18" name="TextBox 17"/>
          <p:cNvSpPr txBox="1"/>
          <p:nvPr/>
        </p:nvSpPr>
        <p:spPr>
          <a:xfrm>
            <a:off x="914400" y="6396335"/>
            <a:ext cx="8229599" cy="461665"/>
          </a:xfrm>
          <a:prstGeom prst="rect">
            <a:avLst/>
          </a:prstGeom>
          <a:noFill/>
        </p:spPr>
        <p:txBody>
          <a:bodyPr wrap="square" rtlCol="0">
            <a:spAutoFit/>
          </a:bodyPr>
          <a:lstStyle/>
          <a:p>
            <a:pPr>
              <a:defRPr/>
            </a:pPr>
            <a:r>
              <a:rPr lang="en-US" altLang="ko-KR" sz="1200" dirty="0" smtClean="0">
                <a:latin typeface="Times New Roman" panose="02020603050405020304" pitchFamily="18" charset="0"/>
                <a:cs typeface="Times New Roman" panose="02020603050405020304" pitchFamily="18" charset="0"/>
              </a:rPr>
              <a:t>K</a:t>
            </a:r>
            <a:r>
              <a:rPr lang="en-US" altLang="ko-KR" sz="1200" dirty="0">
                <a:latin typeface="Times New Roman" panose="02020603050405020304" pitchFamily="18" charset="0"/>
                <a:cs typeface="Times New Roman" panose="02020603050405020304" pitchFamily="18" charset="0"/>
              </a:rPr>
              <a:t>. </a:t>
            </a:r>
            <a:r>
              <a:rPr lang="en-US" altLang="ko-KR" sz="1200" dirty="0" err="1" smtClean="0">
                <a:latin typeface="Times New Roman" panose="02020603050405020304" pitchFamily="18" charset="0"/>
                <a:cs typeface="Times New Roman" panose="02020603050405020304" pitchFamily="18" charset="0"/>
              </a:rPr>
              <a:t>Goto</a:t>
            </a:r>
            <a:r>
              <a:rPr lang="en-US" altLang="ko-KR" sz="1200" dirty="0" smtClean="0">
                <a:latin typeface="Times New Roman" panose="02020603050405020304" pitchFamily="18" charset="0"/>
                <a:cs typeface="Times New Roman" panose="02020603050405020304" pitchFamily="18" charset="0"/>
              </a:rPr>
              <a:t> et al., </a:t>
            </a:r>
            <a:r>
              <a:rPr lang="en-US" altLang="ko-KR" sz="1200" i="1" dirty="0" err="1">
                <a:latin typeface="Times New Roman" panose="02020603050405020304" pitchFamily="18" charset="0"/>
                <a:cs typeface="Times New Roman" panose="02020603050405020304" pitchFamily="18" charset="0"/>
              </a:rPr>
              <a:t>Jpn</a:t>
            </a:r>
            <a:r>
              <a:rPr lang="en-US" altLang="ko-KR" sz="1200" i="1" dirty="0">
                <a:latin typeface="Times New Roman" panose="02020603050405020304" pitchFamily="18" charset="0"/>
                <a:cs typeface="Times New Roman" panose="02020603050405020304" pitchFamily="18" charset="0"/>
              </a:rPr>
              <a:t>. J. Appl. Phys</a:t>
            </a:r>
            <a:r>
              <a:rPr lang="en-US" altLang="ko-KR" sz="1200" dirty="0">
                <a:latin typeface="Times New Roman" panose="02020603050405020304" pitchFamily="18" charset="0"/>
                <a:cs typeface="Times New Roman" panose="02020603050405020304" pitchFamily="18" charset="0"/>
              </a:rPr>
              <a:t>. </a:t>
            </a:r>
            <a:r>
              <a:rPr lang="en-US" altLang="ko-KR" sz="1200" b="1" dirty="0">
                <a:latin typeface="Times New Roman" panose="02020603050405020304" pitchFamily="18" charset="0"/>
                <a:cs typeface="Times New Roman" panose="02020603050405020304" pitchFamily="18" charset="0"/>
              </a:rPr>
              <a:t>1985</a:t>
            </a:r>
            <a:r>
              <a:rPr lang="en-US" altLang="ko-KR" sz="1200" dirty="0">
                <a:latin typeface="Times New Roman" panose="02020603050405020304" pitchFamily="18" charset="0"/>
                <a:cs typeface="Times New Roman" panose="02020603050405020304" pitchFamily="18" charset="0"/>
              </a:rPr>
              <a:t>, 25, 351-357</a:t>
            </a:r>
            <a:r>
              <a:rPr lang="en-US" altLang="ko-KR" sz="1200" dirty="0" smtClean="0">
                <a:latin typeface="Times New Roman" panose="02020603050405020304" pitchFamily="18" charset="0"/>
                <a:cs typeface="Times New Roman" panose="02020603050405020304" pitchFamily="18" charset="0"/>
              </a:rPr>
              <a:t>.	F. E. Livingstone et al., </a:t>
            </a:r>
            <a:r>
              <a:rPr lang="en-US" altLang="ko-KR" sz="1200" i="1" dirty="0">
                <a:latin typeface="Times New Roman" panose="02020603050405020304" pitchFamily="18" charset="0"/>
                <a:cs typeface="Times New Roman" panose="02020603050405020304" pitchFamily="18" charset="0"/>
              </a:rPr>
              <a:t>J. Phys. Chem. B </a:t>
            </a:r>
            <a:r>
              <a:rPr lang="en-US" altLang="ko-KR" sz="1200" b="1" dirty="0">
                <a:latin typeface="Times New Roman" panose="02020603050405020304" pitchFamily="18" charset="0"/>
                <a:cs typeface="Times New Roman" panose="02020603050405020304" pitchFamily="18" charset="0"/>
              </a:rPr>
              <a:t>1997, </a:t>
            </a:r>
            <a:r>
              <a:rPr lang="en-US" altLang="ko-KR" sz="1200" i="1" dirty="0">
                <a:latin typeface="Times New Roman" panose="02020603050405020304" pitchFamily="18" charset="0"/>
                <a:cs typeface="Times New Roman" panose="02020603050405020304" pitchFamily="18" charset="0"/>
              </a:rPr>
              <a:t>101, </a:t>
            </a:r>
            <a:r>
              <a:rPr lang="en-US" altLang="ko-KR" sz="1200" dirty="0">
                <a:latin typeface="Times New Roman" panose="02020603050405020304" pitchFamily="18" charset="0"/>
                <a:cs typeface="Times New Roman" panose="02020603050405020304" pitchFamily="18" charset="0"/>
              </a:rPr>
              <a:t>6127-6131</a:t>
            </a:r>
            <a:r>
              <a:rPr lang="en-US" altLang="ko-KR" sz="1200" dirty="0" smtClean="0">
                <a:latin typeface="Times New Roman" panose="02020603050405020304" pitchFamily="18" charset="0"/>
                <a:cs typeface="Times New Roman" panose="02020603050405020304" pitchFamily="18" charset="0"/>
              </a:rPr>
              <a:t>.</a:t>
            </a:r>
          </a:p>
          <a:p>
            <a:pPr>
              <a:defRPr/>
            </a:pPr>
            <a:r>
              <a:rPr lang="en-US" altLang="ko-KR" sz="1200" dirty="0">
                <a:latin typeface="Times New Roman" panose="02020603050405020304" pitchFamily="18" charset="0"/>
                <a:cs typeface="Times New Roman" panose="02020603050405020304" pitchFamily="18" charset="0"/>
              </a:rPr>
              <a:t>Y</a:t>
            </a:r>
            <a:r>
              <a:rPr lang="en-US" altLang="ko-KR" sz="1200" dirty="0" smtClean="0">
                <a:latin typeface="Times New Roman" panose="02020603050405020304" pitchFamily="18" charset="0"/>
                <a:cs typeface="Times New Roman" panose="02020603050405020304" pitchFamily="18" charset="0"/>
              </a:rPr>
              <a:t>. Xu et al., </a:t>
            </a:r>
            <a:r>
              <a:rPr lang="en-US" altLang="ko-KR" sz="1200" i="1" dirty="0">
                <a:latin typeface="Times New Roman" panose="02020603050405020304" pitchFamily="18" charset="0"/>
                <a:cs typeface="Times New Roman" panose="02020603050405020304" pitchFamily="18" charset="0"/>
              </a:rPr>
              <a:t>PNAS</a:t>
            </a:r>
            <a:r>
              <a:rPr lang="en-US" altLang="ko-KR" sz="1200" dirty="0">
                <a:latin typeface="Times New Roman" panose="02020603050405020304" pitchFamily="18" charset="0"/>
                <a:cs typeface="Times New Roman" panose="02020603050405020304" pitchFamily="18" charset="0"/>
              </a:rPr>
              <a:t>, </a:t>
            </a:r>
            <a:r>
              <a:rPr lang="en-US" altLang="ko-KR" sz="1200" b="1" dirty="0">
                <a:latin typeface="Times New Roman" panose="02020603050405020304" pitchFamily="18" charset="0"/>
                <a:cs typeface="Times New Roman" panose="02020603050405020304" pitchFamily="18" charset="0"/>
              </a:rPr>
              <a:t>2016</a:t>
            </a:r>
            <a:r>
              <a:rPr lang="en-US" altLang="ko-KR" sz="1200" dirty="0">
                <a:latin typeface="Times New Roman" panose="02020603050405020304" pitchFamily="18" charset="0"/>
                <a:cs typeface="Times New Roman" panose="02020603050405020304" pitchFamily="18" charset="0"/>
              </a:rPr>
              <a:t>, 113, </a:t>
            </a:r>
            <a:r>
              <a:rPr lang="en-US" altLang="ko-KR" sz="1200" dirty="0" smtClean="0">
                <a:latin typeface="Times New Roman" panose="02020603050405020304" pitchFamily="18" charset="0"/>
                <a:cs typeface="Times New Roman" panose="02020603050405020304" pitchFamily="18" charset="0"/>
              </a:rPr>
              <a:t>14921.		K.-H. Jung et al.,</a:t>
            </a:r>
            <a:r>
              <a:rPr lang="en-US" altLang="ko-KR" sz="1200" b="1" dirty="0" smtClean="0">
                <a:latin typeface="Times New Roman" panose="02020603050405020304" pitchFamily="18" charset="0"/>
                <a:cs typeface="Times New Roman" panose="02020603050405020304" pitchFamily="18" charset="0"/>
              </a:rPr>
              <a:t> </a:t>
            </a:r>
            <a:r>
              <a:rPr lang="en-US" altLang="ko-KR" sz="1200" i="1" dirty="0">
                <a:latin typeface="Times New Roman" panose="02020603050405020304" pitchFamily="18" charset="0"/>
                <a:cs typeface="Times New Roman" panose="02020603050405020304" pitchFamily="18" charset="0"/>
              </a:rPr>
              <a:t>J. Chem. Phys.</a:t>
            </a:r>
            <a:r>
              <a:rPr lang="en-US" altLang="ko-KR" sz="1200" dirty="0">
                <a:latin typeface="Times New Roman" panose="02020603050405020304" pitchFamily="18" charset="0"/>
                <a:cs typeface="Times New Roman" panose="02020603050405020304" pitchFamily="18" charset="0"/>
              </a:rPr>
              <a:t> </a:t>
            </a:r>
            <a:r>
              <a:rPr lang="en-US" altLang="ko-KR" sz="1200" b="1" dirty="0">
                <a:latin typeface="Times New Roman" panose="02020603050405020304" pitchFamily="18" charset="0"/>
                <a:cs typeface="Times New Roman" panose="02020603050405020304" pitchFamily="18" charset="0"/>
              </a:rPr>
              <a:t>2004</a:t>
            </a:r>
            <a:r>
              <a:rPr lang="en-US" altLang="ko-KR" sz="1200" dirty="0">
                <a:latin typeface="Times New Roman" panose="02020603050405020304" pitchFamily="18" charset="0"/>
                <a:cs typeface="Times New Roman" panose="02020603050405020304" pitchFamily="18" charset="0"/>
              </a:rPr>
              <a:t>, 121, 2758</a:t>
            </a:r>
            <a:r>
              <a:rPr lang="en-US" altLang="ko-KR" sz="1200" dirty="0" smtClean="0">
                <a:latin typeface="Times New Roman" panose="02020603050405020304" pitchFamily="18" charset="0"/>
                <a:cs typeface="Times New Roman" panose="02020603050405020304" pitchFamily="18" charset="0"/>
              </a:rPr>
              <a:t>.</a:t>
            </a:r>
            <a:endParaRPr lang="ko-KR" altLang="ko-KR" sz="1200" dirty="0">
              <a:latin typeface="Times New Roman" panose="02020603050405020304" pitchFamily="18" charset="0"/>
              <a:cs typeface="Times New Roman" panose="02020603050405020304" pitchFamily="18" charset="0"/>
            </a:endParaRPr>
          </a:p>
        </p:txBody>
      </p:sp>
      <p:sp>
        <p:nvSpPr>
          <p:cNvPr id="13" name="Text Box 8"/>
          <p:cNvSpPr txBox="1">
            <a:spLocks noChangeArrowheads="1"/>
          </p:cNvSpPr>
          <p:nvPr/>
        </p:nvSpPr>
        <p:spPr bwMode="auto">
          <a:xfrm>
            <a:off x="4652844" y="4146822"/>
            <a:ext cx="2032272" cy="29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400">
                <a:solidFill>
                  <a:schemeClr val="tx2"/>
                </a:solidFill>
                <a:latin typeface="굴림" pitchFamily="50" charset="-127"/>
                <a:ea typeface="굴림" pitchFamily="50" charset="-127"/>
              </a:defRPr>
            </a:lvl1pPr>
            <a:lvl2pPr marL="742950" indent="-285750" eaLnBrk="0" hangingPunct="0">
              <a:defRPr kumimoji="1" sz="4400">
                <a:solidFill>
                  <a:schemeClr val="tx2"/>
                </a:solidFill>
                <a:latin typeface="굴림" pitchFamily="50" charset="-127"/>
                <a:ea typeface="굴림" pitchFamily="50" charset="-127"/>
              </a:defRPr>
            </a:lvl2pPr>
            <a:lvl3pPr marL="1143000" indent="-228600" eaLnBrk="0" hangingPunct="0">
              <a:defRPr kumimoji="1" sz="4400">
                <a:solidFill>
                  <a:schemeClr val="tx2"/>
                </a:solidFill>
                <a:latin typeface="굴림" pitchFamily="50" charset="-127"/>
                <a:ea typeface="굴림" pitchFamily="50" charset="-127"/>
              </a:defRPr>
            </a:lvl3pPr>
            <a:lvl4pPr marL="1600200" indent="-228600" eaLnBrk="0" hangingPunct="0">
              <a:defRPr kumimoji="1" sz="4400">
                <a:solidFill>
                  <a:schemeClr val="tx2"/>
                </a:solidFill>
                <a:latin typeface="굴림" pitchFamily="50" charset="-127"/>
                <a:ea typeface="굴림" pitchFamily="50" charset="-127"/>
              </a:defRPr>
            </a:lvl4pPr>
            <a:lvl5pPr marL="2057400" indent="-228600" eaLnBrk="0" hangingPunct="0">
              <a:defRPr kumimoji="1" sz="4400">
                <a:solidFill>
                  <a:schemeClr val="tx2"/>
                </a:solidFill>
                <a:latin typeface="굴림" pitchFamily="50" charset="-127"/>
                <a:ea typeface="굴림" pitchFamily="50" charset="-127"/>
              </a:defRPr>
            </a:lvl5pPr>
            <a:lvl6pPr marL="2514600" indent="-228600" eaLnBrk="0" fontAlgn="base" hangingPunct="0">
              <a:spcBef>
                <a:spcPct val="0"/>
              </a:spcBef>
              <a:spcAft>
                <a:spcPct val="0"/>
              </a:spcAft>
              <a:defRPr kumimoji="1" sz="4400">
                <a:solidFill>
                  <a:schemeClr val="tx2"/>
                </a:solidFill>
                <a:latin typeface="굴림" pitchFamily="50" charset="-127"/>
                <a:ea typeface="굴림" pitchFamily="50" charset="-127"/>
              </a:defRPr>
            </a:lvl6pPr>
            <a:lvl7pPr marL="2971800" indent="-228600" eaLnBrk="0" fontAlgn="base" hangingPunct="0">
              <a:spcBef>
                <a:spcPct val="0"/>
              </a:spcBef>
              <a:spcAft>
                <a:spcPct val="0"/>
              </a:spcAft>
              <a:defRPr kumimoji="1" sz="4400">
                <a:solidFill>
                  <a:schemeClr val="tx2"/>
                </a:solidFill>
                <a:latin typeface="굴림" pitchFamily="50" charset="-127"/>
                <a:ea typeface="굴림" pitchFamily="50" charset="-127"/>
              </a:defRPr>
            </a:lvl7pPr>
            <a:lvl8pPr marL="3429000" indent="-228600" eaLnBrk="0" fontAlgn="base" hangingPunct="0">
              <a:spcBef>
                <a:spcPct val="0"/>
              </a:spcBef>
              <a:spcAft>
                <a:spcPct val="0"/>
              </a:spcAft>
              <a:defRPr kumimoji="1" sz="4400">
                <a:solidFill>
                  <a:schemeClr val="tx2"/>
                </a:solidFill>
                <a:latin typeface="굴림" pitchFamily="50" charset="-127"/>
                <a:ea typeface="굴림" pitchFamily="50" charset="-127"/>
              </a:defRPr>
            </a:lvl8pPr>
            <a:lvl9pPr marL="3886200" indent="-228600" eaLnBrk="0" fontAlgn="base" hangingPunct="0">
              <a:spcBef>
                <a:spcPct val="0"/>
              </a:spcBef>
              <a:spcAft>
                <a:spcPct val="0"/>
              </a:spcAft>
              <a:defRPr kumimoji="1" sz="4400">
                <a:solidFill>
                  <a:schemeClr val="tx2"/>
                </a:solidFill>
                <a:latin typeface="굴림" pitchFamily="50" charset="-127"/>
                <a:ea typeface="굴림" pitchFamily="50" charset="-127"/>
              </a:defRPr>
            </a:lvl9pPr>
          </a:lstStyle>
          <a:p>
            <a:pPr algn="ctr" eaLnBrk="1" fontAlgn="base" hangingPunct="1">
              <a:lnSpc>
                <a:spcPct val="70000"/>
              </a:lnSpc>
              <a:spcBef>
                <a:spcPct val="50000"/>
              </a:spcBef>
              <a:spcAft>
                <a:spcPct val="0"/>
              </a:spcAft>
            </a:pPr>
            <a:r>
              <a:rPr lang="en-US" altLang="ko-KR" sz="1800" dirty="0">
                <a:solidFill>
                  <a:srgbClr val="000000"/>
                </a:solidFill>
                <a:latin typeface="Arial" pitchFamily="34" charset="0"/>
              </a:rPr>
              <a:t> </a:t>
            </a:r>
            <a:r>
              <a:rPr lang="en-US" altLang="ko-KR" sz="1800" i="1" dirty="0" smtClean="0">
                <a:solidFill>
                  <a:srgbClr val="000000"/>
                </a:solidFill>
                <a:latin typeface="Arial" pitchFamily="34" charset="0"/>
              </a:rPr>
              <a:t>D</a:t>
            </a:r>
            <a:r>
              <a:rPr lang="en-US" altLang="ko-KR" sz="1800" dirty="0" smtClean="0">
                <a:solidFill>
                  <a:srgbClr val="000000"/>
                </a:solidFill>
                <a:latin typeface="Arial" pitchFamily="34" charset="0"/>
              </a:rPr>
              <a:t>(</a:t>
            </a:r>
            <a:r>
              <a:rPr lang="en-US" altLang="ko-KR" sz="1800" i="1" dirty="0" smtClean="0">
                <a:solidFill>
                  <a:srgbClr val="000000"/>
                </a:solidFill>
                <a:latin typeface="Arial" pitchFamily="34" charset="0"/>
              </a:rPr>
              <a:t>T</a:t>
            </a:r>
            <a:r>
              <a:rPr lang="en-US" altLang="ko-KR" sz="1800" dirty="0">
                <a:solidFill>
                  <a:srgbClr val="000000"/>
                </a:solidFill>
                <a:latin typeface="Arial" pitchFamily="34" charset="0"/>
              </a:rPr>
              <a:t>) </a:t>
            </a:r>
            <a:r>
              <a:rPr lang="en-US" altLang="ko-KR" sz="1800" dirty="0" smtClean="0">
                <a:solidFill>
                  <a:srgbClr val="000000"/>
                </a:solidFill>
                <a:latin typeface="Arial" pitchFamily="34" charset="0"/>
              </a:rPr>
              <a:t>= </a:t>
            </a:r>
            <a:r>
              <a:rPr lang="en-US" altLang="ko-KR" sz="1800" i="1" dirty="0" smtClean="0">
                <a:solidFill>
                  <a:srgbClr val="000000"/>
                </a:solidFill>
                <a:latin typeface="Arial" pitchFamily="34" charset="0"/>
              </a:rPr>
              <a:t>D</a:t>
            </a:r>
            <a:r>
              <a:rPr lang="en-US" altLang="ko-KR" sz="1800" baseline="-25000" dirty="0" smtClean="0">
                <a:solidFill>
                  <a:srgbClr val="000000"/>
                </a:solidFill>
                <a:latin typeface="Arial" pitchFamily="34" charset="0"/>
              </a:rPr>
              <a:t>o</a:t>
            </a:r>
            <a:r>
              <a:rPr lang="en-US" altLang="ko-KR" sz="1800" dirty="0" smtClean="0">
                <a:solidFill>
                  <a:srgbClr val="000000"/>
                </a:solidFill>
                <a:latin typeface="Arial" pitchFamily="34" charset="0"/>
              </a:rPr>
              <a:t>e</a:t>
            </a:r>
            <a:r>
              <a:rPr lang="en-US" altLang="ko-KR" sz="1800" baseline="30000" dirty="0" smtClean="0">
                <a:solidFill>
                  <a:srgbClr val="000000"/>
                </a:solidFill>
                <a:latin typeface="Arial" pitchFamily="34" charset="0"/>
              </a:rPr>
              <a:t>−</a:t>
            </a:r>
            <a:r>
              <a:rPr lang="en-US" altLang="ko-KR" sz="1800" i="1" baseline="30000" dirty="0" smtClean="0">
                <a:solidFill>
                  <a:srgbClr val="000000"/>
                </a:solidFill>
                <a:latin typeface="Arial" pitchFamily="34" charset="0"/>
              </a:rPr>
              <a:t>E</a:t>
            </a:r>
            <a:r>
              <a:rPr lang="en-US" altLang="ko-KR" sz="1400" baseline="15000" dirty="0" smtClean="0">
                <a:solidFill>
                  <a:srgbClr val="000000"/>
                </a:solidFill>
                <a:latin typeface="Arial" pitchFamily="34" charset="0"/>
              </a:rPr>
              <a:t>d</a:t>
            </a:r>
            <a:r>
              <a:rPr lang="en-US" altLang="ko-KR" sz="1800" baseline="30000" dirty="0" smtClean="0">
                <a:solidFill>
                  <a:srgbClr val="000000"/>
                </a:solidFill>
                <a:latin typeface="Arial" pitchFamily="34" charset="0"/>
              </a:rPr>
              <a:t>/</a:t>
            </a:r>
            <a:r>
              <a:rPr lang="en-US" altLang="ko-KR" sz="1800" i="1" baseline="30000" dirty="0" smtClean="0">
                <a:solidFill>
                  <a:srgbClr val="000000"/>
                </a:solidFill>
                <a:latin typeface="Arial" pitchFamily="34" charset="0"/>
              </a:rPr>
              <a:t>RT</a:t>
            </a:r>
            <a:r>
              <a:rPr lang="en-US" altLang="ko-KR" sz="1800" baseline="30000" dirty="0" smtClean="0">
                <a:solidFill>
                  <a:srgbClr val="000000"/>
                </a:solidFill>
                <a:latin typeface="Arial" pitchFamily="34" charset="0"/>
              </a:rPr>
              <a:t> </a:t>
            </a:r>
            <a:endParaRPr lang="en-US" altLang="ko-KR" sz="1800" baseline="30000" dirty="0">
              <a:solidFill>
                <a:srgbClr val="000000"/>
              </a:solidFill>
              <a:latin typeface="Arial" pitchFamily="34" charset="0"/>
            </a:endParaRPr>
          </a:p>
        </p:txBody>
      </p:sp>
    </p:spTree>
    <p:extLst>
      <p:ext uri="{BB962C8B-B14F-4D97-AF65-F5344CB8AC3E}">
        <p14:creationId xmlns:p14="http://schemas.microsoft.com/office/powerpoint/2010/main" val="33052529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모서리가 둥근 직사각형 37"/>
          <p:cNvSpPr/>
          <p:nvPr/>
        </p:nvSpPr>
        <p:spPr>
          <a:xfrm>
            <a:off x="521947" y="4048518"/>
            <a:ext cx="3530552" cy="2333455"/>
          </a:xfrm>
          <a:prstGeom prst="roundRect">
            <a:avLst/>
          </a:prstGeom>
          <a:solidFill>
            <a:schemeClr val="accent3">
              <a:lumMod val="60000"/>
              <a:lumOff val="40000"/>
              <a:alpha val="55000"/>
            </a:schemeClr>
          </a:solid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tIns="216000" rtlCol="0" anchor="ctr"/>
          <a:lstStyle/>
          <a:p>
            <a:pPr marL="285750" indent="-285750">
              <a:spcBef>
                <a:spcPts val="600"/>
              </a:spcBef>
              <a:buFont typeface="Arial" panose="020B0604020202020204" pitchFamily="34" charset="0"/>
              <a:buChar char="•"/>
            </a:pPr>
            <a:endParaRPr lang="en-US" altLang="ko-KR" sz="1600" dirty="0">
              <a:solidFill>
                <a:prstClr val="black"/>
              </a:solidFill>
              <a:latin typeface="Arial" pitchFamily="34" charset="0"/>
              <a:cs typeface="Arial" pitchFamily="34" charset="0"/>
            </a:endParaRPr>
          </a:p>
          <a:p>
            <a:pPr marL="285750" indent="-285750">
              <a:spcBef>
                <a:spcPts val="600"/>
              </a:spcBef>
              <a:buFont typeface="Arial" panose="020B0604020202020204" pitchFamily="34" charset="0"/>
              <a:buChar char="•"/>
            </a:pPr>
            <a:endParaRPr lang="en-US" altLang="ko-KR" sz="1600" dirty="0">
              <a:solidFill>
                <a:prstClr val="black"/>
              </a:solidFill>
              <a:latin typeface="Arial" pitchFamily="34" charset="0"/>
              <a:cs typeface="Arial" pitchFamily="34" charset="0"/>
            </a:endParaRPr>
          </a:p>
        </p:txBody>
      </p:sp>
      <p:sp>
        <p:nvSpPr>
          <p:cNvPr id="16" name="모서리가 둥근 직사각형 15"/>
          <p:cNvSpPr/>
          <p:nvPr/>
        </p:nvSpPr>
        <p:spPr>
          <a:xfrm>
            <a:off x="265564" y="3894298"/>
            <a:ext cx="2508243" cy="308439"/>
          </a:xfrm>
          <a:prstGeom prst="roundRect">
            <a:avLst/>
          </a:prstGeom>
          <a:solidFill>
            <a:schemeClr val="accent5">
              <a:lumMod val="60000"/>
              <a:lumOff val="40000"/>
            </a:schemeClr>
          </a:solidFill>
          <a:ln/>
        </p:spPr>
        <p:style>
          <a:lnRef idx="1">
            <a:schemeClr val="accent6"/>
          </a:lnRef>
          <a:fillRef idx="2">
            <a:schemeClr val="accent6"/>
          </a:fillRef>
          <a:effectRef idx="1">
            <a:schemeClr val="accent6"/>
          </a:effectRef>
          <a:fontRef idx="minor">
            <a:schemeClr val="dk1"/>
          </a:fontRef>
        </p:style>
        <p:txBody>
          <a:bodyPr lIns="72000" rIns="72000" rtlCol="0" anchor="ctr" anchorCtr="1"/>
          <a:lstStyle/>
          <a:p>
            <a:pPr marL="0" lvl="1"/>
            <a:r>
              <a:rPr lang="en-US" altLang="ko-KR" sz="2000" dirty="0">
                <a:solidFill>
                  <a:prstClr val="black"/>
                </a:solidFill>
                <a:latin typeface="Franklin Gothic Demi" panose="020B0703020102020204" pitchFamily="34" charset="0"/>
              </a:rPr>
              <a:t>Spectroscopic </a:t>
            </a:r>
            <a:r>
              <a:rPr lang="en-US" altLang="ko-KR" sz="2000" dirty="0" smtClean="0">
                <a:solidFill>
                  <a:prstClr val="black"/>
                </a:solidFill>
                <a:latin typeface="Franklin Gothic Demi" panose="020B0703020102020204" pitchFamily="34" charset="0"/>
              </a:rPr>
              <a:t>tools</a:t>
            </a:r>
            <a:endParaRPr lang="en-US" altLang="ko-KR" sz="2000" dirty="0">
              <a:solidFill>
                <a:prstClr val="black"/>
              </a:solidFill>
              <a:latin typeface="Franklin Gothic Demi" panose="020B0703020102020204" pitchFamily="34" charset="0"/>
            </a:endParaRPr>
          </a:p>
        </p:txBody>
      </p:sp>
      <p:sp>
        <p:nvSpPr>
          <p:cNvPr id="23" name="Rectangle 2" descr="격자 울타리"/>
          <p:cNvSpPr>
            <a:spLocks noGrp="1" noChangeArrowheads="1"/>
          </p:cNvSpPr>
          <p:nvPr>
            <p:ph type="title" idx="4294967295"/>
          </p:nvPr>
        </p:nvSpPr>
        <p:spPr>
          <a:xfrm>
            <a:off x="1673201" y="0"/>
            <a:ext cx="5616624" cy="642938"/>
          </a:xfrm>
          <a:noFill/>
          <a:effectLst/>
        </p:spPr>
        <p:txBody>
          <a:bodyPr>
            <a:normAutofit/>
          </a:bodyPr>
          <a:lstStyle/>
          <a:p>
            <a:pPr eaLnBrk="1" hangingPunct="1">
              <a:defRPr/>
            </a:pPr>
            <a:r>
              <a:rPr lang="en-US" altLang="ko-KR" sz="3200" b="1" dirty="0" smtClean="0">
                <a:solidFill>
                  <a:schemeClr val="tx1"/>
                </a:solidFill>
                <a:latin typeface="Arial" pitchFamily="34" charset="0"/>
                <a:ea typeface="바탕" pitchFamily="18" charset="-127"/>
              </a:rPr>
              <a:t>Experimental Apparatus</a:t>
            </a:r>
            <a:endParaRPr lang="en-US" altLang="ko-KR" sz="3200" b="1" dirty="0">
              <a:solidFill>
                <a:schemeClr val="tx1"/>
              </a:solidFill>
              <a:latin typeface="Arial" pitchFamily="34" charset="0"/>
              <a:ea typeface="바탕" pitchFamily="18" charset="-127"/>
            </a:endParaRPr>
          </a:p>
        </p:txBody>
      </p:sp>
      <p:sp>
        <p:nvSpPr>
          <p:cNvPr id="24" name="Line 12"/>
          <p:cNvSpPr>
            <a:spLocks noChangeShapeType="1"/>
          </p:cNvSpPr>
          <p:nvPr/>
        </p:nvSpPr>
        <p:spPr bwMode="auto">
          <a:xfrm>
            <a:off x="0" y="662421"/>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ea typeface="굴림" pitchFamily="50" charset="-127"/>
            </a:endParaRPr>
          </a:p>
        </p:txBody>
      </p:sp>
      <p:sp>
        <p:nvSpPr>
          <p:cNvPr id="4" name="직사각형 3"/>
          <p:cNvSpPr/>
          <p:nvPr/>
        </p:nvSpPr>
        <p:spPr>
          <a:xfrm>
            <a:off x="608351" y="4247115"/>
            <a:ext cx="3444148" cy="2046714"/>
          </a:xfrm>
          <a:prstGeom prst="rect">
            <a:avLst/>
          </a:prstGeom>
        </p:spPr>
        <p:txBody>
          <a:bodyPr wrap="square">
            <a:spAutoFit/>
          </a:bodyPr>
          <a:lstStyle/>
          <a:p>
            <a:pPr marL="285750" indent="-285750">
              <a:spcBef>
                <a:spcPts val="600"/>
              </a:spcBef>
              <a:buFont typeface="Arial" pitchFamily="34" charset="0"/>
              <a:buChar char="•"/>
            </a:pPr>
            <a:r>
              <a:rPr lang="en-US" altLang="ko-KR" sz="1600" dirty="0">
                <a:solidFill>
                  <a:prstClr val="black"/>
                </a:solidFill>
                <a:latin typeface="Franklin Gothic Medium" panose="020B0603020102020204" pitchFamily="34" charset="0"/>
                <a:cs typeface="Arial" pitchFamily="34" charset="0"/>
              </a:rPr>
              <a:t>Reactive ion scattering (RIS) and low energy sputtering </a:t>
            </a:r>
            <a:r>
              <a:rPr lang="en-US" altLang="ko-KR" sz="1600" dirty="0" smtClean="0">
                <a:solidFill>
                  <a:prstClr val="black"/>
                </a:solidFill>
                <a:latin typeface="Franklin Gothic Medium" panose="020B0603020102020204" pitchFamily="34" charset="0"/>
                <a:cs typeface="Arial" pitchFamily="34" charset="0"/>
              </a:rPr>
              <a:t>(LES</a:t>
            </a:r>
            <a:r>
              <a:rPr lang="en-US" altLang="ko-KR" sz="1600" dirty="0">
                <a:solidFill>
                  <a:prstClr val="black"/>
                </a:solidFill>
                <a:latin typeface="Franklin Gothic Medium" panose="020B0603020102020204" pitchFamily="34" charset="0"/>
                <a:cs typeface="Arial" pitchFamily="34" charset="0"/>
              </a:rPr>
              <a:t>)</a:t>
            </a:r>
          </a:p>
          <a:p>
            <a:pPr marL="285750" indent="-285750">
              <a:spcBef>
                <a:spcPts val="600"/>
              </a:spcBef>
              <a:buFont typeface="Arial" pitchFamily="34" charset="0"/>
              <a:buChar char="•"/>
            </a:pPr>
            <a:r>
              <a:rPr lang="en-US" altLang="ko-KR" sz="1600" dirty="0" smtClean="0">
                <a:solidFill>
                  <a:prstClr val="black"/>
                </a:solidFill>
                <a:latin typeface="Franklin Gothic Medium" panose="020B0603020102020204" pitchFamily="34" charset="0"/>
                <a:cs typeface="Arial" pitchFamily="34" charset="0"/>
              </a:rPr>
              <a:t>Reflection </a:t>
            </a:r>
            <a:r>
              <a:rPr lang="en-US" altLang="ko-KR" sz="1600" dirty="0">
                <a:solidFill>
                  <a:prstClr val="black"/>
                </a:solidFill>
                <a:latin typeface="Franklin Gothic Medium" panose="020B0603020102020204" pitchFamily="34" charset="0"/>
                <a:cs typeface="Arial" pitchFamily="34" charset="0"/>
              </a:rPr>
              <a:t>absorption IR spectroscopy (RAIRS)</a:t>
            </a:r>
          </a:p>
          <a:p>
            <a:pPr marL="285750" indent="-285750">
              <a:spcBef>
                <a:spcPts val="600"/>
              </a:spcBef>
              <a:buFont typeface="Arial" pitchFamily="34" charset="0"/>
              <a:buChar char="•"/>
            </a:pPr>
            <a:r>
              <a:rPr lang="en-US" altLang="ko-KR" sz="1600" dirty="0" smtClean="0">
                <a:solidFill>
                  <a:prstClr val="black"/>
                </a:solidFill>
                <a:latin typeface="Franklin Gothic Medium" panose="020B0603020102020204" pitchFamily="34" charset="0"/>
                <a:cs typeface="Arial" pitchFamily="34" charset="0"/>
              </a:rPr>
              <a:t>Kelvin</a:t>
            </a:r>
            <a:r>
              <a:rPr lang="ko-KR" altLang="en-US" sz="1600" dirty="0" smtClean="0">
                <a:solidFill>
                  <a:prstClr val="black"/>
                </a:solidFill>
                <a:latin typeface="Franklin Gothic Medium" panose="020B0603020102020204" pitchFamily="34" charset="0"/>
                <a:cs typeface="Arial" pitchFamily="34" charset="0"/>
              </a:rPr>
              <a:t> </a:t>
            </a:r>
            <a:r>
              <a:rPr lang="en-US" altLang="ko-KR" sz="1600" dirty="0" smtClean="0">
                <a:solidFill>
                  <a:prstClr val="black"/>
                </a:solidFill>
                <a:latin typeface="Franklin Gothic Medium" panose="020B0603020102020204" pitchFamily="34" charset="0"/>
                <a:cs typeface="Arial" pitchFamily="34" charset="0"/>
              </a:rPr>
              <a:t>work function </a:t>
            </a:r>
            <a:r>
              <a:rPr lang="en-US" altLang="ko-KR" sz="1600" dirty="0">
                <a:solidFill>
                  <a:prstClr val="black"/>
                </a:solidFill>
                <a:latin typeface="Franklin Gothic Medium" panose="020B0603020102020204" pitchFamily="34" charset="0"/>
                <a:cs typeface="Arial" pitchFamily="34" charset="0"/>
              </a:rPr>
              <a:t>probe</a:t>
            </a:r>
          </a:p>
          <a:p>
            <a:pPr marL="285750" indent="-285750">
              <a:spcBef>
                <a:spcPts val="600"/>
              </a:spcBef>
              <a:buFont typeface="Arial" pitchFamily="34" charset="0"/>
              <a:buChar char="•"/>
            </a:pPr>
            <a:r>
              <a:rPr lang="en-US" altLang="ko-KR" sz="1600" dirty="0">
                <a:solidFill>
                  <a:prstClr val="black"/>
                </a:solidFill>
                <a:latin typeface="Franklin Gothic Medium" panose="020B0603020102020204" pitchFamily="34" charset="0"/>
                <a:cs typeface="Arial" pitchFamily="34" charset="0"/>
              </a:rPr>
              <a:t>Temperature-programmed desorption (TPD)</a:t>
            </a:r>
          </a:p>
        </p:txBody>
      </p:sp>
      <p:pic>
        <p:nvPicPr>
          <p:cNvPr id="12" name="Picture 2" descr="F:\Presentation\Chamber C.jpg"/>
          <p:cNvPicPr>
            <a:picLocks noChangeAspect="1" noChangeArrowheads="1"/>
          </p:cNvPicPr>
          <p:nvPr/>
        </p:nvPicPr>
        <p:blipFill rotWithShape="1">
          <a:blip r:embed="rId3">
            <a:extLst>
              <a:ext uri="{28A0092B-C50C-407E-A947-70E740481C1C}">
                <a14:useLocalDpi xmlns:a14="http://schemas.microsoft.com/office/drawing/2010/main" val="0"/>
              </a:ext>
            </a:extLst>
          </a:blip>
          <a:srcRect l="6920" t="22503" r="24607" b="19877"/>
          <a:stretch/>
        </p:blipFill>
        <p:spPr bwMode="auto">
          <a:xfrm>
            <a:off x="265564" y="980728"/>
            <a:ext cx="3767502"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464901"/>
            <a:ext cx="5539959" cy="454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958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2"/>
          <p:cNvSpPr>
            <a:spLocks noChangeArrowheads="1"/>
          </p:cNvSpPr>
          <p:nvPr/>
        </p:nvSpPr>
        <p:spPr bwMode="auto">
          <a:xfrm>
            <a:off x="709077" y="114161"/>
            <a:ext cx="145479" cy="29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ko-KR" altLang="en-US">
              <a:solidFill>
                <a:prstClr val="black"/>
              </a:solidFill>
              <a:latin typeface="Arial" pitchFamily="34" charset="0"/>
              <a:cs typeface="Arial" pitchFamily="34" charset="0"/>
            </a:endParaRPr>
          </a:p>
        </p:txBody>
      </p:sp>
      <p:sp>
        <p:nvSpPr>
          <p:cNvPr id="33" name="내용 개체 틀 2"/>
          <p:cNvSpPr txBox="1">
            <a:spLocks/>
          </p:cNvSpPr>
          <p:nvPr/>
        </p:nvSpPr>
        <p:spPr>
          <a:xfrm>
            <a:off x="192505" y="4306158"/>
            <a:ext cx="8951495" cy="2553382"/>
          </a:xfrm>
          <a:prstGeom prst="rect">
            <a:avLst/>
          </a:prstGeom>
          <a:noFill/>
          <a:effectLst/>
        </p:spPr>
        <p:txBody>
          <a:bodyPr wrap="square" lIns="180000" tIns="36000" bIns="36000" anchor="ctr" anchorCtr="0">
            <a:sp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Bef>
                <a:spcPts val="600"/>
              </a:spcBef>
              <a:buNone/>
              <a:defRPr/>
            </a:pPr>
            <a:r>
              <a:rPr lang="en-US" altLang="ko-KR" sz="1800" b="1" u="sng" kern="100" dirty="0" smtClean="0">
                <a:solidFill>
                  <a:prstClr val="black"/>
                </a:solidFill>
                <a:latin typeface="Arial" panose="020B0604020202020204" pitchFamily="34" charset="0"/>
                <a:cs typeface="Arial" pitchFamily="34" charset="0"/>
              </a:rPr>
              <a:t>Crystalline Ice (‘ordinary’ ice</a:t>
            </a:r>
            <a:r>
              <a:rPr lang="ko-KR" altLang="en-US" sz="1800" b="1" u="sng" kern="100" dirty="0" smtClean="0">
                <a:solidFill>
                  <a:prstClr val="black"/>
                </a:solidFill>
                <a:latin typeface="Arial" panose="020B0604020202020204" pitchFamily="34" charset="0"/>
                <a:cs typeface="Arial" pitchFamily="34" charset="0"/>
              </a:rPr>
              <a:t> </a:t>
            </a:r>
            <a:r>
              <a:rPr lang="en-US" altLang="ko-KR" sz="1800" b="1" u="sng" kern="100" dirty="0" err="1" smtClean="0">
                <a:solidFill>
                  <a:prstClr val="black"/>
                </a:solidFill>
                <a:latin typeface="Arial" panose="020B0604020202020204" pitchFamily="34" charset="0"/>
                <a:cs typeface="Arial" pitchFamily="34" charset="0"/>
              </a:rPr>
              <a:t>Ih</a:t>
            </a:r>
            <a:r>
              <a:rPr lang="en-US" altLang="ko-KR" sz="1800" b="1" u="sng" kern="100" dirty="0" smtClean="0">
                <a:solidFill>
                  <a:prstClr val="black"/>
                </a:solidFill>
                <a:latin typeface="Arial" panose="020B0604020202020204" pitchFamily="34" charset="0"/>
                <a:cs typeface="Arial" pitchFamily="34" charset="0"/>
              </a:rPr>
              <a:t>)</a:t>
            </a:r>
            <a:r>
              <a:rPr lang="en-US" altLang="ko-KR" sz="1800" b="1" kern="100" dirty="0" smtClean="0">
                <a:solidFill>
                  <a:prstClr val="black"/>
                </a:solidFill>
                <a:latin typeface="Arial" panose="020B0604020202020204" pitchFamily="34" charset="0"/>
                <a:cs typeface="Arial" pitchFamily="34" charset="0"/>
              </a:rPr>
              <a:t> – “Ice Rule”</a:t>
            </a:r>
          </a:p>
          <a:p>
            <a:pPr marL="531813" lvl="0" indent="-265113" latinLnBrk="0">
              <a:lnSpc>
                <a:spcPct val="120000"/>
              </a:lnSpc>
              <a:spcBef>
                <a:spcPts val="0"/>
              </a:spcBef>
            </a:pPr>
            <a:r>
              <a:rPr lang="en-US" altLang="ko-KR" sz="1800" kern="0" dirty="0" smtClean="0">
                <a:solidFill>
                  <a:prstClr val="black"/>
                </a:solidFill>
                <a:latin typeface="Arial" panose="020B0604020202020204" pitchFamily="34" charset="0"/>
                <a:cs typeface="Arial" panose="020B0604020202020204" pitchFamily="34" charset="0"/>
              </a:rPr>
              <a:t>Tetrahedral network (O </a:t>
            </a:r>
            <a:r>
              <a:rPr lang="en-US" altLang="ko-KR" sz="1800" kern="0" dirty="0">
                <a:solidFill>
                  <a:prstClr val="black"/>
                </a:solidFill>
                <a:latin typeface="Arial" panose="020B0604020202020204" pitchFamily="34" charset="0"/>
                <a:cs typeface="Arial" panose="020B0604020202020204" pitchFamily="34" charset="0"/>
              </a:rPr>
              <a:t>atom in </a:t>
            </a:r>
            <a:r>
              <a:rPr lang="en-US" altLang="ko-KR" sz="1800" kern="0" dirty="0" smtClean="0">
                <a:solidFill>
                  <a:prstClr val="black"/>
                </a:solidFill>
                <a:latin typeface="Arial" panose="020B0604020202020204" pitchFamily="34" charset="0"/>
                <a:cs typeface="Arial" panose="020B0604020202020204" pitchFamily="34" charset="0"/>
              </a:rPr>
              <a:t>each water </a:t>
            </a:r>
            <a:r>
              <a:rPr lang="en-US" altLang="ko-KR" sz="1800" kern="0" dirty="0">
                <a:solidFill>
                  <a:prstClr val="black"/>
                </a:solidFill>
                <a:latin typeface="Arial" panose="020B0604020202020204" pitchFamily="34" charset="0"/>
                <a:cs typeface="Arial" panose="020B0604020202020204" pitchFamily="34" charset="0"/>
              </a:rPr>
              <a:t>molecule forms two </a:t>
            </a:r>
            <a:r>
              <a:rPr lang="en-US" altLang="ko-KR" sz="1800" kern="0" dirty="0" smtClean="0">
                <a:solidFill>
                  <a:prstClr val="black"/>
                </a:solidFill>
                <a:latin typeface="Arial" panose="020B0604020202020204" pitchFamily="34" charset="0"/>
                <a:cs typeface="Arial" panose="020B0604020202020204" pitchFamily="34" charset="0"/>
              </a:rPr>
              <a:t>H-bonds).</a:t>
            </a:r>
          </a:p>
          <a:p>
            <a:pPr marL="531813" lvl="0" indent="-265113" latinLnBrk="0">
              <a:lnSpc>
                <a:spcPct val="120000"/>
              </a:lnSpc>
              <a:spcBef>
                <a:spcPts val="0"/>
              </a:spcBef>
            </a:pPr>
            <a:r>
              <a:rPr lang="en-US" altLang="ko-KR" sz="1800" kern="0" dirty="0" smtClean="0">
                <a:solidFill>
                  <a:prstClr val="black"/>
                </a:solidFill>
                <a:latin typeface="Arial" panose="020B0604020202020204" pitchFamily="34" charset="0"/>
                <a:cs typeface="Arial" panose="020B0604020202020204" pitchFamily="34" charset="0"/>
              </a:rPr>
              <a:t>Only </a:t>
            </a:r>
            <a:r>
              <a:rPr lang="en-US" altLang="ko-KR" sz="1800" kern="0" dirty="0">
                <a:solidFill>
                  <a:prstClr val="black"/>
                </a:solidFill>
                <a:latin typeface="Arial" panose="020B0604020202020204" pitchFamily="34" charset="0"/>
                <a:cs typeface="Arial" panose="020B0604020202020204" pitchFamily="34" charset="0"/>
              </a:rPr>
              <a:t>one H </a:t>
            </a:r>
            <a:r>
              <a:rPr lang="en-US" altLang="ko-KR" sz="1800" kern="0" dirty="0" smtClean="0">
                <a:solidFill>
                  <a:prstClr val="black"/>
                </a:solidFill>
                <a:latin typeface="Arial" panose="020B0604020202020204" pitchFamily="34" charset="0"/>
                <a:cs typeface="Arial" panose="020B0604020202020204" pitchFamily="34" charset="0"/>
              </a:rPr>
              <a:t>atom between </a:t>
            </a:r>
            <a:r>
              <a:rPr lang="en-US" altLang="ko-KR" sz="1800" kern="0" dirty="0">
                <a:solidFill>
                  <a:prstClr val="black"/>
                </a:solidFill>
                <a:latin typeface="Arial" panose="020B0604020202020204" pitchFamily="34" charset="0"/>
                <a:cs typeface="Arial" panose="020B0604020202020204" pitchFamily="34" charset="0"/>
              </a:rPr>
              <a:t>each pair of </a:t>
            </a:r>
            <a:r>
              <a:rPr lang="en-US" altLang="ko-KR" sz="1800" kern="0" dirty="0" smtClean="0">
                <a:solidFill>
                  <a:prstClr val="black"/>
                </a:solidFill>
                <a:latin typeface="Arial" panose="020B0604020202020204" pitchFamily="34" charset="0"/>
                <a:cs typeface="Arial" panose="020B0604020202020204" pitchFamily="34" charset="0"/>
              </a:rPr>
              <a:t>O atoms.</a:t>
            </a:r>
          </a:p>
          <a:p>
            <a:pPr marL="531813" lvl="0" indent="-265113" latinLnBrk="0">
              <a:lnSpc>
                <a:spcPct val="120000"/>
              </a:lnSpc>
              <a:spcBef>
                <a:spcPts val="0"/>
              </a:spcBef>
            </a:pPr>
            <a:r>
              <a:rPr lang="en-US" altLang="ko-KR" sz="1800" kern="0" dirty="0" smtClean="0">
                <a:solidFill>
                  <a:prstClr val="black"/>
                </a:solidFill>
                <a:latin typeface="Arial" panose="020B0604020202020204" pitchFamily="34" charset="0"/>
                <a:cs typeface="Arial" panose="020B0604020202020204" pitchFamily="34" charset="0"/>
              </a:rPr>
              <a:t>All </a:t>
            </a:r>
            <a:r>
              <a:rPr lang="en-US" altLang="ko-KR" sz="1800" kern="0" dirty="0">
                <a:solidFill>
                  <a:prstClr val="black"/>
                </a:solidFill>
                <a:latin typeface="Arial" panose="020B0604020202020204" pitchFamily="34" charset="0"/>
                <a:cs typeface="Arial" panose="020B0604020202020204" pitchFamily="34" charset="0"/>
              </a:rPr>
              <a:t>configurations are equally probable</a:t>
            </a:r>
            <a:r>
              <a:rPr lang="en-US" altLang="ko-KR" sz="1800" kern="0" dirty="0" smtClean="0">
                <a:solidFill>
                  <a:prstClr val="black"/>
                </a:solidFill>
                <a:latin typeface="Arial" panose="020B0604020202020204" pitchFamily="34" charset="0"/>
                <a:cs typeface="Arial" panose="020B0604020202020204" pitchFamily="34" charset="0"/>
              </a:rPr>
              <a:t>.</a:t>
            </a:r>
            <a:r>
              <a:rPr lang="en-US" altLang="ko-KR" sz="1800" dirty="0">
                <a:latin typeface="Arial" panose="020B0604020202020204" pitchFamily="34" charset="0"/>
                <a:cs typeface="Arial" panose="020B0604020202020204" pitchFamily="34" charset="0"/>
              </a:rPr>
              <a:t> </a:t>
            </a:r>
            <a:endParaRPr lang="en-US" altLang="ko-KR" sz="1800" b="1" u="sng" kern="100" dirty="0">
              <a:solidFill>
                <a:prstClr val="black"/>
              </a:solidFill>
              <a:latin typeface="Arial" pitchFamily="34" charset="0"/>
              <a:cs typeface="Arial" pitchFamily="34" charset="0"/>
            </a:endParaRPr>
          </a:p>
          <a:p>
            <a:pPr marL="0" indent="0">
              <a:lnSpc>
                <a:spcPct val="120000"/>
              </a:lnSpc>
              <a:spcBef>
                <a:spcPts val="600"/>
              </a:spcBef>
              <a:spcAft>
                <a:spcPts val="600"/>
              </a:spcAft>
              <a:buFont typeface="Arial" pitchFamily="34" charset="0"/>
              <a:buNone/>
              <a:defRPr/>
            </a:pPr>
            <a:r>
              <a:rPr lang="en-US" altLang="ko-KR" sz="1800" b="1" u="sng" kern="100" dirty="0" smtClean="0">
                <a:solidFill>
                  <a:prstClr val="black"/>
                </a:solidFill>
                <a:latin typeface="Arial" pitchFamily="34" charset="0"/>
                <a:cs typeface="Arial" pitchFamily="34" charset="0"/>
              </a:rPr>
              <a:t>Amorphous Solid Water (ASW</a:t>
            </a:r>
            <a:r>
              <a:rPr lang="en-US" altLang="ko-KR" sz="1800" b="1" kern="100" dirty="0" smtClean="0">
                <a:solidFill>
                  <a:prstClr val="black"/>
                </a:solidFill>
                <a:latin typeface="Arial" pitchFamily="34" charset="0"/>
                <a:cs typeface="Arial" pitchFamily="34" charset="0"/>
                <a:sym typeface="Wingdings" panose="05000000000000000000" pitchFamily="2" charset="2"/>
              </a:rPr>
              <a:t>)</a:t>
            </a:r>
            <a:endParaRPr lang="en-US" altLang="ko-KR" sz="1800" b="1" kern="100" dirty="0" smtClean="0">
              <a:solidFill>
                <a:prstClr val="black"/>
              </a:solidFill>
              <a:latin typeface="Arial" pitchFamily="34" charset="0"/>
              <a:cs typeface="Arial" pitchFamily="34" charset="0"/>
            </a:endParaRPr>
          </a:p>
          <a:p>
            <a:pPr marL="531813" lvl="0" indent="-265113">
              <a:lnSpc>
                <a:spcPct val="120000"/>
              </a:lnSpc>
              <a:spcBef>
                <a:spcPts val="0"/>
              </a:spcBef>
            </a:pPr>
            <a:r>
              <a:rPr lang="en-US" altLang="ko-KR" sz="1800" dirty="0" smtClean="0">
                <a:solidFill>
                  <a:prstClr val="black"/>
                </a:solidFill>
                <a:latin typeface="Arial" panose="020B0604020202020204" pitchFamily="34" charset="0"/>
                <a:cs typeface="Arial" panose="020B0604020202020204" pitchFamily="34" charset="0"/>
              </a:rPr>
              <a:t>A solid form of water </a:t>
            </a:r>
            <a:r>
              <a:rPr lang="en-US" altLang="ko-KR" sz="1800" dirty="0">
                <a:solidFill>
                  <a:prstClr val="black"/>
                </a:solidFill>
                <a:latin typeface="Arial" panose="020B0604020202020204" pitchFamily="34" charset="0"/>
                <a:cs typeface="Arial" panose="020B0604020202020204" pitchFamily="34" charset="0"/>
              </a:rPr>
              <a:t>without long-range order in </a:t>
            </a:r>
            <a:r>
              <a:rPr lang="en-US" altLang="ko-KR" sz="1800" dirty="0" smtClean="0">
                <a:solidFill>
                  <a:prstClr val="black"/>
                </a:solidFill>
                <a:latin typeface="Arial" panose="020B0604020202020204" pitchFamily="34" charset="0"/>
                <a:cs typeface="Arial" panose="020B0604020202020204" pitchFamily="34" charset="0"/>
              </a:rPr>
              <a:t>O arrangement.</a:t>
            </a:r>
          </a:p>
          <a:p>
            <a:pPr marL="531813" lvl="0" indent="-265113">
              <a:lnSpc>
                <a:spcPct val="120000"/>
              </a:lnSpc>
              <a:spcBef>
                <a:spcPts val="0"/>
              </a:spcBef>
            </a:pPr>
            <a:r>
              <a:rPr lang="en-US" altLang="ko-KR" sz="1800" dirty="0" smtClean="0">
                <a:solidFill>
                  <a:prstClr val="black"/>
                </a:solidFill>
                <a:latin typeface="Arial" panose="020B0604020202020204" pitchFamily="34" charset="0"/>
                <a:cs typeface="Arial" panose="020B0604020202020204" pitchFamily="34" charset="0"/>
              </a:rPr>
              <a:t>Produced </a:t>
            </a:r>
            <a:r>
              <a:rPr lang="en-US" altLang="ko-KR" sz="1800" dirty="0">
                <a:solidFill>
                  <a:prstClr val="black"/>
                </a:solidFill>
                <a:latin typeface="Arial" panose="020B0604020202020204" pitchFamily="34" charset="0"/>
                <a:cs typeface="Arial" panose="020B0604020202020204" pitchFamily="34" charset="0"/>
              </a:rPr>
              <a:t>by vapor deposition </a:t>
            </a:r>
            <a:r>
              <a:rPr lang="en-US" altLang="ko-KR" sz="1800" dirty="0" smtClean="0">
                <a:solidFill>
                  <a:prstClr val="black"/>
                </a:solidFill>
                <a:latin typeface="Arial" panose="020B0604020202020204" pitchFamily="34" charset="0"/>
                <a:cs typeface="Arial" panose="020B0604020202020204" pitchFamily="34" charset="0"/>
              </a:rPr>
              <a:t>onto a very </a:t>
            </a:r>
            <a:r>
              <a:rPr lang="en-US" altLang="ko-KR" sz="1800" dirty="0">
                <a:solidFill>
                  <a:prstClr val="black"/>
                </a:solidFill>
                <a:latin typeface="Arial" panose="020B0604020202020204" pitchFamily="34" charset="0"/>
                <a:cs typeface="Arial" panose="020B0604020202020204" pitchFamily="34" charset="0"/>
              </a:rPr>
              <a:t>cold </a:t>
            </a:r>
            <a:r>
              <a:rPr lang="en-US" altLang="ko-KR" sz="1800" dirty="0" smtClean="0">
                <a:solidFill>
                  <a:prstClr val="black"/>
                </a:solidFill>
                <a:latin typeface="Arial" panose="020B0604020202020204" pitchFamily="34" charset="0"/>
                <a:cs typeface="Arial" panose="020B0604020202020204" pitchFamily="34" charset="0"/>
              </a:rPr>
              <a:t>substrate.</a:t>
            </a:r>
            <a:endParaRPr lang="en-US" altLang="ko-KR" sz="1800" dirty="0">
              <a:solidFill>
                <a:prstClr val="black"/>
              </a:solidFill>
              <a:latin typeface="Arial" panose="020B0604020202020204" pitchFamily="34" charset="0"/>
              <a:cs typeface="Arial" panose="020B0604020202020204" pitchFamily="34" charset="0"/>
            </a:endParaRPr>
          </a:p>
        </p:txBody>
      </p:sp>
      <p:pic>
        <p:nvPicPr>
          <p:cNvPr id="6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169" y="930675"/>
            <a:ext cx="4003841" cy="322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528455" y="1600208"/>
            <a:ext cx="2984916" cy="164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9" name="직선 화살표 연결선 68"/>
          <p:cNvCxnSpPr/>
          <p:nvPr/>
        </p:nvCxnSpPr>
        <p:spPr>
          <a:xfrm flipV="1">
            <a:off x="3800475" y="1605085"/>
            <a:ext cx="2397513" cy="195140"/>
          </a:xfrm>
          <a:prstGeom prst="straightConnector1">
            <a:avLst/>
          </a:prstGeom>
          <a:ln w="38100" cap="flat">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0" name="직선 화살표 연결선 69"/>
          <p:cNvCxnSpPr/>
          <p:nvPr/>
        </p:nvCxnSpPr>
        <p:spPr>
          <a:xfrm>
            <a:off x="2443163" y="2200275"/>
            <a:ext cx="3754825" cy="852238"/>
          </a:xfrm>
          <a:prstGeom prst="straightConnector1">
            <a:avLst/>
          </a:prstGeom>
          <a:ln w="38100" cap="flat">
            <a:solidFill>
              <a:srgbClr val="3333FF"/>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Rectangle 31"/>
          <p:cNvSpPr>
            <a:spLocks noChangeArrowheads="1"/>
          </p:cNvSpPr>
          <p:nvPr/>
        </p:nvSpPr>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kumimoji="1" lang="en-US" altLang="ko-KR" sz="3200" b="1" dirty="0">
                <a:solidFill>
                  <a:srgbClr val="000000"/>
                </a:solidFill>
                <a:latin typeface="Arial" pitchFamily="34" charset="0"/>
                <a:ea typeface="바탕" pitchFamily="18" charset="-127"/>
              </a:rPr>
              <a:t>Water, Ice, and Amorphous Solid </a:t>
            </a:r>
            <a:r>
              <a:rPr kumimoji="1" lang="en-US" altLang="ko-KR" sz="3200" b="1" dirty="0" smtClean="0">
                <a:solidFill>
                  <a:srgbClr val="000000"/>
                </a:solidFill>
                <a:latin typeface="Arial" pitchFamily="34" charset="0"/>
                <a:ea typeface="바탕" pitchFamily="18" charset="-127"/>
              </a:rPr>
              <a:t>Water</a:t>
            </a:r>
            <a:endParaRPr kumimoji="1" lang="en-US" altLang="ko-KR" sz="3200" b="1" dirty="0">
              <a:solidFill>
                <a:srgbClr val="000000"/>
              </a:solidFill>
              <a:latin typeface="Arial" pitchFamily="34" charset="0"/>
              <a:ea typeface="바탕" pitchFamily="18" charset="-127"/>
            </a:endParaRPr>
          </a:p>
        </p:txBody>
      </p:sp>
      <p:sp>
        <p:nvSpPr>
          <p:cNvPr id="12" name="Line 12"/>
          <p:cNvSpPr>
            <a:spLocks noChangeShapeType="1"/>
          </p:cNvSpPr>
          <p:nvPr/>
        </p:nvSpPr>
        <p:spPr bwMode="auto">
          <a:xfrm>
            <a:off x="0" y="662421"/>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ea typeface="굴림" pitchFamily="50" charset="-127"/>
            </a:endParaRPr>
          </a:p>
        </p:txBody>
      </p:sp>
    </p:spTree>
    <p:extLst>
      <p:ext uri="{BB962C8B-B14F-4D97-AF65-F5344CB8AC3E}">
        <p14:creationId xmlns:p14="http://schemas.microsoft.com/office/powerpoint/2010/main" val="4009974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277792" y="0"/>
            <a:ext cx="8588416" cy="954107"/>
          </a:xfrm>
          <a:prstGeom prst="rect">
            <a:avLst/>
          </a:prstGeom>
        </p:spPr>
        <p:txBody>
          <a:bodyPr wrap="square">
            <a:spAutoFit/>
          </a:bodyPr>
          <a:lstStyle/>
          <a:p>
            <a:pPr algn="ctr"/>
            <a:r>
              <a:rPr lang="en-US" altLang="ko-KR" sz="2800" b="1" kern="100" dirty="0" smtClean="0">
                <a:latin typeface="Arial" panose="020B0604020202020204" pitchFamily="34" charset="0"/>
                <a:cs typeface="Arial" panose="020B0604020202020204" pitchFamily="34" charset="0"/>
              </a:rPr>
              <a:t>Thermodynamic Data for Dissociation of Carboxylic Acids in Aqueous Solution </a:t>
            </a:r>
            <a:endParaRPr lang="ko-KR" altLang="ko-KR" sz="2800" kern="100" baseline="30000" dirty="0">
              <a:latin typeface="Arial" panose="020B0604020202020204" pitchFamily="34" charset="0"/>
              <a:cs typeface="Arial" panose="020B0604020202020204" pitchFamily="34" charset="0"/>
            </a:endParaRPr>
          </a:p>
        </p:txBody>
      </p:sp>
      <p:graphicFrame>
        <p:nvGraphicFramePr>
          <p:cNvPr id="3" name="표 2"/>
          <p:cNvGraphicFramePr>
            <a:graphicFrameLocks noGrp="1"/>
          </p:cNvGraphicFramePr>
          <p:nvPr>
            <p:extLst>
              <p:ext uri="{D42A27DB-BD31-4B8C-83A1-F6EECF244321}">
                <p14:modId xmlns:p14="http://schemas.microsoft.com/office/powerpoint/2010/main" val="832302476"/>
              </p:ext>
            </p:extLst>
          </p:nvPr>
        </p:nvGraphicFramePr>
        <p:xfrm>
          <a:off x="788506" y="1459753"/>
          <a:ext cx="7706836" cy="3782760"/>
        </p:xfrm>
        <a:graphic>
          <a:graphicData uri="http://schemas.openxmlformats.org/drawingml/2006/table">
            <a:tbl>
              <a:tblPr firstRow="1">
                <a:tableStyleId>{0660B408-B3CF-4A94-85FC-2B1E0A45F4A2}</a:tableStyleId>
              </a:tblPr>
              <a:tblGrid>
                <a:gridCol w="2112860">
                  <a:extLst>
                    <a:ext uri="{9D8B030D-6E8A-4147-A177-3AD203B41FA5}">
                      <a16:colId xmlns="" xmlns:a16="http://schemas.microsoft.com/office/drawing/2014/main" val="20000"/>
                    </a:ext>
                  </a:extLst>
                </a:gridCol>
                <a:gridCol w="1731981">
                  <a:extLst>
                    <a:ext uri="{9D8B030D-6E8A-4147-A177-3AD203B41FA5}">
                      <a16:colId xmlns="" xmlns:a16="http://schemas.microsoft.com/office/drawing/2014/main" val="20001"/>
                    </a:ext>
                  </a:extLst>
                </a:gridCol>
                <a:gridCol w="1398494">
                  <a:extLst>
                    <a:ext uri="{9D8B030D-6E8A-4147-A177-3AD203B41FA5}">
                      <a16:colId xmlns="" xmlns:a16="http://schemas.microsoft.com/office/drawing/2014/main" val="20002"/>
                    </a:ext>
                  </a:extLst>
                </a:gridCol>
                <a:gridCol w="1280160">
                  <a:extLst>
                    <a:ext uri="{9D8B030D-6E8A-4147-A177-3AD203B41FA5}">
                      <a16:colId xmlns="" xmlns:a16="http://schemas.microsoft.com/office/drawing/2014/main" val="20003"/>
                    </a:ext>
                  </a:extLst>
                </a:gridCol>
                <a:gridCol w="1183341">
                  <a:extLst>
                    <a:ext uri="{9D8B030D-6E8A-4147-A177-3AD203B41FA5}">
                      <a16:colId xmlns="" xmlns:a16="http://schemas.microsoft.com/office/drawing/2014/main" val="20004"/>
                    </a:ext>
                  </a:extLst>
                </a:gridCol>
              </a:tblGrid>
              <a:tr h="530411">
                <a:tc>
                  <a:txBody>
                    <a:bodyPr/>
                    <a:lstStyle/>
                    <a:p>
                      <a:pPr marL="0" algn="ctr" latinLnBrk="0">
                        <a:spcAft>
                          <a:spcPts val="0"/>
                        </a:spcAft>
                      </a:pPr>
                      <a:r>
                        <a:rPr lang="en-US" altLang="ko-KR" sz="1800" kern="100" dirty="0" smtClean="0">
                          <a:latin typeface="Arial" panose="020B0604020202020204" pitchFamily="34" charset="0"/>
                          <a:cs typeface="Arial" panose="020B0604020202020204" pitchFamily="34" charset="0"/>
                        </a:rPr>
                        <a:t>Acid</a:t>
                      </a:r>
                      <a:endParaRPr lang="ko-KR" sz="1800" kern="100" dirty="0">
                        <a:latin typeface="Arial" pitchFamily="34" charset="0"/>
                        <a:ea typeface="맑은 고딕"/>
                        <a:cs typeface="Arial" pitchFamily="34" charset="0"/>
                      </a:endParaRPr>
                    </a:p>
                  </a:txBody>
                  <a:tcPr marL="108000" marR="72000" marT="108000" marB="108000" anchor="ctr">
                    <a:lnT w="12700" cap="flat" cmpd="sng" algn="ctr">
                      <a:solidFill>
                        <a:srgbClr val="1A2C9A"/>
                      </a:solidFill>
                      <a:prstDash val="solid"/>
                      <a:round/>
                      <a:headEnd type="none" w="med" len="med"/>
                      <a:tailEnd type="none" w="med" len="med"/>
                    </a:lnT>
                  </a:tcPr>
                </a:tc>
                <a:tc>
                  <a:txBody>
                    <a:bodyPr/>
                    <a:lstStyle/>
                    <a:p>
                      <a:pPr marL="0" algn="ctr" latinLnBrk="0">
                        <a:spcAft>
                          <a:spcPts val="0"/>
                        </a:spcAft>
                      </a:pPr>
                      <a:r>
                        <a:rPr lang="en-US" altLang="ko-KR" sz="1800" kern="100" dirty="0" smtClean="0">
                          <a:latin typeface="Arial" panose="020B0604020202020204" pitchFamily="34" charset="0"/>
                          <a:cs typeface="Arial" panose="020B0604020202020204" pitchFamily="34" charset="0"/>
                        </a:rPr>
                        <a:t>p</a:t>
                      </a:r>
                      <a:r>
                        <a:rPr lang="en-US" altLang="ko-KR" sz="1800" i="1" kern="100" dirty="0" smtClean="0">
                          <a:latin typeface="Arial" panose="020B0604020202020204" pitchFamily="34" charset="0"/>
                          <a:cs typeface="Arial" panose="020B0604020202020204" pitchFamily="34" charset="0"/>
                        </a:rPr>
                        <a:t>K</a:t>
                      </a:r>
                      <a:r>
                        <a:rPr lang="en-US" altLang="ko-KR" sz="1800" kern="100" baseline="-25000" dirty="0" smtClean="0">
                          <a:latin typeface="Arial" panose="020B0604020202020204" pitchFamily="34" charset="0"/>
                          <a:cs typeface="Arial" panose="020B0604020202020204" pitchFamily="34" charset="0"/>
                        </a:rPr>
                        <a:t>aq</a:t>
                      </a:r>
                      <a:r>
                        <a:rPr lang="en-US" altLang="ko-KR" sz="1800" kern="100" baseline="30000" dirty="0" smtClean="0">
                          <a:latin typeface="Arial" panose="020B0604020202020204" pitchFamily="34" charset="0"/>
                          <a:cs typeface="Arial" panose="020B0604020202020204" pitchFamily="34" charset="0"/>
                        </a:rPr>
                        <a:t>0</a:t>
                      </a:r>
                      <a:endParaRPr lang="ko-KR" sz="1800" kern="100" dirty="0">
                        <a:latin typeface="Arial" pitchFamily="34" charset="0"/>
                        <a:ea typeface="맑은 고딕"/>
                        <a:cs typeface="Arial" pitchFamily="34" charset="0"/>
                      </a:endParaRPr>
                    </a:p>
                  </a:txBody>
                  <a:tcPr marL="108000" marR="72000" marT="108000" marB="108000" anchor="ctr">
                    <a:lnT w="12700" cap="flat" cmpd="sng" algn="ctr">
                      <a:solidFill>
                        <a:srgbClr val="1A2C9A"/>
                      </a:solidFill>
                      <a:prstDash val="solid"/>
                      <a:round/>
                      <a:headEnd type="none" w="med" len="med"/>
                      <a:tailEnd type="none" w="med" len="med"/>
                    </a:lnT>
                  </a:tcPr>
                </a:tc>
                <a:tc>
                  <a:txBody>
                    <a:bodyPr/>
                    <a:lstStyle/>
                    <a:p>
                      <a:pPr marL="0" algn="ctr" latinLnBrk="0">
                        <a:spcBef>
                          <a:spcPts val="600"/>
                        </a:spcBef>
                        <a:spcAft>
                          <a:spcPts val="0"/>
                        </a:spcAft>
                      </a:pPr>
                      <a:r>
                        <a:rPr lang="en-US" altLang="ko-KR" sz="1800" kern="100" dirty="0" smtClean="0">
                          <a:latin typeface="Arial" panose="020B0604020202020204" pitchFamily="34" charset="0"/>
                          <a:cs typeface="Arial" panose="020B0604020202020204" pitchFamily="34" charset="0"/>
                        </a:rPr>
                        <a:t>Δ</a:t>
                      </a:r>
                      <a:r>
                        <a:rPr lang="en-US" altLang="ko-KR" sz="1800" i="1" kern="100" dirty="0" smtClean="0">
                          <a:latin typeface="Arial" panose="020B0604020202020204" pitchFamily="34" charset="0"/>
                          <a:cs typeface="Arial" panose="020B0604020202020204" pitchFamily="34" charset="0"/>
                        </a:rPr>
                        <a:t>G</a:t>
                      </a:r>
                      <a:r>
                        <a:rPr lang="en-US" altLang="ko-KR" sz="1800" kern="100" baseline="30000" dirty="0" smtClean="0">
                          <a:latin typeface="Arial" panose="020B0604020202020204" pitchFamily="34" charset="0"/>
                          <a:cs typeface="Arial" panose="020B0604020202020204" pitchFamily="34" charset="0"/>
                        </a:rPr>
                        <a:t>0</a:t>
                      </a:r>
                    </a:p>
                    <a:p>
                      <a:pPr marL="0" algn="ctr" latinLnBrk="0">
                        <a:spcBef>
                          <a:spcPts val="600"/>
                        </a:spcBef>
                        <a:spcAft>
                          <a:spcPts val="0"/>
                        </a:spcAft>
                      </a:pPr>
                      <a:r>
                        <a:rPr lang="en-US" altLang="ko-KR" sz="1800" u="none" kern="100" dirty="0" smtClean="0">
                          <a:latin typeface="Arial" panose="020B0604020202020204" pitchFamily="34" charset="0"/>
                          <a:cs typeface="Arial" panose="020B0604020202020204" pitchFamily="34" charset="0"/>
                        </a:rPr>
                        <a:t>kJ/</a:t>
                      </a:r>
                      <a:r>
                        <a:rPr lang="en-US" altLang="ko-KR" sz="1800" u="none" kern="100" dirty="0" err="1" smtClean="0">
                          <a:latin typeface="Arial" panose="020B0604020202020204" pitchFamily="34" charset="0"/>
                          <a:cs typeface="Arial" panose="020B0604020202020204" pitchFamily="34" charset="0"/>
                        </a:rPr>
                        <a:t>mol</a:t>
                      </a:r>
                      <a:endParaRPr lang="ko-KR" sz="1800" u="none" kern="100" dirty="0">
                        <a:latin typeface="Arial" pitchFamily="34" charset="0"/>
                        <a:ea typeface="맑은 고딕"/>
                        <a:cs typeface="Arial" pitchFamily="34" charset="0"/>
                      </a:endParaRPr>
                    </a:p>
                  </a:txBody>
                  <a:tcPr marL="108000" marR="72000" marT="108000" marB="108000" anchor="ctr">
                    <a:lnT w="12700" cap="flat" cmpd="sng" algn="ctr">
                      <a:solidFill>
                        <a:srgbClr val="1A2C9A"/>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600"/>
                        </a:spcBef>
                        <a:spcAft>
                          <a:spcPts val="0"/>
                        </a:spcAft>
                        <a:buClrTx/>
                        <a:buSzTx/>
                        <a:buFontTx/>
                        <a:buNone/>
                        <a:tabLst/>
                        <a:defRPr/>
                      </a:pPr>
                      <a:r>
                        <a:rPr lang="en-US" altLang="ko-KR" sz="1800" kern="100" dirty="0" smtClean="0">
                          <a:latin typeface="Arial" panose="020B0604020202020204" pitchFamily="34" charset="0"/>
                          <a:cs typeface="Arial" panose="020B0604020202020204" pitchFamily="34" charset="0"/>
                        </a:rPr>
                        <a:t>Δ</a:t>
                      </a:r>
                      <a:r>
                        <a:rPr lang="en-US" altLang="ko-KR" sz="1800" i="1" kern="100" dirty="0" smtClean="0">
                          <a:latin typeface="Arial" panose="020B0604020202020204" pitchFamily="34" charset="0"/>
                          <a:cs typeface="Arial" panose="020B0604020202020204" pitchFamily="34" charset="0"/>
                        </a:rPr>
                        <a:t>H</a:t>
                      </a:r>
                      <a:r>
                        <a:rPr lang="en-US" altLang="ko-KR" sz="1800" kern="100" baseline="30000" dirty="0" smtClean="0">
                          <a:latin typeface="Arial" panose="020B0604020202020204" pitchFamily="34" charset="0"/>
                          <a:cs typeface="Arial" panose="020B0604020202020204" pitchFamily="34" charset="0"/>
                        </a:rPr>
                        <a:t>0</a:t>
                      </a:r>
                    </a:p>
                    <a:p>
                      <a:pPr marL="0" marR="0" indent="0" algn="ctr" defTabSz="914400" rtl="0" eaLnBrk="1" fontAlgn="auto" latinLnBrk="0" hangingPunct="1">
                        <a:lnSpc>
                          <a:spcPct val="100000"/>
                        </a:lnSpc>
                        <a:spcBef>
                          <a:spcPts val="600"/>
                        </a:spcBef>
                        <a:spcAft>
                          <a:spcPts val="0"/>
                        </a:spcAft>
                        <a:buClrTx/>
                        <a:buSzTx/>
                        <a:buFontTx/>
                        <a:buNone/>
                        <a:tabLst/>
                        <a:defRPr/>
                      </a:pPr>
                      <a:r>
                        <a:rPr lang="en-US" altLang="ko-KR" sz="1800" u="none" kern="100" dirty="0" smtClean="0">
                          <a:latin typeface="Arial" panose="020B0604020202020204" pitchFamily="34" charset="0"/>
                          <a:cs typeface="Arial" panose="020B0604020202020204" pitchFamily="34" charset="0"/>
                        </a:rPr>
                        <a:t>kJ/</a:t>
                      </a:r>
                      <a:r>
                        <a:rPr lang="en-US" altLang="ko-KR" sz="1800" u="none" kern="100" dirty="0" err="1" smtClean="0">
                          <a:latin typeface="Arial" panose="020B0604020202020204" pitchFamily="34" charset="0"/>
                          <a:cs typeface="Arial" panose="020B0604020202020204" pitchFamily="34" charset="0"/>
                        </a:rPr>
                        <a:t>mol</a:t>
                      </a:r>
                      <a:endParaRPr lang="ko-KR" sz="1800" kern="100" dirty="0">
                        <a:latin typeface="Arial" pitchFamily="34" charset="0"/>
                        <a:ea typeface="맑은 고딕"/>
                        <a:cs typeface="Arial" pitchFamily="34" charset="0"/>
                      </a:endParaRPr>
                    </a:p>
                  </a:txBody>
                  <a:tcPr marL="108000" marR="72000" marT="108000" marB="108000" anchor="ctr">
                    <a:lnT w="12700" cap="flat" cmpd="sng" algn="ctr">
                      <a:solidFill>
                        <a:srgbClr val="1A2C9A"/>
                      </a:solidFill>
                      <a:prstDash val="solid"/>
                      <a:round/>
                      <a:headEnd type="none" w="med" len="med"/>
                      <a:tailEnd type="none" w="med" len="med"/>
                    </a:lnT>
                  </a:tcPr>
                </a:tc>
                <a:tc>
                  <a:txBody>
                    <a:bodyPr/>
                    <a:lstStyle/>
                    <a:p>
                      <a:pPr marL="0" algn="ctr" latinLnBrk="0">
                        <a:spcBef>
                          <a:spcPts val="600"/>
                        </a:spcBef>
                        <a:spcAft>
                          <a:spcPts val="0"/>
                        </a:spcAft>
                      </a:pPr>
                      <a:r>
                        <a:rPr lang="en-US" altLang="ko-KR" sz="1800" kern="100" dirty="0" smtClean="0">
                          <a:latin typeface="Arial" panose="020B0604020202020204" pitchFamily="34" charset="0"/>
                          <a:cs typeface="Arial" panose="020B0604020202020204" pitchFamily="34" charset="0"/>
                        </a:rPr>
                        <a:t>Δ</a:t>
                      </a:r>
                      <a:r>
                        <a:rPr lang="en-US" altLang="ko-KR" sz="1800" i="1" kern="100" dirty="0" smtClean="0">
                          <a:latin typeface="Arial" panose="020B0604020202020204" pitchFamily="34" charset="0"/>
                          <a:cs typeface="Arial" panose="020B0604020202020204" pitchFamily="34" charset="0"/>
                        </a:rPr>
                        <a:t>S</a:t>
                      </a:r>
                      <a:r>
                        <a:rPr lang="en-US" altLang="ko-KR" sz="1800" kern="100" baseline="30000" dirty="0" smtClean="0">
                          <a:latin typeface="Arial" panose="020B0604020202020204" pitchFamily="34" charset="0"/>
                          <a:cs typeface="Arial" panose="020B0604020202020204" pitchFamily="34" charset="0"/>
                        </a:rPr>
                        <a:t>0</a:t>
                      </a:r>
                    </a:p>
                    <a:p>
                      <a:pPr marL="0" algn="ctr" latinLnBrk="0">
                        <a:spcBef>
                          <a:spcPts val="600"/>
                        </a:spcBef>
                        <a:spcAft>
                          <a:spcPts val="0"/>
                        </a:spcAft>
                      </a:pPr>
                      <a:r>
                        <a:rPr lang="en-US" altLang="ko-KR" sz="1800" u="none" kern="100" dirty="0" smtClean="0">
                          <a:latin typeface="Arial" panose="020B0604020202020204" pitchFamily="34" charset="0"/>
                          <a:cs typeface="Arial" panose="020B0604020202020204" pitchFamily="34" charset="0"/>
                        </a:rPr>
                        <a:t>J/</a:t>
                      </a:r>
                      <a:r>
                        <a:rPr lang="en-US" altLang="ko-KR" sz="1800" u="none" kern="100" dirty="0" err="1" smtClean="0">
                          <a:latin typeface="Arial" panose="020B0604020202020204" pitchFamily="34" charset="0"/>
                          <a:cs typeface="Arial" panose="020B0604020202020204" pitchFamily="34" charset="0"/>
                        </a:rPr>
                        <a:t>mol</a:t>
                      </a:r>
                      <a:r>
                        <a:rPr lang="en-US" altLang="ko-KR" sz="1800" u="none" kern="100" dirty="0" smtClean="0">
                          <a:latin typeface="Arial" panose="020B0604020202020204" pitchFamily="34" charset="0"/>
                          <a:cs typeface="Arial" panose="020B0604020202020204" pitchFamily="34" charset="0"/>
                        </a:rPr>
                        <a:t> K</a:t>
                      </a:r>
                      <a:endParaRPr lang="ko-KR" sz="1800" u="none" kern="100" dirty="0">
                        <a:latin typeface="Arial" pitchFamily="34" charset="0"/>
                        <a:ea typeface="맑은 고딕"/>
                        <a:cs typeface="Arial" pitchFamily="34" charset="0"/>
                      </a:endParaRPr>
                    </a:p>
                  </a:txBody>
                  <a:tcPr marL="108000" marR="72000" marT="108000" marB="108000" anchor="ctr">
                    <a:lnT w="12700" cap="flat" cmpd="sng" algn="ctr">
                      <a:solidFill>
                        <a:srgbClr val="1A2C9A"/>
                      </a:solidFill>
                      <a:prstDash val="solid"/>
                      <a:round/>
                      <a:headEnd type="none" w="med" len="med"/>
                      <a:tailEnd type="none" w="med" len="med"/>
                    </a:lnT>
                  </a:tcPr>
                </a:tc>
                <a:extLst>
                  <a:ext uri="{0D108BD9-81ED-4DB2-BD59-A6C34878D82A}">
                    <a16:rowId xmlns="" xmlns:a16="http://schemas.microsoft.com/office/drawing/2014/main" val="10000"/>
                  </a:ext>
                </a:extLst>
              </a:tr>
              <a:tr h="0">
                <a:tc>
                  <a:txBody>
                    <a:bodyPr/>
                    <a:lstStyle/>
                    <a:p>
                      <a:pPr marL="0" algn="ctr" latinLnBrk="0">
                        <a:spcAft>
                          <a:spcPts val="0"/>
                        </a:spcAft>
                      </a:pPr>
                      <a:r>
                        <a:rPr lang="en-US" altLang="ko-KR" sz="1800" kern="100" dirty="0" smtClean="0">
                          <a:latin typeface="Arial" panose="020B0604020202020204" pitchFamily="34" charset="0"/>
                          <a:cs typeface="Arial" panose="020B0604020202020204" pitchFamily="34" charset="0"/>
                        </a:rPr>
                        <a:t>Acetic acid (AA)</a:t>
                      </a:r>
                      <a:endParaRPr lang="ko-KR" sz="1800" kern="100" dirty="0">
                        <a:solidFill>
                          <a:schemeClr val="tx1"/>
                        </a:solidFill>
                        <a:latin typeface="Arial" pitchFamily="34" charset="0"/>
                        <a:ea typeface="맑은 고딕"/>
                        <a:cs typeface="Arial" pitchFamily="34" charset="0"/>
                      </a:endParaRPr>
                    </a:p>
                  </a:txBody>
                  <a:tcPr marL="108000" marR="72000" marT="108000" marB="108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800" kern="100" dirty="0" smtClean="0">
                          <a:latin typeface="Arial" panose="020B0604020202020204" pitchFamily="34" charset="0"/>
                          <a:cs typeface="Arial" panose="020B0604020202020204" pitchFamily="34" charset="0"/>
                        </a:rPr>
                        <a:t>4.76</a:t>
                      </a:r>
                      <a:endParaRPr lang="ko-KR" altLang="en-US" sz="1800" dirty="0" smtClean="0">
                        <a:latin typeface="Arial" panose="020B0604020202020204" pitchFamily="34" charset="0"/>
                        <a:cs typeface="Arial" panose="020B0604020202020204" pitchFamily="34" charset="0"/>
                      </a:endParaRPr>
                    </a:p>
                  </a:txBody>
                  <a:tcPr marL="108000" marR="72000" marT="108000" marB="108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800" kern="100" dirty="0" smtClean="0">
                          <a:latin typeface="Arial" panose="020B0604020202020204" pitchFamily="34" charset="0"/>
                          <a:cs typeface="Arial" panose="020B0604020202020204" pitchFamily="34" charset="0"/>
                        </a:rPr>
                        <a:t>27.2</a:t>
                      </a:r>
                      <a:endParaRPr lang="ko-KR" altLang="en-US" sz="1800" dirty="0" smtClean="0">
                        <a:latin typeface="Arial" panose="020B0604020202020204" pitchFamily="34" charset="0"/>
                        <a:cs typeface="Arial" panose="020B0604020202020204" pitchFamily="34" charset="0"/>
                      </a:endParaRPr>
                    </a:p>
                  </a:txBody>
                  <a:tcPr marL="108000" marR="72000" marT="108000" marB="108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800" kern="100" dirty="0" smtClean="0">
                          <a:latin typeface="Arial" panose="020B0604020202020204" pitchFamily="34" charset="0"/>
                          <a:cs typeface="Arial" panose="020B0604020202020204" pitchFamily="34" charset="0"/>
                        </a:rPr>
                        <a:t>−0.41</a:t>
                      </a:r>
                      <a:endParaRPr lang="ko-KR" altLang="en-US" sz="1800" dirty="0" smtClean="0">
                        <a:latin typeface="Arial" panose="020B0604020202020204" pitchFamily="34" charset="0"/>
                        <a:cs typeface="Arial" panose="020B0604020202020204" pitchFamily="34" charset="0"/>
                      </a:endParaRPr>
                    </a:p>
                  </a:txBody>
                  <a:tcPr marL="108000" marR="72000" marT="108000" marB="108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800" kern="100" dirty="0" smtClean="0">
                          <a:latin typeface="Arial" panose="020B0604020202020204" pitchFamily="34" charset="0"/>
                          <a:cs typeface="Arial" panose="020B0604020202020204" pitchFamily="34" charset="0"/>
                        </a:rPr>
                        <a:t>−92</a:t>
                      </a:r>
                      <a:endParaRPr lang="ko-KR" altLang="en-US" sz="1800" dirty="0" smtClean="0">
                        <a:latin typeface="Arial" panose="020B0604020202020204" pitchFamily="34" charset="0"/>
                        <a:cs typeface="Arial" panose="020B0604020202020204" pitchFamily="34" charset="0"/>
                      </a:endParaRPr>
                    </a:p>
                  </a:txBody>
                  <a:tcPr marL="108000" marR="72000" marT="108000" marB="108000" anchor="ctr"/>
                </a:tc>
                <a:extLst>
                  <a:ext uri="{0D108BD9-81ED-4DB2-BD59-A6C34878D82A}">
                    <a16:rowId xmlns="" xmlns:a16="http://schemas.microsoft.com/office/drawing/2014/main" val="10001"/>
                  </a:ext>
                </a:extLst>
              </a:tr>
              <a:tr h="0">
                <a:tc>
                  <a:txBody>
                    <a:bodyPr/>
                    <a:lstStyle/>
                    <a:p>
                      <a:pPr marL="0" algn="ctr" latinLnBrk="0">
                        <a:lnSpc>
                          <a:spcPct val="100000"/>
                        </a:lnSpc>
                        <a:spcBef>
                          <a:spcPts val="600"/>
                        </a:spcBef>
                        <a:spcAft>
                          <a:spcPts val="600"/>
                        </a:spcAft>
                      </a:pPr>
                      <a:r>
                        <a:rPr lang="pt-BR" sz="1800" kern="100" dirty="0" smtClean="0">
                          <a:latin typeface="Arial" panose="020B0604020202020204" pitchFamily="34" charset="0"/>
                          <a:cs typeface="Arial" panose="020B0604020202020204" pitchFamily="34" charset="0"/>
                        </a:rPr>
                        <a:t>Formic acid (FA)</a:t>
                      </a:r>
                      <a:endParaRPr lang="ko-KR" sz="1800" kern="100" dirty="0">
                        <a:solidFill>
                          <a:schemeClr val="tx1"/>
                        </a:solidFill>
                        <a:latin typeface="Arial" pitchFamily="34" charset="0"/>
                        <a:ea typeface="맑은 고딕"/>
                        <a:cs typeface="Arial" pitchFamily="34" charset="0"/>
                      </a:endParaRPr>
                    </a:p>
                  </a:txBody>
                  <a:tcPr marL="108000" marR="72000" marT="108000" marB="108000" anchor="ctr"/>
                </a:tc>
                <a:tc>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r>
                        <a:rPr lang="en-US" sz="1800" kern="100" dirty="0" smtClean="0">
                          <a:latin typeface="Arial" panose="020B0604020202020204" pitchFamily="34" charset="0"/>
                          <a:cs typeface="Arial" panose="020B0604020202020204" pitchFamily="34" charset="0"/>
                        </a:rPr>
                        <a:t>3.75</a:t>
                      </a:r>
                      <a:endParaRPr lang="ko-KR" sz="1800" kern="100" dirty="0">
                        <a:solidFill>
                          <a:schemeClr val="tx1"/>
                        </a:solidFill>
                        <a:latin typeface="Arial" pitchFamily="34" charset="0"/>
                        <a:ea typeface="맑은 고딕"/>
                        <a:cs typeface="Arial" pitchFamily="34" charset="0"/>
                      </a:endParaRPr>
                    </a:p>
                  </a:txBody>
                  <a:tcPr marL="108000" marR="72000" marT="108000" marB="108000" anchor="ctr"/>
                </a:tc>
                <a:tc>
                  <a:txBody>
                    <a:bodyPr/>
                    <a:lstStyle/>
                    <a:p>
                      <a:pPr marL="0" algn="ctr" latinLnBrk="0">
                        <a:lnSpc>
                          <a:spcPct val="100000"/>
                        </a:lnSpc>
                        <a:spcBef>
                          <a:spcPts val="600"/>
                        </a:spcBef>
                        <a:spcAft>
                          <a:spcPts val="600"/>
                        </a:spcAft>
                      </a:pPr>
                      <a:r>
                        <a:rPr lang="en-US" altLang="ko-KR" sz="1800" kern="100" dirty="0" smtClean="0">
                          <a:latin typeface="Arial" panose="020B0604020202020204" pitchFamily="34" charset="0"/>
                          <a:cs typeface="Arial" panose="020B0604020202020204" pitchFamily="34" charset="0"/>
                        </a:rPr>
                        <a:t>21.4</a:t>
                      </a:r>
                      <a:endParaRPr lang="ko-KR" sz="1800" kern="100" dirty="0">
                        <a:solidFill>
                          <a:schemeClr val="tx1"/>
                        </a:solidFill>
                        <a:latin typeface="Arial" pitchFamily="34" charset="0"/>
                        <a:ea typeface="맑은 고딕"/>
                        <a:cs typeface="Arial" pitchFamily="34" charset="0"/>
                      </a:endParaRPr>
                    </a:p>
                  </a:txBody>
                  <a:tcPr marL="108000" marR="72000" marT="108000" marB="108000" anchor="ctr"/>
                </a:tc>
                <a:tc>
                  <a:txBody>
                    <a:bodyPr/>
                    <a:lstStyle/>
                    <a:p>
                      <a:pPr marL="0" algn="ctr" latinLnBrk="0">
                        <a:lnSpc>
                          <a:spcPct val="100000"/>
                        </a:lnSpc>
                        <a:spcBef>
                          <a:spcPts val="600"/>
                        </a:spcBef>
                        <a:spcAft>
                          <a:spcPts val="600"/>
                        </a:spcAft>
                      </a:pPr>
                      <a:r>
                        <a:rPr lang="en-US" altLang="ko-KR" sz="1800" kern="100" dirty="0" smtClean="0">
                          <a:latin typeface="Arial" panose="020B0604020202020204" pitchFamily="34" charset="0"/>
                          <a:cs typeface="Arial" panose="020B0604020202020204" pitchFamily="34" charset="0"/>
                        </a:rPr>
                        <a:t>0</a:t>
                      </a:r>
                      <a:endParaRPr lang="ko-KR" sz="1800" kern="100" dirty="0">
                        <a:solidFill>
                          <a:schemeClr val="tx1"/>
                        </a:solidFill>
                        <a:latin typeface="Arial" pitchFamily="34" charset="0"/>
                        <a:ea typeface="맑은 고딕"/>
                        <a:cs typeface="Arial" pitchFamily="34" charset="0"/>
                      </a:endParaRPr>
                    </a:p>
                  </a:txBody>
                  <a:tcPr marL="108000" marR="72000" marT="108000" marB="108000" anchor="ctr"/>
                </a:tc>
                <a:tc>
                  <a:txBody>
                    <a:bodyPr/>
                    <a:lstStyle/>
                    <a:p>
                      <a:pPr marL="0" algn="ctr" latinLnBrk="0">
                        <a:lnSpc>
                          <a:spcPct val="100000"/>
                        </a:lnSpc>
                        <a:spcBef>
                          <a:spcPts val="600"/>
                        </a:spcBef>
                        <a:spcAft>
                          <a:spcPts val="600"/>
                        </a:spcAft>
                      </a:pPr>
                      <a:r>
                        <a:rPr lang="en-US" altLang="ko-KR" sz="1800" kern="100" dirty="0" smtClean="0">
                          <a:latin typeface="Arial" panose="020B0604020202020204" pitchFamily="34" charset="0"/>
                          <a:cs typeface="Arial" panose="020B0604020202020204" pitchFamily="34" charset="0"/>
                        </a:rPr>
                        <a:t>−72 </a:t>
                      </a:r>
                      <a:endParaRPr lang="ko-KR" sz="1800" kern="100" dirty="0">
                        <a:solidFill>
                          <a:schemeClr val="tx1"/>
                        </a:solidFill>
                        <a:latin typeface="Arial" pitchFamily="34" charset="0"/>
                        <a:ea typeface="맑은 고딕"/>
                        <a:cs typeface="Arial" pitchFamily="34" charset="0"/>
                      </a:endParaRPr>
                    </a:p>
                  </a:txBody>
                  <a:tcPr marL="108000" marR="72000" marT="108000" marB="108000" anchor="ctr"/>
                </a:tc>
                <a:extLst>
                  <a:ext uri="{0D108BD9-81ED-4DB2-BD59-A6C34878D82A}">
                    <a16:rowId xmlns="" xmlns:a16="http://schemas.microsoft.com/office/drawing/2014/main" val="10002"/>
                  </a:ext>
                </a:extLst>
              </a:tr>
              <a:tr h="0">
                <a:tc>
                  <a:txBody>
                    <a:bodyPr/>
                    <a:lstStyle/>
                    <a:p>
                      <a:pPr marL="0" algn="ctr" latinLnBrk="0">
                        <a:spcAft>
                          <a:spcPts val="0"/>
                        </a:spcAft>
                      </a:pPr>
                      <a:r>
                        <a:rPr lang="en-US" sz="1800" kern="100" dirty="0" err="1" smtClean="0">
                          <a:latin typeface="Arial" panose="020B0604020202020204" pitchFamily="34" charset="0"/>
                          <a:cs typeface="Arial" panose="020B0604020202020204" pitchFamily="34" charset="0"/>
                        </a:rPr>
                        <a:t>Monofluoro</a:t>
                      </a:r>
                      <a:r>
                        <a:rPr lang="en-US" sz="1800" kern="100" dirty="0" smtClean="0">
                          <a:latin typeface="Arial" panose="020B0604020202020204" pitchFamily="34" charset="0"/>
                          <a:cs typeface="Arial" panose="020B0604020202020204" pitchFamily="34" charset="0"/>
                        </a:rPr>
                        <a:t>-AA</a:t>
                      </a:r>
                      <a:endParaRPr lang="ko-KR" sz="1800" kern="100" dirty="0">
                        <a:latin typeface="Arial" pitchFamily="34" charset="0"/>
                        <a:ea typeface="맑은 고딕"/>
                        <a:cs typeface="Arial" pitchFamily="34" charset="0"/>
                      </a:endParaRPr>
                    </a:p>
                  </a:txBody>
                  <a:tcPr marL="108000" marR="72000" marT="108000" marB="108000" anchor="ctr"/>
                </a:tc>
                <a:tc>
                  <a:txBody>
                    <a:bodyPr/>
                    <a:lstStyle/>
                    <a:p>
                      <a:pPr marL="0" algn="ctr" latinLnBrk="0">
                        <a:spcAft>
                          <a:spcPts val="0"/>
                        </a:spcAft>
                      </a:pPr>
                      <a:r>
                        <a:rPr kumimoji="0" lang="en-US" altLang="ko-KR" sz="1800" u="none" strike="noStrike" kern="100" cap="none" spc="0" normalizeH="0" baseline="0" noProof="0" dirty="0" smtClean="0">
                          <a:ln>
                            <a:noFill/>
                          </a:ln>
                          <a:effectLst/>
                          <a:uLnTx/>
                          <a:uFillTx/>
                          <a:latin typeface="Arial" panose="020B0604020202020204" pitchFamily="34" charset="0"/>
                          <a:cs typeface="Arial" panose="020B0604020202020204" pitchFamily="34" charset="0"/>
                        </a:rPr>
                        <a:t>2.82</a:t>
                      </a:r>
                      <a:endParaRPr lang="ko-KR" sz="1800" kern="100" dirty="0">
                        <a:latin typeface="Arial" pitchFamily="34" charset="0"/>
                        <a:ea typeface="맑은 고딕"/>
                        <a:cs typeface="Arial" pitchFamily="34" charset="0"/>
                      </a:endParaRPr>
                    </a:p>
                  </a:txBody>
                  <a:tcPr marL="108000" marR="72000" marT="108000" marB="108000" anchor="ctr"/>
                </a:tc>
                <a:tc>
                  <a:txBody>
                    <a:bodyPr/>
                    <a:lstStyle/>
                    <a:p>
                      <a:pPr marL="0" algn="ctr" latinLnBrk="0">
                        <a:spcAft>
                          <a:spcPts val="0"/>
                        </a:spcAft>
                      </a:pPr>
                      <a:r>
                        <a:rPr lang="en-US" altLang="ko-KR" sz="1800" kern="100" dirty="0" smtClean="0">
                          <a:latin typeface="Arial" panose="020B0604020202020204" pitchFamily="34" charset="0"/>
                          <a:cs typeface="Arial" panose="020B0604020202020204" pitchFamily="34" charset="0"/>
                        </a:rPr>
                        <a:t>16.1</a:t>
                      </a:r>
                      <a:endParaRPr lang="ko-KR" sz="1800" kern="100" dirty="0">
                        <a:latin typeface="Arial" pitchFamily="34" charset="0"/>
                        <a:ea typeface="맑은 고딕"/>
                        <a:cs typeface="Arial" pitchFamily="34" charset="0"/>
                      </a:endParaRPr>
                    </a:p>
                  </a:txBody>
                  <a:tcPr marL="108000" marR="72000" marT="108000" marB="108000" anchor="ctr"/>
                </a:tc>
                <a:tc>
                  <a:txBody>
                    <a:bodyPr/>
                    <a:lstStyle/>
                    <a:p>
                      <a:pPr marL="0" algn="ctr" latinLnBrk="0">
                        <a:spcAft>
                          <a:spcPts val="0"/>
                        </a:spcAft>
                      </a:pPr>
                      <a:endParaRPr lang="ko-KR" sz="1800" kern="100" dirty="0">
                        <a:latin typeface="Arial" pitchFamily="34" charset="0"/>
                        <a:ea typeface="맑은 고딕"/>
                        <a:cs typeface="Arial" pitchFamily="34" charset="0"/>
                      </a:endParaRPr>
                    </a:p>
                  </a:txBody>
                  <a:tcPr marL="108000" marR="72000" marT="108000" marB="108000" anchor="ctr"/>
                </a:tc>
                <a:tc>
                  <a:txBody>
                    <a:bodyPr/>
                    <a:lstStyle/>
                    <a:p>
                      <a:pPr marL="0" algn="ctr" latinLnBrk="0">
                        <a:spcAft>
                          <a:spcPts val="0"/>
                        </a:spcAft>
                      </a:pPr>
                      <a:endParaRPr lang="ko-KR" sz="1800" kern="100" dirty="0">
                        <a:latin typeface="Arial" pitchFamily="34" charset="0"/>
                        <a:ea typeface="맑은 고딕"/>
                        <a:cs typeface="Arial" pitchFamily="34" charset="0"/>
                      </a:endParaRPr>
                    </a:p>
                  </a:txBody>
                  <a:tcPr marL="108000" marR="72000" marT="108000" marB="108000" anchor="ctr"/>
                </a:tc>
                <a:extLst>
                  <a:ext uri="{0D108BD9-81ED-4DB2-BD59-A6C34878D82A}">
                    <a16:rowId xmlns="" xmlns:a16="http://schemas.microsoft.com/office/drawing/2014/main" val="10003"/>
                  </a:ext>
                </a:extLst>
              </a:tr>
              <a:tr h="0">
                <a:tc>
                  <a:txBody>
                    <a:bodyPr/>
                    <a:lstStyle/>
                    <a:p>
                      <a:pPr marL="0" algn="ctr" latinLnBrk="0">
                        <a:spcAft>
                          <a:spcPts val="0"/>
                        </a:spcAft>
                      </a:pPr>
                      <a:r>
                        <a:rPr lang="en-US" altLang="ko-KR" sz="1800" kern="100" dirty="0" err="1" smtClean="0">
                          <a:latin typeface="Arial" panose="020B0604020202020204" pitchFamily="34" charset="0"/>
                          <a:cs typeface="Arial" panose="020B0604020202020204" pitchFamily="34" charset="0"/>
                        </a:rPr>
                        <a:t>Dichloro</a:t>
                      </a:r>
                      <a:r>
                        <a:rPr lang="en-US" altLang="ko-KR" sz="1800" kern="100" dirty="0" smtClean="0">
                          <a:latin typeface="Arial" panose="020B0604020202020204" pitchFamily="34" charset="0"/>
                          <a:cs typeface="Arial" panose="020B0604020202020204" pitchFamily="34" charset="0"/>
                        </a:rPr>
                        <a:t>-AA</a:t>
                      </a:r>
                      <a:endParaRPr lang="ko-KR" sz="1800" kern="100" dirty="0">
                        <a:latin typeface="Arial" pitchFamily="34" charset="0"/>
                        <a:ea typeface="맑은 고딕"/>
                        <a:cs typeface="Arial" pitchFamily="34" charset="0"/>
                      </a:endParaRPr>
                    </a:p>
                  </a:txBody>
                  <a:tcPr marL="108000" marR="72000" marT="108000" marB="108000" anchor="ctr"/>
                </a:tc>
                <a:tc>
                  <a:txBody>
                    <a:bodyPr/>
                    <a:lstStyle/>
                    <a:p>
                      <a:pPr marL="0" algn="ctr" latinLnBrk="0">
                        <a:spcAft>
                          <a:spcPts val="0"/>
                        </a:spcAft>
                      </a:pPr>
                      <a:r>
                        <a:rPr lang="en-US" altLang="ko-KR" sz="1800" kern="100" dirty="0" smtClean="0">
                          <a:latin typeface="Arial" panose="020B0604020202020204" pitchFamily="34" charset="0"/>
                          <a:cs typeface="Arial" panose="020B0604020202020204" pitchFamily="34" charset="0"/>
                        </a:rPr>
                        <a:t>1.35</a:t>
                      </a:r>
                      <a:endParaRPr lang="ko-KR" sz="1800" kern="100" dirty="0">
                        <a:latin typeface="Arial" pitchFamily="34" charset="0"/>
                        <a:ea typeface="맑은 고딕"/>
                        <a:cs typeface="Arial" pitchFamily="34" charset="0"/>
                      </a:endParaRPr>
                    </a:p>
                  </a:txBody>
                  <a:tcPr marL="108000" marR="72000" marT="108000" marB="108000" anchor="ctr"/>
                </a:tc>
                <a:tc>
                  <a:txBody>
                    <a:bodyPr/>
                    <a:lstStyle/>
                    <a:p>
                      <a:pPr marL="0" algn="ctr" latinLnBrk="0">
                        <a:spcAft>
                          <a:spcPts val="0"/>
                        </a:spcAft>
                      </a:pPr>
                      <a:r>
                        <a:rPr lang="en-US" altLang="ko-KR" sz="1800" kern="100" dirty="0" smtClean="0">
                          <a:latin typeface="Arial" panose="020B0604020202020204" pitchFamily="34" charset="0"/>
                          <a:cs typeface="Arial" panose="020B0604020202020204" pitchFamily="34" charset="0"/>
                        </a:rPr>
                        <a:t>7.8</a:t>
                      </a:r>
                      <a:endParaRPr lang="en-US" altLang="ko-KR" sz="1800" kern="100" dirty="0" smtClean="0">
                        <a:latin typeface="Arial" pitchFamily="34" charset="0"/>
                        <a:ea typeface="맑은 고딕"/>
                        <a:cs typeface="Arial" pitchFamily="34" charset="0"/>
                      </a:endParaRPr>
                    </a:p>
                  </a:txBody>
                  <a:tcPr marL="108000" marR="72000" marT="108000" marB="108000" anchor="ctr"/>
                </a:tc>
                <a:tc>
                  <a:txBody>
                    <a:bodyPr/>
                    <a:lstStyle/>
                    <a:p>
                      <a:pPr marL="0" algn="ctr" latinLnBrk="0">
                        <a:spcAft>
                          <a:spcPts val="0"/>
                        </a:spcAft>
                      </a:pPr>
                      <a:r>
                        <a:rPr lang="ko-KR" altLang="en-US" sz="1800" kern="100" dirty="0" smtClean="0">
                          <a:latin typeface="Arial" panose="020B0604020202020204" pitchFamily="34" charset="0"/>
                          <a:cs typeface="Arial" panose="020B0604020202020204" pitchFamily="34" charset="0"/>
                        </a:rPr>
                        <a:t>−</a:t>
                      </a:r>
                      <a:r>
                        <a:rPr lang="en-US" altLang="ko-KR" sz="1800" kern="100" dirty="0" smtClean="0">
                          <a:latin typeface="Arial" panose="020B0604020202020204" pitchFamily="34" charset="0"/>
                          <a:cs typeface="Arial" panose="020B0604020202020204" pitchFamily="34" charset="0"/>
                        </a:rPr>
                        <a:t>0.42</a:t>
                      </a:r>
                      <a:endParaRPr lang="ko-KR" sz="1800" kern="100" dirty="0">
                        <a:latin typeface="Arial" pitchFamily="34" charset="0"/>
                        <a:ea typeface="맑은 고딕"/>
                        <a:cs typeface="Arial" pitchFamily="34" charset="0"/>
                      </a:endParaRPr>
                    </a:p>
                  </a:txBody>
                  <a:tcPr marL="108000" marR="72000" marT="108000" marB="108000" anchor="ctr"/>
                </a:tc>
                <a:tc>
                  <a:txBody>
                    <a:bodyPr/>
                    <a:lstStyle/>
                    <a:p>
                      <a:pPr marL="0" algn="ctr" latinLnBrk="0">
                        <a:spcAft>
                          <a:spcPts val="0"/>
                        </a:spcAft>
                      </a:pPr>
                      <a:r>
                        <a:rPr lang="ko-KR" altLang="en-US" sz="1800" kern="100" dirty="0" smtClean="0">
                          <a:latin typeface="Arial" panose="020B0604020202020204" pitchFamily="34" charset="0"/>
                          <a:cs typeface="Arial" panose="020B0604020202020204" pitchFamily="34" charset="0"/>
                        </a:rPr>
                        <a:t>−</a:t>
                      </a:r>
                      <a:r>
                        <a:rPr lang="en-US" altLang="ko-KR" sz="1800" kern="100" dirty="0" smtClean="0">
                          <a:latin typeface="Arial" panose="020B0604020202020204" pitchFamily="34" charset="0"/>
                          <a:cs typeface="Arial" panose="020B0604020202020204" pitchFamily="34" charset="0"/>
                        </a:rPr>
                        <a:t>25</a:t>
                      </a:r>
                      <a:endParaRPr lang="ko-KR" sz="1800" kern="100" dirty="0">
                        <a:latin typeface="Arial" pitchFamily="34" charset="0"/>
                        <a:ea typeface="맑은 고딕"/>
                        <a:cs typeface="Arial" pitchFamily="34" charset="0"/>
                      </a:endParaRPr>
                    </a:p>
                  </a:txBody>
                  <a:tcPr marL="108000" marR="72000" marT="108000" marB="108000" anchor="ctr"/>
                </a:tc>
                <a:extLst>
                  <a:ext uri="{0D108BD9-81ED-4DB2-BD59-A6C34878D82A}">
                    <a16:rowId xmlns="" xmlns:a16="http://schemas.microsoft.com/office/drawing/2014/main" val="10004"/>
                  </a:ext>
                </a:extLst>
              </a:tr>
              <a:tr h="0">
                <a:tc>
                  <a:txBody>
                    <a:bodyPr/>
                    <a:lstStyle/>
                    <a:p>
                      <a:pPr marL="0" algn="ctr" latinLnBrk="0">
                        <a:spcAft>
                          <a:spcPts val="0"/>
                        </a:spcAft>
                      </a:pPr>
                      <a:r>
                        <a:rPr lang="en-US" altLang="ko-KR" sz="1800" kern="100" dirty="0" err="1" smtClean="0">
                          <a:latin typeface="Arial" panose="020B0604020202020204" pitchFamily="34" charset="0"/>
                          <a:cs typeface="Arial" panose="020B0604020202020204" pitchFamily="34" charset="0"/>
                        </a:rPr>
                        <a:t>Difluoro</a:t>
                      </a:r>
                      <a:r>
                        <a:rPr lang="en-US" altLang="ko-KR" sz="1800" kern="100" dirty="0" smtClean="0">
                          <a:latin typeface="Arial" panose="020B0604020202020204" pitchFamily="34" charset="0"/>
                          <a:cs typeface="Arial" panose="020B0604020202020204" pitchFamily="34" charset="0"/>
                        </a:rPr>
                        <a:t>-AA</a:t>
                      </a:r>
                      <a:endParaRPr lang="ko-KR" sz="1800" kern="100" dirty="0">
                        <a:latin typeface="Arial" pitchFamily="34" charset="0"/>
                        <a:ea typeface="맑은 고딕"/>
                        <a:cs typeface="Arial" pitchFamily="34" charset="0"/>
                      </a:endParaRPr>
                    </a:p>
                  </a:txBody>
                  <a:tcPr marL="108000" marR="72000" marT="108000" marB="108000" anchor="ctr"/>
                </a:tc>
                <a:tc>
                  <a:txBody>
                    <a:bodyPr/>
                    <a:lstStyle/>
                    <a:p>
                      <a:pPr marL="0" algn="ctr" latinLnBrk="0">
                        <a:spcAft>
                          <a:spcPts val="0"/>
                        </a:spcAft>
                      </a:pPr>
                      <a:r>
                        <a:rPr lang="en-US" altLang="ko-KR" sz="1800" kern="100" dirty="0" smtClean="0">
                          <a:latin typeface="Arial" panose="020B0604020202020204" pitchFamily="34" charset="0"/>
                          <a:cs typeface="Arial" panose="020B0604020202020204" pitchFamily="34" charset="0"/>
                        </a:rPr>
                        <a:t>1.34</a:t>
                      </a:r>
                      <a:endParaRPr lang="ko-KR" sz="1800" kern="100" dirty="0">
                        <a:latin typeface="Arial" pitchFamily="34" charset="0"/>
                        <a:ea typeface="맑은 고딕"/>
                        <a:cs typeface="Arial" pitchFamily="34" charset="0"/>
                      </a:endParaRPr>
                    </a:p>
                  </a:txBody>
                  <a:tcPr marL="108000" marR="72000" marT="108000" marB="108000" anchor="ctr"/>
                </a:tc>
                <a:tc>
                  <a:txBody>
                    <a:bodyPr/>
                    <a:lstStyle/>
                    <a:p>
                      <a:pPr marL="0" algn="ctr" latinLnBrk="0">
                        <a:spcAft>
                          <a:spcPts val="0"/>
                        </a:spcAft>
                      </a:pPr>
                      <a:r>
                        <a:rPr lang="en-US" altLang="ko-KR" sz="1800" kern="100" dirty="0" smtClean="0">
                          <a:latin typeface="Arial" panose="020B0604020202020204" pitchFamily="34" charset="0"/>
                          <a:cs typeface="Arial" panose="020B0604020202020204" pitchFamily="34" charset="0"/>
                        </a:rPr>
                        <a:t>7.7</a:t>
                      </a:r>
                      <a:endParaRPr lang="en-US" altLang="ko-KR" sz="1800" kern="100" dirty="0" smtClean="0">
                        <a:latin typeface="Arial" pitchFamily="34" charset="0"/>
                        <a:ea typeface="맑은 고딕"/>
                        <a:cs typeface="Arial" pitchFamily="34" charset="0"/>
                      </a:endParaRPr>
                    </a:p>
                  </a:txBody>
                  <a:tcPr marL="108000" marR="72000" marT="108000" marB="108000" anchor="ctr"/>
                </a:tc>
                <a:tc>
                  <a:txBody>
                    <a:bodyPr/>
                    <a:lstStyle/>
                    <a:p>
                      <a:pPr marL="0" algn="ctr" latinLnBrk="0">
                        <a:spcAft>
                          <a:spcPts val="0"/>
                        </a:spcAft>
                      </a:pPr>
                      <a:endParaRPr lang="ko-KR" sz="1800" kern="100" dirty="0">
                        <a:latin typeface="Arial" pitchFamily="34" charset="0"/>
                        <a:ea typeface="맑은 고딕"/>
                        <a:cs typeface="Arial" pitchFamily="34" charset="0"/>
                      </a:endParaRPr>
                    </a:p>
                  </a:txBody>
                  <a:tcPr marL="108000" marR="72000" marT="108000" marB="108000" anchor="ctr"/>
                </a:tc>
                <a:tc>
                  <a:txBody>
                    <a:bodyPr/>
                    <a:lstStyle/>
                    <a:p>
                      <a:pPr marL="0" algn="ctr" latinLnBrk="0">
                        <a:spcAft>
                          <a:spcPts val="0"/>
                        </a:spcAft>
                      </a:pPr>
                      <a:endParaRPr lang="ko-KR" sz="1800" kern="100" dirty="0">
                        <a:latin typeface="Arial" pitchFamily="34" charset="0"/>
                        <a:ea typeface="맑은 고딕"/>
                        <a:cs typeface="Arial" pitchFamily="34" charset="0"/>
                      </a:endParaRPr>
                    </a:p>
                  </a:txBody>
                  <a:tcPr marL="108000" marR="72000" marT="108000" marB="108000" anchor="ctr"/>
                </a:tc>
                <a:extLst>
                  <a:ext uri="{0D108BD9-81ED-4DB2-BD59-A6C34878D82A}">
                    <a16:rowId xmlns="" xmlns:a16="http://schemas.microsoft.com/office/drawing/2014/main" val="10005"/>
                  </a:ext>
                </a:extLst>
              </a:tr>
              <a:tr h="0">
                <a:tc>
                  <a:txBody>
                    <a:bodyPr/>
                    <a:lstStyle/>
                    <a:p>
                      <a:pPr marL="0" algn="ctr" latinLnBrk="0">
                        <a:spcAft>
                          <a:spcPts val="0"/>
                        </a:spcAft>
                      </a:pPr>
                      <a:r>
                        <a:rPr lang="en-US" altLang="ko-KR" sz="1800" kern="100" dirty="0" err="1" smtClean="0">
                          <a:latin typeface="Arial" panose="020B0604020202020204" pitchFamily="34" charset="0"/>
                          <a:cs typeface="Arial" panose="020B0604020202020204" pitchFamily="34" charset="0"/>
                        </a:rPr>
                        <a:t>Trifluoro</a:t>
                      </a:r>
                      <a:r>
                        <a:rPr lang="en-US" altLang="ko-KR" sz="1800" kern="100" dirty="0" smtClean="0">
                          <a:latin typeface="Arial" panose="020B0604020202020204" pitchFamily="34" charset="0"/>
                          <a:cs typeface="Arial" panose="020B0604020202020204" pitchFamily="34" charset="0"/>
                        </a:rPr>
                        <a:t>-AA</a:t>
                      </a:r>
                      <a:endParaRPr lang="ko-KR" sz="1800" kern="100" dirty="0">
                        <a:latin typeface="Arial" pitchFamily="34" charset="0"/>
                        <a:ea typeface="맑은 고딕"/>
                        <a:cs typeface="Arial" pitchFamily="34" charset="0"/>
                      </a:endParaRPr>
                    </a:p>
                  </a:txBody>
                  <a:tcPr marL="108000" marR="72000" marT="108000" marB="108000" anchor="ctr">
                    <a:lnB w="12700" cap="flat" cmpd="sng" algn="ctr">
                      <a:solidFill>
                        <a:srgbClr val="1A2C9A"/>
                      </a:solidFill>
                      <a:prstDash val="solid"/>
                      <a:round/>
                      <a:headEnd type="none" w="med" len="med"/>
                      <a:tailEnd type="none" w="med" len="med"/>
                    </a:lnB>
                  </a:tcPr>
                </a:tc>
                <a:tc>
                  <a:txBody>
                    <a:bodyPr/>
                    <a:lstStyle/>
                    <a:p>
                      <a:pPr marL="0" algn="ctr" latinLnBrk="0">
                        <a:spcAft>
                          <a:spcPts val="0"/>
                        </a:spcAft>
                      </a:pPr>
                      <a:r>
                        <a:rPr lang="en-US" altLang="ko-KR" sz="1800" kern="100" dirty="0" smtClean="0">
                          <a:latin typeface="Arial" panose="020B0604020202020204" pitchFamily="34" charset="0"/>
                          <a:cs typeface="Arial" panose="020B0604020202020204" pitchFamily="34" charset="0"/>
                        </a:rPr>
                        <a:t>0.50</a:t>
                      </a:r>
                      <a:endParaRPr lang="ko-KR" sz="1800" kern="100" dirty="0">
                        <a:latin typeface="Arial" pitchFamily="34" charset="0"/>
                        <a:ea typeface="맑은 고딕"/>
                        <a:cs typeface="Arial" pitchFamily="34" charset="0"/>
                      </a:endParaRPr>
                    </a:p>
                  </a:txBody>
                  <a:tcPr marL="108000" marR="72000" marT="108000" marB="108000" anchor="ctr">
                    <a:lnB w="12700" cap="flat" cmpd="sng" algn="ctr">
                      <a:solidFill>
                        <a:srgbClr val="1A2C9A"/>
                      </a:solidFill>
                      <a:prstDash val="solid"/>
                      <a:round/>
                      <a:headEnd type="none" w="med" len="med"/>
                      <a:tailEnd type="none" w="med" len="med"/>
                    </a:lnB>
                  </a:tcPr>
                </a:tc>
                <a:tc>
                  <a:txBody>
                    <a:bodyPr/>
                    <a:lstStyle/>
                    <a:p>
                      <a:pPr marL="0" algn="ctr" latinLnBrk="0">
                        <a:spcAft>
                          <a:spcPts val="0"/>
                        </a:spcAft>
                      </a:pPr>
                      <a:r>
                        <a:rPr lang="en-US" altLang="ko-KR" sz="1800" kern="100" dirty="0" smtClean="0">
                          <a:latin typeface="Arial" panose="020B0604020202020204" pitchFamily="34" charset="0"/>
                          <a:cs typeface="Arial" panose="020B0604020202020204" pitchFamily="34" charset="0"/>
                        </a:rPr>
                        <a:t>2.9</a:t>
                      </a:r>
                      <a:endParaRPr lang="ko-KR" sz="1800" kern="100" dirty="0">
                        <a:latin typeface="Arial" pitchFamily="34" charset="0"/>
                        <a:ea typeface="맑은 고딕"/>
                        <a:cs typeface="Arial" pitchFamily="34" charset="0"/>
                      </a:endParaRPr>
                    </a:p>
                  </a:txBody>
                  <a:tcPr marL="108000" marR="72000" marT="108000" marB="108000" anchor="ctr">
                    <a:lnB w="12700" cap="flat" cmpd="sng" algn="ctr">
                      <a:solidFill>
                        <a:srgbClr val="1A2C9A"/>
                      </a:solidFill>
                      <a:prstDash val="solid"/>
                      <a:round/>
                      <a:headEnd type="none" w="med" len="med"/>
                      <a:tailEnd type="none" w="med" len="med"/>
                    </a:lnB>
                  </a:tcPr>
                </a:tc>
                <a:tc>
                  <a:txBody>
                    <a:bodyPr/>
                    <a:lstStyle/>
                    <a:p>
                      <a:pPr marL="0" algn="ctr" latinLnBrk="0">
                        <a:spcAft>
                          <a:spcPts val="0"/>
                        </a:spcAft>
                      </a:pPr>
                      <a:r>
                        <a:rPr lang="en-US" altLang="ko-KR" sz="1800" kern="100" dirty="0" smtClean="0">
                          <a:latin typeface="Arial" panose="020B0604020202020204" pitchFamily="34" charset="0"/>
                          <a:cs typeface="Arial" panose="020B0604020202020204" pitchFamily="34" charset="0"/>
                        </a:rPr>
                        <a:t>+1.7</a:t>
                      </a:r>
                      <a:endParaRPr lang="ko-KR" sz="1800" kern="100" dirty="0">
                        <a:latin typeface="Arial" pitchFamily="34" charset="0"/>
                        <a:ea typeface="맑은 고딕"/>
                        <a:cs typeface="Arial" pitchFamily="34" charset="0"/>
                      </a:endParaRPr>
                    </a:p>
                  </a:txBody>
                  <a:tcPr marL="108000" marR="72000" marT="108000" marB="108000" anchor="ctr">
                    <a:lnB w="12700" cap="flat" cmpd="sng" algn="ctr">
                      <a:solidFill>
                        <a:srgbClr val="1A2C9A"/>
                      </a:solidFill>
                      <a:prstDash val="solid"/>
                      <a:round/>
                      <a:headEnd type="none" w="med" len="med"/>
                      <a:tailEnd type="none" w="med" len="med"/>
                    </a:lnB>
                  </a:tcPr>
                </a:tc>
                <a:tc>
                  <a:txBody>
                    <a:bodyPr/>
                    <a:lstStyle/>
                    <a:p>
                      <a:pPr marL="0" algn="ctr" latinLnBrk="0">
                        <a:spcAft>
                          <a:spcPts val="0"/>
                        </a:spcAft>
                      </a:pPr>
                      <a:r>
                        <a:rPr lang="ko-KR" altLang="en-US" sz="1800" kern="100" dirty="0" smtClean="0">
                          <a:latin typeface="Arial" panose="020B0604020202020204" pitchFamily="34" charset="0"/>
                          <a:cs typeface="Arial" panose="020B0604020202020204" pitchFamily="34" charset="0"/>
                        </a:rPr>
                        <a:t>−</a:t>
                      </a:r>
                      <a:r>
                        <a:rPr lang="en-US" altLang="ko-KR" sz="1800" kern="100" dirty="0" smtClean="0">
                          <a:latin typeface="Arial" panose="020B0604020202020204" pitchFamily="34" charset="0"/>
                          <a:cs typeface="Arial" panose="020B0604020202020204" pitchFamily="34" charset="0"/>
                        </a:rPr>
                        <a:t>4.2</a:t>
                      </a:r>
                      <a:endParaRPr lang="ko-KR" sz="1800" kern="100" dirty="0">
                        <a:latin typeface="Arial" pitchFamily="34" charset="0"/>
                        <a:ea typeface="맑은 고딕"/>
                        <a:cs typeface="Arial" pitchFamily="34" charset="0"/>
                      </a:endParaRPr>
                    </a:p>
                  </a:txBody>
                  <a:tcPr marL="108000" marR="72000" marT="108000" marB="108000" anchor="ctr">
                    <a:lnB w="12700" cap="flat" cmpd="sng" algn="ctr">
                      <a:solidFill>
                        <a:srgbClr val="1A2C9A"/>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
        <p:nvSpPr>
          <p:cNvPr id="4" name="직사각형 3"/>
          <p:cNvSpPr/>
          <p:nvPr/>
        </p:nvSpPr>
        <p:spPr>
          <a:xfrm>
            <a:off x="187101" y="6083764"/>
            <a:ext cx="8446660" cy="338554"/>
          </a:xfrm>
          <a:prstGeom prst="rect">
            <a:avLst/>
          </a:prstGeom>
        </p:spPr>
        <p:txBody>
          <a:bodyPr wrap="square">
            <a:spAutoFit/>
          </a:bodyPr>
          <a:lstStyle/>
          <a:p>
            <a:pPr algn="r"/>
            <a:r>
              <a:rPr lang="en-US" altLang="ko-KR" sz="1600" dirty="0" smtClean="0">
                <a:latin typeface="Times New Roman"/>
                <a:ea typeface="맑은 고딕"/>
              </a:rPr>
              <a:t>Ross </a:t>
            </a:r>
            <a:r>
              <a:rPr lang="en-US" altLang="ko-KR" sz="1600" dirty="0">
                <a:latin typeface="Times New Roman"/>
                <a:ea typeface="맑은 고딕"/>
              </a:rPr>
              <a:t>Stewart, “The Proton: Applications to Organic Chemistry”, Academic </a:t>
            </a:r>
            <a:r>
              <a:rPr lang="en-US" altLang="ko-KR" sz="1600" dirty="0" smtClean="0">
                <a:latin typeface="Times New Roman"/>
                <a:ea typeface="맑은 고딕"/>
              </a:rPr>
              <a:t>Press (1985).</a:t>
            </a:r>
            <a:endParaRPr lang="ko-KR" altLang="en-US" sz="1600" dirty="0"/>
          </a:p>
        </p:txBody>
      </p:sp>
      <p:sp>
        <p:nvSpPr>
          <p:cNvPr id="5" name="Line 12"/>
          <p:cNvSpPr>
            <a:spLocks noChangeShapeType="1"/>
          </p:cNvSpPr>
          <p:nvPr/>
        </p:nvSpPr>
        <p:spPr bwMode="auto">
          <a:xfrm>
            <a:off x="0" y="954107"/>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ea typeface="굴림" pitchFamily="50" charset="-127"/>
            </a:endParaRPr>
          </a:p>
        </p:txBody>
      </p:sp>
      <p:sp>
        <p:nvSpPr>
          <p:cNvPr id="6" name="직사각형 5"/>
          <p:cNvSpPr/>
          <p:nvPr/>
        </p:nvSpPr>
        <p:spPr>
          <a:xfrm>
            <a:off x="6574623" y="5563111"/>
            <a:ext cx="1968809" cy="369332"/>
          </a:xfrm>
          <a:prstGeom prst="rect">
            <a:avLst/>
          </a:prstGeom>
        </p:spPr>
        <p:txBody>
          <a:bodyPr wrap="none">
            <a:spAutoFit/>
          </a:bodyPr>
          <a:lstStyle/>
          <a:p>
            <a:pPr lvl="0" algn="ctr" latinLnBrk="0"/>
            <a:r>
              <a:rPr lang="en-US" altLang="ko-KR" kern="100" dirty="0" smtClean="0">
                <a:latin typeface="Arial" panose="020B0604020202020204" pitchFamily="34" charset="0"/>
                <a:cs typeface="Arial" panose="020B0604020202020204" pitchFamily="34" charset="0"/>
              </a:rPr>
              <a:t>(</a:t>
            </a:r>
            <a:r>
              <a:rPr lang="en-US" altLang="ko-KR" kern="100" dirty="0" err="1" smtClean="0">
                <a:latin typeface="Arial" panose="020B0604020202020204" pitchFamily="34" charset="0"/>
                <a:cs typeface="Arial" panose="020B0604020202020204" pitchFamily="34" charset="0"/>
              </a:rPr>
              <a:t>p</a:t>
            </a:r>
            <a:r>
              <a:rPr lang="en-US" altLang="ko-KR" i="1" kern="100" dirty="0" err="1" smtClean="0">
                <a:latin typeface="Arial" panose="020B0604020202020204" pitchFamily="34" charset="0"/>
                <a:cs typeface="Arial" panose="020B0604020202020204" pitchFamily="34" charset="0"/>
              </a:rPr>
              <a:t>K</a:t>
            </a:r>
            <a:r>
              <a:rPr lang="en-US" altLang="ko-KR" kern="100" baseline="-25000" dirty="0" err="1" smtClean="0">
                <a:latin typeface="Arial" panose="020B0604020202020204" pitchFamily="34" charset="0"/>
                <a:cs typeface="Arial" panose="020B0604020202020204" pitchFamily="34" charset="0"/>
              </a:rPr>
              <a:t>aq</a:t>
            </a:r>
            <a:r>
              <a:rPr lang="en-US" altLang="ko-KR" kern="100" baseline="30000" dirty="0" smtClean="0">
                <a:latin typeface="Arial" panose="020B0604020202020204" pitchFamily="34" charset="0"/>
                <a:cs typeface="Arial" panose="020B0604020202020204" pitchFamily="34" charset="0"/>
              </a:rPr>
              <a:t> </a:t>
            </a:r>
            <a:r>
              <a:rPr lang="en-US" altLang="ko-KR" kern="100" dirty="0" smtClean="0">
                <a:latin typeface="Arial" panose="020B0604020202020204" pitchFamily="34" charset="0"/>
                <a:cs typeface="Arial" panose="020B0604020202020204" pitchFamily="34" charset="0"/>
              </a:rPr>
              <a:t>= </a:t>
            </a:r>
            <a:r>
              <a:rPr lang="ko-KR" altLang="en-US" kern="100" dirty="0" smtClean="0">
                <a:latin typeface="Arial" panose="020B0604020202020204" pitchFamily="34" charset="0"/>
                <a:cs typeface="Arial" panose="020B0604020202020204" pitchFamily="34" charset="0"/>
              </a:rPr>
              <a:t>−</a:t>
            </a:r>
            <a:r>
              <a:rPr lang="en-US" altLang="ko-KR" kern="100" dirty="0" smtClean="0">
                <a:latin typeface="Arial" panose="020B0604020202020204" pitchFamily="34" charset="0"/>
                <a:cs typeface="Arial" panose="020B0604020202020204" pitchFamily="34" charset="0"/>
              </a:rPr>
              <a:t>log</a:t>
            </a:r>
            <a:r>
              <a:rPr lang="en-US" altLang="ko-KR" kern="100" baseline="-25000" dirty="0" smtClean="0">
                <a:latin typeface="Arial" panose="020B0604020202020204" pitchFamily="34" charset="0"/>
                <a:cs typeface="Arial" panose="020B0604020202020204" pitchFamily="34" charset="0"/>
              </a:rPr>
              <a:t>10</a:t>
            </a:r>
            <a:r>
              <a:rPr lang="en-US" altLang="ko-KR" i="1" kern="100" dirty="0" smtClean="0">
                <a:latin typeface="Arial" panose="020B0604020202020204" pitchFamily="34" charset="0"/>
                <a:cs typeface="Arial" panose="020B0604020202020204" pitchFamily="34" charset="0"/>
              </a:rPr>
              <a:t>K</a:t>
            </a:r>
            <a:r>
              <a:rPr lang="en-US" altLang="ko-KR" kern="100" baseline="-25000" dirty="0" smtClean="0">
                <a:latin typeface="Arial" panose="020B0604020202020204" pitchFamily="34" charset="0"/>
                <a:cs typeface="Arial" panose="020B0604020202020204" pitchFamily="34" charset="0"/>
              </a:rPr>
              <a:t>aq</a:t>
            </a:r>
            <a:r>
              <a:rPr lang="en-US" altLang="ko-KR" kern="100" dirty="0" smtClean="0">
                <a:latin typeface="Arial" panose="020B0604020202020204" pitchFamily="34" charset="0"/>
                <a:cs typeface="Arial" panose="020B0604020202020204" pitchFamily="34" charset="0"/>
              </a:rPr>
              <a:t>)</a:t>
            </a:r>
            <a:endParaRPr lang="ko-KR" altLang="en-US" kern="100" dirty="0">
              <a:latin typeface="Arial" pitchFamily="34" charset="0"/>
              <a:ea typeface="맑은 고딕"/>
              <a:cs typeface="Arial" pitchFamily="34" charset="0"/>
            </a:endParaRPr>
          </a:p>
        </p:txBody>
      </p:sp>
    </p:spTree>
    <p:extLst>
      <p:ext uri="{BB962C8B-B14F-4D97-AF65-F5344CB8AC3E}">
        <p14:creationId xmlns:p14="http://schemas.microsoft.com/office/powerpoint/2010/main" val="37423041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26723" y="775428"/>
            <a:ext cx="3614984" cy="3474218"/>
            <a:chOff x="464610" y="977016"/>
            <a:chExt cx="3614984" cy="3474218"/>
          </a:xfrm>
        </p:grpSpPr>
        <p:sp>
          <p:nvSpPr>
            <p:cNvPr id="5" name="Rectangle 4"/>
            <p:cNvSpPr/>
            <p:nvPr/>
          </p:nvSpPr>
          <p:spPr>
            <a:xfrm>
              <a:off x="465850" y="1596971"/>
              <a:ext cx="3613744" cy="239442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p:cNvSpPr/>
            <p:nvPr/>
          </p:nvSpPr>
          <p:spPr>
            <a:xfrm>
              <a:off x="465850" y="3984306"/>
              <a:ext cx="3613744" cy="4669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660507">
              <a:off x="759159" y="1645612"/>
              <a:ext cx="3243058" cy="1905865"/>
            </a:xfrm>
            <a:prstGeom prst="rect">
              <a:avLst/>
            </a:prstGeom>
          </p:spPr>
        </p:pic>
        <p:sp>
          <p:nvSpPr>
            <p:cNvPr id="6" name="Rectangle 5"/>
            <p:cNvSpPr/>
            <p:nvPr/>
          </p:nvSpPr>
          <p:spPr>
            <a:xfrm>
              <a:off x="464610" y="1591622"/>
              <a:ext cx="1681294" cy="369332"/>
            </a:xfrm>
            <a:prstGeom prst="rect">
              <a:avLst/>
            </a:prstGeom>
          </p:spPr>
          <p:txBody>
            <a:bodyPr wrap="none">
              <a:spAutoFit/>
            </a:bodyPr>
            <a:lstStyle/>
            <a:p>
              <a:r>
                <a:rPr lang="en-US" altLang="ko-KR" b="1" dirty="0" smtClean="0">
                  <a:solidFill>
                    <a:srgbClr val="0070C0"/>
                  </a:solidFill>
                </a:rPr>
                <a:t>Pure TFA film</a:t>
              </a:r>
              <a:endParaRPr lang="ko-KR" altLang="en-US" b="1" dirty="0">
                <a:solidFill>
                  <a:srgbClr val="0070C0"/>
                </a:solidFill>
              </a:endParaRPr>
            </a:p>
          </p:txBody>
        </p:sp>
      </p:grpSp>
      <p:sp>
        <p:nvSpPr>
          <p:cNvPr id="8" name="Title 1"/>
          <p:cNvSpPr>
            <a:spLocks noGrp="1"/>
          </p:cNvSpPr>
          <p:nvPr>
            <p:ph type="title"/>
          </p:nvPr>
        </p:nvSpPr>
        <p:spPr>
          <a:xfrm>
            <a:off x="0" y="0"/>
            <a:ext cx="9144000" cy="662421"/>
          </a:xfrm>
        </p:spPr>
        <p:txBody>
          <a:bodyPr>
            <a:normAutofit/>
          </a:bodyPr>
          <a:lstStyle/>
          <a:p>
            <a:pPr algn="ctr"/>
            <a:r>
              <a:rPr lang="en-US" altLang="ko-KR" sz="2800" b="1" dirty="0" smtClean="0">
                <a:latin typeface="Arial" panose="020B0604020202020204" pitchFamily="34" charset="0"/>
                <a:cs typeface="Arial" panose="020B0604020202020204" pitchFamily="34" charset="0"/>
              </a:rPr>
              <a:t>Ionic Dissociation of </a:t>
            </a:r>
            <a:r>
              <a:rPr lang="en-US" altLang="ko-KR" sz="2800" b="1" dirty="0" err="1">
                <a:latin typeface="Arial" panose="020B0604020202020204" pitchFamily="34" charset="0"/>
                <a:cs typeface="Arial" panose="020B0604020202020204" pitchFamily="34" charset="0"/>
              </a:rPr>
              <a:t>Trifluoroacetic</a:t>
            </a:r>
            <a:r>
              <a:rPr lang="en-US" altLang="ko-KR" sz="2800" b="1" dirty="0">
                <a:latin typeface="Arial" panose="020B0604020202020204" pitchFamily="34" charset="0"/>
                <a:cs typeface="Arial" panose="020B0604020202020204" pitchFamily="34" charset="0"/>
              </a:rPr>
              <a:t> </a:t>
            </a:r>
            <a:r>
              <a:rPr lang="en-US" altLang="ko-KR" sz="2800" b="1" dirty="0" smtClean="0">
                <a:latin typeface="Arial" panose="020B0604020202020204" pitchFamily="34" charset="0"/>
                <a:cs typeface="Arial" panose="020B0604020202020204" pitchFamily="34" charset="0"/>
              </a:rPr>
              <a:t>Acid in ASW </a:t>
            </a:r>
            <a:endParaRPr lang="ko-KR" altLang="en-US" sz="2800" b="1" dirty="0">
              <a:latin typeface="Arial" panose="020B0604020202020204" pitchFamily="34" charset="0"/>
              <a:cs typeface="Arial" panose="020B0604020202020204" pitchFamily="34" charset="0"/>
            </a:endParaRPr>
          </a:p>
        </p:txBody>
      </p:sp>
      <p:sp>
        <p:nvSpPr>
          <p:cNvPr id="30" name="Rectangle 29"/>
          <p:cNvSpPr/>
          <p:nvPr/>
        </p:nvSpPr>
        <p:spPr>
          <a:xfrm>
            <a:off x="4904052" y="3632918"/>
            <a:ext cx="809389" cy="307777"/>
          </a:xfrm>
          <a:prstGeom prst="rect">
            <a:avLst/>
          </a:prstGeom>
        </p:spPr>
        <p:txBody>
          <a:bodyPr wrap="none">
            <a:spAutoFit/>
          </a:bodyPr>
          <a:lstStyle/>
          <a:p>
            <a:r>
              <a:rPr lang="en-US" altLang="ko-KR" sz="1400" dirty="0">
                <a:solidFill>
                  <a:srgbClr val="0070C0"/>
                </a:solidFill>
              </a:rPr>
              <a:t>TFA film </a:t>
            </a:r>
            <a:endParaRPr lang="ko-KR" altLang="en-US" sz="1400" dirty="0">
              <a:solidFill>
                <a:srgbClr val="0070C0"/>
              </a:solidFill>
            </a:endParaRPr>
          </a:p>
        </p:txBody>
      </p:sp>
      <p:grpSp>
        <p:nvGrpSpPr>
          <p:cNvPr id="45" name="Group 44"/>
          <p:cNvGrpSpPr/>
          <p:nvPr/>
        </p:nvGrpSpPr>
        <p:grpSpPr>
          <a:xfrm>
            <a:off x="5533944" y="2942445"/>
            <a:ext cx="2952752" cy="900639"/>
            <a:chOff x="5584412" y="3159156"/>
            <a:chExt cx="2952752" cy="900639"/>
          </a:xfrm>
        </p:grpSpPr>
        <p:sp>
          <p:nvSpPr>
            <p:cNvPr id="32" name="TextBox 31"/>
            <p:cNvSpPr txBox="1"/>
            <p:nvPr/>
          </p:nvSpPr>
          <p:spPr>
            <a:xfrm>
              <a:off x="5584412" y="3529240"/>
              <a:ext cx="1316419" cy="307777"/>
            </a:xfrm>
            <a:prstGeom prst="rect">
              <a:avLst/>
            </a:prstGeom>
            <a:noFill/>
          </p:spPr>
          <p:txBody>
            <a:bodyPr wrap="square" rtlCol="0">
              <a:spAutoFit/>
            </a:bodyPr>
            <a:lstStyle/>
            <a:p>
              <a:r>
                <a:rPr lang="el-GR" altLang="ko-KR" sz="1400" dirty="0">
                  <a:solidFill>
                    <a:srgbClr val="0070C0"/>
                  </a:solidFill>
                </a:rPr>
                <a:t>ν</a:t>
              </a:r>
              <a:r>
                <a:rPr lang="en-US" altLang="ko-KR" sz="1400" dirty="0">
                  <a:solidFill>
                    <a:srgbClr val="0070C0"/>
                  </a:solidFill>
                </a:rPr>
                <a:t>(OH) </a:t>
              </a:r>
              <a:r>
                <a:rPr lang="en-US" altLang="ko-KR" sz="1400" dirty="0" smtClean="0">
                  <a:solidFill>
                    <a:srgbClr val="0070C0"/>
                  </a:solidFill>
                </a:rPr>
                <a:t>of </a:t>
              </a:r>
              <a:r>
                <a:rPr lang="en-US" altLang="ko-KR" sz="1400" dirty="0">
                  <a:solidFill>
                    <a:srgbClr val="0070C0"/>
                  </a:solidFill>
                </a:rPr>
                <a:t>TFA</a:t>
              </a:r>
              <a:endParaRPr lang="ko-KR" altLang="en-US" sz="1400" dirty="0">
                <a:solidFill>
                  <a:srgbClr val="0070C0"/>
                </a:solidFill>
              </a:endParaRPr>
            </a:p>
          </p:txBody>
        </p:sp>
        <p:sp>
          <p:nvSpPr>
            <p:cNvPr id="33" name="TextBox 32"/>
            <p:cNvSpPr txBox="1"/>
            <p:nvPr/>
          </p:nvSpPr>
          <p:spPr>
            <a:xfrm>
              <a:off x="7122500" y="3159156"/>
              <a:ext cx="1414664" cy="307777"/>
            </a:xfrm>
            <a:prstGeom prst="rect">
              <a:avLst/>
            </a:prstGeom>
            <a:noFill/>
          </p:spPr>
          <p:txBody>
            <a:bodyPr wrap="square" rtlCol="0">
              <a:spAutoFit/>
            </a:bodyPr>
            <a:lstStyle/>
            <a:p>
              <a:r>
                <a:rPr lang="el-GR" altLang="ko-KR" sz="1400" dirty="0">
                  <a:solidFill>
                    <a:srgbClr val="0070C0"/>
                  </a:solidFill>
                </a:rPr>
                <a:t>ν</a:t>
              </a:r>
              <a:r>
                <a:rPr lang="en-US" altLang="ko-KR" sz="1400" dirty="0">
                  <a:solidFill>
                    <a:srgbClr val="0070C0"/>
                  </a:solidFill>
                </a:rPr>
                <a:t>(C=O) </a:t>
              </a:r>
              <a:r>
                <a:rPr lang="en-US" altLang="ko-KR" sz="1400" dirty="0" smtClean="0">
                  <a:solidFill>
                    <a:srgbClr val="0070C0"/>
                  </a:solidFill>
                </a:rPr>
                <a:t>of TFA</a:t>
              </a:r>
              <a:endParaRPr lang="ko-KR" altLang="en-US" sz="1400" dirty="0">
                <a:solidFill>
                  <a:srgbClr val="0070C0"/>
                </a:solidFill>
              </a:endParaRPr>
            </a:p>
          </p:txBody>
        </p:sp>
        <p:cxnSp>
          <p:nvCxnSpPr>
            <p:cNvPr id="37" name="Straight Arrow Connector 36"/>
            <p:cNvCxnSpPr/>
            <p:nvPr/>
          </p:nvCxnSpPr>
          <p:spPr>
            <a:xfrm>
              <a:off x="6073163" y="3849630"/>
              <a:ext cx="1" cy="210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747923" y="3432770"/>
              <a:ext cx="0" cy="248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54" name="Object 53"/>
          <p:cNvGraphicFramePr>
            <a:graphicFrameLocks noChangeAspect="1"/>
          </p:cNvGraphicFramePr>
          <p:nvPr>
            <p:extLst>
              <p:ext uri="{D42A27DB-BD31-4B8C-83A1-F6EECF244321}">
                <p14:modId xmlns:p14="http://schemas.microsoft.com/office/powerpoint/2010/main" val="2036726237"/>
              </p:ext>
            </p:extLst>
          </p:nvPr>
        </p:nvGraphicFramePr>
        <p:xfrm>
          <a:off x="3657772" y="817970"/>
          <a:ext cx="5949331" cy="4169664"/>
        </p:xfrm>
        <a:graphic>
          <a:graphicData uri="http://schemas.openxmlformats.org/presentationml/2006/ole">
            <mc:AlternateContent xmlns:mc="http://schemas.openxmlformats.org/markup-compatibility/2006">
              <mc:Choice xmlns:v="urn:schemas-microsoft-com:vml" Requires="v">
                <p:oleObj spid="_x0000_s31888" name="Graph" r:id="rId5" imgW="4129200" imgH="2877120" progId="Origin50.Graph">
                  <p:embed/>
                </p:oleObj>
              </mc:Choice>
              <mc:Fallback>
                <p:oleObj name="Graph" r:id="rId5" imgW="4129200" imgH="2877120" progId="Origin50.Graph">
                  <p:embed/>
                  <p:pic>
                    <p:nvPicPr>
                      <p:cNvPr id="0" name=""/>
                      <p:cNvPicPr/>
                      <p:nvPr/>
                    </p:nvPicPr>
                    <p:blipFill>
                      <a:blip r:embed="rId6"/>
                      <a:stretch>
                        <a:fillRect/>
                      </a:stretch>
                    </p:blipFill>
                    <p:spPr>
                      <a:xfrm>
                        <a:off x="3657772" y="817970"/>
                        <a:ext cx="5949331" cy="4169664"/>
                      </a:xfrm>
                      <a:prstGeom prst="rect">
                        <a:avLst/>
                      </a:prstGeom>
                    </p:spPr>
                  </p:pic>
                </p:oleObj>
              </mc:Fallback>
            </mc:AlternateContent>
          </a:graphicData>
        </a:graphic>
      </p:graphicFrame>
      <p:sp>
        <p:nvSpPr>
          <p:cNvPr id="56" name="Rectangle 55"/>
          <p:cNvSpPr/>
          <p:nvPr/>
        </p:nvSpPr>
        <p:spPr>
          <a:xfrm>
            <a:off x="4904052" y="1513879"/>
            <a:ext cx="1525413" cy="307777"/>
          </a:xfrm>
          <a:prstGeom prst="rect">
            <a:avLst/>
          </a:prstGeom>
          <a:solidFill>
            <a:schemeClr val="bg1"/>
          </a:solidFill>
        </p:spPr>
        <p:txBody>
          <a:bodyPr wrap="square">
            <a:spAutoFit/>
          </a:bodyPr>
          <a:lstStyle/>
          <a:p>
            <a:r>
              <a:rPr lang="en-US" altLang="ko-KR" sz="1400" dirty="0" smtClean="0"/>
              <a:t>TFA in D</a:t>
            </a:r>
            <a:r>
              <a:rPr lang="en-US" altLang="ko-KR" sz="1400" baseline="-25000" dirty="0" smtClean="0"/>
              <a:t>2</a:t>
            </a:r>
            <a:r>
              <a:rPr lang="en-US" altLang="ko-KR" sz="1400" dirty="0" smtClean="0"/>
              <a:t>O film</a:t>
            </a:r>
            <a:endParaRPr lang="ko-KR" altLang="en-US" sz="1400" dirty="0"/>
          </a:p>
        </p:txBody>
      </p:sp>
      <p:sp>
        <p:nvSpPr>
          <p:cNvPr id="57" name="TextBox 56"/>
          <p:cNvSpPr txBox="1"/>
          <p:nvPr/>
        </p:nvSpPr>
        <p:spPr>
          <a:xfrm>
            <a:off x="5165659" y="2139571"/>
            <a:ext cx="1263806" cy="523220"/>
          </a:xfrm>
          <a:prstGeom prst="rect">
            <a:avLst/>
          </a:prstGeom>
          <a:solidFill>
            <a:schemeClr val="bg1"/>
          </a:solidFill>
        </p:spPr>
        <p:txBody>
          <a:bodyPr wrap="square" rtlCol="0">
            <a:spAutoFit/>
          </a:bodyPr>
          <a:lstStyle/>
          <a:p>
            <a:pPr algn="ctr"/>
            <a:r>
              <a:rPr lang="en-US" altLang="ko-KR" sz="1400" dirty="0">
                <a:solidFill>
                  <a:srgbClr val="FF0000"/>
                </a:solidFill>
              </a:rPr>
              <a:t>no </a:t>
            </a:r>
            <a:endParaRPr lang="en-US" altLang="ko-KR" sz="1400" dirty="0" smtClean="0">
              <a:solidFill>
                <a:srgbClr val="FF0000"/>
              </a:solidFill>
            </a:endParaRPr>
          </a:p>
          <a:p>
            <a:pPr algn="ctr"/>
            <a:r>
              <a:rPr lang="el-GR" altLang="ko-KR" sz="1400" dirty="0" smtClean="0">
                <a:solidFill>
                  <a:srgbClr val="FF0000"/>
                </a:solidFill>
              </a:rPr>
              <a:t>ν</a:t>
            </a:r>
            <a:r>
              <a:rPr lang="en-US" altLang="ko-KR" sz="1400" dirty="0">
                <a:solidFill>
                  <a:srgbClr val="FF0000"/>
                </a:solidFill>
              </a:rPr>
              <a:t>(OH) </a:t>
            </a:r>
            <a:r>
              <a:rPr lang="en-US" altLang="ko-KR" sz="1400" dirty="0" smtClean="0">
                <a:solidFill>
                  <a:srgbClr val="FF0000"/>
                </a:solidFill>
              </a:rPr>
              <a:t>of </a:t>
            </a:r>
            <a:r>
              <a:rPr lang="en-US" altLang="ko-KR" sz="1400" dirty="0">
                <a:solidFill>
                  <a:srgbClr val="FF0000"/>
                </a:solidFill>
              </a:rPr>
              <a:t>TFA</a:t>
            </a:r>
            <a:endParaRPr lang="ko-KR" altLang="en-US" sz="1400" dirty="0">
              <a:solidFill>
                <a:srgbClr val="FF0000"/>
              </a:solidFill>
            </a:endParaRPr>
          </a:p>
        </p:txBody>
      </p:sp>
      <p:sp>
        <p:nvSpPr>
          <p:cNvPr id="58" name="TextBox 57"/>
          <p:cNvSpPr txBox="1"/>
          <p:nvPr/>
        </p:nvSpPr>
        <p:spPr>
          <a:xfrm>
            <a:off x="7026342" y="1801951"/>
            <a:ext cx="1460354" cy="523220"/>
          </a:xfrm>
          <a:prstGeom prst="rect">
            <a:avLst/>
          </a:prstGeom>
          <a:noFill/>
        </p:spPr>
        <p:txBody>
          <a:bodyPr wrap="square" rtlCol="0">
            <a:spAutoFit/>
          </a:bodyPr>
          <a:lstStyle/>
          <a:p>
            <a:pPr algn="ctr"/>
            <a:r>
              <a:rPr lang="el-GR" altLang="ko-KR" sz="1400" dirty="0" smtClean="0">
                <a:solidFill>
                  <a:srgbClr val="FF0000"/>
                </a:solidFill>
              </a:rPr>
              <a:t>ν</a:t>
            </a:r>
            <a:r>
              <a:rPr lang="en-US" altLang="ko-KR" sz="1400" dirty="0">
                <a:solidFill>
                  <a:srgbClr val="FF0000"/>
                </a:solidFill>
              </a:rPr>
              <a:t>(C=O) </a:t>
            </a:r>
            <a:r>
              <a:rPr lang="en-US" altLang="ko-KR" sz="1400" dirty="0" smtClean="0">
                <a:solidFill>
                  <a:srgbClr val="FF0000"/>
                </a:solidFill>
              </a:rPr>
              <a:t>of carboxylate ion</a:t>
            </a:r>
            <a:endParaRPr lang="ko-KR" altLang="en-US" sz="1400" dirty="0">
              <a:solidFill>
                <a:srgbClr val="FF0000"/>
              </a:solidFill>
            </a:endParaRPr>
          </a:p>
        </p:txBody>
      </p:sp>
      <p:cxnSp>
        <p:nvCxnSpPr>
          <p:cNvPr id="60" name="Straight Arrow Connector 59"/>
          <p:cNvCxnSpPr/>
          <p:nvPr/>
        </p:nvCxnSpPr>
        <p:spPr>
          <a:xfrm>
            <a:off x="6022696" y="2651630"/>
            <a:ext cx="0" cy="183924"/>
          </a:xfrm>
          <a:prstGeom prst="straightConnector1">
            <a:avLst/>
          </a:prstGeom>
          <a:solidFill>
            <a:schemeClr val="bg1"/>
          </a:solidFill>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746118" y="1494174"/>
            <a:ext cx="1313857" cy="307777"/>
          </a:xfrm>
          <a:prstGeom prst="rect">
            <a:avLst/>
          </a:prstGeom>
          <a:noFill/>
        </p:spPr>
        <p:txBody>
          <a:bodyPr wrap="square" rtlCol="0">
            <a:spAutoFit/>
          </a:bodyPr>
          <a:lstStyle/>
          <a:p>
            <a:r>
              <a:rPr lang="el-GR" altLang="ko-KR" sz="1400" dirty="0"/>
              <a:t>ν</a:t>
            </a:r>
            <a:r>
              <a:rPr lang="en-US" altLang="ko-KR" sz="1400" dirty="0"/>
              <a:t>(OD) </a:t>
            </a:r>
            <a:r>
              <a:rPr lang="en-US" altLang="ko-KR" sz="1400" dirty="0" smtClean="0"/>
              <a:t>of </a:t>
            </a:r>
            <a:r>
              <a:rPr lang="en-US" altLang="ko-KR" sz="1400" dirty="0"/>
              <a:t>D</a:t>
            </a:r>
            <a:r>
              <a:rPr lang="en-US" altLang="ko-KR" sz="1400" baseline="-25000" dirty="0"/>
              <a:t>2</a:t>
            </a:r>
            <a:r>
              <a:rPr lang="en-US" altLang="ko-KR" sz="1400" dirty="0"/>
              <a:t>O</a:t>
            </a:r>
            <a:endParaRPr lang="ko-KR" altLang="en-US" sz="1400" dirty="0"/>
          </a:p>
        </p:txBody>
      </p:sp>
      <p:cxnSp>
        <p:nvCxnSpPr>
          <p:cNvPr id="67" name="Straight Arrow Connector 66"/>
          <p:cNvCxnSpPr/>
          <p:nvPr/>
        </p:nvCxnSpPr>
        <p:spPr>
          <a:xfrm flipH="1">
            <a:off x="6863873" y="1777781"/>
            <a:ext cx="162469" cy="261609"/>
          </a:xfrm>
          <a:prstGeom prst="straightConnector1">
            <a:avLst/>
          </a:prstGeom>
          <a:solidFill>
            <a:schemeClr val="bg1"/>
          </a:solid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339216" y="2290012"/>
            <a:ext cx="1581203" cy="1171697"/>
            <a:chOff x="1352862" y="2510813"/>
            <a:chExt cx="1581203" cy="1171697"/>
          </a:xfrm>
        </p:grpSpPr>
        <p:sp>
          <p:nvSpPr>
            <p:cNvPr id="2" name="Oval 1"/>
            <p:cNvSpPr/>
            <p:nvPr/>
          </p:nvSpPr>
          <p:spPr>
            <a:xfrm rot="18637855">
              <a:off x="2179757" y="2811941"/>
              <a:ext cx="660307" cy="448489"/>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Oval 48"/>
            <p:cNvSpPr/>
            <p:nvPr/>
          </p:nvSpPr>
          <p:spPr>
            <a:xfrm>
              <a:off x="1767506" y="2510813"/>
              <a:ext cx="660307" cy="448489"/>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p:cNvSpPr/>
            <p:nvPr/>
          </p:nvSpPr>
          <p:spPr>
            <a:xfrm>
              <a:off x="2205981" y="3343956"/>
              <a:ext cx="728084" cy="338554"/>
            </a:xfrm>
            <a:prstGeom prst="rect">
              <a:avLst/>
            </a:prstGeom>
          </p:spPr>
          <p:txBody>
            <a:bodyPr wrap="none">
              <a:spAutoFit/>
            </a:bodyPr>
            <a:lstStyle/>
            <a:p>
              <a:r>
                <a:rPr lang="el-GR" altLang="ko-KR" sz="1600" dirty="0">
                  <a:solidFill>
                    <a:srgbClr val="0070C0"/>
                  </a:solidFill>
                </a:rPr>
                <a:t>ν</a:t>
              </a:r>
              <a:r>
                <a:rPr lang="en-US" altLang="ko-KR" sz="1600" dirty="0">
                  <a:solidFill>
                    <a:srgbClr val="0070C0"/>
                  </a:solidFill>
                </a:rPr>
                <a:t>(OH)</a:t>
              </a:r>
              <a:endParaRPr lang="ko-KR" altLang="en-US" sz="1600" dirty="0"/>
            </a:p>
          </p:txBody>
        </p:sp>
        <p:sp>
          <p:nvSpPr>
            <p:cNvPr id="68" name="Rectangle 67"/>
            <p:cNvSpPr/>
            <p:nvPr/>
          </p:nvSpPr>
          <p:spPr>
            <a:xfrm>
              <a:off x="1352862" y="2929295"/>
              <a:ext cx="853119" cy="338554"/>
            </a:xfrm>
            <a:prstGeom prst="rect">
              <a:avLst/>
            </a:prstGeom>
          </p:spPr>
          <p:txBody>
            <a:bodyPr wrap="none">
              <a:spAutoFit/>
            </a:bodyPr>
            <a:lstStyle/>
            <a:p>
              <a:r>
                <a:rPr lang="el-GR" altLang="ko-KR" sz="1600" dirty="0">
                  <a:solidFill>
                    <a:srgbClr val="0070C0"/>
                  </a:solidFill>
                </a:rPr>
                <a:t>ν</a:t>
              </a:r>
              <a:r>
                <a:rPr lang="en-US" altLang="ko-KR" sz="1600" dirty="0">
                  <a:solidFill>
                    <a:srgbClr val="0070C0"/>
                  </a:solidFill>
                </a:rPr>
                <a:t>(C=O)</a:t>
              </a:r>
              <a:endParaRPr lang="ko-KR" altLang="en-US" sz="1600" dirty="0"/>
            </a:p>
          </p:txBody>
        </p:sp>
      </p:grpSp>
      <p:grpSp>
        <p:nvGrpSpPr>
          <p:cNvPr id="17" name="Group 16"/>
          <p:cNvGrpSpPr/>
          <p:nvPr/>
        </p:nvGrpSpPr>
        <p:grpSpPr>
          <a:xfrm>
            <a:off x="316424" y="1031853"/>
            <a:ext cx="3843528" cy="3843717"/>
            <a:chOff x="392463" y="1629178"/>
            <a:chExt cx="3843528" cy="3843717"/>
          </a:xfrm>
        </p:grpSpPr>
        <p:sp>
          <p:nvSpPr>
            <p:cNvPr id="18" name="Rectangle 17"/>
            <p:cNvSpPr/>
            <p:nvPr/>
          </p:nvSpPr>
          <p:spPr>
            <a:xfrm>
              <a:off x="392463" y="1629178"/>
              <a:ext cx="3843528" cy="3843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9" name="Group 18"/>
            <p:cNvGrpSpPr/>
            <p:nvPr/>
          </p:nvGrpSpPr>
          <p:grpSpPr>
            <a:xfrm>
              <a:off x="481845" y="1939126"/>
              <a:ext cx="3613744" cy="2893293"/>
              <a:chOff x="465850" y="1557941"/>
              <a:chExt cx="3613744" cy="2893293"/>
            </a:xfrm>
          </p:grpSpPr>
          <p:grpSp>
            <p:nvGrpSpPr>
              <p:cNvPr id="20" name="Group 19"/>
              <p:cNvGrpSpPr/>
              <p:nvPr/>
            </p:nvGrpSpPr>
            <p:grpSpPr>
              <a:xfrm>
                <a:off x="465850" y="1557941"/>
                <a:ext cx="3613744" cy="2893293"/>
                <a:chOff x="465850" y="1557941"/>
                <a:chExt cx="3613744" cy="2893293"/>
              </a:xfrm>
            </p:grpSpPr>
            <p:sp>
              <p:nvSpPr>
                <p:cNvPr id="27" name="Rectangle 26"/>
                <p:cNvSpPr/>
                <p:nvPr/>
              </p:nvSpPr>
              <p:spPr>
                <a:xfrm>
                  <a:off x="465850" y="1557941"/>
                  <a:ext cx="3613744" cy="2433453"/>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Rectangle 27"/>
                <p:cNvSpPr/>
                <p:nvPr/>
              </p:nvSpPr>
              <p:spPr>
                <a:xfrm>
                  <a:off x="465850" y="3984306"/>
                  <a:ext cx="3613744" cy="4669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Rectangle 28"/>
                <p:cNvSpPr/>
                <p:nvPr/>
              </p:nvSpPr>
              <p:spPr>
                <a:xfrm>
                  <a:off x="466340" y="1569761"/>
                  <a:ext cx="3268331" cy="338554"/>
                </a:xfrm>
                <a:prstGeom prst="rect">
                  <a:avLst/>
                </a:prstGeom>
              </p:spPr>
              <p:txBody>
                <a:bodyPr wrap="none">
                  <a:spAutoFit/>
                </a:bodyPr>
                <a:lstStyle/>
                <a:p>
                  <a:r>
                    <a:rPr lang="en-US" altLang="ko-KR" sz="1600" b="1" dirty="0" smtClean="0">
                      <a:solidFill>
                        <a:srgbClr val="FF0000"/>
                      </a:solidFill>
                    </a:rPr>
                    <a:t>TFA(4%)-D</a:t>
                  </a:r>
                  <a:r>
                    <a:rPr lang="en-US" altLang="ko-KR" sz="1600" b="1" baseline="-25000" dirty="0" smtClean="0">
                      <a:solidFill>
                        <a:srgbClr val="FF0000"/>
                      </a:solidFill>
                    </a:rPr>
                    <a:t>2</a:t>
                  </a:r>
                  <a:r>
                    <a:rPr lang="en-US" altLang="ko-KR" sz="1600" b="1" dirty="0" smtClean="0">
                      <a:solidFill>
                        <a:srgbClr val="FF0000"/>
                      </a:solidFill>
                    </a:rPr>
                    <a:t>O mixture,</a:t>
                  </a:r>
                  <a:r>
                    <a:rPr lang="en-US" altLang="ko-KR" sz="1600" b="1" i="1" dirty="0" smtClean="0">
                      <a:solidFill>
                        <a:srgbClr val="FF0000"/>
                      </a:solidFill>
                    </a:rPr>
                    <a:t> T </a:t>
                  </a:r>
                  <a:r>
                    <a:rPr lang="en-US" altLang="ko-KR" sz="1600" b="1" dirty="0" smtClean="0">
                      <a:solidFill>
                        <a:srgbClr val="FF0000"/>
                      </a:solidFill>
                    </a:rPr>
                    <a:t>= 60 K</a:t>
                  </a:r>
                  <a:endParaRPr lang="ko-KR" altLang="en-US" sz="1600" b="1" dirty="0">
                    <a:solidFill>
                      <a:srgbClr val="FF0000"/>
                    </a:solidFill>
                  </a:endParaRPr>
                </a:p>
              </p:txBody>
            </p:sp>
          </p:gr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691842">
                <a:off x="816380" y="2159212"/>
                <a:ext cx="2810043" cy="1653277"/>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191127">
                <a:off x="2180448" y="2587390"/>
                <a:ext cx="1599304" cy="940944"/>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567335">
                <a:off x="1000362" y="1936839"/>
                <a:ext cx="1599304" cy="940944"/>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286579">
                <a:off x="1598366" y="3113773"/>
                <a:ext cx="1599304" cy="940944"/>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5188170">
                <a:off x="771543" y="2699380"/>
                <a:ext cx="1599304" cy="940944"/>
              </a:xfrm>
              <a:prstGeom prst="rect">
                <a:avLst/>
              </a:prstGeom>
            </p:spPr>
          </p:pic>
        </p:grpSp>
      </p:grpSp>
      <p:sp>
        <p:nvSpPr>
          <p:cNvPr id="7" name="Rectangle 6"/>
          <p:cNvSpPr/>
          <p:nvPr/>
        </p:nvSpPr>
        <p:spPr>
          <a:xfrm>
            <a:off x="1939549" y="3846905"/>
            <a:ext cx="806503" cy="338554"/>
          </a:xfrm>
          <a:prstGeom prst="rect">
            <a:avLst/>
          </a:prstGeom>
        </p:spPr>
        <p:txBody>
          <a:bodyPr wrap="none">
            <a:spAutoFit/>
          </a:bodyPr>
          <a:lstStyle/>
          <a:p>
            <a:r>
              <a:rPr lang="en-US" altLang="ko-KR" sz="1600" b="1" dirty="0"/>
              <a:t>Pt(111)</a:t>
            </a:r>
            <a:endParaRPr lang="ko-KR" altLang="en-US" sz="1600" b="1" dirty="0"/>
          </a:p>
        </p:txBody>
      </p:sp>
      <p:sp>
        <p:nvSpPr>
          <p:cNvPr id="70" name="Line 12"/>
          <p:cNvSpPr>
            <a:spLocks noChangeShapeType="1"/>
          </p:cNvSpPr>
          <p:nvPr/>
        </p:nvSpPr>
        <p:spPr bwMode="auto">
          <a:xfrm>
            <a:off x="0" y="662421"/>
            <a:ext cx="9144000" cy="0"/>
          </a:xfrm>
          <a:prstGeom prst="line">
            <a:avLst/>
          </a:prstGeom>
          <a:noFill/>
          <a:ln w="50800">
            <a:solidFill>
              <a:srgbClr val="006699"/>
            </a:solidFill>
            <a:round/>
            <a:headEnd/>
            <a:tailEnd/>
          </a:ln>
          <a:effectLst>
            <a:outerShdw blurRad="50800" dist="38100" dir="2700000" algn="tl" rotWithShape="0">
              <a:prstClr val="black">
                <a:alpha val="40000"/>
              </a:prstClr>
            </a:outerShdw>
          </a:effectLst>
          <a:scene3d>
            <a:camera prst="orthographicFront"/>
            <a:lightRig rig="threePt" dir="t"/>
          </a:scene3d>
          <a:sp3d>
            <a:bevelT w="6350"/>
            <a:bevelB h="6350"/>
          </a:sp3d>
          <a:extLst>
            <a:ext uri="{909E8E84-426E-40DD-AFC4-6F175D3DCCD1}">
              <a14:hiddenFill xmlns:a14="http://schemas.microsoft.com/office/drawing/2010/main">
                <a:noFill/>
              </a14:hiddenFill>
            </a:ext>
          </a:extLst>
        </p:spPr>
        <p:txBody>
          <a:bodyPr anchor="ctr"/>
          <a:lstStyle/>
          <a:p>
            <a:pPr fontAlgn="base">
              <a:spcBef>
                <a:spcPct val="0"/>
              </a:spcBef>
              <a:spcAft>
                <a:spcPct val="0"/>
              </a:spcAft>
            </a:pPr>
            <a:endParaRPr kumimoji="1" lang="ko-KR" altLang="en-US">
              <a:solidFill>
                <a:prstClr val="black"/>
              </a:solidFill>
              <a:latin typeface="맑은 고딕"/>
              <a:ea typeface="굴림" pitchFamily="50" charset="-127"/>
            </a:endParaRPr>
          </a:p>
        </p:txBody>
      </p:sp>
      <p:sp>
        <p:nvSpPr>
          <p:cNvPr id="51" name="Rectangle 28"/>
          <p:cNvSpPr/>
          <p:nvPr/>
        </p:nvSpPr>
        <p:spPr>
          <a:xfrm>
            <a:off x="4619828" y="889079"/>
            <a:ext cx="2223658" cy="400110"/>
          </a:xfrm>
          <a:prstGeom prst="rect">
            <a:avLst/>
          </a:prstGeom>
        </p:spPr>
        <p:txBody>
          <a:bodyPr wrap="square">
            <a:spAutoFit/>
          </a:bodyPr>
          <a:lstStyle/>
          <a:p>
            <a:r>
              <a:rPr lang="en-US" altLang="ko-KR" sz="2000" b="1" dirty="0" smtClean="0"/>
              <a:t>RAIR spectrum</a:t>
            </a:r>
            <a:endParaRPr lang="ko-KR" altLang="en-US" sz="2000" b="1" dirty="0"/>
          </a:p>
        </p:txBody>
      </p:sp>
      <p:sp>
        <p:nvSpPr>
          <p:cNvPr id="46" name="TextBox 45"/>
          <p:cNvSpPr txBox="1"/>
          <p:nvPr/>
        </p:nvSpPr>
        <p:spPr>
          <a:xfrm>
            <a:off x="494811" y="5692986"/>
            <a:ext cx="8170272" cy="861774"/>
          </a:xfrm>
          <a:prstGeom prst="rect">
            <a:avLst/>
          </a:prstGeom>
          <a:noFill/>
        </p:spPr>
        <p:txBody>
          <a:bodyPr wrap="square" rtlCol="0">
            <a:spAutoFit/>
          </a:bodyPr>
          <a:lstStyle/>
          <a:p>
            <a:pPr marL="342900" lvl="0" indent="-342900">
              <a:spcBef>
                <a:spcPts val="600"/>
              </a:spcBef>
              <a:spcAft>
                <a:spcPts val="600"/>
              </a:spcAft>
              <a:buFont typeface="Arial" panose="020B0604020202020204" pitchFamily="34" charset="0"/>
              <a:buChar char="•"/>
            </a:pPr>
            <a:r>
              <a:rPr lang="en-US" altLang="ko-KR" sz="2000" dirty="0" smtClean="0">
                <a:latin typeface="Arial" panose="020B0604020202020204" pitchFamily="34" charset="0"/>
                <a:cs typeface="Arial" panose="020B0604020202020204" pitchFamily="34" charset="0"/>
              </a:rPr>
              <a:t>Complete </a:t>
            </a:r>
            <a:r>
              <a:rPr lang="en-US" altLang="ko-KR" sz="2000" dirty="0">
                <a:latin typeface="Arial" panose="020B0604020202020204" pitchFamily="34" charset="0"/>
                <a:cs typeface="Arial" panose="020B0604020202020204" pitchFamily="34" charset="0"/>
              </a:rPr>
              <a:t>dissociation (</a:t>
            </a:r>
            <a:r>
              <a:rPr lang="el-GR" altLang="ko-KR" sz="2000" i="1" dirty="0">
                <a:latin typeface="Arial" panose="020B0604020202020204" pitchFamily="34" charset="0"/>
                <a:cs typeface="Arial" panose="020B0604020202020204" pitchFamily="34" charset="0"/>
              </a:rPr>
              <a:t>α</a:t>
            </a:r>
            <a:r>
              <a:rPr lang="en-US" altLang="ko-KR" sz="2000" dirty="0">
                <a:latin typeface="Arial" panose="020B0604020202020204" pitchFamily="34" charset="0"/>
                <a:cs typeface="Arial" panose="020B0604020202020204" pitchFamily="34" charset="0"/>
              </a:rPr>
              <a:t> &gt; 0.9) of TFA in </a:t>
            </a:r>
            <a:r>
              <a:rPr lang="en-US" altLang="ko-KR" sz="2000" dirty="0" smtClean="0">
                <a:latin typeface="Arial" panose="020B0604020202020204" pitchFamily="34" charset="0"/>
                <a:cs typeface="Arial" panose="020B0604020202020204" pitchFamily="34" charset="0"/>
              </a:rPr>
              <a:t>ASW. </a:t>
            </a:r>
          </a:p>
          <a:p>
            <a:pPr marL="342900" indent="-342900">
              <a:spcBef>
                <a:spcPts val="600"/>
              </a:spcBef>
              <a:spcAft>
                <a:spcPts val="600"/>
              </a:spcAft>
              <a:buFont typeface="Arial" panose="020B0604020202020204" pitchFamily="34" charset="0"/>
              <a:buChar char="•"/>
            </a:pPr>
            <a:r>
              <a:rPr lang="en-US" altLang="ko-KR" sz="2000" dirty="0" smtClean="0">
                <a:latin typeface="Arial" panose="020B0604020202020204" pitchFamily="34" charset="0"/>
                <a:cs typeface="Arial" panose="020B0604020202020204" pitchFamily="34" charset="0"/>
              </a:rPr>
              <a:t>Observed for different </a:t>
            </a:r>
            <a:r>
              <a:rPr lang="en-US" altLang="ko-KR" sz="2000" dirty="0">
                <a:latin typeface="Arial" panose="020B0604020202020204" pitchFamily="34" charset="0"/>
                <a:cs typeface="Arial" panose="020B0604020202020204" pitchFamily="34" charset="0"/>
              </a:rPr>
              <a:t>(1−10 M</a:t>
            </a:r>
            <a:r>
              <a:rPr lang="en-US" altLang="ko-KR" sz="2000" dirty="0" smtClean="0">
                <a:latin typeface="Arial" panose="020B0604020202020204" pitchFamily="34" charset="0"/>
                <a:cs typeface="Arial" panose="020B0604020202020204" pitchFamily="34" charset="0"/>
              </a:rPr>
              <a:t>) acid </a:t>
            </a:r>
            <a:r>
              <a:rPr lang="en-US" altLang="ko-KR" sz="2000" dirty="0">
                <a:latin typeface="Arial" panose="020B0604020202020204" pitchFamily="34" charset="0"/>
                <a:cs typeface="Arial" panose="020B0604020202020204" pitchFamily="34" charset="0"/>
              </a:rPr>
              <a:t>concentrations.</a:t>
            </a:r>
            <a:endParaRPr lang="en-US" altLang="ko-KR" sz="2000" dirty="0" smtClean="0">
              <a:latin typeface="Arial" panose="020B0604020202020204" pitchFamily="34" charset="0"/>
              <a:cs typeface="Arial" panose="020B0604020202020204" pitchFamily="34" charset="0"/>
            </a:endParaRPr>
          </a:p>
        </p:txBody>
      </p:sp>
      <p:sp>
        <p:nvSpPr>
          <p:cNvPr id="48" name="TextBox 47"/>
          <p:cNvSpPr txBox="1"/>
          <p:nvPr/>
        </p:nvSpPr>
        <p:spPr>
          <a:xfrm>
            <a:off x="531950" y="5052802"/>
            <a:ext cx="7706412" cy="430887"/>
          </a:xfrm>
          <a:prstGeom prst="rect">
            <a:avLst/>
          </a:prstGeom>
          <a:noFill/>
        </p:spPr>
        <p:txBody>
          <a:bodyPr wrap="square" rtlCol="0">
            <a:spAutoFit/>
          </a:bodyPr>
          <a:lstStyle/>
          <a:p>
            <a:r>
              <a:rPr lang="en-US" altLang="ko-KR" sz="2200" b="1" dirty="0">
                <a:latin typeface="Arial" panose="020B0604020202020204" pitchFamily="34" charset="0"/>
                <a:cs typeface="Arial" panose="020B0604020202020204" pitchFamily="34" charset="0"/>
              </a:rPr>
              <a:t>CF</a:t>
            </a:r>
            <a:r>
              <a:rPr lang="en-US" altLang="ko-KR" sz="2200" b="1" baseline="-25000" dirty="0">
                <a:latin typeface="Arial" panose="020B0604020202020204" pitchFamily="34" charset="0"/>
                <a:cs typeface="Arial" panose="020B0604020202020204" pitchFamily="34" charset="0"/>
              </a:rPr>
              <a:t>3</a:t>
            </a:r>
            <a:r>
              <a:rPr lang="en-US" altLang="ko-KR" sz="2200" b="1" dirty="0">
                <a:latin typeface="Arial" panose="020B0604020202020204" pitchFamily="34" charset="0"/>
                <a:cs typeface="Arial" panose="020B0604020202020204" pitchFamily="34" charset="0"/>
              </a:rPr>
              <a:t>COOH + </a:t>
            </a:r>
            <a:r>
              <a:rPr lang="en-US" altLang="ko-KR" sz="2200" b="1" dirty="0" smtClean="0">
                <a:latin typeface="Arial" panose="020B0604020202020204" pitchFamily="34" charset="0"/>
                <a:cs typeface="Arial" panose="020B0604020202020204" pitchFamily="34" charset="0"/>
              </a:rPr>
              <a:t>D</a:t>
            </a:r>
            <a:r>
              <a:rPr lang="en-US" altLang="ko-KR" sz="2200" b="1" baseline="-25000" dirty="0" smtClean="0">
                <a:latin typeface="Arial" panose="020B0604020202020204" pitchFamily="34" charset="0"/>
                <a:cs typeface="Arial" panose="020B0604020202020204" pitchFamily="34" charset="0"/>
              </a:rPr>
              <a:t>2</a:t>
            </a:r>
            <a:r>
              <a:rPr lang="en-US" altLang="ko-KR" sz="2200" b="1" dirty="0" smtClean="0">
                <a:latin typeface="Arial" panose="020B0604020202020204" pitchFamily="34" charset="0"/>
                <a:cs typeface="Arial" panose="020B0604020202020204" pitchFamily="34" charset="0"/>
              </a:rPr>
              <a:t>O  </a:t>
            </a:r>
            <a:r>
              <a:rPr lang="ko-KR" altLang="en-US" sz="2200" b="1" dirty="0">
                <a:latin typeface="Arial" panose="020B0604020202020204" pitchFamily="34" charset="0"/>
                <a:cs typeface="Arial" panose="020B0604020202020204" pitchFamily="34" charset="0"/>
              </a:rPr>
              <a:t>→ </a:t>
            </a:r>
            <a:r>
              <a:rPr lang="ko-KR" altLang="en-US" sz="2200" b="1" dirty="0" smtClean="0">
                <a:latin typeface="Arial" panose="020B0604020202020204" pitchFamily="34" charset="0"/>
                <a:cs typeface="Arial" panose="020B0604020202020204" pitchFamily="34" charset="0"/>
              </a:rPr>
              <a:t> </a:t>
            </a:r>
            <a:r>
              <a:rPr lang="en-US" altLang="ko-KR" sz="2200" b="1" dirty="0" smtClean="0">
                <a:solidFill>
                  <a:srgbClr val="FF0000"/>
                </a:solidFill>
                <a:latin typeface="Arial" panose="020B0604020202020204" pitchFamily="34" charset="0"/>
                <a:cs typeface="Arial" panose="020B0604020202020204" pitchFamily="34" charset="0"/>
              </a:rPr>
              <a:t>CF</a:t>
            </a:r>
            <a:r>
              <a:rPr lang="en-US" altLang="ko-KR" sz="2200" b="1" baseline="-25000" dirty="0" smtClean="0">
                <a:solidFill>
                  <a:srgbClr val="FF0000"/>
                </a:solidFill>
                <a:latin typeface="Arial" panose="020B0604020202020204" pitchFamily="34" charset="0"/>
                <a:cs typeface="Arial" panose="020B0604020202020204" pitchFamily="34" charset="0"/>
              </a:rPr>
              <a:t>3</a:t>
            </a:r>
            <a:r>
              <a:rPr lang="en-US" altLang="ko-KR" sz="2200" b="1" dirty="0" smtClean="0">
                <a:solidFill>
                  <a:srgbClr val="FF0000"/>
                </a:solidFill>
                <a:latin typeface="Arial" panose="020B0604020202020204" pitchFamily="34" charset="0"/>
                <a:cs typeface="Arial" panose="020B0604020202020204" pitchFamily="34" charset="0"/>
              </a:rPr>
              <a:t>COO</a:t>
            </a:r>
            <a:r>
              <a:rPr lang="en-US" altLang="ko-KR" sz="2200" b="1" baseline="30000" dirty="0" smtClean="0">
                <a:solidFill>
                  <a:srgbClr val="FF0000"/>
                </a:solidFill>
                <a:latin typeface="Arial" panose="020B0604020202020204" pitchFamily="34" charset="0"/>
                <a:cs typeface="Arial" panose="020B0604020202020204" pitchFamily="34" charset="0"/>
              </a:rPr>
              <a:t>−</a:t>
            </a:r>
            <a:r>
              <a:rPr lang="en-US" altLang="ko-KR" sz="2200" b="1" dirty="0" smtClean="0">
                <a:latin typeface="Arial" panose="020B0604020202020204" pitchFamily="34" charset="0"/>
                <a:cs typeface="Arial" panose="020B0604020202020204" pitchFamily="34" charset="0"/>
              </a:rPr>
              <a:t> </a:t>
            </a:r>
            <a:r>
              <a:rPr lang="en-US" altLang="ko-KR" sz="2200" b="1" dirty="0">
                <a:latin typeface="Arial" panose="020B0604020202020204" pitchFamily="34" charset="0"/>
                <a:cs typeface="Arial" panose="020B0604020202020204" pitchFamily="34" charset="0"/>
              </a:rPr>
              <a:t>+ </a:t>
            </a:r>
            <a:r>
              <a:rPr lang="en-US" altLang="ko-KR" sz="2200" b="1" dirty="0" smtClean="0">
                <a:latin typeface="Arial" panose="020B0604020202020204" pitchFamily="34" charset="0"/>
                <a:cs typeface="Arial" panose="020B0604020202020204" pitchFamily="34" charset="0"/>
              </a:rPr>
              <a:t>HD</a:t>
            </a:r>
            <a:r>
              <a:rPr lang="en-US" altLang="ko-KR" sz="2200" b="1" baseline="-25000" dirty="0" smtClean="0">
                <a:latin typeface="Arial" panose="020B0604020202020204" pitchFamily="34" charset="0"/>
                <a:cs typeface="Arial" panose="020B0604020202020204" pitchFamily="34" charset="0"/>
              </a:rPr>
              <a:t>2</a:t>
            </a:r>
            <a:r>
              <a:rPr lang="en-US" altLang="ko-KR" sz="2200" b="1" dirty="0" smtClean="0">
                <a:latin typeface="Arial" panose="020B0604020202020204" pitchFamily="34" charset="0"/>
                <a:cs typeface="Arial" panose="020B0604020202020204" pitchFamily="34" charset="0"/>
              </a:rPr>
              <a:t>O</a:t>
            </a:r>
            <a:r>
              <a:rPr lang="en-US" altLang="ko-KR" sz="2200" b="1" baseline="30000" dirty="0" smtClean="0">
                <a:latin typeface="Arial" panose="020B0604020202020204" pitchFamily="34" charset="0"/>
                <a:cs typeface="Arial" panose="020B0604020202020204" pitchFamily="34" charset="0"/>
              </a:rPr>
              <a:t>+</a:t>
            </a:r>
            <a:r>
              <a:rPr lang="ko-KR" altLang="en-US" sz="2200" b="1" baseline="30000" dirty="0" smtClean="0">
                <a:latin typeface="Arial" panose="020B0604020202020204" pitchFamily="34" charset="0"/>
                <a:cs typeface="Arial" panose="020B0604020202020204" pitchFamily="34" charset="0"/>
              </a:rPr>
              <a:t> </a:t>
            </a:r>
            <a:r>
              <a:rPr lang="en-US" altLang="ko-KR" sz="2200" b="1" dirty="0" smtClean="0">
                <a:latin typeface="Arial" panose="020B0604020202020204" pitchFamily="34" charset="0"/>
                <a:cs typeface="Arial" panose="020B0604020202020204" pitchFamily="34" charset="0"/>
              </a:rPr>
              <a:t>(or D</a:t>
            </a:r>
            <a:r>
              <a:rPr lang="en-US" altLang="ko-KR" sz="2200" b="1" baseline="-25000" dirty="0" smtClean="0">
                <a:latin typeface="Arial" panose="020B0604020202020204" pitchFamily="34" charset="0"/>
                <a:cs typeface="Arial" panose="020B0604020202020204" pitchFamily="34" charset="0"/>
              </a:rPr>
              <a:t>3</a:t>
            </a:r>
            <a:r>
              <a:rPr lang="en-US" altLang="ko-KR" sz="2200" b="1" dirty="0" smtClean="0">
                <a:latin typeface="Arial" panose="020B0604020202020204" pitchFamily="34" charset="0"/>
                <a:cs typeface="Arial" panose="020B0604020202020204" pitchFamily="34" charset="0"/>
              </a:rPr>
              <a:t>O</a:t>
            </a:r>
            <a:r>
              <a:rPr lang="en-US" altLang="ko-KR" sz="2200" b="1" baseline="30000" dirty="0" smtClean="0">
                <a:latin typeface="Arial" panose="020B0604020202020204" pitchFamily="34" charset="0"/>
                <a:cs typeface="Arial" panose="020B0604020202020204" pitchFamily="34" charset="0"/>
              </a:rPr>
              <a:t>+</a:t>
            </a:r>
            <a:r>
              <a:rPr lang="en-US" altLang="ko-KR" sz="2200" b="1" dirty="0" smtClean="0">
                <a:latin typeface="Arial" panose="020B0604020202020204" pitchFamily="34" charset="0"/>
                <a:cs typeface="Arial" panose="020B0604020202020204" pitchFamily="34" charset="0"/>
              </a:rPr>
              <a:t>)</a:t>
            </a:r>
            <a:endParaRPr lang="ko-KR" altLang="en-US" sz="2200" b="1" dirty="0">
              <a:latin typeface="Arial" panose="020B0604020202020204" pitchFamily="34" charset="0"/>
              <a:cs typeface="Arial" panose="020B0604020202020204" pitchFamily="34" charset="0"/>
            </a:endParaRPr>
          </a:p>
        </p:txBody>
      </p:sp>
      <p:sp>
        <p:nvSpPr>
          <p:cNvPr id="3" name="왼쪽 중괄호 2"/>
          <p:cNvSpPr/>
          <p:nvPr/>
        </p:nvSpPr>
        <p:spPr>
          <a:xfrm rot="5246934">
            <a:off x="7659171" y="2324832"/>
            <a:ext cx="255323" cy="26766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rgbClr val="FF00FF"/>
              </a:solidFill>
            </a:endParaRPr>
          </a:p>
        </p:txBody>
      </p:sp>
      <p:sp>
        <p:nvSpPr>
          <p:cNvPr id="47" name="순서도: 수동 입력 46"/>
          <p:cNvSpPr/>
          <p:nvPr/>
        </p:nvSpPr>
        <p:spPr>
          <a:xfrm rot="10800000">
            <a:off x="4789302" y="1395383"/>
            <a:ext cx="3913632" cy="1750412"/>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88184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750"/>
                                        <p:tgtEl>
                                          <p:spTgt spid="17"/>
                                        </p:tgtEl>
                                      </p:cBhvr>
                                    </p:animEffect>
                                  </p:childTnLst>
                                </p:cTn>
                              </p:par>
                            </p:childTnLst>
                          </p:cTn>
                        </p:par>
                        <p:par>
                          <p:cTn id="8" fill="hold">
                            <p:stCondLst>
                              <p:cond delay="750"/>
                            </p:stCondLst>
                            <p:childTnLst>
                              <p:par>
                                <p:cTn id="9" presetID="22" presetClass="exit" presetSubtype="8" fill="hold" grpId="0" nodeType="afterEffect">
                                  <p:stCondLst>
                                    <p:cond delay="0"/>
                                  </p:stCondLst>
                                  <p:childTnLst>
                                    <p:animEffect transition="out" filter="wipe(left)">
                                      <p:cBhvr>
                                        <p:cTn id="10" dur="750"/>
                                        <p:tgtEl>
                                          <p:spTgt spid="47"/>
                                        </p:tgtEl>
                                      </p:cBhvr>
                                    </p:animEffect>
                                    <p:set>
                                      <p:cBhvr>
                                        <p:cTn id="11" dur="1" fill="hold">
                                          <p:stCondLst>
                                            <p:cond delay="749"/>
                                          </p:stCondLst>
                                        </p:cTn>
                                        <p:tgtEl>
                                          <p:spTgt spid="47"/>
                                        </p:tgtEl>
                                        <p:attrNameLst>
                                          <p:attrName>style.visibility</p:attrName>
                                        </p:attrNameLst>
                                      </p:cBhvr>
                                      <p:to>
                                        <p:strVal val="hidden"/>
                                      </p:to>
                                    </p:set>
                                  </p:childTnLst>
                                </p:cTn>
                              </p:par>
                              <p:par>
                                <p:cTn id="12" presetID="22" presetClass="entr" presetSubtype="8" fill="hold" grpId="0" nodeType="withEffect">
                                  <p:stCondLst>
                                    <p:cond delay="50"/>
                                  </p:stCondLst>
                                  <p:childTnLst>
                                    <p:set>
                                      <p:cBhvr>
                                        <p:cTn id="13" dur="1" fill="hold">
                                          <p:stCondLst>
                                            <p:cond delay="0"/>
                                          </p:stCondLst>
                                        </p:cTn>
                                        <p:tgtEl>
                                          <p:spTgt spid="46"/>
                                        </p:tgtEl>
                                        <p:attrNameLst>
                                          <p:attrName>style.visibility</p:attrName>
                                        </p:attrNameLst>
                                      </p:cBhvr>
                                      <p:to>
                                        <p:strVal val="visible"/>
                                      </p:to>
                                    </p:set>
                                    <p:animEffect transition="in" filter="wipe(left)">
                                      <p:cBhvr>
                                        <p:cTn id="14" dur="750"/>
                                        <p:tgtEl>
                                          <p:spTgt spid="4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left)">
                                      <p:cBhvr>
                                        <p:cTn id="17" dur="7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4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4"/>
</p:tagLst>
</file>

<file path=ppt/tags/tag2.xml><?xml version="1.0" encoding="utf-8"?>
<p:tagLst xmlns:a="http://schemas.openxmlformats.org/drawingml/2006/main" xmlns:r="http://schemas.openxmlformats.org/officeDocument/2006/relationships" xmlns:p="http://schemas.openxmlformats.org/presentationml/2006/main">
  <p:tag name="TIMING" val="|13.2"/>
</p:tagLst>
</file>

<file path=ppt/theme/theme1.xml><?xml version="1.0" encoding="utf-8"?>
<a:theme xmlns:a="http://schemas.openxmlformats.org/drawingml/2006/main" name="4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프레젠테이션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프레젠테이션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itchFamily="50" charset="-127"/>
            <a:ea typeface="굴림" pitchFamily="50" charset="-127"/>
          </a:defRPr>
        </a:defP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프레젠테이션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2" id="{476375A3-AF89-4F4B-AB5E-C38E9D3B48B6}" vid="{17EA417E-E5A8-4549-814F-DFEF70E5F053}"/>
    </a:ext>
  </a:extLst>
</a:theme>
</file>

<file path=ppt/theme/theme5.xml><?xml version="1.0" encoding="utf-8"?>
<a:theme xmlns:a="http://schemas.openxmlformats.org/drawingml/2006/main" name="8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기본 디자인">
  <a:themeElements>
    <a:clrScheme name="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ko-KR" altLang="en-US" sz="4400" b="0" i="0" u="none" strike="noStrike" cap="none" normalizeH="0" baseline="0" smtClean="0">
            <a:ln>
              <a:noFill/>
            </a:ln>
            <a:solidFill>
              <a:schemeClr val="tx2"/>
            </a:solidFill>
            <a:effectLst/>
            <a:latin typeface="굴림" pitchFamily="50" charset="-127"/>
            <a:ea typeface="굴림" pitchFamily="50" charset="-127"/>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ko-KR" altLang="en-US" sz="4400" b="0" i="0" u="none" strike="noStrike" cap="none" normalizeH="0" baseline="0" smtClean="0">
            <a:ln>
              <a:noFill/>
            </a:ln>
            <a:solidFill>
              <a:schemeClr val="tx2"/>
            </a:solidFill>
            <a:effectLst/>
            <a:latin typeface="굴림" pitchFamily="50" charset="-127"/>
            <a:ea typeface="굴림" pitchFamily="50" charset="-127"/>
          </a:defRPr>
        </a:defPPr>
      </a:lstStyle>
    </a:lnDef>
  </a:objectDefaults>
  <a:extraClrSchemeLst>
    <a:extraClrScheme>
      <a:clrScheme name="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기본 디자인">
  <a:themeElements>
    <a:clrScheme name="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ko-KR" altLang="en-US" sz="4400" b="0" i="0" u="none" strike="noStrike" cap="none" normalizeH="0" baseline="0" smtClean="0">
            <a:ln>
              <a:noFill/>
            </a:ln>
            <a:solidFill>
              <a:schemeClr val="tx2"/>
            </a:solidFill>
            <a:effectLst/>
            <a:latin typeface="굴림" pitchFamily="50" charset="-127"/>
            <a:ea typeface="굴림" pitchFamily="50" charset="-127"/>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ko-KR" altLang="en-US" sz="4400" b="0" i="0" u="none" strike="noStrike" cap="none" normalizeH="0" baseline="0" smtClean="0">
            <a:ln>
              <a:noFill/>
            </a:ln>
            <a:solidFill>
              <a:schemeClr val="tx2"/>
            </a:solidFill>
            <a:effectLst/>
            <a:latin typeface="굴림" pitchFamily="50" charset="-127"/>
            <a:ea typeface="굴림" pitchFamily="50" charset="-127"/>
          </a:defRPr>
        </a:defPPr>
      </a:lstStyle>
    </a:lnDef>
  </a:objectDefaults>
  <a:extraClrSchemeLst>
    <a:extraClrScheme>
      <a:clrScheme name="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프레젠테이션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11476</TotalTime>
  <Words>5650</Words>
  <Application>Microsoft Office PowerPoint</Application>
  <PresentationFormat>화면 슬라이드 쇼(4:3)</PresentationFormat>
  <Paragraphs>609</Paragraphs>
  <Slides>36</Slides>
  <Notes>32</Notes>
  <HiddenSlides>5</HiddenSlides>
  <MMClips>0</MMClips>
  <ScaleCrop>false</ScaleCrop>
  <HeadingPairs>
    <vt:vector size="8" baseType="variant">
      <vt:variant>
        <vt:lpstr>사용한 글꼴</vt:lpstr>
      </vt:variant>
      <vt:variant>
        <vt:i4>29</vt:i4>
      </vt:variant>
      <vt:variant>
        <vt:lpstr>테마</vt:lpstr>
      </vt:variant>
      <vt:variant>
        <vt:i4>14</vt:i4>
      </vt:variant>
      <vt:variant>
        <vt:lpstr>포함된 OLE 서버</vt:lpstr>
      </vt:variant>
      <vt:variant>
        <vt:i4>1</vt:i4>
      </vt:variant>
      <vt:variant>
        <vt:lpstr>슬라이드 제목</vt:lpstr>
      </vt:variant>
      <vt:variant>
        <vt:i4>36</vt:i4>
      </vt:variant>
    </vt:vector>
  </HeadingPairs>
  <TitlesOfParts>
    <vt:vector size="80" baseType="lpstr">
      <vt:lpstr>AdvOT2e364b11</vt:lpstr>
      <vt:lpstr>AdvOT8608a8d1+22</vt:lpstr>
      <vt:lpstr>AdvTT454a7a89</vt:lpstr>
      <vt:lpstr>AdvTT5235d5a9</vt:lpstr>
      <vt:lpstr>AdvTT5235d5a9+20</vt:lpstr>
      <vt:lpstr>AdvTT94c8263f.I</vt:lpstr>
      <vt:lpstr>Arial Unicode MS</vt:lpstr>
      <vt:lpstr>HY신명조</vt:lpstr>
      <vt:lpstr>HY헤드라인M</vt:lpstr>
      <vt:lpstr>굴림</vt:lpstr>
      <vt:lpstr>궁서</vt:lpstr>
      <vt:lpstr>맑은 고딕</vt:lpstr>
      <vt:lpstr>바탕</vt:lpstr>
      <vt:lpstr>본고딕 KR Medium</vt:lpstr>
      <vt:lpstr>본고딕 KR Normal</vt:lpstr>
      <vt:lpstr>Arial</vt:lpstr>
      <vt:lpstr>Arial Narrow</vt:lpstr>
      <vt:lpstr>Calibri</vt:lpstr>
      <vt:lpstr>Cambria Math</vt:lpstr>
      <vt:lpstr>Century Gothic</vt:lpstr>
      <vt:lpstr>Comic Sans MS</vt:lpstr>
      <vt:lpstr>Franklin Gothic Demi</vt:lpstr>
      <vt:lpstr>Franklin Gothic Medium</vt:lpstr>
      <vt:lpstr>Garamond</vt:lpstr>
      <vt:lpstr>Gill Sans MT</vt:lpstr>
      <vt:lpstr>Kristen ITC</vt:lpstr>
      <vt:lpstr>Times</vt:lpstr>
      <vt:lpstr>Times New Roman</vt:lpstr>
      <vt:lpstr>Wingdings</vt:lpstr>
      <vt:lpstr>4_기본 디자인</vt:lpstr>
      <vt:lpstr>5_Office 테마</vt:lpstr>
      <vt:lpstr>3_Office 테마</vt:lpstr>
      <vt:lpstr>프레젠테이션1</vt:lpstr>
      <vt:lpstr>8_Office 테마</vt:lpstr>
      <vt:lpstr>기본 디자인</vt:lpstr>
      <vt:lpstr>1_기본 디자인</vt:lpstr>
      <vt:lpstr>1_프레젠테이션1</vt:lpstr>
      <vt:lpstr>2_Office 테마</vt:lpstr>
      <vt:lpstr>Blank</vt:lpstr>
      <vt:lpstr>Main</vt:lpstr>
      <vt:lpstr>2_프레젠테이션1</vt:lpstr>
      <vt:lpstr>3_프레젠테이션1</vt:lpstr>
      <vt:lpstr>2_기본 디자인</vt:lpstr>
      <vt:lpstr>Graph</vt:lpstr>
      <vt:lpstr>Entropy-Driven Spontaneous Dissociation of Weak Acids in Ice</vt:lpstr>
      <vt:lpstr>PowerPoint 프레젠테이션</vt:lpstr>
      <vt:lpstr>PowerPoint 프레젠테이션</vt:lpstr>
      <vt:lpstr>PowerPoint 프레젠테이션</vt:lpstr>
      <vt:lpstr>PowerPoint 프레젠테이션</vt:lpstr>
      <vt:lpstr>Experimental Apparatus</vt:lpstr>
      <vt:lpstr>PowerPoint 프레젠테이션</vt:lpstr>
      <vt:lpstr>PowerPoint 프레젠테이션</vt:lpstr>
      <vt:lpstr>Ionic Dissociation of Trifluoroacetic Acid in ASW </vt:lpstr>
      <vt:lpstr>PowerPoint 프레젠테이션</vt:lpstr>
      <vt:lpstr>PowerPoint 프레젠테이션</vt:lpstr>
      <vt:lpstr>PowerPoint 프레젠테이션</vt:lpstr>
      <vt:lpstr>Formic Acid: H/D Exchange without Dissociation</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There are more examples</vt:lpstr>
      <vt:lpstr>PowerPoint 프레젠테이션</vt:lpstr>
      <vt:lpstr>PowerPoint 프레젠테이션</vt:lpstr>
      <vt:lpstr>PowerPoint 프레젠테이션</vt:lpstr>
      <vt:lpstr>PowerPoint 프레젠테이션</vt:lpstr>
      <vt:lpstr>A Brief History of Interstellar Grain</vt:lpstr>
      <vt:lpstr>TFA in ASW: Zundel Continuum and v(O-D) of D2O</vt:lpstr>
      <vt:lpstr>PowerPoint 프레젠테이션</vt:lpstr>
      <vt:lpstr>PowerPoint 프레젠테이션</vt:lpstr>
      <vt:lpstr>PowerPoint 프레젠테이션</vt:lpstr>
      <vt:lpstr>PowerPoint 프레젠테이션</vt:lpstr>
      <vt:lpstr>PowerPoint 프레젠테이션</vt:lpstr>
      <vt:lpstr>PowerPoint 프레젠테이션</vt:lpstr>
      <vt:lpstr>Chapter 4: Scheme</vt:lpstr>
      <vt:lpstr>Thickness-Dependent Proton Transfer</vt:lpstr>
      <vt:lpstr>Proton Transfer in Bulk ASW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Sunghwan Shin</dc:creator>
  <cp:lastModifiedBy>Heon Kang</cp:lastModifiedBy>
  <cp:revision>455</cp:revision>
  <dcterms:created xsi:type="dcterms:W3CDTF">2017-12-18T02:09:43Z</dcterms:created>
  <dcterms:modified xsi:type="dcterms:W3CDTF">2018-08-13T08:27:44Z</dcterms:modified>
</cp:coreProperties>
</file>