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96" r:id="rId4"/>
    <p:sldId id="353" r:id="rId5"/>
    <p:sldId id="346" r:id="rId6"/>
    <p:sldId id="347" r:id="rId7"/>
    <p:sldId id="354" r:id="rId8"/>
    <p:sldId id="351" r:id="rId9"/>
    <p:sldId id="352" r:id="rId10"/>
    <p:sldId id="355" r:id="rId11"/>
    <p:sldId id="356" r:id="rId12"/>
    <p:sldId id="269" r:id="rId13"/>
    <p:sldId id="265" r:id="rId14"/>
    <p:sldId id="358" r:id="rId15"/>
    <p:sldId id="264" r:id="rId16"/>
    <p:sldId id="267" r:id="rId17"/>
    <p:sldId id="268" r:id="rId18"/>
    <p:sldId id="260" r:id="rId19"/>
    <p:sldId id="258" r:id="rId20"/>
    <p:sldId id="357" r:id="rId21"/>
    <p:sldId id="294" r:id="rId22"/>
    <p:sldId id="293" r:id="rId23"/>
    <p:sldId id="261" r:id="rId24"/>
    <p:sldId id="262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98" r:id="rId34"/>
    <p:sldId id="300" r:id="rId35"/>
    <p:sldId id="301" r:id="rId36"/>
    <p:sldId id="302" r:id="rId37"/>
    <p:sldId id="303" r:id="rId38"/>
    <p:sldId id="306" r:id="rId39"/>
    <p:sldId id="307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41" r:id="rId53"/>
    <p:sldId id="342" r:id="rId54"/>
    <p:sldId id="316" r:id="rId55"/>
    <p:sldId id="343" r:id="rId56"/>
    <p:sldId id="287" r:id="rId57"/>
    <p:sldId id="288" r:id="rId58"/>
    <p:sldId id="289" r:id="rId59"/>
    <p:sldId id="282" r:id="rId60"/>
    <p:sldId id="283" r:id="rId61"/>
    <p:sldId id="284" r:id="rId62"/>
    <p:sldId id="340" r:id="rId63"/>
    <p:sldId id="339" r:id="rId64"/>
    <p:sldId id="278" r:id="rId65"/>
    <p:sldId id="360" r:id="rId6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48" autoAdjust="0"/>
    <p:restoredTop sz="94523" autoAdjust="0"/>
  </p:normalViewPr>
  <p:slideViewPr>
    <p:cSldViewPr>
      <p:cViewPr varScale="1">
        <p:scale>
          <a:sx n="68" d="100"/>
          <a:sy n="68" d="100"/>
        </p:scale>
        <p:origin x="5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687B6-B6E3-4C90-9602-87E14F44C42B}" type="datetimeFigureOut">
              <a:rPr lang="zh-TW" altLang="en-US" smtClean="0"/>
              <a:t>2018/08/13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390FC-C274-4FC5-ACA7-79C100FDD3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55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390FC-C274-4FC5-ACA7-79C100FDD34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020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51F26-0634-4980-9B77-A1369D595A39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21990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9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2665"/>
            <a:ext cx="5487041" cy="4116270"/>
          </a:xfrm>
        </p:spPr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38476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390FC-C274-4FC5-ACA7-79C100FDD34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503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390FC-C274-4FC5-ACA7-79C100FDD34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398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390FC-C274-4FC5-ACA7-79C100FDD346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825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3D5E8-2BF1-4599-9560-C06BAE0FBFB1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716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6605-A583-44ED-A22B-197D2AA188A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440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3D5E8-2BF1-4599-9560-C06BAE0FBFB1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13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ATA\中心網站資料\中心簡報\20120619\PIC1_L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2" y="-6930"/>
            <a:ext cx="9153241" cy="686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1178" y="169227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99592" y="3501008"/>
            <a:ext cx="7200799" cy="194421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pic>
        <p:nvPicPr>
          <p:cNvPr id="7" name="Picture 2" descr="D:\DATA\照片&amp;圖檔\中心\logo\logo+nsrrc00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16327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5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97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29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2" descr="D:\DATA\照片&amp;圖檔\中心\logo\logo+nsrrc00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189218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7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654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38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7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63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177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291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3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Diamond-Edge Gaskets for the Ultrahigh Vacuum Systems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ED0-D082-4384-AB2D-5BB26E2C0A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24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hsiung@nsrrc.org.tw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Diamond-Edge Gaskets for the Ultrahigh Vacuum </a:t>
            </a:r>
            <a:r>
              <a:rPr lang="en-US" altLang="zh-TW" dirty="0" smtClean="0"/>
              <a:t>Systems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Gao-Yu </a:t>
            </a:r>
            <a:r>
              <a:rPr lang="en-US" altLang="zh-TW" dirty="0" smtClean="0"/>
              <a:t>Hsiung</a:t>
            </a:r>
            <a:endParaRPr lang="zh-TW" altLang="zh-TW" dirty="0"/>
          </a:p>
          <a:p>
            <a:r>
              <a:rPr lang="en-US" altLang="zh-TW" dirty="0" smtClean="0"/>
              <a:t>National </a:t>
            </a:r>
            <a:r>
              <a:rPr lang="en-US" altLang="zh-TW" dirty="0"/>
              <a:t>Synchrotron Radiation Research Center (NSRRC</a:t>
            </a:r>
            <a:r>
              <a:rPr lang="en-US" altLang="zh-TW" dirty="0" smtClean="0"/>
              <a:t>), Hsinchu, Taiwan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027" y="0"/>
            <a:ext cx="4002974" cy="9807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480" y="620688"/>
            <a:ext cx="156298" cy="23175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96006" y="5583877"/>
            <a:ext cx="3261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i="1" dirty="0" smtClean="0">
                <a:solidFill>
                  <a:srgbClr val="002060"/>
                </a:solidFill>
              </a:rPr>
              <a:t>E-mail: </a:t>
            </a:r>
            <a:r>
              <a:rPr lang="en-US" altLang="zh-TW" sz="2000" i="1" dirty="0" smtClean="0">
                <a:solidFill>
                  <a:srgbClr val="002060"/>
                </a:solidFill>
                <a:hlinkClick r:id="rId5"/>
              </a:rPr>
              <a:t>hsiung@nsrrc.org.tw</a:t>
            </a:r>
            <a:r>
              <a:rPr lang="en-US" altLang="zh-TW" sz="2000" i="1" dirty="0" smtClean="0">
                <a:solidFill>
                  <a:srgbClr val="002060"/>
                </a:solidFill>
              </a:rPr>
              <a:t> </a:t>
            </a:r>
            <a:endParaRPr lang="zh-TW" altLang="en-US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23 -0.0588 L 3.61111E-6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Smooth Beam Ducts</a:t>
            </a:r>
            <a:br>
              <a:rPr lang="en-US" altLang="zh-TW" dirty="0" smtClean="0"/>
            </a:br>
            <a:r>
              <a:rPr lang="en-US" altLang="zh-TW" dirty="0" smtClean="0"/>
              <a:t>fo</a:t>
            </a:r>
            <a:r>
              <a:rPr lang="en-US" altLang="zh-TW" dirty="0" smtClean="0"/>
              <a:t>r the Accelerator </a:t>
            </a:r>
            <a:r>
              <a:rPr lang="en-US" altLang="zh-TW" dirty="0"/>
              <a:t>Light Sources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1"/>
            <a:ext cx="8640960" cy="16089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TW" u="sng" dirty="0" smtClean="0"/>
              <a:t>Very smooth cross section of the beam ducts</a:t>
            </a:r>
            <a:r>
              <a:rPr lang="en-US" altLang="zh-TW" dirty="0" smtClean="0"/>
              <a:t>: to avoid the interaction of the </a:t>
            </a:r>
            <a:r>
              <a:rPr lang="en-US" altLang="zh-TW" dirty="0" smtClean="0">
                <a:solidFill>
                  <a:srgbClr val="FF0000"/>
                </a:solidFill>
              </a:rPr>
              <a:t>wake field </a:t>
            </a:r>
            <a:r>
              <a:rPr lang="en-US" altLang="zh-TW" dirty="0" smtClean="0"/>
              <a:t>excited via the non-smooth structure such as the steps or the gaps. (Low Impedance)</a:t>
            </a:r>
          </a:p>
        </p:txBody>
      </p:sp>
      <p:cxnSp>
        <p:nvCxnSpPr>
          <p:cNvPr id="4" name="直線接點 3"/>
          <p:cNvCxnSpPr/>
          <p:nvPr/>
        </p:nvCxnSpPr>
        <p:spPr>
          <a:xfrm>
            <a:off x="2268896" y="4437112"/>
            <a:ext cx="1620180" cy="0"/>
          </a:xfrm>
          <a:prstGeom prst="line">
            <a:avLst/>
          </a:prstGeom>
          <a:ln w="190500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>
            <a:off x="2268896" y="5733256"/>
            <a:ext cx="3569454" cy="0"/>
          </a:xfrm>
          <a:prstGeom prst="line">
            <a:avLst/>
          </a:prstGeom>
          <a:ln w="190500" cmpd="thinThick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514517" y="4615532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 </a:t>
            </a:r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 beam (bunch)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278987" y="5845154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Beam Duct</a:t>
            </a:r>
            <a:endParaRPr lang="zh-TW" altLang="en-US" sz="2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0" name="直線接點 69"/>
          <p:cNvCxnSpPr/>
          <p:nvPr/>
        </p:nvCxnSpPr>
        <p:spPr>
          <a:xfrm>
            <a:off x="3889076" y="4533782"/>
            <a:ext cx="1949274" cy="0"/>
          </a:xfrm>
          <a:prstGeom prst="line">
            <a:avLst/>
          </a:prstGeom>
          <a:ln w="190500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弧形 20"/>
          <p:cNvSpPr/>
          <p:nvPr/>
        </p:nvSpPr>
        <p:spPr>
          <a:xfrm rot="10800000">
            <a:off x="3635899" y="4317758"/>
            <a:ext cx="505209" cy="50405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弧形 76"/>
          <p:cNvSpPr/>
          <p:nvPr/>
        </p:nvSpPr>
        <p:spPr>
          <a:xfrm rot="10800000">
            <a:off x="3491880" y="4317757"/>
            <a:ext cx="649227" cy="628328"/>
          </a:xfrm>
          <a:prstGeom prst="arc">
            <a:avLst>
              <a:gd name="adj1" fmla="val 16200000"/>
              <a:gd name="adj2" fmla="val 17732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弧形 78"/>
          <p:cNvSpPr/>
          <p:nvPr/>
        </p:nvSpPr>
        <p:spPr>
          <a:xfrm rot="10800000">
            <a:off x="3275859" y="4245750"/>
            <a:ext cx="885819" cy="828093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弧形 80"/>
          <p:cNvSpPr/>
          <p:nvPr/>
        </p:nvSpPr>
        <p:spPr>
          <a:xfrm rot="10800000">
            <a:off x="3779914" y="4389766"/>
            <a:ext cx="217177" cy="288032"/>
          </a:xfrm>
          <a:prstGeom prst="arc">
            <a:avLst>
              <a:gd name="adj1" fmla="val 15886056"/>
              <a:gd name="adj2" fmla="val 2029945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2692518" y="5099973"/>
            <a:ext cx="73462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/>
          <p:cNvCxnSpPr/>
          <p:nvPr/>
        </p:nvCxnSpPr>
        <p:spPr>
          <a:xfrm>
            <a:off x="4468465" y="5099973"/>
            <a:ext cx="73462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弧形 83"/>
          <p:cNvSpPr/>
          <p:nvPr/>
        </p:nvSpPr>
        <p:spPr>
          <a:xfrm rot="10800000">
            <a:off x="3059833" y="3957717"/>
            <a:ext cx="1408635" cy="1296144"/>
          </a:xfrm>
          <a:prstGeom prst="arc">
            <a:avLst>
              <a:gd name="adj1" fmla="val 16200000"/>
              <a:gd name="adj2" fmla="val 2154157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5" name="直線接點 84"/>
          <p:cNvCxnSpPr/>
          <p:nvPr/>
        </p:nvCxnSpPr>
        <p:spPr>
          <a:xfrm>
            <a:off x="926512" y="5099973"/>
            <a:ext cx="73462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/>
          <p:cNvCxnSpPr/>
          <p:nvPr/>
        </p:nvCxnSpPr>
        <p:spPr>
          <a:xfrm>
            <a:off x="6215872" y="5099973"/>
            <a:ext cx="73462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8028384" y="5099973"/>
            <a:ext cx="73462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>
            <a:off x="5940152" y="4532687"/>
            <a:ext cx="1949274" cy="0"/>
          </a:xfrm>
          <a:prstGeom prst="line">
            <a:avLst/>
          </a:prstGeom>
          <a:ln w="190500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5940152" y="5733256"/>
            <a:ext cx="1970684" cy="0"/>
          </a:xfrm>
          <a:prstGeom prst="line">
            <a:avLst/>
          </a:prstGeom>
          <a:ln w="190500" cmpd="thinThick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/>
          <p:cNvCxnSpPr/>
          <p:nvPr/>
        </p:nvCxnSpPr>
        <p:spPr>
          <a:xfrm>
            <a:off x="5868144" y="4043973"/>
            <a:ext cx="0" cy="488715"/>
          </a:xfrm>
          <a:prstGeom prst="line">
            <a:avLst/>
          </a:prstGeom>
          <a:ln w="76200" cmpd="thinThick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/>
          <p:cNvCxnSpPr/>
          <p:nvPr/>
        </p:nvCxnSpPr>
        <p:spPr>
          <a:xfrm>
            <a:off x="5940152" y="4043972"/>
            <a:ext cx="0" cy="488715"/>
          </a:xfrm>
          <a:prstGeom prst="line">
            <a:avLst/>
          </a:prstGeom>
          <a:ln w="76200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/>
          <p:cNvCxnSpPr/>
          <p:nvPr/>
        </p:nvCxnSpPr>
        <p:spPr>
          <a:xfrm>
            <a:off x="5868144" y="5748597"/>
            <a:ext cx="0" cy="488715"/>
          </a:xfrm>
          <a:prstGeom prst="line">
            <a:avLst/>
          </a:prstGeom>
          <a:ln w="76200" cmpd="thinThick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940152" y="5748596"/>
            <a:ext cx="0" cy="488715"/>
          </a:xfrm>
          <a:prstGeom prst="line">
            <a:avLst/>
          </a:prstGeom>
          <a:ln w="76200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弧形 97"/>
          <p:cNvSpPr/>
          <p:nvPr/>
        </p:nvSpPr>
        <p:spPr>
          <a:xfrm rot="10800000">
            <a:off x="5724131" y="4365104"/>
            <a:ext cx="505209" cy="50405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弧形 98"/>
          <p:cNvSpPr/>
          <p:nvPr/>
        </p:nvSpPr>
        <p:spPr>
          <a:xfrm rot="10800000">
            <a:off x="5580112" y="4365103"/>
            <a:ext cx="649227" cy="628328"/>
          </a:xfrm>
          <a:prstGeom prst="arc">
            <a:avLst>
              <a:gd name="adj1" fmla="val 16200000"/>
              <a:gd name="adj2" fmla="val 17732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弧形 99"/>
          <p:cNvSpPr/>
          <p:nvPr/>
        </p:nvSpPr>
        <p:spPr>
          <a:xfrm rot="10800000">
            <a:off x="5364091" y="4293096"/>
            <a:ext cx="885819" cy="828093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弧形 100"/>
          <p:cNvSpPr/>
          <p:nvPr/>
        </p:nvSpPr>
        <p:spPr>
          <a:xfrm rot="10800000">
            <a:off x="5868146" y="4437112"/>
            <a:ext cx="217177" cy="288032"/>
          </a:xfrm>
          <a:prstGeom prst="arc">
            <a:avLst>
              <a:gd name="adj1" fmla="val 15886056"/>
              <a:gd name="adj2" fmla="val 2029945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弧形 101"/>
          <p:cNvSpPr/>
          <p:nvPr/>
        </p:nvSpPr>
        <p:spPr>
          <a:xfrm rot="10800000">
            <a:off x="5148065" y="4005063"/>
            <a:ext cx="1408635" cy="1296144"/>
          </a:xfrm>
          <a:prstGeom prst="arc">
            <a:avLst>
              <a:gd name="adj1" fmla="val 16200000"/>
              <a:gd name="adj2" fmla="val 2154157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弧形 102"/>
          <p:cNvSpPr/>
          <p:nvPr/>
        </p:nvSpPr>
        <p:spPr>
          <a:xfrm rot="10800000" flipV="1">
            <a:off x="5866991" y="5491969"/>
            <a:ext cx="361193" cy="385302"/>
          </a:xfrm>
          <a:prstGeom prst="arc">
            <a:avLst>
              <a:gd name="adj1" fmla="val 15886056"/>
              <a:gd name="adj2" fmla="val 2029945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弧形 103"/>
          <p:cNvSpPr/>
          <p:nvPr/>
        </p:nvSpPr>
        <p:spPr>
          <a:xfrm rot="16452491">
            <a:off x="5741409" y="5426834"/>
            <a:ext cx="505209" cy="50405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弧形 104"/>
          <p:cNvSpPr/>
          <p:nvPr/>
        </p:nvSpPr>
        <p:spPr>
          <a:xfrm rot="16200000">
            <a:off x="5589406" y="5310502"/>
            <a:ext cx="649227" cy="628328"/>
          </a:xfrm>
          <a:prstGeom prst="arc">
            <a:avLst>
              <a:gd name="adj1" fmla="val 16200000"/>
              <a:gd name="adj2" fmla="val 17732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3078986" y="3337227"/>
            <a:ext cx="1313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 Steps</a:t>
            </a:r>
            <a:endParaRPr lang="en-US" altLang="zh-TW" sz="24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586963" y="3337226"/>
            <a:ext cx="1313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 </a:t>
            </a:r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Ga</a:t>
            </a:r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ps</a:t>
            </a:r>
            <a:endParaRPr lang="en-US" altLang="zh-TW" sz="24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36" name="直線單箭頭接點 35"/>
          <p:cNvCxnSpPr/>
          <p:nvPr/>
        </p:nvCxnSpPr>
        <p:spPr>
          <a:xfrm flipH="1">
            <a:off x="6089941" y="3897289"/>
            <a:ext cx="53052" cy="3999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>
            <a:stCxn id="34" idx="2"/>
          </p:cNvCxnSpPr>
          <p:nvPr/>
        </p:nvCxnSpPr>
        <p:spPr>
          <a:xfrm>
            <a:off x="3735848" y="3798892"/>
            <a:ext cx="44065" cy="4468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77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RF-Bridge Aluminum plates between Flanges to mitigate the impedance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85" y="2115521"/>
            <a:ext cx="5068076" cy="3366112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10" name="直線單箭頭接點 9"/>
          <p:cNvCxnSpPr/>
          <p:nvPr/>
        </p:nvCxnSpPr>
        <p:spPr>
          <a:xfrm>
            <a:off x="1644956" y="2073431"/>
            <a:ext cx="1270860" cy="193163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D:\C\Bridge\Hsu\Bridge for BF\Tv48(BF)(h2.0-1.94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4918" y="3614622"/>
            <a:ext cx="4076563" cy="256489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452409" y="1530040"/>
            <a:ext cx="444384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Knife Edge (contact bridge)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17" y="4711326"/>
            <a:ext cx="2402827" cy="146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674" y="1530040"/>
            <a:ext cx="2740025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5356061" y="1530040"/>
            <a:ext cx="3330739" cy="2475024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0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Markets (Aluminum UHV Systems)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3297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 smtClean="0"/>
              <a:t>Future Accelerator Light Sources (Ultra-low emittance)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beam ducts with small apertures (I. D. &lt; 20 mm)</a:t>
            </a:r>
            <a:endParaRPr lang="en-US" altLang="zh-TW" dirty="0" smtClean="0"/>
          </a:p>
          <a:p>
            <a:r>
              <a:rPr lang="en-US" altLang="zh-TW" dirty="0" smtClean="0"/>
              <a:t>Large Flat Panel Displays and Solar Cell Panels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4 m long large processing chambers</a:t>
            </a:r>
          </a:p>
          <a:p>
            <a:pPr lvl="1"/>
            <a:r>
              <a:rPr lang="en-US" altLang="zh-TW" dirty="0" smtClean="0"/>
              <a:t>Rectangular valves &amp; flanges</a:t>
            </a:r>
            <a:endParaRPr lang="en-US" altLang="zh-TW" dirty="0" smtClean="0"/>
          </a:p>
          <a:p>
            <a:r>
              <a:rPr lang="en-US" altLang="zh-TW" dirty="0" smtClean="0"/>
              <a:t>Research &amp; Processing UHV chambers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MBE, STM, surface analysis, etc.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ç©å½¢é¥étransfer valve - é½æ¥µç¡¬èèç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57329"/>
            <a:ext cx="1090922" cy="109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c vacuum å¤éåçç©ºèé«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63" y="5300166"/>
            <a:ext cx="1562273" cy="117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3.imimg.com/data3/DF/TE/MY-956144/applied-smart-web-5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54" y="4998407"/>
            <a:ext cx="2258324" cy="144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11" name="內容版面配置區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7" y="4926050"/>
            <a:ext cx="3137198" cy="1526213"/>
          </a:xfrm>
          <a:prstGeom prst="rect">
            <a:avLst/>
          </a:prstGeom>
        </p:spPr>
      </p:pic>
      <p:pic>
        <p:nvPicPr>
          <p:cNvPr id="1028" name="Picture 4" descr="Htcæ¥æçç©ºå®¢è£½ç©åçç©ºèé«,ä¾æ¨éæ±è¨è£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425" y="4028051"/>
            <a:ext cx="1605160" cy="120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7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Aluminum </a:t>
            </a:r>
            <a:r>
              <a:rPr lang="en-US" altLang="zh-TW" dirty="0" smtClean="0"/>
              <a:t>Conflat Flanges (Currently)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964" y="1582184"/>
            <a:ext cx="3602983" cy="451111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66885" y="1490795"/>
            <a:ext cx="53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C00000"/>
                </a:solidFill>
              </a:rPr>
              <a:t>Mirror Finishing on the surface of the Knife-edge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C00000"/>
                </a:solidFill>
              </a:rPr>
              <a:t>Hard-coating (</a:t>
            </a:r>
            <a:r>
              <a:rPr lang="en-US" altLang="zh-TW" dirty="0" err="1" smtClean="0">
                <a:solidFill>
                  <a:srgbClr val="C00000"/>
                </a:solidFill>
              </a:rPr>
              <a:t>CrN</a:t>
            </a:r>
            <a:r>
              <a:rPr lang="en-US" altLang="zh-TW" dirty="0">
                <a:solidFill>
                  <a:srgbClr val="C00000"/>
                </a:solidFill>
              </a:rPr>
              <a:t>, </a:t>
            </a:r>
            <a:r>
              <a:rPr lang="en-US" altLang="zh-TW" dirty="0" err="1">
                <a:solidFill>
                  <a:srgbClr val="C00000"/>
                </a:solidFill>
              </a:rPr>
              <a:t>TiN</a:t>
            </a:r>
            <a:r>
              <a:rPr lang="en-US" altLang="zh-TW" dirty="0">
                <a:solidFill>
                  <a:srgbClr val="C00000"/>
                </a:solidFill>
              </a:rPr>
              <a:t>, </a:t>
            </a:r>
            <a:r>
              <a:rPr lang="en-US" altLang="zh-TW" dirty="0" err="1" smtClean="0">
                <a:solidFill>
                  <a:srgbClr val="C00000"/>
                </a:solidFill>
              </a:rPr>
              <a:t>TiC</a:t>
            </a:r>
            <a:r>
              <a:rPr lang="en-US" altLang="zh-TW" dirty="0" smtClean="0">
                <a:solidFill>
                  <a:srgbClr val="C00000"/>
                </a:solidFill>
              </a:rPr>
              <a:t>) on the surface</a:t>
            </a:r>
            <a:endParaRPr lang="en-US" altLang="zh-TW" dirty="0">
              <a:solidFill>
                <a:srgbClr val="C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36"/>
          <a:stretch/>
        </p:blipFill>
        <p:spPr>
          <a:xfrm>
            <a:off x="384781" y="3284984"/>
            <a:ext cx="5104053" cy="2736304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>
          <a:xfrm rot="13797164">
            <a:off x="5062633" y="2597108"/>
            <a:ext cx="1086086" cy="4846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6059471" y="3809078"/>
            <a:ext cx="1536865" cy="84405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97644" y="2239259"/>
            <a:ext cx="295022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b="1" dirty="0" smtClean="0">
                <a:solidFill>
                  <a:srgbClr val="FF0000"/>
                </a:solidFill>
              </a:rPr>
              <a:t>Drawbacks</a:t>
            </a:r>
            <a:r>
              <a:rPr lang="zh-TW" altLang="en-US" dirty="0" smtClean="0">
                <a:solidFill>
                  <a:srgbClr val="FF0000"/>
                </a:solidFill>
              </a:rPr>
              <a:t>：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zh-TW" dirty="0" smtClean="0">
                <a:solidFill>
                  <a:srgbClr val="FF0000"/>
                </a:solidFill>
              </a:rPr>
              <a:t>Higher cost 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>
                <a:solidFill>
                  <a:srgbClr val="FF0000"/>
                </a:solidFill>
              </a:rPr>
              <a:t>Difficult for repairing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>
                <a:solidFill>
                  <a:srgbClr val="FF0000"/>
                </a:solidFill>
              </a:rPr>
              <a:t>Single supplier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596336" y="1490795"/>
            <a:ext cx="1471056" cy="122936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5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Leakage on the machined aluminum flange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948" y="3575264"/>
            <a:ext cx="4523267" cy="262572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412776"/>
            <a:ext cx="3240360" cy="222382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772816"/>
            <a:ext cx="4635336" cy="23302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147" y="3679093"/>
            <a:ext cx="2748280" cy="260679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385256" y="1850510"/>
            <a:ext cx="28443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ea typeface="標楷體" pitchFamily="65" charset="-120"/>
              </a:rPr>
              <a:t>Porous cracks found on the edge-sealing part</a:t>
            </a:r>
            <a:endParaRPr lang="zh-TW" altLang="en-US" dirty="0"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881993" y="4038721"/>
            <a:ext cx="28583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ea typeface="標楷體" pitchFamily="65" charset="-120"/>
              </a:rPr>
              <a:t>Smooth edge-sealing on Back-side of gasket</a:t>
            </a:r>
            <a:endParaRPr lang="zh-TW" altLang="en-US" dirty="0">
              <a:ea typeface="標楷體" pitchFamily="65" charset="-12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5938510" y="2524690"/>
            <a:ext cx="128962" cy="68828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>
            <a:off x="6696236" y="4645932"/>
            <a:ext cx="180020" cy="94330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467545" y="3188515"/>
            <a:ext cx="30243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ea typeface="標楷體" pitchFamily="65" charset="-120"/>
              </a:rPr>
              <a:t>Knife edge is difficult to machine</a:t>
            </a:r>
            <a:endParaRPr lang="zh-TW" altLang="en-US" dirty="0">
              <a:ea typeface="標楷體" pitchFamily="65" charset="-120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 flipH="1" flipV="1">
            <a:off x="1475656" y="2780929"/>
            <a:ext cx="396044" cy="40758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2493267" y="5916557"/>
            <a:ext cx="20633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ea typeface="標楷體" pitchFamily="65" charset="-120"/>
              </a:rPr>
              <a:t>Non-smooth surface</a:t>
            </a:r>
            <a:endParaRPr lang="zh-TW" altLang="en-US" dirty="0">
              <a:ea typeface="標楷體" pitchFamily="65" charset="-120"/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 flipH="1" flipV="1">
            <a:off x="2843808" y="5385447"/>
            <a:ext cx="809223" cy="5311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5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Rectangular Flanges for high-radiation zone (No O-ring seals!)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606719"/>
            <a:ext cx="6136793" cy="10254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93" y="3735186"/>
            <a:ext cx="4099079" cy="225687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366" y="3180789"/>
            <a:ext cx="2962697" cy="27135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93" y="2632168"/>
            <a:ext cx="2680769" cy="1687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169" y="5926877"/>
            <a:ext cx="3454061" cy="287839"/>
          </a:xfrm>
          <a:prstGeom prst="rect">
            <a:avLst/>
          </a:prstGeom>
        </p:spPr>
      </p:pic>
      <p:cxnSp>
        <p:nvCxnSpPr>
          <p:cNvPr id="11" name="直線接點 10"/>
          <p:cNvCxnSpPr/>
          <p:nvPr/>
        </p:nvCxnSpPr>
        <p:spPr>
          <a:xfrm>
            <a:off x="4592813" y="5914453"/>
            <a:ext cx="3687417" cy="12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向下箭號 1"/>
          <p:cNvSpPr/>
          <p:nvPr/>
        </p:nvSpPr>
        <p:spPr>
          <a:xfrm rot="1091466">
            <a:off x="3696587" y="3329452"/>
            <a:ext cx="484632" cy="128021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468519" y="2260347"/>
            <a:ext cx="424988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b="1" dirty="0">
                <a:solidFill>
                  <a:srgbClr val="FF0000"/>
                </a:solidFill>
              </a:rPr>
              <a:t>Drawbacks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  <a:endParaRPr lang="en-US" altLang="zh-TW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Multi-stages of CNC machining process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Difficult for repairing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6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Metal-wire sealing for large flanges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78" y="1805667"/>
            <a:ext cx="5476164" cy="410980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392" y="3641394"/>
            <a:ext cx="3794385" cy="2274076"/>
          </a:xfrm>
          <a:prstGeom prst="rect">
            <a:avLst/>
          </a:prstGeom>
        </p:spPr>
      </p:pic>
      <p:sp>
        <p:nvSpPr>
          <p:cNvPr id="8" name="向下箭號 7"/>
          <p:cNvSpPr/>
          <p:nvPr/>
        </p:nvSpPr>
        <p:spPr>
          <a:xfrm rot="6929352">
            <a:off x="5657306" y="2399113"/>
            <a:ext cx="363474" cy="73380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" name="圓角矩形 2"/>
          <p:cNvSpPr/>
          <p:nvPr/>
        </p:nvSpPr>
        <p:spPr>
          <a:xfrm>
            <a:off x="593678" y="2996952"/>
            <a:ext cx="2610170" cy="21602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248442" y="2516265"/>
            <a:ext cx="254011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b="1" dirty="0">
                <a:solidFill>
                  <a:srgbClr val="FF0000"/>
                </a:solidFill>
              </a:rPr>
              <a:t>Drawbacks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  <a:endParaRPr lang="en-US" altLang="zh-TW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Risk of leakage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Difficult for repairing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Helicoflex metal gaskets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22" y="1515970"/>
            <a:ext cx="3683803" cy="434918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11" y="2664431"/>
            <a:ext cx="3513648" cy="261083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449723" y="1859395"/>
            <a:ext cx="440603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Higher sealing-torques (may damage the aluminum surface)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向下箭號 4"/>
          <p:cNvSpPr/>
          <p:nvPr/>
        </p:nvSpPr>
        <p:spPr>
          <a:xfrm rot="1893955">
            <a:off x="3972079" y="2586894"/>
            <a:ext cx="338377" cy="62772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611" y="3849066"/>
            <a:ext cx="1784778" cy="219370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441370" y="6012832"/>
            <a:ext cx="2097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Delta-type for UHV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65076" y="1417638"/>
            <a:ext cx="313443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b="1" dirty="0" smtClean="0">
                <a:solidFill>
                  <a:srgbClr val="FF0000"/>
                </a:solidFill>
              </a:rPr>
              <a:t>Drawbacks</a:t>
            </a:r>
            <a:r>
              <a:rPr lang="zh-TW" altLang="en-US" dirty="0" smtClean="0">
                <a:solidFill>
                  <a:srgbClr val="FF0000"/>
                </a:solidFill>
              </a:rPr>
              <a:t>：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zh-TW" dirty="0" smtClean="0">
                <a:solidFill>
                  <a:srgbClr val="FF0000"/>
                </a:solidFill>
              </a:rPr>
              <a:t>Higher cost 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>
                <a:solidFill>
                  <a:srgbClr val="FF0000"/>
                </a:solidFill>
              </a:rPr>
              <a:t>Difficult for repairing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>
                <a:solidFill>
                  <a:srgbClr val="FF0000"/>
                </a:solidFill>
              </a:rPr>
              <a:t>Single supplier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8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Concept: </a:t>
            </a:r>
            <a:r>
              <a:rPr lang="en-US" altLang="zh-TW" dirty="0" smtClean="0"/>
              <a:t>Diamond </a:t>
            </a:r>
            <a:r>
              <a:rPr lang="en-US" altLang="zh-TW" dirty="0"/>
              <a:t>Edge (DE-) </a:t>
            </a:r>
            <a:r>
              <a:rPr lang="en-US" altLang="zh-TW" dirty="0" smtClean="0"/>
              <a:t>Gasket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41" y="2171460"/>
            <a:ext cx="7639116" cy="290697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41" y="2348880"/>
            <a:ext cx="7639115" cy="2442949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214892" y="4407191"/>
            <a:ext cx="4105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Diamond (Shape) </a:t>
            </a:r>
            <a:r>
              <a:rPr lang="en-US" altLang="zh-TW" sz="2400" dirty="0" smtClean="0"/>
              <a:t>Edge </a:t>
            </a:r>
            <a:r>
              <a:rPr lang="en-US" altLang="zh-TW" sz="2400" dirty="0" smtClean="0"/>
              <a:t>Gasket</a:t>
            </a:r>
            <a:endParaRPr lang="zh-TW" altLang="en-US" sz="2400" dirty="0"/>
          </a:p>
        </p:txBody>
      </p:sp>
      <p:sp>
        <p:nvSpPr>
          <p:cNvPr id="10" name="上彎箭號 9"/>
          <p:cNvSpPr/>
          <p:nvPr/>
        </p:nvSpPr>
        <p:spPr>
          <a:xfrm>
            <a:off x="6437810" y="4149891"/>
            <a:ext cx="521480" cy="53449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4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LEP-type joints (Aluminum Flange)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50" y="1556105"/>
            <a:ext cx="4067726" cy="3673095"/>
          </a:xfrm>
        </p:spPr>
      </p:pic>
      <p:sp>
        <p:nvSpPr>
          <p:cNvPr id="8" name="文字方塊 7"/>
          <p:cNvSpPr txBox="1"/>
          <p:nvPr/>
        </p:nvSpPr>
        <p:spPr>
          <a:xfrm>
            <a:off x="3219325" y="6132463"/>
            <a:ext cx="4489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dirty="0" smtClean="0">
                <a:solidFill>
                  <a:schemeClr val="accent6">
                    <a:lumMod val="50000"/>
                  </a:schemeClr>
                </a:solidFill>
              </a:rPr>
              <a:t>*Courtesy: W. </a:t>
            </a:r>
            <a:r>
              <a:rPr lang="en-US" altLang="zh-TW" sz="1600" i="1" dirty="0" err="1" smtClean="0">
                <a:solidFill>
                  <a:schemeClr val="accent6">
                    <a:lumMod val="50000"/>
                  </a:schemeClr>
                </a:solidFill>
              </a:rPr>
              <a:t>Unterlerchner</a:t>
            </a:r>
            <a:r>
              <a:rPr lang="en-US" altLang="zh-TW" sz="1600" i="1" dirty="0" smtClean="0">
                <a:solidFill>
                  <a:schemeClr val="accent6">
                    <a:lumMod val="50000"/>
                  </a:schemeClr>
                </a:solidFill>
              </a:rPr>
              <a:t>, CERN/LEP-VA/89-50 </a:t>
            </a:r>
            <a:endParaRPr lang="zh-TW" altLang="en-US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699792" y="6157153"/>
            <a:ext cx="490688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www.sciencephoto.com/image/350/530wm/A0840035-Aerial_view_of_LEP_collider%2C_CERN-SP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340769"/>
            <a:ext cx="3057003" cy="24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220072" y="3717032"/>
            <a:ext cx="357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CERN LEP (July 1989 ~ Nov. 2000)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- Large </a:t>
            </a:r>
            <a:r>
              <a:rPr lang="en-US" altLang="zh-TW" dirty="0">
                <a:solidFill>
                  <a:srgbClr val="FF0000"/>
                </a:solidFill>
              </a:rPr>
              <a:t>Electron-Positron Collider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1" name="內容版面配置區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03" y="4365104"/>
            <a:ext cx="4855268" cy="176428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156175" y="4378663"/>
            <a:ext cx="792089" cy="147932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118811" y="5451592"/>
            <a:ext cx="606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2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20452 0.000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Concepts: </a:t>
            </a:r>
            <a:r>
              <a:rPr lang="en-US" altLang="zh-TW" dirty="0" smtClean="0"/>
              <a:t>Diamond-Edge </a:t>
            </a:r>
            <a:r>
              <a:rPr lang="en-US" altLang="zh-TW" dirty="0" smtClean="0"/>
              <a:t>Gasket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Experimental Test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Conclusions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1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744" y="4480586"/>
            <a:ext cx="2115064" cy="16401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DE-Gaskets for TPS BPM Flanges</a:t>
            </a:r>
            <a:br>
              <a:rPr lang="en-US" altLang="zh-TW" dirty="0" smtClean="0"/>
            </a:br>
            <a:r>
              <a:rPr lang="en-US" altLang="zh-TW" dirty="0" smtClean="0"/>
              <a:t>(&gt; 340 flanges sealing)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6816" y="3356992"/>
            <a:ext cx="1352216" cy="1061176"/>
          </a:xfrm>
          <a:prstGeom prst="ellipse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3067" y="1488065"/>
            <a:ext cx="3929792" cy="29490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20" y="1457593"/>
            <a:ext cx="3785408" cy="201939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691" y="4506968"/>
            <a:ext cx="2456624" cy="194128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848" y="4529452"/>
            <a:ext cx="1741608" cy="1613728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1427124" y="1817633"/>
            <a:ext cx="1200660" cy="144016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427124" y="2977159"/>
            <a:ext cx="1200660" cy="144016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2513472" y="530064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7522840" y="4794267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Ra &lt; 0.4 </a:t>
            </a:r>
            <a:r>
              <a:rPr lang="el-GR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TW" dirty="0" smtClean="0">
                <a:solidFill>
                  <a:srgbClr val="FF0000"/>
                </a:solidFill>
              </a:rPr>
              <a:t>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895063" y="2473035"/>
            <a:ext cx="1939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Torque &gt; 40 </a:t>
            </a:r>
            <a:r>
              <a:rPr lang="en-US" altLang="zh-TW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kg∙c</a:t>
            </a:r>
            <a:r>
              <a:rPr lang="en-US" altLang="zh-TW" dirty="0" err="1" smtClean="0">
                <a:solidFill>
                  <a:srgbClr val="FF0000"/>
                </a:solidFill>
              </a:rPr>
              <a:t>m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(Leak-tight)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>
            <a:off x="6187963" y="3257793"/>
            <a:ext cx="1646990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向右箭號 20"/>
          <p:cNvSpPr/>
          <p:nvPr/>
        </p:nvSpPr>
        <p:spPr>
          <a:xfrm rot="12485161">
            <a:off x="2842244" y="1932066"/>
            <a:ext cx="1409217" cy="484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9850944">
            <a:off x="2806297" y="2683406"/>
            <a:ext cx="1409217" cy="484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3219325" y="6474822"/>
            <a:ext cx="4806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dirty="0" smtClean="0">
                <a:solidFill>
                  <a:schemeClr val="accent6">
                    <a:lumMod val="50000"/>
                  </a:schemeClr>
                </a:solidFill>
              </a:rPr>
              <a:t>*Courtesy: </a:t>
            </a:r>
            <a:r>
              <a:rPr lang="en-US" altLang="zh-TW" sz="1600" i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altLang="zh-TW" sz="1600" i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altLang="zh-TW" sz="1600" i="1" dirty="0">
                <a:solidFill>
                  <a:schemeClr val="accent6">
                    <a:lumMod val="50000"/>
                  </a:schemeClr>
                </a:solidFill>
              </a:rPr>
              <a:t>T. Huang, </a:t>
            </a:r>
            <a:r>
              <a:rPr lang="en-US" altLang="zh-TW" sz="1600" i="1" dirty="0" smtClean="0">
                <a:solidFill>
                  <a:schemeClr val="accent6">
                    <a:lumMod val="50000"/>
                  </a:schemeClr>
                </a:solidFill>
              </a:rPr>
              <a:t>Proc. </a:t>
            </a:r>
            <a:r>
              <a:rPr lang="en-US" altLang="zh-TW" sz="1600" i="1" dirty="0">
                <a:solidFill>
                  <a:schemeClr val="accent6">
                    <a:lumMod val="50000"/>
                  </a:schemeClr>
                </a:solidFill>
              </a:rPr>
              <a:t>IPAC2012, </a:t>
            </a:r>
            <a:r>
              <a:rPr lang="en-US" altLang="zh-TW" sz="1600" i="1" dirty="0" smtClean="0">
                <a:solidFill>
                  <a:schemeClr val="accent6">
                    <a:lumMod val="50000"/>
                  </a:schemeClr>
                </a:solidFill>
              </a:rPr>
              <a:t>WEPPD023  </a:t>
            </a:r>
            <a:endParaRPr lang="zh-TW" altLang="en-US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2699792" y="6499512"/>
            <a:ext cx="490688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29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169 L -0.01094 0.2236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/>
      <p:bldP spid="17" grpId="0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Conversion between the CF &amp; the </a:t>
            </a:r>
            <a:r>
              <a:rPr lang="en-US" altLang="zh-TW" dirty="0" smtClean="0"/>
              <a:t>DEF Aluminum flanges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01" y="2708921"/>
            <a:ext cx="3709195" cy="255227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988" y="2708921"/>
            <a:ext cx="4063870" cy="25522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85985" y="1798118"/>
            <a:ext cx="1936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Al DE-Gasket</a:t>
            </a:r>
          </a:p>
          <a:p>
            <a:pPr algn="ctr"/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(Knife-edge)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17590" y="1792992"/>
            <a:ext cx="14237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Al</a:t>
            </a:r>
            <a:r>
              <a:rPr lang="zh-TW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Gasket</a:t>
            </a:r>
          </a:p>
          <a:p>
            <a:pPr algn="ctr"/>
            <a:r>
              <a:rPr lang="en-US" altLang="zh-TW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(Flat)</a:t>
            </a:r>
            <a:endParaRPr lang="zh-TW" altLang="en-US" sz="24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9694" y="1819859"/>
            <a:ext cx="20201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Conflat Flange</a:t>
            </a:r>
          </a:p>
          <a:p>
            <a:pPr algn="ctr"/>
            <a:r>
              <a:rPr lang="en-US" altLang="zh-TW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(Knife-edge)</a:t>
            </a:r>
            <a:endParaRPr lang="zh-TW" altLang="en-US" sz="24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9750" y="1819858"/>
            <a:ext cx="15087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 Flange</a:t>
            </a:r>
          </a:p>
          <a:p>
            <a:pPr algn="ctr"/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(Flat)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80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Typical dimension of 35 </a:t>
            </a:r>
            <a:r>
              <a:rPr lang="en-US" altLang="zh-TW" dirty="0" smtClean="0"/>
              <a:t>DEF </a:t>
            </a:r>
            <a:r>
              <a:rPr lang="en-US" altLang="zh-TW" dirty="0" smtClean="0"/>
              <a:t>Gasket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1927" y="1530145"/>
            <a:ext cx="4190977" cy="3019193"/>
          </a:xfrm>
          <a:prstGeom prst="rect">
            <a:avLst/>
          </a:prstGeom>
        </p:spPr>
      </p:pic>
      <p:pic>
        <p:nvPicPr>
          <p:cNvPr id="1027" name="圖片 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06" y="3808857"/>
            <a:ext cx="1727432" cy="14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圖片 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31" y="2244695"/>
            <a:ext cx="1400380" cy="108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EF-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608" y="4247586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圖片 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597" y="3424865"/>
            <a:ext cx="1165622" cy="8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圖片 1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608" y="2545768"/>
            <a:ext cx="1151335" cy="6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22</a:t>
            </a:fld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57200" y="5235223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Circular gasket can be made by lathing.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034640" y="5235223"/>
            <a:ext cx="365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Non-circular gasket must be made by (CNC) milling.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4.44444E-6 0.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Features of the DE-Gasket</a:t>
            </a:r>
            <a:endParaRPr lang="zh-TW" altLang="en-US" dirty="0"/>
          </a:p>
        </p:txBody>
      </p:sp>
      <p:sp>
        <p:nvSpPr>
          <p:cNvPr id="2" name="文字版面配置區 1"/>
          <p:cNvSpPr>
            <a:spLocks noGrp="1"/>
          </p:cNvSpPr>
          <p:nvPr>
            <p:ph idx="1"/>
          </p:nvPr>
        </p:nvSpPr>
        <p:spPr>
          <a:xfrm>
            <a:off x="513556" y="3232966"/>
            <a:ext cx="8229600" cy="2847862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dirty="0" smtClean="0"/>
              <a:t>DE-Gasket sitting on </a:t>
            </a:r>
            <a:r>
              <a:rPr lang="en-US" altLang="zh-TW" dirty="0">
                <a:solidFill>
                  <a:srgbClr val="C00000"/>
                </a:solidFill>
              </a:rPr>
              <a:t> DEF </a:t>
            </a:r>
            <a:r>
              <a:rPr lang="en-US" altLang="zh-TW" dirty="0" smtClean="0">
                <a:solidFill>
                  <a:srgbClr val="C00000"/>
                </a:solidFill>
              </a:rPr>
              <a:t>(Flat) </a:t>
            </a:r>
            <a:r>
              <a:rPr lang="en-US" altLang="zh-TW" dirty="0">
                <a:solidFill>
                  <a:srgbClr val="C00000"/>
                </a:solidFill>
              </a:rPr>
              <a:t>Flange</a:t>
            </a:r>
            <a:endParaRPr lang="en-US" altLang="zh-TW" dirty="0" smtClean="0"/>
          </a:p>
          <a:p>
            <a:r>
              <a:rPr lang="en-US" altLang="zh-TW" dirty="0" smtClean="0"/>
              <a:t>Material</a:t>
            </a:r>
            <a:r>
              <a:rPr lang="zh-TW" altLang="en-US" dirty="0" smtClean="0"/>
              <a:t>：</a:t>
            </a:r>
            <a:r>
              <a:rPr lang="en-US" altLang="zh-TW" dirty="0" smtClean="0"/>
              <a:t>Aluminum alloy </a:t>
            </a:r>
            <a:r>
              <a:rPr lang="en-US" altLang="zh-TW" dirty="0" smtClean="0">
                <a:solidFill>
                  <a:srgbClr val="C00000"/>
                </a:solidFill>
              </a:rPr>
              <a:t>A1050O</a:t>
            </a:r>
          </a:p>
          <a:p>
            <a:r>
              <a:rPr lang="en-US" altLang="zh-TW" dirty="0" smtClean="0"/>
              <a:t>Cross sections: </a:t>
            </a:r>
            <a:r>
              <a:rPr lang="en-US" altLang="zh-TW" dirty="0" smtClean="0">
                <a:solidFill>
                  <a:srgbClr val="C00000"/>
                </a:solidFill>
              </a:rPr>
              <a:t>Any shape </a:t>
            </a:r>
            <a:r>
              <a:rPr lang="en-US" altLang="zh-TW" dirty="0" smtClean="0"/>
              <a:t>with smooth closed loop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en-US" altLang="zh-TW" dirty="0" smtClean="0"/>
              <a:t>Machining method</a:t>
            </a:r>
            <a:r>
              <a:rPr lang="zh-TW" altLang="en-US" dirty="0" smtClean="0"/>
              <a:t>：</a:t>
            </a:r>
            <a:r>
              <a:rPr lang="en-US" altLang="zh-TW" dirty="0" smtClean="0">
                <a:solidFill>
                  <a:srgbClr val="C00000"/>
                </a:solidFill>
              </a:rPr>
              <a:t>CNC</a:t>
            </a:r>
            <a:r>
              <a:rPr lang="zh-TW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C00000"/>
                </a:solidFill>
              </a:rPr>
              <a:t>Machining</a:t>
            </a:r>
            <a:endParaRPr lang="en-US" altLang="zh-TW" dirty="0" smtClean="0"/>
          </a:p>
          <a:p>
            <a:r>
              <a:rPr lang="en-US" altLang="zh-TW" dirty="0" smtClean="0"/>
              <a:t>Vacuum Quality</a:t>
            </a:r>
            <a:r>
              <a:rPr lang="zh-TW" altLang="en-US" dirty="0" smtClean="0"/>
              <a:t>：</a:t>
            </a:r>
            <a:r>
              <a:rPr lang="en-US" altLang="zh-TW" dirty="0" smtClean="0">
                <a:solidFill>
                  <a:srgbClr val="C00000"/>
                </a:solidFill>
              </a:rPr>
              <a:t>UHV</a:t>
            </a:r>
            <a:r>
              <a:rPr lang="zh-TW" altLang="en-US" dirty="0" smtClean="0"/>
              <a:t> </a:t>
            </a:r>
            <a:r>
              <a:rPr lang="en-US" altLang="zh-TW" dirty="0" smtClean="0"/>
              <a:t>(P &lt; 1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×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-7</a:t>
            </a:r>
            <a:r>
              <a:rPr lang="en-US" altLang="zh-TW" dirty="0" smtClean="0"/>
              <a:t> Pa)</a:t>
            </a:r>
          </a:p>
          <a:p>
            <a:r>
              <a:rPr lang="en-US" altLang="zh-TW" dirty="0" smtClean="0"/>
              <a:t>Dimension: can be </a:t>
            </a:r>
            <a:r>
              <a:rPr lang="en-US" altLang="zh-TW" dirty="0" smtClean="0">
                <a:solidFill>
                  <a:srgbClr val="C00000"/>
                </a:solidFill>
              </a:rPr>
              <a:t>Standardized</a:t>
            </a:r>
            <a:r>
              <a:rPr lang="en-US" altLang="zh-TW" dirty="0" smtClean="0"/>
              <a:t> (Mass Production)</a:t>
            </a:r>
            <a:endParaRPr lang="en-US" altLang="zh-TW" dirty="0">
              <a:solidFill>
                <a:srgbClr val="0070C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542" y="956194"/>
            <a:ext cx="5729337" cy="21802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542" y="1092732"/>
            <a:ext cx="5729336" cy="183221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240799" y="2506981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Diamond </a:t>
            </a:r>
            <a:r>
              <a:rPr lang="en-US" altLang="zh-TW" dirty="0"/>
              <a:t>Edge </a:t>
            </a:r>
            <a:r>
              <a:rPr lang="en-US" altLang="zh-TW" dirty="0" smtClean="0"/>
              <a:t>Gasket</a:t>
            </a:r>
            <a:endParaRPr lang="zh-TW" altLang="en-US" dirty="0"/>
          </a:p>
        </p:txBody>
      </p:sp>
      <p:sp>
        <p:nvSpPr>
          <p:cNvPr id="7" name="上彎箭號 6"/>
          <p:cNvSpPr/>
          <p:nvPr/>
        </p:nvSpPr>
        <p:spPr>
          <a:xfrm>
            <a:off x="4644008" y="2379038"/>
            <a:ext cx="391110" cy="40087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8" name="Picture 11" descr="DEF-2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91495">
            <a:off x="6958551" y="1904846"/>
            <a:ext cx="201622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263" y="1504702"/>
            <a:ext cx="1522724" cy="107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2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19289 0.067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Specifications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192248" y="2492535"/>
            <a:ext cx="4758609" cy="2116831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altLang="zh-TW" u="sng" dirty="0" smtClean="0"/>
              <a:t>A. </a:t>
            </a:r>
            <a:r>
              <a:rPr lang="en-US" altLang="zh-TW" u="sng" dirty="0" smtClean="0"/>
              <a:t>DE-Gasket</a:t>
            </a:r>
            <a:r>
              <a:rPr lang="zh-TW" altLang="zh-TW" u="sng" dirty="0" smtClean="0"/>
              <a:t>：</a:t>
            </a:r>
            <a:endParaRPr lang="zh-TW" altLang="zh-TW" dirty="0"/>
          </a:p>
          <a:p>
            <a:pPr marL="514350" lvl="0" indent="-514350">
              <a:buFont typeface="+mj-lt"/>
              <a:buAutoNum type="arabicParenR"/>
            </a:pPr>
            <a:r>
              <a:rPr lang="en-US" altLang="zh-TW" dirty="0"/>
              <a:t>a: </a:t>
            </a:r>
            <a:r>
              <a:rPr lang="en-US" altLang="zh-TW" dirty="0" smtClean="0"/>
              <a:t>Outer Diameter (long)</a:t>
            </a:r>
            <a:endParaRPr lang="zh-TW" altLang="zh-TW" dirty="0"/>
          </a:p>
          <a:p>
            <a:pPr marL="514350" lvl="0" indent="-514350">
              <a:buFont typeface="+mj-lt"/>
              <a:buAutoNum type="arabicParenR"/>
            </a:pPr>
            <a:r>
              <a:rPr lang="en-US" altLang="zh-TW" dirty="0"/>
              <a:t>b: </a:t>
            </a:r>
            <a:r>
              <a:rPr lang="en-US" altLang="zh-TW" dirty="0" smtClean="0"/>
              <a:t>Outer </a:t>
            </a:r>
            <a:r>
              <a:rPr lang="en-US" altLang="zh-TW" dirty="0"/>
              <a:t>Diameter </a:t>
            </a:r>
            <a:r>
              <a:rPr lang="en-US" altLang="zh-TW" dirty="0" smtClean="0"/>
              <a:t>(short)</a:t>
            </a:r>
            <a:endParaRPr lang="zh-TW" altLang="zh-TW" dirty="0"/>
          </a:p>
          <a:p>
            <a:pPr marL="514350" lvl="0" indent="-514350">
              <a:buFont typeface="+mj-lt"/>
              <a:buAutoNum type="arabicParenR"/>
            </a:pPr>
            <a:r>
              <a:rPr lang="en-US" altLang="zh-TW" dirty="0"/>
              <a:t>d: </a:t>
            </a:r>
            <a:r>
              <a:rPr lang="en-US" altLang="zh-TW" dirty="0" smtClean="0"/>
              <a:t>Width </a:t>
            </a:r>
            <a:r>
              <a:rPr lang="en-US" altLang="zh-TW" dirty="0" smtClean="0">
                <a:solidFill>
                  <a:srgbClr val="FF0000"/>
                </a:solidFill>
              </a:rPr>
              <a:t>( </a:t>
            </a:r>
            <a:r>
              <a:rPr lang="en-US" altLang="zh-TW" dirty="0" smtClean="0">
                <a:solidFill>
                  <a:srgbClr val="FF0000"/>
                </a:solidFill>
              </a:rPr>
              <a:t>&gt; 3.5 mm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zh-TW" dirty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en-US" altLang="zh-TW" dirty="0"/>
              <a:t>f: </a:t>
            </a:r>
            <a:r>
              <a:rPr lang="en-US" altLang="zh-TW" dirty="0" smtClean="0"/>
              <a:t>Diameter of Edge</a:t>
            </a:r>
            <a:endParaRPr lang="zh-TW" altLang="zh-TW" dirty="0"/>
          </a:p>
          <a:p>
            <a:pPr marL="514350" lvl="0" indent="-514350">
              <a:buFont typeface="+mj-lt"/>
              <a:buAutoNum type="arabicParenR"/>
            </a:pPr>
            <a:r>
              <a:rPr lang="en-US" altLang="zh-TW" dirty="0"/>
              <a:t>g: </a:t>
            </a:r>
            <a:r>
              <a:rPr lang="en-US" altLang="zh-TW" dirty="0" smtClean="0"/>
              <a:t>Height of Edge </a:t>
            </a:r>
            <a:r>
              <a:rPr lang="en-US" altLang="zh-TW" dirty="0" smtClean="0">
                <a:solidFill>
                  <a:srgbClr val="FF0000"/>
                </a:solidFill>
              </a:rPr>
              <a:t>( </a:t>
            </a:r>
            <a:r>
              <a:rPr lang="en-US" altLang="zh-TW" dirty="0" smtClean="0">
                <a:solidFill>
                  <a:srgbClr val="FF0000"/>
                </a:solidFill>
              </a:rPr>
              <a:t>&gt; 4.5 mm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zh-TW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Picture 6" descr="DEG-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2408155" cy="20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EG-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33"/>
          <a:stretch>
            <a:fillRect/>
          </a:stretch>
        </p:blipFill>
        <p:spPr bwMode="auto">
          <a:xfrm>
            <a:off x="179512" y="2820781"/>
            <a:ext cx="3946040" cy="217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EF-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09" y="4288659"/>
            <a:ext cx="3426887" cy="180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內容版面配置區 2"/>
          <p:cNvSpPr txBox="1">
            <a:spLocks/>
          </p:cNvSpPr>
          <p:nvPr/>
        </p:nvSpPr>
        <p:spPr>
          <a:xfrm>
            <a:off x="4192248" y="4613982"/>
            <a:ext cx="4758609" cy="1834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u="sng" dirty="0" smtClean="0"/>
              <a:t>B. </a:t>
            </a:r>
            <a:r>
              <a:rPr lang="en-US" altLang="zh-TW" u="sng" dirty="0" smtClean="0"/>
              <a:t>DEF Flange</a:t>
            </a:r>
            <a:r>
              <a:rPr lang="zh-TW" altLang="zh-TW" u="sng" dirty="0" smtClean="0"/>
              <a:t>：</a:t>
            </a:r>
            <a:endParaRPr lang="zh-TW" altLang="zh-TW" dirty="0" smtClean="0"/>
          </a:p>
          <a:p>
            <a:pPr marL="514350" indent="-514350">
              <a:buFont typeface="+mj-lt"/>
              <a:buAutoNum type="arabicParenR"/>
            </a:pPr>
            <a:r>
              <a:rPr lang="en-US" altLang="zh-TW" dirty="0" smtClean="0"/>
              <a:t>e: </a:t>
            </a:r>
            <a:r>
              <a:rPr lang="en-US" altLang="zh-TW" dirty="0" smtClean="0"/>
              <a:t>Depth of flat surface </a:t>
            </a:r>
            <a:r>
              <a:rPr lang="en-US" altLang="zh-TW" dirty="0" smtClean="0">
                <a:solidFill>
                  <a:srgbClr val="FF0000"/>
                </a:solidFill>
              </a:rPr>
              <a:t>( </a:t>
            </a:r>
            <a:r>
              <a:rPr lang="en-US" altLang="zh-TW" dirty="0" smtClean="0">
                <a:solidFill>
                  <a:srgbClr val="FF0000"/>
                </a:solidFill>
              </a:rPr>
              <a:t>&lt; 2 mm)</a:t>
            </a:r>
            <a:endParaRPr lang="zh-TW" altLang="zh-TW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altLang="zh-TW" dirty="0" smtClean="0"/>
              <a:t>Inner dimension of </a:t>
            </a:r>
            <a:r>
              <a:rPr lang="en-US" altLang="zh-TW" dirty="0" smtClean="0"/>
              <a:t>flange, S</a:t>
            </a:r>
            <a:r>
              <a:rPr lang="en-US" altLang="zh-TW" baseline="-25000" dirty="0" smtClean="0"/>
              <a:t>a</a:t>
            </a:r>
            <a:r>
              <a:rPr lang="en-US" altLang="zh-TW" dirty="0" smtClean="0"/>
              <a:t> &amp; S</a:t>
            </a:r>
            <a:r>
              <a:rPr lang="en-US" altLang="zh-TW" baseline="-25000" dirty="0" smtClean="0"/>
              <a:t>b</a:t>
            </a:r>
            <a:r>
              <a:rPr lang="en-US" altLang="zh-TW" dirty="0" smtClean="0"/>
              <a:t>, corresponding to a</a:t>
            </a:r>
            <a:r>
              <a:rPr lang="en-US" altLang="zh-TW" dirty="0"/>
              <a:t> </a:t>
            </a:r>
            <a:r>
              <a:rPr lang="en-US" altLang="zh-TW" dirty="0" smtClean="0"/>
              <a:t>&amp; </a:t>
            </a:r>
            <a:r>
              <a:rPr lang="en-US" altLang="zh-TW" dirty="0" smtClean="0"/>
              <a:t>b: </a:t>
            </a:r>
            <a:r>
              <a:rPr lang="en-US" altLang="zh-TW" dirty="0" smtClean="0">
                <a:solidFill>
                  <a:srgbClr val="FF0000"/>
                </a:solidFill>
              </a:rPr>
              <a:t>&lt; </a:t>
            </a:r>
            <a:r>
              <a:rPr lang="en-US" altLang="zh-TW" dirty="0">
                <a:solidFill>
                  <a:srgbClr val="FF0000"/>
                </a:solidFill>
              </a:rPr>
              <a:t>0.2 ~ 0.4 mm</a:t>
            </a:r>
            <a:endParaRPr lang="zh-TW" alt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altLang="zh-TW" dirty="0" smtClean="0"/>
              <a:t>C</a:t>
            </a:r>
            <a:r>
              <a:rPr lang="zh-TW" altLang="zh-TW" dirty="0" smtClean="0"/>
              <a:t>、</a:t>
            </a:r>
            <a:r>
              <a:rPr lang="en-US" altLang="zh-TW" dirty="0" smtClean="0"/>
              <a:t>H</a:t>
            </a:r>
            <a:r>
              <a:rPr lang="zh-TW" altLang="zh-TW" dirty="0" smtClean="0"/>
              <a:t>、</a:t>
            </a:r>
            <a:r>
              <a:rPr lang="en-US" altLang="zh-TW" dirty="0" smtClean="0"/>
              <a:t>M</a:t>
            </a:r>
            <a:r>
              <a:rPr lang="zh-TW" altLang="zh-TW" dirty="0" smtClean="0"/>
              <a:t>、</a:t>
            </a:r>
            <a:r>
              <a:rPr lang="en-US" altLang="zh-TW" dirty="0" smtClean="0"/>
              <a:t>S: </a:t>
            </a:r>
            <a:r>
              <a:rPr lang="en-US" altLang="zh-TW" dirty="0" smtClean="0"/>
              <a:t>Standard dimension corresponding to those of CF Flanges</a:t>
            </a:r>
            <a:endParaRPr lang="zh-TW" altLang="zh-TW" dirty="0" smtClean="0">
              <a:solidFill>
                <a:srgbClr val="FF0000"/>
              </a:solidFill>
            </a:endParaRPr>
          </a:p>
        </p:txBody>
      </p:sp>
      <p:pic>
        <p:nvPicPr>
          <p:cNvPr id="17" name="Picture 11" descr="DEF-2"/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31285">
            <a:off x="4260966" y="1128396"/>
            <a:ext cx="1980475" cy="12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208162"/>
            <a:ext cx="1440160" cy="101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橢圓 18"/>
          <p:cNvSpPr/>
          <p:nvPr/>
        </p:nvSpPr>
        <p:spPr>
          <a:xfrm>
            <a:off x="1053660" y="4115340"/>
            <a:ext cx="477078" cy="47534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56030" y="3666501"/>
            <a:ext cx="477078" cy="47534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1959652" y="4740794"/>
            <a:ext cx="477078" cy="47534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699684" y="4118038"/>
            <a:ext cx="477078" cy="47534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3590866" y="3284984"/>
            <a:ext cx="477078" cy="47534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517037" y="4813500"/>
            <a:ext cx="477078" cy="47534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16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-1.48148E-6 L -0.23629 -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Future Light Sources</a:t>
            </a:r>
            <a:endParaRPr lang="zh-TW" altLang="en-US" dirty="0"/>
          </a:p>
        </p:txBody>
      </p:sp>
      <p:pic>
        <p:nvPicPr>
          <p:cNvPr id="5" name="內容版面配置區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756077"/>
            <a:ext cx="6172200" cy="42805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橢圓 5"/>
          <p:cNvSpPr/>
          <p:nvPr/>
        </p:nvSpPr>
        <p:spPr>
          <a:xfrm>
            <a:off x="4273724" y="3538274"/>
            <a:ext cx="378042" cy="37804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向下箭號 6"/>
          <p:cNvSpPr/>
          <p:nvPr/>
        </p:nvSpPr>
        <p:spPr>
          <a:xfrm>
            <a:off x="2329508" y="2993489"/>
            <a:ext cx="309468" cy="733806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1610572" y="2381936"/>
            <a:ext cx="304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i="1" dirty="0">
                <a:solidFill>
                  <a:srgbClr val="C00000"/>
                </a:solidFill>
              </a:rPr>
              <a:t>8th International Particle Accelerator Conference (IPAC17), May 14-19 (2017), Copenhagen, Denmark </a:t>
            </a:r>
            <a:endParaRPr lang="zh-TW" altLang="en-US" sz="900" b="1" i="1" dirty="0">
              <a:solidFill>
                <a:srgbClr val="C00000"/>
              </a:solidFill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1619672" y="2404148"/>
            <a:ext cx="303209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38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More than 10 projects have launched</a:t>
            </a:r>
            <a:endParaRPr lang="zh-TW" altLang="en-US" dirty="0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645861"/>
            <a:ext cx="6172200" cy="448226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圓角矩形 5"/>
          <p:cNvSpPr/>
          <p:nvPr/>
        </p:nvSpPr>
        <p:spPr>
          <a:xfrm>
            <a:off x="5749888" y="3211803"/>
            <a:ext cx="1404156" cy="264629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4615763" y="2008863"/>
            <a:ext cx="15472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 dirty="0">
                <a:solidFill>
                  <a:srgbClr val="FF0000"/>
                </a:solidFill>
              </a:rPr>
              <a:t>Emittance &lt; 500 </a:t>
            </a:r>
            <a:r>
              <a:rPr lang="en-US" altLang="zh-TW" sz="1050" b="1" i="1" dirty="0">
                <a:solidFill>
                  <a:srgbClr val="FF0000"/>
                </a:solidFill>
              </a:rPr>
              <a:t>pm rad</a:t>
            </a:r>
            <a:endParaRPr lang="zh-TW" altLang="en-US" sz="1050" b="1" i="1" dirty="0">
              <a:solidFill>
                <a:srgbClr val="FF0000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5444044" y="2195949"/>
            <a:ext cx="1" cy="205764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向右箭號 8"/>
          <p:cNvSpPr/>
          <p:nvPr/>
        </p:nvSpPr>
        <p:spPr>
          <a:xfrm>
            <a:off x="1535261" y="2503112"/>
            <a:ext cx="391603" cy="3634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0" name="直線接點 9"/>
          <p:cNvCxnSpPr/>
          <p:nvPr/>
        </p:nvCxnSpPr>
        <p:spPr>
          <a:xfrm>
            <a:off x="5857900" y="2779755"/>
            <a:ext cx="113412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6054710" y="2035723"/>
            <a:ext cx="1085554" cy="2308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*TPS: 1600 pm rad</a:t>
            </a:r>
            <a:endParaRPr lang="zh-TW" altLang="en-US" sz="900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03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Risky </a:t>
            </a:r>
            <a:r>
              <a:rPr lang="en-US" altLang="zh-TW" dirty="0" smtClean="0"/>
              <a:t>RF bridge</a:t>
            </a:r>
            <a:r>
              <a:rPr lang="zh-TW" altLang="en-US" dirty="0" smtClean="0"/>
              <a:t> </a:t>
            </a:r>
            <a:r>
              <a:rPr lang="en-US" altLang="zh-TW" dirty="0" smtClean="0"/>
              <a:t>(spring loading &amp; pumping slots)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556792"/>
            <a:ext cx="6188651" cy="4644516"/>
          </a:xfrm>
        </p:spPr>
      </p:pic>
      <p:sp>
        <p:nvSpPr>
          <p:cNvPr id="5" name="圓角矩形 4"/>
          <p:cNvSpPr/>
          <p:nvPr/>
        </p:nvSpPr>
        <p:spPr>
          <a:xfrm>
            <a:off x="4831785" y="3933056"/>
            <a:ext cx="810090" cy="32403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" name="文字方塊 2"/>
          <p:cNvSpPr txBox="1"/>
          <p:nvPr/>
        </p:nvSpPr>
        <p:spPr>
          <a:xfrm>
            <a:off x="3319618" y="3881955"/>
            <a:ext cx="1463862" cy="30008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sz="1350" b="1" dirty="0">
                <a:solidFill>
                  <a:srgbClr val="FFFF00"/>
                </a:solidFill>
              </a:rPr>
              <a:t>Loose Contact …</a:t>
            </a:r>
            <a:endParaRPr lang="zh-TW" altLang="en-US" sz="1350" b="1" dirty="0">
              <a:solidFill>
                <a:srgbClr val="FFFF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958306" y="4836785"/>
            <a:ext cx="3480440" cy="415498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zh-TW" sz="2100" dirty="0" smtClean="0">
                <a:solidFill>
                  <a:srgbClr val="FFFF00"/>
                </a:solidFill>
              </a:rPr>
              <a:t>Arcing (due to Loose Contact)</a:t>
            </a:r>
            <a:endParaRPr lang="zh-TW" altLang="en-US" sz="2100" dirty="0">
              <a:solidFill>
                <a:srgbClr val="FFFF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9412778"/>
      </p:ext>
    </p:extLst>
  </p:cSld>
  <p:clrMapOvr>
    <a:masterClrMapping/>
  </p:clrMapOvr>
  <p:transition spd="med" advTm="1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Non-reliable RF</a:t>
            </a:r>
            <a:r>
              <a:rPr lang="zh-TW" altLang="en-US" dirty="0" smtClean="0"/>
              <a:t> </a:t>
            </a:r>
            <a:r>
              <a:rPr lang="en-US" altLang="zh-TW" dirty="0" smtClean="0"/>
              <a:t>Contact spring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565542"/>
            <a:ext cx="6172200" cy="4632170"/>
          </a:xfrm>
        </p:spPr>
      </p:pic>
      <p:sp>
        <p:nvSpPr>
          <p:cNvPr id="5" name="圓角矩形 4"/>
          <p:cNvSpPr/>
          <p:nvPr/>
        </p:nvSpPr>
        <p:spPr>
          <a:xfrm>
            <a:off x="5047810" y="4589877"/>
            <a:ext cx="2600046" cy="1458162"/>
          </a:xfrm>
          <a:prstGeom prst="roundRect">
            <a:avLst>
              <a:gd name="adj" fmla="val 15197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文字方塊 5"/>
          <p:cNvSpPr txBox="1"/>
          <p:nvPr/>
        </p:nvSpPr>
        <p:spPr>
          <a:xfrm>
            <a:off x="6505973" y="4811909"/>
            <a:ext cx="1396536" cy="5078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sz="1350" b="1" dirty="0">
                <a:solidFill>
                  <a:srgbClr val="FFFF00"/>
                </a:solidFill>
              </a:rPr>
              <a:t>Dis-location …</a:t>
            </a:r>
          </a:p>
          <a:p>
            <a:r>
              <a:rPr lang="en-US" altLang="zh-TW" sz="1350" b="1" dirty="0">
                <a:solidFill>
                  <a:srgbClr val="FFFF00"/>
                </a:solidFill>
              </a:rPr>
              <a:t>(miss-contact…)</a:t>
            </a:r>
            <a:endParaRPr lang="zh-TW" altLang="en-US" sz="1350" b="1" dirty="0">
              <a:solidFill>
                <a:srgbClr val="FFFF00"/>
              </a:solidFill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6185595" y="4913914"/>
            <a:ext cx="111891" cy="588059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7027528" y="3714646"/>
            <a:ext cx="1127232" cy="415498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zh-TW" sz="2100" dirty="0" smtClean="0">
                <a:solidFill>
                  <a:srgbClr val="FFFF00"/>
                </a:solidFill>
              </a:rPr>
              <a:t>Dropped</a:t>
            </a:r>
            <a:endParaRPr lang="zh-TW" altLang="en-US" sz="2100" dirty="0">
              <a:solidFill>
                <a:srgbClr val="FFFF00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196947"/>
      </p:ext>
    </p:extLst>
  </p:cSld>
  <p:clrMapOvr>
    <a:masterClrMapping/>
  </p:clrMapOvr>
  <p:transition spd="med" advTm="1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Inner diameter of beam duct: Reduced 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376" y="1452550"/>
            <a:ext cx="6303123" cy="4784761"/>
          </a:xfrm>
        </p:spPr>
      </p:pic>
      <p:sp>
        <p:nvSpPr>
          <p:cNvPr id="9" name="文字方塊 8"/>
          <p:cNvSpPr txBox="1"/>
          <p:nvPr/>
        </p:nvSpPr>
        <p:spPr>
          <a:xfrm>
            <a:off x="1431376" y="5608112"/>
            <a:ext cx="22589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i="1">
                <a:solidFill>
                  <a:srgbClr val="C00000"/>
                </a:solidFill>
              </a:rPr>
              <a:t>LER16 </a:t>
            </a:r>
            <a:r>
              <a:rPr lang="en-US" altLang="zh-TW" sz="900" i="1" dirty="0">
                <a:solidFill>
                  <a:srgbClr val="C00000"/>
                </a:solidFill>
              </a:rPr>
              <a:t>workshop</a:t>
            </a:r>
            <a:r>
              <a:rPr lang="en-US" altLang="zh-TW" sz="900" i="1">
                <a:solidFill>
                  <a:srgbClr val="C00000"/>
                </a:solidFill>
              </a:rPr>
              <a:t>, SOLEIL</a:t>
            </a:r>
            <a:r>
              <a:rPr lang="en-US" altLang="zh-TW" sz="900" i="1" dirty="0">
                <a:solidFill>
                  <a:srgbClr val="C00000"/>
                </a:solidFill>
              </a:rPr>
              <a:t>, </a:t>
            </a:r>
            <a:r>
              <a:rPr lang="en-US" altLang="zh-TW" sz="900" i="1">
                <a:solidFill>
                  <a:srgbClr val="C00000"/>
                </a:solidFill>
              </a:rPr>
              <a:t>26 October </a:t>
            </a:r>
            <a:r>
              <a:rPr lang="en-US" altLang="zh-TW" sz="900" i="1" dirty="0">
                <a:solidFill>
                  <a:srgbClr val="C00000"/>
                </a:solidFill>
              </a:rPr>
              <a:t>2016</a:t>
            </a:r>
            <a:endParaRPr lang="zh-TW" altLang="en-US" sz="900" i="1" dirty="0">
              <a:solidFill>
                <a:srgbClr val="C00000"/>
              </a:solidFill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1385646" y="5589240"/>
            <a:ext cx="264629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圓角矩形 1"/>
          <p:cNvSpPr/>
          <p:nvPr/>
        </p:nvSpPr>
        <p:spPr>
          <a:xfrm>
            <a:off x="1431376" y="3883943"/>
            <a:ext cx="3212632" cy="167038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7291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Ultrahigh Vacuum (UHV) System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2952328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dirty="0" smtClean="0"/>
              <a:t>Pressure: P</a:t>
            </a:r>
            <a:r>
              <a:rPr lang="zh-TW" altLang="en-US" dirty="0" smtClean="0"/>
              <a:t> </a:t>
            </a:r>
            <a:r>
              <a:rPr lang="en-US" altLang="zh-TW" dirty="0"/>
              <a:t>&lt; </a:t>
            </a:r>
            <a:r>
              <a:rPr lang="en-US" altLang="zh-TW" dirty="0" smtClean="0"/>
              <a:t>1</a:t>
            </a:r>
            <a:r>
              <a:rPr lang="en-US" altLang="zh-TW" dirty="0" smtClean="0">
                <a:sym typeface="Symbol" panose="05050102010706020507" pitchFamily="18" charset="2"/>
              </a:rPr>
              <a:t>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-7</a:t>
            </a:r>
            <a:r>
              <a:rPr lang="en-US" altLang="zh-TW" dirty="0" smtClean="0"/>
              <a:t> </a:t>
            </a:r>
            <a:r>
              <a:rPr lang="en-US" altLang="zh-TW" i="1" dirty="0" smtClean="0"/>
              <a:t>Pa</a:t>
            </a:r>
            <a:r>
              <a:rPr lang="zh-TW" altLang="en-US" dirty="0" smtClean="0"/>
              <a:t> </a:t>
            </a:r>
            <a:r>
              <a:rPr lang="en-US" altLang="zh-TW" dirty="0" smtClean="0"/>
              <a:t>(~ 1</a:t>
            </a:r>
            <a:r>
              <a:rPr lang="en-US" altLang="zh-TW" dirty="0" smtClean="0">
                <a:sym typeface="Symbol" panose="05050102010706020507" pitchFamily="18" charset="2"/>
              </a:rPr>
              <a:t></a:t>
            </a:r>
            <a:r>
              <a:rPr lang="en-US" altLang="zh-TW" dirty="0"/>
              <a:t>10</a:t>
            </a:r>
            <a:r>
              <a:rPr lang="en-US" altLang="zh-TW" baseline="30000" dirty="0"/>
              <a:t>-9</a:t>
            </a:r>
            <a:r>
              <a:rPr lang="en-US" altLang="zh-TW" dirty="0" smtClean="0"/>
              <a:t> </a:t>
            </a:r>
            <a:r>
              <a:rPr lang="en-US" altLang="zh-TW" i="1" dirty="0" smtClean="0"/>
              <a:t>mbar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Leak Rate: </a:t>
            </a:r>
            <a:r>
              <a:rPr lang="en-US" altLang="zh-TW" dirty="0"/>
              <a:t>Q</a:t>
            </a:r>
            <a:r>
              <a:rPr lang="en-US" altLang="zh-TW" baseline="-25000" dirty="0"/>
              <a:t>L</a:t>
            </a:r>
            <a:r>
              <a:rPr lang="en-US" altLang="zh-TW" dirty="0"/>
              <a:t> &lt; 1</a:t>
            </a:r>
            <a:r>
              <a:rPr lang="en-US" altLang="zh-TW" dirty="0">
                <a:sym typeface="Symbol" panose="05050102010706020507" pitchFamily="18" charset="2"/>
              </a:rPr>
              <a:t>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-10</a:t>
            </a:r>
            <a:r>
              <a:rPr lang="en-US" altLang="zh-TW" dirty="0" smtClean="0"/>
              <a:t> </a:t>
            </a:r>
            <a:r>
              <a:rPr lang="en-US" altLang="zh-TW" i="1" dirty="0" smtClean="0"/>
              <a:t>Pa∙m</a:t>
            </a:r>
            <a:r>
              <a:rPr lang="en-US" altLang="zh-TW" i="1" baseline="30000" dirty="0" smtClean="0"/>
              <a:t>3</a:t>
            </a:r>
            <a:r>
              <a:rPr lang="en-US" altLang="zh-TW" i="1" dirty="0" smtClean="0"/>
              <a:t>/s </a:t>
            </a:r>
            <a:r>
              <a:rPr lang="en-US" altLang="zh-TW" dirty="0" smtClean="0"/>
              <a:t>(~ 1</a:t>
            </a:r>
            <a:r>
              <a:rPr lang="en-US" altLang="zh-TW" dirty="0" smtClean="0">
                <a:sym typeface="Symbol" panose="05050102010706020507" pitchFamily="18" charset="2"/>
              </a:rPr>
              <a:t>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-9</a:t>
            </a:r>
            <a:r>
              <a:rPr lang="en-US" altLang="zh-TW" dirty="0" smtClean="0"/>
              <a:t> </a:t>
            </a:r>
            <a:r>
              <a:rPr lang="en-US" altLang="zh-TW" i="1" dirty="0"/>
              <a:t>mbar</a:t>
            </a:r>
            <a:r>
              <a:rPr lang="en-US" altLang="zh-TW" i="1" dirty="0" smtClean="0"/>
              <a:t>∙l</a:t>
            </a:r>
            <a:r>
              <a:rPr lang="en-US" altLang="zh-TW" i="1" baseline="30000" dirty="0" smtClean="0"/>
              <a:t>3</a:t>
            </a:r>
            <a:r>
              <a:rPr lang="en-US" altLang="zh-TW" i="1" dirty="0" smtClean="0"/>
              <a:t>/s</a:t>
            </a:r>
            <a:r>
              <a:rPr lang="en-US" altLang="zh-TW" dirty="0" smtClean="0"/>
              <a:t>)</a:t>
            </a:r>
          </a:p>
          <a:p>
            <a:r>
              <a:rPr lang="en-US" altLang="zh-TW" dirty="0"/>
              <a:t>All Metal Materials (typically)</a:t>
            </a:r>
          </a:p>
          <a:p>
            <a:r>
              <a:rPr lang="en-US" altLang="zh-TW" dirty="0" smtClean="0"/>
              <a:t>Thermal Outgassing Rate after Baking:</a:t>
            </a:r>
          </a:p>
          <a:p>
            <a:pPr marL="0" indent="0">
              <a:buNone/>
            </a:pPr>
            <a:r>
              <a:rPr lang="en-US" altLang="zh-TW" dirty="0" smtClean="0"/>
              <a:t>    q</a:t>
            </a:r>
            <a:r>
              <a:rPr lang="zh-TW" altLang="en-US" dirty="0" smtClean="0"/>
              <a:t> </a:t>
            </a:r>
            <a:r>
              <a:rPr lang="en-US" altLang="zh-TW" dirty="0" smtClean="0"/>
              <a:t>&lt; </a:t>
            </a:r>
            <a:r>
              <a:rPr lang="en-US" altLang="zh-TW" dirty="0"/>
              <a:t>1</a:t>
            </a:r>
            <a:r>
              <a:rPr lang="en-US" altLang="zh-TW" dirty="0">
                <a:sym typeface="Symbol" panose="05050102010706020507" pitchFamily="18" charset="2"/>
              </a:rPr>
              <a:t></a:t>
            </a:r>
            <a:r>
              <a:rPr lang="en-US" altLang="zh-TW" dirty="0"/>
              <a:t>10</a:t>
            </a:r>
            <a:r>
              <a:rPr lang="en-US" altLang="zh-TW" baseline="30000" dirty="0"/>
              <a:t>-9</a:t>
            </a:r>
            <a:r>
              <a:rPr lang="en-US" altLang="zh-TW" dirty="0"/>
              <a:t> </a:t>
            </a:r>
            <a:r>
              <a:rPr lang="en-US" altLang="zh-TW" i="1" dirty="0"/>
              <a:t>Pa∙m</a:t>
            </a:r>
            <a:r>
              <a:rPr lang="en-US" altLang="zh-TW" i="1" baseline="30000" dirty="0"/>
              <a:t>3</a:t>
            </a:r>
            <a:r>
              <a:rPr lang="en-US" altLang="zh-TW" i="1" dirty="0"/>
              <a:t>/(s∙m</a:t>
            </a:r>
            <a:r>
              <a:rPr lang="en-US" altLang="zh-TW" i="1" baseline="30000" dirty="0"/>
              <a:t>2</a:t>
            </a:r>
            <a:r>
              <a:rPr lang="en-US" altLang="zh-TW" i="1" dirty="0" smtClean="0"/>
              <a:t>) </a:t>
            </a:r>
            <a:r>
              <a:rPr lang="en-US" altLang="zh-TW" dirty="0" smtClean="0"/>
              <a:t>(~1</a:t>
            </a:r>
            <a:r>
              <a:rPr lang="en-US" altLang="zh-TW" dirty="0" smtClean="0">
                <a:sym typeface="Symbol" panose="05050102010706020507" pitchFamily="18" charset="2"/>
              </a:rPr>
              <a:t>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-12</a:t>
            </a:r>
            <a:r>
              <a:rPr lang="en-US" altLang="zh-TW" dirty="0" smtClean="0"/>
              <a:t> </a:t>
            </a:r>
            <a:r>
              <a:rPr lang="en-US" altLang="zh-TW" i="1" dirty="0" err="1" smtClean="0"/>
              <a:t>mbar∙l</a:t>
            </a:r>
            <a:r>
              <a:rPr lang="en-US" altLang="zh-TW" i="1" dirty="0" smtClean="0"/>
              <a:t>/(s∙cm</a:t>
            </a:r>
            <a:r>
              <a:rPr lang="en-US" altLang="zh-TW" i="1" baseline="30000" dirty="0" smtClean="0"/>
              <a:t>2</a:t>
            </a:r>
            <a:r>
              <a:rPr lang="en-US" altLang="zh-TW" i="1" dirty="0" smtClean="0"/>
              <a:t>)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                                      (~ 3.3</a:t>
            </a:r>
            <a:r>
              <a:rPr lang="en-US" altLang="zh-TW" dirty="0" smtClean="0">
                <a:sym typeface="Symbol" panose="05050102010706020507" pitchFamily="18" charset="2"/>
              </a:rPr>
              <a:t>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7</a:t>
            </a:r>
            <a:r>
              <a:rPr lang="en-US" altLang="zh-TW" dirty="0" smtClean="0"/>
              <a:t> </a:t>
            </a:r>
            <a:r>
              <a:rPr lang="en-US" altLang="zh-TW" i="1" dirty="0" smtClean="0"/>
              <a:t>Molecules/(s∙cm</a:t>
            </a:r>
            <a:r>
              <a:rPr lang="en-US" altLang="zh-TW" i="1" baseline="30000" dirty="0" smtClean="0"/>
              <a:t>2</a:t>
            </a:r>
            <a:r>
              <a:rPr lang="en-US" altLang="zh-TW" i="1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>)</a:t>
            </a:r>
          </a:p>
        </p:txBody>
      </p:sp>
      <p:graphicFrame>
        <p:nvGraphicFramePr>
          <p:cNvPr id="5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352185"/>
              </p:ext>
            </p:extLst>
          </p:nvPr>
        </p:nvGraphicFramePr>
        <p:xfrm>
          <a:off x="1242392" y="1668264"/>
          <a:ext cx="6172200" cy="373380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187624" y="1378941"/>
            <a:ext cx="6993734" cy="297656"/>
            <a:chOff x="158" y="964"/>
            <a:chExt cx="5874" cy="250"/>
          </a:xfrm>
        </p:grpSpPr>
        <p:grpSp>
          <p:nvGrpSpPr>
            <p:cNvPr id="7" name="Group 45"/>
            <p:cNvGrpSpPr>
              <a:grpSpLocks/>
            </p:cNvGrpSpPr>
            <p:nvPr/>
          </p:nvGrpSpPr>
          <p:grpSpPr bwMode="auto">
            <a:xfrm>
              <a:off x="158" y="981"/>
              <a:ext cx="5449" cy="233"/>
              <a:chOff x="204" y="3249"/>
              <a:chExt cx="5449" cy="233"/>
            </a:xfrm>
          </p:grpSpPr>
          <p:sp>
            <p:nvSpPr>
              <p:cNvPr id="9" name="Rectangle 46"/>
              <p:cNvSpPr>
                <a:spLocks noChangeArrowheads="1"/>
              </p:cNvSpPr>
              <p:nvPr/>
            </p:nvSpPr>
            <p:spPr bwMode="auto">
              <a:xfrm>
                <a:off x="5239" y="3249"/>
                <a:ext cx="41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 dirty="0" smtClean="0">
                    <a:solidFill>
                      <a:srgbClr val="0066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1013</a:t>
                </a:r>
                <a:endParaRPr lang="en-US" altLang="zh-TW" sz="1200" i="1" dirty="0">
                  <a:solidFill>
                    <a:srgbClr val="0066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0" name="Rectangle 47"/>
              <p:cNvSpPr>
                <a:spLocks noChangeArrowheads="1"/>
              </p:cNvSpPr>
              <p:nvPr/>
            </p:nvSpPr>
            <p:spPr bwMode="auto">
              <a:xfrm>
                <a:off x="4468" y="3249"/>
                <a:ext cx="22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11" name="Rectangle 48"/>
              <p:cNvSpPr>
                <a:spLocks noChangeArrowheads="1"/>
              </p:cNvSpPr>
              <p:nvPr/>
            </p:nvSpPr>
            <p:spPr bwMode="auto">
              <a:xfrm>
                <a:off x="3515" y="3249"/>
                <a:ext cx="35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>
                    <a:solidFill>
                      <a:srgbClr val="00CC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>
                    <a:solidFill>
                      <a:srgbClr val="00CC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-3</a:t>
                </a:r>
              </a:p>
            </p:txBody>
          </p:sp>
          <p:sp>
            <p:nvSpPr>
              <p:cNvPr id="12" name="Rectangle 49"/>
              <p:cNvSpPr>
                <a:spLocks noChangeArrowheads="1"/>
              </p:cNvSpPr>
              <p:nvPr/>
            </p:nvSpPr>
            <p:spPr bwMode="auto">
              <a:xfrm>
                <a:off x="2699" y="3249"/>
                <a:ext cx="35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>
                    <a:solidFill>
                      <a:schemeClr val="tx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>
                    <a:solidFill>
                      <a:schemeClr val="tx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-6</a:t>
                </a:r>
              </a:p>
            </p:txBody>
          </p:sp>
          <p:sp>
            <p:nvSpPr>
              <p:cNvPr id="13" name="Rectangle 50"/>
              <p:cNvSpPr>
                <a:spLocks noChangeArrowheads="1"/>
              </p:cNvSpPr>
              <p:nvPr/>
            </p:nvSpPr>
            <p:spPr bwMode="auto">
              <a:xfrm>
                <a:off x="1882" y="3249"/>
                <a:ext cx="35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>
                    <a:solidFill>
                      <a:srgbClr val="FF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>
                    <a:solidFill>
                      <a:srgbClr val="FF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-9</a:t>
                </a:r>
              </a:p>
            </p:txBody>
          </p:sp>
          <p:sp>
            <p:nvSpPr>
              <p:cNvPr id="14" name="Rectangle 51"/>
              <p:cNvSpPr>
                <a:spLocks noChangeArrowheads="1"/>
              </p:cNvSpPr>
              <p:nvPr/>
            </p:nvSpPr>
            <p:spPr bwMode="auto">
              <a:xfrm>
                <a:off x="930" y="3249"/>
                <a:ext cx="39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>
                    <a:solidFill>
                      <a:srgbClr val="66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>
                    <a:solidFill>
                      <a:srgbClr val="66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-12</a:t>
                </a:r>
              </a:p>
            </p:txBody>
          </p:sp>
          <p:sp>
            <p:nvSpPr>
              <p:cNvPr id="15" name="Rectangle 52"/>
              <p:cNvSpPr>
                <a:spLocks noChangeArrowheads="1"/>
              </p:cNvSpPr>
              <p:nvPr/>
            </p:nvSpPr>
            <p:spPr bwMode="auto">
              <a:xfrm>
                <a:off x="204" y="3249"/>
                <a:ext cx="39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>
                    <a:solidFill>
                      <a:srgbClr val="66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>
                    <a:solidFill>
                      <a:srgbClr val="66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-15</a:t>
                </a:r>
              </a:p>
            </p:txBody>
          </p:sp>
        </p:grpSp>
        <p:sp>
          <p:nvSpPr>
            <p:cNvPr id="8" name="Rectangle 53"/>
            <p:cNvSpPr>
              <a:spLocks noChangeArrowheads="1"/>
            </p:cNvSpPr>
            <p:nvPr/>
          </p:nvSpPr>
          <p:spPr bwMode="auto">
            <a:xfrm>
              <a:off x="5519" y="964"/>
              <a:ext cx="5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1200" i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(mbar)</a:t>
              </a:r>
              <a:endParaRPr lang="en-US" altLang="zh-TW" sz="1200" i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16" name="Line 54"/>
          <p:cNvSpPr>
            <a:spLocks noChangeShapeType="1"/>
          </p:cNvSpPr>
          <p:nvPr/>
        </p:nvSpPr>
        <p:spPr bwMode="auto">
          <a:xfrm flipH="1">
            <a:off x="3349800" y="2420888"/>
            <a:ext cx="4050506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 sz="120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Line 60"/>
          <p:cNvSpPr>
            <a:spLocks noChangeShapeType="1"/>
          </p:cNvSpPr>
          <p:nvPr/>
        </p:nvSpPr>
        <p:spPr bwMode="auto">
          <a:xfrm flipH="1">
            <a:off x="2269902" y="2420888"/>
            <a:ext cx="971550" cy="0"/>
          </a:xfrm>
          <a:prstGeom prst="line">
            <a:avLst/>
          </a:prstGeom>
          <a:noFill/>
          <a:ln w="7620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 sz="120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615352" y="254410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UHV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1096540" y="2076326"/>
            <a:ext cx="6969919" cy="277415"/>
            <a:chOff x="158" y="981"/>
            <a:chExt cx="5854" cy="233"/>
          </a:xfrm>
        </p:grpSpPr>
        <p:grpSp>
          <p:nvGrpSpPr>
            <p:cNvPr id="20" name="Group 45"/>
            <p:cNvGrpSpPr>
              <a:grpSpLocks/>
            </p:cNvGrpSpPr>
            <p:nvPr/>
          </p:nvGrpSpPr>
          <p:grpSpPr bwMode="auto">
            <a:xfrm>
              <a:off x="158" y="981"/>
              <a:ext cx="5505" cy="233"/>
              <a:chOff x="204" y="3249"/>
              <a:chExt cx="5505" cy="233"/>
            </a:xfrm>
          </p:grpSpPr>
          <p:sp>
            <p:nvSpPr>
              <p:cNvPr id="22" name="Rectangle 46"/>
              <p:cNvSpPr>
                <a:spLocks noChangeArrowheads="1"/>
              </p:cNvSpPr>
              <p:nvPr/>
            </p:nvSpPr>
            <p:spPr bwMode="auto">
              <a:xfrm>
                <a:off x="5166" y="3249"/>
                <a:ext cx="54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 dirty="0" smtClean="0">
                    <a:solidFill>
                      <a:srgbClr val="0066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101325</a:t>
                </a:r>
                <a:endParaRPr lang="en-US" altLang="zh-TW" sz="1200" i="1" dirty="0">
                  <a:solidFill>
                    <a:srgbClr val="0066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3" name="Rectangle 47"/>
              <p:cNvSpPr>
                <a:spLocks noChangeArrowheads="1"/>
              </p:cNvSpPr>
              <p:nvPr/>
            </p:nvSpPr>
            <p:spPr bwMode="auto">
              <a:xfrm>
                <a:off x="4468" y="3249"/>
                <a:ext cx="34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 dirty="0" smtClean="0">
                    <a:solidFill>
                      <a:srgbClr val="00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100</a:t>
                </a:r>
                <a:endParaRPr lang="en-US" altLang="zh-TW" sz="1200" i="1" baseline="30000" dirty="0">
                  <a:solidFill>
                    <a:srgbClr val="00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4" name="Rectangle 48"/>
              <p:cNvSpPr>
                <a:spLocks noChangeArrowheads="1"/>
              </p:cNvSpPr>
              <p:nvPr/>
            </p:nvSpPr>
            <p:spPr bwMode="auto">
              <a:xfrm>
                <a:off x="3515" y="3249"/>
                <a:ext cx="31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 dirty="0" smtClean="0">
                    <a:solidFill>
                      <a:srgbClr val="00CC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0.1</a:t>
                </a:r>
                <a:endParaRPr lang="en-US" altLang="zh-TW" sz="1200" i="1" baseline="30000" dirty="0">
                  <a:solidFill>
                    <a:srgbClr val="00CC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5" name="Rectangle 49"/>
              <p:cNvSpPr>
                <a:spLocks noChangeArrowheads="1"/>
              </p:cNvSpPr>
              <p:nvPr/>
            </p:nvSpPr>
            <p:spPr bwMode="auto">
              <a:xfrm>
                <a:off x="2699" y="3249"/>
                <a:ext cx="35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 dirty="0" smtClean="0">
                    <a:solidFill>
                      <a:schemeClr val="tx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 dirty="0" smtClean="0">
                    <a:solidFill>
                      <a:schemeClr val="tx2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-4</a:t>
                </a:r>
                <a:endParaRPr lang="en-US" altLang="zh-TW" sz="1200" i="1" baseline="30000" dirty="0">
                  <a:solidFill>
                    <a:schemeClr val="tx2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6" name="Rectangle 50"/>
              <p:cNvSpPr>
                <a:spLocks noChangeArrowheads="1"/>
              </p:cNvSpPr>
              <p:nvPr/>
            </p:nvSpPr>
            <p:spPr bwMode="auto">
              <a:xfrm>
                <a:off x="1882" y="3249"/>
                <a:ext cx="35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 dirty="0" smtClean="0">
                    <a:solidFill>
                      <a:srgbClr val="FF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 dirty="0" smtClean="0">
                    <a:solidFill>
                      <a:srgbClr val="FF0000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-7</a:t>
                </a:r>
                <a:endParaRPr lang="en-US" altLang="zh-TW" sz="1200" i="1" baseline="30000" dirty="0">
                  <a:solidFill>
                    <a:srgbClr val="FF0000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7" name="Rectangle 51"/>
              <p:cNvSpPr>
                <a:spLocks noChangeArrowheads="1"/>
              </p:cNvSpPr>
              <p:nvPr/>
            </p:nvSpPr>
            <p:spPr bwMode="auto">
              <a:xfrm>
                <a:off x="930" y="3249"/>
                <a:ext cx="39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 dirty="0" smtClean="0">
                    <a:solidFill>
                      <a:srgbClr val="66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 dirty="0" smtClean="0">
                    <a:solidFill>
                      <a:srgbClr val="66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-10</a:t>
                </a:r>
                <a:endParaRPr lang="en-US" altLang="zh-TW" sz="1200" i="1" baseline="30000" dirty="0">
                  <a:solidFill>
                    <a:srgbClr val="66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8" name="Rectangle 52"/>
              <p:cNvSpPr>
                <a:spLocks noChangeArrowheads="1"/>
              </p:cNvSpPr>
              <p:nvPr/>
            </p:nvSpPr>
            <p:spPr bwMode="auto">
              <a:xfrm>
                <a:off x="204" y="3249"/>
                <a:ext cx="39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 sz="1200" i="1" dirty="0" smtClean="0">
                    <a:solidFill>
                      <a:srgbClr val="66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10</a:t>
                </a:r>
                <a:r>
                  <a:rPr lang="en-US" altLang="zh-TW" sz="1200" i="1" baseline="30000" dirty="0" smtClean="0">
                    <a:solidFill>
                      <a:srgbClr val="6600FF"/>
                    </a:solidFill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-13</a:t>
                </a:r>
                <a:endParaRPr lang="en-US" altLang="zh-TW" sz="1200" i="1" baseline="30000" dirty="0">
                  <a:solidFill>
                    <a:srgbClr val="6600FF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21" name="Rectangle 53"/>
            <p:cNvSpPr>
              <a:spLocks noChangeArrowheads="1"/>
            </p:cNvSpPr>
            <p:nvPr/>
          </p:nvSpPr>
          <p:spPr bwMode="auto">
            <a:xfrm>
              <a:off x="5627" y="981"/>
              <a:ext cx="3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1200" i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(Pa)</a:t>
              </a:r>
              <a:endParaRPr lang="en-US" altLang="zh-TW" sz="1200" i="1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/>
        </p:nvSpPr>
        <p:spPr>
          <a:xfrm>
            <a:off x="6228184" y="1488842"/>
            <a:ext cx="2609966" cy="48204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How to mount the RF-contact parts? Can it be replaced?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36" y="1464630"/>
            <a:ext cx="5685021" cy="42280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89831" y="3079335"/>
            <a:ext cx="1684588" cy="9084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8459" y="3033179"/>
            <a:ext cx="1180968" cy="106287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29300" y="2499128"/>
            <a:ext cx="9829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350" dirty="0">
                <a:solidFill>
                  <a:srgbClr val="FF0000"/>
                </a:solidFill>
              </a:rPr>
              <a:t>I.D. 10 mm</a:t>
            </a:r>
            <a:endParaRPr lang="zh-TW" altLang="en-US" sz="1350" dirty="0">
              <a:solidFill>
                <a:srgbClr val="FF0000"/>
              </a:solidFill>
            </a:endParaRPr>
          </a:p>
        </p:txBody>
      </p:sp>
      <p:cxnSp>
        <p:nvCxnSpPr>
          <p:cNvPr id="9" name="直線單箭頭接點 8"/>
          <p:cNvCxnSpPr>
            <a:stCxn id="8" idx="2"/>
          </p:cNvCxnSpPr>
          <p:nvPr/>
        </p:nvCxnSpPr>
        <p:spPr>
          <a:xfrm>
            <a:off x="7920781" y="2799210"/>
            <a:ext cx="62128" cy="7003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>
            <a:stCxn id="8" idx="2"/>
          </p:cNvCxnSpPr>
          <p:nvPr/>
        </p:nvCxnSpPr>
        <p:spPr>
          <a:xfrm flipH="1">
            <a:off x="6949704" y="2799210"/>
            <a:ext cx="971077" cy="539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6355497" y="1660413"/>
            <a:ext cx="236023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Function of DE-gasket with the RF shielding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896" y="4567193"/>
            <a:ext cx="3162254" cy="15923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向右箭號 14"/>
          <p:cNvSpPr/>
          <p:nvPr/>
        </p:nvSpPr>
        <p:spPr>
          <a:xfrm>
            <a:off x="5245931" y="2691247"/>
            <a:ext cx="978408" cy="50157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3635896" y="4221088"/>
            <a:ext cx="2040000" cy="129614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5757225" y="6162124"/>
            <a:ext cx="234981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UHV sealing performance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227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3" grpId="0" animBg="1"/>
      <p:bldP spid="15" grpId="0" animBg="1"/>
      <p:bldP spid="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>
            <a:off x="6553200" y="1484784"/>
            <a:ext cx="2431774" cy="45365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Can the flange be made with same aperture of the beam duct?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64" y="1643257"/>
            <a:ext cx="5984454" cy="444559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776" y="2329285"/>
            <a:ext cx="1858618" cy="155174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288" y="3996856"/>
            <a:ext cx="940082" cy="55674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9276" y="4897384"/>
            <a:ext cx="1390187" cy="835872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8" name="文字方塊 17"/>
          <p:cNvSpPr txBox="1"/>
          <p:nvPr/>
        </p:nvSpPr>
        <p:spPr>
          <a:xfrm>
            <a:off x="6893687" y="1671901"/>
            <a:ext cx="175080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FF0000"/>
                </a:solidFill>
              </a:rPr>
              <a:t>Same cross section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5748762" y="3068960"/>
            <a:ext cx="978408" cy="50157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9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Directl</a:t>
            </a:r>
            <a:r>
              <a:rPr lang="en-US" altLang="zh-TW" dirty="0" smtClean="0"/>
              <a:t>y </a:t>
            </a:r>
            <a:r>
              <a:rPr lang="en-US" altLang="zh-TW" dirty="0" smtClean="0"/>
              <a:t>Machining the flanges on the chambers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43" y="1412776"/>
            <a:ext cx="2808312" cy="23757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43" y="3898401"/>
            <a:ext cx="2808312" cy="22439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1" y="1834327"/>
            <a:ext cx="2208415" cy="20640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269" y="2971680"/>
            <a:ext cx="2602699" cy="317071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012160" y="4905163"/>
            <a:ext cx="2967479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u="sng" dirty="0" smtClean="0">
                <a:solidFill>
                  <a:srgbClr val="C00000"/>
                </a:solidFill>
              </a:rPr>
              <a:t>DEF Flanges</a:t>
            </a:r>
            <a:r>
              <a:rPr lang="zh-TW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C00000"/>
                </a:solidFill>
              </a:rPr>
              <a:t>profits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C00000"/>
                </a:solidFill>
              </a:rPr>
              <a:t>Precise CNC machining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C00000"/>
                </a:solidFill>
              </a:rPr>
              <a:t>Directly machined flanges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C00000"/>
                </a:solidFill>
              </a:rPr>
              <a:t>No knife-edge damage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C00000"/>
                </a:solidFill>
              </a:rPr>
              <a:t>Low cost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C00000"/>
                </a:solidFill>
              </a:rPr>
              <a:t>High reliability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48490" y="1412776"/>
            <a:ext cx="355575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u="sng" dirty="0" smtClean="0">
                <a:solidFill>
                  <a:srgbClr val="002060"/>
                </a:solidFill>
              </a:rPr>
              <a:t>CF-Flanges</a:t>
            </a:r>
            <a:r>
              <a:rPr lang="zh-TW" altLang="en-US" dirty="0">
                <a:solidFill>
                  <a:srgbClr val="002060"/>
                </a:solidFill>
              </a:rPr>
              <a:t> </a:t>
            </a:r>
            <a:r>
              <a:rPr lang="en-US" altLang="zh-TW" dirty="0" smtClean="0">
                <a:solidFill>
                  <a:srgbClr val="002060"/>
                </a:solidFill>
              </a:rPr>
              <a:t>risks: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002060"/>
                </a:solidFill>
              </a:rPr>
              <a:t>Deformation from Welding 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dirty="0" smtClean="0">
                <a:solidFill>
                  <a:srgbClr val="002060"/>
                </a:solidFill>
              </a:rPr>
              <a:t>Knife edge on chamber: difficult for machining and repairing</a:t>
            </a:r>
            <a:endParaRPr lang="en-US" altLang="zh-TW" dirty="0" smtClean="0">
              <a:solidFill>
                <a:srgbClr val="002060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2051720" y="2348880"/>
            <a:ext cx="360040" cy="3600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12" name="橢圓 11"/>
          <p:cNvSpPr/>
          <p:nvPr/>
        </p:nvSpPr>
        <p:spPr>
          <a:xfrm>
            <a:off x="2421850" y="4137359"/>
            <a:ext cx="360040" cy="3600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13" name="橢圓 12"/>
          <p:cNvSpPr/>
          <p:nvPr/>
        </p:nvSpPr>
        <p:spPr>
          <a:xfrm>
            <a:off x="1535179" y="4726301"/>
            <a:ext cx="360040" cy="3600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4" name="橢圓 13"/>
          <p:cNvSpPr/>
          <p:nvPr/>
        </p:nvSpPr>
        <p:spPr>
          <a:xfrm>
            <a:off x="4723945" y="3959222"/>
            <a:ext cx="360040" cy="3600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15" name="橢圓 14"/>
          <p:cNvSpPr/>
          <p:nvPr/>
        </p:nvSpPr>
        <p:spPr>
          <a:xfrm>
            <a:off x="4723945" y="5145288"/>
            <a:ext cx="360040" cy="3600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6" name="向右箭號 15"/>
          <p:cNvSpPr/>
          <p:nvPr/>
        </p:nvSpPr>
        <p:spPr>
          <a:xfrm rot="16200000">
            <a:off x="7350488" y="4130856"/>
            <a:ext cx="827900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Experimental Test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Gauge Calibration System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Measurement of the Outgassing Rate for the Extractor Ion </a:t>
            </a:r>
            <a:r>
              <a:rPr lang="en-US" altLang="zh-TW" dirty="0" smtClean="0"/>
              <a:t>Gauge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Long beam duct with small aperture for the future light </a:t>
            </a:r>
            <a:r>
              <a:rPr lang="en-US" altLang="zh-TW" dirty="0" smtClean="0"/>
              <a:t>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DE-Gaskets with non-circular </a:t>
            </a:r>
            <a:r>
              <a:rPr lang="en-US" altLang="zh-TW" dirty="0" smtClean="0"/>
              <a:t>shape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Special DE Gaskets for the Aluminum extruded beam duct</a:t>
            </a:r>
            <a:endParaRPr lang="zh-TW" altLang="en-US" b="1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99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1. Gauge Calibration System</a:t>
            </a:r>
            <a:endParaRPr lang="zh-TW" altLang="en-US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916832"/>
            <a:ext cx="3943436" cy="3510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927" y="2276518"/>
            <a:ext cx="1421430" cy="924722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2396119" y="4736577"/>
            <a:ext cx="331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Aluminum 3-way Cube chamber</a:t>
            </a:r>
          </a:p>
          <a:p>
            <a:r>
              <a:rPr lang="en-US" altLang="zh-TW" dirty="0" smtClean="0"/>
              <a:t>(Ethanol</a:t>
            </a:r>
            <a:r>
              <a:rPr lang="en-US" altLang="zh-TW" dirty="0"/>
              <a:t> </a:t>
            </a:r>
            <a:r>
              <a:rPr lang="en-US" altLang="zh-TW" dirty="0" smtClean="0"/>
              <a:t>CNC machining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4654025" y="4307477"/>
            <a:ext cx="0" cy="2916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5071834" y="1779349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Aluminum</a:t>
            </a:r>
            <a:endParaRPr lang="en-US" altLang="zh-TW" dirty="0"/>
          </a:p>
          <a:p>
            <a:r>
              <a:rPr lang="en-US" altLang="zh-TW" dirty="0" smtClean="0"/>
              <a:t>(35DEF/35CF </a:t>
            </a:r>
            <a:r>
              <a:rPr lang="en-US" altLang="zh-TW" dirty="0"/>
              <a:t>Reducer)</a:t>
            </a:r>
          </a:p>
        </p:txBody>
      </p:sp>
      <p:cxnSp>
        <p:nvCxnSpPr>
          <p:cNvPr id="28" name="直線單箭頭接點 27"/>
          <p:cNvCxnSpPr/>
          <p:nvPr/>
        </p:nvCxnSpPr>
        <p:spPr>
          <a:xfrm flipH="1">
            <a:off x="4837087" y="2485506"/>
            <a:ext cx="699551" cy="7774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>
            <a:off x="5190439" y="2485506"/>
            <a:ext cx="346198" cy="118162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>
            <a:off x="3537977" y="3201240"/>
            <a:ext cx="871277" cy="3486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3537977" y="3201240"/>
            <a:ext cx="705728" cy="60079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2468657" y="1563358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Aluminum</a:t>
            </a:r>
          </a:p>
          <a:p>
            <a:r>
              <a:rPr lang="en-US" altLang="zh-TW" dirty="0" smtClean="0"/>
              <a:t>35DE</a:t>
            </a:r>
            <a:r>
              <a:rPr lang="zh-TW" altLang="en-US" dirty="0" smtClean="0"/>
              <a:t> </a:t>
            </a:r>
            <a:r>
              <a:rPr lang="en-US" altLang="zh-TW" dirty="0" smtClean="0"/>
              <a:t>Gasket</a:t>
            </a:r>
            <a:endParaRPr lang="en-US" altLang="zh-TW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4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Assembly and pumping test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42" y="1691178"/>
            <a:ext cx="7459116" cy="4344006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9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Ultimate pressure after baking (150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zh-TW" dirty="0" smtClean="0"/>
              <a:t>C, 24 h)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0" y="1686415"/>
            <a:ext cx="7735380" cy="4353533"/>
          </a:xfr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5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Pumping down curves &amp;</a:t>
            </a:r>
            <a:r>
              <a:rPr lang="zh-TW" altLang="en-US" dirty="0" smtClean="0"/>
              <a:t> </a:t>
            </a:r>
            <a:r>
              <a:rPr lang="en-US" altLang="zh-TW" dirty="0" smtClean="0"/>
              <a:t>Gauge calibration curves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3" y="1440100"/>
            <a:ext cx="8212511" cy="515959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940152" y="1462802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Gauge Calibration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2. Measurement of the Outgassing Rate for the Extractor Ion Gauge (IG1)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5" y="1417638"/>
            <a:ext cx="8022075" cy="4830157"/>
          </a:xfrm>
        </p:spPr>
      </p:pic>
      <p:sp>
        <p:nvSpPr>
          <p:cNvPr id="4" name="文字方塊 3"/>
          <p:cNvSpPr txBox="1"/>
          <p:nvPr/>
        </p:nvSpPr>
        <p:spPr>
          <a:xfrm>
            <a:off x="5868144" y="5301208"/>
            <a:ext cx="5405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/>
              <a:t>TMP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9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Thermal Outgassing Rate </a:t>
            </a:r>
            <a:br>
              <a:rPr lang="en-US" altLang="zh-TW" dirty="0" smtClean="0"/>
            </a:br>
            <a:r>
              <a:rPr lang="en-US" altLang="zh-TW" dirty="0" smtClean="0"/>
              <a:t>(Throughput</a:t>
            </a:r>
            <a:r>
              <a:rPr lang="zh-TW" altLang="en-US" dirty="0" smtClean="0"/>
              <a:t> </a:t>
            </a:r>
            <a:r>
              <a:rPr lang="en-US" altLang="zh-TW" dirty="0" smtClean="0"/>
              <a:t>Method 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48454" y="2292639"/>
                <a:ext cx="3501280" cy="507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3300" i="1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altLang="zh-TW" sz="33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33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altLang="zh-TW" sz="330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3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33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3300" i="1">
                              <a:latin typeface="Cambria Math" panose="02040503050406030204" pitchFamily="18" charset="0"/>
                            </a:rPr>
                            <m:t>𝐼𝐺</m:t>
                          </m:r>
                          <m:r>
                            <a:rPr lang="en-US" altLang="zh-TW" sz="33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33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3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33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3300" i="1">
                              <a:latin typeface="Cambria Math" panose="02040503050406030204" pitchFamily="18" charset="0"/>
                            </a:rPr>
                            <m:t>𝐼𝐺</m:t>
                          </m:r>
                          <m:r>
                            <a:rPr lang="en-US" altLang="zh-TW" sz="33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33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33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606" y="1913851"/>
                <a:ext cx="4733988" cy="67710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351541" y="2961887"/>
            <a:ext cx="64684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00" dirty="0"/>
              <a:t>where</a:t>
            </a:r>
          </a:p>
          <a:p>
            <a:r>
              <a:rPr lang="en-US" altLang="zh-TW" sz="2700" dirty="0"/>
              <a:t>C = 0.82 L/s : Conductance of Orifice (3mm)</a:t>
            </a:r>
          </a:p>
          <a:p>
            <a:r>
              <a:rPr lang="en-US" altLang="zh-TW" sz="2700" dirty="0"/>
              <a:t>P</a:t>
            </a:r>
            <a:r>
              <a:rPr lang="en-US" altLang="zh-TW" sz="2700" i="1" baseline="-25000" dirty="0"/>
              <a:t>IG#</a:t>
            </a:r>
            <a:r>
              <a:rPr lang="en-US" altLang="zh-TW" sz="2700" dirty="0"/>
              <a:t> (</a:t>
            </a:r>
            <a:r>
              <a:rPr lang="en-US" altLang="zh-TW" sz="2700" dirty="0" err="1"/>
              <a:t>Torr</a:t>
            </a:r>
            <a:r>
              <a:rPr lang="en-US" altLang="zh-TW" sz="2700" dirty="0"/>
              <a:t>) : Pressure of Gauge IG#</a:t>
            </a:r>
          </a:p>
          <a:p>
            <a:r>
              <a:rPr lang="en-US" altLang="zh-TW" sz="2700" dirty="0"/>
              <a:t>Q : Outgassing Rate of the IG1-chamber</a:t>
            </a:r>
            <a:endParaRPr lang="zh-TW" altLang="en-US" sz="27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232523" y="4724855"/>
            <a:ext cx="7034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i="1" dirty="0">
                <a:solidFill>
                  <a:srgbClr val="C00000"/>
                </a:solidFill>
              </a:rPr>
              <a:t>* Total outgassing rate of gauge IG1 after baking (Q):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rgbClr val="C00000"/>
                </a:solidFill>
              </a:rPr>
              <a:t>   Q = 0.82 (7.6</a:t>
            </a:r>
            <a:r>
              <a:rPr lang="en-US" altLang="zh-TW" sz="2400" dirty="0">
                <a:solidFill>
                  <a:srgbClr val="C00000"/>
                </a:solidFill>
                <a:sym typeface="Symbol" panose="05050102010706020507" pitchFamily="18" charset="2"/>
              </a:rPr>
              <a:t></a:t>
            </a:r>
            <a:r>
              <a:rPr lang="en-US" altLang="zh-TW" sz="2400" dirty="0">
                <a:solidFill>
                  <a:srgbClr val="C00000"/>
                </a:solidFill>
              </a:rPr>
              <a:t>10</a:t>
            </a:r>
            <a:r>
              <a:rPr lang="en-US" altLang="zh-TW" sz="2400" baseline="30000" dirty="0">
                <a:solidFill>
                  <a:srgbClr val="C00000"/>
                </a:solidFill>
              </a:rPr>
              <a:t>-10</a:t>
            </a:r>
            <a:r>
              <a:rPr lang="en-US" altLang="zh-TW" sz="2400" dirty="0">
                <a:solidFill>
                  <a:srgbClr val="C00000"/>
                </a:solidFill>
              </a:rPr>
              <a:t> - 2.7</a:t>
            </a:r>
            <a:r>
              <a:rPr lang="en-US" altLang="zh-TW" sz="2400" dirty="0">
                <a:solidFill>
                  <a:srgbClr val="C00000"/>
                </a:solidFill>
                <a:sym typeface="Symbol" panose="05050102010706020507" pitchFamily="18" charset="2"/>
              </a:rPr>
              <a:t></a:t>
            </a:r>
            <a:r>
              <a:rPr lang="en-US" altLang="zh-TW" sz="2400" dirty="0">
                <a:solidFill>
                  <a:srgbClr val="C00000"/>
                </a:solidFill>
              </a:rPr>
              <a:t>10</a:t>
            </a:r>
            <a:r>
              <a:rPr lang="en-US" altLang="zh-TW" sz="2400" baseline="30000" dirty="0">
                <a:solidFill>
                  <a:srgbClr val="C00000"/>
                </a:solidFill>
              </a:rPr>
              <a:t>-10</a:t>
            </a:r>
            <a:r>
              <a:rPr lang="en-US" altLang="zh-TW" sz="2400" dirty="0">
                <a:solidFill>
                  <a:srgbClr val="C00000"/>
                </a:solidFill>
              </a:rPr>
              <a:t>) = 4</a:t>
            </a:r>
            <a:r>
              <a:rPr lang="en-US" altLang="zh-TW" sz="2400" dirty="0">
                <a:solidFill>
                  <a:srgbClr val="C00000"/>
                </a:solidFill>
                <a:sym typeface="Symbol" panose="05050102010706020507" pitchFamily="18" charset="2"/>
              </a:rPr>
              <a:t></a:t>
            </a:r>
            <a:r>
              <a:rPr lang="en-US" altLang="zh-TW" sz="2400" dirty="0">
                <a:solidFill>
                  <a:srgbClr val="C00000"/>
                </a:solidFill>
              </a:rPr>
              <a:t>10</a:t>
            </a:r>
            <a:r>
              <a:rPr lang="en-US" altLang="zh-TW" sz="2400" baseline="30000" dirty="0">
                <a:solidFill>
                  <a:srgbClr val="C00000"/>
                </a:solidFill>
              </a:rPr>
              <a:t>-10</a:t>
            </a:r>
            <a:r>
              <a:rPr lang="en-US" altLang="zh-TW" sz="2400" dirty="0">
                <a:solidFill>
                  <a:srgbClr val="C00000"/>
                </a:solidFill>
              </a:rPr>
              <a:t> </a:t>
            </a:r>
            <a:r>
              <a:rPr lang="en-US" altLang="zh-TW" sz="2400" i="1" dirty="0" err="1">
                <a:solidFill>
                  <a:srgbClr val="C00000"/>
                </a:solidFill>
              </a:rPr>
              <a:t>Torr</a:t>
            </a:r>
            <a:r>
              <a:rPr lang="en-US" altLang="zh-TW" sz="2400" i="1" dirty="0">
                <a:solidFill>
                  <a:srgbClr val="C00000"/>
                </a:solidFill>
              </a:rPr>
              <a:t> L/s </a:t>
            </a:r>
            <a:endParaRPr lang="zh-TW" altLang="en-US" sz="2400" i="1" dirty="0">
              <a:solidFill>
                <a:srgbClr val="C00000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504126" y="2012559"/>
            <a:ext cx="2625278" cy="1070106"/>
            <a:chOff x="20197706" y="20068317"/>
            <a:chExt cx="3500370" cy="1426809"/>
          </a:xfrm>
        </p:grpSpPr>
        <p:sp>
          <p:nvSpPr>
            <p:cNvPr id="7" name="矩形 6"/>
            <p:cNvSpPr/>
            <p:nvPr/>
          </p:nvSpPr>
          <p:spPr>
            <a:xfrm>
              <a:off x="20835938" y="20623173"/>
              <a:ext cx="1768383" cy="5334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cxnSp>
          <p:nvCxnSpPr>
            <p:cNvPr id="8" name="直線接點 7"/>
            <p:cNvCxnSpPr/>
            <p:nvPr/>
          </p:nvCxnSpPr>
          <p:spPr>
            <a:xfrm>
              <a:off x="21710650" y="20618422"/>
              <a:ext cx="0" cy="2381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>
              <a:off x="21710650" y="20937498"/>
              <a:ext cx="0" cy="2190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20598254" y="20884260"/>
              <a:ext cx="237684" cy="1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橢圓 10"/>
            <p:cNvSpPr/>
            <p:nvPr/>
          </p:nvSpPr>
          <p:spPr>
            <a:xfrm>
              <a:off x="20240344" y="20706808"/>
              <a:ext cx="357910" cy="35490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450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20197706" y="20728982"/>
              <a:ext cx="53262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dirty="0"/>
                <a:t>P</a:t>
              </a:r>
              <a:r>
                <a:rPr lang="en-US" altLang="zh-TW" sz="1050" baseline="-25000" dirty="0"/>
                <a:t>IG1</a:t>
              </a:r>
              <a:endParaRPr lang="zh-TW" altLang="en-US" sz="1050" baseline="-250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21954996" y="20068317"/>
              <a:ext cx="357910" cy="35490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450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1902158" y="20089104"/>
              <a:ext cx="53262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dirty="0"/>
                <a:t>P</a:t>
              </a:r>
              <a:r>
                <a:rPr lang="en-US" altLang="zh-TW" sz="1050" baseline="-25000" dirty="0"/>
                <a:t>IG2</a:t>
              </a:r>
              <a:endParaRPr lang="zh-TW" altLang="en-US" sz="1050" baseline="-25000" dirty="0"/>
            </a:p>
          </p:txBody>
        </p:sp>
        <p:cxnSp>
          <p:nvCxnSpPr>
            <p:cNvPr id="15" name="直線接點 14"/>
            <p:cNvCxnSpPr>
              <a:stCxn id="13" idx="4"/>
            </p:cNvCxnSpPr>
            <p:nvPr/>
          </p:nvCxnSpPr>
          <p:spPr>
            <a:xfrm>
              <a:off x="22133951" y="20423221"/>
              <a:ext cx="1045" cy="200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5"/>
            <p:cNvSpPr txBox="1"/>
            <p:nvPr/>
          </p:nvSpPr>
          <p:spPr>
            <a:xfrm>
              <a:off x="20943037" y="20760209"/>
              <a:ext cx="85750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dirty="0">
                  <a:solidFill>
                    <a:srgbClr val="002060"/>
                  </a:solidFill>
                </a:rPr>
                <a:t>Q </a:t>
              </a:r>
              <a:r>
                <a:rPr lang="en-US" altLang="zh-TW" sz="1050" baseline="-25000" dirty="0">
                  <a:solidFill>
                    <a:srgbClr val="002060"/>
                  </a:solidFill>
                </a:rPr>
                <a:t>Gas flow</a:t>
              </a:r>
              <a:endParaRPr lang="zh-TW" altLang="en-US" sz="1050" baseline="-25000" dirty="0">
                <a:solidFill>
                  <a:srgbClr val="002060"/>
                </a:solidFill>
              </a:endParaRPr>
            </a:p>
          </p:txBody>
        </p:sp>
        <p:cxnSp>
          <p:nvCxnSpPr>
            <p:cNvPr id="17" name="直線單箭頭接點 16"/>
            <p:cNvCxnSpPr/>
            <p:nvPr/>
          </p:nvCxnSpPr>
          <p:spPr>
            <a:xfrm>
              <a:off x="21383625" y="20896392"/>
              <a:ext cx="832277" cy="0"/>
            </a:xfrm>
            <a:prstGeom prst="straightConnector1">
              <a:avLst/>
            </a:prstGeom>
            <a:ln>
              <a:solidFill>
                <a:srgbClr val="002060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群組 17"/>
            <p:cNvGrpSpPr/>
            <p:nvPr/>
          </p:nvGrpSpPr>
          <p:grpSpPr>
            <a:xfrm>
              <a:off x="22789001" y="21057671"/>
              <a:ext cx="428808" cy="426677"/>
              <a:chOff x="22782400" y="21093472"/>
              <a:chExt cx="428808" cy="426677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22782400" y="21093472"/>
                <a:ext cx="428808" cy="426677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450" dirty="0"/>
              </a:p>
            </p:txBody>
          </p:sp>
          <p:sp>
            <p:nvSpPr>
              <p:cNvPr id="23" name="橢圓 22"/>
              <p:cNvSpPr/>
              <p:nvPr/>
            </p:nvSpPr>
            <p:spPr>
              <a:xfrm>
                <a:off x="22873461" y="21174197"/>
                <a:ext cx="214298" cy="204533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450" dirty="0"/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22927901" y="21221685"/>
                <a:ext cx="115886" cy="1095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450" dirty="0"/>
              </a:p>
            </p:txBody>
          </p:sp>
          <p:cxnSp>
            <p:nvCxnSpPr>
              <p:cNvPr id="25" name="直線接點 24"/>
              <p:cNvCxnSpPr>
                <a:stCxn id="22" idx="2"/>
                <a:endCxn id="22" idx="4"/>
              </p:cNvCxnSpPr>
              <p:nvPr/>
            </p:nvCxnSpPr>
            <p:spPr>
              <a:xfrm>
                <a:off x="22782400" y="21306811"/>
                <a:ext cx="214404" cy="2133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>
                <a:stCxn id="22" idx="7"/>
                <a:endCxn id="22" idx="5"/>
              </p:cNvCxnSpPr>
              <p:nvPr/>
            </p:nvCxnSpPr>
            <p:spPr>
              <a:xfrm>
                <a:off x="23148411" y="21155957"/>
                <a:ext cx="0" cy="3017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線單箭頭接點 18"/>
            <p:cNvCxnSpPr>
              <a:endCxn id="22" idx="1"/>
            </p:cNvCxnSpPr>
            <p:nvPr/>
          </p:nvCxnSpPr>
          <p:spPr>
            <a:xfrm>
              <a:off x="22604321" y="20882871"/>
              <a:ext cx="247477" cy="237285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/>
            <p:cNvSpPr txBox="1"/>
            <p:nvPr/>
          </p:nvSpPr>
          <p:spPr>
            <a:xfrm>
              <a:off x="21565252" y="21156571"/>
              <a:ext cx="76345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dirty="0"/>
                <a:t>C</a:t>
              </a:r>
              <a:r>
                <a:rPr lang="en-US" altLang="zh-TW" sz="1050" baseline="-25000" dirty="0"/>
                <a:t>(orifice)</a:t>
              </a:r>
              <a:endParaRPr lang="zh-TW" altLang="en-US" sz="1050" baseline="-25000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2693100" y="20724927"/>
              <a:ext cx="10049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50" dirty="0"/>
                <a:t>S</a:t>
              </a:r>
              <a:r>
                <a:rPr lang="en-US" altLang="zh-TW" sz="1050" baseline="-25000" dirty="0"/>
                <a:t>(pump speed)</a:t>
              </a:r>
              <a:endParaRPr lang="zh-TW" altLang="en-US" sz="1050" baseline="-25000" dirty="0"/>
            </a:p>
          </p:txBody>
        </p:sp>
      </p:grp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3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National Synchrotron Radiation Research Center, Hsinchu, Taiwan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807" y="1484784"/>
            <a:ext cx="6527641" cy="4753241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3588974" y="2173722"/>
            <a:ext cx="2711217" cy="391182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u="sng" dirty="0" smtClean="0">
                <a:solidFill>
                  <a:srgbClr val="FF0000"/>
                </a:solidFill>
              </a:rPr>
              <a:t>TLS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  (1.5 GeV, 360 mA)  1993 ~  </a:t>
            </a:r>
            <a:endParaRPr lang="zh-TW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605198" y="4077072"/>
            <a:ext cx="2711218" cy="36004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u="sng" dirty="0" smtClean="0">
                <a:solidFill>
                  <a:srgbClr val="FF0000"/>
                </a:solidFill>
              </a:rPr>
              <a:t>TPS</a:t>
            </a:r>
            <a:r>
              <a:rPr lang="en-US" altLang="zh-TW" b="1" dirty="0" smtClean="0">
                <a:solidFill>
                  <a:srgbClr val="FF0000"/>
                </a:solidFill>
              </a:rPr>
              <a:t> 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(3 </a:t>
            </a:r>
            <a:r>
              <a:rPr lang="en-US" altLang="zh-TW" sz="1400" b="1" dirty="0">
                <a:solidFill>
                  <a:srgbClr val="FF0000"/>
                </a:solidFill>
              </a:rPr>
              <a:t>GeV, 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400 </a:t>
            </a:r>
            <a:r>
              <a:rPr lang="en-US" altLang="zh-TW" sz="1400" b="1" dirty="0">
                <a:solidFill>
                  <a:srgbClr val="FF0000"/>
                </a:solidFill>
              </a:rPr>
              <a:t>mA)  </a:t>
            </a:r>
            <a:r>
              <a:rPr lang="en-US" altLang="zh-TW" sz="1400" b="1" dirty="0" smtClean="0">
                <a:solidFill>
                  <a:srgbClr val="FF0000"/>
                </a:solidFill>
              </a:rPr>
              <a:t>2015 </a:t>
            </a:r>
            <a:r>
              <a:rPr lang="en-US" altLang="zh-TW" sz="1400" b="1" dirty="0">
                <a:solidFill>
                  <a:srgbClr val="FF0000"/>
                </a:solidFill>
              </a:rPr>
              <a:t>~  </a:t>
            </a:r>
            <a:endParaRPr lang="zh-TW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23528" y="4185084"/>
            <a:ext cx="2016223" cy="126014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u="sng" dirty="0" smtClean="0">
                <a:solidFill>
                  <a:srgbClr val="002060"/>
                </a:solidFill>
              </a:rPr>
              <a:t>Activity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u="sng" dirty="0" smtClean="0">
                <a:solidFill>
                  <a:srgbClr val="002060"/>
                </a:solidFill>
              </a:rPr>
              <a:t>Guest </a:t>
            </a:r>
            <a:r>
              <a:rPr lang="en-US" altLang="zh-TW" sz="1400" u="sng" dirty="0" smtClean="0">
                <a:solidFill>
                  <a:srgbClr val="002060"/>
                </a:solidFill>
              </a:rPr>
              <a:t>House II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002060"/>
                </a:solidFill>
              </a:rPr>
              <a:t>Conference Rooms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002060"/>
                </a:solidFill>
              </a:rPr>
              <a:t>Cafeteria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002060"/>
                </a:solidFill>
              </a:rPr>
              <a:t>Parking</a:t>
            </a:r>
            <a:endParaRPr lang="en-US" altLang="zh-TW" sz="1400" dirty="0">
              <a:solidFill>
                <a:srgbClr val="002060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23528" y="2348880"/>
            <a:ext cx="2232248" cy="1296144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u="sng" dirty="0" smtClean="0">
                <a:solidFill>
                  <a:srgbClr val="002060"/>
                </a:solidFill>
              </a:rPr>
              <a:t>Administration</a:t>
            </a:r>
          </a:p>
          <a:p>
            <a:pPr algn="ctr"/>
            <a:r>
              <a:rPr lang="en-US" altLang="zh-TW" b="1" u="sng" dirty="0" smtClean="0">
                <a:solidFill>
                  <a:srgbClr val="002060"/>
                </a:solidFill>
              </a:rPr>
              <a:t>&amp; Operation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002060"/>
                </a:solidFill>
              </a:rPr>
              <a:t>Administration </a:t>
            </a:r>
            <a:r>
              <a:rPr lang="en-US" altLang="zh-TW" sz="1400" dirty="0" smtClean="0">
                <a:solidFill>
                  <a:srgbClr val="002060"/>
                </a:solidFill>
              </a:rPr>
              <a:t>Offices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002060"/>
                </a:solidFill>
              </a:rPr>
              <a:t>User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002060"/>
                </a:solidFill>
              </a:rPr>
              <a:t>Control room</a:t>
            </a:r>
            <a:endParaRPr lang="en-US" altLang="zh-TW" sz="1400" dirty="0">
              <a:solidFill>
                <a:srgbClr val="002060"/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2555776" y="3104964"/>
            <a:ext cx="1471608" cy="540060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stCxn id="11" idx="3"/>
          </p:cNvCxnSpPr>
          <p:nvPr/>
        </p:nvCxnSpPr>
        <p:spPr>
          <a:xfrm flipV="1">
            <a:off x="2339751" y="4185084"/>
            <a:ext cx="432049" cy="630070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圓角矩形 21"/>
          <p:cNvSpPr/>
          <p:nvPr/>
        </p:nvSpPr>
        <p:spPr>
          <a:xfrm>
            <a:off x="4845409" y="6238025"/>
            <a:ext cx="1519577" cy="372043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u="sng" dirty="0" smtClean="0">
                <a:solidFill>
                  <a:srgbClr val="002060"/>
                </a:solidFill>
              </a:rPr>
              <a:t>Main Gate</a:t>
            </a:r>
            <a:endParaRPr lang="zh-TW" altLang="en-US" sz="1400" b="1" u="sng" dirty="0">
              <a:solidFill>
                <a:srgbClr val="002060"/>
              </a:solidFill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7524328" y="3104964"/>
            <a:ext cx="1162472" cy="465634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u="sng" dirty="0" smtClean="0">
                <a:solidFill>
                  <a:srgbClr val="002060"/>
                </a:solidFill>
              </a:rPr>
              <a:t>Guest Hose I</a:t>
            </a:r>
            <a:endParaRPr lang="zh-TW" altLang="en-US" sz="1400" u="sng" dirty="0">
              <a:solidFill>
                <a:srgbClr val="002060"/>
              </a:solidFill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4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3. Long beam duct with small aperture for the future light sources 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4188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00CC"/>
                </a:solidFill>
              </a:rPr>
              <a:t>Prepare the Aluminum tubes of 1m and 2m in length (I.D. 10 mm)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Ultra-low </a:t>
            </a:r>
            <a:r>
              <a:rPr lang="en-US" altLang="zh-TW" dirty="0">
                <a:solidFill>
                  <a:srgbClr val="FF0000"/>
                </a:solidFill>
              </a:rPr>
              <a:t>outgassing </a:t>
            </a:r>
            <a:r>
              <a:rPr lang="en-US" altLang="zh-TW" dirty="0" smtClean="0">
                <a:solidFill>
                  <a:srgbClr val="FF0000"/>
                </a:solidFill>
              </a:rPr>
              <a:t>rate</a:t>
            </a:r>
            <a:r>
              <a:rPr lang="en-US" altLang="zh-TW" dirty="0" smtClean="0"/>
              <a:t>: by Oil-free interior surface machining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Ultra-low impedance</a:t>
            </a:r>
            <a:r>
              <a:rPr lang="en-US" altLang="zh-TW" dirty="0" smtClean="0"/>
              <a:t>: by a special design of aluminum diamond-edge gasket sealing; without interior coating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Features</a:t>
            </a:r>
            <a:r>
              <a:rPr lang="en-US" altLang="zh-TW" dirty="0" smtClean="0"/>
              <a:t>: Simplified structure, Simplified manufacturing process, High quality, High reliability, and Low cost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963400" y="3984269"/>
            <a:ext cx="27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1m </a:t>
            </a:r>
            <a:r>
              <a:rPr lang="en-US" altLang="zh-TW" dirty="0" smtClean="0">
                <a:solidFill>
                  <a:srgbClr val="FF0000"/>
                </a:solidFill>
              </a:rPr>
              <a:t>AL-Tube (I.D. </a:t>
            </a:r>
            <a:r>
              <a:rPr lang="en-US" altLang="zh-TW" b="1" dirty="0" smtClean="0">
                <a:solidFill>
                  <a:srgbClr val="FF0000"/>
                </a:solidFill>
              </a:rPr>
              <a:t>10 mm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C</a:t>
            </a:r>
            <a:r>
              <a:rPr lang="en-US" altLang="zh-TW" dirty="0" smtClean="0">
                <a:solidFill>
                  <a:srgbClr val="FF0000"/>
                </a:solidFill>
              </a:rPr>
              <a:t>onductance ~ </a:t>
            </a:r>
            <a:r>
              <a:rPr lang="en-US" altLang="zh-TW" b="1" dirty="0" smtClean="0">
                <a:solidFill>
                  <a:srgbClr val="FF0000"/>
                </a:solidFill>
              </a:rPr>
              <a:t>0.12 </a:t>
            </a:r>
            <a:r>
              <a:rPr lang="en-US" altLang="zh-TW" b="1" i="1" dirty="0">
                <a:solidFill>
                  <a:srgbClr val="FF0000"/>
                </a:solidFill>
              </a:rPr>
              <a:t>l</a:t>
            </a:r>
            <a:r>
              <a:rPr lang="en-US" altLang="zh-TW" b="1" i="1" dirty="0" smtClean="0">
                <a:solidFill>
                  <a:srgbClr val="FF0000"/>
                </a:solidFill>
              </a:rPr>
              <a:t>/s</a:t>
            </a:r>
            <a:endParaRPr lang="zh-TW" altLang="en-US" b="1" i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298438" y="3960070"/>
            <a:ext cx="27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2m </a:t>
            </a:r>
            <a:r>
              <a:rPr lang="en-US" altLang="zh-TW" dirty="0" smtClean="0">
                <a:solidFill>
                  <a:srgbClr val="FF0000"/>
                </a:solidFill>
              </a:rPr>
              <a:t>AL-Tube (I.D. </a:t>
            </a:r>
            <a:r>
              <a:rPr lang="en-US" altLang="zh-TW" b="1" dirty="0" smtClean="0">
                <a:solidFill>
                  <a:srgbClr val="FF0000"/>
                </a:solidFill>
              </a:rPr>
              <a:t>10 mm)</a:t>
            </a:r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C</a:t>
            </a:r>
            <a:r>
              <a:rPr lang="en-US" altLang="zh-TW" dirty="0" smtClean="0">
                <a:solidFill>
                  <a:srgbClr val="FF0000"/>
                </a:solidFill>
              </a:rPr>
              <a:t>onductance ~ </a:t>
            </a:r>
            <a:r>
              <a:rPr lang="en-US" altLang="zh-TW" b="1" dirty="0" smtClean="0">
                <a:solidFill>
                  <a:srgbClr val="FF0000"/>
                </a:solidFill>
              </a:rPr>
              <a:t>0.06 </a:t>
            </a:r>
            <a:r>
              <a:rPr lang="en-US" altLang="zh-TW" b="1" i="1" dirty="0">
                <a:solidFill>
                  <a:srgbClr val="FF0000"/>
                </a:solidFill>
              </a:rPr>
              <a:t>l</a:t>
            </a:r>
            <a:r>
              <a:rPr lang="en-US" altLang="zh-TW" b="1" i="1" dirty="0" smtClean="0">
                <a:solidFill>
                  <a:srgbClr val="FF0000"/>
                </a:solidFill>
              </a:rPr>
              <a:t>/s</a:t>
            </a:r>
            <a:endParaRPr lang="zh-TW" altLang="en-US" b="1" i="1" dirty="0">
              <a:solidFill>
                <a:srgbClr val="FF0000"/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963098" y="4676641"/>
            <a:ext cx="2977863" cy="1307360"/>
            <a:chOff x="738873" y="2148614"/>
            <a:chExt cx="2977863" cy="130736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73" y="2148614"/>
              <a:ext cx="2688139" cy="1307360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748234" y="3134749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C00000"/>
                  </a:solidFill>
                </a:rPr>
                <a:t>IG1</a:t>
              </a:r>
              <a:endParaRPr lang="zh-TW" alt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253148" y="2240512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C00000"/>
                  </a:solidFill>
                </a:rPr>
                <a:t>IG2</a:t>
              </a:r>
              <a:endParaRPr lang="zh-TW" altLang="en-US" sz="1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499992" y="4407996"/>
            <a:ext cx="4401409" cy="1870334"/>
            <a:chOff x="3883500" y="1567688"/>
            <a:chExt cx="4401409" cy="187033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500" y="1567688"/>
              <a:ext cx="4401409" cy="1728000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4214372" y="3130245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C00000"/>
                  </a:solidFill>
                </a:rPr>
                <a:t>IG1</a:t>
              </a:r>
              <a:endParaRPr lang="zh-TW" alt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010036" y="1732982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rgbClr val="C00000"/>
                  </a:solidFill>
                </a:rPr>
                <a:t>IG2</a:t>
              </a:r>
              <a:endParaRPr lang="zh-TW" altLang="en-US" sz="14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3" name="直線單箭頭接點 12"/>
          <p:cNvCxnSpPr/>
          <p:nvPr/>
        </p:nvCxnSpPr>
        <p:spPr>
          <a:xfrm>
            <a:off x="3021824" y="4613567"/>
            <a:ext cx="216024" cy="737958"/>
          </a:xfrm>
          <a:prstGeom prst="straightConnector1">
            <a:avLst/>
          </a:prstGeom>
          <a:ln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6141103" y="4629638"/>
            <a:ext cx="216024" cy="737958"/>
          </a:xfrm>
          <a:prstGeom prst="straightConnector1">
            <a:avLst/>
          </a:prstGeom>
          <a:ln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63" y="3717032"/>
            <a:ext cx="1925700" cy="277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單箭頭接點 17"/>
          <p:cNvCxnSpPr/>
          <p:nvPr/>
        </p:nvCxnSpPr>
        <p:spPr>
          <a:xfrm flipH="1">
            <a:off x="1063293" y="4157529"/>
            <a:ext cx="899805" cy="0"/>
          </a:xfrm>
          <a:prstGeom prst="straightConnector1">
            <a:avLst/>
          </a:prstGeom>
          <a:ln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2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589067" y="4546368"/>
            <a:ext cx="7772400" cy="150018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dirty="0" smtClean="0"/>
              <a:t>Select the aluminum </a:t>
            </a:r>
            <a:r>
              <a:rPr lang="en-US" altLang="zh-TW" dirty="0">
                <a:solidFill>
                  <a:srgbClr val="FF0000"/>
                </a:solidFill>
              </a:rPr>
              <a:t>E</a:t>
            </a:r>
            <a:r>
              <a:rPr lang="en-US" altLang="zh-TW" dirty="0" smtClean="0">
                <a:solidFill>
                  <a:srgbClr val="FF0000"/>
                </a:solidFill>
              </a:rPr>
              <a:t>xtruded Pipe-</a:t>
            </a:r>
            <a:r>
              <a:rPr lang="en-US" altLang="zh-TW" b="1" dirty="0" smtClean="0">
                <a:solidFill>
                  <a:srgbClr val="FF0000"/>
                </a:solidFill>
              </a:rPr>
              <a:t>(a) </a:t>
            </a:r>
            <a:r>
              <a:rPr lang="en-US" altLang="zh-TW" dirty="0" smtClean="0"/>
              <a:t>with inner diameter </a:t>
            </a:r>
            <a:r>
              <a:rPr lang="en-US" altLang="zh-TW" dirty="0" smtClean="0">
                <a:solidFill>
                  <a:srgbClr val="FF0000"/>
                </a:solidFill>
              </a:rPr>
              <a:t>(I.D.): 9.6 mm</a:t>
            </a:r>
            <a:r>
              <a:rPr lang="en-US" altLang="zh-TW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 smtClean="0"/>
              <a:t>CNC-Machining (in Ethanol) for the aluminum </a:t>
            </a:r>
            <a:r>
              <a:rPr lang="en-US" altLang="zh-TW" dirty="0">
                <a:solidFill>
                  <a:srgbClr val="FF0000"/>
                </a:solidFill>
              </a:rPr>
              <a:t>F</a:t>
            </a:r>
            <a:r>
              <a:rPr lang="en-US" altLang="zh-TW" dirty="0" smtClean="0">
                <a:solidFill>
                  <a:srgbClr val="FF0000"/>
                </a:solidFill>
              </a:rPr>
              <a:t>langes</a:t>
            </a:r>
            <a:r>
              <a:rPr lang="en-US" altLang="zh-TW" b="1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/>
              <a:t>(without knife-edge)</a:t>
            </a:r>
            <a:r>
              <a:rPr lang="en-US" altLang="zh-TW" dirty="0" smtClean="0">
                <a:solidFill>
                  <a:srgbClr val="FF0000"/>
                </a:solidFill>
              </a:rPr>
              <a:t>-</a:t>
            </a:r>
            <a:r>
              <a:rPr lang="en-US" altLang="zh-TW" b="1" dirty="0" smtClean="0">
                <a:solidFill>
                  <a:srgbClr val="FF0000"/>
                </a:solidFill>
              </a:rPr>
              <a:t>(</a:t>
            </a:r>
            <a:r>
              <a:rPr lang="en-US" altLang="zh-TW" b="1" dirty="0">
                <a:solidFill>
                  <a:srgbClr val="FF0000"/>
                </a:solidFill>
              </a:rPr>
              <a:t>b)</a:t>
            </a:r>
            <a:r>
              <a:rPr lang="en-US" altLang="zh-TW" dirty="0" smtClean="0"/>
              <a:t> and the </a:t>
            </a:r>
            <a:r>
              <a:rPr lang="en-US" altLang="zh-TW" dirty="0" smtClean="0">
                <a:solidFill>
                  <a:srgbClr val="FF0000"/>
                </a:solidFill>
              </a:rPr>
              <a:t>Diamond-Edge</a:t>
            </a:r>
            <a:r>
              <a:rPr lang="en-US" altLang="zh-TW" dirty="0" smtClean="0"/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Gaskets-</a:t>
            </a:r>
            <a:r>
              <a:rPr lang="en-US" altLang="zh-TW" b="1" dirty="0" smtClean="0">
                <a:solidFill>
                  <a:srgbClr val="FF0000"/>
                </a:solidFill>
              </a:rPr>
              <a:t>(c)</a:t>
            </a:r>
            <a:r>
              <a:rPr lang="en-US" altLang="zh-TW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TIG-Weld</a:t>
            </a:r>
            <a:r>
              <a:rPr lang="en-US" altLang="zh-TW" dirty="0" smtClean="0"/>
              <a:t> the flanges to the pipe: full-penetrated welding</a:t>
            </a:r>
            <a:r>
              <a:rPr lang="en-US" altLang="zh-TW" dirty="0" smtClean="0">
                <a:solidFill>
                  <a:srgbClr val="FF0000"/>
                </a:solidFill>
              </a:rPr>
              <a:t>-</a:t>
            </a:r>
            <a:r>
              <a:rPr lang="en-US" altLang="zh-TW" b="1" dirty="0" smtClean="0">
                <a:solidFill>
                  <a:srgbClr val="FF0000"/>
                </a:solidFill>
              </a:rPr>
              <a:t>(d)</a:t>
            </a:r>
            <a:r>
              <a:rPr lang="en-US" altLang="zh-TW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 smtClean="0">
                <a:solidFill>
                  <a:srgbClr val="FF0000"/>
                </a:solidFill>
              </a:rPr>
              <a:t>Deep-drill</a:t>
            </a:r>
            <a:r>
              <a:rPr lang="en-US" altLang="zh-TW" dirty="0" smtClean="0"/>
              <a:t> the inside part in Ethanol (oil-free) to </a:t>
            </a:r>
            <a:r>
              <a:rPr lang="en-US" altLang="zh-TW" dirty="0" smtClean="0">
                <a:solidFill>
                  <a:srgbClr val="FF0000"/>
                </a:solidFill>
              </a:rPr>
              <a:t>I.D. = 10 mm </a:t>
            </a:r>
            <a:r>
              <a:rPr lang="en-US" altLang="zh-TW" dirty="0" smtClean="0"/>
              <a:t>through all the tube</a:t>
            </a:r>
            <a:r>
              <a:rPr lang="en-US" altLang="zh-TW" dirty="0" smtClean="0">
                <a:solidFill>
                  <a:srgbClr val="FF0000"/>
                </a:solidFill>
              </a:rPr>
              <a:t>-</a:t>
            </a:r>
            <a:r>
              <a:rPr lang="en-US" altLang="zh-TW" b="1" dirty="0" smtClean="0">
                <a:solidFill>
                  <a:srgbClr val="FF0000"/>
                </a:solidFill>
              </a:rPr>
              <a:t>(e)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Preparation of the Aluminum Tube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2" y="1698824"/>
            <a:ext cx="3971969" cy="22342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01222"/>
            <a:ext cx="1714865" cy="15557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596422" y="2255655"/>
            <a:ext cx="2246117" cy="12112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27" y="2194113"/>
            <a:ext cx="1574624" cy="1417163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67544" y="183956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(a)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55639" y="273861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(b)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411984" y="33477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(c)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41870" y="191017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(d)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413158" y="148204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I.D. 10 mm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7" name="直線單箭頭接點 6"/>
          <p:cNvCxnSpPr>
            <a:stCxn id="3" idx="2"/>
          </p:cNvCxnSpPr>
          <p:nvPr/>
        </p:nvCxnSpPr>
        <p:spPr>
          <a:xfrm>
            <a:off x="8037688" y="1851378"/>
            <a:ext cx="82838" cy="964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4331516" y="3452532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Full-penetrated</a:t>
            </a:r>
          </a:p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welding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H="1" flipV="1">
            <a:off x="5069392" y="2652466"/>
            <a:ext cx="212009" cy="84269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4490279" y="1445308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I.D. 9.6 mm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5143663" y="1863382"/>
            <a:ext cx="1" cy="552216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6742920" y="264570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(</a:t>
            </a:r>
            <a:r>
              <a:rPr lang="en-US" altLang="zh-TW" b="1" dirty="0">
                <a:solidFill>
                  <a:srgbClr val="FFFF00"/>
                </a:solidFill>
              </a:rPr>
              <a:t>e</a:t>
            </a:r>
            <a:r>
              <a:rPr lang="en-US" altLang="zh-TW" b="1" dirty="0" smtClean="0">
                <a:solidFill>
                  <a:srgbClr val="FFFF00"/>
                </a:solidFill>
              </a:rPr>
              <a:t>)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cxnSp>
        <p:nvCxnSpPr>
          <p:cNvPr id="30" name="直線單箭頭接點 29"/>
          <p:cNvCxnSpPr>
            <a:stCxn id="3" idx="2"/>
          </p:cNvCxnSpPr>
          <p:nvPr/>
        </p:nvCxnSpPr>
        <p:spPr>
          <a:xfrm flipH="1">
            <a:off x="6742920" y="1851378"/>
            <a:ext cx="1294768" cy="7502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6012160" y="1124744"/>
            <a:ext cx="0" cy="2974119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向右箭號 36"/>
          <p:cNvSpPr/>
          <p:nvPr/>
        </p:nvSpPr>
        <p:spPr>
          <a:xfrm>
            <a:off x="6084168" y="1218604"/>
            <a:ext cx="978408" cy="246364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7062576" y="115083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u="sng" dirty="0" smtClean="0">
                <a:solidFill>
                  <a:srgbClr val="002060"/>
                </a:solidFill>
              </a:rPr>
              <a:t>After Drilling</a:t>
            </a:r>
            <a:endParaRPr lang="zh-TW" altLang="en-US" i="1" u="sng" dirty="0">
              <a:solidFill>
                <a:srgbClr val="002060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274116" y="1120770"/>
            <a:ext cx="159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u="sng" dirty="0" smtClean="0">
                <a:solidFill>
                  <a:srgbClr val="002060"/>
                </a:solidFill>
              </a:rPr>
              <a:t>Before Drilling</a:t>
            </a:r>
            <a:endParaRPr lang="zh-TW" altLang="en-US" i="1" u="sng" dirty="0">
              <a:solidFill>
                <a:srgbClr val="002060"/>
              </a:solidFill>
            </a:endParaRPr>
          </a:p>
        </p:txBody>
      </p:sp>
      <p:sp>
        <p:nvSpPr>
          <p:cNvPr id="40" name="向右箭號 39"/>
          <p:cNvSpPr/>
          <p:nvPr/>
        </p:nvSpPr>
        <p:spPr>
          <a:xfrm rot="10800000">
            <a:off x="4932040" y="1219368"/>
            <a:ext cx="978408" cy="246364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0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0"/>
    </mc:Choice>
    <mc:Fallback xmlns="">
      <p:transition advTm="4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3112458"/>
            <a:ext cx="4260230" cy="1900718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4183215" y="3750622"/>
            <a:ext cx="4819270" cy="522027"/>
            <a:chOff x="6294846" y="1824142"/>
            <a:chExt cx="6619831" cy="696036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846" y="1824143"/>
              <a:ext cx="2286319" cy="69603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27" y="1824143"/>
              <a:ext cx="2286319" cy="69603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8358" y="1824142"/>
              <a:ext cx="2286319" cy="69603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33" name="群組 32"/>
          <p:cNvGrpSpPr/>
          <p:nvPr/>
        </p:nvGrpSpPr>
        <p:grpSpPr>
          <a:xfrm>
            <a:off x="226557" y="3750621"/>
            <a:ext cx="117158" cy="522026"/>
            <a:chOff x="339090" y="1824142"/>
            <a:chExt cx="156210" cy="696035"/>
          </a:xfrm>
        </p:grpSpPr>
        <p:cxnSp>
          <p:nvCxnSpPr>
            <p:cNvPr id="24" name="直線單箭頭接點 23"/>
            <p:cNvCxnSpPr/>
            <p:nvPr/>
          </p:nvCxnSpPr>
          <p:spPr>
            <a:xfrm flipH="1">
              <a:off x="403860" y="1824142"/>
              <a:ext cx="7620" cy="69603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350520" y="1824142"/>
              <a:ext cx="1447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339090" y="2520177"/>
              <a:ext cx="1447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字方塊 31"/>
          <p:cNvSpPr txBox="1"/>
          <p:nvPr/>
        </p:nvSpPr>
        <p:spPr>
          <a:xfrm>
            <a:off x="65313" y="3461719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rgbClr val="FF0000"/>
                </a:solidFill>
              </a:rPr>
              <a:t>10 mm</a:t>
            </a:r>
            <a:endParaRPr lang="zh-TW" altLang="en-US" sz="1050" dirty="0">
              <a:solidFill>
                <a:srgbClr val="FF0000"/>
              </a:solidFill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3460428" y="3799836"/>
            <a:ext cx="117158" cy="421376"/>
            <a:chOff x="4613904" y="1889760"/>
            <a:chExt cx="156210" cy="561835"/>
          </a:xfrm>
        </p:grpSpPr>
        <p:cxnSp>
          <p:nvCxnSpPr>
            <p:cNvPr id="35" name="直線單箭頭接點 34"/>
            <p:cNvCxnSpPr/>
            <p:nvPr/>
          </p:nvCxnSpPr>
          <p:spPr>
            <a:xfrm>
              <a:off x="4686294" y="1889760"/>
              <a:ext cx="0" cy="561835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>
              <a:off x="4625334" y="1900340"/>
              <a:ext cx="144780" cy="0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>
              <a:off x="4613904" y="2451595"/>
              <a:ext cx="144780" cy="0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字方塊 41"/>
          <p:cNvSpPr txBox="1"/>
          <p:nvPr/>
        </p:nvSpPr>
        <p:spPr>
          <a:xfrm>
            <a:off x="3200622" y="3457554"/>
            <a:ext cx="6014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accent2">
                    <a:lumMod val="75000"/>
                  </a:schemeClr>
                </a:solidFill>
              </a:rPr>
              <a:t>9.6 mm</a:t>
            </a:r>
            <a:endParaRPr lang="zh-TW" altLang="en-US" sz="105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4527036" y="3750621"/>
            <a:ext cx="117158" cy="522026"/>
            <a:chOff x="339090" y="1824142"/>
            <a:chExt cx="156210" cy="696035"/>
          </a:xfrm>
        </p:grpSpPr>
        <p:cxnSp>
          <p:nvCxnSpPr>
            <p:cNvPr id="45" name="直線單箭頭接點 44"/>
            <p:cNvCxnSpPr/>
            <p:nvPr/>
          </p:nvCxnSpPr>
          <p:spPr>
            <a:xfrm flipH="1">
              <a:off x="403860" y="1824142"/>
              <a:ext cx="7620" cy="69603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>
              <a:off x="350520" y="1824142"/>
              <a:ext cx="1447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/>
            <p:cNvCxnSpPr/>
            <p:nvPr/>
          </p:nvCxnSpPr>
          <p:spPr>
            <a:xfrm>
              <a:off x="339090" y="2520177"/>
              <a:ext cx="1447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字方塊 47"/>
          <p:cNvSpPr txBox="1"/>
          <p:nvPr/>
        </p:nvSpPr>
        <p:spPr>
          <a:xfrm>
            <a:off x="4365792" y="3461719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rgbClr val="FF0000"/>
                </a:solidFill>
              </a:rPr>
              <a:t>10 mm</a:t>
            </a:r>
            <a:endParaRPr lang="zh-TW" altLang="en-US" sz="1050" dirty="0">
              <a:solidFill>
                <a:srgbClr val="FF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270579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Deep-drill (in Ethanol) </a:t>
            </a:r>
            <a:r>
              <a:rPr lang="en-US" altLang="zh-TW" dirty="0"/>
              <a:t>the </a:t>
            </a:r>
            <a:r>
              <a:rPr lang="en-US" altLang="zh-TW" dirty="0" smtClean="0"/>
              <a:t>inner surface through the Al tube to obtain an uniform inner diameter of 10 mm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3476033" y="503982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(Animation)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02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50157 -0.000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8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2" grpId="0"/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Diamond Edge Gasket Sealing 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71" y="1600200"/>
            <a:ext cx="6402657" cy="4525963"/>
          </a:xfrm>
        </p:spPr>
      </p:pic>
      <p:pic>
        <p:nvPicPr>
          <p:cNvPr id="2" name="DE-Gask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625" r="11414"/>
          <a:stretch/>
        </p:blipFill>
        <p:spPr>
          <a:xfrm>
            <a:off x="1214881" y="1268760"/>
            <a:ext cx="6558448" cy="473199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0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00"/>
    </mc:Choice>
    <mc:Fallback xmlns="">
      <p:transition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1m</a:t>
            </a:r>
            <a:r>
              <a:rPr lang="zh-TW" altLang="en-US" dirty="0" smtClean="0"/>
              <a:t> </a:t>
            </a:r>
            <a:r>
              <a:rPr lang="en-US" altLang="zh-TW" dirty="0" smtClean="0"/>
              <a:t>AL-Tube </a:t>
            </a:r>
            <a:r>
              <a:rPr lang="en-US" altLang="zh-TW" dirty="0"/>
              <a:t>Pumping </a:t>
            </a:r>
            <a:r>
              <a:rPr lang="en-US" altLang="zh-TW" dirty="0" smtClean="0"/>
              <a:t>Test</a:t>
            </a:r>
            <a:br>
              <a:rPr lang="en-US" altLang="zh-TW" dirty="0" smtClean="0"/>
            </a:br>
            <a:r>
              <a:rPr lang="en-US" altLang="zh-TW" dirty="0" smtClean="0"/>
              <a:t>(I.D</a:t>
            </a:r>
            <a:r>
              <a:rPr lang="en-US" altLang="zh-TW" dirty="0"/>
              <a:t>. 10mm, </a:t>
            </a:r>
            <a:r>
              <a:rPr lang="en-US" altLang="zh-TW" dirty="0" smtClean="0"/>
              <a:t>interior ethanol </a:t>
            </a:r>
            <a:r>
              <a:rPr lang="en-US" altLang="zh-TW" dirty="0"/>
              <a:t>drilling</a:t>
            </a:r>
            <a:r>
              <a:rPr lang="en-US" altLang="zh-TW" dirty="0" smtClean="0"/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" y="1098401"/>
            <a:ext cx="82010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1907704" y="2549599"/>
            <a:ext cx="6048672" cy="0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3707904" y="2189559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1 m (I.D. = 10 mm)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內容版面配置區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649524"/>
            <a:ext cx="5112568" cy="287582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251459" y="4859287"/>
            <a:ext cx="2626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C00000"/>
                </a:solidFill>
              </a:rPr>
              <a:t>IG: Extractor Ion Gauge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C00000"/>
                </a:solidFill>
              </a:rPr>
              <a:t>TMP: Turbo-Molecular Pump</a:t>
            </a:r>
            <a:endParaRPr lang="zh-TW" altLang="en-US" sz="14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2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Pumping down curve for </a:t>
            </a:r>
            <a:r>
              <a:rPr lang="en-US" altLang="zh-TW" dirty="0" smtClean="0"/>
              <a:t>1m </a:t>
            </a:r>
            <a:r>
              <a:rPr lang="en-US" altLang="zh-TW" dirty="0"/>
              <a:t>AL-Tube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354498"/>
            <a:ext cx="3960440" cy="538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240360" cy="532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>
            <a:off x="6030478" y="5239072"/>
            <a:ext cx="738398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4217054" y="5137447"/>
            <a:ext cx="1867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Q = 5.7</a:t>
            </a:r>
            <a:r>
              <a:rPr lang="en-US" sz="1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r>
              <a:rPr lang="en-US" sz="1400" b="1" dirty="0" smtClean="0">
                <a:solidFill>
                  <a:srgbClr val="FF0000"/>
                </a:solidFill>
              </a:rPr>
              <a:t>10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-11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Torr·L</a:t>
            </a:r>
            <a:r>
              <a:rPr lang="en-US" sz="1400" b="1" dirty="0" smtClean="0">
                <a:solidFill>
                  <a:srgbClr val="FF0000"/>
                </a:solidFill>
              </a:rPr>
              <a:t>/s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75894" y="231283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</a:rPr>
              <a:t>IG1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175894" y="326257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IG2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699792" y="182566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/>
              <a:t>Baking</a:t>
            </a:r>
          </a:p>
          <a:p>
            <a:pPr algn="ctr"/>
            <a:r>
              <a:rPr lang="en-US" altLang="zh-TW" sz="1400" dirty="0" smtClean="0"/>
              <a:t>(150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zh-TW" sz="1400" dirty="0" smtClean="0"/>
              <a:t>C, 24h)</a:t>
            </a:r>
            <a:endParaRPr lang="zh-TW" altLang="en-US" sz="140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9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00"/>
    </mc:Choice>
    <mc:Fallback xmlns="">
      <p:transition advTm="1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pic>
        <p:nvPicPr>
          <p:cNvPr id="8" name="內容版面配置區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3" y="3717032"/>
            <a:ext cx="4104457" cy="1728192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1m AL-Tube</a:t>
            </a:r>
            <a:r>
              <a:rPr lang="zh-TW" altLang="en-US" dirty="0" smtClean="0"/>
              <a:t> </a:t>
            </a:r>
            <a:r>
              <a:rPr lang="en-US" altLang="zh-TW" dirty="0" smtClean="0"/>
              <a:t>(I.D. 10mm) after baking</a:t>
            </a:r>
            <a:br>
              <a:rPr lang="en-US" altLang="zh-TW" dirty="0" smtClean="0"/>
            </a:br>
            <a:r>
              <a:rPr lang="en-US" altLang="zh-TW" dirty="0" err="1" smtClean="0"/>
              <a:t>q</a:t>
            </a:r>
            <a:r>
              <a:rPr lang="en-US" altLang="zh-TW" baseline="-25000" dirty="0" err="1" smtClean="0"/>
              <a:t>D</a:t>
            </a:r>
            <a:r>
              <a:rPr lang="en-US" altLang="zh-TW" dirty="0" smtClean="0"/>
              <a:t> ~</a:t>
            </a:r>
            <a:r>
              <a:rPr lang="zh-TW" altLang="en-US" dirty="0"/>
              <a:t> </a:t>
            </a:r>
            <a:r>
              <a:rPr lang="en-US" altLang="zh-TW" dirty="0" smtClean="0"/>
              <a:t>7.0</a:t>
            </a:r>
            <a:r>
              <a:rPr lang="en-US" altLang="zh-TW" dirty="0" smtClean="0">
                <a:sym typeface="Symbol" panose="05050102010706020507" pitchFamily="18" charset="2"/>
              </a:rPr>
              <a:t>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-14</a:t>
            </a:r>
            <a:r>
              <a:rPr lang="en-US" altLang="zh-TW" dirty="0" smtClean="0"/>
              <a:t> </a:t>
            </a:r>
            <a:r>
              <a:rPr lang="en-US" altLang="zh-TW" i="1" dirty="0" err="1" smtClean="0"/>
              <a:t>Torr</a:t>
            </a:r>
            <a:r>
              <a:rPr lang="en-US" altLang="zh-TW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altLang="zh-TW" i="1" dirty="0" err="1" smtClean="0"/>
              <a:t>l</a:t>
            </a:r>
            <a:r>
              <a:rPr lang="en-US" altLang="zh-TW" i="1" dirty="0" smtClean="0"/>
              <a:t>/s</a:t>
            </a:r>
            <a:r>
              <a:rPr lang="en-US" altLang="zh-TW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altLang="zh-TW" i="1" dirty="0" smtClean="0"/>
              <a:t>cm</a:t>
            </a:r>
            <a:r>
              <a:rPr lang="en-US" altLang="zh-TW" i="1" baseline="30000" dirty="0" smtClean="0"/>
              <a:t>2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779912" y="3735200"/>
            <a:ext cx="2775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P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L</a:t>
            </a:r>
            <a:r>
              <a:rPr lang="en-US" sz="2000" b="1" dirty="0" smtClean="0">
                <a:solidFill>
                  <a:srgbClr val="FFFF00"/>
                </a:solidFill>
              </a:rPr>
              <a:t>(IG1): 6.06E-10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</a:rPr>
              <a:t>          P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0</a:t>
            </a:r>
            <a:r>
              <a:rPr lang="en-US" sz="2000" b="1" dirty="0" smtClean="0">
                <a:solidFill>
                  <a:srgbClr val="FFFF00"/>
                </a:solidFill>
              </a:rPr>
              <a:t>(IG2): 2.12E-10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 flipV="1">
            <a:off x="1907230" y="2711053"/>
            <a:ext cx="864570" cy="916408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V="1">
            <a:off x="6228184" y="2132856"/>
            <a:ext cx="1368152" cy="2556284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7596336" y="3627461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TMP</a:t>
            </a:r>
          </a:p>
          <a:p>
            <a:r>
              <a:rPr lang="en-US" altLang="zh-TW" b="1" dirty="0" smtClean="0">
                <a:solidFill>
                  <a:srgbClr val="FFFF00"/>
                </a:solidFill>
              </a:rPr>
              <a:t>Pump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5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2m</a:t>
            </a:r>
            <a:r>
              <a:rPr lang="zh-TW" altLang="en-US" dirty="0" smtClean="0"/>
              <a:t> </a:t>
            </a:r>
            <a:r>
              <a:rPr lang="en-US" altLang="zh-TW" dirty="0" smtClean="0"/>
              <a:t>AL-Tube Pumping Test</a:t>
            </a:r>
            <a:br>
              <a:rPr lang="en-US" altLang="zh-TW" dirty="0" smtClean="0"/>
            </a:br>
            <a:r>
              <a:rPr lang="en-US" altLang="zh-TW" dirty="0" smtClean="0"/>
              <a:t>(I.D. 10mm, interior ethanol drilling)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870881"/>
            <a:ext cx="6471350" cy="3640135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5" y="1430620"/>
            <a:ext cx="5273510" cy="207038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04014" y="342521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IG1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779912" y="170121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IG2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148064" y="1679475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3333FF"/>
                </a:solidFill>
              </a:rPr>
              <a:t>TMP</a:t>
            </a:r>
            <a:r>
              <a:rPr lang="zh-TW" altLang="en-US" dirty="0" smtClean="0">
                <a:solidFill>
                  <a:srgbClr val="3333FF"/>
                </a:solidFill>
              </a:rPr>
              <a:t> </a:t>
            </a:r>
            <a:r>
              <a:rPr lang="en-US" altLang="zh-TW" dirty="0" smtClean="0">
                <a:solidFill>
                  <a:srgbClr val="3333FF"/>
                </a:solidFill>
              </a:rPr>
              <a:t>(300 L/s)</a:t>
            </a:r>
            <a:endParaRPr lang="zh-TW" altLang="en-US" dirty="0">
              <a:solidFill>
                <a:srgbClr val="3333FF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148064" y="2250574"/>
            <a:ext cx="14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3333FF"/>
                </a:solidFill>
              </a:rPr>
              <a:t>TMP</a:t>
            </a:r>
            <a:r>
              <a:rPr lang="zh-TW" altLang="en-US" dirty="0" smtClean="0">
                <a:solidFill>
                  <a:srgbClr val="3333FF"/>
                </a:solidFill>
              </a:rPr>
              <a:t> </a:t>
            </a:r>
            <a:r>
              <a:rPr lang="en-US" altLang="zh-TW" dirty="0" smtClean="0">
                <a:solidFill>
                  <a:srgbClr val="3333FF"/>
                </a:solidFill>
              </a:rPr>
              <a:t>(70 L/s)</a:t>
            </a:r>
            <a:endParaRPr lang="zh-TW" altLang="en-US" dirty="0">
              <a:solidFill>
                <a:srgbClr val="3333FF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0706" y="1864141"/>
            <a:ext cx="27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smtClean="0">
                <a:solidFill>
                  <a:srgbClr val="FF0000"/>
                </a:solidFill>
              </a:rPr>
              <a:t>2m </a:t>
            </a:r>
            <a:r>
              <a:rPr lang="en-US" altLang="zh-TW" smtClean="0">
                <a:solidFill>
                  <a:srgbClr val="FF0000"/>
                </a:solidFill>
              </a:rPr>
              <a:t>AL-Tube </a:t>
            </a:r>
            <a:r>
              <a:rPr lang="en-US" altLang="zh-TW" dirty="0" smtClean="0">
                <a:solidFill>
                  <a:srgbClr val="FF0000"/>
                </a:solidFill>
              </a:rPr>
              <a:t>(I.D. </a:t>
            </a:r>
            <a:r>
              <a:rPr lang="en-US" altLang="zh-TW" b="1" dirty="0" smtClean="0">
                <a:solidFill>
                  <a:srgbClr val="FF0000"/>
                </a:solidFill>
              </a:rPr>
              <a:t>10 mm)</a:t>
            </a:r>
          </a:p>
          <a:p>
            <a:r>
              <a:rPr lang="en-US" altLang="zh-TW" b="1" smtClean="0">
                <a:solidFill>
                  <a:srgbClr val="FF0000"/>
                </a:solidFill>
              </a:rPr>
              <a:t>C</a:t>
            </a:r>
            <a:r>
              <a:rPr lang="en-US" altLang="zh-TW" smtClean="0">
                <a:solidFill>
                  <a:srgbClr val="FF0000"/>
                </a:solidFill>
              </a:rPr>
              <a:t>onductance </a:t>
            </a:r>
            <a:r>
              <a:rPr lang="en-US" altLang="zh-TW" dirty="0" smtClean="0">
                <a:solidFill>
                  <a:srgbClr val="FF0000"/>
                </a:solidFill>
              </a:rPr>
              <a:t>~ </a:t>
            </a:r>
            <a:r>
              <a:rPr lang="en-US" altLang="zh-TW" b="1" dirty="0" smtClean="0">
                <a:solidFill>
                  <a:srgbClr val="FF0000"/>
                </a:solidFill>
              </a:rPr>
              <a:t>0.06 </a:t>
            </a:r>
            <a:r>
              <a:rPr lang="en-US" altLang="zh-TW" b="1" i="1" dirty="0">
                <a:solidFill>
                  <a:srgbClr val="FF0000"/>
                </a:solidFill>
              </a:rPr>
              <a:t>l</a:t>
            </a:r>
            <a:r>
              <a:rPr lang="en-US" altLang="zh-TW" b="1" i="1" dirty="0" smtClean="0">
                <a:solidFill>
                  <a:srgbClr val="FF0000"/>
                </a:solidFill>
              </a:rPr>
              <a:t>/s</a:t>
            </a:r>
            <a:endParaRPr lang="zh-TW" altLang="en-US" b="1" i="1" dirty="0">
              <a:solidFill>
                <a:srgbClr val="FF0000"/>
              </a:solidFill>
            </a:endParaRPr>
          </a:p>
        </p:txBody>
      </p:sp>
      <p:sp>
        <p:nvSpPr>
          <p:cNvPr id="3" name="右大括弧 2"/>
          <p:cNvSpPr/>
          <p:nvPr/>
        </p:nvSpPr>
        <p:spPr>
          <a:xfrm>
            <a:off x="6649085" y="1705506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830664" y="1978040"/>
            <a:ext cx="222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mtClean="0"/>
              <a:t>Tandem </a:t>
            </a:r>
            <a:r>
              <a:rPr lang="en-US" altLang="zh-TW" dirty="0" smtClean="0"/>
              <a:t>Turbo-pumps</a:t>
            </a:r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8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00"/>
    </mc:Choice>
    <mc:Fallback xmlns="">
      <p:transition advTm="1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00200"/>
            <a:ext cx="3349975" cy="45259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Pumping down curve for 2m AL-Tube</a:t>
            </a:r>
            <a:endParaRPr lang="zh-TW" altLang="en-US" dirty="0"/>
          </a:p>
        </p:txBody>
      </p:sp>
      <p:sp>
        <p:nvSpPr>
          <p:cNvPr id="10" name="向右箭號 9"/>
          <p:cNvSpPr/>
          <p:nvPr/>
        </p:nvSpPr>
        <p:spPr>
          <a:xfrm>
            <a:off x="3505003" y="5944607"/>
            <a:ext cx="21471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821599" y="5896640"/>
            <a:ext cx="272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00CC"/>
                </a:solidFill>
              </a:rPr>
              <a:t>Continuous pumping for 4 months (before baking)</a:t>
            </a:r>
            <a:endParaRPr lang="zh-TW" altLang="en-US" sz="2000" dirty="0">
              <a:solidFill>
                <a:srgbClr val="0000CC"/>
              </a:solidFill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5737251" y="3933056"/>
            <a:ext cx="792088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>
            <a:off x="5737251" y="5013176"/>
            <a:ext cx="792088" cy="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6515352" y="3701481"/>
            <a:ext cx="2076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0000CC"/>
                </a:solidFill>
              </a:rPr>
              <a:t>IG1: 5.2</a:t>
            </a:r>
            <a:r>
              <a:rPr lang="en-US" altLang="zh-TW" sz="2000" dirty="0" smtClean="0">
                <a:solidFill>
                  <a:srgbClr val="0000CC"/>
                </a:solidFill>
                <a:sym typeface="Symbol" panose="05050102010706020507" pitchFamily="18" charset="2"/>
              </a:rPr>
              <a:t></a:t>
            </a:r>
            <a:r>
              <a:rPr lang="en-US" altLang="zh-TW" sz="2000" dirty="0" smtClean="0">
                <a:solidFill>
                  <a:srgbClr val="0000CC"/>
                </a:solidFill>
              </a:rPr>
              <a:t>10</a:t>
            </a:r>
            <a:r>
              <a:rPr lang="en-US" altLang="zh-TW" sz="2000" baseline="30000" dirty="0" smtClean="0">
                <a:solidFill>
                  <a:srgbClr val="0000CC"/>
                </a:solidFill>
              </a:rPr>
              <a:t>-8</a:t>
            </a:r>
            <a:r>
              <a:rPr lang="en-US" altLang="zh-TW" sz="2000" dirty="0" smtClean="0">
                <a:solidFill>
                  <a:srgbClr val="0000CC"/>
                </a:solidFill>
              </a:rPr>
              <a:t> </a:t>
            </a:r>
            <a:r>
              <a:rPr lang="en-US" altLang="zh-TW" sz="2000" dirty="0" err="1" smtClean="0">
                <a:solidFill>
                  <a:srgbClr val="0000CC"/>
                </a:solidFill>
              </a:rPr>
              <a:t>Torr</a:t>
            </a:r>
            <a:endParaRPr lang="zh-TW" altLang="en-US" sz="2000" dirty="0">
              <a:solidFill>
                <a:srgbClr val="0000CC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515352" y="4782343"/>
            <a:ext cx="2161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IG2: 2.9</a:t>
            </a:r>
            <a:r>
              <a:rPr lang="en-US" altLang="zh-TW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</a:t>
            </a:r>
            <a:r>
              <a:rPr lang="en-US" altLang="zh-TW" sz="2000" dirty="0" smtClean="0">
                <a:solidFill>
                  <a:srgbClr val="C00000"/>
                </a:solidFill>
              </a:rPr>
              <a:t>10</a:t>
            </a:r>
            <a:r>
              <a:rPr lang="en-US" altLang="zh-TW" sz="2000" baseline="30000" dirty="0" smtClean="0">
                <a:solidFill>
                  <a:srgbClr val="C00000"/>
                </a:solidFill>
              </a:rPr>
              <a:t>-10</a:t>
            </a:r>
            <a:r>
              <a:rPr lang="en-US" altLang="zh-TW" sz="2000" dirty="0" smtClean="0">
                <a:solidFill>
                  <a:srgbClr val="C00000"/>
                </a:solidFill>
              </a:rPr>
              <a:t> </a:t>
            </a:r>
            <a:r>
              <a:rPr lang="en-US" altLang="zh-TW" sz="2000" dirty="0" err="1" smtClean="0">
                <a:solidFill>
                  <a:srgbClr val="C00000"/>
                </a:solidFill>
              </a:rPr>
              <a:t>Torr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225083" y="2087436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/>
              <a:t>IG1 on</a:t>
            </a:r>
            <a:endParaRPr lang="zh-TW" altLang="en-US" sz="1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788333" y="2882448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TW" altLang="en-US" sz="1400" dirty="0" smtClean="0"/>
              <a:t>大</a:t>
            </a:r>
            <a:r>
              <a:rPr lang="en-US" altLang="zh-TW" sz="1400" dirty="0" smtClean="0"/>
              <a:t>TMP</a:t>
            </a:r>
          </a:p>
          <a:p>
            <a:pPr algn="r"/>
            <a:r>
              <a:rPr lang="en-US" altLang="zh-TW" sz="1400" smtClean="0"/>
              <a:t>Reset</a:t>
            </a:r>
            <a:endParaRPr lang="zh-TW" altLang="en-US" sz="1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266639" y="2082735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smtClean="0"/>
              <a:t>Bake</a:t>
            </a:r>
            <a:endParaRPr lang="zh-TW" altLang="en-US" sz="1400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6" y="2120099"/>
            <a:ext cx="2828558" cy="1110496"/>
          </a:xfrm>
          <a:prstGeom prst="rect">
            <a:avLst/>
          </a:prstGeom>
        </p:spPr>
      </p:pic>
      <p:cxnSp>
        <p:nvCxnSpPr>
          <p:cNvPr id="29" name="直線接點 28"/>
          <p:cNvCxnSpPr/>
          <p:nvPr/>
        </p:nvCxnSpPr>
        <p:spPr>
          <a:xfrm>
            <a:off x="3505003" y="2390512"/>
            <a:ext cx="2460613" cy="2437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6011133" y="3223348"/>
            <a:ext cx="2787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u="sng" dirty="0" smtClean="0"/>
              <a:t>Pressure before baking</a:t>
            </a:r>
            <a:r>
              <a:rPr lang="zh-TW" altLang="en-US" sz="2000" dirty="0" smtClean="0"/>
              <a:t>：</a:t>
            </a:r>
            <a:endParaRPr lang="zh-TW" altLang="en-US" sz="20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159266" y="264870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IG1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061624" y="18330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IG2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73" y="3626852"/>
            <a:ext cx="2622213" cy="147499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1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00"/>
    </mc:Choice>
    <mc:Fallback xmlns="">
      <p:transition advTm="1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07" y="1166055"/>
            <a:ext cx="4116543" cy="5506747"/>
          </a:xfr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1" y="4421172"/>
            <a:ext cx="2844650" cy="16001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2m </a:t>
            </a:r>
            <a:r>
              <a:rPr lang="en-US" altLang="zh-TW" dirty="0"/>
              <a:t>AL-Tube</a:t>
            </a:r>
            <a:r>
              <a:rPr lang="zh-TW" altLang="en-US" dirty="0"/>
              <a:t> </a:t>
            </a:r>
            <a:r>
              <a:rPr lang="en-US" altLang="zh-TW" dirty="0"/>
              <a:t>(I.D. 10mm) after </a:t>
            </a:r>
            <a:r>
              <a:rPr lang="en-US" altLang="zh-TW" dirty="0" smtClean="0"/>
              <a:t>baking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3636108" y="1633866"/>
            <a:ext cx="43870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74495" y="1633866"/>
            <a:ext cx="275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(1) Baking for 2m</a:t>
            </a:r>
            <a:r>
              <a:rPr lang="zh-TW" altLang="en-US" dirty="0" smtClean="0">
                <a:solidFill>
                  <a:srgbClr val="0000CC"/>
                </a:solidFill>
              </a:rPr>
              <a:t> </a:t>
            </a:r>
            <a:r>
              <a:rPr lang="en-US" altLang="zh-TW" dirty="0" smtClean="0">
                <a:solidFill>
                  <a:srgbClr val="0000CC"/>
                </a:solidFill>
              </a:rPr>
              <a:t>AL-Tube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4117469" y="1633866"/>
            <a:ext cx="310516" cy="484632"/>
          </a:xfrm>
          <a:prstGeom prst="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C00000"/>
                </a:solidFill>
              </a:rPr>
              <a:t>2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88185" y="1633866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(2) Overall system uniformly bake out</a:t>
            </a:r>
            <a:endParaRPr lang="zh-TW" altLang="en-US" dirty="0">
              <a:solidFill>
                <a:srgbClr val="C00000"/>
              </a:solidFill>
            </a:endParaRPr>
          </a:p>
        </p:txBody>
      </p:sp>
      <p:cxnSp>
        <p:nvCxnSpPr>
          <p:cNvPr id="14" name="直線單箭頭接點 13"/>
          <p:cNvCxnSpPr>
            <a:stCxn id="16" idx="1"/>
          </p:cNvCxnSpPr>
          <p:nvPr/>
        </p:nvCxnSpPr>
        <p:spPr>
          <a:xfrm flipH="1" flipV="1">
            <a:off x="6191427" y="4837859"/>
            <a:ext cx="525388" cy="1533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>
            <a:stCxn id="17" idx="1"/>
          </p:cNvCxnSpPr>
          <p:nvPr/>
        </p:nvCxnSpPr>
        <p:spPr>
          <a:xfrm flipH="1" flipV="1">
            <a:off x="6192196" y="5692606"/>
            <a:ext cx="525390" cy="15389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6716815" y="4653136"/>
            <a:ext cx="2076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0000CC"/>
                </a:solidFill>
              </a:rPr>
              <a:t>IG1: 1.8</a:t>
            </a:r>
            <a:r>
              <a:rPr lang="en-US" altLang="zh-TW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TW" sz="2000" dirty="0" smtClean="0">
                <a:solidFill>
                  <a:srgbClr val="0000CC"/>
                </a:solidFill>
              </a:rPr>
              <a:t>10</a:t>
            </a:r>
            <a:r>
              <a:rPr lang="en-US" altLang="zh-TW" sz="2000" baseline="30000" dirty="0" smtClean="0">
                <a:solidFill>
                  <a:srgbClr val="0000CC"/>
                </a:solidFill>
              </a:rPr>
              <a:t>-9</a:t>
            </a:r>
            <a:r>
              <a:rPr lang="en-US" altLang="zh-TW" sz="2000" dirty="0" smtClean="0">
                <a:solidFill>
                  <a:srgbClr val="0000CC"/>
                </a:solidFill>
              </a:rPr>
              <a:t> </a:t>
            </a:r>
            <a:r>
              <a:rPr lang="en-US" altLang="zh-TW" sz="2000" dirty="0" err="1" smtClean="0">
                <a:solidFill>
                  <a:srgbClr val="0000CC"/>
                </a:solidFill>
              </a:rPr>
              <a:t>Torr</a:t>
            </a:r>
            <a:endParaRPr lang="zh-TW" altLang="en-US" sz="2000" dirty="0">
              <a:solidFill>
                <a:srgbClr val="0000CC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717586" y="5507940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IG2: 6.8</a:t>
            </a:r>
            <a:r>
              <a:rPr lang="en-US" altLang="zh-TW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TW" sz="2000" dirty="0" smtClean="0">
                <a:solidFill>
                  <a:srgbClr val="C00000"/>
                </a:solidFill>
              </a:rPr>
              <a:t>10</a:t>
            </a:r>
            <a:r>
              <a:rPr lang="en-US" altLang="zh-TW" sz="2000" baseline="30000" dirty="0" smtClean="0">
                <a:solidFill>
                  <a:srgbClr val="C00000"/>
                </a:solidFill>
              </a:rPr>
              <a:t>-11</a:t>
            </a:r>
            <a:r>
              <a:rPr lang="en-US" altLang="zh-TW" sz="2000" dirty="0" smtClean="0">
                <a:solidFill>
                  <a:srgbClr val="C00000"/>
                </a:solidFill>
              </a:rPr>
              <a:t> </a:t>
            </a:r>
            <a:r>
              <a:rPr lang="en-US" altLang="zh-TW" sz="2000" dirty="0" err="1" smtClean="0">
                <a:solidFill>
                  <a:srgbClr val="C00000"/>
                </a:solidFill>
              </a:rPr>
              <a:t>Torr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686554" y="4238990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u="sng" dirty="0" smtClean="0"/>
              <a:t>Pressure after baking</a:t>
            </a:r>
            <a:endParaRPr lang="zh-TW" altLang="en-US" sz="20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268512" y="5764085"/>
            <a:ext cx="92204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1.82E-9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074369" y="5764085"/>
            <a:ext cx="9134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6.8E-11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57200" y="6133417"/>
            <a:ext cx="22869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tx2"/>
                </a:solidFill>
              </a:rPr>
              <a:t>(Ultimate Pressure)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04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00"/>
    </mc:Choice>
    <mc:Fallback xmlns="">
      <p:transition advTm="1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Taiwan Photon Source (TPS)</a:t>
            </a:r>
            <a:br>
              <a:rPr lang="en-US" altLang="zh-TW" dirty="0" smtClean="0"/>
            </a:br>
            <a:r>
              <a:rPr lang="en-US" altLang="zh-TW" dirty="0" smtClean="0"/>
              <a:t>3 GeV, 500 mA, 1.6 </a:t>
            </a:r>
            <a:r>
              <a:rPr lang="en-US" altLang="zh-TW" dirty="0" err="1" smtClean="0"/>
              <a:t>nm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altLang="zh-TW" dirty="0" err="1" smtClean="0"/>
              <a:t>rad</a:t>
            </a:r>
            <a:endParaRPr lang="en-US" dirty="0"/>
          </a:p>
        </p:txBody>
      </p:sp>
      <p:pic>
        <p:nvPicPr>
          <p:cNvPr id="6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625" y="2492896"/>
            <a:ext cx="5879175" cy="3921299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844824"/>
            <a:ext cx="4471040" cy="243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86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68270"/>
            <a:ext cx="4414016" cy="4705506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38" y="1855365"/>
            <a:ext cx="3325358" cy="45259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Thermal Outgassing </a:t>
            </a:r>
            <a:r>
              <a:rPr lang="en-US" altLang="zh-TW" dirty="0" smtClean="0"/>
              <a:t>Rate </a:t>
            </a:r>
            <a:br>
              <a:rPr lang="en-US" altLang="zh-TW" dirty="0" smtClean="0"/>
            </a:br>
            <a:r>
              <a:rPr lang="en-US" altLang="zh-TW" dirty="0" smtClean="0"/>
              <a:t>of (a) 1m , (b) 2m AL-Tubes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>
            <a:off x="4521520" y="5196333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向下箭號 8"/>
          <p:cNvSpPr/>
          <p:nvPr/>
        </p:nvSpPr>
        <p:spPr>
          <a:xfrm>
            <a:off x="3964880" y="5211477"/>
            <a:ext cx="484632" cy="963263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358080" y="531620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UHV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849112" y="5196333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610522" y="6252339"/>
            <a:ext cx="13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/>
              <a:t>(a) 1m Tube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14006" y="6252339"/>
            <a:ext cx="13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/>
              <a:t>(b) 2m Tube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43434" y="4831822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q &lt; 2 </a:t>
            </a:r>
            <a:r>
              <a:rPr lang="en-US" altLang="zh-TW" dirty="0" smtClean="0">
                <a:solidFill>
                  <a:srgbClr val="FF0000"/>
                </a:solidFill>
                <a:sym typeface="Symbol" panose="05050102010706020507" pitchFamily="18" charset="2"/>
              </a:rPr>
              <a:t>10</a:t>
            </a:r>
            <a:r>
              <a:rPr lang="en-US" altLang="zh-TW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-13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6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00"/>
    </mc:Choice>
    <mc:Fallback xmlns="">
      <p:transition advTm="1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內容版面配置區 3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2" y="1624045"/>
            <a:ext cx="6763694" cy="36771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Summary of the Outgassing Rate for various chambers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827584" y="530120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Stainless Steel chamber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628070" y="5609906"/>
            <a:ext cx="33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Stainless Steel chamber + AL tube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433670" y="2078580"/>
            <a:ext cx="209065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-- Pumping Down --</a:t>
            </a:r>
            <a:endParaRPr lang="zh-TW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43797" y="5423436"/>
            <a:ext cx="13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AL tube-1m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67799" y="5609906"/>
            <a:ext cx="13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AL tube-2m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293001" y="6039277"/>
            <a:ext cx="337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|-------- Ethanol Drilling --------|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 rot="5400000">
            <a:off x="7531911" y="3963920"/>
            <a:ext cx="978408" cy="4846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 flipH="1">
            <a:off x="2067413" y="3709697"/>
            <a:ext cx="6079518" cy="733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6519046" y="2875314"/>
            <a:ext cx="2317119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u="sng" dirty="0" smtClean="0">
                <a:solidFill>
                  <a:srgbClr val="FF0000"/>
                </a:solidFill>
              </a:rPr>
              <a:t>Criteria of UHV </a:t>
            </a:r>
          </a:p>
          <a:p>
            <a:pPr algn="ctr"/>
            <a:r>
              <a:rPr lang="en-US" altLang="zh-TW" sz="1600" b="1" dirty="0" smtClean="0">
                <a:solidFill>
                  <a:srgbClr val="FF0000"/>
                </a:solidFill>
              </a:rPr>
              <a:t>q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&lt;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2</a:t>
            </a:r>
            <a:r>
              <a:rPr lang="en-US" altLang="zh-TW" sz="16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10</a:t>
            </a:r>
            <a:r>
              <a:rPr lang="en-US" altLang="zh-TW" sz="1600" b="1" baseline="30000" dirty="0" smtClean="0">
                <a:solidFill>
                  <a:srgbClr val="FF0000"/>
                </a:solidFill>
              </a:rPr>
              <a:t>-13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1600" i="1" dirty="0" err="1">
                <a:solidFill>
                  <a:srgbClr val="FF0000"/>
                </a:solidFill>
              </a:rPr>
              <a:t>Torr·l</a:t>
            </a:r>
            <a:r>
              <a:rPr lang="en-US" altLang="zh-TW" sz="1600" i="1" dirty="0">
                <a:solidFill>
                  <a:srgbClr val="FF0000"/>
                </a:solidFill>
              </a:rPr>
              <a:t>/(s·cm</a:t>
            </a:r>
            <a:r>
              <a:rPr lang="en-US" altLang="zh-TW" sz="1600" i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TW" sz="1600" i="1" dirty="0" smtClean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21" name="直線單箭頭接點 20"/>
          <p:cNvCxnSpPr/>
          <p:nvPr/>
        </p:nvCxnSpPr>
        <p:spPr>
          <a:xfrm flipV="1">
            <a:off x="2571469" y="5157193"/>
            <a:ext cx="0" cy="268642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3651589" y="5291231"/>
            <a:ext cx="0" cy="268642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 flipV="1">
            <a:off x="5111155" y="5256402"/>
            <a:ext cx="322515" cy="167034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V="1">
            <a:off x="5557587" y="5257084"/>
            <a:ext cx="125594" cy="166352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V="1">
            <a:off x="7035965" y="5289115"/>
            <a:ext cx="0" cy="268642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圓角矩形 34"/>
          <p:cNvSpPr/>
          <p:nvPr/>
        </p:nvSpPr>
        <p:spPr>
          <a:xfrm>
            <a:off x="4211960" y="4941168"/>
            <a:ext cx="3454007" cy="36004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7840691" y="4803756"/>
            <a:ext cx="648072" cy="544581"/>
            <a:chOff x="7884368" y="5013176"/>
            <a:chExt cx="648072" cy="544581"/>
          </a:xfrm>
        </p:grpSpPr>
        <p:cxnSp>
          <p:nvCxnSpPr>
            <p:cNvPr id="37" name="直線接點 36"/>
            <p:cNvCxnSpPr/>
            <p:nvPr/>
          </p:nvCxnSpPr>
          <p:spPr>
            <a:xfrm>
              <a:off x="7884368" y="5256402"/>
              <a:ext cx="144016" cy="301355"/>
            </a:xfrm>
            <a:prstGeom prst="line">
              <a:avLst/>
            </a:prstGeom>
            <a:ln w="5715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 flipV="1">
              <a:off x="8028384" y="5013176"/>
              <a:ext cx="504056" cy="544581"/>
            </a:xfrm>
            <a:prstGeom prst="line">
              <a:avLst/>
            </a:prstGeom>
            <a:ln w="5715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字方塊 43"/>
          <p:cNvSpPr txBox="1"/>
          <p:nvPr/>
        </p:nvSpPr>
        <p:spPr>
          <a:xfrm>
            <a:off x="2063130" y="2084870"/>
            <a:ext cx="330456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CC"/>
                </a:solidFill>
              </a:rPr>
              <a:t>---- Throughput Measurement-----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10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  <p:bldP spid="12" grpId="0"/>
      <p:bldP spid="14" grpId="0" animBg="1"/>
      <p:bldP spid="19" grpId="0" animBg="1"/>
      <p:bldP spid="3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4. DE-Gaskets with non-circular shape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0" y="1511457"/>
            <a:ext cx="7142999" cy="4092021"/>
          </a:xfrm>
          <a:prstGeom prst="rect">
            <a:avLst/>
          </a:prstGeom>
          <a:noFill/>
        </p:spPr>
      </p:pic>
      <p:pic>
        <p:nvPicPr>
          <p:cNvPr id="6" name="內容版面配置區 9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989EB3"/>
              </a:clrFrom>
              <a:clrTo>
                <a:srgbClr val="989E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30" y="1497676"/>
            <a:ext cx="1626340" cy="13461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圖片 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666" y="5358420"/>
            <a:ext cx="2105898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3186" y="5358420"/>
            <a:ext cx="203551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1607" y="4552652"/>
            <a:ext cx="2015149" cy="197269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Aluminum Chamber &amp; Screen Monitor</a:t>
            </a:r>
            <a:endParaRPr lang="zh-TW" altLang="en-US" dirty="0"/>
          </a:p>
        </p:txBody>
      </p:sp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179512" y="1412916"/>
            <a:ext cx="4582833" cy="2664156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TW" u="sng" dirty="0" smtClean="0"/>
              <a:t>Aluminum Chambers with DEF Flange</a:t>
            </a:r>
          </a:p>
          <a:p>
            <a:r>
              <a:rPr lang="en-US" altLang="zh-TW" dirty="0" smtClean="0"/>
              <a:t>A6061T651 Al-alloy (hard)</a:t>
            </a:r>
          </a:p>
          <a:p>
            <a:r>
              <a:rPr lang="en-US" altLang="zh-TW" dirty="0" smtClean="0"/>
              <a:t>CNC Machining (Ethanol) only</a:t>
            </a:r>
          </a:p>
          <a:p>
            <a:r>
              <a:rPr lang="en-US" altLang="zh-TW" dirty="0" smtClean="0"/>
              <a:t>Flat (DEF-) Flange (without knife-edge)</a:t>
            </a:r>
          </a:p>
          <a:p>
            <a:r>
              <a:rPr lang="en-US" altLang="zh-TW" dirty="0" smtClean="0"/>
              <a:t>Ultrahigh Vacuum (UHV) quality</a:t>
            </a:r>
          </a:p>
          <a:p>
            <a:r>
              <a:rPr lang="en-US" altLang="zh-TW" dirty="0" smtClean="0"/>
              <a:t>Can be re-machining (Ethanol)</a:t>
            </a:r>
          </a:p>
          <a:p>
            <a:r>
              <a:rPr lang="en-US" altLang="zh-TW" dirty="0" smtClean="0"/>
              <a:t>Al-SM with a build-in water-cooling vessel</a:t>
            </a:r>
            <a:endParaRPr lang="en-US" altLang="zh-TW" dirty="0" smtClean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64" y="4221088"/>
            <a:ext cx="1890184" cy="18002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內容版面配置區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4925" y="4077072"/>
            <a:ext cx="6161875" cy="2160000"/>
          </a:xfrm>
          <a:prstGeom prst="rect">
            <a:avLst/>
          </a:prstGeom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4860032" y="1412916"/>
            <a:ext cx="4140480" cy="206645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zh-TW" dirty="0" smtClean="0"/>
              <a:t>A</a:t>
            </a:r>
            <a:r>
              <a:rPr lang="en-US" altLang="zh-TW" u="sng" dirty="0" smtClean="0"/>
              <a:t>luminum DE Gaskets</a:t>
            </a:r>
          </a:p>
          <a:p>
            <a:r>
              <a:rPr lang="en-US" altLang="zh-TW" dirty="0" smtClean="0"/>
              <a:t>A1050O Al-alloy (soft)</a:t>
            </a:r>
          </a:p>
          <a:p>
            <a:r>
              <a:rPr lang="en-US" altLang="zh-TW" dirty="0" smtClean="0"/>
              <a:t>CNC Machining (Ethanol) only</a:t>
            </a:r>
          </a:p>
          <a:p>
            <a:r>
              <a:rPr lang="en-US" altLang="zh-TW" dirty="0" smtClean="0"/>
              <a:t>Reused for 3 times vacuum sealing</a:t>
            </a:r>
          </a:p>
          <a:p>
            <a:r>
              <a:rPr lang="en-US" altLang="zh-TW" dirty="0" smtClean="0"/>
              <a:t>Ultrahigh Vacuum (UHV) quality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7766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953" y="3969060"/>
            <a:ext cx="2940896" cy="165425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35 DE-Gasket</a:t>
            </a:r>
            <a:r>
              <a:rPr lang="en-US" altLang="zh-TW" dirty="0"/>
              <a:t>s</a:t>
            </a:r>
            <a:endParaRPr lang="zh-TW" altLang="en-US" dirty="0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953" y="2006097"/>
            <a:ext cx="2945021" cy="165657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42030" y="2077867"/>
            <a:ext cx="3985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Type A DE-Gasket: </a:t>
            </a:r>
            <a:r>
              <a:rPr lang="en-US" altLang="zh-TW" dirty="0" smtClean="0">
                <a:solidFill>
                  <a:srgbClr val="FF0000"/>
                </a:solidFill>
              </a:rPr>
              <a:t>45</a:t>
            </a:r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°+ </a:t>
            </a:r>
            <a:r>
              <a:rPr lang="en-US" altLang="zh-TW" dirty="0" smtClean="0">
                <a:solidFill>
                  <a:srgbClr val="FF0000"/>
                </a:solidFill>
              </a:rPr>
              <a:t>45</a:t>
            </a:r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°Knife Edge</a:t>
            </a:r>
            <a:endParaRPr lang="en-US" altLang="zh-TW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(Ethanol CNC-machining)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842030" y="5101273"/>
            <a:ext cx="405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 B</a:t>
            </a:r>
            <a:r>
              <a:rPr lang="en-US" altLang="zh-TW" dirty="0"/>
              <a:t> </a:t>
            </a:r>
            <a:r>
              <a:rPr lang="en-US" altLang="zh-TW" dirty="0" smtClean="0"/>
              <a:t>DE-Gasket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°+ </a:t>
            </a:r>
            <a:r>
              <a:rPr lang="en-US" altLang="zh-TW" dirty="0" smtClean="0"/>
              <a:t>70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°Knife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(Lathe-machining)</a:t>
            </a:r>
            <a:endParaRPr lang="zh-TW" altLang="en-US" dirty="0"/>
          </a:p>
        </p:txBody>
      </p:sp>
      <p:sp>
        <p:nvSpPr>
          <p:cNvPr id="13" name="向右箭號 12"/>
          <p:cNvSpPr/>
          <p:nvPr/>
        </p:nvSpPr>
        <p:spPr>
          <a:xfrm rot="10800000">
            <a:off x="4025239" y="2077866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6" name="內容版面配置區 15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084" y="2831586"/>
            <a:ext cx="2123066" cy="2139217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7" name="向右箭號 16"/>
          <p:cNvSpPr/>
          <p:nvPr/>
        </p:nvSpPr>
        <p:spPr>
          <a:xfrm rot="10800000">
            <a:off x="4025239" y="5101272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68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Functions of Screen </a:t>
            </a:r>
            <a:r>
              <a:rPr lang="en-US" altLang="zh-TW" dirty="0" smtClean="0"/>
              <a:t>Monitor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398848"/>
            <a:ext cx="7805326" cy="1812363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 smtClean="0"/>
              <a:t>Profile </a:t>
            </a:r>
            <a:r>
              <a:rPr lang="en-US" altLang="zh-TW" dirty="0"/>
              <a:t>(Shape, Image)</a:t>
            </a:r>
          </a:p>
          <a:p>
            <a:r>
              <a:rPr lang="en-US" altLang="zh-TW" dirty="0" smtClean="0"/>
              <a:t>Position </a:t>
            </a:r>
            <a:r>
              <a:rPr lang="en-US" altLang="zh-TW" dirty="0"/>
              <a:t>(Transverse)</a:t>
            </a:r>
          </a:p>
          <a:p>
            <a:r>
              <a:rPr lang="en-US" altLang="zh-TW" dirty="0" smtClean="0"/>
              <a:t>Dimension </a:t>
            </a:r>
            <a:r>
              <a:rPr lang="en-US" altLang="zh-TW" dirty="0"/>
              <a:t>(Size)</a:t>
            </a:r>
          </a:p>
          <a:p>
            <a:r>
              <a:rPr lang="en-US" altLang="zh-TW" dirty="0" smtClean="0"/>
              <a:t>Intensity </a:t>
            </a:r>
            <a:r>
              <a:rPr lang="en-US" altLang="zh-TW" dirty="0"/>
              <a:t>(Fluorescence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05" y="2996952"/>
            <a:ext cx="4566607" cy="29147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5" y="3348502"/>
            <a:ext cx="3024336" cy="3067234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15548229">
            <a:off x="5795266" y="4751316"/>
            <a:ext cx="484319" cy="142249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960597" y="1542097"/>
            <a:ext cx="2016224" cy="151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278" y="1369226"/>
            <a:ext cx="1493446" cy="1856815"/>
          </a:xfrm>
          <a:prstGeom prst="rect">
            <a:avLst/>
          </a:prstGeom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7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42" y="1132746"/>
            <a:ext cx="3416058" cy="474452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Installation #1 and baking </a:t>
            </a:r>
            <a:r>
              <a:rPr lang="en-US" altLang="zh-TW" dirty="0" smtClean="0"/>
              <a:t>(150°C</a:t>
            </a:r>
            <a:r>
              <a:rPr lang="en-US" altLang="zh-TW" dirty="0" smtClean="0"/>
              <a:t>, 24h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056" y="1820548"/>
            <a:ext cx="2978088" cy="167517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4497414" y="4754468"/>
            <a:ext cx="41893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smtClean="0">
                <a:solidFill>
                  <a:srgbClr val="0000CC"/>
                </a:solidFill>
              </a:rPr>
              <a:t>Pressure af</a:t>
            </a:r>
            <a:r>
              <a:rPr lang="en-US" altLang="zh-TW" dirty="0" smtClean="0">
                <a:solidFill>
                  <a:srgbClr val="0000CC"/>
                </a:solidFill>
              </a:rPr>
              <a:t>ter baking</a:t>
            </a:r>
            <a:r>
              <a:rPr lang="zh-TW" altLang="en-US" dirty="0" smtClean="0">
                <a:solidFill>
                  <a:srgbClr val="0000CC"/>
                </a:solidFill>
              </a:rPr>
              <a:t>：</a:t>
            </a:r>
            <a:endParaRPr lang="en-US" altLang="zh-TW" dirty="0">
              <a:solidFill>
                <a:srgbClr val="0000CC"/>
              </a:solidFill>
            </a:endParaRP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altLang="zh-TW" dirty="0">
                <a:solidFill>
                  <a:srgbClr val="0070C0"/>
                </a:solidFill>
              </a:rPr>
              <a:t>IG1 (IMG) = 7.49</a:t>
            </a:r>
            <a:r>
              <a:rPr lang="en-US" altLang="zh-TW" dirty="0">
                <a:solidFill>
                  <a:srgbClr val="0070C0"/>
                </a:solidFill>
                <a:sym typeface="Symbol" panose="05050102010706020507" pitchFamily="18" charset="2"/>
              </a:rPr>
              <a:t></a:t>
            </a:r>
            <a:r>
              <a:rPr lang="en-US" altLang="zh-TW" dirty="0">
                <a:solidFill>
                  <a:srgbClr val="0070C0"/>
                </a:solidFill>
              </a:rPr>
              <a:t>10</a:t>
            </a:r>
            <a:r>
              <a:rPr lang="en-US" altLang="zh-TW" baseline="30000" dirty="0">
                <a:solidFill>
                  <a:srgbClr val="0070C0"/>
                </a:solidFill>
              </a:rPr>
              <a:t>-11</a:t>
            </a:r>
            <a:r>
              <a:rPr lang="en-US" altLang="zh-TW" dirty="0">
                <a:solidFill>
                  <a:srgbClr val="0070C0"/>
                </a:solidFill>
              </a:rPr>
              <a:t> </a:t>
            </a:r>
            <a:r>
              <a:rPr lang="en-US" altLang="zh-TW" dirty="0" err="1">
                <a:solidFill>
                  <a:srgbClr val="0070C0"/>
                </a:solidFill>
              </a:rPr>
              <a:t>Torr</a:t>
            </a:r>
            <a:r>
              <a:rPr lang="en-US" altLang="zh-TW" dirty="0">
                <a:solidFill>
                  <a:srgbClr val="0070C0"/>
                </a:solidFill>
              </a:rPr>
              <a:t> </a:t>
            </a:r>
            <a:r>
              <a:rPr lang="en-US" altLang="zh-TW" dirty="0" smtClean="0">
                <a:solidFill>
                  <a:srgbClr val="0070C0"/>
                </a:solidFill>
              </a:rPr>
              <a:t>(no pump)</a:t>
            </a:r>
            <a:endParaRPr lang="en-US" altLang="zh-TW" dirty="0">
              <a:solidFill>
                <a:srgbClr val="0070C0"/>
              </a:solidFill>
            </a:endParaRP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en-US" altLang="zh-TW" dirty="0">
                <a:solidFill>
                  <a:srgbClr val="C00000"/>
                </a:solidFill>
              </a:rPr>
              <a:t>IG2 (EIG)  = 1.15</a:t>
            </a:r>
            <a:r>
              <a:rPr lang="en-US" altLang="zh-TW" dirty="0">
                <a:solidFill>
                  <a:srgbClr val="C00000"/>
                </a:solidFill>
                <a:sym typeface="Symbol" panose="05050102010706020507" pitchFamily="18" charset="2"/>
              </a:rPr>
              <a:t></a:t>
            </a:r>
            <a:r>
              <a:rPr lang="en-US" altLang="zh-TW" dirty="0">
                <a:solidFill>
                  <a:srgbClr val="C00000"/>
                </a:solidFill>
              </a:rPr>
              <a:t>10</a:t>
            </a:r>
            <a:r>
              <a:rPr lang="en-US" altLang="zh-TW" baseline="30000" dirty="0">
                <a:solidFill>
                  <a:srgbClr val="C00000"/>
                </a:solidFill>
              </a:rPr>
              <a:t>-10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r>
              <a:rPr lang="en-US" altLang="zh-TW" dirty="0" err="1">
                <a:solidFill>
                  <a:srgbClr val="C00000"/>
                </a:solidFill>
              </a:rPr>
              <a:t>Torr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3892535" y="4872842"/>
            <a:ext cx="557736" cy="27003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9" name="內容版面配置區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415" y="3431103"/>
            <a:ext cx="2898306" cy="101163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文字方塊 2"/>
          <p:cNvSpPr txBox="1"/>
          <p:nvPr/>
        </p:nvSpPr>
        <p:spPr>
          <a:xfrm>
            <a:off x="7116503" y="2134978"/>
            <a:ext cx="453970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350" dirty="0" smtClean="0">
                <a:solidFill>
                  <a:srgbClr val="0070C0"/>
                </a:solidFill>
              </a:rPr>
              <a:t>IG1</a:t>
            </a:r>
            <a:endParaRPr lang="en-US" altLang="zh-TW" sz="1350" dirty="0">
              <a:solidFill>
                <a:srgbClr val="0070C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857014" y="1959402"/>
            <a:ext cx="453970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350" dirty="0" smtClean="0">
                <a:solidFill>
                  <a:srgbClr val="C00000"/>
                </a:solidFill>
              </a:rPr>
              <a:t>IG2</a:t>
            </a:r>
            <a:endParaRPr lang="en-US" altLang="zh-TW" sz="1350" dirty="0">
              <a:solidFill>
                <a:srgbClr val="C0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52790" y="2718919"/>
            <a:ext cx="742511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350" dirty="0" smtClean="0"/>
              <a:t>IP/NEG</a:t>
            </a:r>
            <a:endParaRPr lang="en-US" altLang="zh-TW" sz="1350" dirty="0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5352330" y="2129529"/>
            <a:ext cx="389200" cy="335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H="1">
            <a:off x="6685434" y="2366481"/>
            <a:ext cx="355806" cy="196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5007057" y="2739099"/>
            <a:ext cx="439535" cy="130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1578874" y="1959402"/>
            <a:ext cx="3946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050" dirty="0">
                <a:solidFill>
                  <a:srgbClr val="0070C0"/>
                </a:solidFill>
              </a:rPr>
              <a:t>IG1</a:t>
            </a:r>
            <a:endParaRPr lang="zh-TW" altLang="en-US" sz="1050" dirty="0">
              <a:solidFill>
                <a:srgbClr val="0070C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578874" y="3148312"/>
            <a:ext cx="3946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050" dirty="0">
                <a:solidFill>
                  <a:srgbClr val="C00000"/>
                </a:solidFill>
              </a:rPr>
              <a:t>IG2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3094524" y="5019399"/>
            <a:ext cx="3946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050" dirty="0">
                <a:solidFill>
                  <a:srgbClr val="0070C0"/>
                </a:solidFill>
              </a:rPr>
              <a:t>IG1</a:t>
            </a:r>
            <a:endParaRPr lang="zh-TW" altLang="en-US" sz="1050" dirty="0">
              <a:solidFill>
                <a:srgbClr val="0070C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094524" y="4577003"/>
            <a:ext cx="3946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050" dirty="0">
                <a:solidFill>
                  <a:srgbClr val="C00000"/>
                </a:solidFill>
              </a:rPr>
              <a:t>IG2</a:t>
            </a: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47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Re-Installation #2 (after re-machining SM in Ethanol) &amp; baking </a:t>
            </a:r>
            <a:r>
              <a:rPr lang="en-US" altLang="zh-TW" dirty="0"/>
              <a:t>(150°C, 24h)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9" y="1797374"/>
            <a:ext cx="2384022" cy="1341013"/>
          </a:xfr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748" y="1647333"/>
            <a:ext cx="3291281" cy="457122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6075" y="1853465"/>
            <a:ext cx="1636826" cy="160233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內容版面配置區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88" y="3200649"/>
            <a:ext cx="2395027" cy="134720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00" y="3538279"/>
            <a:ext cx="2523960" cy="99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橢圓 15"/>
          <p:cNvSpPr/>
          <p:nvPr/>
        </p:nvSpPr>
        <p:spPr>
          <a:xfrm>
            <a:off x="2120334" y="2514722"/>
            <a:ext cx="594066" cy="59406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向右箭號 16"/>
          <p:cNvSpPr/>
          <p:nvPr/>
        </p:nvSpPr>
        <p:spPr>
          <a:xfrm rot="10800000">
            <a:off x="7843459" y="5271230"/>
            <a:ext cx="443435" cy="28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文字方塊 18"/>
          <p:cNvSpPr txBox="1"/>
          <p:nvPr/>
        </p:nvSpPr>
        <p:spPr>
          <a:xfrm>
            <a:off x="707888" y="4794488"/>
            <a:ext cx="416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00CC"/>
                </a:solidFill>
              </a:rPr>
              <a:t>Pressure after baking</a:t>
            </a:r>
            <a:r>
              <a:rPr lang="zh-TW" altLang="en-US" dirty="0" smtClean="0">
                <a:solidFill>
                  <a:srgbClr val="0000CC"/>
                </a:solidFill>
              </a:rPr>
              <a:t>：</a:t>
            </a:r>
            <a:r>
              <a:rPr lang="en-US" altLang="zh-TW" b="1" dirty="0" smtClean="0">
                <a:solidFill>
                  <a:srgbClr val="FF0000"/>
                </a:solidFill>
              </a:rPr>
              <a:t>7.58</a:t>
            </a:r>
            <a:r>
              <a:rPr lang="en-US" altLang="zh-TW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r>
              <a:rPr lang="en-US" altLang="zh-TW" b="1" dirty="0">
                <a:solidFill>
                  <a:srgbClr val="FF0000"/>
                </a:solidFill>
              </a:rPr>
              <a:t>10</a:t>
            </a:r>
            <a:r>
              <a:rPr lang="en-US" altLang="zh-TW" b="1" baseline="30000" dirty="0">
                <a:solidFill>
                  <a:srgbClr val="FF0000"/>
                </a:solidFill>
              </a:rPr>
              <a:t>-11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b="1" dirty="0" err="1" smtClean="0">
                <a:solidFill>
                  <a:srgbClr val="FF0000"/>
                </a:solidFill>
              </a:rPr>
              <a:t>Torr</a:t>
            </a:r>
            <a:endParaRPr lang="en-US" altLang="zh-TW" dirty="0"/>
          </a:p>
        </p:txBody>
      </p:sp>
      <p:sp>
        <p:nvSpPr>
          <p:cNvPr id="20" name="圓角矩形 19"/>
          <p:cNvSpPr/>
          <p:nvPr/>
        </p:nvSpPr>
        <p:spPr>
          <a:xfrm>
            <a:off x="707888" y="4188322"/>
            <a:ext cx="967745" cy="347252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 smtClean="0">
                <a:solidFill>
                  <a:srgbClr val="0000CC"/>
                </a:solidFill>
              </a:rPr>
              <a:t>Baking</a:t>
            </a:r>
            <a:endParaRPr lang="zh-TW" altLang="en-US" sz="1350" dirty="0">
              <a:solidFill>
                <a:srgbClr val="0000CC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07888" y="2773660"/>
            <a:ext cx="967745" cy="347252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 smtClean="0">
                <a:solidFill>
                  <a:srgbClr val="0000CC"/>
                </a:solidFill>
              </a:rPr>
              <a:t>Re-Install</a:t>
            </a:r>
            <a:endParaRPr lang="zh-TW" altLang="en-US" sz="1350" dirty="0">
              <a:solidFill>
                <a:srgbClr val="0000CC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57</a:t>
            </a:fld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6429626" y="2378515"/>
            <a:ext cx="3946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050" dirty="0">
                <a:solidFill>
                  <a:srgbClr val="0070C0"/>
                </a:solidFill>
              </a:rPr>
              <a:t>IG1</a:t>
            </a:r>
            <a:endParaRPr lang="zh-TW" altLang="en-US" sz="1050" dirty="0">
              <a:solidFill>
                <a:srgbClr val="0070C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355870" y="3455804"/>
            <a:ext cx="3946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050" dirty="0">
                <a:solidFill>
                  <a:srgbClr val="C00000"/>
                </a:solidFill>
              </a:rPr>
              <a:t>IG2</a:t>
            </a:r>
          </a:p>
        </p:txBody>
      </p:sp>
    </p:spTree>
    <p:extLst>
      <p:ext uri="{BB962C8B-B14F-4D97-AF65-F5344CB8AC3E}">
        <p14:creationId xmlns:p14="http://schemas.microsoft.com/office/powerpoint/2010/main" val="9716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  <p:bldP spid="21" grpId="0" animBg="1"/>
      <p:bldP spid="18" grpId="0" animBg="1"/>
      <p:bldP spid="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016" y="1638201"/>
            <a:ext cx="3201386" cy="45894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 dirty="0"/>
              <a:t>Re-Installation </a:t>
            </a:r>
            <a:r>
              <a:rPr lang="en-US" altLang="zh-TW" sz="2800" dirty="0" smtClean="0"/>
              <a:t>#3 </a:t>
            </a:r>
            <a:r>
              <a:rPr lang="en-US" altLang="zh-TW" sz="2800" dirty="0"/>
              <a:t>(after re-machining SM in </a:t>
            </a:r>
            <a:r>
              <a:rPr lang="en-US" altLang="zh-TW" sz="2800" dirty="0" smtClean="0"/>
              <a:t>Ethanol and Ozone Water Cleaning) </a:t>
            </a:r>
            <a:r>
              <a:rPr lang="en-US" altLang="zh-TW" sz="2800" dirty="0"/>
              <a:t>&amp; baking (150°C, 24h)</a:t>
            </a:r>
            <a:endParaRPr lang="zh-TW" altLang="en-US" sz="28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601" y="2087531"/>
            <a:ext cx="891500" cy="2366544"/>
          </a:xfrm>
        </p:spPr>
      </p:pic>
      <p:sp>
        <p:nvSpPr>
          <p:cNvPr id="18" name="圓角矩形 17"/>
          <p:cNvSpPr/>
          <p:nvPr/>
        </p:nvSpPr>
        <p:spPr>
          <a:xfrm>
            <a:off x="1627550" y="1772816"/>
            <a:ext cx="1172800" cy="48834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 smtClean="0">
                <a:solidFill>
                  <a:srgbClr val="0000CC"/>
                </a:solidFill>
              </a:rPr>
              <a:t>Ozone water</a:t>
            </a:r>
          </a:p>
          <a:p>
            <a:pPr algn="ctr"/>
            <a:r>
              <a:rPr lang="en-US" altLang="zh-TW" sz="1350" dirty="0" smtClean="0">
                <a:solidFill>
                  <a:srgbClr val="0000CC"/>
                </a:solidFill>
              </a:rPr>
              <a:t>Cleaning</a:t>
            </a:r>
            <a:endParaRPr lang="zh-TW" altLang="en-US" sz="1350" dirty="0">
              <a:solidFill>
                <a:srgbClr val="0000CC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1993545"/>
            <a:ext cx="1513006" cy="1101644"/>
          </a:xfrm>
          <a:prstGeom prst="rect">
            <a:avLst/>
          </a:prstGeom>
        </p:spPr>
      </p:pic>
      <p:sp>
        <p:nvSpPr>
          <p:cNvPr id="21" name="圓角矩形 20"/>
          <p:cNvSpPr/>
          <p:nvPr/>
        </p:nvSpPr>
        <p:spPr>
          <a:xfrm>
            <a:off x="2930025" y="2738730"/>
            <a:ext cx="967745" cy="347252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 smtClean="0">
                <a:solidFill>
                  <a:srgbClr val="0000CC"/>
                </a:solidFill>
              </a:rPr>
              <a:t>Re-Install</a:t>
            </a:r>
            <a:endParaRPr lang="zh-TW" altLang="en-US" sz="1350" dirty="0">
              <a:solidFill>
                <a:srgbClr val="0000CC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249" y="3215608"/>
            <a:ext cx="1908629" cy="1073604"/>
          </a:xfrm>
          <a:prstGeom prst="rect">
            <a:avLst/>
          </a:prstGeom>
        </p:spPr>
      </p:pic>
      <p:sp>
        <p:nvSpPr>
          <p:cNvPr id="16" name="橢圓 15"/>
          <p:cNvSpPr/>
          <p:nvPr/>
        </p:nvSpPr>
        <p:spPr>
          <a:xfrm>
            <a:off x="4145103" y="2364297"/>
            <a:ext cx="594066" cy="59406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0" name="圓角矩形 19"/>
          <p:cNvSpPr/>
          <p:nvPr/>
        </p:nvSpPr>
        <p:spPr>
          <a:xfrm>
            <a:off x="2930025" y="4088544"/>
            <a:ext cx="967745" cy="347252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dirty="0" smtClean="0">
                <a:solidFill>
                  <a:srgbClr val="0000CC"/>
                </a:solidFill>
              </a:rPr>
              <a:t>Baking</a:t>
            </a:r>
            <a:endParaRPr lang="zh-TW" altLang="en-US" sz="1350" dirty="0">
              <a:solidFill>
                <a:srgbClr val="0000CC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58</a:t>
            </a:fld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6444660" y="2290451"/>
            <a:ext cx="3946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050" dirty="0">
                <a:solidFill>
                  <a:srgbClr val="0070C0"/>
                </a:solidFill>
              </a:rPr>
              <a:t>IG1</a:t>
            </a:r>
            <a:endParaRPr lang="zh-TW" altLang="en-US" sz="1050" dirty="0">
              <a:solidFill>
                <a:srgbClr val="0070C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444660" y="3291570"/>
            <a:ext cx="3946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050" dirty="0">
                <a:solidFill>
                  <a:srgbClr val="C00000"/>
                </a:solidFill>
              </a:rPr>
              <a:t>IG2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332879" y="4768790"/>
            <a:ext cx="416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0000CC"/>
                </a:solidFill>
              </a:rPr>
              <a:t>Pressure after baking</a:t>
            </a:r>
            <a:r>
              <a:rPr lang="zh-TW" altLang="en-US" dirty="0" smtClean="0">
                <a:solidFill>
                  <a:srgbClr val="0000CC"/>
                </a:solidFill>
              </a:rPr>
              <a:t>：</a:t>
            </a:r>
            <a:r>
              <a:rPr lang="en-US" altLang="zh-TW" b="1" dirty="0" smtClean="0">
                <a:solidFill>
                  <a:srgbClr val="FF0000"/>
                </a:solidFill>
              </a:rPr>
              <a:t>1.</a:t>
            </a:r>
            <a:r>
              <a:rPr lang="en-US" altLang="zh-TW" b="1" dirty="0" smtClean="0">
                <a:solidFill>
                  <a:srgbClr val="FF0000"/>
                </a:solidFill>
              </a:rPr>
              <a:t>89</a:t>
            </a:r>
            <a:r>
              <a:rPr lang="en-US" altLang="zh-TW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r>
              <a:rPr lang="en-US" altLang="zh-TW" b="1" dirty="0" smtClean="0">
                <a:solidFill>
                  <a:srgbClr val="FF0000"/>
                </a:solidFill>
              </a:rPr>
              <a:t>10</a:t>
            </a:r>
            <a:r>
              <a:rPr lang="en-US" altLang="zh-TW" b="1" baseline="30000" dirty="0" smtClean="0">
                <a:solidFill>
                  <a:srgbClr val="FF0000"/>
                </a:solidFill>
              </a:rPr>
              <a:t>-10</a:t>
            </a:r>
            <a:r>
              <a:rPr lang="en-US" altLang="zh-TW" b="1" dirty="0" smtClean="0">
                <a:solidFill>
                  <a:srgbClr val="FF0000"/>
                </a:solidFill>
              </a:rPr>
              <a:t> </a:t>
            </a:r>
            <a:r>
              <a:rPr lang="en-US" altLang="zh-TW" b="1" dirty="0" err="1" smtClean="0">
                <a:solidFill>
                  <a:srgbClr val="FF0000"/>
                </a:solidFill>
              </a:rPr>
              <a:t>Torr</a:t>
            </a:r>
            <a:endParaRPr lang="en-US" altLang="zh-TW" dirty="0"/>
          </a:p>
        </p:txBody>
      </p:sp>
      <p:sp>
        <p:nvSpPr>
          <p:cNvPr id="25" name="向右箭號 24"/>
          <p:cNvSpPr/>
          <p:nvPr/>
        </p:nvSpPr>
        <p:spPr>
          <a:xfrm rot="10800000">
            <a:off x="7930216" y="4993247"/>
            <a:ext cx="443435" cy="28975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360136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6" grpId="0" animBg="1"/>
      <p:bldP spid="20" grpId="0" animBg="1"/>
      <p:bldP spid="17" grpId="0" animBg="1"/>
      <p:bldP spid="23" grpId="0" animBg="1"/>
      <p:bldP spid="24" grpId="0"/>
      <p:bldP spid="2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Reused 3 times for the Rectangular DE-Gasket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94" y="1417638"/>
            <a:ext cx="7243304" cy="4525963"/>
          </a:xfrm>
        </p:spPr>
      </p:pic>
      <p:sp>
        <p:nvSpPr>
          <p:cNvPr id="6" name="文字方塊 5"/>
          <p:cNvSpPr txBox="1"/>
          <p:nvPr/>
        </p:nvSpPr>
        <p:spPr>
          <a:xfrm>
            <a:off x="1433286" y="2094408"/>
            <a:ext cx="3866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chemeClr val="accent2"/>
                </a:solidFill>
              </a:rPr>
              <a:t>(1)</a:t>
            </a:r>
            <a:endParaRPr lang="zh-TW" altLang="en-US" sz="1350" dirty="0">
              <a:solidFill>
                <a:schemeClr val="accent2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33286" y="2641000"/>
            <a:ext cx="3866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rgbClr val="0070C0"/>
                </a:solidFill>
              </a:rPr>
              <a:t>(2)</a:t>
            </a:r>
            <a:endParaRPr lang="zh-TW" altLang="en-US" sz="1350" dirty="0">
              <a:solidFill>
                <a:srgbClr val="0070C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33286" y="2935828"/>
            <a:ext cx="3866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rgbClr val="C00000"/>
                </a:solidFill>
              </a:rPr>
              <a:t>(3)</a:t>
            </a:r>
            <a:endParaRPr lang="zh-TW" altLang="en-US" sz="1350" dirty="0">
              <a:solidFill>
                <a:srgbClr val="C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21" y="4210052"/>
            <a:ext cx="1371835" cy="1209381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 flipH="1">
            <a:off x="2152474" y="5178842"/>
            <a:ext cx="849573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3191278" y="4773102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DE Gasket (d</a:t>
            </a:r>
            <a:r>
              <a:rPr lang="en-US" altLang="zh-TW" dirty="0">
                <a:solidFill>
                  <a:srgbClr val="C00000"/>
                </a:solidFill>
              </a:rPr>
              <a:t>)</a:t>
            </a:r>
          </a:p>
          <a:p>
            <a:r>
              <a:rPr lang="en-US" altLang="zh-TW" dirty="0" smtClean="0">
                <a:solidFill>
                  <a:srgbClr val="C00000"/>
                </a:solidFill>
              </a:rPr>
              <a:t>- Reused 3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C00000"/>
                </a:solidFill>
              </a:rPr>
              <a:t>times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1127595" y="2235336"/>
            <a:ext cx="363474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4" name="文字方塊 13"/>
          <p:cNvSpPr txBox="1"/>
          <p:nvPr/>
        </p:nvSpPr>
        <p:spPr>
          <a:xfrm>
            <a:off x="540533" y="1711168"/>
            <a:ext cx="4607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 smtClean="0">
                <a:solidFill>
                  <a:srgbClr val="C00000"/>
                </a:solidFill>
              </a:rPr>
              <a:t>Lower </a:t>
            </a:r>
            <a:r>
              <a:rPr lang="en-US" altLang="zh-TW" sz="1350" dirty="0" smtClean="0">
                <a:solidFill>
                  <a:srgbClr val="C00000"/>
                </a:solidFill>
              </a:rPr>
              <a:t>Yield of </a:t>
            </a:r>
            <a:r>
              <a:rPr lang="en-US" altLang="zh-TW" sz="1350" dirty="0" smtClean="0">
                <a:solidFill>
                  <a:srgbClr val="C00000"/>
                </a:solidFill>
              </a:rPr>
              <a:t>Photon Stimulated Desorption (PSD) tha</a:t>
            </a:r>
            <a:r>
              <a:rPr lang="en-US" altLang="zh-TW" sz="1350" dirty="0" smtClean="0">
                <a:solidFill>
                  <a:srgbClr val="C00000"/>
                </a:solidFill>
              </a:rPr>
              <a:t>t </a:t>
            </a:r>
            <a:r>
              <a:rPr lang="en-US" altLang="zh-TW" sz="1350" dirty="0" smtClean="0">
                <a:solidFill>
                  <a:srgbClr val="C00000"/>
                </a:solidFill>
              </a:rPr>
              <a:t>speeds up the commissioning of new accelerator.</a:t>
            </a:r>
            <a:endParaRPr lang="zh-TW" altLang="en-US" sz="1350" dirty="0">
              <a:solidFill>
                <a:srgbClr val="C00000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933" y="4527332"/>
            <a:ext cx="3034952" cy="119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內容版面配置區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933" y="2790347"/>
            <a:ext cx="3165412" cy="178054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6123" y="1462569"/>
            <a:ext cx="1408855" cy="137917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9" name="文字方塊 18"/>
          <p:cNvSpPr txBox="1"/>
          <p:nvPr/>
        </p:nvSpPr>
        <p:spPr>
          <a:xfrm>
            <a:off x="5148064" y="5560090"/>
            <a:ext cx="371691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UHV (conductance limited)</a:t>
            </a:r>
            <a:endParaRPr lang="en-US" altLang="zh-TW" sz="2400" dirty="0" smtClean="0"/>
          </a:p>
          <a:p>
            <a:r>
              <a:rPr lang="en-US" altLang="zh-TW" sz="2400" b="1" dirty="0" smtClean="0">
                <a:solidFill>
                  <a:srgbClr val="FF0000"/>
                </a:solidFill>
              </a:rPr>
              <a:t>7.58</a:t>
            </a:r>
            <a:r>
              <a:rPr lang="en-US" altLang="zh-TW" sz="2400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r>
              <a:rPr lang="en-US" altLang="zh-TW" sz="2400" b="1" dirty="0">
                <a:solidFill>
                  <a:srgbClr val="FF0000"/>
                </a:solidFill>
              </a:rPr>
              <a:t>10</a:t>
            </a:r>
            <a:r>
              <a:rPr lang="en-US" altLang="zh-TW" sz="2400" b="1" baseline="30000" dirty="0">
                <a:solidFill>
                  <a:srgbClr val="FF0000"/>
                </a:solidFill>
              </a:rPr>
              <a:t>-11</a:t>
            </a:r>
            <a:r>
              <a:rPr lang="en-US" altLang="zh-TW" sz="2400" b="1" dirty="0">
                <a:solidFill>
                  <a:srgbClr val="FF0000"/>
                </a:solidFill>
              </a:rPr>
              <a:t> </a:t>
            </a:r>
            <a:r>
              <a:rPr lang="en-US" altLang="zh-TW" sz="2400" b="1" dirty="0" err="1" smtClean="0">
                <a:solidFill>
                  <a:srgbClr val="FF0000"/>
                </a:solidFill>
              </a:rPr>
              <a:t>Torr</a:t>
            </a:r>
            <a:endParaRPr lang="en-US" altLang="zh-TW" sz="2400" dirty="0"/>
          </a:p>
        </p:txBody>
      </p:sp>
      <p:sp>
        <p:nvSpPr>
          <p:cNvPr id="20" name="向右箭號 19"/>
          <p:cNvSpPr/>
          <p:nvPr/>
        </p:nvSpPr>
        <p:spPr>
          <a:xfrm rot="19620451">
            <a:off x="6442872" y="4388397"/>
            <a:ext cx="775385" cy="42320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/>
          <p:cNvCxnSpPr/>
          <p:nvPr/>
        </p:nvCxnSpPr>
        <p:spPr>
          <a:xfrm flipH="1">
            <a:off x="7638629" y="2666928"/>
            <a:ext cx="332375" cy="1231349"/>
          </a:xfrm>
          <a:prstGeom prst="straightConnector1">
            <a:avLst/>
          </a:prstGeom>
          <a:ln w="28575">
            <a:solidFill>
              <a:srgbClr val="FFFF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43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 animBg="1"/>
      <p:bldP spid="14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4m-long Aluminum </a:t>
            </a:r>
            <a:r>
              <a:rPr lang="en-US" altLang="zh-TW" dirty="0"/>
              <a:t>Bending </a:t>
            </a:r>
            <a:r>
              <a:rPr lang="en-US" altLang="zh-TW" dirty="0" smtClean="0"/>
              <a:t>Chamber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358119"/>
            <a:ext cx="8063187" cy="50618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6143" y="4149080"/>
            <a:ext cx="224122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4m</a:t>
            </a:r>
            <a:r>
              <a:rPr lang="zh-TW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</a:rPr>
              <a:t>Aluminum Bending Chamber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2555776" y="2906108"/>
            <a:ext cx="3240360" cy="214568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2843808" y="2869992"/>
            <a:ext cx="4608512" cy="1564582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5281479" y="5176622"/>
            <a:ext cx="16488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Electron Beam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487469" y="4434574"/>
            <a:ext cx="15104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Sy</a:t>
            </a:r>
            <a:r>
              <a:rPr lang="en-US" altLang="zh-TW" b="1" dirty="0" smtClean="0">
                <a:solidFill>
                  <a:srgbClr val="FF0000"/>
                </a:solidFill>
              </a:rPr>
              <a:t>nchrotron Light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2053429" y="3434244"/>
            <a:ext cx="676437" cy="71483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35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50664" y="3465383"/>
            <a:ext cx="3291889" cy="28678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5. Special DE Gaskets for the Aluminum extruded beam duct</a:t>
            </a:r>
            <a:endParaRPr lang="zh-TW" altLang="en-US" dirty="0"/>
          </a:p>
        </p:txBody>
      </p:sp>
      <p:pic>
        <p:nvPicPr>
          <p:cNvPr id="10" name="內容版面配置區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32" y="2041320"/>
            <a:ext cx="4108509" cy="3072553"/>
          </a:xfrm>
          <a:prstGeom prst="rect">
            <a:avLst/>
          </a:prstGeom>
        </p:spPr>
      </p:pic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73" y="1821469"/>
            <a:ext cx="5524660" cy="1319499"/>
          </a:xfrm>
          <a:ln>
            <a:solidFill>
              <a:schemeClr val="accent1"/>
            </a:solidFill>
          </a:ln>
        </p:spPr>
      </p:pic>
      <p:sp>
        <p:nvSpPr>
          <p:cNvPr id="17" name="向右箭號 16"/>
          <p:cNvSpPr/>
          <p:nvPr/>
        </p:nvSpPr>
        <p:spPr>
          <a:xfrm rot="18276450">
            <a:off x="3415975" y="3410597"/>
            <a:ext cx="733806" cy="36347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6" name="文字方塊 25"/>
          <p:cNvSpPr txBox="1"/>
          <p:nvPr/>
        </p:nvSpPr>
        <p:spPr>
          <a:xfrm>
            <a:off x="5268916" y="2695360"/>
            <a:ext cx="19511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rgbClr val="00B050"/>
                </a:solidFill>
              </a:rPr>
              <a:t>Photon Span = 2.53 </a:t>
            </a:r>
            <a:r>
              <a:rPr lang="en-US" altLang="zh-TW" sz="1350" dirty="0" err="1">
                <a:solidFill>
                  <a:srgbClr val="00B050"/>
                </a:solidFill>
              </a:rPr>
              <a:t>mrad</a:t>
            </a:r>
            <a:endParaRPr lang="zh-TW" altLang="en-US" sz="1350" dirty="0">
              <a:solidFill>
                <a:srgbClr val="00B05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601818" y="1544470"/>
            <a:ext cx="22882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solidFill>
                  <a:srgbClr val="C00000"/>
                </a:solidFill>
              </a:rPr>
              <a:t>Reducer Tube : Offset 3.5 mm</a:t>
            </a:r>
            <a:endParaRPr lang="zh-TW" altLang="en-US" sz="1350" dirty="0">
              <a:solidFill>
                <a:srgbClr val="C00000"/>
              </a:solidFill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>
            <a:off x="5017833" y="1850512"/>
            <a:ext cx="952" cy="32845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/>
          <p:cNvSpPr txBox="1"/>
          <p:nvPr/>
        </p:nvSpPr>
        <p:spPr>
          <a:xfrm>
            <a:off x="5557875" y="1869266"/>
            <a:ext cx="16081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 smtClean="0">
                <a:solidFill>
                  <a:srgbClr val="0070C0"/>
                </a:solidFill>
              </a:rPr>
              <a:t>Incident angle:</a:t>
            </a:r>
            <a:r>
              <a:rPr lang="zh-TW" altLang="en-US" sz="1350" dirty="0" smtClean="0">
                <a:solidFill>
                  <a:srgbClr val="0070C0"/>
                </a:solidFill>
              </a:rPr>
              <a:t> </a:t>
            </a:r>
            <a:r>
              <a:rPr lang="en-US" altLang="zh-TW" sz="1350" dirty="0">
                <a:solidFill>
                  <a:srgbClr val="0070C0"/>
                </a:solidFill>
              </a:rPr>
              <a:t>1.5</a:t>
            </a:r>
            <a:r>
              <a:rPr lang="en-US" altLang="zh-TW" sz="13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zh-TW" altLang="en-US" sz="1350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38" name="直線單箭頭接點 37"/>
          <p:cNvCxnSpPr/>
          <p:nvPr/>
        </p:nvCxnSpPr>
        <p:spPr>
          <a:xfrm flipH="1">
            <a:off x="5281614" y="2051762"/>
            <a:ext cx="276262" cy="65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圓角矩形 39"/>
          <p:cNvSpPr/>
          <p:nvPr/>
        </p:nvSpPr>
        <p:spPr>
          <a:xfrm rot="2287659">
            <a:off x="2455342" y="3922864"/>
            <a:ext cx="2049146" cy="75471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文字方塊 14"/>
          <p:cNvSpPr txBox="1"/>
          <p:nvPr/>
        </p:nvSpPr>
        <p:spPr>
          <a:xfrm>
            <a:off x="223803" y="1687149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SR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(TLS-19B)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211337" y="1968794"/>
            <a:ext cx="320367" cy="22249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422234" y="3287864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IG2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126249" y="3866121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IG1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661400" y="181131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2665046" y="2209134"/>
            <a:ext cx="4667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2" name="圖片 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923877" y="5311412"/>
            <a:ext cx="1923890" cy="113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1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93332">
            <a:off x="3783544" y="5454171"/>
            <a:ext cx="1470652" cy="92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下箭號 5"/>
          <p:cNvSpPr/>
          <p:nvPr/>
        </p:nvSpPr>
        <p:spPr>
          <a:xfrm rot="5400000">
            <a:off x="5985406" y="5597701"/>
            <a:ext cx="403810" cy="81893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6804248" y="5805264"/>
            <a:ext cx="1296144" cy="63808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52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Elliptical DE Gasket</a:t>
            </a:r>
            <a:endParaRPr lang="zh-TW" altLang="en-US" dirty="0"/>
          </a:p>
        </p:txBody>
      </p:sp>
      <p:pic>
        <p:nvPicPr>
          <p:cNvPr id="4098" name="圖片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340" y="3257541"/>
            <a:ext cx="137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1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229" y="1639157"/>
            <a:ext cx="17367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圖片 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67" y="1584561"/>
            <a:ext cx="2788632" cy="252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圖片 1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200" y="3966902"/>
            <a:ext cx="3951559" cy="232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圖片 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198" y="4267049"/>
            <a:ext cx="3684223" cy="232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7918" y="1705460"/>
            <a:ext cx="3282442" cy="197362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9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Assembly of the Aluminum </a:t>
            </a:r>
            <a:r>
              <a:rPr lang="en-US" altLang="zh-TW" dirty="0" smtClean="0"/>
              <a:t>duct with the special DEF Flanges &amp; </a:t>
            </a:r>
            <a:r>
              <a:rPr lang="en-US" altLang="zh-TW" dirty="0" smtClean="0"/>
              <a:t>DE Gaskets</a:t>
            </a:r>
            <a:endParaRPr lang="zh-TW" altLang="en-US" dirty="0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18" y="1417638"/>
            <a:ext cx="8788964" cy="2448272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17032"/>
            <a:ext cx="4968552" cy="2794811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6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Assembly of the Test Vacuum System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2" y="1556792"/>
            <a:ext cx="6552728" cy="4425219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0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[NEXT] DE gaskets for the Aluminu</a:t>
            </a:r>
            <a:r>
              <a:rPr lang="en-US" altLang="zh-TW" dirty="0" smtClean="0"/>
              <a:t>m</a:t>
            </a:r>
            <a:r>
              <a:rPr lang="zh-TW" altLang="en-US" dirty="0" smtClean="0"/>
              <a:t> </a:t>
            </a:r>
            <a:r>
              <a:rPr lang="en-US" altLang="zh-TW" dirty="0" smtClean="0"/>
              <a:t>Ducts of the Future Light Sources</a:t>
            </a:r>
            <a:endParaRPr lang="zh-TW" altLang="en-US" dirty="0"/>
          </a:p>
        </p:txBody>
      </p:sp>
      <p:pic>
        <p:nvPicPr>
          <p:cNvPr id="3" name="B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867" y="1556792"/>
            <a:ext cx="8184266" cy="4603650"/>
          </a:xfrm>
          <a:prstGeom prst="rect">
            <a:avLst/>
          </a:prstGeom>
        </p:spPr>
      </p:pic>
      <p:pic>
        <p:nvPicPr>
          <p:cNvPr id="4" name="內容版面配置區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72575"/>
            <a:ext cx="3106688" cy="1387867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7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Conclusions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zh-TW" dirty="0" smtClean="0"/>
              <a:t>The innovative design of the aluminum DE-gaskets for the aluminum UHV systems have been developed successfully.</a:t>
            </a:r>
          </a:p>
          <a:p>
            <a:r>
              <a:rPr lang="en-US" altLang="zh-TW" dirty="0" smtClean="0"/>
              <a:t>The flanges of the vacuum chambers are flat without the knife-edge that is easily machined with the CNC machine-tools. Then the cross section of the DEF-flanges and gaskets can be designed any non-circular shape, e.g. rectangular, in addition to the circular one.</a:t>
            </a:r>
          </a:p>
          <a:p>
            <a:r>
              <a:rPr lang="en-US" altLang="zh-TW" dirty="0" smtClean="0"/>
              <a:t>The precision and the reliability for the aluminum chambers with the DEF-flanges are high, while the manufacturing cost is lower.</a:t>
            </a:r>
          </a:p>
          <a:p>
            <a:r>
              <a:rPr lang="en-US" altLang="zh-TW" dirty="0" smtClean="0"/>
              <a:t>The ultimate pressure of the aluminum system after vacuum baking has reached to &lt; 1.0</a:t>
            </a:r>
            <a:r>
              <a:rPr lang="en-US" altLang="zh-TW" dirty="0" smtClean="0">
                <a:sym typeface="Symbol" panose="05050102010706020507" pitchFamily="18" charset="2"/>
              </a:rPr>
              <a:t>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-8</a:t>
            </a:r>
            <a:r>
              <a:rPr lang="en-US" altLang="zh-TW" dirty="0" smtClean="0"/>
              <a:t> Pa (~ 7.5</a:t>
            </a:r>
            <a:r>
              <a:rPr lang="en-US" altLang="zh-TW" dirty="0" smtClean="0">
                <a:sym typeface="Symbol" panose="05050102010706020507" pitchFamily="18" charset="2"/>
              </a:rPr>
              <a:t>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-11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Torr</a:t>
            </a:r>
            <a:r>
              <a:rPr lang="en-US" altLang="zh-TW" dirty="0" smtClean="0"/>
              <a:t>). With the oil-free ethanol CNC machining process, all the DE- and DEF- vacuum components can be assembled immediately after machining in the clean room without further chemical cleaning process, which simplifies the manufacturing procedure.</a:t>
            </a:r>
          </a:p>
          <a:p>
            <a:r>
              <a:rPr lang="en-US" altLang="zh-TW" dirty="0" smtClean="0"/>
              <a:t>The results of the experiments have successfully proved the UHV qualities of the Diamond-Edge gasket sealing, and been able to extend to wider applications.</a:t>
            </a:r>
            <a:endParaRPr lang="zh-TW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3311860" y="6126163"/>
            <a:ext cx="3241340" cy="49897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Thanks for your </a:t>
            </a:r>
            <a:r>
              <a:rPr lang="en-US" altLang="zh-TW" dirty="0" err="1" smtClean="0"/>
              <a:t>attension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46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Ultrahigh Vacuum Systems</a:t>
            </a:r>
            <a:br>
              <a:rPr lang="en-US" altLang="zh-TW" dirty="0" smtClean="0"/>
            </a:br>
            <a:r>
              <a:rPr lang="en-US" altLang="zh-TW" dirty="0" smtClean="0"/>
              <a:t>for the Accelerator Light Sources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1"/>
            <a:ext cx="8640960" cy="175679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u="sng" dirty="0" smtClean="0"/>
              <a:t>Extremely low density of the residual gas molecules in the beam ducts</a:t>
            </a:r>
            <a:r>
              <a:rPr lang="en-US" altLang="zh-TW" dirty="0" smtClean="0"/>
              <a:t>: to </a:t>
            </a:r>
            <a:r>
              <a:rPr lang="en-US" altLang="zh-TW" dirty="0" smtClean="0"/>
              <a:t>mitigate </a:t>
            </a:r>
            <a:r>
              <a:rPr lang="en-US" altLang="zh-TW" dirty="0" smtClean="0"/>
              <a:t>the </a:t>
            </a:r>
            <a:r>
              <a:rPr lang="en-US" altLang="zh-TW" dirty="0" smtClean="0">
                <a:solidFill>
                  <a:srgbClr val="FF0000"/>
                </a:solidFill>
              </a:rPr>
              <a:t>beam loss </a:t>
            </a:r>
            <a:r>
              <a:rPr lang="en-US" altLang="zh-TW" dirty="0" smtClean="0"/>
              <a:t>from </a:t>
            </a:r>
            <a:r>
              <a:rPr lang="en-US" altLang="zh-TW" dirty="0" smtClean="0">
                <a:solidFill>
                  <a:srgbClr val="FF0000"/>
                </a:solidFill>
              </a:rPr>
              <a:t>nuclear scattering</a:t>
            </a:r>
            <a:r>
              <a:rPr lang="en-US" altLang="zh-TW" dirty="0" smtClean="0"/>
              <a:t>, </a:t>
            </a:r>
            <a:r>
              <a:rPr lang="en-US" altLang="zh-TW" dirty="0" smtClean="0">
                <a:solidFill>
                  <a:srgbClr val="FF0000"/>
                </a:solidFill>
              </a:rPr>
              <a:t>ion trapping</a:t>
            </a:r>
            <a:r>
              <a:rPr lang="en-US" altLang="zh-TW" dirty="0" smtClean="0"/>
              <a:t> instability. (Ultrahigh </a:t>
            </a:r>
            <a:r>
              <a:rPr lang="en-US" altLang="zh-TW" dirty="0" smtClean="0"/>
              <a:t>Vacuum)</a:t>
            </a:r>
            <a:endParaRPr lang="en-US" altLang="zh-TW" dirty="0" smtClean="0"/>
          </a:p>
        </p:txBody>
      </p:sp>
      <p:cxnSp>
        <p:nvCxnSpPr>
          <p:cNvPr id="4" name="直線接點 3"/>
          <p:cNvCxnSpPr/>
          <p:nvPr/>
        </p:nvCxnSpPr>
        <p:spPr>
          <a:xfrm>
            <a:off x="1763688" y="3845660"/>
            <a:ext cx="5904656" cy="0"/>
          </a:xfrm>
          <a:prstGeom prst="line">
            <a:avLst/>
          </a:prstGeom>
          <a:ln w="190500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>
            <a:off x="1763688" y="5141804"/>
            <a:ext cx="5904656" cy="0"/>
          </a:xfrm>
          <a:prstGeom prst="line">
            <a:avLst/>
          </a:prstGeom>
          <a:ln w="190500" cmpd="thinThick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115616" y="4509395"/>
            <a:ext cx="7272808" cy="0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7029343" y="4056902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Residual Gas Molecules</a:t>
            </a:r>
            <a:endParaRPr lang="zh-TW" altLang="en-US" sz="14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3097878" y="4094009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3169886" y="4075877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3211475" y="4220098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5417559" y="4672909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5462972" y="4662409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5576569" y="4639150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6103057" y="3909658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6139061" y="3942330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6146401" y="4052593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4033982" y="4086346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3962644" y="4143579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4186382" y="4806426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4115044" y="4863659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5546150" y="3942330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5546820" y="4017461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2809176" y="4806426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2737838" y="4863659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675156" y="4115631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6752749" y="4196244"/>
            <a:ext cx="108000" cy="108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5895020" y="4689821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5856986" y="4824434"/>
            <a:ext cx="108000" cy="108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4379668" y="4320378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橢圓 51"/>
          <p:cNvSpPr/>
          <p:nvPr/>
        </p:nvSpPr>
        <p:spPr>
          <a:xfrm>
            <a:off x="4574054" y="4503175"/>
            <a:ext cx="108000" cy="108000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橢圓 52"/>
          <p:cNvSpPr/>
          <p:nvPr/>
        </p:nvSpPr>
        <p:spPr>
          <a:xfrm>
            <a:off x="3457918" y="4905845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3523387" y="4821201"/>
            <a:ext cx="108000" cy="108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4811076" y="4912193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4856489" y="4901693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4970086" y="4878434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6913632" y="4827865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6842294" y="4885098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橢圓 59"/>
          <p:cNvSpPr/>
          <p:nvPr/>
        </p:nvSpPr>
        <p:spPr>
          <a:xfrm>
            <a:off x="6107220" y="4336129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6152633" y="4325629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6266230" y="4302370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2809846" y="4302370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2738508" y="4359603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1858748" y="4840185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/>
          <p:cNvSpPr/>
          <p:nvPr/>
        </p:nvSpPr>
        <p:spPr>
          <a:xfrm>
            <a:off x="1904161" y="4829685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2017758" y="4806426"/>
            <a:ext cx="72008" cy="653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2143766" y="4416564"/>
            <a:ext cx="155186" cy="154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2089766" y="4374378"/>
            <a:ext cx="108000" cy="108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3" name="直線單箭頭接點 72"/>
          <p:cNvCxnSpPr/>
          <p:nvPr/>
        </p:nvCxnSpPr>
        <p:spPr>
          <a:xfrm flipV="1">
            <a:off x="4460444" y="4662410"/>
            <a:ext cx="77594" cy="7360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/>
          <p:cNvSpPr txBox="1"/>
          <p:nvPr/>
        </p:nvSpPr>
        <p:spPr>
          <a:xfrm>
            <a:off x="3283483" y="5406315"/>
            <a:ext cx="262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Ion Trapping Instabilities</a:t>
            </a:r>
          </a:p>
          <a:p>
            <a:r>
              <a:rPr lang="en-US" altLang="zh-TW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(Ions from Residual Gases)</a:t>
            </a:r>
            <a:endParaRPr lang="zh-TW" altLang="en-US" sz="16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6" name="直線單箭頭接點 75"/>
          <p:cNvCxnSpPr>
            <a:endCxn id="68" idx="4"/>
          </p:cNvCxnSpPr>
          <p:nvPr/>
        </p:nvCxnSpPr>
        <p:spPr>
          <a:xfrm flipV="1">
            <a:off x="2168612" y="4571364"/>
            <a:ext cx="52747" cy="8349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字方塊 77"/>
          <p:cNvSpPr txBox="1"/>
          <p:nvPr/>
        </p:nvSpPr>
        <p:spPr>
          <a:xfrm>
            <a:off x="1331640" y="5406315"/>
            <a:ext cx="167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Beam Loss</a:t>
            </a:r>
          </a:p>
          <a:p>
            <a:r>
              <a:rPr lang="en-US" altLang="zh-TW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(Gas-Scattering)</a:t>
            </a:r>
            <a:endParaRPr lang="en-US" altLang="zh-TW" sz="1600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0" name="直線單箭頭接點 79"/>
          <p:cNvCxnSpPr/>
          <p:nvPr/>
        </p:nvCxnSpPr>
        <p:spPr>
          <a:xfrm flipH="1" flipV="1">
            <a:off x="6241874" y="4532966"/>
            <a:ext cx="168372" cy="873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字方塊 82"/>
          <p:cNvSpPr txBox="1"/>
          <p:nvPr/>
        </p:nvSpPr>
        <p:spPr>
          <a:xfrm>
            <a:off x="6184168" y="5406315"/>
            <a:ext cx="24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Bremsstrahlung Radiation</a:t>
            </a:r>
          </a:p>
          <a:p>
            <a:r>
              <a:rPr lang="en-US" altLang="zh-TW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(Inelastic Gas-Scattering)</a:t>
            </a:r>
            <a:endParaRPr lang="en-US" altLang="zh-TW" sz="1600" dirty="0" smtClean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321152" y="417665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 </a:t>
            </a:r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 beam (bunch)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2061715" y="3368916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Beam Duct</a:t>
            </a:r>
            <a:endParaRPr lang="zh-TW" altLang="en-US" sz="2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2" name="直線接點 71"/>
          <p:cNvCxnSpPr/>
          <p:nvPr/>
        </p:nvCxnSpPr>
        <p:spPr>
          <a:xfrm>
            <a:off x="2692518" y="5099973"/>
            <a:ext cx="73462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>
            <a:off x="926512" y="5099973"/>
            <a:ext cx="73462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039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9"/>
          <p:cNvSpPr>
            <a:spLocks noGrp="1"/>
          </p:cNvSpPr>
          <p:nvPr>
            <p:ph type="title"/>
          </p:nvPr>
        </p:nvSpPr>
        <p:spPr>
          <a:xfrm>
            <a:off x="323850" y="188913"/>
            <a:ext cx="8496300" cy="1143000"/>
          </a:xfrm>
        </p:spPr>
        <p:txBody>
          <a:bodyPr/>
          <a:lstStyle/>
          <a:p>
            <a:pPr eaLnBrk="1" hangingPunct="1"/>
            <a:r>
              <a:rPr lang="en-US" altLang="zh-TW" sz="3200" dirty="0" smtClean="0">
                <a:solidFill>
                  <a:srgbClr val="FF0000"/>
                </a:solidFill>
              </a:rPr>
              <a:t>Low-carbon</a:t>
            </a:r>
            <a:r>
              <a:rPr lang="en-US" altLang="zh-TW" sz="3200" dirty="0" smtClean="0"/>
              <a:t> clean </a:t>
            </a:r>
            <a:r>
              <a:rPr lang="en-US" altLang="zh-TW" sz="3200" dirty="0" smtClean="0">
                <a:solidFill>
                  <a:srgbClr val="FF0000"/>
                </a:solidFill>
              </a:rPr>
              <a:t>surface</a:t>
            </a:r>
            <a:r>
              <a:rPr lang="en-US" altLang="zh-TW" sz="3200" dirty="0" smtClean="0"/>
              <a:t> after Ethanol CNC machining for the TPS Bending Chambers</a:t>
            </a:r>
            <a:endParaRPr lang="zh-TW" altLang="en-US" sz="3200" dirty="0" smtClean="0"/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122" y="1815177"/>
            <a:ext cx="2206678" cy="167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13"/>
          <p:cNvSpPr>
            <a:spLocks noChangeArrowheads="1"/>
          </p:cNvSpPr>
          <p:nvPr/>
        </p:nvSpPr>
        <p:spPr bwMode="auto">
          <a:xfrm>
            <a:off x="275281" y="5906085"/>
            <a:ext cx="54002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zh-TW" sz="16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</a:rPr>
              <a:t>CNC Machining Processes (sprayed with pure alcohol)</a:t>
            </a:r>
          </a:p>
        </p:txBody>
      </p:sp>
      <p:pic>
        <p:nvPicPr>
          <p:cNvPr id="37896" name="Picture 14" descr="IMG_092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84" y="2048968"/>
            <a:ext cx="182880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621757"/>
            <a:ext cx="5775227" cy="231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499677" y="1717549"/>
            <a:ext cx="1972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rgbClr val="002060"/>
                </a:solidFill>
              </a:rPr>
              <a:t>&lt;</a:t>
            </a:r>
            <a:r>
              <a:rPr lang="zh-TW" alt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Class 10,000</a:t>
            </a:r>
            <a:r>
              <a:rPr lang="zh-TW" altLang="en-US" sz="1400" dirty="0">
                <a:solidFill>
                  <a:srgbClr val="002060"/>
                </a:solidFill>
              </a:rPr>
              <a:t> </a:t>
            </a:r>
            <a:r>
              <a:rPr lang="en-US" altLang="zh-TW" sz="1400" dirty="0">
                <a:solidFill>
                  <a:srgbClr val="002060"/>
                </a:solidFill>
              </a:rPr>
              <a:t>@0.1</a:t>
            </a:r>
            <a:r>
              <a:rPr lang="en-US" altLang="zh-TW" sz="1400" dirty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altLang="zh-TW" sz="1400" dirty="0">
                <a:solidFill>
                  <a:srgbClr val="002060"/>
                </a:solidFill>
              </a:rPr>
              <a:t>m</a:t>
            </a:r>
            <a:endParaRPr lang="zh-TW" altLang="en-US" sz="1400" dirty="0">
              <a:solidFill>
                <a:srgbClr val="002060"/>
              </a:solidFill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724128" y="1725716"/>
            <a:ext cx="3234565" cy="2288340"/>
            <a:chOff x="4837113" y="1600200"/>
            <a:chExt cx="3659187" cy="2253217"/>
          </a:xfrm>
        </p:grpSpPr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113" y="1600200"/>
              <a:ext cx="3659187" cy="218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011863" y="2060575"/>
              <a:ext cx="3032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 b="1" i="1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6084888" y="2781300"/>
              <a:ext cx="3365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 b="1" i="1">
                  <a:solidFill>
                    <a:srgbClr val="006600"/>
                  </a:solidFill>
                </a:rPr>
                <a:t>Al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5148263" y="2997200"/>
              <a:ext cx="2936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 b="1" i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5452396" y="1613155"/>
              <a:ext cx="2504724" cy="333358"/>
            </a:xfrm>
            <a:prstGeom prst="rect">
              <a:avLst/>
            </a:prstGeom>
            <a:solidFill>
              <a:srgbClr val="E9F7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600" i="1" dirty="0" smtClean="0"/>
                <a:t>Ethanol CNC machining</a:t>
              </a:r>
              <a:endParaRPr lang="en-US" altLang="zh-TW" sz="1600" i="1" dirty="0"/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4927199" y="3545640"/>
              <a:ext cx="115768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 b="1" dirty="0">
                  <a:solidFill>
                    <a:srgbClr val="FF0000"/>
                  </a:solidFill>
                  <a:latin typeface="Times New Roman" pitchFamily="18" charset="0"/>
                </a:rPr>
                <a:t>Low Carbon</a:t>
              </a:r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H="1" flipV="1">
              <a:off x="5489054" y="3271838"/>
              <a:ext cx="0" cy="29921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2" name="內容版面配置區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79079" y="4119802"/>
            <a:ext cx="2982063" cy="2236548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/>
        </p:spPr>
      </p:pic>
      <p:sp>
        <p:nvSpPr>
          <p:cNvPr id="5" name="文字方塊 4"/>
          <p:cNvSpPr txBox="1"/>
          <p:nvPr/>
        </p:nvSpPr>
        <p:spPr>
          <a:xfrm>
            <a:off x="204943" y="1353660"/>
            <a:ext cx="6296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FF0066"/>
                </a:solidFill>
              </a:rPr>
              <a:t>Oil-Free CNC Machining </a:t>
            </a:r>
            <a:r>
              <a:rPr lang="en-US" altLang="zh-TW" sz="1600" dirty="0">
                <a:solidFill>
                  <a:srgbClr val="FF0066"/>
                </a:solidFill>
              </a:rPr>
              <a:t>for the TPS </a:t>
            </a:r>
            <a:r>
              <a:rPr lang="en-US" altLang="zh-TW" sz="1600" dirty="0" smtClean="0">
                <a:solidFill>
                  <a:srgbClr val="FF0066"/>
                </a:solidFill>
              </a:rPr>
              <a:t>B-chambers </a:t>
            </a:r>
            <a:r>
              <a:rPr lang="en-US" altLang="zh-TW" sz="1600" dirty="0">
                <a:solidFill>
                  <a:srgbClr val="FF0066"/>
                </a:solidFill>
              </a:rPr>
              <a:t>(~ 4 m</a:t>
            </a:r>
            <a:r>
              <a:rPr lang="en-US" altLang="zh-TW" sz="1600" dirty="0" smtClean="0">
                <a:solidFill>
                  <a:srgbClr val="FF0066"/>
                </a:solidFill>
              </a:rPr>
              <a:t>) in Clean Room</a:t>
            </a:r>
            <a:endParaRPr lang="zh-TW" altLang="en-US" sz="1600" dirty="0">
              <a:solidFill>
                <a:srgbClr val="FF0066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05421" y="4194320"/>
            <a:ext cx="271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TPS Aluminum B-chamber</a:t>
            </a:r>
            <a:endParaRPr lang="zh-TW" altLang="en-US" dirty="0">
              <a:solidFill>
                <a:srgbClr val="C00000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55334" y="4558403"/>
            <a:ext cx="4489529" cy="484632"/>
            <a:chOff x="1307596" y="4851627"/>
            <a:chExt cx="4489529" cy="484632"/>
          </a:xfrm>
        </p:grpSpPr>
        <p:sp>
          <p:nvSpPr>
            <p:cNvPr id="24" name="向右箭號 23"/>
            <p:cNvSpPr/>
            <p:nvPr/>
          </p:nvSpPr>
          <p:spPr>
            <a:xfrm>
              <a:off x="4818717" y="4851627"/>
              <a:ext cx="978408" cy="484632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1307596" y="4863110"/>
              <a:ext cx="35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FFFF00"/>
                  </a:solidFill>
                </a:rPr>
                <a:t>Experience from the TPS</a:t>
              </a:r>
              <a:endParaRPr lang="zh-TW" altLang="en-US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橢圓 7"/>
          <p:cNvSpPr/>
          <p:nvPr/>
        </p:nvSpPr>
        <p:spPr>
          <a:xfrm>
            <a:off x="5724128" y="3575350"/>
            <a:ext cx="1306455" cy="544452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152400" y="1331912"/>
            <a:ext cx="2475384" cy="407411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7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 dirty="0" smtClean="0"/>
              <a:t>Thermal Outgassing Rate (Aluminum)</a:t>
            </a:r>
            <a:br>
              <a:rPr lang="en-US" altLang="zh-TW" sz="4000" dirty="0" smtClean="0"/>
            </a:br>
            <a:r>
              <a:rPr lang="en-US" altLang="zh-TW" sz="4000" dirty="0" smtClean="0"/>
              <a:t>q (Ethanol) ~</a:t>
            </a:r>
            <a:r>
              <a:rPr lang="zh-TW" altLang="en-US" sz="3600" dirty="0"/>
              <a:t> </a:t>
            </a:r>
            <a:r>
              <a:rPr lang="en-US" altLang="zh-TW" sz="3600" dirty="0" smtClean="0"/>
              <a:t>1.4</a:t>
            </a:r>
            <a:r>
              <a:rPr lang="en-US" altLang="zh-TW" sz="3600" dirty="0" smtClean="0">
                <a:sym typeface="Symbol" panose="05050102010706020507" pitchFamily="18" charset="2"/>
              </a:rPr>
              <a:t>10</a:t>
            </a:r>
            <a:r>
              <a:rPr lang="en-US" altLang="zh-TW" sz="3600" baseline="30000" dirty="0" smtClean="0"/>
              <a:t>-14</a:t>
            </a:r>
            <a:r>
              <a:rPr lang="zh-TW" altLang="en-US" sz="3600" dirty="0" smtClean="0"/>
              <a:t> </a:t>
            </a:r>
            <a:r>
              <a:rPr lang="en-US" altLang="zh-TW" sz="3600" i="1" dirty="0" err="1"/>
              <a:t>Torr·l</a:t>
            </a:r>
            <a:r>
              <a:rPr lang="en-US" altLang="zh-TW" sz="3600" i="1" dirty="0"/>
              <a:t>/(s·cm</a:t>
            </a:r>
            <a:r>
              <a:rPr lang="en-US" altLang="zh-TW" sz="3600" i="1" baseline="30000" dirty="0"/>
              <a:t>2</a:t>
            </a:r>
            <a:r>
              <a:rPr lang="en-US" altLang="zh-TW" sz="3600" i="1" dirty="0"/>
              <a:t>)</a:t>
            </a:r>
            <a:r>
              <a:rPr lang="en-US" altLang="zh-TW" sz="4000" dirty="0" smtClean="0"/>
              <a:t>   </a:t>
            </a:r>
            <a:endParaRPr lang="en-US" altLang="zh-TW" sz="4000" dirty="0"/>
          </a:p>
        </p:txBody>
      </p:sp>
      <p:pic>
        <p:nvPicPr>
          <p:cNvPr id="1494020" name="Picture 4" descr="ㄐ熱釋氣比較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30" y="1445790"/>
            <a:ext cx="6696075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4021" name="Text Box 5"/>
          <p:cNvSpPr txBox="1">
            <a:spLocks noChangeArrowheads="1"/>
          </p:cNvSpPr>
          <p:nvPr/>
        </p:nvSpPr>
        <p:spPr bwMode="auto">
          <a:xfrm>
            <a:off x="5558730" y="3854028"/>
            <a:ext cx="3094038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1600" b="1" i="1">
                <a:solidFill>
                  <a:srgbClr val="FF0000"/>
                </a:solidFill>
              </a:rPr>
              <a:t>(c) Chemical cleaning </a:t>
            </a:r>
          </a:p>
          <a:p>
            <a:pPr>
              <a:lnSpc>
                <a:spcPct val="120000"/>
              </a:lnSpc>
            </a:pPr>
            <a:r>
              <a:rPr lang="en-US" altLang="zh-TW" sz="1600" b="1" i="1">
                <a:solidFill>
                  <a:srgbClr val="FF0000"/>
                </a:solidFill>
              </a:rPr>
              <a:t>      q</a:t>
            </a:r>
            <a:r>
              <a:rPr lang="en-US" altLang="zh-TW" sz="1600" b="1" i="1" baseline="-25000">
                <a:solidFill>
                  <a:srgbClr val="FF0000"/>
                </a:solidFill>
              </a:rPr>
              <a:t>72</a:t>
            </a:r>
            <a:r>
              <a:rPr lang="en-US" altLang="zh-TW" sz="1600" b="1" i="1">
                <a:solidFill>
                  <a:srgbClr val="FF0000"/>
                </a:solidFill>
              </a:rPr>
              <a:t> = 9.5</a:t>
            </a:r>
            <a:r>
              <a:rPr lang="en-US" altLang="zh-TW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zh-TW" sz="1600" b="1" i="1">
                <a:solidFill>
                  <a:srgbClr val="FF0000"/>
                </a:solidFill>
              </a:rPr>
              <a:t>10</a:t>
            </a:r>
            <a:r>
              <a:rPr lang="en-US" altLang="zh-TW" sz="1600" b="1" i="1" baseline="30000">
                <a:solidFill>
                  <a:srgbClr val="FF0000"/>
                </a:solidFill>
              </a:rPr>
              <a:t>-14</a:t>
            </a:r>
            <a:r>
              <a:rPr lang="en-US" altLang="zh-TW" sz="1600" b="1" i="1">
                <a:solidFill>
                  <a:srgbClr val="FF0000"/>
                </a:solidFill>
              </a:rPr>
              <a:t> Torr·L/s·cm</a:t>
            </a:r>
            <a:r>
              <a:rPr lang="en-US" altLang="zh-TW" sz="1600" b="1" i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94022" name="Text Box 6"/>
          <p:cNvSpPr txBox="1">
            <a:spLocks noChangeArrowheads="1"/>
          </p:cNvSpPr>
          <p:nvPr/>
        </p:nvSpPr>
        <p:spPr bwMode="auto">
          <a:xfrm>
            <a:off x="5600005" y="4501728"/>
            <a:ext cx="3094038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 b="1" i="1">
                <a:solidFill>
                  <a:srgbClr val="0000FF"/>
                </a:solidFill>
              </a:rPr>
              <a:t>(b) Ethanol CNC Machining</a:t>
            </a:r>
          </a:p>
          <a:p>
            <a:pPr>
              <a:lnSpc>
                <a:spcPct val="120000"/>
              </a:lnSpc>
            </a:pPr>
            <a:r>
              <a:rPr lang="en-US" altLang="zh-TW" sz="1600" b="1" i="1">
                <a:solidFill>
                  <a:srgbClr val="0000FF"/>
                </a:solidFill>
              </a:rPr>
              <a:t>      q</a:t>
            </a:r>
            <a:r>
              <a:rPr lang="en-US" altLang="zh-TW" sz="1600" b="1" i="1" baseline="-25000">
                <a:solidFill>
                  <a:srgbClr val="0000FF"/>
                </a:solidFill>
              </a:rPr>
              <a:t>72</a:t>
            </a:r>
            <a:r>
              <a:rPr lang="en-US" altLang="zh-TW" sz="1600" b="1" i="1">
                <a:solidFill>
                  <a:srgbClr val="0000FF"/>
                </a:solidFill>
              </a:rPr>
              <a:t> = 1.4</a:t>
            </a:r>
            <a:r>
              <a:rPr lang="en-US" altLang="zh-TW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zh-TW" sz="1600" b="1" i="1">
                <a:solidFill>
                  <a:srgbClr val="0000FF"/>
                </a:solidFill>
              </a:rPr>
              <a:t>10</a:t>
            </a:r>
            <a:r>
              <a:rPr lang="en-US" altLang="zh-TW" sz="1600" b="1" i="1" baseline="30000">
                <a:solidFill>
                  <a:srgbClr val="0000FF"/>
                </a:solidFill>
              </a:rPr>
              <a:t>-14</a:t>
            </a:r>
            <a:r>
              <a:rPr lang="en-US" altLang="zh-TW" sz="1600" b="1" i="1">
                <a:solidFill>
                  <a:srgbClr val="0000FF"/>
                </a:solidFill>
              </a:rPr>
              <a:t> Torr·L/s·cm</a:t>
            </a:r>
            <a:r>
              <a:rPr lang="en-US" altLang="zh-TW" sz="1600" b="1" i="1" baseline="30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494023" name="Text Box 7"/>
          <p:cNvSpPr txBox="1">
            <a:spLocks noChangeArrowheads="1"/>
          </p:cNvSpPr>
          <p:nvPr/>
        </p:nvSpPr>
        <p:spPr bwMode="auto">
          <a:xfrm>
            <a:off x="5600005" y="5151015"/>
            <a:ext cx="3094038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600" b="1" i="1"/>
              <a:t>(a) O</a:t>
            </a:r>
            <a:r>
              <a:rPr lang="en-US" altLang="zh-TW" sz="1600" b="1" i="1" baseline="-25000"/>
              <a:t>3</a:t>
            </a:r>
            <a:r>
              <a:rPr lang="en-US" altLang="zh-TW" sz="1600" b="1" i="1"/>
              <a:t> Water Cleaning </a:t>
            </a:r>
          </a:p>
          <a:p>
            <a:pPr>
              <a:lnSpc>
                <a:spcPct val="120000"/>
              </a:lnSpc>
            </a:pPr>
            <a:r>
              <a:rPr lang="en-US" altLang="zh-TW" sz="1600" b="1" i="1"/>
              <a:t>      q</a:t>
            </a:r>
            <a:r>
              <a:rPr lang="en-US" altLang="zh-TW" sz="1600" b="1" i="1" baseline="-25000"/>
              <a:t>72</a:t>
            </a:r>
            <a:r>
              <a:rPr lang="en-US" altLang="zh-TW" sz="1600" b="1" i="1"/>
              <a:t> = 4.8</a:t>
            </a:r>
            <a:r>
              <a:rPr lang="en-US" altLang="zh-TW" sz="1600" b="1" i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zh-TW" sz="1600" b="1" i="1"/>
              <a:t>10</a:t>
            </a:r>
            <a:r>
              <a:rPr lang="en-US" altLang="zh-TW" sz="1600" b="1" i="1" baseline="30000"/>
              <a:t>-15</a:t>
            </a:r>
            <a:r>
              <a:rPr lang="en-US" altLang="zh-TW" sz="1600" b="1" i="1"/>
              <a:t> Torr·L/s·cm</a:t>
            </a:r>
            <a:r>
              <a:rPr lang="en-US" altLang="zh-TW" sz="1600" b="1" i="1" baseline="30000"/>
              <a:t>2</a:t>
            </a:r>
          </a:p>
        </p:txBody>
      </p:sp>
      <p:sp>
        <p:nvSpPr>
          <p:cNvPr id="1494024" name="Line 8"/>
          <p:cNvSpPr>
            <a:spLocks noChangeShapeType="1"/>
          </p:cNvSpPr>
          <p:nvPr/>
        </p:nvSpPr>
        <p:spPr bwMode="auto">
          <a:xfrm flipH="1">
            <a:off x="4644330" y="5333578"/>
            <a:ext cx="7921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94025" name="Line 9"/>
          <p:cNvSpPr>
            <a:spLocks noChangeShapeType="1"/>
          </p:cNvSpPr>
          <p:nvPr/>
        </p:nvSpPr>
        <p:spPr bwMode="auto">
          <a:xfrm flipH="1">
            <a:off x="4572893" y="4757315"/>
            <a:ext cx="935038" cy="3603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94026" name="Line 10"/>
          <p:cNvSpPr>
            <a:spLocks noChangeShapeType="1"/>
          </p:cNvSpPr>
          <p:nvPr/>
        </p:nvSpPr>
        <p:spPr bwMode="auto">
          <a:xfrm flipH="1">
            <a:off x="4572893" y="4182640"/>
            <a:ext cx="1008063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94027" name="Rectangle 11"/>
          <p:cNvSpPr>
            <a:spLocks noChangeArrowheads="1"/>
          </p:cNvSpPr>
          <p:nvPr/>
        </p:nvSpPr>
        <p:spPr bwMode="auto">
          <a:xfrm>
            <a:off x="5652393" y="2022053"/>
            <a:ext cx="3240088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altLang="zh-TW" sz="1600" b="1" i="1" dirty="0">
                <a:cs typeface="Arial" charset="0"/>
                <a:sym typeface="Symbol" pitchFamily="18" charset="2"/>
              </a:rPr>
              <a:t>♦♦♦</a:t>
            </a:r>
            <a:r>
              <a:rPr lang="en-US" altLang="zh-TW" sz="1600" b="1" i="1" dirty="0">
                <a:sym typeface="Symbol" pitchFamily="18" charset="2"/>
              </a:rPr>
              <a:t>    (a) </a:t>
            </a:r>
            <a:r>
              <a:rPr lang="en-US" altLang="zh-TW" sz="1600" b="1" i="1" dirty="0"/>
              <a:t>O</a:t>
            </a:r>
            <a:r>
              <a:rPr lang="en-US" altLang="zh-TW" sz="1600" b="1" i="1" baseline="-25000" dirty="0"/>
              <a:t>3</a:t>
            </a:r>
            <a:r>
              <a:rPr lang="en-US" altLang="zh-TW" sz="1600" b="1" i="1" dirty="0"/>
              <a:t> Water Cleaning</a:t>
            </a:r>
          </a:p>
          <a:p>
            <a:pPr>
              <a:lnSpc>
                <a:spcPct val="150000"/>
              </a:lnSpc>
            </a:pPr>
            <a:r>
              <a:rPr lang="en-US" altLang="zh-TW" sz="1600" b="1" i="1" dirty="0">
                <a:solidFill>
                  <a:srgbClr val="0000FF"/>
                </a:solidFill>
              </a:rPr>
              <a:t>----    (b) Ethanol CNC Machining</a:t>
            </a:r>
          </a:p>
          <a:p>
            <a:pPr>
              <a:lnSpc>
                <a:spcPct val="150000"/>
              </a:lnSpc>
            </a:pPr>
            <a:r>
              <a:rPr lang="en-US" altLang="zh-TW" sz="1600" b="1" i="1" dirty="0">
                <a:solidFill>
                  <a:srgbClr val="FF0000"/>
                </a:solidFill>
              </a:rPr>
              <a:t>xxx   (c) Chemical Cleaning</a:t>
            </a:r>
          </a:p>
        </p:txBody>
      </p:sp>
      <p:sp>
        <p:nvSpPr>
          <p:cNvPr id="1494028" name="Rectangle 12"/>
          <p:cNvSpPr>
            <a:spLocks noChangeArrowheads="1"/>
          </p:cNvSpPr>
          <p:nvPr/>
        </p:nvSpPr>
        <p:spPr bwMode="auto">
          <a:xfrm>
            <a:off x="5653980" y="3461915"/>
            <a:ext cx="1682750" cy="422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b="1" i="1">
                <a:solidFill>
                  <a:schemeClr val="tx2"/>
                </a:solidFill>
              </a:rPr>
              <a:t>After Baking :</a:t>
            </a:r>
          </a:p>
        </p:txBody>
      </p:sp>
      <p:sp>
        <p:nvSpPr>
          <p:cNvPr id="1494029" name="Rectangle 13"/>
          <p:cNvSpPr>
            <a:spLocks noChangeArrowheads="1"/>
          </p:cNvSpPr>
          <p:nvPr/>
        </p:nvSpPr>
        <p:spPr bwMode="auto">
          <a:xfrm>
            <a:off x="2915543" y="1590253"/>
            <a:ext cx="43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1600" b="1" i="1">
                <a:sym typeface="Symbol" pitchFamily="18" charset="2"/>
              </a:rPr>
              <a:t>(a)</a:t>
            </a:r>
          </a:p>
        </p:txBody>
      </p:sp>
      <p:sp>
        <p:nvSpPr>
          <p:cNvPr id="1494030" name="Rectangle 14"/>
          <p:cNvSpPr>
            <a:spLocks noChangeArrowheads="1"/>
          </p:cNvSpPr>
          <p:nvPr/>
        </p:nvSpPr>
        <p:spPr bwMode="auto">
          <a:xfrm>
            <a:off x="2772668" y="1877590"/>
            <a:ext cx="444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1600" b="1" i="1">
                <a:solidFill>
                  <a:srgbClr val="0000FF"/>
                </a:solidFill>
              </a:rPr>
              <a:t>(b)</a:t>
            </a:r>
          </a:p>
        </p:txBody>
      </p:sp>
      <p:sp>
        <p:nvSpPr>
          <p:cNvPr id="1494031" name="Rectangle 15"/>
          <p:cNvSpPr>
            <a:spLocks noChangeArrowheads="1"/>
          </p:cNvSpPr>
          <p:nvPr/>
        </p:nvSpPr>
        <p:spPr bwMode="auto">
          <a:xfrm>
            <a:off x="2623443" y="2415753"/>
            <a:ext cx="43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1600" b="1" i="1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1494032" name="Rectangle 16"/>
          <p:cNvSpPr>
            <a:spLocks noChangeArrowheads="1"/>
          </p:cNvSpPr>
          <p:nvPr/>
        </p:nvSpPr>
        <p:spPr bwMode="auto">
          <a:xfrm>
            <a:off x="5652393" y="3893715"/>
            <a:ext cx="3240088" cy="1871663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2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5600004" y="4556274"/>
            <a:ext cx="3257551" cy="64807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1259632" y="4888584"/>
            <a:ext cx="2808312" cy="484632"/>
            <a:chOff x="1259632" y="4888584"/>
            <a:chExt cx="2808312" cy="484632"/>
          </a:xfrm>
        </p:grpSpPr>
        <p:sp>
          <p:nvSpPr>
            <p:cNvPr id="21" name="向右箭號 20"/>
            <p:cNvSpPr/>
            <p:nvPr/>
          </p:nvSpPr>
          <p:spPr>
            <a:xfrm>
              <a:off x="3089536" y="4888584"/>
              <a:ext cx="978408" cy="484632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1259632" y="4900067"/>
              <a:ext cx="18299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FF0000"/>
                  </a:solidFill>
                </a:rPr>
                <a:t>TPS Result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9ED0-D082-4384-AB2D-5BB26E2C0A2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071673"/>
      </p:ext>
    </p:extLst>
  </p:cSld>
  <p:clrMapOvr>
    <a:masterClrMapping/>
  </p:clrMapOvr>
  <p:transition spd="slow" advTm="1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2358</Words>
  <Application>Microsoft Office PowerPoint</Application>
  <PresentationFormat>如螢幕大小 (4:3)</PresentationFormat>
  <Paragraphs>487</Paragraphs>
  <Slides>65</Slides>
  <Notes>9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74" baseType="lpstr">
      <vt:lpstr>新細明體</vt:lpstr>
      <vt:lpstr>標楷體</vt:lpstr>
      <vt:lpstr>Arial</vt:lpstr>
      <vt:lpstr>Calibri</vt:lpstr>
      <vt:lpstr>Cambria Math</vt:lpstr>
      <vt:lpstr>Symbol</vt:lpstr>
      <vt:lpstr>Times New Roman</vt:lpstr>
      <vt:lpstr>Wingdings</vt:lpstr>
      <vt:lpstr>Office 佈景主題</vt:lpstr>
      <vt:lpstr>Diamond-Edge Gaskets for the Ultrahigh Vacuum Systems</vt:lpstr>
      <vt:lpstr>Outline</vt:lpstr>
      <vt:lpstr>Ultrahigh Vacuum (UHV) System</vt:lpstr>
      <vt:lpstr>National Synchrotron Radiation Research Center, Hsinchu, Taiwan</vt:lpstr>
      <vt:lpstr>Taiwan Photon Source (TPS) 3 GeV, 500 mA, 1.6 nm∙rad</vt:lpstr>
      <vt:lpstr>4m-long Aluminum Bending Chamber</vt:lpstr>
      <vt:lpstr>Ultrahigh Vacuum Systems for the Accelerator Light Sources</vt:lpstr>
      <vt:lpstr>Low-carbon clean surface after Ethanol CNC machining for the TPS Bending Chambers</vt:lpstr>
      <vt:lpstr>Thermal Outgassing Rate (Aluminum) q (Ethanol) ~ 1.410-14 Torr·l/(s·cm2)   </vt:lpstr>
      <vt:lpstr>Smooth Beam Ducts for the Accelerator Light Sources </vt:lpstr>
      <vt:lpstr>RF-Bridge Aluminum plates between Flanges to mitigate the impedance</vt:lpstr>
      <vt:lpstr>Markets (Aluminum UHV Systems)</vt:lpstr>
      <vt:lpstr>Aluminum Conflat Flanges (Currently)</vt:lpstr>
      <vt:lpstr>Leakage on the machined aluminum flange</vt:lpstr>
      <vt:lpstr>Rectangular Flanges for high-radiation zone (No O-ring seals!)</vt:lpstr>
      <vt:lpstr>Metal-wire sealing for large flanges</vt:lpstr>
      <vt:lpstr>Helicoflex metal gaskets</vt:lpstr>
      <vt:lpstr>Concept: Diamond Edge (DE-) Gasket</vt:lpstr>
      <vt:lpstr>LEP-type joints (Aluminum Flange)</vt:lpstr>
      <vt:lpstr>DE-Gaskets for TPS BPM Flanges (&gt; 340 flanges sealing)</vt:lpstr>
      <vt:lpstr>Conversion between the CF &amp; the DEF Aluminum flanges</vt:lpstr>
      <vt:lpstr>Typical dimension of 35 DEF Gasket</vt:lpstr>
      <vt:lpstr>Features of the DE-Gasket</vt:lpstr>
      <vt:lpstr>Specifications</vt:lpstr>
      <vt:lpstr>Future Light Sources</vt:lpstr>
      <vt:lpstr>More than 10 projects have launched</vt:lpstr>
      <vt:lpstr>Risky RF bridge (spring loading &amp; pumping slots)</vt:lpstr>
      <vt:lpstr>Non-reliable RF Contact spring</vt:lpstr>
      <vt:lpstr>Inner diameter of beam duct: Reduced </vt:lpstr>
      <vt:lpstr>How to mount the RF-contact parts? Can it be replaced?</vt:lpstr>
      <vt:lpstr>Can the flange be made with same aperture of the beam duct?</vt:lpstr>
      <vt:lpstr>Directly Machining the flanges on the chambers</vt:lpstr>
      <vt:lpstr>Experimental Test</vt:lpstr>
      <vt:lpstr>1. Gauge Calibration System</vt:lpstr>
      <vt:lpstr>Assembly and pumping test</vt:lpstr>
      <vt:lpstr>Ultimate pressure after baking (150 °C, 24 h)</vt:lpstr>
      <vt:lpstr>Pumping down curves &amp; Gauge calibration curves</vt:lpstr>
      <vt:lpstr>2. Measurement of the Outgassing Rate for the Extractor Ion Gauge (IG1)</vt:lpstr>
      <vt:lpstr>Thermal Outgassing Rate  (Throughput Method )</vt:lpstr>
      <vt:lpstr>3. Long beam duct with small aperture for the future light sources </vt:lpstr>
      <vt:lpstr>Preparation of the Aluminum Tube</vt:lpstr>
      <vt:lpstr>Deep-drill (in Ethanol) the inner surface through the Al tube to obtain an uniform inner diameter of 10 mm</vt:lpstr>
      <vt:lpstr>Diamond Edge Gasket Sealing </vt:lpstr>
      <vt:lpstr>1m AL-Tube Pumping Test (I.D. 10mm, interior ethanol drilling)</vt:lpstr>
      <vt:lpstr>Pumping down curve for 1m AL-Tube</vt:lpstr>
      <vt:lpstr>1m AL-Tube (I.D. 10mm) after baking qD ~ 7.010-14 Torr∙l/s∙cm2</vt:lpstr>
      <vt:lpstr>2m AL-Tube Pumping Test (I.D. 10mm, interior ethanol drilling)</vt:lpstr>
      <vt:lpstr>Pumping down curve for 2m AL-Tube</vt:lpstr>
      <vt:lpstr>2m AL-Tube (I.D. 10mm) after baking</vt:lpstr>
      <vt:lpstr>Thermal Outgassing Rate  of (a) 1m , (b) 2m AL-Tubes</vt:lpstr>
      <vt:lpstr>Summary of the Outgassing Rate for various chambers</vt:lpstr>
      <vt:lpstr>4. DE-Gaskets with non-circular shape</vt:lpstr>
      <vt:lpstr>Aluminum Chamber &amp; Screen Monitor</vt:lpstr>
      <vt:lpstr>35 DE-Gaskets</vt:lpstr>
      <vt:lpstr>Functions of Screen Monitor</vt:lpstr>
      <vt:lpstr>Installation #1 and baking (150°C, 24h)</vt:lpstr>
      <vt:lpstr>Re-Installation #2 (after re-machining SM in Ethanol) &amp; baking (150°C, 24h)</vt:lpstr>
      <vt:lpstr>Re-Installation #3 (after re-machining SM in Ethanol and Ozone Water Cleaning) &amp; baking (150°C, 24h)</vt:lpstr>
      <vt:lpstr>Reused 3 times for the Rectangular DE-Gasket</vt:lpstr>
      <vt:lpstr>5. Special DE Gaskets for the Aluminum extruded beam duct</vt:lpstr>
      <vt:lpstr>Elliptical DE Gasket</vt:lpstr>
      <vt:lpstr>Assembly of the Aluminum duct with the special DEF Flanges &amp; DE Gaskets</vt:lpstr>
      <vt:lpstr>Assembly of the Test Vacuum System</vt:lpstr>
      <vt:lpstr>[NEXT] DE gaskets for the Aluminum Ducts of the Future Light Sources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Li, Wan-Ping [李宛萍]</dc:creator>
  <cp:lastModifiedBy>supervisor</cp:lastModifiedBy>
  <cp:revision>92</cp:revision>
  <dcterms:created xsi:type="dcterms:W3CDTF">2012-06-19T06:22:56Z</dcterms:created>
  <dcterms:modified xsi:type="dcterms:W3CDTF">2018-08-13T19:38:44Z</dcterms:modified>
</cp:coreProperties>
</file>