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6"/>
  </p:notesMasterIdLst>
  <p:handoutMasterIdLst>
    <p:handoutMasterId r:id="rId17"/>
  </p:handoutMasterIdLst>
  <p:sldIdLst>
    <p:sldId id="271" r:id="rId2"/>
    <p:sldId id="257" r:id="rId3"/>
    <p:sldId id="259" r:id="rId4"/>
    <p:sldId id="260" r:id="rId5"/>
    <p:sldId id="262" r:id="rId6"/>
    <p:sldId id="261" r:id="rId7"/>
    <p:sldId id="265" r:id="rId8"/>
    <p:sldId id="267" r:id="rId9"/>
    <p:sldId id="266" r:id="rId10"/>
    <p:sldId id="268" r:id="rId11"/>
    <p:sldId id="270" r:id="rId12"/>
    <p:sldId id="272" r:id="rId13"/>
    <p:sldId id="273" r:id="rId14"/>
    <p:sldId id="274" r:id="rId15"/>
  </p:sldIdLst>
  <p:sldSz cx="9144000" cy="6858000" type="screen4x3"/>
  <p:notesSz cx="68199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7CF4C5-F28A-41C0-9188-6EE9BF793FC9}">
          <p14:sldIdLst>
            <p14:sldId id="271"/>
            <p14:sldId id="257"/>
            <p14:sldId id="259"/>
            <p14:sldId id="260"/>
            <p14:sldId id="262"/>
            <p14:sldId id="261"/>
            <p14:sldId id="265"/>
            <p14:sldId id="267"/>
            <p14:sldId id="266"/>
            <p14:sldId id="268"/>
            <p14:sldId id="270"/>
          </p14:sldIdLst>
        </p14:section>
        <p14:section name="backup" id="{8D511C82-DA67-4162-8EF5-4157FD985B6C}">
          <p14:sldIdLst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D00"/>
    <a:srgbClr val="321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5373" autoAdjust="0"/>
  </p:normalViewPr>
  <p:slideViewPr>
    <p:cSldViewPr snapToGrid="0">
      <p:cViewPr varScale="1">
        <p:scale>
          <a:sx n="79" d="100"/>
          <a:sy n="79" d="100"/>
        </p:scale>
        <p:origin x="108" y="74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59416-8D17-4FA0-8175-00E1BD6E5970}" type="doc">
      <dgm:prSet loTypeId="urn:microsoft.com/office/officeart/2005/8/layout/vList6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37AC291-8F9F-4A95-98C3-75CA7129A7D9}">
      <dgm:prSet phldrT="[Text]" custT="1"/>
      <dgm:spPr/>
      <dgm:t>
        <a:bodyPr/>
        <a:lstStyle/>
        <a:p>
          <a:r>
            <a:rPr lang="en-US" sz="2200" dirty="0"/>
            <a:t>Applications in real world</a:t>
          </a:r>
          <a:endParaRPr lang="en-AU" sz="2200" dirty="0"/>
        </a:p>
      </dgm:t>
    </dgm:pt>
    <dgm:pt modelId="{882EE1FE-C089-42F7-97AE-3D0850218538}" type="parTrans" cxnId="{8C4C5330-CBCC-4779-A71E-DC4381390D02}">
      <dgm:prSet/>
      <dgm:spPr/>
      <dgm:t>
        <a:bodyPr/>
        <a:lstStyle/>
        <a:p>
          <a:endParaRPr lang="en-AU"/>
        </a:p>
      </dgm:t>
    </dgm:pt>
    <dgm:pt modelId="{FD474270-0FB7-4D89-A4F6-130F65E5D46F}" type="sibTrans" cxnId="{8C4C5330-CBCC-4779-A71E-DC4381390D02}">
      <dgm:prSet/>
      <dgm:spPr/>
      <dgm:t>
        <a:bodyPr/>
        <a:lstStyle/>
        <a:p>
          <a:endParaRPr lang="en-AU"/>
        </a:p>
      </dgm:t>
    </dgm:pt>
    <dgm:pt modelId="{AD9A54EA-A22E-4E7D-97F9-43A2E7A7225A}">
      <dgm:prSet phldrT="[Text]" custT="1"/>
      <dgm:spPr/>
      <dgm:t>
        <a:bodyPr/>
        <a:lstStyle/>
        <a:p>
          <a:r>
            <a:rPr lang="en-AU" sz="2000" dirty="0"/>
            <a:t>Giant magnetoresistance read-heads</a:t>
          </a:r>
        </a:p>
      </dgm:t>
    </dgm:pt>
    <dgm:pt modelId="{A3EEE6C3-C8DA-4244-BE49-5BFAADDE2AC8}" type="parTrans" cxnId="{BC4B393D-4AF9-496E-8E42-32DF31817674}">
      <dgm:prSet/>
      <dgm:spPr/>
      <dgm:t>
        <a:bodyPr/>
        <a:lstStyle/>
        <a:p>
          <a:endParaRPr lang="en-AU"/>
        </a:p>
      </dgm:t>
    </dgm:pt>
    <dgm:pt modelId="{DE97D607-6A8C-443E-9479-313333754E48}" type="sibTrans" cxnId="{BC4B393D-4AF9-496E-8E42-32DF31817674}">
      <dgm:prSet/>
      <dgm:spPr/>
      <dgm:t>
        <a:bodyPr/>
        <a:lstStyle/>
        <a:p>
          <a:endParaRPr lang="en-AU"/>
        </a:p>
      </dgm:t>
    </dgm:pt>
    <dgm:pt modelId="{D3D1F6AF-7B5B-4981-A6C3-F1993CF7E016}">
      <dgm:prSet phldrT="[Text]" custT="1"/>
      <dgm:spPr/>
      <dgm:t>
        <a:bodyPr/>
        <a:lstStyle/>
        <a:p>
          <a:r>
            <a:rPr lang="en-US" sz="2200" dirty="0"/>
            <a:t>Contributing factors to EB</a:t>
          </a:r>
          <a:endParaRPr lang="en-AU" sz="2200" dirty="0"/>
        </a:p>
      </dgm:t>
    </dgm:pt>
    <dgm:pt modelId="{6B643B3E-4BEC-48D1-8D66-DA560088A723}" type="parTrans" cxnId="{00BA31AD-44F1-49C6-8F1D-CD250D2E6010}">
      <dgm:prSet/>
      <dgm:spPr/>
      <dgm:t>
        <a:bodyPr/>
        <a:lstStyle/>
        <a:p>
          <a:endParaRPr lang="en-AU"/>
        </a:p>
      </dgm:t>
    </dgm:pt>
    <dgm:pt modelId="{0AE8EC7F-F744-49DC-9E12-7F49F63128F7}" type="sibTrans" cxnId="{00BA31AD-44F1-49C6-8F1D-CD250D2E6010}">
      <dgm:prSet/>
      <dgm:spPr/>
      <dgm:t>
        <a:bodyPr/>
        <a:lstStyle/>
        <a:p>
          <a:endParaRPr lang="en-AU"/>
        </a:p>
      </dgm:t>
    </dgm:pt>
    <dgm:pt modelId="{B3915C2B-CB50-404A-A035-CC8885860694}">
      <dgm:prSet phldrT="[Text]" custT="1"/>
      <dgm:spPr/>
      <dgm:t>
        <a:bodyPr/>
        <a:lstStyle/>
        <a:p>
          <a:r>
            <a:rPr lang="en-US" sz="2000" dirty="0"/>
            <a:t>Nanoparticles: Crystal structure, magnetic structure, chemical composition etc.</a:t>
          </a:r>
          <a:endParaRPr lang="en-AU" sz="2000" dirty="0"/>
        </a:p>
      </dgm:t>
    </dgm:pt>
    <dgm:pt modelId="{2E5FC708-DD09-4634-A67A-17853E722C7A}" type="parTrans" cxnId="{1B5764B9-8B4D-4F65-B3E4-B6FA1B24D7DC}">
      <dgm:prSet/>
      <dgm:spPr/>
      <dgm:t>
        <a:bodyPr/>
        <a:lstStyle/>
        <a:p>
          <a:endParaRPr lang="en-AU"/>
        </a:p>
      </dgm:t>
    </dgm:pt>
    <dgm:pt modelId="{32D0F758-70B5-4607-AE21-3792C49723BD}" type="sibTrans" cxnId="{1B5764B9-8B4D-4F65-B3E4-B6FA1B24D7DC}">
      <dgm:prSet/>
      <dgm:spPr/>
      <dgm:t>
        <a:bodyPr/>
        <a:lstStyle/>
        <a:p>
          <a:endParaRPr lang="en-AU"/>
        </a:p>
      </dgm:t>
    </dgm:pt>
    <dgm:pt modelId="{DEE71BF3-8B60-4BE5-9AA0-8F523B731B85}">
      <dgm:prSet phldrT="[Text]" custT="1"/>
      <dgm:spPr/>
      <dgm:t>
        <a:bodyPr/>
        <a:lstStyle/>
        <a:p>
          <a:r>
            <a:rPr lang="en-US" altLang="zh-CN" sz="2000" dirty="0"/>
            <a:t>Thin films: Anisotropy, layer thicknesses, interface roughness etc.</a:t>
          </a:r>
          <a:endParaRPr lang="en-AU" sz="2000" dirty="0"/>
        </a:p>
      </dgm:t>
    </dgm:pt>
    <dgm:pt modelId="{128771FC-D42D-43A3-8C7B-1DA9677430F4}" type="parTrans" cxnId="{D5BB7591-1687-4572-A81A-3C143CC531F0}">
      <dgm:prSet/>
      <dgm:spPr/>
      <dgm:t>
        <a:bodyPr/>
        <a:lstStyle/>
        <a:p>
          <a:endParaRPr lang="en-AU"/>
        </a:p>
      </dgm:t>
    </dgm:pt>
    <dgm:pt modelId="{18183443-3805-4F95-9C29-3850516C63BD}" type="sibTrans" cxnId="{D5BB7591-1687-4572-A81A-3C143CC531F0}">
      <dgm:prSet/>
      <dgm:spPr/>
      <dgm:t>
        <a:bodyPr/>
        <a:lstStyle/>
        <a:p>
          <a:endParaRPr lang="en-AU"/>
        </a:p>
      </dgm:t>
    </dgm:pt>
    <dgm:pt modelId="{FB968E36-9B30-4A1B-A40C-6790102CFE9D}">
      <dgm:prSet phldrT="[Text]" custT="1"/>
      <dgm:spPr/>
      <dgm:t>
        <a:bodyPr/>
        <a:lstStyle/>
        <a:p>
          <a:r>
            <a:rPr lang="en-US" sz="2200" dirty="0"/>
            <a:t>Focus of this study</a:t>
          </a:r>
          <a:endParaRPr lang="en-AU" sz="2200" dirty="0"/>
        </a:p>
      </dgm:t>
    </dgm:pt>
    <dgm:pt modelId="{DC32E550-587B-4A56-B23D-56940AF0A3FE}" type="parTrans" cxnId="{C66503A5-E5F9-45E6-87A7-7C8A9BD9059F}">
      <dgm:prSet/>
      <dgm:spPr/>
      <dgm:t>
        <a:bodyPr/>
        <a:lstStyle/>
        <a:p>
          <a:endParaRPr lang="en-AU"/>
        </a:p>
      </dgm:t>
    </dgm:pt>
    <dgm:pt modelId="{57C50A03-3D23-4D0F-8120-CE656CA6C34E}" type="sibTrans" cxnId="{C66503A5-E5F9-45E6-87A7-7C8A9BD9059F}">
      <dgm:prSet/>
      <dgm:spPr/>
      <dgm:t>
        <a:bodyPr/>
        <a:lstStyle/>
        <a:p>
          <a:endParaRPr lang="en-AU"/>
        </a:p>
      </dgm:t>
    </dgm:pt>
    <dgm:pt modelId="{94D2C659-DC78-4724-82FA-C0E1496A4D23}">
      <dgm:prSet phldrT="[Text]" custT="1"/>
      <dgm:spPr/>
      <dgm:t>
        <a:bodyPr/>
        <a:lstStyle/>
        <a:p>
          <a:r>
            <a:rPr lang="en-AU" sz="2000" dirty="0"/>
            <a:t>Potential </a:t>
          </a:r>
          <a:r>
            <a:rPr lang="en-US" sz="2000" dirty="0"/>
            <a:t>application in </a:t>
          </a:r>
          <a:r>
            <a:rPr lang="en-AU" sz="2000" dirty="0"/>
            <a:t>spintronic devices</a:t>
          </a:r>
        </a:p>
      </dgm:t>
    </dgm:pt>
    <dgm:pt modelId="{275108DB-5E21-4237-BF98-F908F253C323}" type="parTrans" cxnId="{0097C255-4DFE-43BC-957B-9660A89912F1}">
      <dgm:prSet/>
      <dgm:spPr/>
      <dgm:t>
        <a:bodyPr/>
        <a:lstStyle/>
        <a:p>
          <a:endParaRPr lang="en-AU"/>
        </a:p>
      </dgm:t>
    </dgm:pt>
    <dgm:pt modelId="{32C6B550-AA24-4F8F-A156-D3EB941749DB}" type="sibTrans" cxnId="{0097C255-4DFE-43BC-957B-9660A89912F1}">
      <dgm:prSet/>
      <dgm:spPr/>
      <dgm:t>
        <a:bodyPr/>
        <a:lstStyle/>
        <a:p>
          <a:endParaRPr lang="en-AU"/>
        </a:p>
      </dgm:t>
    </dgm:pt>
    <dgm:pt modelId="{8C8B0058-489B-4DC3-B959-EDEE11C012D3}">
      <dgm:prSet phldrT="[Text]" custT="1"/>
      <dgm:spPr/>
      <dgm:t>
        <a:bodyPr/>
        <a:lstStyle/>
        <a:p>
          <a:r>
            <a:rPr lang="en-US" sz="2200" dirty="0"/>
            <a:t>Method to achieve </a:t>
          </a:r>
          <a:endParaRPr lang="en-AU" sz="2200" dirty="0"/>
        </a:p>
      </dgm:t>
    </dgm:pt>
    <dgm:pt modelId="{6A5C6863-C908-4ED7-996D-88E0E816BAB4}" type="parTrans" cxnId="{065CA39A-8099-4BFF-A189-BD2DF56E23E3}">
      <dgm:prSet/>
      <dgm:spPr/>
      <dgm:t>
        <a:bodyPr/>
        <a:lstStyle/>
        <a:p>
          <a:endParaRPr lang="en-AU"/>
        </a:p>
      </dgm:t>
    </dgm:pt>
    <dgm:pt modelId="{6EE26E2A-A59E-4343-A033-4ADEF836C700}" type="sibTrans" cxnId="{065CA39A-8099-4BFF-A189-BD2DF56E23E3}">
      <dgm:prSet/>
      <dgm:spPr/>
      <dgm:t>
        <a:bodyPr/>
        <a:lstStyle/>
        <a:p>
          <a:endParaRPr lang="en-AU"/>
        </a:p>
      </dgm:t>
    </dgm:pt>
    <dgm:pt modelId="{73D2941A-EA1C-4A26-B08D-26E8071213FC}">
      <dgm:prSet phldrT="[Text]" custT="1"/>
      <dgm:spPr/>
      <dgm:t>
        <a:bodyPr/>
        <a:lstStyle/>
        <a:p>
          <a:r>
            <a:rPr lang="en-US" sz="2000" dirty="0"/>
            <a:t>Ion beam implantation</a:t>
          </a:r>
          <a:endParaRPr lang="en-AU" sz="2000" dirty="0"/>
        </a:p>
      </dgm:t>
    </dgm:pt>
    <dgm:pt modelId="{9468BFFB-5A06-4E3C-88D1-9DAF148DEDC7}" type="parTrans" cxnId="{BA367B86-171E-4633-8645-8D9BF8DB275E}">
      <dgm:prSet/>
      <dgm:spPr/>
      <dgm:t>
        <a:bodyPr/>
        <a:lstStyle/>
        <a:p>
          <a:endParaRPr lang="en-AU"/>
        </a:p>
      </dgm:t>
    </dgm:pt>
    <dgm:pt modelId="{9F81DD8C-C479-4876-9632-5DD599EBCC97}" type="sibTrans" cxnId="{BA367B86-171E-4633-8645-8D9BF8DB275E}">
      <dgm:prSet/>
      <dgm:spPr/>
      <dgm:t>
        <a:bodyPr/>
        <a:lstStyle/>
        <a:p>
          <a:endParaRPr lang="en-AU"/>
        </a:p>
      </dgm:t>
    </dgm:pt>
    <dgm:pt modelId="{46DAA093-A287-40B1-9208-8FFFE72DD233}">
      <dgm:prSet phldrT="[Text]" custT="1"/>
      <dgm:spPr/>
      <dgm:t>
        <a:bodyPr/>
        <a:lstStyle/>
        <a:p>
          <a:r>
            <a:rPr lang="en-US" sz="2000" dirty="0"/>
            <a:t>Altering the magnetism and chemistry of a </a:t>
          </a:r>
          <a:r>
            <a:rPr lang="en-AU" sz="2000" dirty="0"/>
            <a:t>particular </a:t>
          </a:r>
          <a:r>
            <a:rPr lang="en-US" sz="2000" dirty="0"/>
            <a:t>layer in thin film sample via ion beam implantation</a:t>
          </a:r>
          <a:endParaRPr lang="en-AU" sz="2000" dirty="0"/>
        </a:p>
      </dgm:t>
    </dgm:pt>
    <dgm:pt modelId="{DAA921D0-A402-469F-A482-0C7E36980DB9}" type="sibTrans" cxnId="{914150A1-2DDB-4D26-A4F0-A20EA7DD9B0E}">
      <dgm:prSet/>
      <dgm:spPr/>
      <dgm:t>
        <a:bodyPr/>
        <a:lstStyle/>
        <a:p>
          <a:endParaRPr lang="en-AU"/>
        </a:p>
      </dgm:t>
    </dgm:pt>
    <dgm:pt modelId="{9A360E47-9F4F-4BDD-B0A5-E8ECB616F4EB}" type="parTrans" cxnId="{914150A1-2DDB-4D26-A4F0-A20EA7DD9B0E}">
      <dgm:prSet/>
      <dgm:spPr/>
      <dgm:t>
        <a:bodyPr/>
        <a:lstStyle/>
        <a:p>
          <a:endParaRPr lang="en-AU"/>
        </a:p>
      </dgm:t>
    </dgm:pt>
    <dgm:pt modelId="{FD158EF9-DCF2-4A5F-946F-DEEBB6629764}">
      <dgm:prSet phldrT="[Text]" custT="1"/>
      <dgm:spPr/>
      <dgm:t>
        <a:bodyPr/>
        <a:lstStyle/>
        <a:p>
          <a:r>
            <a:rPr lang="en-AU" sz="2000" dirty="0"/>
            <a:t>Magnetic spin reversal before and after ion implantation</a:t>
          </a:r>
        </a:p>
      </dgm:t>
    </dgm:pt>
    <dgm:pt modelId="{740962AB-B07D-4DA7-9949-ACDA93DE9868}" type="parTrans" cxnId="{A636388A-8A35-45D7-8007-F10EA4F2D55F}">
      <dgm:prSet/>
      <dgm:spPr/>
      <dgm:t>
        <a:bodyPr/>
        <a:lstStyle/>
        <a:p>
          <a:endParaRPr lang="en-AU"/>
        </a:p>
      </dgm:t>
    </dgm:pt>
    <dgm:pt modelId="{EFC5AAB1-6EB1-4946-8153-E93AF4737FEE}" type="sibTrans" cxnId="{A636388A-8A35-45D7-8007-F10EA4F2D55F}">
      <dgm:prSet/>
      <dgm:spPr/>
      <dgm:t>
        <a:bodyPr/>
        <a:lstStyle/>
        <a:p>
          <a:endParaRPr lang="en-AU"/>
        </a:p>
      </dgm:t>
    </dgm:pt>
    <dgm:pt modelId="{4F472E9B-F374-46B9-8A35-B2E01A3EF916}" type="pres">
      <dgm:prSet presAssocID="{EFD59416-8D17-4FA0-8175-00E1BD6E5970}" presName="Name0" presStyleCnt="0">
        <dgm:presLayoutVars>
          <dgm:dir/>
          <dgm:animLvl val="lvl"/>
          <dgm:resizeHandles/>
        </dgm:presLayoutVars>
      </dgm:prSet>
      <dgm:spPr/>
    </dgm:pt>
    <dgm:pt modelId="{DD56D615-3F48-4A4C-AF99-75BF7C063571}" type="pres">
      <dgm:prSet presAssocID="{537AC291-8F9F-4A95-98C3-75CA7129A7D9}" presName="linNode" presStyleCnt="0"/>
      <dgm:spPr/>
    </dgm:pt>
    <dgm:pt modelId="{9C12F309-6A5A-4BFC-A0CC-AF47FE29EFBA}" type="pres">
      <dgm:prSet presAssocID="{537AC291-8F9F-4A95-98C3-75CA7129A7D9}" presName="parentShp" presStyleLbl="node1" presStyleIdx="0" presStyleCnt="4" custScaleX="66136" custScaleY="206577">
        <dgm:presLayoutVars>
          <dgm:bulletEnabled val="1"/>
        </dgm:presLayoutVars>
      </dgm:prSet>
      <dgm:spPr/>
    </dgm:pt>
    <dgm:pt modelId="{1C012756-03DF-4CC0-A037-C0264786C685}" type="pres">
      <dgm:prSet presAssocID="{537AC291-8F9F-4A95-98C3-75CA7129A7D9}" presName="childShp" presStyleLbl="bgAccFollowNode1" presStyleIdx="0" presStyleCnt="4" custScaleX="112798" custScaleY="237418">
        <dgm:presLayoutVars>
          <dgm:bulletEnabled val="1"/>
        </dgm:presLayoutVars>
      </dgm:prSet>
      <dgm:spPr/>
    </dgm:pt>
    <dgm:pt modelId="{4DA12009-14FD-48F7-9F82-B4A5FF5A9E82}" type="pres">
      <dgm:prSet presAssocID="{FD474270-0FB7-4D89-A4F6-130F65E5D46F}" presName="spacing" presStyleCnt="0"/>
      <dgm:spPr/>
    </dgm:pt>
    <dgm:pt modelId="{E2AA0F82-46ED-466E-B11D-A19E6CACB981}" type="pres">
      <dgm:prSet presAssocID="{D3D1F6AF-7B5B-4981-A6C3-F1993CF7E016}" presName="linNode" presStyleCnt="0"/>
      <dgm:spPr/>
    </dgm:pt>
    <dgm:pt modelId="{40847B5A-F662-45DB-A4BB-55D1328B81E6}" type="pres">
      <dgm:prSet presAssocID="{D3D1F6AF-7B5B-4981-A6C3-F1993CF7E016}" presName="parentShp" presStyleLbl="node1" presStyleIdx="1" presStyleCnt="4" custScaleX="66136" custScaleY="256176">
        <dgm:presLayoutVars>
          <dgm:bulletEnabled val="1"/>
        </dgm:presLayoutVars>
      </dgm:prSet>
      <dgm:spPr/>
    </dgm:pt>
    <dgm:pt modelId="{4709C843-9906-47D7-B114-86E1DDF6D9E9}" type="pres">
      <dgm:prSet presAssocID="{D3D1F6AF-7B5B-4981-A6C3-F1993CF7E016}" presName="childShp" presStyleLbl="bgAccFollowNode1" presStyleIdx="1" presStyleCnt="4" custScaleX="112798" custScaleY="447557">
        <dgm:presLayoutVars>
          <dgm:bulletEnabled val="1"/>
        </dgm:presLayoutVars>
      </dgm:prSet>
      <dgm:spPr/>
    </dgm:pt>
    <dgm:pt modelId="{124BAC4C-8656-45C8-A60F-E25014FB9B27}" type="pres">
      <dgm:prSet presAssocID="{0AE8EC7F-F744-49DC-9E12-7F49F63128F7}" presName="spacing" presStyleCnt="0"/>
      <dgm:spPr/>
    </dgm:pt>
    <dgm:pt modelId="{9793DA72-723B-4E1C-BB27-548D167331D9}" type="pres">
      <dgm:prSet presAssocID="{FB968E36-9B30-4A1B-A40C-6790102CFE9D}" presName="linNode" presStyleCnt="0"/>
      <dgm:spPr/>
    </dgm:pt>
    <dgm:pt modelId="{7516C25E-6F4E-40A2-A2AB-980CDFBE4446}" type="pres">
      <dgm:prSet presAssocID="{FB968E36-9B30-4A1B-A40C-6790102CFE9D}" presName="parentShp" presStyleLbl="node1" presStyleIdx="2" presStyleCnt="4" custScaleX="66136" custScaleY="199719">
        <dgm:presLayoutVars>
          <dgm:bulletEnabled val="1"/>
        </dgm:presLayoutVars>
      </dgm:prSet>
      <dgm:spPr/>
    </dgm:pt>
    <dgm:pt modelId="{B3AD7DC6-539E-435F-9514-77DE8C799B91}" type="pres">
      <dgm:prSet presAssocID="{FB968E36-9B30-4A1B-A40C-6790102CFE9D}" presName="childShp" presStyleLbl="bgAccFollowNode1" presStyleIdx="2" presStyleCnt="4" custScaleX="112798" custScaleY="523240">
        <dgm:presLayoutVars>
          <dgm:bulletEnabled val="1"/>
        </dgm:presLayoutVars>
      </dgm:prSet>
      <dgm:spPr/>
    </dgm:pt>
    <dgm:pt modelId="{C93684CC-412A-47C7-951D-49B70BF97A44}" type="pres">
      <dgm:prSet presAssocID="{57C50A03-3D23-4D0F-8120-CE656CA6C34E}" presName="spacing" presStyleCnt="0"/>
      <dgm:spPr/>
    </dgm:pt>
    <dgm:pt modelId="{9170EF4B-6B98-4D03-B079-526D7D1BDF66}" type="pres">
      <dgm:prSet presAssocID="{8C8B0058-489B-4DC3-B959-EDEE11C012D3}" presName="linNode" presStyleCnt="0"/>
      <dgm:spPr/>
    </dgm:pt>
    <dgm:pt modelId="{CA73FE04-6A44-429F-9841-1008FBDEFE82}" type="pres">
      <dgm:prSet presAssocID="{8C8B0058-489B-4DC3-B959-EDEE11C012D3}" presName="parentShp" presStyleLbl="node1" presStyleIdx="3" presStyleCnt="4" custScaleX="66136" custScaleY="214113">
        <dgm:presLayoutVars>
          <dgm:bulletEnabled val="1"/>
        </dgm:presLayoutVars>
      </dgm:prSet>
      <dgm:spPr/>
    </dgm:pt>
    <dgm:pt modelId="{6FE88AA1-A46B-42B6-B0D8-16381842D9E7}" type="pres">
      <dgm:prSet presAssocID="{8C8B0058-489B-4DC3-B959-EDEE11C012D3}" presName="childShp" presStyleLbl="bgAccFollowNode1" presStyleIdx="3" presStyleCnt="4" custScaleX="112798" custScaleY="219193">
        <dgm:presLayoutVars>
          <dgm:bulletEnabled val="1"/>
        </dgm:presLayoutVars>
      </dgm:prSet>
      <dgm:spPr/>
    </dgm:pt>
  </dgm:ptLst>
  <dgm:cxnLst>
    <dgm:cxn modelId="{1FE52A1E-59BB-46C5-99F4-F9766AA58F13}" type="presOf" srcId="{94D2C659-DC78-4724-82FA-C0E1496A4D23}" destId="{1C012756-03DF-4CC0-A037-C0264786C685}" srcOrd="0" destOrd="1" presId="urn:microsoft.com/office/officeart/2005/8/layout/vList6"/>
    <dgm:cxn modelId="{C79D9A22-A5EA-4AFB-8D2C-585744FB25B4}" type="presOf" srcId="{46DAA093-A287-40B1-9208-8FFFE72DD233}" destId="{B3AD7DC6-539E-435F-9514-77DE8C799B91}" srcOrd="0" destOrd="0" presId="urn:microsoft.com/office/officeart/2005/8/layout/vList6"/>
    <dgm:cxn modelId="{8C4C5330-CBCC-4779-A71E-DC4381390D02}" srcId="{EFD59416-8D17-4FA0-8175-00E1BD6E5970}" destId="{537AC291-8F9F-4A95-98C3-75CA7129A7D9}" srcOrd="0" destOrd="0" parTransId="{882EE1FE-C089-42F7-97AE-3D0850218538}" sibTransId="{FD474270-0FB7-4D89-A4F6-130F65E5D46F}"/>
    <dgm:cxn modelId="{BC4B393D-4AF9-496E-8E42-32DF31817674}" srcId="{537AC291-8F9F-4A95-98C3-75CA7129A7D9}" destId="{AD9A54EA-A22E-4E7D-97F9-43A2E7A7225A}" srcOrd="0" destOrd="0" parTransId="{A3EEE6C3-C8DA-4244-BE49-5BFAADDE2AC8}" sibTransId="{DE97D607-6A8C-443E-9479-313333754E48}"/>
    <dgm:cxn modelId="{10104861-8464-49E2-BA59-34046376BCD4}" type="presOf" srcId="{8C8B0058-489B-4DC3-B959-EDEE11C012D3}" destId="{CA73FE04-6A44-429F-9841-1008FBDEFE82}" srcOrd="0" destOrd="0" presId="urn:microsoft.com/office/officeart/2005/8/layout/vList6"/>
    <dgm:cxn modelId="{49C39C62-11F2-4270-8B75-20547A5C143A}" type="presOf" srcId="{FD158EF9-DCF2-4A5F-946F-DEEBB6629764}" destId="{B3AD7DC6-539E-435F-9514-77DE8C799B91}" srcOrd="0" destOrd="1" presId="urn:microsoft.com/office/officeart/2005/8/layout/vList6"/>
    <dgm:cxn modelId="{70FF6169-AE63-4BDA-87F7-37CAE29E25DE}" type="presOf" srcId="{537AC291-8F9F-4A95-98C3-75CA7129A7D9}" destId="{9C12F309-6A5A-4BFC-A0CC-AF47FE29EFBA}" srcOrd="0" destOrd="0" presId="urn:microsoft.com/office/officeart/2005/8/layout/vList6"/>
    <dgm:cxn modelId="{0097C255-4DFE-43BC-957B-9660A89912F1}" srcId="{537AC291-8F9F-4A95-98C3-75CA7129A7D9}" destId="{94D2C659-DC78-4724-82FA-C0E1496A4D23}" srcOrd="1" destOrd="0" parTransId="{275108DB-5E21-4237-BF98-F908F253C323}" sibTransId="{32C6B550-AA24-4F8F-A156-D3EB941749DB}"/>
    <dgm:cxn modelId="{BA367B86-171E-4633-8645-8D9BF8DB275E}" srcId="{8C8B0058-489B-4DC3-B959-EDEE11C012D3}" destId="{73D2941A-EA1C-4A26-B08D-26E8071213FC}" srcOrd="0" destOrd="0" parTransId="{9468BFFB-5A06-4E3C-88D1-9DAF148DEDC7}" sibTransId="{9F81DD8C-C479-4876-9632-5DD599EBCC97}"/>
    <dgm:cxn modelId="{A636388A-8A35-45D7-8007-F10EA4F2D55F}" srcId="{FB968E36-9B30-4A1B-A40C-6790102CFE9D}" destId="{FD158EF9-DCF2-4A5F-946F-DEEBB6629764}" srcOrd="1" destOrd="0" parTransId="{740962AB-B07D-4DA7-9949-ACDA93DE9868}" sibTransId="{EFC5AAB1-6EB1-4946-8153-E93AF4737FEE}"/>
    <dgm:cxn modelId="{D5BB7591-1687-4572-A81A-3C143CC531F0}" srcId="{D3D1F6AF-7B5B-4981-A6C3-F1993CF7E016}" destId="{DEE71BF3-8B60-4BE5-9AA0-8F523B731B85}" srcOrd="1" destOrd="0" parTransId="{128771FC-D42D-43A3-8C7B-1DA9677430F4}" sibTransId="{18183443-3805-4F95-9C29-3850516C63BD}"/>
    <dgm:cxn modelId="{77C24A98-80EC-4DB5-AD29-CCA5B408A0B3}" type="presOf" srcId="{DEE71BF3-8B60-4BE5-9AA0-8F523B731B85}" destId="{4709C843-9906-47D7-B114-86E1DDF6D9E9}" srcOrd="0" destOrd="1" presId="urn:microsoft.com/office/officeart/2005/8/layout/vList6"/>
    <dgm:cxn modelId="{065CA39A-8099-4BFF-A189-BD2DF56E23E3}" srcId="{EFD59416-8D17-4FA0-8175-00E1BD6E5970}" destId="{8C8B0058-489B-4DC3-B959-EDEE11C012D3}" srcOrd="3" destOrd="0" parTransId="{6A5C6863-C908-4ED7-996D-88E0E816BAB4}" sibTransId="{6EE26E2A-A59E-4343-A033-4ADEF836C700}"/>
    <dgm:cxn modelId="{914150A1-2DDB-4D26-A4F0-A20EA7DD9B0E}" srcId="{FB968E36-9B30-4A1B-A40C-6790102CFE9D}" destId="{46DAA093-A287-40B1-9208-8FFFE72DD233}" srcOrd="0" destOrd="0" parTransId="{9A360E47-9F4F-4BDD-B0A5-E8ECB616F4EB}" sibTransId="{DAA921D0-A402-469F-A482-0C7E36980DB9}"/>
    <dgm:cxn modelId="{C66503A5-E5F9-45E6-87A7-7C8A9BD9059F}" srcId="{EFD59416-8D17-4FA0-8175-00E1BD6E5970}" destId="{FB968E36-9B30-4A1B-A40C-6790102CFE9D}" srcOrd="2" destOrd="0" parTransId="{DC32E550-587B-4A56-B23D-56940AF0A3FE}" sibTransId="{57C50A03-3D23-4D0F-8120-CE656CA6C34E}"/>
    <dgm:cxn modelId="{00BA31AD-44F1-49C6-8F1D-CD250D2E6010}" srcId="{EFD59416-8D17-4FA0-8175-00E1BD6E5970}" destId="{D3D1F6AF-7B5B-4981-A6C3-F1993CF7E016}" srcOrd="1" destOrd="0" parTransId="{6B643B3E-4BEC-48D1-8D66-DA560088A723}" sibTransId="{0AE8EC7F-F744-49DC-9E12-7F49F63128F7}"/>
    <dgm:cxn modelId="{1B5764B9-8B4D-4F65-B3E4-B6FA1B24D7DC}" srcId="{D3D1F6AF-7B5B-4981-A6C3-F1993CF7E016}" destId="{B3915C2B-CB50-404A-A035-CC8885860694}" srcOrd="0" destOrd="0" parTransId="{2E5FC708-DD09-4634-A67A-17853E722C7A}" sibTransId="{32D0F758-70B5-4607-AE21-3792C49723BD}"/>
    <dgm:cxn modelId="{8042B5CB-2283-4610-8BDD-AF37BF37A31A}" type="presOf" srcId="{B3915C2B-CB50-404A-A035-CC8885860694}" destId="{4709C843-9906-47D7-B114-86E1DDF6D9E9}" srcOrd="0" destOrd="0" presId="urn:microsoft.com/office/officeart/2005/8/layout/vList6"/>
    <dgm:cxn modelId="{8AF4B1DB-934C-4C94-8981-3214C5A6F98F}" type="presOf" srcId="{FB968E36-9B30-4A1B-A40C-6790102CFE9D}" destId="{7516C25E-6F4E-40A2-A2AB-980CDFBE4446}" srcOrd="0" destOrd="0" presId="urn:microsoft.com/office/officeart/2005/8/layout/vList6"/>
    <dgm:cxn modelId="{479D45DF-C8DE-476F-B6B1-061A513D18B9}" type="presOf" srcId="{EFD59416-8D17-4FA0-8175-00E1BD6E5970}" destId="{4F472E9B-F374-46B9-8A35-B2E01A3EF916}" srcOrd="0" destOrd="0" presId="urn:microsoft.com/office/officeart/2005/8/layout/vList6"/>
    <dgm:cxn modelId="{94B439E5-F4AD-4B04-AF01-F294C58E5CF1}" type="presOf" srcId="{AD9A54EA-A22E-4E7D-97F9-43A2E7A7225A}" destId="{1C012756-03DF-4CC0-A037-C0264786C685}" srcOrd="0" destOrd="0" presId="urn:microsoft.com/office/officeart/2005/8/layout/vList6"/>
    <dgm:cxn modelId="{E51888E7-8822-4107-9B59-F3FD224B084F}" type="presOf" srcId="{D3D1F6AF-7B5B-4981-A6C3-F1993CF7E016}" destId="{40847B5A-F662-45DB-A4BB-55D1328B81E6}" srcOrd="0" destOrd="0" presId="urn:microsoft.com/office/officeart/2005/8/layout/vList6"/>
    <dgm:cxn modelId="{EBCD4AF3-70DC-4F93-96EE-0339E93FEFEB}" type="presOf" srcId="{73D2941A-EA1C-4A26-B08D-26E8071213FC}" destId="{6FE88AA1-A46B-42B6-B0D8-16381842D9E7}" srcOrd="0" destOrd="0" presId="urn:microsoft.com/office/officeart/2005/8/layout/vList6"/>
    <dgm:cxn modelId="{290E4810-BAC8-42AF-B207-CF40EC88B8CD}" type="presParOf" srcId="{4F472E9B-F374-46B9-8A35-B2E01A3EF916}" destId="{DD56D615-3F48-4A4C-AF99-75BF7C063571}" srcOrd="0" destOrd="0" presId="urn:microsoft.com/office/officeart/2005/8/layout/vList6"/>
    <dgm:cxn modelId="{A04D39FC-2A94-436D-88F4-6CC7CB67CBBA}" type="presParOf" srcId="{DD56D615-3F48-4A4C-AF99-75BF7C063571}" destId="{9C12F309-6A5A-4BFC-A0CC-AF47FE29EFBA}" srcOrd="0" destOrd="0" presId="urn:microsoft.com/office/officeart/2005/8/layout/vList6"/>
    <dgm:cxn modelId="{BDBA29DD-C689-4A9A-9C5D-6B518AE97142}" type="presParOf" srcId="{DD56D615-3F48-4A4C-AF99-75BF7C063571}" destId="{1C012756-03DF-4CC0-A037-C0264786C685}" srcOrd="1" destOrd="0" presId="urn:microsoft.com/office/officeart/2005/8/layout/vList6"/>
    <dgm:cxn modelId="{FF1A9BF4-911E-4B24-8C03-47848999F95D}" type="presParOf" srcId="{4F472E9B-F374-46B9-8A35-B2E01A3EF916}" destId="{4DA12009-14FD-48F7-9F82-B4A5FF5A9E82}" srcOrd="1" destOrd="0" presId="urn:microsoft.com/office/officeart/2005/8/layout/vList6"/>
    <dgm:cxn modelId="{03DF50BB-856B-4CFE-857D-EAD90F19DDDB}" type="presParOf" srcId="{4F472E9B-F374-46B9-8A35-B2E01A3EF916}" destId="{E2AA0F82-46ED-466E-B11D-A19E6CACB981}" srcOrd="2" destOrd="0" presId="urn:microsoft.com/office/officeart/2005/8/layout/vList6"/>
    <dgm:cxn modelId="{EA5E7439-0C23-47F5-A36E-EE04CCB98266}" type="presParOf" srcId="{E2AA0F82-46ED-466E-B11D-A19E6CACB981}" destId="{40847B5A-F662-45DB-A4BB-55D1328B81E6}" srcOrd="0" destOrd="0" presId="urn:microsoft.com/office/officeart/2005/8/layout/vList6"/>
    <dgm:cxn modelId="{AE894FC8-9495-4715-9D01-201C2A5B2128}" type="presParOf" srcId="{E2AA0F82-46ED-466E-B11D-A19E6CACB981}" destId="{4709C843-9906-47D7-B114-86E1DDF6D9E9}" srcOrd="1" destOrd="0" presId="urn:microsoft.com/office/officeart/2005/8/layout/vList6"/>
    <dgm:cxn modelId="{7C6BB246-8C3A-4637-BB90-652AA392C422}" type="presParOf" srcId="{4F472E9B-F374-46B9-8A35-B2E01A3EF916}" destId="{124BAC4C-8656-45C8-A60F-E25014FB9B27}" srcOrd="3" destOrd="0" presId="urn:microsoft.com/office/officeart/2005/8/layout/vList6"/>
    <dgm:cxn modelId="{AC012835-9BA2-4E6F-B654-4A29FBF0B1C4}" type="presParOf" srcId="{4F472E9B-F374-46B9-8A35-B2E01A3EF916}" destId="{9793DA72-723B-4E1C-BB27-548D167331D9}" srcOrd="4" destOrd="0" presId="urn:microsoft.com/office/officeart/2005/8/layout/vList6"/>
    <dgm:cxn modelId="{26AFFFBF-9969-4075-B419-25BAE1D1A1CF}" type="presParOf" srcId="{9793DA72-723B-4E1C-BB27-548D167331D9}" destId="{7516C25E-6F4E-40A2-A2AB-980CDFBE4446}" srcOrd="0" destOrd="0" presId="urn:microsoft.com/office/officeart/2005/8/layout/vList6"/>
    <dgm:cxn modelId="{76D75408-282E-4983-968A-1990071FA848}" type="presParOf" srcId="{9793DA72-723B-4E1C-BB27-548D167331D9}" destId="{B3AD7DC6-539E-435F-9514-77DE8C799B91}" srcOrd="1" destOrd="0" presId="urn:microsoft.com/office/officeart/2005/8/layout/vList6"/>
    <dgm:cxn modelId="{81C8BA2C-DA46-4657-900A-0F113583F6F6}" type="presParOf" srcId="{4F472E9B-F374-46B9-8A35-B2E01A3EF916}" destId="{C93684CC-412A-47C7-951D-49B70BF97A44}" srcOrd="5" destOrd="0" presId="urn:microsoft.com/office/officeart/2005/8/layout/vList6"/>
    <dgm:cxn modelId="{7851DD3A-6C08-403C-A9F3-524F61FF052E}" type="presParOf" srcId="{4F472E9B-F374-46B9-8A35-B2E01A3EF916}" destId="{9170EF4B-6B98-4D03-B079-526D7D1BDF66}" srcOrd="6" destOrd="0" presId="urn:microsoft.com/office/officeart/2005/8/layout/vList6"/>
    <dgm:cxn modelId="{23A54FC2-B26E-41CC-8068-BD8819F27BFE}" type="presParOf" srcId="{9170EF4B-6B98-4D03-B079-526D7D1BDF66}" destId="{CA73FE04-6A44-429F-9841-1008FBDEFE82}" srcOrd="0" destOrd="0" presId="urn:microsoft.com/office/officeart/2005/8/layout/vList6"/>
    <dgm:cxn modelId="{4BE90058-6AD5-480B-8994-59A88847422B}" type="presParOf" srcId="{9170EF4B-6B98-4D03-B079-526D7D1BDF66}" destId="{6FE88AA1-A46B-42B6-B0D8-16381842D9E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46866-8863-4038-8B76-479FC288EE60}" type="doc">
      <dgm:prSet loTypeId="urn:microsoft.com/office/officeart/2016/7/layout/ChevronBlock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0F984F3-30D8-4AFC-AD12-675AEEFE59B3}">
      <dgm:prSet phldrT="[Text]" custT="1"/>
      <dgm:spPr/>
      <dgm:t>
        <a:bodyPr/>
        <a:lstStyle/>
        <a:p>
          <a:r>
            <a:rPr lang="en-AU" sz="2200" dirty="0"/>
            <a:t>As-grown thin film</a:t>
          </a:r>
        </a:p>
      </dgm:t>
    </dgm:pt>
    <dgm:pt modelId="{E55A2AC8-D331-4FEB-A868-633AB84052CA}" type="parTrans" cxnId="{DCC4B2B5-968F-4C43-AE3B-4296F2906A72}">
      <dgm:prSet/>
      <dgm:spPr/>
      <dgm:t>
        <a:bodyPr/>
        <a:lstStyle/>
        <a:p>
          <a:endParaRPr lang="en-AU"/>
        </a:p>
      </dgm:t>
    </dgm:pt>
    <dgm:pt modelId="{7D0DD882-0A03-44A0-87EC-ED5BFC08BB15}" type="sibTrans" cxnId="{DCC4B2B5-968F-4C43-AE3B-4296F2906A72}">
      <dgm:prSet/>
      <dgm:spPr/>
      <dgm:t>
        <a:bodyPr/>
        <a:lstStyle/>
        <a:p>
          <a:endParaRPr lang="en-AU"/>
        </a:p>
      </dgm:t>
    </dgm:pt>
    <dgm:pt modelId="{D2E04155-0E12-4B4E-A545-4AC04B59C1AD}">
      <dgm:prSet phldrT="[Text]" custT="1"/>
      <dgm:spPr/>
      <dgm:t>
        <a:bodyPr/>
        <a:lstStyle/>
        <a:p>
          <a:pPr algn="l"/>
          <a:r>
            <a:rPr lang="en-AU" sz="2000" dirty="0"/>
            <a:t>Ta-O / Mn-O(11 nm) / Ni</a:t>
          </a:r>
          <a:r>
            <a:rPr lang="en-AU" sz="2000" baseline="-25000" dirty="0"/>
            <a:t>80</a:t>
          </a:r>
          <a:r>
            <a:rPr lang="en-AU" sz="2000" dirty="0"/>
            <a:t>Fe</a:t>
          </a:r>
          <a:r>
            <a:rPr lang="en-AU" sz="2000" baseline="-25000" dirty="0"/>
            <a:t>20 </a:t>
          </a:r>
          <a:r>
            <a:rPr lang="en-AU" sz="2000" baseline="0" dirty="0"/>
            <a:t>(23 nm) /</a:t>
          </a:r>
          <a:r>
            <a:rPr lang="en-AU" sz="2000" dirty="0"/>
            <a:t>/ S</a:t>
          </a:r>
          <a:r>
            <a:rPr lang="en-US" altLang="zh-CN" sz="2000" dirty="0"/>
            <a:t>iO</a:t>
          </a:r>
          <a:r>
            <a:rPr lang="en-US" altLang="zh-CN" sz="2000" baseline="-25000" dirty="0"/>
            <a:t>2</a:t>
          </a:r>
          <a:r>
            <a:rPr lang="en-US" altLang="zh-CN" sz="2000" baseline="0" dirty="0"/>
            <a:t> / Si</a:t>
          </a:r>
          <a:endParaRPr lang="en-AU" sz="2000" baseline="0" dirty="0"/>
        </a:p>
      </dgm:t>
    </dgm:pt>
    <dgm:pt modelId="{E6BDE799-A9EE-45F5-B75A-060183779E4F}" type="parTrans" cxnId="{97F0FA2D-C92B-404A-8401-1F17ECA6705A}">
      <dgm:prSet/>
      <dgm:spPr/>
      <dgm:t>
        <a:bodyPr/>
        <a:lstStyle/>
        <a:p>
          <a:endParaRPr lang="en-AU"/>
        </a:p>
      </dgm:t>
    </dgm:pt>
    <dgm:pt modelId="{B556161D-B75E-48B3-9684-69EF30F6F0A2}" type="sibTrans" cxnId="{97F0FA2D-C92B-404A-8401-1F17ECA6705A}">
      <dgm:prSet/>
      <dgm:spPr/>
      <dgm:t>
        <a:bodyPr/>
        <a:lstStyle/>
        <a:p>
          <a:endParaRPr lang="en-AU"/>
        </a:p>
      </dgm:t>
    </dgm:pt>
    <dgm:pt modelId="{B344EAC0-F689-4F54-B648-6544ECFB0409}">
      <dgm:prSet phldrT="[Text]" custT="1"/>
      <dgm:spPr/>
      <dgm:t>
        <a:bodyPr/>
        <a:lstStyle/>
        <a:p>
          <a:r>
            <a:rPr lang="en-US" altLang="zh-CN" sz="2200" dirty="0"/>
            <a:t>Ion beam implantation </a:t>
          </a:r>
          <a:endParaRPr lang="en-AU" sz="2200" dirty="0"/>
        </a:p>
      </dgm:t>
    </dgm:pt>
    <dgm:pt modelId="{31118EE8-9C2C-4548-BE61-2A34E210BBC5}" type="parTrans" cxnId="{29355609-CEC3-4782-83D9-EBDCEE62B7B6}">
      <dgm:prSet/>
      <dgm:spPr/>
      <dgm:t>
        <a:bodyPr/>
        <a:lstStyle/>
        <a:p>
          <a:endParaRPr lang="en-AU"/>
        </a:p>
      </dgm:t>
    </dgm:pt>
    <dgm:pt modelId="{675FB64B-A419-42C0-A392-26EBFAC0D7D0}" type="sibTrans" cxnId="{29355609-CEC3-4782-83D9-EBDCEE62B7B6}">
      <dgm:prSet/>
      <dgm:spPr/>
      <dgm:t>
        <a:bodyPr/>
        <a:lstStyle/>
        <a:p>
          <a:endParaRPr lang="en-AU"/>
        </a:p>
      </dgm:t>
    </dgm:pt>
    <dgm:pt modelId="{C4C7343C-E4DD-4410-93F8-3A4F160FAC61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2000" dirty="0"/>
            <a:t>8 k</a:t>
          </a:r>
          <a:r>
            <a:rPr lang="en-US" altLang="zh-CN" sz="2000" dirty="0"/>
            <a:t>eV </a:t>
          </a:r>
          <a:r>
            <a:rPr lang="en-US" sz="2000" dirty="0"/>
            <a:t>O</a:t>
          </a:r>
          <a:r>
            <a:rPr lang="en-US" sz="2000" baseline="30000" dirty="0"/>
            <a:t>+</a:t>
          </a:r>
          <a:r>
            <a:rPr lang="en-US" sz="2000" dirty="0"/>
            <a:t> ion implantation: fluences of 10</a:t>
          </a:r>
          <a:r>
            <a:rPr lang="en-US" sz="2000" baseline="30000" dirty="0"/>
            <a:t>16</a:t>
          </a:r>
          <a:r>
            <a:rPr lang="en-US" sz="2000" baseline="0" dirty="0"/>
            <a:t>,</a:t>
          </a:r>
          <a:r>
            <a:rPr lang="en-US" sz="2000" dirty="0"/>
            <a:t> 10</a:t>
          </a:r>
          <a:r>
            <a:rPr lang="en-US" sz="2000" baseline="30000" dirty="0"/>
            <a:t>17 </a:t>
          </a:r>
          <a:r>
            <a:rPr lang="en-US" sz="2000" baseline="0" dirty="0"/>
            <a:t>and</a:t>
          </a:r>
          <a:r>
            <a:rPr lang="en-US" sz="2000" dirty="0"/>
            <a:t> 10</a:t>
          </a:r>
          <a:r>
            <a:rPr lang="en-US" sz="2000" baseline="30000" dirty="0"/>
            <a:t>18</a:t>
          </a:r>
          <a:r>
            <a:rPr lang="en-US" sz="2000" dirty="0"/>
            <a:t> ions/cm</a:t>
          </a:r>
          <a:r>
            <a:rPr lang="en-US" sz="2000" baseline="30000" dirty="0"/>
            <a:t>2 </a:t>
          </a:r>
          <a:r>
            <a:rPr lang="en-US" sz="2000" baseline="0" dirty="0"/>
            <a:t>in ANSTO</a:t>
          </a:r>
          <a:endParaRPr lang="en-AU" sz="2000" dirty="0"/>
        </a:p>
      </dgm:t>
    </dgm:pt>
    <dgm:pt modelId="{F47C5A0F-A8BB-4F22-B03F-F54DE2BC1F1E}" type="parTrans" cxnId="{A0AB078E-FCDE-400C-B01D-B78B44494DDD}">
      <dgm:prSet/>
      <dgm:spPr/>
      <dgm:t>
        <a:bodyPr/>
        <a:lstStyle/>
        <a:p>
          <a:endParaRPr lang="en-AU"/>
        </a:p>
      </dgm:t>
    </dgm:pt>
    <dgm:pt modelId="{D1E49159-99AF-4899-8E4B-47CBCD905C3D}" type="sibTrans" cxnId="{A0AB078E-FCDE-400C-B01D-B78B44494DDD}">
      <dgm:prSet/>
      <dgm:spPr/>
      <dgm:t>
        <a:bodyPr/>
        <a:lstStyle/>
        <a:p>
          <a:endParaRPr lang="en-AU"/>
        </a:p>
      </dgm:t>
    </dgm:pt>
    <dgm:pt modelId="{26F2FE46-1DF5-4760-8D4A-CC2FFF7F94E2}">
      <dgm:prSet phldrT="[Text]" custT="1"/>
      <dgm:spPr/>
      <dgm:t>
        <a:bodyPr/>
        <a:lstStyle/>
        <a:p>
          <a:r>
            <a:rPr lang="en-AU" sz="2200" dirty="0"/>
            <a:t>Characterisation</a:t>
          </a:r>
          <a:r>
            <a:rPr lang="en-AU" sz="2100" dirty="0"/>
            <a:t> </a:t>
          </a:r>
        </a:p>
      </dgm:t>
    </dgm:pt>
    <dgm:pt modelId="{9A68E81B-E8C0-4C5E-9973-6DB818D7FA55}" type="parTrans" cxnId="{ED55AFD6-BCBC-421E-8BC5-11DFB73017B8}">
      <dgm:prSet/>
      <dgm:spPr/>
      <dgm:t>
        <a:bodyPr/>
        <a:lstStyle/>
        <a:p>
          <a:endParaRPr lang="en-AU"/>
        </a:p>
      </dgm:t>
    </dgm:pt>
    <dgm:pt modelId="{E87FA289-9D1D-4256-A524-D3BA3F1F5FBE}" type="sibTrans" cxnId="{ED55AFD6-BCBC-421E-8BC5-11DFB73017B8}">
      <dgm:prSet/>
      <dgm:spPr/>
      <dgm:t>
        <a:bodyPr/>
        <a:lstStyle/>
        <a:p>
          <a:endParaRPr lang="en-AU"/>
        </a:p>
      </dgm:t>
    </dgm:pt>
    <dgm:pt modelId="{1996A3DA-BA75-4234-96AB-4F4C9C7BC0F2}">
      <dgm:prSet phldrT="[Text]" custT="1"/>
      <dgm:spPr/>
      <dgm:t>
        <a:bodyPr/>
        <a:lstStyle/>
        <a:p>
          <a:r>
            <a:rPr lang="en-AU" sz="2000" dirty="0"/>
            <a:t>TEM,</a:t>
          </a:r>
        </a:p>
        <a:p>
          <a:r>
            <a:rPr lang="en-AU" sz="2000" dirty="0"/>
            <a:t>PPMS-VSM and</a:t>
          </a:r>
        </a:p>
        <a:p>
          <a:r>
            <a:rPr lang="en-AU" sz="2000" dirty="0"/>
            <a:t>PNR</a:t>
          </a:r>
        </a:p>
        <a:p>
          <a:endParaRPr lang="en-AU" sz="1200" dirty="0"/>
        </a:p>
        <a:p>
          <a:endParaRPr lang="en-AU" sz="1200" dirty="0"/>
        </a:p>
        <a:p>
          <a:endParaRPr lang="en-AU" sz="1200" dirty="0"/>
        </a:p>
      </dgm:t>
    </dgm:pt>
    <dgm:pt modelId="{BDBB0B3C-7CFE-4A3C-9A3F-D411C1234242}" type="parTrans" cxnId="{92FDB406-0772-4D90-8FF1-F7DDCCB7FD33}">
      <dgm:prSet/>
      <dgm:spPr/>
      <dgm:t>
        <a:bodyPr/>
        <a:lstStyle/>
        <a:p>
          <a:endParaRPr lang="en-AU"/>
        </a:p>
      </dgm:t>
    </dgm:pt>
    <dgm:pt modelId="{E9568D29-F6AC-4922-A30A-4ACDB3F0A12D}" type="sibTrans" cxnId="{92FDB406-0772-4D90-8FF1-F7DDCCB7FD33}">
      <dgm:prSet/>
      <dgm:spPr/>
      <dgm:t>
        <a:bodyPr/>
        <a:lstStyle/>
        <a:p>
          <a:endParaRPr lang="en-AU"/>
        </a:p>
      </dgm:t>
    </dgm:pt>
    <dgm:pt modelId="{36BD0B7F-1895-42B6-AC38-1B785EA19A57}" type="pres">
      <dgm:prSet presAssocID="{00546866-8863-4038-8B76-479FC288EE60}" presName="Name0" presStyleCnt="0">
        <dgm:presLayoutVars>
          <dgm:dir/>
          <dgm:animLvl val="lvl"/>
          <dgm:resizeHandles val="exact"/>
        </dgm:presLayoutVars>
      </dgm:prSet>
      <dgm:spPr/>
    </dgm:pt>
    <dgm:pt modelId="{F571B427-846B-4EE8-B090-570146B89FC6}" type="pres">
      <dgm:prSet presAssocID="{80F984F3-30D8-4AFC-AD12-675AEEFE59B3}" presName="composite" presStyleCnt="0"/>
      <dgm:spPr/>
    </dgm:pt>
    <dgm:pt modelId="{691D7440-49A1-4D2C-ACC7-7B50CCF3B37E}" type="pres">
      <dgm:prSet presAssocID="{80F984F3-30D8-4AFC-AD12-675AEEFE59B3}" presName="parTx" presStyleLbl="alignNode1" presStyleIdx="0" presStyleCnt="3" custScaleY="158502">
        <dgm:presLayoutVars>
          <dgm:chMax val="0"/>
          <dgm:chPref val="0"/>
        </dgm:presLayoutVars>
      </dgm:prSet>
      <dgm:spPr/>
    </dgm:pt>
    <dgm:pt modelId="{2A9A6FF5-FD83-4F09-AB5B-AFA826A4DD60}" type="pres">
      <dgm:prSet presAssocID="{80F984F3-30D8-4AFC-AD12-675AEEFE59B3}" presName="desTx" presStyleLbl="alignAccFollowNode1" presStyleIdx="0" presStyleCnt="3" custScaleX="100001" custScaleY="100001" custLinFactNeighborY="5969">
        <dgm:presLayoutVars/>
      </dgm:prSet>
      <dgm:spPr>
        <a:prstGeom prst="rect">
          <a:avLst/>
        </a:prstGeom>
      </dgm:spPr>
    </dgm:pt>
    <dgm:pt modelId="{CA4835C9-5CDC-4A1A-8E51-D2BC3F3F0A37}" type="pres">
      <dgm:prSet presAssocID="{7D0DD882-0A03-44A0-87EC-ED5BFC08BB15}" presName="space" presStyleCnt="0"/>
      <dgm:spPr/>
    </dgm:pt>
    <dgm:pt modelId="{4B96C032-8740-4180-8547-D8A71D508B6E}" type="pres">
      <dgm:prSet presAssocID="{B344EAC0-F689-4F54-B648-6544ECFB0409}" presName="composite" presStyleCnt="0"/>
      <dgm:spPr/>
    </dgm:pt>
    <dgm:pt modelId="{6A20C47D-75C9-474C-82E0-B1F19D67B97A}" type="pres">
      <dgm:prSet presAssocID="{B344EAC0-F689-4F54-B648-6544ECFB0409}" presName="parTx" presStyleLbl="alignNode1" presStyleIdx="1" presStyleCnt="3" custScaleY="158502">
        <dgm:presLayoutVars>
          <dgm:chMax val="0"/>
          <dgm:chPref val="0"/>
        </dgm:presLayoutVars>
      </dgm:prSet>
      <dgm:spPr/>
    </dgm:pt>
    <dgm:pt modelId="{F5BC911C-5805-484F-BF48-5AECEB77AAA8}" type="pres">
      <dgm:prSet presAssocID="{B344EAC0-F689-4F54-B648-6544ECFB0409}" presName="desTx" presStyleLbl="alignAccFollowNode1" presStyleIdx="1" presStyleCnt="3" custLinFactNeighborY="5969">
        <dgm:presLayoutVars/>
      </dgm:prSet>
      <dgm:spPr/>
    </dgm:pt>
    <dgm:pt modelId="{2A48FCA5-7D4F-4106-96F9-760EEFAB620D}" type="pres">
      <dgm:prSet presAssocID="{675FB64B-A419-42C0-A392-26EBFAC0D7D0}" presName="space" presStyleCnt="0"/>
      <dgm:spPr/>
    </dgm:pt>
    <dgm:pt modelId="{5CD6C2C1-891E-4BAD-A3FA-88052A4E31DD}" type="pres">
      <dgm:prSet presAssocID="{26F2FE46-1DF5-4760-8D4A-CC2FFF7F94E2}" presName="composite" presStyleCnt="0"/>
      <dgm:spPr/>
    </dgm:pt>
    <dgm:pt modelId="{DB9B30EA-8751-4A43-88A1-DE488E4D1F95}" type="pres">
      <dgm:prSet presAssocID="{26F2FE46-1DF5-4760-8D4A-CC2FFF7F94E2}" presName="parTx" presStyleLbl="alignNode1" presStyleIdx="2" presStyleCnt="3" custScaleY="158502">
        <dgm:presLayoutVars>
          <dgm:chMax val="0"/>
          <dgm:chPref val="0"/>
        </dgm:presLayoutVars>
      </dgm:prSet>
      <dgm:spPr/>
    </dgm:pt>
    <dgm:pt modelId="{4AD7D198-45F3-461B-8E70-5742CA8C2B0D}" type="pres">
      <dgm:prSet presAssocID="{26F2FE46-1DF5-4760-8D4A-CC2FFF7F94E2}" presName="desTx" presStyleLbl="alignAccFollowNode1" presStyleIdx="2" presStyleCnt="3" custLinFactNeighborY="5969">
        <dgm:presLayoutVars/>
      </dgm:prSet>
      <dgm:spPr/>
    </dgm:pt>
  </dgm:ptLst>
  <dgm:cxnLst>
    <dgm:cxn modelId="{92FDB406-0772-4D90-8FF1-F7DDCCB7FD33}" srcId="{26F2FE46-1DF5-4760-8D4A-CC2FFF7F94E2}" destId="{1996A3DA-BA75-4234-96AB-4F4C9C7BC0F2}" srcOrd="0" destOrd="0" parTransId="{BDBB0B3C-7CFE-4A3C-9A3F-D411C1234242}" sibTransId="{E9568D29-F6AC-4922-A30A-4ACDB3F0A12D}"/>
    <dgm:cxn modelId="{0F6C2A09-A4D5-4159-9793-1ED69C5BAEE1}" type="presOf" srcId="{26F2FE46-1DF5-4760-8D4A-CC2FFF7F94E2}" destId="{DB9B30EA-8751-4A43-88A1-DE488E4D1F95}" srcOrd="0" destOrd="0" presId="urn:microsoft.com/office/officeart/2016/7/layout/ChevronBlockProcess"/>
    <dgm:cxn modelId="{29355609-CEC3-4782-83D9-EBDCEE62B7B6}" srcId="{00546866-8863-4038-8B76-479FC288EE60}" destId="{B344EAC0-F689-4F54-B648-6544ECFB0409}" srcOrd="1" destOrd="0" parTransId="{31118EE8-9C2C-4548-BE61-2A34E210BBC5}" sibTransId="{675FB64B-A419-42C0-A392-26EBFAC0D7D0}"/>
    <dgm:cxn modelId="{2AA88D27-F25A-45CF-AA3E-660C17CEE0FF}" type="presOf" srcId="{80F984F3-30D8-4AFC-AD12-675AEEFE59B3}" destId="{691D7440-49A1-4D2C-ACC7-7B50CCF3B37E}" srcOrd="0" destOrd="0" presId="urn:microsoft.com/office/officeart/2016/7/layout/ChevronBlockProcess"/>
    <dgm:cxn modelId="{97F0FA2D-C92B-404A-8401-1F17ECA6705A}" srcId="{80F984F3-30D8-4AFC-AD12-675AEEFE59B3}" destId="{D2E04155-0E12-4B4E-A545-4AC04B59C1AD}" srcOrd="0" destOrd="0" parTransId="{E6BDE799-A9EE-45F5-B75A-060183779E4F}" sibTransId="{B556161D-B75E-48B3-9684-69EF30F6F0A2}"/>
    <dgm:cxn modelId="{EB80A548-DFAF-4676-9298-5372D11AC078}" type="presOf" srcId="{C4C7343C-E4DD-4410-93F8-3A4F160FAC61}" destId="{F5BC911C-5805-484F-BF48-5AECEB77AAA8}" srcOrd="0" destOrd="0" presId="urn:microsoft.com/office/officeart/2016/7/layout/ChevronBlockProcess"/>
    <dgm:cxn modelId="{A0AB078E-FCDE-400C-B01D-B78B44494DDD}" srcId="{B344EAC0-F689-4F54-B648-6544ECFB0409}" destId="{C4C7343C-E4DD-4410-93F8-3A4F160FAC61}" srcOrd="0" destOrd="0" parTransId="{F47C5A0F-A8BB-4F22-B03F-F54DE2BC1F1E}" sibTransId="{D1E49159-99AF-4899-8E4B-47CBCD905C3D}"/>
    <dgm:cxn modelId="{EF6CE590-E4E2-4613-8F19-E9E7467E56D5}" type="presOf" srcId="{00546866-8863-4038-8B76-479FC288EE60}" destId="{36BD0B7F-1895-42B6-AC38-1B785EA19A57}" srcOrd="0" destOrd="0" presId="urn:microsoft.com/office/officeart/2016/7/layout/ChevronBlockProcess"/>
    <dgm:cxn modelId="{30D2C4A2-28CB-4336-B047-0CF747305D0A}" type="presOf" srcId="{B344EAC0-F689-4F54-B648-6544ECFB0409}" destId="{6A20C47D-75C9-474C-82E0-B1F19D67B97A}" srcOrd="0" destOrd="0" presId="urn:microsoft.com/office/officeart/2016/7/layout/ChevronBlockProcess"/>
    <dgm:cxn modelId="{DCC4B2B5-968F-4C43-AE3B-4296F2906A72}" srcId="{00546866-8863-4038-8B76-479FC288EE60}" destId="{80F984F3-30D8-4AFC-AD12-675AEEFE59B3}" srcOrd="0" destOrd="0" parTransId="{E55A2AC8-D331-4FEB-A868-633AB84052CA}" sibTransId="{7D0DD882-0A03-44A0-87EC-ED5BFC08BB15}"/>
    <dgm:cxn modelId="{B2D892CD-148C-4521-8C55-19418B9CFD59}" type="presOf" srcId="{1996A3DA-BA75-4234-96AB-4F4C9C7BC0F2}" destId="{4AD7D198-45F3-461B-8E70-5742CA8C2B0D}" srcOrd="0" destOrd="0" presId="urn:microsoft.com/office/officeart/2016/7/layout/ChevronBlockProcess"/>
    <dgm:cxn modelId="{ED55AFD6-BCBC-421E-8BC5-11DFB73017B8}" srcId="{00546866-8863-4038-8B76-479FC288EE60}" destId="{26F2FE46-1DF5-4760-8D4A-CC2FFF7F94E2}" srcOrd="2" destOrd="0" parTransId="{9A68E81B-E8C0-4C5E-9973-6DB818D7FA55}" sibTransId="{E87FA289-9D1D-4256-A524-D3BA3F1F5FBE}"/>
    <dgm:cxn modelId="{5AE4A8F1-B709-46DB-AAAF-1F44119BCDBC}" type="presOf" srcId="{D2E04155-0E12-4B4E-A545-4AC04B59C1AD}" destId="{2A9A6FF5-FD83-4F09-AB5B-AFA826A4DD60}" srcOrd="0" destOrd="0" presId="urn:microsoft.com/office/officeart/2016/7/layout/ChevronBlockProcess"/>
    <dgm:cxn modelId="{F6EF1637-A5B4-4B7D-8D9D-BC156186B9BB}" type="presParOf" srcId="{36BD0B7F-1895-42B6-AC38-1B785EA19A57}" destId="{F571B427-846B-4EE8-B090-570146B89FC6}" srcOrd="0" destOrd="0" presId="urn:microsoft.com/office/officeart/2016/7/layout/ChevronBlockProcess"/>
    <dgm:cxn modelId="{98954F38-E77D-4C4E-9065-BE727D81EB27}" type="presParOf" srcId="{F571B427-846B-4EE8-B090-570146B89FC6}" destId="{691D7440-49A1-4D2C-ACC7-7B50CCF3B37E}" srcOrd="0" destOrd="0" presId="urn:microsoft.com/office/officeart/2016/7/layout/ChevronBlockProcess"/>
    <dgm:cxn modelId="{9B5BB332-B7B6-4910-A1B3-2ABA038D6400}" type="presParOf" srcId="{F571B427-846B-4EE8-B090-570146B89FC6}" destId="{2A9A6FF5-FD83-4F09-AB5B-AFA826A4DD60}" srcOrd="1" destOrd="0" presId="urn:microsoft.com/office/officeart/2016/7/layout/ChevronBlockProcess"/>
    <dgm:cxn modelId="{3EF79A04-FC03-466E-8FFF-8F598F52CA64}" type="presParOf" srcId="{36BD0B7F-1895-42B6-AC38-1B785EA19A57}" destId="{CA4835C9-5CDC-4A1A-8E51-D2BC3F3F0A37}" srcOrd="1" destOrd="0" presId="urn:microsoft.com/office/officeart/2016/7/layout/ChevronBlockProcess"/>
    <dgm:cxn modelId="{135F5FEA-E0BB-4912-BFEC-8D4EE1278753}" type="presParOf" srcId="{36BD0B7F-1895-42B6-AC38-1B785EA19A57}" destId="{4B96C032-8740-4180-8547-D8A71D508B6E}" srcOrd="2" destOrd="0" presId="urn:microsoft.com/office/officeart/2016/7/layout/ChevronBlockProcess"/>
    <dgm:cxn modelId="{8422751F-AEFC-43A2-B618-496AAD1E8DB1}" type="presParOf" srcId="{4B96C032-8740-4180-8547-D8A71D508B6E}" destId="{6A20C47D-75C9-474C-82E0-B1F19D67B97A}" srcOrd="0" destOrd="0" presId="urn:microsoft.com/office/officeart/2016/7/layout/ChevronBlockProcess"/>
    <dgm:cxn modelId="{BA9EDA50-2B64-4290-AE7A-0243A5A29B92}" type="presParOf" srcId="{4B96C032-8740-4180-8547-D8A71D508B6E}" destId="{F5BC911C-5805-484F-BF48-5AECEB77AAA8}" srcOrd="1" destOrd="0" presId="urn:microsoft.com/office/officeart/2016/7/layout/ChevronBlockProcess"/>
    <dgm:cxn modelId="{7C76991F-BEF7-43F1-A76A-5EA3AE5E52EB}" type="presParOf" srcId="{36BD0B7F-1895-42B6-AC38-1B785EA19A57}" destId="{2A48FCA5-7D4F-4106-96F9-760EEFAB620D}" srcOrd="3" destOrd="0" presId="urn:microsoft.com/office/officeart/2016/7/layout/ChevronBlockProcess"/>
    <dgm:cxn modelId="{6B856FAA-A7EF-4B18-BD3E-4333E8057059}" type="presParOf" srcId="{36BD0B7F-1895-42B6-AC38-1B785EA19A57}" destId="{5CD6C2C1-891E-4BAD-A3FA-88052A4E31DD}" srcOrd="4" destOrd="0" presId="urn:microsoft.com/office/officeart/2016/7/layout/ChevronBlockProcess"/>
    <dgm:cxn modelId="{CC004DE7-209E-4137-BADB-F066B87FF5AF}" type="presParOf" srcId="{5CD6C2C1-891E-4BAD-A3FA-88052A4E31DD}" destId="{DB9B30EA-8751-4A43-88A1-DE488E4D1F95}" srcOrd="0" destOrd="0" presId="urn:microsoft.com/office/officeart/2016/7/layout/ChevronBlockProcess"/>
    <dgm:cxn modelId="{5F5687F9-384B-43C4-9F3B-6D25A8F10899}" type="presParOf" srcId="{5CD6C2C1-891E-4BAD-A3FA-88052A4E31DD}" destId="{4AD7D198-45F3-461B-8E70-5742CA8C2B0D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12756-03DF-4CC0-A037-C0264786C685}">
      <dsp:nvSpPr>
        <dsp:cNvPr id="0" name=""/>
        <dsp:cNvSpPr/>
      </dsp:nvSpPr>
      <dsp:spPr>
        <a:xfrm>
          <a:off x="2583583" y="416"/>
          <a:ext cx="5940000" cy="81261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000" kern="1200" dirty="0"/>
            <a:t>Giant magnetoresistance read-heads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000" kern="1200" dirty="0"/>
            <a:t>Potential </a:t>
          </a:r>
          <a:r>
            <a:rPr lang="en-US" sz="2000" kern="1200" dirty="0"/>
            <a:t>application in </a:t>
          </a:r>
          <a:r>
            <a:rPr lang="en-AU" sz="2000" kern="1200" dirty="0"/>
            <a:t>spintronic devices</a:t>
          </a:r>
        </a:p>
      </dsp:txBody>
      <dsp:txXfrm>
        <a:off x="2583583" y="101993"/>
        <a:ext cx="5635270" cy="609459"/>
      </dsp:txXfrm>
    </dsp:sp>
    <dsp:sp modelId="{9C12F309-6A5A-4BFC-A0CC-AF47FE29EFBA}">
      <dsp:nvSpPr>
        <dsp:cNvPr id="0" name=""/>
        <dsp:cNvSpPr/>
      </dsp:nvSpPr>
      <dsp:spPr>
        <a:xfrm>
          <a:off x="261746" y="53196"/>
          <a:ext cx="2321836" cy="707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Applications in real world</a:t>
          </a:r>
          <a:endParaRPr lang="en-AU" sz="2200" kern="1200" dirty="0"/>
        </a:p>
      </dsp:txBody>
      <dsp:txXfrm>
        <a:off x="296261" y="87711"/>
        <a:ext cx="2252806" cy="638023"/>
      </dsp:txXfrm>
    </dsp:sp>
    <dsp:sp modelId="{4709C843-9906-47D7-B114-86E1DDF6D9E9}">
      <dsp:nvSpPr>
        <dsp:cNvPr id="0" name=""/>
        <dsp:cNvSpPr/>
      </dsp:nvSpPr>
      <dsp:spPr>
        <a:xfrm>
          <a:off x="2583583" y="847256"/>
          <a:ext cx="5940000" cy="1531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Nanoparticles: Crystal structure, magnetic structure, chemical composition etc.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/>
            <a:t>Thin films: Anisotropy, layer thicknesses, interface roughness etc.</a:t>
          </a:r>
          <a:endParaRPr lang="en-AU" sz="2000" kern="1200" dirty="0"/>
        </a:p>
      </dsp:txBody>
      <dsp:txXfrm>
        <a:off x="2583583" y="1038738"/>
        <a:ext cx="5365553" cy="1148894"/>
      </dsp:txXfrm>
    </dsp:sp>
    <dsp:sp modelId="{40847B5A-F662-45DB-A4BB-55D1328B81E6}">
      <dsp:nvSpPr>
        <dsp:cNvPr id="0" name=""/>
        <dsp:cNvSpPr/>
      </dsp:nvSpPr>
      <dsp:spPr>
        <a:xfrm>
          <a:off x="261746" y="1174777"/>
          <a:ext cx="2321836" cy="8768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Contributing factors to EB</a:t>
          </a:r>
          <a:endParaRPr lang="en-AU" sz="2200" kern="1200" dirty="0"/>
        </a:p>
      </dsp:txBody>
      <dsp:txXfrm>
        <a:off x="304549" y="1217580"/>
        <a:ext cx="2236230" cy="791210"/>
      </dsp:txXfrm>
    </dsp:sp>
    <dsp:sp modelId="{B3AD7DC6-539E-435F-9514-77DE8C799B91}">
      <dsp:nvSpPr>
        <dsp:cNvPr id="0" name=""/>
        <dsp:cNvSpPr/>
      </dsp:nvSpPr>
      <dsp:spPr>
        <a:xfrm>
          <a:off x="2583583" y="2413341"/>
          <a:ext cx="5940000" cy="17908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Altering the magnetism and chemistry of a </a:t>
          </a:r>
          <a:r>
            <a:rPr lang="en-AU" sz="2000" kern="1200" dirty="0"/>
            <a:t>particular </a:t>
          </a:r>
          <a:r>
            <a:rPr lang="en-US" sz="2000" kern="1200" dirty="0"/>
            <a:t>layer in thin film sample via ion beam implantation</a:t>
          </a:r>
          <a:endParaRPr lang="en-A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000" kern="1200" dirty="0"/>
            <a:t>Magnetic spin reversal before and after ion implantation</a:t>
          </a:r>
        </a:p>
      </dsp:txBody>
      <dsp:txXfrm>
        <a:off x="2583583" y="2637203"/>
        <a:ext cx="5268413" cy="1343175"/>
      </dsp:txXfrm>
    </dsp:sp>
    <dsp:sp modelId="{7516C25E-6F4E-40A2-A2AB-980CDFBE4446}">
      <dsp:nvSpPr>
        <dsp:cNvPr id="0" name=""/>
        <dsp:cNvSpPr/>
      </dsp:nvSpPr>
      <dsp:spPr>
        <a:xfrm>
          <a:off x="261746" y="2967001"/>
          <a:ext cx="2321836" cy="683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Focus of this study</a:t>
          </a:r>
          <a:endParaRPr lang="en-AU" sz="2200" kern="1200" dirty="0"/>
        </a:p>
      </dsp:txBody>
      <dsp:txXfrm>
        <a:off x="295116" y="3000371"/>
        <a:ext cx="2255096" cy="616840"/>
      </dsp:txXfrm>
    </dsp:sp>
    <dsp:sp modelId="{6FE88AA1-A46B-42B6-B0D8-16381842D9E7}">
      <dsp:nvSpPr>
        <dsp:cNvPr id="0" name=""/>
        <dsp:cNvSpPr/>
      </dsp:nvSpPr>
      <dsp:spPr>
        <a:xfrm>
          <a:off x="2583583" y="4238468"/>
          <a:ext cx="5940000" cy="7502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Ion beam implantation</a:t>
          </a:r>
          <a:endParaRPr lang="en-AU" sz="2000" kern="1200" dirty="0"/>
        </a:p>
      </dsp:txBody>
      <dsp:txXfrm>
        <a:off x="2583583" y="4332247"/>
        <a:ext cx="5658662" cy="562676"/>
      </dsp:txXfrm>
    </dsp:sp>
    <dsp:sp modelId="{CA73FE04-6A44-429F-9841-1008FBDEFE82}">
      <dsp:nvSpPr>
        <dsp:cNvPr id="0" name=""/>
        <dsp:cNvSpPr/>
      </dsp:nvSpPr>
      <dsp:spPr>
        <a:xfrm>
          <a:off x="261746" y="4247162"/>
          <a:ext cx="2321836" cy="732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Method to achieve </a:t>
          </a:r>
          <a:endParaRPr lang="en-AU" sz="2200" kern="1200" dirty="0"/>
        </a:p>
      </dsp:txBody>
      <dsp:txXfrm>
        <a:off x="297521" y="4282937"/>
        <a:ext cx="2250286" cy="661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D7440-49A1-4D2C-ACC7-7B50CCF3B37E}">
      <dsp:nvSpPr>
        <dsp:cNvPr id="0" name=""/>
        <dsp:cNvSpPr/>
      </dsp:nvSpPr>
      <dsp:spPr>
        <a:xfrm>
          <a:off x="3235" y="1125456"/>
          <a:ext cx="3006581" cy="901974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369" tIns="111369" rIns="111369" bIns="11136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As-grown thin film</a:t>
          </a:r>
        </a:p>
      </dsp:txBody>
      <dsp:txXfrm>
        <a:off x="273827" y="1125456"/>
        <a:ext cx="2465397" cy="901974"/>
      </dsp:txXfrm>
    </dsp:sp>
    <dsp:sp modelId="{2A9A6FF5-FD83-4F09-AB5B-AFA826A4DD60}">
      <dsp:nvSpPr>
        <dsp:cNvPr id="0" name=""/>
        <dsp:cNvSpPr/>
      </dsp:nvSpPr>
      <dsp:spPr>
        <a:xfrm>
          <a:off x="3222" y="1994231"/>
          <a:ext cx="2736016" cy="22233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204" tIns="216204" rIns="216204" bIns="432408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Ta-O / Mn-O(11 nm) / Ni</a:t>
          </a:r>
          <a:r>
            <a:rPr lang="en-AU" sz="2000" kern="1200" baseline="-25000" dirty="0"/>
            <a:t>80</a:t>
          </a:r>
          <a:r>
            <a:rPr lang="en-AU" sz="2000" kern="1200" dirty="0"/>
            <a:t>Fe</a:t>
          </a:r>
          <a:r>
            <a:rPr lang="en-AU" sz="2000" kern="1200" baseline="-25000" dirty="0"/>
            <a:t>20 </a:t>
          </a:r>
          <a:r>
            <a:rPr lang="en-AU" sz="2000" kern="1200" baseline="0" dirty="0"/>
            <a:t>(23 nm) /</a:t>
          </a:r>
          <a:r>
            <a:rPr lang="en-AU" sz="2000" kern="1200" dirty="0"/>
            <a:t>/ S</a:t>
          </a:r>
          <a:r>
            <a:rPr lang="en-US" altLang="zh-CN" sz="2000" kern="1200" dirty="0"/>
            <a:t>iO</a:t>
          </a:r>
          <a:r>
            <a:rPr lang="en-US" altLang="zh-CN" sz="2000" kern="1200" baseline="-25000" dirty="0"/>
            <a:t>2</a:t>
          </a:r>
          <a:r>
            <a:rPr lang="en-US" altLang="zh-CN" sz="2000" kern="1200" baseline="0" dirty="0"/>
            <a:t> / Si</a:t>
          </a:r>
          <a:endParaRPr lang="en-AU" sz="2000" kern="1200" baseline="0" dirty="0"/>
        </a:p>
      </dsp:txBody>
      <dsp:txXfrm>
        <a:off x="3222" y="1994231"/>
        <a:ext cx="2736016" cy="2223379"/>
      </dsp:txXfrm>
    </dsp:sp>
    <dsp:sp modelId="{6A20C47D-75C9-474C-82E0-B1F19D67B97A}">
      <dsp:nvSpPr>
        <dsp:cNvPr id="0" name=""/>
        <dsp:cNvSpPr/>
      </dsp:nvSpPr>
      <dsp:spPr>
        <a:xfrm>
          <a:off x="2965132" y="1125461"/>
          <a:ext cx="3006581" cy="901974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369" tIns="111369" rIns="111369" bIns="11136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kern="1200" dirty="0"/>
            <a:t>Ion beam implantation </a:t>
          </a:r>
          <a:endParaRPr lang="en-AU" sz="2200" kern="1200" dirty="0"/>
        </a:p>
      </dsp:txBody>
      <dsp:txXfrm>
        <a:off x="3235724" y="1125461"/>
        <a:ext cx="2465397" cy="901974"/>
      </dsp:txXfrm>
    </dsp:sp>
    <dsp:sp modelId="{F5BC911C-5805-484F-BF48-5AECEB77AAA8}">
      <dsp:nvSpPr>
        <dsp:cNvPr id="0" name=""/>
        <dsp:cNvSpPr/>
      </dsp:nvSpPr>
      <dsp:spPr>
        <a:xfrm>
          <a:off x="2965132" y="1994248"/>
          <a:ext cx="2735988" cy="22233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204" tIns="216204" rIns="216204" bIns="432408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8 k</a:t>
          </a:r>
          <a:r>
            <a:rPr lang="en-US" altLang="zh-CN" sz="2000" kern="1200" dirty="0"/>
            <a:t>eV </a:t>
          </a:r>
          <a:r>
            <a:rPr lang="en-US" sz="2000" kern="1200" dirty="0"/>
            <a:t>O</a:t>
          </a:r>
          <a:r>
            <a:rPr lang="en-US" sz="2000" kern="1200" baseline="30000" dirty="0"/>
            <a:t>+</a:t>
          </a:r>
          <a:r>
            <a:rPr lang="en-US" sz="2000" kern="1200" dirty="0"/>
            <a:t> ion implantation: fluences of 10</a:t>
          </a:r>
          <a:r>
            <a:rPr lang="en-US" sz="2000" kern="1200" baseline="30000" dirty="0"/>
            <a:t>16</a:t>
          </a:r>
          <a:r>
            <a:rPr lang="en-US" sz="2000" kern="1200" baseline="0" dirty="0"/>
            <a:t>,</a:t>
          </a:r>
          <a:r>
            <a:rPr lang="en-US" sz="2000" kern="1200" dirty="0"/>
            <a:t> 10</a:t>
          </a:r>
          <a:r>
            <a:rPr lang="en-US" sz="2000" kern="1200" baseline="30000" dirty="0"/>
            <a:t>17 </a:t>
          </a:r>
          <a:r>
            <a:rPr lang="en-US" sz="2000" kern="1200" baseline="0" dirty="0"/>
            <a:t>and</a:t>
          </a:r>
          <a:r>
            <a:rPr lang="en-US" sz="2000" kern="1200" dirty="0"/>
            <a:t> 10</a:t>
          </a:r>
          <a:r>
            <a:rPr lang="en-US" sz="2000" kern="1200" baseline="30000" dirty="0"/>
            <a:t>18</a:t>
          </a:r>
          <a:r>
            <a:rPr lang="en-US" sz="2000" kern="1200" dirty="0"/>
            <a:t> ions/cm</a:t>
          </a:r>
          <a:r>
            <a:rPr lang="en-US" sz="2000" kern="1200" baseline="30000" dirty="0"/>
            <a:t>2 </a:t>
          </a:r>
          <a:r>
            <a:rPr lang="en-US" sz="2000" kern="1200" baseline="0" dirty="0"/>
            <a:t>in ANSTO</a:t>
          </a:r>
          <a:endParaRPr lang="en-AU" sz="2000" kern="1200" dirty="0"/>
        </a:p>
      </dsp:txBody>
      <dsp:txXfrm>
        <a:off x="2965132" y="1994248"/>
        <a:ext cx="2735988" cy="2223356"/>
      </dsp:txXfrm>
    </dsp:sp>
    <dsp:sp modelId="{DB9B30EA-8751-4A43-88A1-DE488E4D1F95}">
      <dsp:nvSpPr>
        <dsp:cNvPr id="0" name=""/>
        <dsp:cNvSpPr/>
      </dsp:nvSpPr>
      <dsp:spPr>
        <a:xfrm>
          <a:off x="5927029" y="1125461"/>
          <a:ext cx="3006581" cy="901974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369" tIns="111369" rIns="111369" bIns="111369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 dirty="0"/>
            <a:t>Characterisation</a:t>
          </a:r>
          <a:r>
            <a:rPr lang="en-AU" sz="2100" kern="1200" dirty="0"/>
            <a:t> </a:t>
          </a:r>
        </a:p>
      </dsp:txBody>
      <dsp:txXfrm>
        <a:off x="6197621" y="1125461"/>
        <a:ext cx="2465397" cy="901974"/>
      </dsp:txXfrm>
    </dsp:sp>
    <dsp:sp modelId="{4AD7D198-45F3-461B-8E70-5742CA8C2B0D}">
      <dsp:nvSpPr>
        <dsp:cNvPr id="0" name=""/>
        <dsp:cNvSpPr/>
      </dsp:nvSpPr>
      <dsp:spPr>
        <a:xfrm>
          <a:off x="5927029" y="1994248"/>
          <a:ext cx="2735988" cy="22233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204" tIns="216204" rIns="216204" bIns="432408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TEM,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PPMS-VSM and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PNR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200" kern="1200" dirty="0"/>
        </a:p>
      </dsp:txBody>
      <dsp:txXfrm>
        <a:off x="5927029" y="1994248"/>
        <a:ext cx="2735988" cy="222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0C4CB-5596-45E1-BE01-16D731AA6348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FD586-51C5-44D4-B86E-EF742B3D94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241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A4881-52C0-49BD-8B1C-0FEF926DC5C4}" type="datetimeFigureOut">
              <a:rPr lang="en-AU" smtClean="0"/>
              <a:t>13/08/2018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82D22-B14E-4F0E-BA07-5CE2F18305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468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9838"/>
            <a:ext cx="44640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D23D58-D6CF-40C5-BCED-EBCD1C9F0A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2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9838"/>
            <a:ext cx="44640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brief introduction of EB.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It is a pinning effect </a:t>
            </a:r>
            <a:r>
              <a:rPr lang="en-AU" dirty="0" err="1"/>
              <a:t>arised</a:t>
            </a:r>
            <a:r>
              <a:rPr lang="en-AU" dirty="0"/>
              <a:t> from FM and AFM interface, induced by field cooling from the a sample below </a:t>
            </a:r>
            <a:r>
              <a:rPr lang="en-AU" dirty="0" err="1"/>
              <a:t>neel</a:t>
            </a:r>
            <a:r>
              <a:rPr lang="en-AU" dirty="0"/>
              <a:t> and blocking temperature of </a:t>
            </a:r>
            <a:r>
              <a:rPr lang="en-AU"/>
              <a:t>AFM material.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82D22-B14E-4F0E-BA07-5CE2F18305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41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82D22-B14E-4F0E-BA07-5CE2F18305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10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82D22-B14E-4F0E-BA07-5CE2F18305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328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9838"/>
            <a:ext cx="44640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Unit explain, measured sequence explain. HE and HC, </a:t>
            </a:r>
            <a:r>
              <a:rPr lang="en-AU" dirty="0" err="1"/>
              <a:t>detal</a:t>
            </a:r>
            <a:r>
              <a:rPr lang="en-AU" dirty="0"/>
              <a:t> Ms, step-like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82D22-B14E-4F0E-BA07-5CE2F18305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66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9838"/>
            <a:ext cx="44640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Explain R++ R --, sample set-up, measuring sequence.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82D22-B14E-4F0E-BA07-5CE2F18305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696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9838"/>
            <a:ext cx="44640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82D22-B14E-4F0E-BA07-5CE2F18305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5576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9838"/>
            <a:ext cx="44640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Fitting model explain.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82D22-B14E-4F0E-BA07-5CE2F183055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104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9838"/>
            <a:ext cx="4464050" cy="3348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82D22-B14E-4F0E-BA07-5CE2F18305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95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z3349205\Desktop\UNSWAUST_header 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1412776"/>
            <a:ext cx="9147600" cy="2154862"/>
          </a:xfrm>
          <a:prstGeom prst="rect">
            <a:avLst/>
          </a:prstGeom>
          <a:noFill/>
        </p:spPr>
      </p:pic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717208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3" y="22572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1125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2003" y="3284662"/>
            <a:ext cx="5689600" cy="360362"/>
          </a:xfrm>
          <a:prstGeom prst="rect">
            <a:avLst/>
          </a:prstGeom>
        </p:spPr>
        <p:txBody>
          <a:bodyPr/>
          <a:lstStyle>
            <a:lvl1pPr>
              <a:buNone/>
              <a:defRPr sz="675" b="1" baseline="0">
                <a:latin typeface="Sommet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25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z3349205\Desktop\UNSWAUST_footer 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153"/>
            <a:ext cx="9147600" cy="6288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1688" baseline="0">
                <a:latin typeface="Sommet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788" baseline="0">
                <a:latin typeface="Arial" pitchFamily="34" charset="0"/>
                <a:cs typeface="Arial" pitchFamily="34" charset="0"/>
              </a:defRPr>
            </a:lvl1pPr>
            <a:lvl2pPr>
              <a:defRPr sz="788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788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788">
                <a:latin typeface="Arial" pitchFamily="34" charset="0"/>
                <a:cs typeface="Arial" pitchFamily="34" charset="0"/>
              </a:defRPr>
            </a:lvl4pPr>
            <a:lvl5pPr>
              <a:defRPr sz="788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218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z3349205\Desktop\UNSWAUST_header 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7600" cy="2154862"/>
          </a:xfrm>
          <a:prstGeom prst="rect">
            <a:avLst/>
          </a:prstGeom>
          <a:noFill/>
        </p:spPr>
      </p:pic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3355208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3" y="38952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1125"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2003" y="4924800"/>
            <a:ext cx="5689600" cy="360362"/>
          </a:xfrm>
          <a:prstGeom prst="rect">
            <a:avLst/>
          </a:prstGeom>
        </p:spPr>
        <p:txBody>
          <a:bodyPr/>
          <a:lstStyle>
            <a:lvl1pPr>
              <a:buNone/>
              <a:defRPr sz="675" b="1" baseline="0">
                <a:latin typeface="Sommet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83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112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82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788">
                <a:latin typeface="+mn-lt"/>
                <a:cs typeface="Arial" pitchFamily="34" charset="0"/>
              </a:defRPr>
            </a:lvl1pPr>
            <a:lvl2pPr>
              <a:defRPr sz="788">
                <a:latin typeface="+mn-lt"/>
              </a:defRPr>
            </a:lvl2pPr>
            <a:lvl3pPr>
              <a:buFont typeface="Courier New" pitchFamily="49" charset="0"/>
              <a:buChar char="o"/>
              <a:defRPr sz="788">
                <a:latin typeface="+mn-lt"/>
              </a:defRPr>
            </a:lvl3pPr>
            <a:lvl4pPr>
              <a:buFont typeface="Wingdings" pitchFamily="2" charset="2"/>
              <a:buChar char="§"/>
              <a:defRPr sz="788">
                <a:latin typeface="+mn-lt"/>
              </a:defRPr>
            </a:lvl4pPr>
            <a:lvl5pPr>
              <a:defRPr sz="788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1125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82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788">
                <a:latin typeface="+mn-lt"/>
                <a:cs typeface="Arial" pitchFamily="34" charset="0"/>
              </a:defRPr>
            </a:lvl1pPr>
            <a:lvl2pPr>
              <a:defRPr sz="788">
                <a:latin typeface="+mn-lt"/>
              </a:defRPr>
            </a:lvl2pPr>
            <a:lvl3pPr>
              <a:buFont typeface="Courier New" pitchFamily="49" charset="0"/>
              <a:buChar char="o"/>
              <a:defRPr sz="788">
                <a:latin typeface="+mn-lt"/>
              </a:defRPr>
            </a:lvl3pPr>
            <a:lvl4pPr>
              <a:buFont typeface="Wingdings" pitchFamily="2" charset="2"/>
              <a:buChar char="§"/>
              <a:defRPr sz="788">
                <a:latin typeface="+mn-lt"/>
              </a:defRPr>
            </a:lvl4pPr>
            <a:lvl5pPr>
              <a:defRPr sz="788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1688" baseline="0">
                <a:latin typeface="Sommet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10" name="Picture 2" descr="C:\Documents and Settings\z3349205\Desktop\UNSWAUST_footer 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153"/>
            <a:ext cx="9147600" cy="628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123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32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788">
                <a:latin typeface="Arial" pitchFamily="34" charset="0"/>
                <a:cs typeface="Arial" pitchFamily="34" charset="0"/>
              </a:defRPr>
            </a:lvl1pPr>
            <a:lvl2pPr>
              <a:defRPr sz="788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788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788">
                <a:latin typeface="Arial" pitchFamily="34" charset="0"/>
                <a:cs typeface="Arial" pitchFamily="34" charset="0"/>
              </a:defRPr>
            </a:lvl4pPr>
            <a:lvl5pPr>
              <a:defRPr sz="788">
                <a:latin typeface="Arial" pitchFamily="34" charset="0"/>
                <a:cs typeface="Arial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788">
                <a:latin typeface="Arial" pitchFamily="34" charset="0"/>
                <a:cs typeface="Arial" pitchFamily="34" charset="0"/>
              </a:defRPr>
            </a:lvl1pPr>
            <a:lvl2pPr>
              <a:defRPr sz="788">
                <a:latin typeface="Arial" pitchFamily="34" charset="0"/>
                <a:cs typeface="Arial" pitchFamily="34" charset="0"/>
              </a:defRPr>
            </a:lvl2pPr>
            <a:lvl3pPr>
              <a:buFont typeface="Courier New" pitchFamily="49" charset="0"/>
              <a:buChar char="o"/>
              <a:defRPr sz="788"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§"/>
              <a:defRPr sz="788">
                <a:latin typeface="Arial" pitchFamily="34" charset="0"/>
                <a:cs typeface="Arial" pitchFamily="34" charset="0"/>
              </a:defRPr>
            </a:lvl4pPr>
            <a:lvl5pPr>
              <a:defRPr sz="788">
                <a:latin typeface="Arial" pitchFamily="34" charset="0"/>
                <a:cs typeface="Arial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1688" baseline="0">
                <a:latin typeface="Sommet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6" name="Picture 2" descr="C:\Documents and Settings\z3349205\Desktop\UNSWAUST_footer 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153"/>
            <a:ext cx="9147600" cy="628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802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125" b="0">
                <a:latin typeface="Sommet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>
                <a:latin typeface="Arial" pitchFamily="34" charset="0"/>
                <a:cs typeface="Arial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>
                <a:latin typeface="Microsoft Sans Serif" pitchFamily="34" charset="0"/>
                <a:cs typeface="Microsoft Sans Serif" pitchFamily="34" charset="0"/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2" descr="C:\Documents and Settings\z3349205\Desktop\UNSWAUST_footer 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9153"/>
            <a:ext cx="9147600" cy="628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650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24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ommet" pitchFamily="5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ommet" pitchFamily="5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ommet" pitchFamily="5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ommet" pitchFamily="50" charset="0"/>
        </a:defRPr>
      </a:lvl5pPr>
      <a:lvl6pPr marL="25717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ommet" pitchFamily="50" charset="0"/>
        </a:defRPr>
      </a:lvl6pPr>
      <a:lvl7pPr marL="51435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ommet" pitchFamily="50" charset="0"/>
        </a:defRPr>
      </a:lvl7pPr>
      <a:lvl8pPr marL="77152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ommet" pitchFamily="50" charset="0"/>
        </a:defRPr>
      </a:lvl8pPr>
      <a:lvl9pPr marL="1028700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ommet" pitchFamily="50" charset="0"/>
        </a:defRPr>
      </a:lvl9pPr>
    </p:titleStyle>
    <p:bodyStyle>
      <a:lvl1pPr marL="192881" indent="-19288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BE65DA-9B18-49AA-A8C0-6888619F4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760" y="1712251"/>
            <a:ext cx="6796537" cy="1677298"/>
          </a:xfrm>
        </p:spPr>
        <p:txBody>
          <a:bodyPr/>
          <a:lstStyle/>
          <a:p>
            <a:pPr algn="ctr"/>
            <a:r>
              <a:rPr lang="en-AU" sz="2400" dirty="0">
                <a:latin typeface="+mn-lt"/>
              </a:rPr>
              <a:t>Modifying the magnetic reversal mechanism of exchange biased </a:t>
            </a:r>
            <a:r>
              <a:rPr lang="en-AU" sz="2400" dirty="0" err="1">
                <a:latin typeface="+mn-lt"/>
              </a:rPr>
              <a:t>Mn</a:t>
            </a:r>
            <a:r>
              <a:rPr lang="en-AU" sz="2400" baseline="-25000" dirty="0" err="1">
                <a:latin typeface="+mn-lt"/>
              </a:rPr>
              <a:t>x</a:t>
            </a:r>
            <a:r>
              <a:rPr lang="en-AU" sz="2400" dirty="0" err="1">
                <a:latin typeface="+mn-lt"/>
              </a:rPr>
              <a:t>O</a:t>
            </a:r>
            <a:r>
              <a:rPr lang="en-AU" sz="2400" baseline="-25000" dirty="0" err="1">
                <a:latin typeface="+mn-lt"/>
              </a:rPr>
              <a:t>y</a:t>
            </a:r>
            <a:r>
              <a:rPr lang="en-AU" sz="2400" dirty="0">
                <a:latin typeface="+mn-lt"/>
              </a:rPr>
              <a:t>/Ni</a:t>
            </a:r>
            <a:r>
              <a:rPr lang="en-AU" sz="2400" baseline="-25000" dirty="0">
                <a:latin typeface="+mn-lt"/>
              </a:rPr>
              <a:t>80</a:t>
            </a:r>
            <a:r>
              <a:rPr lang="en-AU" sz="2400" dirty="0">
                <a:latin typeface="+mn-lt"/>
              </a:rPr>
              <a:t>Fe</a:t>
            </a:r>
            <a:r>
              <a:rPr lang="en-AU" sz="2400" baseline="-25000" dirty="0">
                <a:latin typeface="+mn-lt"/>
              </a:rPr>
              <a:t>­20</a:t>
            </a:r>
            <a:r>
              <a:rPr lang="en-AU" sz="2400" dirty="0">
                <a:latin typeface="+mn-lt"/>
              </a:rPr>
              <a:t> bilayers through additional O</a:t>
            </a:r>
            <a:r>
              <a:rPr lang="en-AU" sz="2400" baseline="30000" dirty="0">
                <a:latin typeface="+mn-lt"/>
              </a:rPr>
              <a:t>+</a:t>
            </a:r>
            <a:r>
              <a:rPr lang="en-AU" sz="2400" dirty="0">
                <a:latin typeface="+mn-lt"/>
              </a:rPr>
              <a:t>  implantation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43DD21-0059-4B6B-BD90-0293C37A8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830" y="3569462"/>
            <a:ext cx="8472340" cy="788995"/>
          </a:xfrm>
        </p:spPr>
        <p:txBody>
          <a:bodyPr/>
          <a:lstStyle/>
          <a:p>
            <a:pPr algn="ctr"/>
            <a:r>
              <a:rPr lang="en-US" sz="2200" u="sng" dirty="0">
                <a:latin typeface="+mn-lt"/>
              </a:rPr>
              <a:t>Ji Zhang</a:t>
            </a:r>
            <a:r>
              <a:rPr lang="en-US" sz="2200" dirty="0">
                <a:latin typeface="+mn-lt"/>
              </a:rPr>
              <a:t> </a:t>
            </a:r>
            <a:r>
              <a:rPr lang="en-AU" sz="2400" baseline="30000" dirty="0" err="1">
                <a:latin typeface="+mn-lt"/>
              </a:rPr>
              <a:t>a,b</a:t>
            </a:r>
            <a:r>
              <a:rPr lang="en-AU" sz="2400" baseline="30000" dirty="0">
                <a:latin typeface="+mn-lt"/>
              </a:rPr>
              <a:t>,</a:t>
            </a:r>
            <a:r>
              <a:rPr lang="en-US" sz="2200" dirty="0">
                <a:latin typeface="+mn-lt"/>
              </a:rPr>
              <a:t>, Grace L. Causer </a:t>
            </a:r>
            <a:r>
              <a:rPr lang="en-AU" sz="2400" baseline="30000" dirty="0" err="1">
                <a:latin typeface="+mn-lt"/>
              </a:rPr>
              <a:t>b,c</a:t>
            </a:r>
            <a:r>
              <a:rPr lang="en-US" sz="2200" dirty="0">
                <a:latin typeface="+mn-lt"/>
              </a:rPr>
              <a:t>, Xinzhi Liu</a:t>
            </a:r>
            <a:r>
              <a:rPr lang="en-US" sz="2400" baseline="30000" dirty="0">
                <a:latin typeface="+mn-lt"/>
              </a:rPr>
              <a:t> </a:t>
            </a:r>
            <a:r>
              <a:rPr lang="en-AU" sz="2400" baseline="30000" dirty="0" err="1">
                <a:latin typeface="+mn-lt"/>
              </a:rPr>
              <a:t>b,d</a:t>
            </a:r>
            <a:r>
              <a:rPr lang="en-US" sz="2200" dirty="0">
                <a:latin typeface="+mn-lt"/>
              </a:rPr>
              <a:t>, Mihail Ionescu</a:t>
            </a:r>
            <a:r>
              <a:rPr lang="en-US" sz="2400" baseline="30000" dirty="0">
                <a:latin typeface="+mn-lt"/>
              </a:rPr>
              <a:t> </a:t>
            </a:r>
            <a:r>
              <a:rPr lang="en-AU" sz="2400" baseline="30000" dirty="0">
                <a:latin typeface="+mn-lt"/>
              </a:rPr>
              <a:t>b</a:t>
            </a:r>
            <a:r>
              <a:rPr lang="en-US" sz="2200" dirty="0">
                <a:latin typeface="+mn-lt"/>
              </a:rPr>
              <a:t>,, Ko-Wei Lin</a:t>
            </a:r>
            <a:r>
              <a:rPr lang="en-US" sz="2400" baseline="30000" dirty="0">
                <a:latin typeface="+mn-lt"/>
              </a:rPr>
              <a:t> </a:t>
            </a:r>
            <a:r>
              <a:rPr lang="en-AU" sz="2400" baseline="30000" dirty="0">
                <a:latin typeface="+mn-lt"/>
              </a:rPr>
              <a:t>e</a:t>
            </a:r>
            <a:r>
              <a:rPr lang="en-US" sz="2400" baseline="30000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Frank Klose</a:t>
            </a:r>
            <a:r>
              <a:rPr lang="en-US" sz="2400" baseline="30000" dirty="0">
                <a:latin typeface="+mn-lt"/>
              </a:rPr>
              <a:t> </a:t>
            </a:r>
            <a:r>
              <a:rPr lang="en-AU" sz="2400" baseline="30000" dirty="0">
                <a:latin typeface="+mn-lt"/>
              </a:rPr>
              <a:t>f </a:t>
            </a:r>
            <a:r>
              <a:rPr lang="en-AU" sz="2400" dirty="0">
                <a:latin typeface="+mn-lt"/>
              </a:rPr>
              <a:t>and </a:t>
            </a:r>
            <a:r>
              <a:rPr lang="en-US" sz="2400" dirty="0">
                <a:latin typeface="+mn-lt"/>
              </a:rPr>
              <a:t>Sean Li</a:t>
            </a:r>
            <a:r>
              <a:rPr lang="en-US" sz="2800" baseline="30000" dirty="0">
                <a:latin typeface="+mn-lt"/>
              </a:rPr>
              <a:t> </a:t>
            </a:r>
            <a:r>
              <a:rPr lang="en-AU" sz="2800" baseline="30000" dirty="0">
                <a:latin typeface="+mn-lt"/>
              </a:rPr>
              <a:t>a</a:t>
            </a:r>
            <a:endParaRPr lang="en-US" sz="2400" baseline="300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869D03-00A1-410D-8135-3D08DD409076}"/>
              </a:ext>
            </a:extLst>
          </p:cNvPr>
          <p:cNvSpPr/>
          <p:nvPr/>
        </p:nvSpPr>
        <p:spPr>
          <a:xfrm>
            <a:off x="0" y="4732614"/>
            <a:ext cx="89906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AU" sz="1500" baseline="300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a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AU" sz="1500" dirty="0">
                <a:latin typeface="+mn-lt"/>
              </a:rPr>
              <a:t>School of Materials Science and Engineering, 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University of New South Wales, Sydney, Australia</a:t>
            </a:r>
            <a:endParaRPr lang="en-AU" sz="1500" dirty="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AU" sz="1500" baseline="300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b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Australian Nuclear Science and Technology Organisation, Australia</a:t>
            </a:r>
            <a:endParaRPr lang="en-AU" sz="1500" dirty="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AU" sz="1500" baseline="300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c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AU" sz="1500" dirty="0">
                <a:latin typeface="+mn-lt"/>
              </a:rPr>
              <a:t>Institute for Superconducting and Electronic Materials, 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University of Wollongong, Wollongong, NSW 2500, Australia</a:t>
            </a:r>
            <a:endParaRPr lang="en-AU" sz="1500" dirty="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AU" sz="1500" baseline="300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d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Helmholtz-</a:t>
            </a:r>
            <a:r>
              <a:rPr lang="en-AU" sz="1500" dirty="0" err="1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Zentrum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Berlin </a:t>
            </a:r>
            <a:r>
              <a:rPr lang="en-AU" sz="1500" dirty="0" err="1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für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AU" sz="1500" dirty="0" err="1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Materialien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und </a:t>
            </a:r>
            <a:r>
              <a:rPr lang="en-AU" sz="1500" dirty="0" err="1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Energie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, Hahn-Meitner-Platz 1, Germany</a:t>
            </a:r>
            <a:endParaRPr lang="en-AU" sz="1500" dirty="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AU" sz="1500" baseline="300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e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Department of Materials Science and Engineering, National Chung </a:t>
            </a:r>
            <a:r>
              <a:rPr lang="en-AU" sz="1500" dirty="0" err="1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Hsing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University, Taichung 402, Taiwan</a:t>
            </a:r>
            <a:endParaRPr lang="en-AU" sz="1500" dirty="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AU" sz="1500" baseline="300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f</a:t>
            </a:r>
            <a:r>
              <a:rPr lang="en-AU" sz="1500" dirty="0">
                <a:latin typeface="+mn-lt"/>
                <a:ea typeface="SimSun" panose="02010600030101010101" pitchFamily="2" charset="-122"/>
                <a:cs typeface="Calibri" panose="020F0502020204030204" pitchFamily="34" charset="0"/>
              </a:rPr>
              <a:t> Guangdong Technion-Israel Institute of Technology, PR China</a:t>
            </a:r>
            <a:endParaRPr lang="en-AU" sz="1500" dirty="0">
              <a:effectLst/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4488" y="97372"/>
            <a:ext cx="5915025" cy="745629"/>
          </a:xfrm>
        </p:spPr>
        <p:txBody>
          <a:bodyPr/>
          <a:lstStyle/>
          <a:p>
            <a:pPr algn="ctr"/>
            <a:r>
              <a:rPr lang="en-US" sz="3200" dirty="0">
                <a:latin typeface="+mn-lt"/>
              </a:rPr>
              <a:t>Conclusion</a:t>
            </a:r>
            <a:r>
              <a:rPr lang="en-US" sz="3200" dirty="0"/>
              <a:t> </a:t>
            </a:r>
            <a:endParaRPr lang="en-AU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E2A829-D862-4ABF-9431-30FA73AA7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065" y="999470"/>
            <a:ext cx="8476890" cy="3861214"/>
          </a:xfrm>
        </p:spPr>
        <p:txBody>
          <a:bodyPr/>
          <a:lstStyle/>
          <a:p>
            <a:r>
              <a:rPr lang="en-US" altLang="zh-CN" sz="2000" dirty="0"/>
              <a:t>Samples were successfully O</a:t>
            </a:r>
            <a:r>
              <a:rPr lang="en-US" altLang="zh-CN" sz="2000" baseline="30000" dirty="0"/>
              <a:t>+</a:t>
            </a:r>
            <a:r>
              <a:rPr lang="en-US" altLang="zh-CN" sz="2000" dirty="0"/>
              <a:t> ion implanted with 8 </a:t>
            </a:r>
            <a:r>
              <a:rPr lang="en-US" altLang="zh-CN" sz="2000" dirty="0" err="1"/>
              <a:t>keV</a:t>
            </a:r>
            <a:r>
              <a:rPr lang="en-US" altLang="zh-CN" sz="2000" dirty="0"/>
              <a:t> at 10</a:t>
            </a:r>
            <a:r>
              <a:rPr lang="en-US" altLang="zh-CN" sz="2000" baseline="30000" dirty="0"/>
              <a:t>16</a:t>
            </a:r>
            <a:r>
              <a:rPr lang="en-US" altLang="zh-CN" sz="2000" dirty="0"/>
              <a:t>, 10</a:t>
            </a:r>
            <a:r>
              <a:rPr lang="en-US" altLang="zh-CN" sz="2000" baseline="30000" dirty="0"/>
              <a:t>17</a:t>
            </a:r>
            <a:r>
              <a:rPr lang="en-US" altLang="zh-CN" sz="2000" dirty="0"/>
              <a:t> and 10</a:t>
            </a:r>
            <a:r>
              <a:rPr lang="en-US" altLang="zh-CN" sz="2000" baseline="30000" dirty="0"/>
              <a:t>18</a:t>
            </a:r>
            <a:r>
              <a:rPr lang="en-US" altLang="zh-CN" sz="2000" dirty="0"/>
              <a:t> ions/cm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 </a:t>
            </a:r>
            <a:r>
              <a:rPr lang="en-US" altLang="zh-CN" sz="2000" dirty="0" err="1"/>
              <a:t>fluences</a:t>
            </a:r>
            <a:r>
              <a:rPr lang="en-US" altLang="zh-CN" sz="2000" dirty="0"/>
              <a:t>.</a:t>
            </a:r>
          </a:p>
          <a:p>
            <a:r>
              <a:rPr lang="en-US" sz="2000" dirty="0"/>
              <a:t>Implanted sample shows improved H</a:t>
            </a:r>
            <a:r>
              <a:rPr lang="en-US" sz="2000" baseline="-25000" dirty="0"/>
              <a:t>E</a:t>
            </a:r>
            <a:r>
              <a:rPr lang="en-US" sz="2000" dirty="0"/>
              <a:t> and H</a:t>
            </a:r>
            <a:r>
              <a:rPr lang="en-US" sz="2000" baseline="-25000" dirty="0"/>
              <a:t>C</a:t>
            </a:r>
            <a:r>
              <a:rPr lang="en-US" sz="2000" dirty="0"/>
              <a:t>.</a:t>
            </a:r>
            <a:endParaRPr lang="en-AU" sz="2000" dirty="0"/>
          </a:p>
          <a:p>
            <a:r>
              <a:rPr lang="en-AU" sz="2000" dirty="0"/>
              <a:t>PNR analyses of sample before and after O</a:t>
            </a:r>
            <a:r>
              <a:rPr lang="en-AU" sz="2000" baseline="30000" dirty="0"/>
              <a:t>+</a:t>
            </a:r>
            <a:r>
              <a:rPr lang="en-AU" sz="2000" dirty="0"/>
              <a:t> ion implanted shows the chemical and magnetic structures.</a:t>
            </a:r>
          </a:p>
          <a:p>
            <a:r>
              <a:rPr lang="en-US" altLang="zh-CN" sz="2000" dirty="0"/>
              <a:t>During spin reversal, as-grown sample </a:t>
            </a:r>
            <a:r>
              <a:rPr lang="en-AU" sz="2000" dirty="0"/>
              <a:t>~80% undergo coherent spin rotation, and ~20% of the spins undergo magnetic domain nucleation and motion</a:t>
            </a:r>
          </a:p>
          <a:p>
            <a:r>
              <a:rPr lang="en-US" sz="2000" dirty="0"/>
              <a:t>10</a:t>
            </a:r>
            <a:r>
              <a:rPr lang="en-US" sz="2000" baseline="30000" dirty="0"/>
              <a:t>17</a:t>
            </a:r>
            <a:r>
              <a:rPr lang="en-US" sz="2000" dirty="0"/>
              <a:t> ions/cm</a:t>
            </a:r>
            <a:r>
              <a:rPr lang="en-US" sz="2000" baseline="30000" dirty="0"/>
              <a:t>2</a:t>
            </a:r>
            <a:r>
              <a:rPr lang="en-US" sz="2000" dirty="0"/>
              <a:t> implanted sample shows fully coherent spin rotation.</a:t>
            </a:r>
            <a:endParaRPr lang="en-AU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456CA-A64A-46CC-9262-8DC2FE58B3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6367365"/>
            <a:ext cx="2190111" cy="3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161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350C-2F23-42B3-8E87-ABB9FE4AC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363" y="106271"/>
            <a:ext cx="5915025" cy="745629"/>
          </a:xfrm>
        </p:spPr>
        <p:txBody>
          <a:bodyPr/>
          <a:lstStyle/>
          <a:p>
            <a:pPr algn="ctr"/>
            <a:r>
              <a:rPr lang="en-AU" sz="3200" dirty="0">
                <a:latin typeface="+mn-lt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75B9-9B3E-4C66-BCF4-123D660D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82" y="830855"/>
            <a:ext cx="7885112" cy="546982"/>
          </a:xfrm>
        </p:spPr>
        <p:txBody>
          <a:bodyPr/>
          <a:lstStyle/>
          <a:p>
            <a:pPr marL="0" indent="0">
              <a:buNone/>
            </a:pPr>
            <a:r>
              <a:rPr lang="en-US" sz="2200" u="sng" dirty="0"/>
              <a:t>Funding Supports </a:t>
            </a:r>
            <a:endParaRPr lang="en-AU" sz="22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00D7FC-481C-43CC-BD73-AD49D44ED4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6367365"/>
            <a:ext cx="2190111" cy="3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28184" y="2778429"/>
            <a:ext cx="4353756" cy="729448"/>
            <a:chOff x="4724400" y="1619250"/>
            <a:chExt cx="3562350" cy="704850"/>
          </a:xfrm>
        </p:grpSpPr>
        <p:sp>
          <p:nvSpPr>
            <p:cNvPr id="6" name="Rectangle 5"/>
            <p:cNvSpPr/>
            <p:nvPr/>
          </p:nvSpPr>
          <p:spPr>
            <a:xfrm>
              <a:off x="4724400" y="1619250"/>
              <a:ext cx="3562350" cy="70485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26" name="Picture 2" descr="https://www.education.gov.au/sites/all/themes/custom/edu2018_theme/images/det-inline-white-small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3568" y="1647825"/>
              <a:ext cx="3447457" cy="617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www.ainse.edu.au/__data/assets/image/0008/46781/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8"/>
          <a:stretch/>
        </p:blipFill>
        <p:spPr bwMode="auto">
          <a:xfrm>
            <a:off x="5514182" y="1377837"/>
            <a:ext cx="1681162" cy="136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2282" y="3798847"/>
            <a:ext cx="7681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200" u="sng" dirty="0">
                <a:latin typeface="Arial" charset="0"/>
              </a:rPr>
              <a:t>Collaborators</a:t>
            </a:r>
          </a:p>
          <a:p>
            <a:endParaRPr lang="en-GB" sz="2200" u="sng" dirty="0">
              <a:latin typeface="Arial" charset="0"/>
            </a:endParaRPr>
          </a:p>
          <a:p>
            <a:r>
              <a:rPr lang="en-AU" sz="2000" dirty="0" err="1"/>
              <a:t>Khai</a:t>
            </a:r>
            <a:r>
              <a:rPr lang="en-AU" sz="2000" dirty="0"/>
              <a:t>-Han and Steve who made the sample</a:t>
            </a:r>
            <a:endParaRPr lang="en-AU" sz="2000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4" y="1549599"/>
            <a:ext cx="4551521" cy="7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1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7431" y="-206344"/>
            <a:ext cx="8424264" cy="6658366"/>
            <a:chOff x="1134295" y="-35656"/>
            <a:chExt cx="8424264" cy="66583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086" y="3022710"/>
              <a:ext cx="4703473" cy="360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95" y="3022710"/>
              <a:ext cx="4703474" cy="360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085" y="-35656"/>
              <a:ext cx="4703474" cy="360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95" y="-35656"/>
              <a:ext cx="4703474" cy="360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3DC31D-58D3-44AC-B8EE-8596B7397ACF}"/>
                </a:ext>
              </a:extLst>
            </p:cNvPr>
            <p:cNvSpPr txBox="1"/>
            <p:nvPr/>
          </p:nvSpPr>
          <p:spPr>
            <a:xfrm>
              <a:off x="1458402" y="285478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(a)</a:t>
              </a:r>
              <a:endParaRPr lang="en-AU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13A501-75EC-4399-AC87-2B37B205594F}"/>
                </a:ext>
              </a:extLst>
            </p:cNvPr>
            <p:cNvSpPr txBox="1"/>
            <p:nvPr/>
          </p:nvSpPr>
          <p:spPr>
            <a:xfrm>
              <a:off x="5135968" y="285478"/>
              <a:ext cx="388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(b)</a:t>
              </a:r>
              <a:endParaRPr lang="en-AU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45F084-B6D7-4165-BC0C-2D42A5DDC1BC}"/>
                </a:ext>
              </a:extLst>
            </p:cNvPr>
            <p:cNvSpPr txBox="1"/>
            <p:nvPr/>
          </p:nvSpPr>
          <p:spPr>
            <a:xfrm>
              <a:off x="1424796" y="3253771"/>
              <a:ext cx="3690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(c)</a:t>
              </a:r>
              <a:endParaRPr lang="en-AU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45F084-B6D7-4165-BC0C-2D42A5DDC1BC}"/>
                </a:ext>
              </a:extLst>
            </p:cNvPr>
            <p:cNvSpPr txBox="1"/>
            <p:nvPr/>
          </p:nvSpPr>
          <p:spPr>
            <a:xfrm>
              <a:off x="5145586" y="3253771"/>
              <a:ext cx="388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</a:t>
              </a:r>
              <a:r>
                <a:rPr lang="en-US" altLang="zh-CN" sz="1400" dirty="0"/>
                <a:t>d</a:t>
              </a:r>
              <a:r>
                <a:rPr lang="en-US" sz="1400" dirty="0"/>
                <a:t>)</a:t>
              </a:r>
              <a:endParaRPr lang="en-A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553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685" y="126589"/>
            <a:ext cx="8828629" cy="3618000"/>
            <a:chOff x="1586919" y="699613"/>
            <a:chExt cx="8828629" cy="36180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89C1744-4E62-4FB2-BDA4-238BB2C80417}"/>
                </a:ext>
              </a:extLst>
            </p:cNvPr>
            <p:cNvSpPr txBox="1"/>
            <p:nvPr/>
          </p:nvSpPr>
          <p:spPr>
            <a:xfrm>
              <a:off x="1586919" y="921948"/>
              <a:ext cx="481791" cy="405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700" dirty="0"/>
                <a:t>(a)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16BDCD-7CEE-4EAF-A01B-E96A93AE7AC9}"/>
                </a:ext>
              </a:extLst>
            </p:cNvPr>
            <p:cNvSpPr txBox="1"/>
            <p:nvPr/>
          </p:nvSpPr>
          <p:spPr>
            <a:xfrm>
              <a:off x="5689845" y="921947"/>
              <a:ext cx="492815" cy="4057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700" dirty="0"/>
                <a:t>(b)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45" y="699613"/>
              <a:ext cx="4725703" cy="36170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919" y="699613"/>
              <a:ext cx="4726991" cy="361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80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35969" y="524256"/>
            <a:ext cx="7947199" cy="5218176"/>
            <a:chOff x="2793953" y="-212510"/>
            <a:chExt cx="8256098" cy="494356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925" y="1097529"/>
              <a:ext cx="4233126" cy="3240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667" y="1491050"/>
              <a:ext cx="4233126" cy="324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89C1744-4E62-4FB2-BDA4-238BB2C80417}"/>
                </a:ext>
              </a:extLst>
            </p:cNvPr>
            <p:cNvSpPr txBox="1"/>
            <p:nvPr/>
          </p:nvSpPr>
          <p:spPr>
            <a:xfrm>
              <a:off x="2818667" y="-62318"/>
              <a:ext cx="420308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700" dirty="0"/>
                <a:t>(a)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85601C-46FE-44E1-B551-3D0F5EAE5E22}"/>
                </a:ext>
              </a:extLst>
            </p:cNvPr>
            <p:cNvSpPr txBox="1"/>
            <p:nvPr/>
          </p:nvSpPr>
          <p:spPr>
            <a:xfrm>
              <a:off x="6930087" y="1407490"/>
              <a:ext cx="514723" cy="373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700" dirty="0"/>
                <a:t>(b)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953" y="-212510"/>
              <a:ext cx="4233126" cy="32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77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487" y="91260"/>
            <a:ext cx="5915025" cy="745629"/>
          </a:xfrm>
        </p:spPr>
        <p:txBody>
          <a:bodyPr/>
          <a:lstStyle/>
          <a:p>
            <a:pPr algn="ctr"/>
            <a:r>
              <a:rPr lang="en-US" sz="3200" dirty="0">
                <a:latin typeface="+mn-lt"/>
              </a:rPr>
              <a:t>Exchange bias (EB)</a:t>
            </a:r>
            <a:endParaRPr lang="en-AU" sz="3200" dirty="0">
              <a:latin typeface="+mn-lt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384054" y="3045866"/>
            <a:ext cx="3773124" cy="2674362"/>
            <a:chOff x="1204994" y="3574038"/>
            <a:chExt cx="3703634" cy="2625109"/>
          </a:xfrm>
        </p:grpSpPr>
        <p:grpSp>
          <p:nvGrpSpPr>
            <p:cNvPr id="124" name="Group 123"/>
            <p:cNvGrpSpPr/>
            <p:nvPr/>
          </p:nvGrpSpPr>
          <p:grpSpPr>
            <a:xfrm>
              <a:off x="1204994" y="3574038"/>
              <a:ext cx="3703634" cy="2625109"/>
              <a:chOff x="2022119" y="3574038"/>
              <a:chExt cx="3703634" cy="2625109"/>
            </a:xfrm>
          </p:grpSpPr>
          <p:cxnSp>
            <p:nvCxnSpPr>
              <p:cNvPr id="102" name="Straight Arrow Connector 101"/>
              <p:cNvCxnSpPr/>
              <p:nvPr/>
            </p:nvCxnSpPr>
            <p:spPr bwMode="auto">
              <a:xfrm flipH="1">
                <a:off x="3488968" y="3692803"/>
                <a:ext cx="3969" cy="250507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2022119" y="5050115"/>
                <a:ext cx="304165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4" name="Round Diagonal Corner Rectangle 103"/>
              <p:cNvSpPr/>
              <p:nvPr/>
            </p:nvSpPr>
            <p:spPr bwMode="auto">
              <a:xfrm>
                <a:off x="3054787" y="4045228"/>
                <a:ext cx="876300" cy="1962150"/>
              </a:xfrm>
              <a:prstGeom prst="round2Diag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AU"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5" name="Straight Connector 104"/>
              <p:cNvCxnSpPr>
                <a:stCxn id="104" idx="3"/>
              </p:cNvCxnSpPr>
              <p:nvPr/>
            </p:nvCxnSpPr>
            <p:spPr bwMode="auto">
              <a:xfrm>
                <a:off x="3492937" y="4045228"/>
                <a:ext cx="1437481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>
                <a:off x="2059425" y="6007378"/>
                <a:ext cx="1437481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7" name="TextBox 116"/>
              <p:cNvSpPr txBox="1"/>
              <p:nvPr/>
            </p:nvSpPr>
            <p:spPr>
              <a:xfrm>
                <a:off x="3507286" y="3574038"/>
                <a:ext cx="1777875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Moment </a:t>
                </a:r>
                <a:r>
                  <a:rPr lang="en-AU" b="1" i="1" dirty="0">
                    <a:latin typeface="+mn-lt"/>
                  </a:rPr>
                  <a:t>M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214577" y="5050114"/>
                <a:ext cx="1511176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Field </a:t>
                </a:r>
                <a:r>
                  <a:rPr lang="en-AU" b="1" i="1" dirty="0">
                    <a:latin typeface="+mn-lt"/>
                  </a:rPr>
                  <a:t>H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1780325" y="4668877"/>
              <a:ext cx="664453" cy="131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H</a:t>
              </a:r>
              <a:r>
                <a:rPr lang="en-AU" baseline="-25000" dirty="0"/>
                <a:t>C1</a:t>
              </a:r>
              <a:endParaRPr lang="en-AU" b="1" i="1" baseline="-250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138798" y="4656971"/>
              <a:ext cx="664453" cy="1313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H</a:t>
              </a:r>
              <a:r>
                <a:rPr lang="en-AU" baseline="-25000" dirty="0"/>
                <a:t>C2</a:t>
              </a:r>
              <a:endParaRPr lang="en-AU" b="1" i="1" baseline="-25000" dirty="0"/>
            </a:p>
          </p:txBody>
        </p:sp>
        <p:sp>
          <p:nvSpPr>
            <p:cNvPr id="127" name="Oval 126"/>
            <p:cNvSpPr/>
            <p:nvPr/>
          </p:nvSpPr>
          <p:spPr>
            <a:xfrm flipH="1" flipV="1">
              <a:off x="2174778" y="5009022"/>
              <a:ext cx="98620" cy="986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8" name="Oval 127"/>
            <p:cNvSpPr/>
            <p:nvPr/>
          </p:nvSpPr>
          <p:spPr>
            <a:xfrm flipH="1" flipV="1">
              <a:off x="3056755" y="5005779"/>
              <a:ext cx="98620" cy="986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37574" y="1021872"/>
            <a:ext cx="2475550" cy="1394899"/>
            <a:chOff x="3719076" y="1491518"/>
            <a:chExt cx="3571478" cy="1566388"/>
          </a:xfrm>
        </p:grpSpPr>
        <p:sp>
          <p:nvSpPr>
            <p:cNvPr id="41" name="AutoShape 44"/>
            <p:cNvSpPr>
              <a:spLocks noChangeAspect="1" noChangeArrowheads="1"/>
            </p:cNvSpPr>
            <p:nvPr/>
          </p:nvSpPr>
          <p:spPr bwMode="auto">
            <a:xfrm>
              <a:off x="3719076" y="2133913"/>
              <a:ext cx="3571478" cy="923993"/>
            </a:xfrm>
            <a:prstGeom prst="cube">
              <a:avLst>
                <a:gd name="adj" fmla="val 31157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45"/>
            <p:cNvSpPr>
              <a:spLocks noChangeAspect="1" noChangeArrowheads="1"/>
            </p:cNvSpPr>
            <p:nvPr/>
          </p:nvSpPr>
          <p:spPr bwMode="auto">
            <a:xfrm>
              <a:off x="3719076" y="1491518"/>
              <a:ext cx="3571478" cy="923993"/>
            </a:xfrm>
            <a:prstGeom prst="cube">
              <a:avLst>
                <a:gd name="adj" fmla="val 31157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5"/>
            <p:cNvSpPr>
              <a:spLocks noChangeAspect="1" noChangeShapeType="1"/>
            </p:cNvSpPr>
            <p:nvPr/>
          </p:nvSpPr>
          <p:spPr bwMode="auto">
            <a:xfrm>
              <a:off x="4464872" y="2927006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Line 76"/>
            <p:cNvSpPr>
              <a:spLocks noChangeAspect="1" noChangeShapeType="1"/>
            </p:cNvSpPr>
            <p:nvPr/>
          </p:nvSpPr>
          <p:spPr bwMode="auto">
            <a:xfrm>
              <a:off x="3813356" y="2931406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Line 77"/>
            <p:cNvSpPr>
              <a:spLocks noChangeAspect="1" noChangeShapeType="1"/>
            </p:cNvSpPr>
            <p:nvPr/>
          </p:nvSpPr>
          <p:spPr bwMode="auto">
            <a:xfrm rot="10800000">
              <a:off x="6154800" y="2744408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Line 78"/>
            <p:cNvSpPr>
              <a:spLocks noChangeAspect="1" noChangeShapeType="1"/>
            </p:cNvSpPr>
            <p:nvPr/>
          </p:nvSpPr>
          <p:spPr bwMode="auto">
            <a:xfrm rot="10800000">
              <a:off x="4076153" y="2744408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Line 79"/>
            <p:cNvSpPr>
              <a:spLocks noChangeAspect="1" noChangeShapeType="1"/>
            </p:cNvSpPr>
            <p:nvPr/>
          </p:nvSpPr>
          <p:spPr bwMode="auto">
            <a:xfrm>
              <a:off x="4464872" y="2522210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7" name="Line 80"/>
            <p:cNvSpPr>
              <a:spLocks noChangeAspect="1" noChangeShapeType="1"/>
            </p:cNvSpPr>
            <p:nvPr/>
          </p:nvSpPr>
          <p:spPr bwMode="auto">
            <a:xfrm>
              <a:off x="6412122" y="2526610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" name="Line 81"/>
            <p:cNvSpPr>
              <a:spLocks noChangeAspect="1" noChangeShapeType="1"/>
            </p:cNvSpPr>
            <p:nvPr/>
          </p:nvSpPr>
          <p:spPr bwMode="auto">
            <a:xfrm>
              <a:off x="3813356" y="2526610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9" name="Line 82"/>
            <p:cNvSpPr>
              <a:spLocks noChangeAspect="1" noChangeShapeType="1"/>
            </p:cNvSpPr>
            <p:nvPr/>
          </p:nvSpPr>
          <p:spPr bwMode="auto">
            <a:xfrm>
              <a:off x="3811531" y="2302211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Line 83"/>
            <p:cNvSpPr>
              <a:spLocks noChangeAspect="1" noChangeShapeType="1"/>
            </p:cNvSpPr>
            <p:nvPr/>
          </p:nvSpPr>
          <p:spPr bwMode="auto">
            <a:xfrm>
              <a:off x="3811531" y="2117413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Line 84"/>
            <p:cNvSpPr>
              <a:spLocks noChangeAspect="1" noChangeShapeType="1"/>
            </p:cNvSpPr>
            <p:nvPr/>
          </p:nvSpPr>
          <p:spPr bwMode="auto">
            <a:xfrm>
              <a:off x="3813356" y="1921615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Line 85"/>
            <p:cNvSpPr>
              <a:spLocks noChangeAspect="1" noChangeShapeType="1"/>
            </p:cNvSpPr>
            <p:nvPr/>
          </p:nvSpPr>
          <p:spPr bwMode="auto">
            <a:xfrm>
              <a:off x="4413773" y="2293412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3" name="Line 86"/>
            <p:cNvSpPr>
              <a:spLocks noChangeAspect="1" noChangeShapeType="1"/>
            </p:cNvSpPr>
            <p:nvPr/>
          </p:nvSpPr>
          <p:spPr bwMode="auto">
            <a:xfrm>
              <a:off x="4413773" y="2108613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Line 87"/>
            <p:cNvSpPr>
              <a:spLocks noChangeAspect="1" noChangeShapeType="1"/>
            </p:cNvSpPr>
            <p:nvPr/>
          </p:nvSpPr>
          <p:spPr bwMode="auto">
            <a:xfrm>
              <a:off x="4415598" y="1912815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Line 88"/>
            <p:cNvSpPr>
              <a:spLocks noChangeAspect="1" noChangeShapeType="1"/>
            </p:cNvSpPr>
            <p:nvPr/>
          </p:nvSpPr>
          <p:spPr bwMode="auto">
            <a:xfrm>
              <a:off x="5105439" y="2284612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Line 89"/>
            <p:cNvSpPr>
              <a:spLocks noChangeAspect="1" noChangeShapeType="1"/>
            </p:cNvSpPr>
            <p:nvPr/>
          </p:nvSpPr>
          <p:spPr bwMode="auto">
            <a:xfrm>
              <a:off x="5105439" y="2099813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Line 90"/>
            <p:cNvSpPr>
              <a:spLocks noChangeAspect="1" noChangeShapeType="1"/>
            </p:cNvSpPr>
            <p:nvPr/>
          </p:nvSpPr>
          <p:spPr bwMode="auto">
            <a:xfrm>
              <a:off x="5107264" y="1904015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Line 91"/>
            <p:cNvSpPr>
              <a:spLocks noChangeAspect="1" noChangeShapeType="1"/>
            </p:cNvSpPr>
            <p:nvPr/>
          </p:nvSpPr>
          <p:spPr bwMode="auto">
            <a:xfrm>
              <a:off x="5771555" y="2284612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29" name="Line 92"/>
            <p:cNvSpPr>
              <a:spLocks noChangeAspect="1" noChangeShapeType="1"/>
            </p:cNvSpPr>
            <p:nvPr/>
          </p:nvSpPr>
          <p:spPr bwMode="auto">
            <a:xfrm>
              <a:off x="5771555" y="2099813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0" name="Line 93"/>
            <p:cNvSpPr>
              <a:spLocks noChangeAspect="1" noChangeShapeType="1"/>
            </p:cNvSpPr>
            <p:nvPr/>
          </p:nvSpPr>
          <p:spPr bwMode="auto">
            <a:xfrm>
              <a:off x="5773380" y="1899615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Line 94"/>
            <p:cNvSpPr>
              <a:spLocks noChangeAspect="1" noChangeShapeType="1"/>
            </p:cNvSpPr>
            <p:nvPr/>
          </p:nvSpPr>
          <p:spPr bwMode="auto">
            <a:xfrm>
              <a:off x="6465046" y="2280212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" name="Line 95"/>
            <p:cNvSpPr>
              <a:spLocks noChangeAspect="1" noChangeShapeType="1"/>
            </p:cNvSpPr>
            <p:nvPr/>
          </p:nvSpPr>
          <p:spPr bwMode="auto">
            <a:xfrm>
              <a:off x="6465046" y="2095413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3" name="Line 96"/>
            <p:cNvSpPr>
              <a:spLocks noChangeAspect="1" noChangeShapeType="1"/>
            </p:cNvSpPr>
            <p:nvPr/>
          </p:nvSpPr>
          <p:spPr bwMode="auto">
            <a:xfrm>
              <a:off x="6466871" y="1899615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4" name="Line 97"/>
            <p:cNvSpPr>
              <a:spLocks noChangeAspect="1" noChangeShapeType="1"/>
            </p:cNvSpPr>
            <p:nvPr/>
          </p:nvSpPr>
          <p:spPr bwMode="auto">
            <a:xfrm>
              <a:off x="5125514" y="2931406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5" name="Line 98"/>
            <p:cNvSpPr>
              <a:spLocks noChangeAspect="1" noChangeShapeType="1"/>
            </p:cNvSpPr>
            <p:nvPr/>
          </p:nvSpPr>
          <p:spPr bwMode="auto">
            <a:xfrm>
              <a:off x="5793455" y="2927006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6" name="Line 99"/>
            <p:cNvSpPr>
              <a:spLocks noChangeAspect="1" noChangeShapeType="1"/>
            </p:cNvSpPr>
            <p:nvPr/>
          </p:nvSpPr>
          <p:spPr bwMode="auto">
            <a:xfrm>
              <a:off x="6412122" y="2931406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7" name="Line 100"/>
            <p:cNvSpPr>
              <a:spLocks noChangeAspect="1" noChangeShapeType="1"/>
            </p:cNvSpPr>
            <p:nvPr/>
          </p:nvSpPr>
          <p:spPr bwMode="auto">
            <a:xfrm rot="10800000">
              <a:off x="4837167" y="2744408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8" name="Line 101"/>
            <p:cNvSpPr>
              <a:spLocks noChangeAspect="1" noChangeShapeType="1"/>
            </p:cNvSpPr>
            <p:nvPr/>
          </p:nvSpPr>
          <p:spPr bwMode="auto">
            <a:xfrm rot="10800000">
              <a:off x="5499634" y="2744408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9" name="Line 102"/>
            <p:cNvSpPr>
              <a:spLocks noChangeAspect="1" noChangeShapeType="1"/>
            </p:cNvSpPr>
            <p:nvPr/>
          </p:nvSpPr>
          <p:spPr bwMode="auto">
            <a:xfrm>
              <a:off x="5125514" y="2526610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0" name="Line 103"/>
            <p:cNvSpPr>
              <a:spLocks noChangeAspect="1" noChangeShapeType="1"/>
            </p:cNvSpPr>
            <p:nvPr/>
          </p:nvSpPr>
          <p:spPr bwMode="auto">
            <a:xfrm>
              <a:off x="5793455" y="2522210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67543" y="1083184"/>
            <a:ext cx="2475550" cy="1394899"/>
            <a:chOff x="797513" y="1423814"/>
            <a:chExt cx="3571478" cy="1566388"/>
          </a:xfrm>
        </p:grpSpPr>
        <p:sp>
          <p:nvSpPr>
            <p:cNvPr id="45" name="AutoShape 44"/>
            <p:cNvSpPr>
              <a:spLocks noChangeAspect="1" noChangeArrowheads="1"/>
            </p:cNvSpPr>
            <p:nvPr/>
          </p:nvSpPr>
          <p:spPr bwMode="auto">
            <a:xfrm>
              <a:off x="797513" y="2066209"/>
              <a:ext cx="3571478" cy="923993"/>
            </a:xfrm>
            <a:prstGeom prst="cube">
              <a:avLst>
                <a:gd name="adj" fmla="val 31157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45"/>
            <p:cNvSpPr>
              <a:spLocks noChangeAspect="1" noChangeArrowheads="1"/>
            </p:cNvSpPr>
            <p:nvPr/>
          </p:nvSpPr>
          <p:spPr bwMode="auto">
            <a:xfrm>
              <a:off x="797513" y="1423814"/>
              <a:ext cx="3571478" cy="923993"/>
            </a:xfrm>
            <a:prstGeom prst="cube">
              <a:avLst>
                <a:gd name="adj" fmla="val 31157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82"/>
            <p:cNvSpPr>
              <a:spLocks noChangeAspect="1" noChangeShapeType="1"/>
            </p:cNvSpPr>
            <p:nvPr/>
          </p:nvSpPr>
          <p:spPr bwMode="auto">
            <a:xfrm>
              <a:off x="889968" y="2234507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5" name="Line 83"/>
            <p:cNvSpPr>
              <a:spLocks noChangeAspect="1" noChangeShapeType="1"/>
            </p:cNvSpPr>
            <p:nvPr/>
          </p:nvSpPr>
          <p:spPr bwMode="auto">
            <a:xfrm>
              <a:off x="889968" y="2049709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6" name="Line 84"/>
            <p:cNvSpPr>
              <a:spLocks noChangeAspect="1" noChangeShapeType="1"/>
            </p:cNvSpPr>
            <p:nvPr/>
          </p:nvSpPr>
          <p:spPr bwMode="auto">
            <a:xfrm>
              <a:off x="891793" y="1853911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7" name="Line 85"/>
            <p:cNvSpPr>
              <a:spLocks noChangeAspect="1" noChangeShapeType="1"/>
            </p:cNvSpPr>
            <p:nvPr/>
          </p:nvSpPr>
          <p:spPr bwMode="auto">
            <a:xfrm>
              <a:off x="1492210" y="2225708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8" name="Line 86"/>
            <p:cNvSpPr>
              <a:spLocks noChangeAspect="1" noChangeShapeType="1"/>
            </p:cNvSpPr>
            <p:nvPr/>
          </p:nvSpPr>
          <p:spPr bwMode="auto">
            <a:xfrm>
              <a:off x="1492210" y="2040909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9" name="Line 87"/>
            <p:cNvSpPr>
              <a:spLocks noChangeAspect="1" noChangeShapeType="1"/>
            </p:cNvSpPr>
            <p:nvPr/>
          </p:nvSpPr>
          <p:spPr bwMode="auto">
            <a:xfrm>
              <a:off x="1494035" y="1845111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0" name="Line 88"/>
            <p:cNvSpPr>
              <a:spLocks noChangeAspect="1" noChangeShapeType="1"/>
            </p:cNvSpPr>
            <p:nvPr/>
          </p:nvSpPr>
          <p:spPr bwMode="auto">
            <a:xfrm>
              <a:off x="2183876" y="2216908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1" name="Line 89"/>
            <p:cNvSpPr>
              <a:spLocks noChangeAspect="1" noChangeShapeType="1"/>
            </p:cNvSpPr>
            <p:nvPr/>
          </p:nvSpPr>
          <p:spPr bwMode="auto">
            <a:xfrm>
              <a:off x="2183876" y="2032109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2" name="Line 90"/>
            <p:cNvSpPr>
              <a:spLocks noChangeAspect="1" noChangeShapeType="1"/>
            </p:cNvSpPr>
            <p:nvPr/>
          </p:nvSpPr>
          <p:spPr bwMode="auto">
            <a:xfrm>
              <a:off x="2185701" y="1836311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3" name="Line 91"/>
            <p:cNvSpPr>
              <a:spLocks noChangeAspect="1" noChangeShapeType="1"/>
            </p:cNvSpPr>
            <p:nvPr/>
          </p:nvSpPr>
          <p:spPr bwMode="auto">
            <a:xfrm>
              <a:off x="2849992" y="2216908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4" name="Line 92"/>
            <p:cNvSpPr>
              <a:spLocks noChangeAspect="1" noChangeShapeType="1"/>
            </p:cNvSpPr>
            <p:nvPr/>
          </p:nvSpPr>
          <p:spPr bwMode="auto">
            <a:xfrm>
              <a:off x="2849992" y="2032109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5" name="Line 93"/>
            <p:cNvSpPr>
              <a:spLocks noChangeAspect="1" noChangeShapeType="1"/>
            </p:cNvSpPr>
            <p:nvPr/>
          </p:nvSpPr>
          <p:spPr bwMode="auto">
            <a:xfrm>
              <a:off x="2851817" y="1831911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6" name="Line 94"/>
            <p:cNvSpPr>
              <a:spLocks noChangeAspect="1" noChangeShapeType="1"/>
            </p:cNvSpPr>
            <p:nvPr/>
          </p:nvSpPr>
          <p:spPr bwMode="auto">
            <a:xfrm>
              <a:off x="3543483" y="2212508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7" name="Line 95"/>
            <p:cNvSpPr>
              <a:spLocks noChangeAspect="1" noChangeShapeType="1"/>
            </p:cNvSpPr>
            <p:nvPr/>
          </p:nvSpPr>
          <p:spPr bwMode="auto">
            <a:xfrm>
              <a:off x="3543483" y="2027709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8" name="Line 96"/>
            <p:cNvSpPr>
              <a:spLocks noChangeAspect="1" noChangeShapeType="1"/>
            </p:cNvSpPr>
            <p:nvPr/>
          </p:nvSpPr>
          <p:spPr bwMode="auto">
            <a:xfrm>
              <a:off x="3545308" y="1831911"/>
              <a:ext cx="4580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7" name="Line 75"/>
            <p:cNvSpPr>
              <a:spLocks noChangeAspect="1" noChangeShapeType="1"/>
            </p:cNvSpPr>
            <p:nvPr/>
          </p:nvSpPr>
          <p:spPr bwMode="auto">
            <a:xfrm>
              <a:off x="1543309" y="2859302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8" name="Line 76"/>
            <p:cNvSpPr>
              <a:spLocks noChangeAspect="1" noChangeShapeType="1"/>
            </p:cNvSpPr>
            <p:nvPr/>
          </p:nvSpPr>
          <p:spPr bwMode="auto">
            <a:xfrm>
              <a:off x="891793" y="2863702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93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49" name="Line 77"/>
            <p:cNvSpPr>
              <a:spLocks noChangeAspect="1" noChangeShapeType="1"/>
            </p:cNvSpPr>
            <p:nvPr/>
          </p:nvSpPr>
          <p:spPr bwMode="auto">
            <a:xfrm rot="10800000">
              <a:off x="3233237" y="2676704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0" name="Line 78"/>
            <p:cNvSpPr>
              <a:spLocks noChangeAspect="1" noChangeShapeType="1"/>
            </p:cNvSpPr>
            <p:nvPr/>
          </p:nvSpPr>
          <p:spPr bwMode="auto">
            <a:xfrm rot="10800000">
              <a:off x="1154590" y="2676704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11700001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1" name="Line 79"/>
            <p:cNvSpPr>
              <a:spLocks noChangeAspect="1" noChangeShapeType="1"/>
            </p:cNvSpPr>
            <p:nvPr/>
          </p:nvSpPr>
          <p:spPr bwMode="auto">
            <a:xfrm>
              <a:off x="1543309" y="2512872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39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2" name="Line 80"/>
            <p:cNvSpPr>
              <a:spLocks noChangeAspect="1" noChangeShapeType="1"/>
            </p:cNvSpPr>
            <p:nvPr/>
          </p:nvSpPr>
          <p:spPr bwMode="auto">
            <a:xfrm>
              <a:off x="3490559" y="2458906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93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53" name="Line 81"/>
            <p:cNvSpPr>
              <a:spLocks noChangeAspect="1" noChangeShapeType="1"/>
            </p:cNvSpPr>
            <p:nvPr/>
          </p:nvSpPr>
          <p:spPr bwMode="auto">
            <a:xfrm>
              <a:off x="891793" y="2517272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200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69" name="Line 97"/>
            <p:cNvSpPr>
              <a:spLocks noChangeAspect="1" noChangeShapeType="1"/>
            </p:cNvSpPr>
            <p:nvPr/>
          </p:nvSpPr>
          <p:spPr bwMode="auto">
            <a:xfrm>
              <a:off x="2203951" y="2805335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15000002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0" name="Line 98"/>
            <p:cNvSpPr>
              <a:spLocks noChangeAspect="1" noChangeShapeType="1"/>
            </p:cNvSpPr>
            <p:nvPr/>
          </p:nvSpPr>
          <p:spPr bwMode="auto">
            <a:xfrm>
              <a:off x="2871892" y="2859302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200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1" name="Line 99"/>
            <p:cNvSpPr>
              <a:spLocks noChangeAspect="1" noChangeShapeType="1"/>
            </p:cNvSpPr>
            <p:nvPr/>
          </p:nvSpPr>
          <p:spPr bwMode="auto">
            <a:xfrm>
              <a:off x="3490559" y="2863702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197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2" name="Line 100"/>
            <p:cNvSpPr>
              <a:spLocks noChangeAspect="1" noChangeShapeType="1"/>
            </p:cNvSpPr>
            <p:nvPr/>
          </p:nvSpPr>
          <p:spPr bwMode="auto">
            <a:xfrm rot="10800000">
              <a:off x="1915604" y="2676704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200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3" name="Line 101"/>
            <p:cNvSpPr>
              <a:spLocks noChangeAspect="1" noChangeShapeType="1"/>
            </p:cNvSpPr>
            <p:nvPr/>
          </p:nvSpPr>
          <p:spPr bwMode="auto">
            <a:xfrm rot="10800000">
              <a:off x="2578071" y="2676704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4" name="Line 102"/>
            <p:cNvSpPr>
              <a:spLocks noChangeAspect="1" noChangeShapeType="1"/>
            </p:cNvSpPr>
            <p:nvPr/>
          </p:nvSpPr>
          <p:spPr bwMode="auto">
            <a:xfrm>
              <a:off x="2203951" y="2458906"/>
              <a:ext cx="456244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11700001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75" name="Line 103"/>
            <p:cNvSpPr>
              <a:spLocks noChangeAspect="1" noChangeShapeType="1"/>
            </p:cNvSpPr>
            <p:nvPr/>
          </p:nvSpPr>
          <p:spPr bwMode="auto">
            <a:xfrm>
              <a:off x="2871892" y="2483690"/>
              <a:ext cx="458069" cy="0"/>
            </a:xfrm>
            <a:prstGeom prst="line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  <a:round/>
              <a:headEnd/>
              <a:tailEnd type="triangle" w="sm" len="med"/>
            </a:ln>
            <a:effectLst/>
            <a:scene3d>
              <a:camera prst="orthographicFront">
                <a:rot lat="0" lon="0" rev="20099999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99" name="Right Arrow 98"/>
          <p:cNvSpPr/>
          <p:nvPr/>
        </p:nvSpPr>
        <p:spPr>
          <a:xfrm>
            <a:off x="3783460" y="1297799"/>
            <a:ext cx="1313747" cy="1020204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75" dirty="0">
                <a:solidFill>
                  <a:schemeClr val="tx1"/>
                </a:solidFill>
              </a:rPr>
              <a:t>Field cooling</a:t>
            </a:r>
            <a:endParaRPr lang="en-AU" sz="1575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FC37A9-5F88-4EED-BC65-859E4C042DEC}"/>
              </a:ext>
            </a:extLst>
          </p:cNvPr>
          <p:cNvGrpSpPr/>
          <p:nvPr/>
        </p:nvGrpSpPr>
        <p:grpSpPr>
          <a:xfrm>
            <a:off x="287702" y="1126230"/>
            <a:ext cx="859479" cy="1352941"/>
            <a:chOff x="1059876" y="1173951"/>
            <a:chExt cx="859479" cy="1352941"/>
          </a:xfrm>
        </p:grpSpPr>
        <p:grpSp>
          <p:nvGrpSpPr>
            <p:cNvPr id="91" name="Group 90"/>
            <p:cNvGrpSpPr/>
            <p:nvPr/>
          </p:nvGrpSpPr>
          <p:grpSpPr>
            <a:xfrm>
              <a:off x="1059876" y="1230720"/>
              <a:ext cx="859479" cy="1296172"/>
              <a:chOff x="2441799" y="3374334"/>
              <a:chExt cx="1527962" cy="2304304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441799" y="3374334"/>
                <a:ext cx="573041" cy="2304304"/>
                <a:chOff x="2441799" y="3374334"/>
                <a:chExt cx="573041" cy="2304304"/>
              </a:xfrm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2584622" y="3374334"/>
                  <a:ext cx="301558" cy="200158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 cap="flat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2441799" y="5105597"/>
                  <a:ext cx="573041" cy="573041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2594783" y="3730821"/>
                  <a:ext cx="279678" cy="1654201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cxnSp>
            <p:nvCxnSpPr>
              <p:cNvPr id="89" name="Straight Connector 88"/>
              <p:cNvCxnSpPr>
                <a:stCxn id="84" idx="3"/>
              </p:cNvCxnSpPr>
              <p:nvPr/>
            </p:nvCxnSpPr>
            <p:spPr>
              <a:xfrm flipV="1">
                <a:off x="2886180" y="4375125"/>
                <a:ext cx="38963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3194049" y="4017217"/>
                <a:ext cx="775712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-25000" dirty="0"/>
                  <a:t>N</a:t>
                </a:r>
                <a:endParaRPr lang="en-AU" sz="1575" baseline="-25000" dirty="0"/>
              </a:p>
            </p:txBody>
          </p:sp>
        </p:grpSp>
        <p:cxnSp>
          <p:nvCxnSpPr>
            <p:cNvPr id="130" name="Straight Connector 129"/>
            <p:cNvCxnSpPr/>
            <p:nvPr/>
          </p:nvCxnSpPr>
          <p:spPr>
            <a:xfrm flipV="1">
              <a:off x="1308954" y="1375275"/>
              <a:ext cx="219169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1482131" y="1173951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C</a:t>
              </a:r>
              <a:endParaRPr lang="en-AU" sz="1575" baseline="-250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FE10ACD-C4F2-4F5A-A91C-4E9CA3239B48}"/>
              </a:ext>
            </a:extLst>
          </p:cNvPr>
          <p:cNvGrpSpPr/>
          <p:nvPr/>
        </p:nvGrpSpPr>
        <p:grpSpPr>
          <a:xfrm>
            <a:off x="8027841" y="1047877"/>
            <a:ext cx="861399" cy="1296172"/>
            <a:chOff x="7113106" y="1074144"/>
            <a:chExt cx="861399" cy="1296172"/>
          </a:xfrm>
        </p:grpSpPr>
        <p:grpSp>
          <p:nvGrpSpPr>
            <p:cNvPr id="92" name="Group 91"/>
            <p:cNvGrpSpPr/>
            <p:nvPr/>
          </p:nvGrpSpPr>
          <p:grpSpPr>
            <a:xfrm>
              <a:off x="7113106" y="1074144"/>
              <a:ext cx="859479" cy="1296172"/>
              <a:chOff x="2441799" y="3374334"/>
              <a:chExt cx="1527962" cy="2304304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2441799" y="3374334"/>
                <a:ext cx="573041" cy="2304304"/>
                <a:chOff x="2441799" y="3374334"/>
                <a:chExt cx="573041" cy="2304304"/>
              </a:xfrm>
            </p:grpSpPr>
            <p:sp>
              <p:nvSpPr>
                <p:cNvPr id="96" name="Rounded Rectangle 95"/>
                <p:cNvSpPr/>
                <p:nvPr/>
              </p:nvSpPr>
              <p:spPr>
                <a:xfrm>
                  <a:off x="2584622" y="3374334"/>
                  <a:ext cx="301558" cy="200158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38100" cap="flat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2441799" y="5105597"/>
                  <a:ext cx="573041" cy="573041"/>
                </a:xfrm>
                <a:prstGeom prst="ellipse">
                  <a:avLst/>
                </a:prstGeom>
                <a:solidFill>
                  <a:srgbClr val="FF0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98" name="Rounded Rectangle 97"/>
                <p:cNvSpPr/>
                <p:nvPr/>
              </p:nvSpPr>
              <p:spPr>
                <a:xfrm>
                  <a:off x="2591401" y="4540598"/>
                  <a:ext cx="288000" cy="637765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cxnSp>
            <p:nvCxnSpPr>
              <p:cNvPr id="94" name="Straight Connector 93"/>
              <p:cNvCxnSpPr>
                <a:stCxn id="96" idx="3"/>
              </p:cNvCxnSpPr>
              <p:nvPr/>
            </p:nvCxnSpPr>
            <p:spPr>
              <a:xfrm flipV="1">
                <a:off x="2886180" y="4375125"/>
                <a:ext cx="389633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>
                <a:off x="3194049" y="4017217"/>
                <a:ext cx="775712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-25000" dirty="0"/>
                  <a:t>N</a:t>
                </a:r>
                <a:endParaRPr lang="en-AU" baseline="-25000" dirty="0"/>
              </a:p>
            </p:txBody>
          </p:sp>
        </p:grpSp>
        <p:cxnSp>
          <p:nvCxnSpPr>
            <p:cNvPr id="132" name="Straight Connector 131"/>
            <p:cNvCxnSpPr/>
            <p:nvPr/>
          </p:nvCxnSpPr>
          <p:spPr>
            <a:xfrm flipV="1">
              <a:off x="7364991" y="1379978"/>
              <a:ext cx="219169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7538167" y="1178654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C</a:t>
              </a:r>
              <a:endParaRPr lang="en-AU" sz="1575" baseline="-250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29E595-BC94-4306-A1AF-1D27A628529C}"/>
              </a:ext>
            </a:extLst>
          </p:cNvPr>
          <p:cNvGrpSpPr/>
          <p:nvPr/>
        </p:nvGrpSpPr>
        <p:grpSpPr>
          <a:xfrm>
            <a:off x="4525100" y="2841769"/>
            <a:ext cx="3992263" cy="3116661"/>
            <a:chOff x="4525100" y="2841769"/>
            <a:chExt cx="3992263" cy="3116661"/>
          </a:xfrm>
        </p:grpSpPr>
        <p:grpSp>
          <p:nvGrpSpPr>
            <p:cNvPr id="123" name="Group 122"/>
            <p:cNvGrpSpPr/>
            <p:nvPr/>
          </p:nvGrpSpPr>
          <p:grpSpPr>
            <a:xfrm>
              <a:off x="4525100" y="2841769"/>
              <a:ext cx="3992263" cy="2745848"/>
              <a:chOff x="6576782" y="3452212"/>
              <a:chExt cx="3918738" cy="2695278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9510539" y="5005769"/>
                <a:ext cx="915853" cy="36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Field </a:t>
                </a:r>
                <a:r>
                  <a:rPr lang="en-AU" b="1" i="1" dirty="0">
                    <a:latin typeface="+mn-lt"/>
                  </a:rPr>
                  <a:t>H</a:t>
                </a: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 bwMode="auto">
              <a:xfrm flipH="1">
                <a:off x="8711175" y="3609077"/>
                <a:ext cx="3969" cy="250507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Straight Arrow Connector 107"/>
              <p:cNvCxnSpPr/>
              <p:nvPr/>
            </p:nvCxnSpPr>
            <p:spPr bwMode="auto">
              <a:xfrm>
                <a:off x="7244326" y="4966389"/>
                <a:ext cx="304165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9" name="Round Diagonal Corner Rectangle 108"/>
              <p:cNvSpPr/>
              <p:nvPr/>
            </p:nvSpPr>
            <p:spPr bwMode="auto">
              <a:xfrm>
                <a:off x="7572144" y="3961502"/>
                <a:ext cx="876300" cy="1962150"/>
              </a:xfrm>
              <a:prstGeom prst="round2Diag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51435" tIns="25718" rIns="51435" bIns="2571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AU"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10" name="Straight Connector 109"/>
              <p:cNvCxnSpPr>
                <a:stCxn id="109" idx="3"/>
              </p:cNvCxnSpPr>
              <p:nvPr/>
            </p:nvCxnSpPr>
            <p:spPr bwMode="auto">
              <a:xfrm>
                <a:off x="8010294" y="3961502"/>
                <a:ext cx="1437481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6576782" y="5923652"/>
                <a:ext cx="1437481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>
                <a:off x="7997048" y="3609077"/>
                <a:ext cx="0" cy="25384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3" name="Line 102"/>
              <p:cNvSpPr>
                <a:spLocks noChangeAspect="1" noChangeShapeType="1"/>
              </p:cNvSpPr>
              <p:nvPr/>
            </p:nvSpPr>
            <p:spPr bwMode="auto">
              <a:xfrm>
                <a:off x="8014263" y="6114152"/>
                <a:ext cx="69056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stealth" w="med" len="lg"/>
                <a:tailEnd type="stealth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8717647" y="3452212"/>
                <a:ext cx="1777873" cy="1149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/>
                  <a:t>Moment </a:t>
                </a:r>
                <a:r>
                  <a:rPr lang="en-AU" b="1" i="1" dirty="0">
                    <a:latin typeface="+mn-lt"/>
                  </a:rPr>
                  <a:t>M</a:t>
                </a:r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6066428" y="5589098"/>
              <a:ext cx="6226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H</a:t>
              </a:r>
              <a:r>
                <a:rPr lang="en-AU" baseline="-25000" dirty="0"/>
                <a:t>EB</a:t>
              </a:r>
              <a:endParaRPr lang="en-AU" b="1" i="1" baseline="-25000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FA92083-8EE0-4325-B2BD-CD30FE6CEDE5}"/>
                </a:ext>
              </a:extLst>
            </p:cNvPr>
            <p:cNvSpPr txBox="1"/>
            <p:nvPr/>
          </p:nvSpPr>
          <p:spPr>
            <a:xfrm>
              <a:off x="5059721" y="3896290"/>
              <a:ext cx="676920" cy="1337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H</a:t>
              </a:r>
              <a:r>
                <a:rPr lang="en-AU" baseline="-25000" dirty="0"/>
                <a:t>C1</a:t>
              </a:r>
              <a:endParaRPr lang="en-AU" b="1" i="1" baseline="-25000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EA05733-DFFF-4B14-995F-C52B0EABD307}"/>
                </a:ext>
              </a:extLst>
            </p:cNvPr>
            <p:cNvSpPr txBox="1"/>
            <p:nvPr/>
          </p:nvSpPr>
          <p:spPr>
            <a:xfrm>
              <a:off x="5985505" y="3896290"/>
              <a:ext cx="676920" cy="1337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/>
                <a:t>H</a:t>
              </a:r>
              <a:r>
                <a:rPr lang="en-AU" baseline="-25000" dirty="0"/>
                <a:t>C2</a:t>
              </a:r>
              <a:endParaRPr lang="en-AU" b="1" i="1" baseline="-250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E30AD47-A79E-4035-B249-03F9AFAE11A8}"/>
                </a:ext>
              </a:extLst>
            </p:cNvPr>
            <p:cNvSpPr/>
            <p:nvPr/>
          </p:nvSpPr>
          <p:spPr>
            <a:xfrm flipH="1" flipV="1">
              <a:off x="5479025" y="4345795"/>
              <a:ext cx="100471" cy="100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D61CADD-7EC7-49BA-AB17-C7D2009DC04C}"/>
                </a:ext>
              </a:extLst>
            </p:cNvPr>
            <p:cNvSpPr/>
            <p:nvPr/>
          </p:nvSpPr>
          <p:spPr>
            <a:xfrm flipH="1" flipV="1">
              <a:off x="6377550" y="4342492"/>
              <a:ext cx="100471" cy="10047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122" name="Picture 121">
            <a:extLst>
              <a:ext uri="{FF2B5EF4-FFF2-40B4-BE49-F238E27FC236}">
                <a16:creationId xmlns:a16="http://schemas.microsoft.com/office/drawing/2014/main" id="{D7014244-50CB-427C-A632-7C169B984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6367365"/>
            <a:ext cx="2190111" cy="3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42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6367365"/>
            <a:ext cx="2190111" cy="3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87984" y="188811"/>
            <a:ext cx="7514841" cy="745629"/>
          </a:xfrm>
        </p:spPr>
        <p:txBody>
          <a:bodyPr/>
          <a:lstStyle/>
          <a:p>
            <a:pPr algn="ctr"/>
            <a:r>
              <a:rPr lang="en-US" sz="3200" dirty="0">
                <a:latin typeface="+mn-lt"/>
              </a:rPr>
              <a:t>Why are we still interested in EB? </a:t>
            </a:r>
            <a:endParaRPr lang="en-AU" sz="3200" dirty="0">
              <a:latin typeface="+mn-lt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63537738"/>
              </p:ext>
            </p:extLst>
          </p:nvPr>
        </p:nvGraphicFramePr>
        <p:xfrm>
          <a:off x="-319942" y="934440"/>
          <a:ext cx="8785331" cy="4989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8207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9439" y="36771"/>
            <a:ext cx="4821218" cy="756548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+mn-lt"/>
              </a:rPr>
              <a:t>Experimental methods</a:t>
            </a:r>
            <a:endParaRPr lang="en-AU" sz="3200" dirty="0">
              <a:latin typeface="+mn-lt"/>
            </a:endParaRPr>
          </a:p>
        </p:txBody>
      </p:sp>
      <p:pic>
        <p:nvPicPr>
          <p:cNvPr id="1026" name="Picture 2" descr="http://www.ansto.gov.au/cs/groups/corporate/documents/stillimage/mdaw/mdi1/~edisp/acs052089.jpg">
            <a:extLst>
              <a:ext uri="{FF2B5EF4-FFF2-40B4-BE49-F238E27FC236}">
                <a16:creationId xmlns:a16="http://schemas.microsoft.com/office/drawing/2014/main" id="{6A989B94-2EA5-4B20-B01D-B8F8E76F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4" y="3979887"/>
            <a:ext cx="3073433" cy="215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2AD77BA-09B8-4B75-8DA4-A3D2A0F26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378648"/>
              </p:ext>
            </p:extLst>
          </p:nvPr>
        </p:nvGraphicFramePr>
        <p:xfrm>
          <a:off x="164430" y="-361642"/>
          <a:ext cx="8945569" cy="521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CDA8757-F546-40B8-8DB4-13DA42A1A26B}"/>
              </a:ext>
            </a:extLst>
          </p:cNvPr>
          <p:cNvGrpSpPr/>
          <p:nvPr/>
        </p:nvGrpSpPr>
        <p:grpSpPr>
          <a:xfrm>
            <a:off x="4951560" y="4128362"/>
            <a:ext cx="3050515" cy="2194588"/>
            <a:chOff x="7666626" y="3277771"/>
            <a:chExt cx="4447369" cy="34725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CDC2E24-BE9F-4547-BE01-30D4BFA47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66626" y="3277771"/>
              <a:ext cx="4447369" cy="3472520"/>
            </a:xfrm>
            <a:prstGeom prst="rect">
              <a:avLst/>
            </a:prstGeom>
          </p:spPr>
        </p:pic>
        <p:pic>
          <p:nvPicPr>
            <p:cNvPr id="5" name="Picture 4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F159EB1-0D92-43BA-AF77-5624DDCB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81"/>
            <a:stretch/>
          </p:blipFill>
          <p:spPr>
            <a:xfrm>
              <a:off x="10737011" y="3693088"/>
              <a:ext cx="1236932" cy="117583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5BE934-4258-4D21-9144-AAD622731EE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6367365"/>
            <a:ext cx="2190111" cy="3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C67F91-7E12-4EF7-B104-F63E767660FA}"/>
              </a:ext>
            </a:extLst>
          </p:cNvPr>
          <p:cNvSpPr txBox="1"/>
          <p:nvPr/>
        </p:nvSpPr>
        <p:spPr>
          <a:xfrm flipH="1">
            <a:off x="1020396" y="3979887"/>
            <a:ext cx="26682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Low Energy</a:t>
            </a:r>
            <a:r>
              <a:rPr kumimoji="0" lang="en-US" altLang="zh-CN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Ion Implanter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20A73A-42D6-4464-8279-E332E18AC7C2}"/>
              </a:ext>
            </a:extLst>
          </p:cNvPr>
          <p:cNvSpPr txBox="1"/>
          <p:nvPr/>
        </p:nvSpPr>
        <p:spPr>
          <a:xfrm flipH="1">
            <a:off x="4762243" y="3979887"/>
            <a:ext cx="33613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Polarised</a:t>
            </a:r>
            <a:r>
              <a:rPr kumimoji="0" lang="en-AU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</a:t>
            </a: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Neutron Reflectometer</a:t>
            </a:r>
            <a:endParaRPr kumimoji="0" lang="en-AU" sz="11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828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6E05B9B-AA63-4199-8801-7813545D696E}"/>
              </a:ext>
            </a:extLst>
          </p:cNvPr>
          <p:cNvGrpSpPr/>
          <p:nvPr/>
        </p:nvGrpSpPr>
        <p:grpSpPr>
          <a:xfrm>
            <a:off x="4547125" y="1680229"/>
            <a:ext cx="3688894" cy="3496376"/>
            <a:chOff x="4547125" y="1680229"/>
            <a:chExt cx="3688894" cy="3496376"/>
          </a:xfrm>
        </p:grpSpPr>
        <p:pic>
          <p:nvPicPr>
            <p:cNvPr id="38" name="圖片 3">
              <a:extLst>
                <a:ext uri="{FF2B5EF4-FFF2-40B4-BE49-F238E27FC236}">
                  <a16:creationId xmlns:a16="http://schemas.microsoft.com/office/drawing/2014/main" id="{6FED4E99-A0EE-4925-9AB9-E3DBC45B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125" y="1680229"/>
              <a:ext cx="3688894" cy="3496376"/>
            </a:xfrm>
            <a:prstGeom prst="rect">
              <a:avLst/>
            </a:prstGeom>
          </p:spPr>
        </p:pic>
        <p:sp>
          <p:nvSpPr>
            <p:cNvPr id="39" name="文字方塊 12">
              <a:extLst>
                <a:ext uri="{FF2B5EF4-FFF2-40B4-BE49-F238E27FC236}">
                  <a16:creationId xmlns:a16="http://schemas.microsoft.com/office/drawing/2014/main" id="{6F78ED4D-6390-44F7-B983-A70F112D72AA}"/>
                </a:ext>
              </a:extLst>
            </p:cNvPr>
            <p:cNvSpPr txBox="1"/>
            <p:nvPr/>
          </p:nvSpPr>
          <p:spPr>
            <a:xfrm rot="19592520">
              <a:off x="4712255" y="1711051"/>
              <a:ext cx="380658" cy="776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TW" sz="1463" dirty="0">
                  <a:solidFill>
                    <a:schemeClr val="bg1"/>
                  </a:solidFill>
                </a:rPr>
                <a:t>Si</a:t>
              </a:r>
              <a:endParaRPr kumimoji="1" lang="zh-TW" altLang="en-US" sz="1463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ACDBAE-2987-4679-9875-F1009DC5B953}"/>
              </a:ext>
            </a:extLst>
          </p:cNvPr>
          <p:cNvGrpSpPr/>
          <p:nvPr/>
        </p:nvGrpSpPr>
        <p:grpSpPr>
          <a:xfrm>
            <a:off x="5101415" y="2460561"/>
            <a:ext cx="3095764" cy="2105545"/>
            <a:chOff x="5101415" y="2460561"/>
            <a:chExt cx="3095764" cy="2105545"/>
          </a:xfrm>
        </p:grpSpPr>
        <p:sp>
          <p:nvSpPr>
            <p:cNvPr id="34" name="矩形 7">
              <a:extLst>
                <a:ext uri="{FF2B5EF4-FFF2-40B4-BE49-F238E27FC236}">
                  <a16:creationId xmlns:a16="http://schemas.microsoft.com/office/drawing/2014/main" id="{EDAC3469-FC97-4C84-B3CA-0488CACE6EF8}"/>
                </a:ext>
              </a:extLst>
            </p:cNvPr>
            <p:cNvSpPr/>
            <p:nvPr/>
          </p:nvSpPr>
          <p:spPr>
            <a:xfrm rot="20601461">
              <a:off x="5101415" y="4111864"/>
              <a:ext cx="1142589" cy="45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zh-TW" sz="1463" dirty="0" err="1">
                  <a:solidFill>
                    <a:schemeClr val="bg1"/>
                  </a:solidFill>
                </a:rPr>
                <a:t>Mn</a:t>
              </a:r>
              <a:r>
                <a:rPr kumimoji="1" lang="en-US" altLang="zh-TW" sz="1463" baseline="-25000" dirty="0" err="1">
                  <a:solidFill>
                    <a:schemeClr val="bg1"/>
                  </a:solidFill>
                </a:rPr>
                <a:t>x</a:t>
              </a:r>
              <a:r>
                <a:rPr kumimoji="1" lang="en-US" altLang="zh-TW" sz="1463" dirty="0" err="1">
                  <a:solidFill>
                    <a:schemeClr val="bg1"/>
                  </a:solidFill>
                </a:rPr>
                <a:t>O</a:t>
              </a:r>
              <a:r>
                <a:rPr kumimoji="1" lang="en-US" altLang="zh-TW" sz="1463" baseline="-25000" dirty="0" err="1">
                  <a:solidFill>
                    <a:schemeClr val="bg1"/>
                  </a:solidFill>
                </a:rPr>
                <a:t>y</a:t>
              </a:r>
              <a:endParaRPr lang="en-AU" sz="1463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5" name="矩形 8">
              <a:extLst>
                <a:ext uri="{FF2B5EF4-FFF2-40B4-BE49-F238E27FC236}">
                  <a16:creationId xmlns:a16="http://schemas.microsoft.com/office/drawing/2014/main" id="{4B955577-0E9F-4BF5-B5ED-A9F74BC0D21D}"/>
                </a:ext>
              </a:extLst>
            </p:cNvPr>
            <p:cNvSpPr/>
            <p:nvPr/>
          </p:nvSpPr>
          <p:spPr>
            <a:xfrm rot="20601461">
              <a:off x="5889847" y="3224419"/>
              <a:ext cx="1449102" cy="45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zh-TW" sz="1463" dirty="0" err="1">
                  <a:solidFill>
                    <a:schemeClr val="bg1"/>
                  </a:solidFill>
                </a:rPr>
                <a:t>NiFe</a:t>
              </a:r>
              <a:endParaRPr lang="en-AU" sz="1463" dirty="0">
                <a:solidFill>
                  <a:schemeClr val="bg1"/>
                </a:solidFill>
              </a:endParaRPr>
            </a:p>
          </p:txBody>
        </p:sp>
        <p:sp>
          <p:nvSpPr>
            <p:cNvPr id="36" name="矩形 9">
              <a:extLst>
                <a:ext uri="{FF2B5EF4-FFF2-40B4-BE49-F238E27FC236}">
                  <a16:creationId xmlns:a16="http://schemas.microsoft.com/office/drawing/2014/main" id="{A3A911FA-2321-4021-AE0A-46E61A062FE3}"/>
                </a:ext>
              </a:extLst>
            </p:cNvPr>
            <p:cNvSpPr/>
            <p:nvPr/>
          </p:nvSpPr>
          <p:spPr>
            <a:xfrm rot="20601461">
              <a:off x="7038232" y="3591778"/>
              <a:ext cx="1158947" cy="45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zh-TW" sz="1463" dirty="0" err="1">
                  <a:solidFill>
                    <a:schemeClr val="bg1"/>
                  </a:solidFill>
                </a:rPr>
                <a:t>Ta</a:t>
              </a:r>
              <a:r>
                <a:rPr kumimoji="1" lang="en-US" altLang="zh-TW" sz="1463" baseline="-25000" dirty="0" err="1">
                  <a:solidFill>
                    <a:schemeClr val="bg1"/>
                  </a:solidFill>
                </a:rPr>
                <a:t>x</a:t>
              </a:r>
              <a:r>
                <a:rPr kumimoji="1" lang="en-US" altLang="zh-TW" sz="1463" dirty="0" err="1">
                  <a:solidFill>
                    <a:schemeClr val="bg1"/>
                  </a:solidFill>
                </a:rPr>
                <a:t>O</a:t>
              </a:r>
              <a:r>
                <a:rPr kumimoji="1" lang="en-US" altLang="zh-TW" sz="1463" baseline="-25000" dirty="0" err="1">
                  <a:solidFill>
                    <a:schemeClr val="bg1"/>
                  </a:solidFill>
                </a:rPr>
                <a:t>y</a:t>
              </a:r>
              <a:endParaRPr lang="en-AU" sz="1463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7" name="矩形 10">
              <a:extLst>
                <a:ext uri="{FF2B5EF4-FFF2-40B4-BE49-F238E27FC236}">
                  <a16:creationId xmlns:a16="http://schemas.microsoft.com/office/drawing/2014/main" id="{E3441E4E-EEF1-4DE0-A826-2E3EE455EA48}"/>
                </a:ext>
              </a:extLst>
            </p:cNvPr>
            <p:cNvSpPr/>
            <p:nvPr/>
          </p:nvSpPr>
          <p:spPr>
            <a:xfrm rot="20601461">
              <a:off x="5363635" y="2460561"/>
              <a:ext cx="1525570" cy="454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zh-CN" sz="1463" dirty="0">
                  <a:solidFill>
                    <a:schemeClr val="bg1"/>
                  </a:solidFill>
                </a:rPr>
                <a:t>SiO</a:t>
              </a:r>
              <a:r>
                <a:rPr kumimoji="1" lang="en-US" altLang="zh-CN" sz="1463" baseline="-25000" dirty="0">
                  <a:solidFill>
                    <a:schemeClr val="bg1"/>
                  </a:solidFill>
                </a:rPr>
                <a:t>2</a:t>
              </a:r>
              <a:endParaRPr lang="en-AU" sz="1463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矩形 5">
            <a:extLst>
              <a:ext uri="{FF2B5EF4-FFF2-40B4-BE49-F238E27FC236}">
                <a16:creationId xmlns:a16="http://schemas.microsoft.com/office/drawing/2014/main" id="{D1EEDC25-D506-4D6F-8AD2-99E81DC11C80}"/>
              </a:ext>
            </a:extLst>
          </p:cNvPr>
          <p:cNvSpPr/>
          <p:nvPr/>
        </p:nvSpPr>
        <p:spPr>
          <a:xfrm rot="20432881">
            <a:off x="6211057" y="4308618"/>
            <a:ext cx="2075596" cy="454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1463" dirty="0">
                <a:solidFill>
                  <a:schemeClr val="bg1"/>
                </a:solidFill>
              </a:rPr>
              <a:t>Carbon coating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29076B-F13B-4A13-A249-1DA88892B038}"/>
              </a:ext>
            </a:extLst>
          </p:cNvPr>
          <p:cNvSpPr txBox="1"/>
          <p:nvPr/>
        </p:nvSpPr>
        <p:spPr>
          <a:xfrm>
            <a:off x="5872400" y="1649425"/>
            <a:ext cx="2080833" cy="478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575" b="1" dirty="0"/>
              <a:t>10</a:t>
            </a:r>
            <a:r>
              <a:rPr lang="en-AU" sz="1575" b="1" baseline="30000" dirty="0"/>
              <a:t>17</a:t>
            </a:r>
            <a:r>
              <a:rPr lang="en-AU" sz="1575" b="1" dirty="0"/>
              <a:t> ions/cm</a:t>
            </a:r>
            <a:r>
              <a:rPr lang="en-AU" sz="1575" b="1" baseline="30000" dirty="0"/>
              <a:t>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C1112C-8AA1-493F-8578-92E185880840}"/>
              </a:ext>
            </a:extLst>
          </p:cNvPr>
          <p:cNvGrpSpPr/>
          <p:nvPr/>
        </p:nvGrpSpPr>
        <p:grpSpPr>
          <a:xfrm>
            <a:off x="706361" y="1670443"/>
            <a:ext cx="4885561" cy="3506163"/>
            <a:chOff x="706361" y="1670443"/>
            <a:chExt cx="4885561" cy="35061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84B3A3-3ECA-4A56-AE15-048CA73DFA92}"/>
                </a:ext>
              </a:extLst>
            </p:cNvPr>
            <p:cNvSpPr/>
            <p:nvPr/>
          </p:nvSpPr>
          <p:spPr>
            <a:xfrm>
              <a:off x="4675532" y="4788652"/>
              <a:ext cx="858836" cy="308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564C6D-39E7-44DC-8C1F-FEF5192E8D9E}"/>
                </a:ext>
              </a:extLst>
            </p:cNvPr>
            <p:cNvSpPr txBox="1"/>
            <p:nvPr/>
          </p:nvSpPr>
          <p:spPr>
            <a:xfrm>
              <a:off x="4710088" y="4714379"/>
              <a:ext cx="88183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50 nm</a:t>
              </a:r>
              <a:endParaRPr lang="en-AU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41264D-A9C9-4F21-801A-24F9350562B9}"/>
                </a:ext>
              </a:extLst>
            </p:cNvPr>
            <p:cNvGrpSpPr/>
            <p:nvPr/>
          </p:nvGrpSpPr>
          <p:grpSpPr>
            <a:xfrm>
              <a:off x="706361" y="1670443"/>
              <a:ext cx="3960541" cy="3506163"/>
              <a:chOff x="980433" y="958946"/>
              <a:chExt cx="4920757" cy="4356215"/>
            </a:xfrm>
          </p:grpSpPr>
          <p:grpSp>
            <p:nvGrpSpPr>
              <p:cNvPr id="20" name="Group 1">
                <a:extLst>
                  <a:ext uri="{FF2B5EF4-FFF2-40B4-BE49-F238E27FC236}">
                    <a16:creationId xmlns:a16="http://schemas.microsoft.com/office/drawing/2014/main" id="{86C84462-D4DC-4540-8D43-1B119F150E14}"/>
                  </a:ext>
                </a:extLst>
              </p:cNvPr>
              <p:cNvGrpSpPr/>
              <p:nvPr/>
            </p:nvGrpSpPr>
            <p:grpSpPr>
              <a:xfrm>
                <a:off x="980433" y="973113"/>
                <a:ext cx="4920757" cy="4342048"/>
                <a:chOff x="3938802" y="579064"/>
                <a:chExt cx="3439279" cy="3034800"/>
              </a:xfrm>
            </p:grpSpPr>
            <p:pic>
              <p:nvPicPr>
                <p:cNvPr id="22" name="Picture 15">
                  <a:extLst>
                    <a:ext uri="{FF2B5EF4-FFF2-40B4-BE49-F238E27FC236}">
                      <a16:creationId xmlns:a16="http://schemas.microsoft.com/office/drawing/2014/main" id="{39C04577-5DB7-4FBE-BF2A-35A27F9F556F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938802" y="579064"/>
                  <a:ext cx="3204000" cy="3034800"/>
                </a:xfrm>
                <a:prstGeom prst="rect">
                  <a:avLst/>
                </a:prstGeom>
              </p:spPr>
            </p:pic>
            <p:sp>
              <p:nvSpPr>
                <p:cNvPr id="23" name="矩形 24">
                  <a:extLst>
                    <a:ext uri="{FF2B5EF4-FFF2-40B4-BE49-F238E27FC236}">
                      <a16:creationId xmlns:a16="http://schemas.microsoft.com/office/drawing/2014/main" id="{691DE95E-9E78-4BBB-A791-F36C654E9A2F}"/>
                    </a:ext>
                  </a:extLst>
                </p:cNvPr>
                <p:cNvSpPr/>
                <p:nvPr/>
              </p:nvSpPr>
              <p:spPr>
                <a:xfrm rot="19188005">
                  <a:off x="4466288" y="1287979"/>
                  <a:ext cx="703507" cy="3944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CN" sz="1463" dirty="0">
                      <a:solidFill>
                        <a:schemeClr val="bg1"/>
                      </a:solidFill>
                    </a:rPr>
                    <a:t>SiO</a:t>
                  </a:r>
                  <a:r>
                    <a:rPr kumimoji="1" lang="en-US" altLang="zh-CN" sz="1463" baseline="-25000" dirty="0">
                      <a:solidFill>
                        <a:schemeClr val="bg1"/>
                      </a:solidFill>
                    </a:rPr>
                    <a:t>2</a:t>
                  </a:r>
                  <a:endParaRPr lang="en-AU" sz="146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矩形 24">
                  <a:extLst>
                    <a:ext uri="{FF2B5EF4-FFF2-40B4-BE49-F238E27FC236}">
                      <a16:creationId xmlns:a16="http://schemas.microsoft.com/office/drawing/2014/main" id="{24BEBF85-3F40-4844-B23E-827F600AD3DA}"/>
                    </a:ext>
                  </a:extLst>
                </p:cNvPr>
                <p:cNvSpPr/>
                <p:nvPr/>
              </p:nvSpPr>
              <p:spPr>
                <a:xfrm rot="19188005">
                  <a:off x="5411629" y="1865603"/>
                  <a:ext cx="787162" cy="3944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63" dirty="0" err="1">
                      <a:solidFill>
                        <a:schemeClr val="bg1"/>
                      </a:solidFill>
                    </a:rPr>
                    <a:t>NiFe</a:t>
                  </a:r>
                  <a:r>
                    <a:rPr lang="en-US" altLang="zh-CN" sz="1463" dirty="0">
                      <a:solidFill>
                        <a:schemeClr val="bg1"/>
                      </a:solidFill>
                    </a:rPr>
                    <a:t> </a:t>
                  </a:r>
                  <a:endParaRPr lang="en-AU" sz="146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C13D67F2-0E60-4E9E-95EB-CA6A76EB208F}"/>
                    </a:ext>
                  </a:extLst>
                </p:cNvPr>
                <p:cNvSpPr/>
                <p:nvPr/>
              </p:nvSpPr>
              <p:spPr>
                <a:xfrm rot="19188005">
                  <a:off x="5150863" y="2574666"/>
                  <a:ext cx="566833" cy="2756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63" dirty="0">
                      <a:solidFill>
                        <a:schemeClr val="bg1"/>
                      </a:solidFill>
                    </a:rPr>
                    <a:t>Mn-O</a:t>
                  </a:r>
                  <a:endParaRPr lang="en-AU" sz="146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矩形 24">
                  <a:extLst>
                    <a:ext uri="{FF2B5EF4-FFF2-40B4-BE49-F238E27FC236}">
                      <a16:creationId xmlns:a16="http://schemas.microsoft.com/office/drawing/2014/main" id="{5575B14D-9A44-4C4C-988E-095F2A788154}"/>
                    </a:ext>
                  </a:extLst>
                </p:cNvPr>
                <p:cNvSpPr/>
                <p:nvPr/>
              </p:nvSpPr>
              <p:spPr>
                <a:xfrm rot="19188005">
                  <a:off x="5924810" y="2073582"/>
                  <a:ext cx="799193" cy="3944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63" dirty="0">
                      <a:solidFill>
                        <a:schemeClr val="bg1"/>
                      </a:solidFill>
                    </a:rPr>
                    <a:t>Ta-O </a:t>
                  </a:r>
                  <a:endParaRPr lang="en-AU" sz="1463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07297CA5-8E26-4616-9B79-22252F8638DE}"/>
                    </a:ext>
                  </a:extLst>
                </p:cNvPr>
                <p:cNvSpPr/>
                <p:nvPr/>
              </p:nvSpPr>
              <p:spPr>
                <a:xfrm rot="19081121">
                  <a:off x="5499409" y="2693672"/>
                  <a:ext cx="1878672" cy="3944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kumimoji="1" lang="en-US" altLang="zh-TW" sz="1463" dirty="0">
                      <a:solidFill>
                        <a:schemeClr val="bg1"/>
                      </a:solidFill>
                    </a:rPr>
                    <a:t>Carbon coating </a:t>
                  </a:r>
                </a:p>
              </p:txBody>
            </p:sp>
            <p:sp>
              <p:nvSpPr>
                <p:cNvPr id="28" name="文字方塊 12">
                  <a:extLst>
                    <a:ext uri="{FF2B5EF4-FFF2-40B4-BE49-F238E27FC236}">
                      <a16:creationId xmlns:a16="http://schemas.microsoft.com/office/drawing/2014/main" id="{BF2DB837-89D0-445B-B946-5524BA9C7F1D}"/>
                    </a:ext>
                  </a:extLst>
                </p:cNvPr>
                <p:cNvSpPr txBox="1"/>
                <p:nvPr/>
              </p:nvSpPr>
              <p:spPr>
                <a:xfrm rot="19592520">
                  <a:off x="3974176" y="610886"/>
                  <a:ext cx="436604" cy="394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TW" sz="1463" dirty="0">
                      <a:solidFill>
                        <a:schemeClr val="bg1"/>
                      </a:solidFill>
                    </a:rPr>
                    <a:t>Si</a:t>
                  </a:r>
                  <a:endParaRPr kumimoji="1" lang="zh-TW" altLang="en-US" sz="1463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08A454-615B-4048-85C1-61F22CCEEFA4}"/>
                  </a:ext>
                </a:extLst>
              </p:cNvPr>
              <p:cNvSpPr txBox="1"/>
              <p:nvPr/>
            </p:nvSpPr>
            <p:spPr>
              <a:xfrm>
                <a:off x="2994556" y="958946"/>
                <a:ext cx="2055264" cy="595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575" b="1" dirty="0"/>
                  <a:t>As-grown</a:t>
                </a:r>
                <a:r>
                  <a:rPr lang="en-AU" sz="1125" dirty="0"/>
                  <a:t> </a:t>
                </a: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E54AE1-824F-47DD-982A-E030C95F88C9}"/>
                </a:ext>
              </a:extLst>
            </p:cNvPr>
            <p:cNvSpPr/>
            <p:nvPr/>
          </p:nvSpPr>
          <p:spPr>
            <a:xfrm>
              <a:off x="806325" y="4857301"/>
              <a:ext cx="881836" cy="2556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A8223E-75EC-461F-A462-EE84204F4E55}"/>
                </a:ext>
              </a:extLst>
            </p:cNvPr>
            <p:cNvSpPr txBox="1"/>
            <p:nvPr/>
          </p:nvSpPr>
          <p:spPr>
            <a:xfrm>
              <a:off x="868118" y="4788652"/>
              <a:ext cx="10643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50 nm</a:t>
              </a:r>
              <a:endParaRPr lang="en-AU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36AD62-9605-49E1-A0AE-35C41C443804}"/>
                </a:ext>
              </a:extLst>
            </p:cNvPr>
            <p:cNvSpPr/>
            <p:nvPr/>
          </p:nvSpPr>
          <p:spPr>
            <a:xfrm>
              <a:off x="806325" y="5067409"/>
              <a:ext cx="881836" cy="447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9B25045-6004-4926-9E18-019B4403F1C2}"/>
                </a:ext>
              </a:extLst>
            </p:cNvPr>
            <p:cNvSpPr/>
            <p:nvPr/>
          </p:nvSpPr>
          <p:spPr>
            <a:xfrm>
              <a:off x="4677568" y="5042177"/>
              <a:ext cx="856800" cy="367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6361" y="49286"/>
            <a:ext cx="7727998" cy="745629"/>
          </a:xfrm>
        </p:spPr>
        <p:txBody>
          <a:bodyPr/>
          <a:lstStyle/>
          <a:p>
            <a:pPr algn="ctr"/>
            <a:r>
              <a:rPr lang="en-US" altLang="zh-CN" sz="3200" dirty="0">
                <a:latin typeface="+mn-lt"/>
              </a:rPr>
              <a:t>TEM images before and after ion implantation </a:t>
            </a:r>
            <a:endParaRPr lang="en-AU" sz="3200" dirty="0">
              <a:latin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571BCDB-DA92-4A14-A83D-8C1DF4C2B960}"/>
              </a:ext>
            </a:extLst>
          </p:cNvPr>
          <p:cNvSpPr/>
          <p:nvPr/>
        </p:nvSpPr>
        <p:spPr>
          <a:xfrm rot="20974931">
            <a:off x="6588891" y="3457132"/>
            <a:ext cx="391464" cy="203463"/>
          </a:xfrm>
          <a:prstGeom prst="ellipse">
            <a:avLst/>
          </a:prstGeom>
          <a:noFill/>
          <a:ln w="38100" cap="sq" cmpd="sng">
            <a:solidFill>
              <a:srgbClr val="FF0000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A37106-D211-40AE-8DBA-7B96F8AB0F60}"/>
              </a:ext>
            </a:extLst>
          </p:cNvPr>
          <p:cNvCxnSpPr>
            <a:cxnSpLocks/>
          </p:cNvCxnSpPr>
          <p:nvPr/>
        </p:nvCxnSpPr>
        <p:spPr>
          <a:xfrm flipH="1" flipV="1">
            <a:off x="5432535" y="1977373"/>
            <a:ext cx="1311693" cy="1462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0FA3946-873F-48C2-91E8-0AD835965407}"/>
              </a:ext>
            </a:extLst>
          </p:cNvPr>
          <p:cNvCxnSpPr>
            <a:cxnSpLocks/>
          </p:cNvCxnSpPr>
          <p:nvPr/>
        </p:nvCxnSpPr>
        <p:spPr>
          <a:xfrm flipH="1">
            <a:off x="5446630" y="3664393"/>
            <a:ext cx="1279309" cy="1572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FEE4E9B2-AE34-44EC-AA44-4D70D9F10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6367365"/>
            <a:ext cx="2190111" cy="3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8ED023-05A8-4E33-A412-EA9FD6880B9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6" y="1584370"/>
            <a:ext cx="4999251" cy="37343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52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635" y="1251342"/>
            <a:ext cx="5104140" cy="444705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209" y="1251342"/>
            <a:ext cx="5104646" cy="444749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6819" y="23004"/>
            <a:ext cx="7960833" cy="745629"/>
          </a:xfrm>
        </p:spPr>
        <p:txBody>
          <a:bodyPr/>
          <a:lstStyle/>
          <a:p>
            <a:pPr algn="ctr"/>
            <a:r>
              <a:rPr lang="en-US" altLang="zh-CN" sz="3200" dirty="0">
                <a:latin typeface="+mn-lt"/>
              </a:rPr>
              <a:t>Bulk magnetic properties before and after ion implantation </a:t>
            </a:r>
            <a:endParaRPr lang="en-AU" sz="3200" dirty="0"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2A42F1-3693-49AC-BC08-678FA8A48DFC}"/>
              </a:ext>
            </a:extLst>
          </p:cNvPr>
          <p:cNvSpPr/>
          <p:nvPr/>
        </p:nvSpPr>
        <p:spPr>
          <a:xfrm rot="21001658">
            <a:off x="5772029" y="4352830"/>
            <a:ext cx="338673" cy="205360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79F861-F765-4E04-893C-011D4FF52C9F}"/>
              </a:ext>
            </a:extLst>
          </p:cNvPr>
          <p:cNvSpPr/>
          <p:nvPr/>
        </p:nvSpPr>
        <p:spPr>
          <a:xfrm rot="20724497">
            <a:off x="6413690" y="4392112"/>
            <a:ext cx="338673" cy="205360"/>
          </a:xfrm>
          <a:prstGeom prst="ellipse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0321C7-016A-4BC3-91F1-0804232AE537}"/>
              </a:ext>
            </a:extLst>
          </p:cNvPr>
          <p:cNvSpPr/>
          <p:nvPr/>
        </p:nvSpPr>
        <p:spPr>
          <a:xfrm>
            <a:off x="3837721" y="2186278"/>
            <a:ext cx="629515" cy="243738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2C400F-684C-482B-81C5-45BD9F8DA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6367365"/>
            <a:ext cx="2190111" cy="3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2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4487" y="79760"/>
            <a:ext cx="5915025" cy="745629"/>
          </a:xfrm>
        </p:spPr>
        <p:txBody>
          <a:bodyPr/>
          <a:lstStyle/>
          <a:p>
            <a:pPr algn="ctr"/>
            <a:r>
              <a:rPr lang="en-US" sz="3200" dirty="0">
                <a:latin typeface="+mn-lt"/>
              </a:rPr>
              <a:t>PNR instrument introduction </a:t>
            </a:r>
            <a:endParaRPr lang="en-AU" sz="320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FEBC1-16D3-4EA6-9A24-6BFB29755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23" y="2561393"/>
            <a:ext cx="5168877" cy="36247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2C277CF-8042-431C-9F90-237590B0CB6F}"/>
              </a:ext>
            </a:extLst>
          </p:cNvPr>
          <p:cNvGrpSpPr/>
          <p:nvPr/>
        </p:nvGrpSpPr>
        <p:grpSpPr>
          <a:xfrm>
            <a:off x="68707" y="718457"/>
            <a:ext cx="4867442" cy="2375551"/>
            <a:chOff x="6208935" y="1358218"/>
            <a:chExt cx="5664720" cy="24517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E1C6EF-9B00-4480-BEAE-57D135D85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0235"/>
            <a:stretch/>
          </p:blipFill>
          <p:spPr>
            <a:xfrm>
              <a:off x="6208935" y="1358218"/>
              <a:ext cx="5664720" cy="245178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9D2A73-33AD-4FFF-86B4-B33B8FC6E1E8}"/>
                </a:ext>
              </a:extLst>
            </p:cNvPr>
            <p:cNvSpPr/>
            <p:nvPr/>
          </p:nvSpPr>
          <p:spPr>
            <a:xfrm>
              <a:off x="6208935" y="1358218"/>
              <a:ext cx="186114" cy="223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74C1B40-D089-4D6E-951A-DBB98A93F8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6367365"/>
            <a:ext cx="2190111" cy="3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B52D81-F0B8-4315-927C-E0B1A7347452}"/>
              </a:ext>
            </a:extLst>
          </p:cNvPr>
          <p:cNvSpPr/>
          <p:nvPr/>
        </p:nvSpPr>
        <p:spPr>
          <a:xfrm>
            <a:off x="164430" y="3303301"/>
            <a:ext cx="3972865" cy="110799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AU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SLD</a:t>
            </a:r>
            <a:r>
              <a:rPr lang="en-AU" sz="2200" baseline="-25000" dirty="0" err="1">
                <a:latin typeface="Calibri" panose="020F0502020204030204" pitchFamily="34" charset="0"/>
                <a:ea typeface="SimSun" panose="02010600030101010101" pitchFamily="2" charset="-122"/>
              </a:rPr>
              <a:t>total</a:t>
            </a:r>
            <a:r>
              <a:rPr lang="en-AU" sz="2200" dirty="0">
                <a:latin typeface="Calibri" panose="020F0502020204030204" pitchFamily="34" charset="0"/>
                <a:ea typeface="SimSun" panose="02010600030101010101" pitchFamily="2" charset="-122"/>
              </a:rPr>
              <a:t> = </a:t>
            </a:r>
            <a:r>
              <a:rPr lang="en-AU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SLD</a:t>
            </a:r>
            <a:r>
              <a:rPr lang="en-AU" sz="2200" baseline="-25000" dirty="0" err="1">
                <a:latin typeface="Calibri" panose="020F0502020204030204" pitchFamily="34" charset="0"/>
                <a:ea typeface="SimSun" panose="02010600030101010101" pitchFamily="2" charset="-122"/>
              </a:rPr>
              <a:t>total</a:t>
            </a:r>
            <a:r>
              <a:rPr lang="en-AU" sz="2200" baseline="-250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AU" sz="2200" baseline="-25000" dirty="0" err="1">
                <a:latin typeface="Calibri" panose="020F0502020204030204" pitchFamily="34" charset="0"/>
                <a:ea typeface="SimSun" panose="02010600030101010101" pitchFamily="2" charset="-122"/>
              </a:rPr>
              <a:t>nuc</a:t>
            </a:r>
            <a:r>
              <a:rPr lang="en-AU" sz="2200" baseline="-25000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AU" sz="2200" dirty="0">
                <a:latin typeface="Calibri" panose="020F0502020204030204" pitchFamily="34" charset="0"/>
                <a:ea typeface="SimSun" panose="02010600030101010101" pitchFamily="2" charset="-122"/>
              </a:rPr>
              <a:t>+/- </a:t>
            </a:r>
            <a:r>
              <a:rPr lang="en-AU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SLD</a:t>
            </a:r>
            <a:r>
              <a:rPr lang="en-AU" sz="2200" baseline="-25000" dirty="0" err="1">
                <a:latin typeface="Calibri" panose="020F0502020204030204" pitchFamily="34" charset="0"/>
                <a:ea typeface="SimSun" panose="02010600030101010101" pitchFamily="2" charset="-122"/>
              </a:rPr>
              <a:t>total</a:t>
            </a:r>
            <a:r>
              <a:rPr lang="en-AU" sz="2200" baseline="-25000" dirty="0">
                <a:latin typeface="Calibri" panose="020F0502020204030204" pitchFamily="34" charset="0"/>
                <a:ea typeface="SimSun" panose="02010600030101010101" pitchFamily="2" charset="-122"/>
              </a:rPr>
              <a:t> mag </a:t>
            </a:r>
            <a:r>
              <a:rPr lang="en-AU" sz="2200" dirty="0">
                <a:latin typeface="Calibri" panose="020F0502020204030204" pitchFamily="34" charset="0"/>
                <a:ea typeface="SimSun" panose="02010600030101010101" pitchFamily="2" charset="-122"/>
              </a:rPr>
              <a:t>= (</a:t>
            </a:r>
            <a:r>
              <a:rPr lang="en-AU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b</a:t>
            </a:r>
            <a:r>
              <a:rPr lang="en-AU" sz="2200" baseline="-25000" dirty="0" err="1">
                <a:latin typeface="Calibri" panose="020F0502020204030204" pitchFamily="34" charset="0"/>
                <a:ea typeface="SimSun" panose="02010600030101010101" pitchFamily="2" charset="-122"/>
              </a:rPr>
              <a:t>nuc</a:t>
            </a:r>
            <a:r>
              <a:rPr lang="en-AU" sz="2200" baseline="-25000" dirty="0">
                <a:latin typeface="Calibri" panose="020F0502020204030204" pitchFamily="34" charset="0"/>
                <a:ea typeface="SimSun" panose="02010600030101010101" pitchFamily="2" charset="-122"/>
              </a:rPr>
              <a:t> 1 </a:t>
            </a:r>
            <a:r>
              <a:rPr lang="en-AU" sz="2200" dirty="0">
                <a:latin typeface="Calibri" panose="020F0502020204030204" pitchFamily="34" charset="0"/>
                <a:ea typeface="SimSun" panose="02010600030101010101" pitchFamily="2" charset="-122"/>
              </a:rPr>
              <a:t>+/- </a:t>
            </a:r>
            <a:r>
              <a:rPr lang="en-AU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b</a:t>
            </a:r>
            <a:r>
              <a:rPr lang="en-AU" sz="2200" baseline="-25000" dirty="0" err="1">
                <a:latin typeface="Calibri" panose="020F0502020204030204" pitchFamily="34" charset="0"/>
                <a:ea typeface="SimSun" panose="02010600030101010101" pitchFamily="2" charset="-122"/>
              </a:rPr>
              <a:t>mag</a:t>
            </a:r>
            <a:r>
              <a:rPr lang="en-AU" sz="2200" baseline="-25000" dirty="0">
                <a:latin typeface="Calibri" panose="020F0502020204030204" pitchFamily="34" charset="0"/>
                <a:ea typeface="SimSun" panose="02010600030101010101" pitchFamily="2" charset="-122"/>
              </a:rPr>
              <a:t> 1</a:t>
            </a:r>
            <a:r>
              <a:rPr lang="en-AU" sz="2200" dirty="0">
                <a:latin typeface="Calibri" panose="020F0502020204030204" pitchFamily="34" charset="0"/>
                <a:ea typeface="SimSun" panose="02010600030101010101" pitchFamily="2" charset="-122"/>
              </a:rPr>
              <a:t>) × N</a:t>
            </a:r>
            <a:r>
              <a:rPr lang="en-AU" sz="2200" baseline="-25000" dirty="0">
                <a:latin typeface="Calibri" panose="020F0502020204030204" pitchFamily="34" charset="0"/>
                <a:ea typeface="SimSun" panose="02010600030101010101" pitchFamily="2" charset="-122"/>
              </a:rPr>
              <a:t>1</a:t>
            </a:r>
            <a:r>
              <a:rPr lang="en-AU" sz="2200" dirty="0">
                <a:latin typeface="Calibri" panose="020F0502020204030204" pitchFamily="34" charset="0"/>
                <a:ea typeface="SimSun" panose="02010600030101010101" pitchFamily="2" charset="-122"/>
              </a:rPr>
              <a:t> + (</a:t>
            </a:r>
            <a:r>
              <a:rPr lang="en-AU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b</a:t>
            </a:r>
            <a:r>
              <a:rPr lang="en-AU" sz="2200" baseline="-25000" dirty="0" err="1">
                <a:latin typeface="Calibri" panose="020F0502020204030204" pitchFamily="34" charset="0"/>
                <a:ea typeface="SimSun" panose="02010600030101010101" pitchFamily="2" charset="-122"/>
              </a:rPr>
              <a:t>nuc</a:t>
            </a:r>
            <a:r>
              <a:rPr lang="en-AU" sz="2200" baseline="-25000" dirty="0">
                <a:latin typeface="Calibri" panose="020F0502020204030204" pitchFamily="34" charset="0"/>
                <a:ea typeface="SimSun" panose="02010600030101010101" pitchFamily="2" charset="-122"/>
              </a:rPr>
              <a:t> 2 </a:t>
            </a:r>
            <a:r>
              <a:rPr lang="en-AU" sz="2200" dirty="0">
                <a:latin typeface="Calibri" panose="020F0502020204030204" pitchFamily="34" charset="0"/>
                <a:ea typeface="SimSun" panose="02010600030101010101" pitchFamily="2" charset="-122"/>
              </a:rPr>
              <a:t>+/- </a:t>
            </a:r>
            <a:r>
              <a:rPr lang="en-AU" sz="2200" dirty="0" err="1">
                <a:latin typeface="Calibri" panose="020F0502020204030204" pitchFamily="34" charset="0"/>
                <a:ea typeface="SimSun" panose="02010600030101010101" pitchFamily="2" charset="-122"/>
              </a:rPr>
              <a:t>b</a:t>
            </a:r>
            <a:r>
              <a:rPr lang="en-AU" sz="2200" baseline="-25000" dirty="0" err="1">
                <a:latin typeface="Calibri" panose="020F0502020204030204" pitchFamily="34" charset="0"/>
                <a:ea typeface="SimSun" panose="02010600030101010101" pitchFamily="2" charset="-122"/>
              </a:rPr>
              <a:t>mag</a:t>
            </a:r>
            <a:r>
              <a:rPr lang="en-AU" sz="2200" baseline="-25000" dirty="0">
                <a:latin typeface="Calibri" panose="020F0502020204030204" pitchFamily="34" charset="0"/>
                <a:ea typeface="SimSun" panose="02010600030101010101" pitchFamily="2" charset="-122"/>
              </a:rPr>
              <a:t> 2</a:t>
            </a:r>
            <a:r>
              <a:rPr lang="en-AU" sz="2200" dirty="0">
                <a:latin typeface="Calibri" panose="020F0502020204030204" pitchFamily="34" charset="0"/>
                <a:ea typeface="SimSun" panose="02010600030101010101" pitchFamily="2" charset="-122"/>
              </a:rPr>
              <a:t>) × N</a:t>
            </a:r>
            <a:r>
              <a:rPr lang="en-AU" sz="2200" baseline="-25000" dirty="0">
                <a:latin typeface="Calibri" panose="020F0502020204030204" pitchFamily="34" charset="0"/>
                <a:ea typeface="SimSun" panose="02010600030101010101" pitchFamily="2" charset="-122"/>
              </a:rPr>
              <a:t>2 </a:t>
            </a:r>
            <a:r>
              <a:rPr lang="en-AU" sz="2200" dirty="0">
                <a:latin typeface="Calibri" panose="020F0502020204030204" pitchFamily="34" charset="0"/>
                <a:ea typeface="SimSun" panose="02010600030101010101" pitchFamily="2" charset="-122"/>
              </a:rPr>
              <a:t>…</a:t>
            </a:r>
            <a:endParaRPr lang="en-AU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B779D-C8BB-4478-8DDC-4F52F896CED0}"/>
              </a:ext>
            </a:extLst>
          </p:cNvPr>
          <p:cNvSpPr txBox="1"/>
          <p:nvPr/>
        </p:nvSpPr>
        <p:spPr>
          <a:xfrm>
            <a:off x="5674694" y="917340"/>
            <a:ext cx="3176698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kumimoji="0" lang="en-A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Non-spin-flip: R</a:t>
            </a:r>
            <a:r>
              <a:rPr kumimoji="0" lang="en-AU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++</a:t>
            </a:r>
            <a:r>
              <a:rPr kumimoji="0" lang="en-AU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, </a:t>
            </a:r>
            <a:r>
              <a:rPr lang="en-AU" sz="2200" b="1" dirty="0">
                <a:latin typeface="Sommet bold"/>
              </a:rPr>
              <a:t>R</a:t>
            </a:r>
            <a:r>
              <a:rPr lang="en-AU" sz="2200" b="1" baseline="30000" dirty="0">
                <a:latin typeface="Sommet bold"/>
              </a:rPr>
              <a:t>--</a:t>
            </a:r>
            <a:endParaRPr kumimoji="0" lang="en-AU" sz="22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A4ED32-3308-41FB-8342-7F7F4B6239D9}"/>
              </a:ext>
            </a:extLst>
          </p:cNvPr>
          <p:cNvSpPr txBox="1"/>
          <p:nvPr/>
        </p:nvSpPr>
        <p:spPr>
          <a:xfrm>
            <a:off x="5674694" y="1424315"/>
            <a:ext cx="3042586" cy="4308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en-AU" sz="2200" b="1" dirty="0">
                <a:latin typeface="Sommet bold"/>
              </a:rPr>
              <a:t>Spin-flip: R</a:t>
            </a:r>
            <a:r>
              <a:rPr lang="en-AU" sz="2200" b="1" baseline="30000" dirty="0">
                <a:latin typeface="Sommet bold"/>
              </a:rPr>
              <a:t>-+</a:t>
            </a:r>
            <a:r>
              <a:rPr lang="en-AU" sz="2200" b="1" dirty="0">
                <a:latin typeface="Sommet bold"/>
              </a:rPr>
              <a:t>, </a:t>
            </a:r>
            <a:r>
              <a:rPr kumimoji="0" lang="en-A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R</a:t>
            </a:r>
            <a:r>
              <a:rPr kumimoji="0" lang="en-AU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+-</a:t>
            </a:r>
          </a:p>
        </p:txBody>
      </p:sp>
    </p:spTree>
    <p:extLst>
      <p:ext uri="{BB962C8B-B14F-4D97-AF65-F5344CB8AC3E}">
        <p14:creationId xmlns:p14="http://schemas.microsoft.com/office/powerpoint/2010/main" val="162467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9832" y="43451"/>
            <a:ext cx="8144335" cy="745629"/>
          </a:xfrm>
        </p:spPr>
        <p:txBody>
          <a:bodyPr/>
          <a:lstStyle/>
          <a:p>
            <a:pPr algn="ctr"/>
            <a:r>
              <a:rPr lang="en-US" sz="3200" dirty="0">
                <a:latin typeface="+mn-lt"/>
              </a:rPr>
              <a:t>Magnetic depth profile measured by PNR</a:t>
            </a:r>
            <a:endParaRPr lang="en-AU" sz="3200" dirty="0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D9EF7E-0DC7-4CB7-BDE6-2F4B9A26CCBE}"/>
              </a:ext>
            </a:extLst>
          </p:cNvPr>
          <p:cNvGrpSpPr/>
          <p:nvPr/>
        </p:nvGrpSpPr>
        <p:grpSpPr>
          <a:xfrm>
            <a:off x="2250141" y="515793"/>
            <a:ext cx="7025095" cy="5544347"/>
            <a:chOff x="2830407" y="621911"/>
            <a:chExt cx="6655329" cy="520211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2047577-DAD7-40F6-859F-0C3397472E84}"/>
                </a:ext>
              </a:extLst>
            </p:cNvPr>
            <p:cNvGrpSpPr/>
            <p:nvPr/>
          </p:nvGrpSpPr>
          <p:grpSpPr>
            <a:xfrm>
              <a:off x="2830407" y="621911"/>
              <a:ext cx="6655329" cy="5202112"/>
              <a:chOff x="1932919" y="-76529"/>
              <a:chExt cx="7809667" cy="6104396"/>
            </a:xfrm>
          </p:grpSpPr>
          <p:pic>
            <p:nvPicPr>
              <p:cNvPr id="9" name="Picture 8" descr="A close up of a map&#10;&#10;Description generated with very high confidence">
                <a:extLst>
                  <a:ext uri="{FF2B5EF4-FFF2-40B4-BE49-F238E27FC236}">
                    <a16:creationId xmlns:a16="http://schemas.microsoft.com/office/drawing/2014/main" id="{A81FD5C4-F2B4-49E4-97EF-323AB6C1A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2919" y="-76529"/>
                <a:ext cx="4146248" cy="310179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2B026F6-ACC3-429B-8FDC-AD6336F4C8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14" t="69535" r="7560" b="17056"/>
              <a:stretch/>
            </p:blipFill>
            <p:spPr>
              <a:xfrm>
                <a:off x="2521382" y="2589641"/>
                <a:ext cx="3265354" cy="425636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012D2F0-D8AE-454E-87F1-0DC296115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2919" y="2924666"/>
                <a:ext cx="4054393" cy="3103199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CB53DFEB-E9D6-499D-BBC0-A2FBCBDD07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2543" y="2924666"/>
                <a:ext cx="4054394" cy="3103201"/>
              </a:xfrm>
              <a:prstGeom prst="rect">
                <a:avLst/>
              </a:prstGeom>
            </p:spPr>
          </p:pic>
          <p:pic>
            <p:nvPicPr>
              <p:cNvPr id="10" name="Picture 9" descr="A close up of a map&#10;&#10;Description generated with very high confidence">
                <a:extLst>
                  <a:ext uri="{FF2B5EF4-FFF2-40B4-BE49-F238E27FC236}">
                    <a16:creationId xmlns:a16="http://schemas.microsoft.com/office/drawing/2014/main" id="{BF9179A3-32FD-421B-ADDA-BE96B46489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6336" y="-76529"/>
                <a:ext cx="4146250" cy="310180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38A2C6-E912-484D-A9A1-2F3360827392}"/>
                </a:ext>
              </a:extLst>
            </p:cNvPr>
            <p:cNvSpPr txBox="1"/>
            <p:nvPr/>
          </p:nvSpPr>
          <p:spPr>
            <a:xfrm>
              <a:off x="3967764" y="878329"/>
              <a:ext cx="957040" cy="28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/>
                <a:t>As-grown</a:t>
              </a:r>
              <a:endParaRPr lang="en-AU" sz="24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004BA40-CF54-46FA-B662-D39FD7E7088F}"/>
                </a:ext>
              </a:extLst>
            </p:cNvPr>
            <p:cNvSpPr txBox="1"/>
            <p:nvPr/>
          </p:nvSpPr>
          <p:spPr>
            <a:xfrm>
              <a:off x="7130620" y="878329"/>
              <a:ext cx="1242543" cy="288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b="1" dirty="0"/>
                <a:t>10</a:t>
              </a:r>
              <a:r>
                <a:rPr lang="en-AU" sz="1400" b="1" baseline="30000" dirty="0"/>
                <a:t>17</a:t>
              </a:r>
              <a:r>
                <a:rPr lang="en-AU" sz="1400" b="1" dirty="0"/>
                <a:t> </a:t>
              </a:r>
              <a:r>
                <a:rPr lang="en-US" altLang="zh-CN" sz="1400" b="1" dirty="0"/>
                <a:t>ions/cm</a:t>
              </a:r>
              <a:r>
                <a:rPr lang="en-US" altLang="zh-CN" sz="1400" b="1" baseline="30000" dirty="0"/>
                <a:t>2</a:t>
              </a:r>
              <a:endParaRPr lang="en-AU" sz="1400" b="1" baseline="30000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983C28A-D332-4B18-BBDC-A365C8D3A49C}"/>
              </a:ext>
            </a:extLst>
          </p:cNvPr>
          <p:cNvSpPr/>
          <p:nvPr/>
        </p:nvSpPr>
        <p:spPr>
          <a:xfrm>
            <a:off x="115169" y="2773497"/>
            <a:ext cx="30843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Each layer of samples: </a:t>
            </a:r>
            <a:endParaRPr lang="en-AU" sz="20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(1) Si, </a:t>
            </a:r>
          </a:p>
          <a:p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(2) SiO</a:t>
            </a:r>
            <a:r>
              <a:rPr lang="en-AU" sz="2000" baseline="-25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(3) </a:t>
            </a:r>
            <a:r>
              <a:rPr lang="en-AU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NiFe</a:t>
            </a:r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(4) Mixed Mn-O-</a:t>
            </a:r>
            <a:r>
              <a:rPr lang="en-AU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NiFe</a:t>
            </a:r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(5) Mn-O, </a:t>
            </a:r>
          </a:p>
          <a:p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(6) Ta-O,</a:t>
            </a:r>
          </a:p>
          <a:p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(7) Mixed </a:t>
            </a:r>
            <a:r>
              <a:rPr lang="en-AU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NiFe-NiFeO</a:t>
            </a: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ᵪ</a:t>
            </a:r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(8) </a:t>
            </a:r>
            <a:r>
              <a:rPr lang="en-AU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lang="en-AU" sz="2000" baseline="-25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AU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AU" sz="2000" baseline="-25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(9) Mixed Ta-</a:t>
            </a:r>
            <a:r>
              <a:rPr lang="en-AU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</a:t>
            </a:r>
            <a:r>
              <a:rPr lang="en-AU" sz="2000" baseline="-25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AU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AU" sz="2000" baseline="-25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AU" sz="20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AU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lang="en-AU" sz="2000" baseline="-25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AU" sz="2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AU" sz="2000" baseline="-250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y</a:t>
            </a:r>
            <a:endParaRPr lang="en-AU" sz="2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081CB7-F178-4C5B-8951-B728B26389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6367365"/>
            <a:ext cx="2190111" cy="3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24383-D8FB-448F-9E26-94D50809CCC8}"/>
              </a:ext>
            </a:extLst>
          </p:cNvPr>
          <p:cNvSpPr/>
          <p:nvPr/>
        </p:nvSpPr>
        <p:spPr>
          <a:xfrm>
            <a:off x="4609360" y="5233757"/>
            <a:ext cx="304800" cy="342122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42814C-E409-457E-B919-38A2F94044BB}"/>
              </a:ext>
            </a:extLst>
          </p:cNvPr>
          <p:cNvSpPr/>
          <p:nvPr/>
        </p:nvSpPr>
        <p:spPr>
          <a:xfrm>
            <a:off x="7881501" y="5054622"/>
            <a:ext cx="446258" cy="342122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B026F6-ACC3-429B-8FDC-AD6336F4C8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4" t="69535" r="7560" b="17056"/>
          <a:stretch/>
        </p:blipFill>
        <p:spPr>
          <a:xfrm>
            <a:off x="6072276" y="2951115"/>
            <a:ext cx="2941200" cy="38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4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22" grpId="0" animBg="1"/>
      <p:bldP spid="22" grpId="1" animBg="1"/>
      <p:bldP spid="22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7795" y="51518"/>
            <a:ext cx="6908410" cy="745629"/>
          </a:xfrm>
        </p:spPr>
        <p:txBody>
          <a:bodyPr/>
          <a:lstStyle/>
          <a:p>
            <a:pPr algn="ctr"/>
            <a:r>
              <a:rPr lang="en-US" sz="3200" dirty="0">
                <a:latin typeface="+mn-lt"/>
              </a:rPr>
              <a:t>Magnetic reversal measured by PNR</a:t>
            </a:r>
            <a:endParaRPr lang="en-AU" sz="3200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4F93AD-653D-434E-BE84-5F28294261BA}"/>
              </a:ext>
            </a:extLst>
          </p:cNvPr>
          <p:cNvSpPr txBox="1"/>
          <p:nvPr/>
        </p:nvSpPr>
        <p:spPr>
          <a:xfrm>
            <a:off x="4764206" y="1483030"/>
            <a:ext cx="1367682" cy="450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/>
              <a:t>As-grown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BF1B4A-BD58-4B68-8A39-5DE0EB70BA56}"/>
              </a:ext>
            </a:extLst>
          </p:cNvPr>
          <p:cNvSpPr txBox="1"/>
          <p:nvPr/>
        </p:nvSpPr>
        <p:spPr>
          <a:xfrm>
            <a:off x="7365012" y="1526258"/>
            <a:ext cx="1792478" cy="450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dirty="0"/>
              <a:t>10</a:t>
            </a:r>
            <a:r>
              <a:rPr lang="en-AU" sz="2000" b="1" baseline="30000" dirty="0"/>
              <a:t>17</a:t>
            </a:r>
            <a:r>
              <a:rPr lang="en-AU" sz="2000" b="1" dirty="0"/>
              <a:t> </a:t>
            </a:r>
            <a:r>
              <a:rPr lang="en-US" altLang="zh-CN" sz="2000" b="1" dirty="0"/>
              <a:t>ions/cm</a:t>
            </a:r>
            <a:r>
              <a:rPr lang="en-US" altLang="zh-CN" sz="2000" b="1" baseline="30000" dirty="0"/>
              <a:t>2</a:t>
            </a:r>
            <a:endParaRPr lang="en-AU" sz="2000" b="1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5F3EAC-3A94-483B-87AE-D5CEB1317223}"/>
              </a:ext>
            </a:extLst>
          </p:cNvPr>
          <p:cNvSpPr txBox="1"/>
          <p:nvPr/>
        </p:nvSpPr>
        <p:spPr>
          <a:xfrm>
            <a:off x="428566" y="2286629"/>
            <a:ext cx="207428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M</a:t>
            </a:r>
            <a:r>
              <a:rPr lang="en-AU" baseline="-25000" dirty="0">
                <a:solidFill>
                  <a:srgbClr val="FF0000"/>
                </a:solidFill>
              </a:rPr>
              <a:t>//</a:t>
            </a:r>
            <a:r>
              <a:rPr lang="en-AU" dirty="0">
                <a:solidFill>
                  <a:srgbClr val="FF0000"/>
                </a:solidFill>
              </a:rPr>
              <a:t> </a:t>
            </a:r>
            <a:r>
              <a:rPr lang="en-AU" dirty="0"/>
              <a:t>= </a:t>
            </a:r>
            <a:r>
              <a:rPr lang="en-AU" dirty="0" err="1"/>
              <a:t>M</a:t>
            </a:r>
            <a:r>
              <a:rPr lang="en-AU" baseline="-25000" dirty="0" err="1"/>
              <a:t>Sample</a:t>
            </a:r>
            <a:r>
              <a:rPr lang="en-AU" dirty="0"/>
              <a:t> x </a:t>
            </a:r>
            <a:r>
              <a:rPr lang="en-US" altLang="zh-CN" dirty="0"/>
              <a:t>sin(</a:t>
            </a:r>
            <a:r>
              <a:rPr lang="el-GR" altLang="zh-CN" dirty="0"/>
              <a:t>θ</a:t>
            </a:r>
            <a:r>
              <a:rPr lang="en-US" altLang="zh-CN" dirty="0"/>
              <a:t>)</a:t>
            </a:r>
            <a:endParaRPr lang="en-AU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F84489-A734-437B-8548-B85AAF78E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0" y="6367365"/>
            <a:ext cx="2190111" cy="383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92" y="1843286"/>
            <a:ext cx="3024000" cy="42725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515" y="2639650"/>
            <a:ext cx="3997952" cy="306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10" y="1824049"/>
            <a:ext cx="3024000" cy="427250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0367" y="433297"/>
            <a:ext cx="1812621" cy="1777311"/>
            <a:chOff x="100367" y="433297"/>
            <a:chExt cx="1812621" cy="17773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DFC438-AD4A-487E-AE0D-44A844550E8A}"/>
                </a:ext>
              </a:extLst>
            </p:cNvPr>
            <p:cNvSpPr txBox="1"/>
            <p:nvPr/>
          </p:nvSpPr>
          <p:spPr>
            <a:xfrm>
              <a:off x="693104" y="1269959"/>
              <a:ext cx="228854" cy="573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θ</a:t>
              </a:r>
              <a:endParaRPr lang="en-AU" dirty="0"/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4D342FA6-1D4A-4407-8642-B1AC95EA606C}"/>
                </a:ext>
              </a:extLst>
            </p:cNvPr>
            <p:cNvSpPr/>
            <p:nvPr/>
          </p:nvSpPr>
          <p:spPr>
            <a:xfrm>
              <a:off x="521155" y="1559612"/>
              <a:ext cx="271170" cy="264437"/>
            </a:xfrm>
            <a:prstGeom prst="arc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74" t="26759" r="35185" b="41283"/>
            <a:stretch/>
          </p:blipFill>
          <p:spPr>
            <a:xfrm>
              <a:off x="100367" y="433297"/>
              <a:ext cx="1812621" cy="1777311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845684" y="761444"/>
            <a:ext cx="229831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sz="2000" b="1" dirty="0">
                <a:latin typeface="Sommet bold"/>
              </a:rPr>
              <a:t>100% coherent spin rotation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90470" y="755269"/>
            <a:ext cx="2298316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2000" b="1" dirty="0">
                <a:latin typeface="Sommet bold"/>
              </a:rPr>
              <a:t>~</a:t>
            </a:r>
            <a:r>
              <a:rPr lang="en-US" sz="2000" b="1" dirty="0">
                <a:latin typeface="Sommet bold"/>
              </a:rPr>
              <a:t>80% coherent spin rotation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ommet bold"/>
            </a:endParaRPr>
          </a:p>
        </p:txBody>
      </p:sp>
    </p:spTree>
    <p:extLst>
      <p:ext uri="{BB962C8B-B14F-4D97-AF65-F5344CB8AC3E}">
        <p14:creationId xmlns:p14="http://schemas.microsoft.com/office/powerpoint/2010/main" val="2647381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ThemeUNSW-heading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">
      <a:majorFont>
        <a:latin typeface="Somme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UNSW-heading" id="{82B79974-69B4-4D1E-B2FA-ABA22994C9E0}" vid="{32F0419D-B7CB-4BA4-B945-0D7AFAEF52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ThemeUNSW-heading</Template>
  <TotalTime>4407</TotalTime>
  <Words>671</Words>
  <Application>Microsoft Office PowerPoint</Application>
  <PresentationFormat>全屏显示(4:3)</PresentationFormat>
  <Paragraphs>122</Paragraphs>
  <Slides>14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Sommet</vt:lpstr>
      <vt:lpstr>Sommet bold</vt:lpstr>
      <vt:lpstr>Sommet bold</vt:lpstr>
      <vt:lpstr>SimSun</vt:lpstr>
      <vt:lpstr>Arial</vt:lpstr>
      <vt:lpstr>Calibri</vt:lpstr>
      <vt:lpstr>Courier New</vt:lpstr>
      <vt:lpstr>Microsoft Sans Serif</vt:lpstr>
      <vt:lpstr>Times New Roman</vt:lpstr>
      <vt:lpstr>Wingdings</vt:lpstr>
      <vt:lpstr>ThemeUNSW-heading</vt:lpstr>
      <vt:lpstr>PowerPoint 演示文稿</vt:lpstr>
      <vt:lpstr>Exchange bias (EB)</vt:lpstr>
      <vt:lpstr>Why are we still interested in EB? </vt:lpstr>
      <vt:lpstr>Experimental methods</vt:lpstr>
      <vt:lpstr>TEM images before and after ion implantation </vt:lpstr>
      <vt:lpstr>Bulk magnetic properties before and after ion implantation </vt:lpstr>
      <vt:lpstr>PNR instrument introduction </vt:lpstr>
      <vt:lpstr>Magnetic depth profile measured by PNR</vt:lpstr>
      <vt:lpstr>Magnetic reversal measured by PNR</vt:lpstr>
      <vt:lpstr>Conclusion </vt:lpstr>
      <vt:lpstr>Acknowledgements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Modifying the magnetic reversal mechanism of exchange biased MnxOy/Ni80Fe­20 bilayer s through additional O+  implantation</dc:title>
  <dc:creator>Ji Zhang</dc:creator>
  <cp:lastModifiedBy>Man Zhang</cp:lastModifiedBy>
  <cp:revision>135</cp:revision>
  <cp:lastPrinted>2018-08-08T09:28:09Z</cp:lastPrinted>
  <dcterms:created xsi:type="dcterms:W3CDTF">2018-07-25T03:18:58Z</dcterms:created>
  <dcterms:modified xsi:type="dcterms:W3CDTF">2018-08-13T11:02:05Z</dcterms:modified>
</cp:coreProperties>
</file>