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4.bin" ContentType="application/vnd.openxmlformats-officedocument.oleObject"/>
  <Override PartName="/ppt/notesSlides/notesSlide8.xml" ContentType="application/vnd.openxmlformats-officedocument.presentationml.notesSlide+xml"/>
  <Override PartName="/ppt/embeddings/oleObject5.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6.bin" ContentType="application/vnd.openxmlformats-officedocument.oleObject"/>
  <Override PartName="/ppt/notesSlides/notesSlide11.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tags/tag3.xml" ContentType="application/vnd.openxmlformats-officedocument.presentationml.tags+xml"/>
  <Override PartName="/ppt/notesSlides/notesSlide12.xml" ContentType="application/vnd.openxmlformats-officedocument.presentationml.notesSlide+xml"/>
  <Override PartName="/ppt/embeddings/oleObject10.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15.xml" ContentType="application/vnd.openxmlformats-officedocument.presentationml.notesSlide+xml"/>
  <Override PartName="/ppt/embeddings/oleObject14.bin" ContentType="application/vnd.openxmlformats-officedocument.oleObject"/>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405" r:id="rId2"/>
    <p:sldId id="1556" r:id="rId3"/>
    <p:sldId id="1557" r:id="rId4"/>
    <p:sldId id="1610" r:id="rId5"/>
    <p:sldId id="1665" r:id="rId6"/>
    <p:sldId id="1571" r:id="rId7"/>
    <p:sldId id="1572" r:id="rId8"/>
    <p:sldId id="1573" r:id="rId9"/>
    <p:sldId id="1642" r:id="rId10"/>
    <p:sldId id="1570" r:id="rId11"/>
    <p:sldId id="1663" r:id="rId12"/>
    <p:sldId id="1576" r:id="rId13"/>
    <p:sldId id="1577" r:id="rId14"/>
    <p:sldId id="1664" r:id="rId15"/>
    <p:sldId id="1644" r:id="rId16"/>
    <p:sldId id="1581" r:id="rId17"/>
    <p:sldId id="1616" r:id="rId18"/>
    <p:sldId id="1617" r:id="rId19"/>
    <p:sldId id="1618" r:id="rId20"/>
    <p:sldId id="1619" r:id="rId21"/>
    <p:sldId id="1620" r:id="rId22"/>
    <p:sldId id="1621" r:id="rId23"/>
    <p:sldId id="1666" r:id="rId24"/>
    <p:sldId id="1637" r:id="rId25"/>
    <p:sldId id="1638" r:id="rId26"/>
    <p:sldId id="1654" r:id="rId27"/>
    <p:sldId id="1626" r:id="rId28"/>
    <p:sldId id="1629" r:id="rId29"/>
    <p:sldId id="1631" r:id="rId30"/>
    <p:sldId id="1632" r:id="rId31"/>
    <p:sldId id="1633" r:id="rId32"/>
    <p:sldId id="1634" r:id="rId33"/>
    <p:sldId id="1656" r:id="rId34"/>
    <p:sldId id="1657" r:id="rId35"/>
    <p:sldId id="1598" r:id="rId36"/>
    <p:sldId id="1641" r:id="rId37"/>
    <p:sldId id="1653" r:id="rId38"/>
    <p:sldId id="1275" r:id="rId39"/>
    <p:sldId id="1444" r:id="rId40"/>
    <p:sldId id="1337" r:id="rId41"/>
    <p:sldId id="1287" r:id="rId42"/>
    <p:sldId id="1411" r:id="rId43"/>
    <p:sldId id="1446" r:id="rId44"/>
    <p:sldId id="1299" r:id="rId45"/>
    <p:sldId id="1391" r:id="rId46"/>
    <p:sldId id="1647" r:id="rId47"/>
    <p:sldId id="1655" r:id="rId48"/>
    <p:sldId id="1658" r:id="rId49"/>
  </p:sldIdLst>
  <p:sldSz cx="9144000" cy="6858000" type="screen4x3"/>
  <p:notesSz cx="7302500" cy="9588500"/>
  <p:defaultTextStyle>
    <a:defPPr>
      <a:defRPr lang="en-US"/>
    </a:defPPr>
    <a:lvl1pPr algn="ctr" rtl="0" fontAlgn="base">
      <a:spcBef>
        <a:spcPct val="0"/>
      </a:spcBef>
      <a:spcAft>
        <a:spcPct val="0"/>
      </a:spcAft>
      <a:defRPr b="1" kern="1200">
        <a:solidFill>
          <a:schemeClr val="tx1"/>
        </a:solidFill>
        <a:latin typeface="Arial" pitchFamily="34" charset="0"/>
        <a:ea typeface="+mn-ea"/>
        <a:cs typeface="+mn-cs"/>
      </a:defRPr>
    </a:lvl1pPr>
    <a:lvl2pPr marL="457200" algn="ctr" rtl="0" fontAlgn="base">
      <a:spcBef>
        <a:spcPct val="0"/>
      </a:spcBef>
      <a:spcAft>
        <a:spcPct val="0"/>
      </a:spcAft>
      <a:defRPr b="1" kern="1200">
        <a:solidFill>
          <a:schemeClr val="tx1"/>
        </a:solidFill>
        <a:latin typeface="Arial" pitchFamily="34" charset="0"/>
        <a:ea typeface="+mn-ea"/>
        <a:cs typeface="+mn-cs"/>
      </a:defRPr>
    </a:lvl2pPr>
    <a:lvl3pPr marL="914400" algn="ctr" rtl="0" fontAlgn="base">
      <a:spcBef>
        <a:spcPct val="0"/>
      </a:spcBef>
      <a:spcAft>
        <a:spcPct val="0"/>
      </a:spcAft>
      <a:defRPr b="1" kern="1200">
        <a:solidFill>
          <a:schemeClr val="tx1"/>
        </a:solidFill>
        <a:latin typeface="Arial" pitchFamily="34" charset="0"/>
        <a:ea typeface="+mn-ea"/>
        <a:cs typeface="+mn-cs"/>
      </a:defRPr>
    </a:lvl3pPr>
    <a:lvl4pPr marL="1371600" algn="ctr" rtl="0" fontAlgn="base">
      <a:spcBef>
        <a:spcPct val="0"/>
      </a:spcBef>
      <a:spcAft>
        <a:spcPct val="0"/>
      </a:spcAft>
      <a:defRPr b="1" kern="1200">
        <a:solidFill>
          <a:schemeClr val="tx1"/>
        </a:solidFill>
        <a:latin typeface="Arial" pitchFamily="34" charset="0"/>
        <a:ea typeface="+mn-ea"/>
        <a:cs typeface="+mn-cs"/>
      </a:defRPr>
    </a:lvl4pPr>
    <a:lvl5pPr marL="1828800" algn="ctr"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6"/>
    <a:srgbClr val="FF620B"/>
    <a:srgbClr val="AF1345"/>
    <a:srgbClr val="FEB610"/>
    <a:srgbClr val="8F372C"/>
    <a:srgbClr val="800002"/>
    <a:srgbClr val="0E3B43"/>
    <a:srgbClr val="33CCCC"/>
    <a:srgbClr val="3399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테마 스타일 1 - 강조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테마 스타일 1 - 강조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밝은 스타일 1 - 강조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보통 스타일 2 - 강조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밝은 스타일 2 - 강조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보통 스타일 1 - 강조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보통 스타일 1 - 강조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보통 스타일 2 - 강조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테마 스타일 1 - 강조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테마 스타일 1 - 강조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테마 스타일 1 - 강조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5" autoAdjust="0"/>
    <p:restoredTop sz="53097" autoAdjust="0"/>
  </p:normalViewPr>
  <p:slideViewPr>
    <p:cSldViewPr>
      <p:cViewPr>
        <p:scale>
          <a:sx n="94" d="100"/>
          <a:sy n="94" d="100"/>
        </p:scale>
        <p:origin x="-1128" y="-296"/>
      </p:cViewPr>
      <p:guideLst>
        <p:guide orient="horz" pos="2160"/>
        <p:guide pos="2880"/>
      </p:guideLst>
    </p:cSldViewPr>
  </p:slideViewPr>
  <p:outlineViewPr>
    <p:cViewPr>
      <p:scale>
        <a:sx n="33" d="100"/>
        <a:sy n="33" d="100"/>
      </p:scale>
      <p:origin x="246" y="0"/>
    </p:cViewPr>
    <p:sldLst>
      <p:sld r:id="rId1" collapse="1"/>
      <p:sld r:id="rId2" collapse="1"/>
    </p:sldLst>
  </p:outlineViewPr>
  <p:notesTextViewPr>
    <p:cViewPr>
      <p:scale>
        <a:sx n="100" d="100"/>
        <a:sy n="100" d="100"/>
      </p:scale>
      <p:origin x="0" y="0"/>
    </p:cViewPr>
  </p:notesTextViewPr>
  <p:sorterViewPr>
    <p:cViewPr>
      <p:scale>
        <a:sx n="275" d="100"/>
        <a:sy n="275" d="100"/>
      </p:scale>
      <p:origin x="0" y="0"/>
    </p:cViewPr>
  </p:sorterViewPr>
  <p:notesViewPr>
    <p:cSldViewPr>
      <p:cViewPr varScale="1">
        <p:scale>
          <a:sx n="81" d="100"/>
          <a:sy n="81" d="100"/>
        </p:scale>
        <p:origin x="-1470" y="-84"/>
      </p:cViewPr>
      <p:guideLst>
        <p:guide orient="horz" pos="3020"/>
        <p:guide pos="23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39.xml"/><Relationship Id="rId2" Type="http://schemas.openxmlformats.org/officeDocument/2006/relationships/slide" Target="slides/slide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wmf"/><Relationship Id="rId2" Type="http://schemas.openxmlformats.org/officeDocument/2006/relationships/image" Target="../media/image7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9.wmf"/><Relationship Id="rId2" Type="http://schemas.openxmlformats.org/officeDocument/2006/relationships/image" Target="../media/image130.wmf"/><Relationship Id="rId3" Type="http://schemas.openxmlformats.org/officeDocument/2006/relationships/image" Target="../media/image1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65475" cy="479425"/>
          </a:xfrm>
          <a:prstGeom prst="rect">
            <a:avLst/>
          </a:prstGeom>
          <a:noFill/>
          <a:ln w="9525">
            <a:noFill/>
            <a:miter lim="800000"/>
            <a:headEnd/>
            <a:tailEnd/>
          </a:ln>
          <a:effectLst/>
        </p:spPr>
        <p:txBody>
          <a:bodyPr vert="horz" wrap="square" lIns="96506" tIns="48254" rIns="96506" bIns="48254" numCol="1" anchor="t" anchorCtr="0" compatLnSpc="1">
            <a:prstTxWarp prst="textNoShape">
              <a:avLst/>
            </a:prstTxWarp>
          </a:bodyPr>
          <a:lstStyle>
            <a:lvl1pPr algn="l" defTabSz="965200">
              <a:defRPr sz="1300" b="0"/>
            </a:lvl1pPr>
          </a:lstStyle>
          <a:p>
            <a:endParaRPr lang="en-US" altLang="zh-CN"/>
          </a:p>
        </p:txBody>
      </p:sp>
      <p:sp>
        <p:nvSpPr>
          <p:cNvPr id="4099" name="Rectangle 3"/>
          <p:cNvSpPr>
            <a:spLocks noGrp="1" noChangeArrowheads="1"/>
          </p:cNvSpPr>
          <p:nvPr>
            <p:ph type="dt" idx="1"/>
          </p:nvPr>
        </p:nvSpPr>
        <p:spPr bwMode="auto">
          <a:xfrm>
            <a:off x="4135438" y="0"/>
            <a:ext cx="3165475" cy="479425"/>
          </a:xfrm>
          <a:prstGeom prst="rect">
            <a:avLst/>
          </a:prstGeom>
          <a:noFill/>
          <a:ln w="9525">
            <a:noFill/>
            <a:miter lim="800000"/>
            <a:headEnd/>
            <a:tailEnd/>
          </a:ln>
          <a:effectLst/>
        </p:spPr>
        <p:txBody>
          <a:bodyPr vert="horz" wrap="square" lIns="96506" tIns="48254" rIns="96506" bIns="48254" numCol="1" anchor="t" anchorCtr="0" compatLnSpc="1">
            <a:prstTxWarp prst="textNoShape">
              <a:avLst/>
            </a:prstTxWarp>
          </a:bodyPr>
          <a:lstStyle>
            <a:lvl1pPr algn="r" defTabSz="965200">
              <a:defRPr sz="1300" b="0"/>
            </a:lvl1pPr>
          </a:lstStyle>
          <a:p>
            <a:endParaRPr lang="en-US" altLang="zh-CN"/>
          </a:p>
        </p:txBody>
      </p:sp>
      <p:sp>
        <p:nvSpPr>
          <p:cNvPr id="4100" name="Rectangle 4"/>
          <p:cNvSpPr>
            <a:spLocks noGrp="1" noRot="1" noChangeAspect="1" noChangeArrowheads="1" noTextEdit="1"/>
          </p:cNvSpPr>
          <p:nvPr>
            <p:ph type="sldImg" idx="2"/>
          </p:nvPr>
        </p:nvSpPr>
        <p:spPr bwMode="auto">
          <a:xfrm>
            <a:off x="1254125" y="719138"/>
            <a:ext cx="4794250" cy="3595687"/>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30250" y="4554538"/>
            <a:ext cx="5842000" cy="4314825"/>
          </a:xfrm>
          <a:prstGeom prst="rect">
            <a:avLst/>
          </a:prstGeom>
          <a:noFill/>
          <a:ln w="9525">
            <a:noFill/>
            <a:miter lim="800000"/>
            <a:headEnd/>
            <a:tailEnd/>
          </a:ln>
          <a:effectLst/>
        </p:spPr>
        <p:txBody>
          <a:bodyPr vert="horz" wrap="square" lIns="96506" tIns="48254" rIns="96506" bIns="48254"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4102" name="Rectangle 6"/>
          <p:cNvSpPr>
            <a:spLocks noGrp="1" noChangeArrowheads="1"/>
          </p:cNvSpPr>
          <p:nvPr>
            <p:ph type="ftr" sz="quarter" idx="4"/>
          </p:nvPr>
        </p:nvSpPr>
        <p:spPr bwMode="auto">
          <a:xfrm>
            <a:off x="0" y="9107488"/>
            <a:ext cx="3165475" cy="479425"/>
          </a:xfrm>
          <a:prstGeom prst="rect">
            <a:avLst/>
          </a:prstGeom>
          <a:noFill/>
          <a:ln w="9525">
            <a:noFill/>
            <a:miter lim="800000"/>
            <a:headEnd/>
            <a:tailEnd/>
          </a:ln>
          <a:effectLst/>
        </p:spPr>
        <p:txBody>
          <a:bodyPr vert="horz" wrap="square" lIns="96506" tIns="48254" rIns="96506" bIns="48254" numCol="1" anchor="b" anchorCtr="0" compatLnSpc="1">
            <a:prstTxWarp prst="textNoShape">
              <a:avLst/>
            </a:prstTxWarp>
          </a:bodyPr>
          <a:lstStyle>
            <a:lvl1pPr algn="l" defTabSz="965200">
              <a:defRPr sz="1300" b="0"/>
            </a:lvl1pPr>
          </a:lstStyle>
          <a:p>
            <a:endParaRPr lang="en-US" altLang="zh-CN"/>
          </a:p>
        </p:txBody>
      </p:sp>
      <p:sp>
        <p:nvSpPr>
          <p:cNvPr id="4103" name="Rectangle 7"/>
          <p:cNvSpPr>
            <a:spLocks noGrp="1" noChangeArrowheads="1"/>
          </p:cNvSpPr>
          <p:nvPr>
            <p:ph type="sldNum" sz="quarter" idx="5"/>
          </p:nvPr>
        </p:nvSpPr>
        <p:spPr bwMode="auto">
          <a:xfrm>
            <a:off x="4135438" y="9107488"/>
            <a:ext cx="3165475" cy="479425"/>
          </a:xfrm>
          <a:prstGeom prst="rect">
            <a:avLst/>
          </a:prstGeom>
          <a:noFill/>
          <a:ln w="9525">
            <a:noFill/>
            <a:miter lim="800000"/>
            <a:headEnd/>
            <a:tailEnd/>
          </a:ln>
          <a:effectLst/>
        </p:spPr>
        <p:txBody>
          <a:bodyPr vert="horz" wrap="square" lIns="96506" tIns="48254" rIns="96506" bIns="48254" numCol="1" anchor="b" anchorCtr="0" compatLnSpc="1">
            <a:prstTxWarp prst="textNoShape">
              <a:avLst/>
            </a:prstTxWarp>
          </a:bodyPr>
          <a:lstStyle>
            <a:lvl1pPr algn="r" defTabSz="965200">
              <a:defRPr sz="1300" b="0"/>
            </a:lvl1pPr>
          </a:lstStyle>
          <a:p>
            <a:fld id="{E9B7F5C9-DFDE-4FDD-A194-067D0BBBBADD}" type="slidenum">
              <a:rPr lang="zh-CN" altLang="en-US"/>
              <a:pPr/>
              <a:t>‹#›</a:t>
            </a:fld>
            <a:endParaRPr lang="en-US" altLang="zh-CN"/>
          </a:p>
        </p:txBody>
      </p:sp>
    </p:spTree>
    <p:extLst>
      <p:ext uri="{BB962C8B-B14F-4D97-AF65-F5344CB8AC3E}">
        <p14:creationId xmlns:p14="http://schemas.microsoft.com/office/powerpoint/2010/main" val="386831090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B5D045-9B70-47CF-A0A0-1DB66960781E}" type="slidenum">
              <a:rPr lang="zh-CN" altLang="en-US"/>
              <a:pPr/>
              <a:t>1</a:t>
            </a:fld>
            <a:endParaRPr lang="en-US" altLang="zh-CN"/>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xfrm>
            <a:off x="973138" y="4554538"/>
            <a:ext cx="5356225" cy="4314825"/>
          </a:xfrm>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sz="1200" kern="1200" dirty="0" smtClean="0">
                <a:solidFill>
                  <a:schemeClr val="tx1"/>
                </a:solidFill>
                <a:effectLst/>
                <a:latin typeface="Arial" pitchFamily="34" charset="0"/>
                <a:ea typeface="+mn-ea"/>
                <a:cs typeface="+mn-cs"/>
              </a:rPr>
              <a:t>In order to understand</a:t>
            </a:r>
            <a:r>
              <a:rPr lang="en-US" sz="1200" kern="1200" baseline="0" dirty="0" smtClean="0">
                <a:solidFill>
                  <a:schemeClr val="tx1"/>
                </a:solidFill>
                <a:effectLst/>
                <a:latin typeface="Arial" pitchFamily="34" charset="0"/>
                <a:ea typeface="+mn-ea"/>
                <a:cs typeface="+mn-cs"/>
              </a:rPr>
              <a:t> electron-electron interactions, it is important to note the difference between Fermi liquids and Dirac Fermions.</a:t>
            </a:r>
            <a:endParaRPr lang="en-US" sz="1200" kern="1200" dirty="0" smtClean="0">
              <a:solidFill>
                <a:schemeClr val="tx1"/>
              </a:solidFill>
              <a:effectLst/>
              <a:latin typeface="Arial" pitchFamily="34" charset="0"/>
              <a:ea typeface="+mn-ea"/>
              <a:cs typeface="+mn-cs"/>
            </a:endParaRPr>
          </a:p>
          <a:p>
            <a:pPr latinLnBrk="1"/>
            <a:endParaRPr lang="en-US" sz="1200" kern="1200" dirty="0" smtClean="0">
              <a:solidFill>
                <a:schemeClr val="tx1"/>
              </a:solidFill>
              <a:effectLst/>
              <a:latin typeface="Arial" pitchFamily="34" charset="0"/>
              <a:ea typeface="+mn-ea"/>
              <a:cs typeface="+mn-cs"/>
            </a:endParaRPr>
          </a:p>
          <a:p>
            <a:pPr latinLnBrk="1"/>
            <a:r>
              <a:rPr lang="en-US" sz="1200" kern="1200" dirty="0" smtClean="0">
                <a:solidFill>
                  <a:schemeClr val="tx1"/>
                </a:solidFill>
                <a:effectLst/>
                <a:latin typeface="Arial" pitchFamily="34" charset="0"/>
                <a:ea typeface="+mn-ea"/>
                <a:cs typeface="+mn-cs"/>
              </a:rPr>
              <a:t>Fermi liquids are described by Galilean invariant theories whose main parameter is effective mass. For Fermi liquids, as electron-electron interactions become stronger, the effective mass becomes heavier so that Fermi velocity is decreasing.</a:t>
            </a:r>
          </a:p>
          <a:p>
            <a:pPr latinLnBrk="1"/>
            <a:r>
              <a:rPr lang="en-US" sz="1200" kern="1200" dirty="0" smtClean="0">
                <a:solidFill>
                  <a:schemeClr val="tx1"/>
                </a:solidFill>
                <a:effectLst/>
                <a:latin typeface="Arial" pitchFamily="34" charset="0"/>
                <a:ea typeface="+mn-ea"/>
                <a:cs typeface="+mn-cs"/>
              </a:rPr>
              <a:t> </a:t>
            </a:r>
          </a:p>
          <a:p>
            <a:pPr latinLnBrk="1"/>
            <a:r>
              <a:rPr lang="en-US" sz="1200" kern="1200" dirty="0" smtClean="0">
                <a:solidFill>
                  <a:schemeClr val="tx1"/>
                </a:solidFill>
                <a:effectLst/>
                <a:latin typeface="Arial" pitchFamily="34" charset="0"/>
                <a:ea typeface="+mn-ea"/>
                <a:cs typeface="+mn-cs"/>
              </a:rPr>
              <a:t>In the same analogy with Fermi liquid, the main parameter of Dirac fermions is velocity which is described by Lorentz invariant theories. Similar to Fermi liquid, velocity is also affected by electron-electron interactions. However, with increasing interactions, the velocity is also increasing in contrast to Fermi liquid.</a:t>
            </a:r>
          </a:p>
          <a:p>
            <a:pPr latinLnBrk="1"/>
            <a:r>
              <a:rPr lang="en-US" sz="1200" kern="1200" dirty="0" smtClean="0">
                <a:solidFill>
                  <a:schemeClr val="tx1"/>
                </a:solidFill>
                <a:effectLst/>
                <a:latin typeface="Arial" pitchFamily="34" charset="0"/>
                <a:ea typeface="+mn-ea"/>
                <a:cs typeface="+mn-cs"/>
              </a:rPr>
              <a:t> </a:t>
            </a:r>
          </a:p>
          <a:p>
            <a:pPr latinLnBrk="1"/>
            <a:r>
              <a:rPr lang="en-US" sz="1200" kern="1200" dirty="0" smtClean="0">
                <a:solidFill>
                  <a:schemeClr val="tx1"/>
                </a:solidFill>
                <a:effectLst/>
                <a:latin typeface="Arial" pitchFamily="34" charset="0"/>
                <a:ea typeface="+mn-ea"/>
                <a:cs typeface="+mn-cs"/>
              </a:rPr>
              <a:t>Base on this theoretical expectation along with the easiness of </a:t>
            </a:r>
            <a:r>
              <a:rPr lang="en-US" sz="1200" kern="1200" dirty="0" err="1" smtClean="0">
                <a:solidFill>
                  <a:schemeClr val="tx1"/>
                </a:solidFill>
                <a:effectLst/>
                <a:latin typeface="Arial" pitchFamily="34" charset="0"/>
                <a:ea typeface="+mn-ea"/>
                <a:cs typeface="+mn-cs"/>
              </a:rPr>
              <a:t>graphene</a:t>
            </a:r>
            <a:r>
              <a:rPr lang="en-US" sz="1200" kern="1200" dirty="0" smtClean="0">
                <a:solidFill>
                  <a:schemeClr val="tx1"/>
                </a:solidFill>
                <a:effectLst/>
                <a:latin typeface="Arial" pitchFamily="34" charset="0"/>
                <a:ea typeface="+mn-ea"/>
                <a:cs typeface="+mn-cs"/>
              </a:rPr>
              <a:t> to modify electron band structure, </a:t>
            </a:r>
            <a:r>
              <a:rPr lang="en-US" sz="1200" kern="1200" dirty="0" err="1" smtClean="0">
                <a:solidFill>
                  <a:schemeClr val="tx1"/>
                </a:solidFill>
                <a:effectLst/>
                <a:latin typeface="Arial" pitchFamily="34" charset="0"/>
                <a:ea typeface="+mn-ea"/>
                <a:cs typeface="+mn-cs"/>
              </a:rPr>
              <a:t>graphene</a:t>
            </a:r>
            <a:r>
              <a:rPr lang="en-US" sz="1200" kern="1200" dirty="0" smtClean="0">
                <a:solidFill>
                  <a:schemeClr val="tx1"/>
                </a:solidFill>
                <a:effectLst/>
                <a:latin typeface="Arial" pitchFamily="34" charset="0"/>
                <a:ea typeface="+mn-ea"/>
                <a:cs typeface="+mn-cs"/>
              </a:rPr>
              <a:t> is viewed as a prototypical two dimensional electron system for Fermi velocity engineering.</a:t>
            </a:r>
          </a:p>
          <a:p>
            <a:endParaRPr lang="en-US" dirty="0"/>
          </a:p>
        </p:txBody>
      </p:sp>
      <p:sp>
        <p:nvSpPr>
          <p:cNvPr id="4" name="슬라이드 번호 개체 틀 3"/>
          <p:cNvSpPr>
            <a:spLocks noGrp="1"/>
          </p:cNvSpPr>
          <p:nvPr>
            <p:ph type="sldNum" sz="quarter" idx="10"/>
          </p:nvPr>
        </p:nvSpPr>
        <p:spPr/>
        <p:txBody>
          <a:bodyPr/>
          <a:lstStyle/>
          <a:p>
            <a:fld id="{E9B7F5C9-DFDE-4FDD-A194-067D0BBBBADD}" type="slidenum">
              <a:rPr lang="zh-CN" altLang="en-US" smtClean="0"/>
              <a:pPr/>
              <a:t>17</a:t>
            </a:fld>
            <a:endParaRPr lang="en-US" altLang="zh-CN"/>
          </a:p>
        </p:txBody>
      </p:sp>
    </p:spTree>
    <p:extLst>
      <p:ext uri="{BB962C8B-B14F-4D97-AF65-F5344CB8AC3E}">
        <p14:creationId xmlns:p14="http://schemas.microsoft.com/office/powerpoint/2010/main" val="442984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dirty="0"/>
          </a:p>
        </p:txBody>
      </p:sp>
      <p:sp>
        <p:nvSpPr>
          <p:cNvPr id="4" name="슬라이드 번호 개체 틀 3"/>
          <p:cNvSpPr>
            <a:spLocks noGrp="1"/>
          </p:cNvSpPr>
          <p:nvPr>
            <p:ph type="sldNum" sz="quarter" idx="10"/>
          </p:nvPr>
        </p:nvSpPr>
        <p:spPr/>
        <p:txBody>
          <a:bodyPr/>
          <a:lstStyle/>
          <a:p>
            <a:fld id="{E9B7F5C9-DFDE-4FDD-A194-067D0BBBBADD}" type="slidenum">
              <a:rPr lang="zh-CN" altLang="en-US" smtClean="0"/>
              <a:pPr/>
              <a:t>18</a:t>
            </a:fld>
            <a:endParaRPr lang="en-US" altLang="zh-CN"/>
          </a:p>
        </p:txBody>
      </p:sp>
    </p:spTree>
    <p:extLst>
      <p:ext uri="{BB962C8B-B14F-4D97-AF65-F5344CB8AC3E}">
        <p14:creationId xmlns:p14="http://schemas.microsoft.com/office/powerpoint/2010/main" val="1193172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3AF07841-6F6E-3A45-8E77-D0C4DD979A33}" type="slidenum">
              <a:rPr lang="en-US" smtClean="0"/>
              <a:pPr>
                <a:defRPr/>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dirty="0" smtClean="0"/>
              <a:t>First of all, let me introduce</a:t>
            </a:r>
            <a:r>
              <a:rPr lang="en-US" baseline="0" dirty="0" smtClean="0"/>
              <a:t> outline of my talk.</a:t>
            </a:r>
          </a:p>
          <a:p>
            <a:endParaRPr lang="en-US" baseline="0" dirty="0" smtClean="0"/>
          </a:p>
          <a:p>
            <a:r>
              <a:rPr lang="en-US" baseline="0" dirty="0" smtClean="0"/>
              <a:t>I will briefly introduce magnetic and electronic properties of </a:t>
            </a:r>
            <a:r>
              <a:rPr lang="en-US" baseline="0" dirty="0" err="1" smtClean="0"/>
              <a:t>graphene</a:t>
            </a:r>
            <a:r>
              <a:rPr lang="en-US" baseline="0" dirty="0" smtClean="0"/>
              <a:t> that will be followed by brief introduction my main experimental tool, angle-resolved photoemission spectroscopy or ARPES.</a:t>
            </a:r>
          </a:p>
          <a:p>
            <a:endParaRPr lang="en-US" baseline="0" dirty="0" smtClean="0"/>
          </a:p>
          <a:p>
            <a:r>
              <a:rPr lang="en-US" baseline="0" dirty="0" smtClean="0"/>
              <a:t>Then I will discuss about our recent studies on magnetic ordering and </a:t>
            </a:r>
            <a:r>
              <a:rPr lang="en-US" baseline="0" dirty="0" err="1" smtClean="0"/>
              <a:t>fermi</a:t>
            </a:r>
            <a:r>
              <a:rPr lang="en-US" baseline="0" dirty="0" smtClean="0"/>
              <a:t> velocity engineering in </a:t>
            </a:r>
            <a:r>
              <a:rPr lang="en-US" baseline="0" dirty="0" err="1" smtClean="0"/>
              <a:t>graphene</a:t>
            </a:r>
            <a:r>
              <a:rPr lang="en-US" baseline="0" dirty="0" smtClean="0"/>
              <a:t>.</a:t>
            </a:r>
            <a:endParaRPr lang="en-US" dirty="0"/>
          </a:p>
        </p:txBody>
      </p:sp>
      <p:sp>
        <p:nvSpPr>
          <p:cNvPr id="4" name="슬라이드 번호 개체 틀 3"/>
          <p:cNvSpPr>
            <a:spLocks noGrp="1"/>
          </p:cNvSpPr>
          <p:nvPr>
            <p:ph type="sldNum" sz="quarter" idx="10"/>
          </p:nvPr>
        </p:nvSpPr>
        <p:spPr/>
        <p:txBody>
          <a:bodyPr/>
          <a:lstStyle/>
          <a:p>
            <a:fld id="{E9B7F5C9-DFDE-4FDD-A194-067D0BBBBADD}" type="slidenum">
              <a:rPr lang="zh-CN" altLang="en-US" smtClean="0"/>
              <a:pPr/>
              <a:t>23</a:t>
            </a:fld>
            <a:endParaRPr lang="en-US" altLang="zh-CN"/>
          </a:p>
        </p:txBody>
      </p:sp>
    </p:spTree>
    <p:extLst>
      <p:ext uri="{BB962C8B-B14F-4D97-AF65-F5344CB8AC3E}">
        <p14:creationId xmlns:p14="http://schemas.microsoft.com/office/powerpoint/2010/main" val="2604835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itchFamily="18" charset="0"/>
              </a:defRPr>
            </a:lvl1pPr>
            <a:lvl2pPr marL="784184" indent="-301609">
              <a:defRPr sz="2500">
                <a:solidFill>
                  <a:schemeClr val="tx1"/>
                </a:solidFill>
                <a:latin typeface="Times New Roman" pitchFamily="18" charset="0"/>
              </a:defRPr>
            </a:lvl2pPr>
            <a:lvl3pPr marL="1206437" indent="-241287">
              <a:defRPr sz="2500">
                <a:solidFill>
                  <a:schemeClr val="tx1"/>
                </a:solidFill>
                <a:latin typeface="Times New Roman" pitchFamily="18" charset="0"/>
              </a:defRPr>
            </a:lvl3pPr>
            <a:lvl4pPr marL="1689011" indent="-241287">
              <a:defRPr sz="2500">
                <a:solidFill>
                  <a:schemeClr val="tx1"/>
                </a:solidFill>
                <a:latin typeface="Times New Roman" pitchFamily="18" charset="0"/>
              </a:defRPr>
            </a:lvl4pPr>
            <a:lvl5pPr marL="2171586" indent="-241287">
              <a:defRPr sz="2500">
                <a:solidFill>
                  <a:schemeClr val="tx1"/>
                </a:solidFill>
                <a:latin typeface="Times New Roman" pitchFamily="18" charset="0"/>
              </a:defRPr>
            </a:lvl5pPr>
            <a:lvl6pPr marL="2654160" indent="-241287" eaLnBrk="0" fontAlgn="base" hangingPunct="0">
              <a:spcBef>
                <a:spcPct val="0"/>
              </a:spcBef>
              <a:spcAft>
                <a:spcPct val="0"/>
              </a:spcAft>
              <a:defRPr sz="2500">
                <a:solidFill>
                  <a:schemeClr val="tx1"/>
                </a:solidFill>
                <a:latin typeface="Times New Roman" pitchFamily="18" charset="0"/>
              </a:defRPr>
            </a:lvl6pPr>
            <a:lvl7pPr marL="3136735" indent="-241287" eaLnBrk="0" fontAlgn="base" hangingPunct="0">
              <a:spcBef>
                <a:spcPct val="0"/>
              </a:spcBef>
              <a:spcAft>
                <a:spcPct val="0"/>
              </a:spcAft>
              <a:defRPr sz="2500">
                <a:solidFill>
                  <a:schemeClr val="tx1"/>
                </a:solidFill>
                <a:latin typeface="Times New Roman" pitchFamily="18" charset="0"/>
              </a:defRPr>
            </a:lvl7pPr>
            <a:lvl8pPr marL="3619310" indent="-241287" eaLnBrk="0" fontAlgn="base" hangingPunct="0">
              <a:spcBef>
                <a:spcPct val="0"/>
              </a:spcBef>
              <a:spcAft>
                <a:spcPct val="0"/>
              </a:spcAft>
              <a:defRPr sz="2500">
                <a:solidFill>
                  <a:schemeClr val="tx1"/>
                </a:solidFill>
                <a:latin typeface="Times New Roman" pitchFamily="18" charset="0"/>
              </a:defRPr>
            </a:lvl8pPr>
            <a:lvl9pPr marL="4101884" indent="-241287" eaLnBrk="0" fontAlgn="base" hangingPunct="0">
              <a:spcBef>
                <a:spcPct val="0"/>
              </a:spcBef>
              <a:spcAft>
                <a:spcPct val="0"/>
              </a:spcAft>
              <a:defRPr sz="2500">
                <a:solidFill>
                  <a:schemeClr val="tx1"/>
                </a:solidFill>
                <a:latin typeface="Times New Roman" pitchFamily="18" charset="0"/>
              </a:defRPr>
            </a:lvl9pPr>
          </a:lstStyle>
          <a:p>
            <a:fld id="{D166E6EB-0E31-4E4F-926F-D85CE962DFB9}" type="slidenum">
              <a:rPr lang="en-US" sz="1300"/>
              <a:pPr/>
              <a:t>39</a:t>
            </a:fld>
            <a:endParaRPr lang="en-US" sz="13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itchFamily="18" charset="0"/>
              </a:defRPr>
            </a:lvl1pPr>
            <a:lvl2pPr marL="784184" indent="-301609">
              <a:defRPr sz="2500">
                <a:solidFill>
                  <a:schemeClr val="tx1"/>
                </a:solidFill>
                <a:latin typeface="Times New Roman" pitchFamily="18" charset="0"/>
              </a:defRPr>
            </a:lvl2pPr>
            <a:lvl3pPr marL="1206437" indent="-241287">
              <a:defRPr sz="2500">
                <a:solidFill>
                  <a:schemeClr val="tx1"/>
                </a:solidFill>
                <a:latin typeface="Times New Roman" pitchFamily="18" charset="0"/>
              </a:defRPr>
            </a:lvl3pPr>
            <a:lvl4pPr marL="1689011" indent="-241287">
              <a:defRPr sz="2500">
                <a:solidFill>
                  <a:schemeClr val="tx1"/>
                </a:solidFill>
                <a:latin typeface="Times New Roman" pitchFamily="18" charset="0"/>
              </a:defRPr>
            </a:lvl4pPr>
            <a:lvl5pPr marL="2171586" indent="-241287">
              <a:defRPr sz="2500">
                <a:solidFill>
                  <a:schemeClr val="tx1"/>
                </a:solidFill>
                <a:latin typeface="Times New Roman" pitchFamily="18" charset="0"/>
              </a:defRPr>
            </a:lvl5pPr>
            <a:lvl6pPr marL="2654160" indent="-241287" eaLnBrk="0" fontAlgn="base" hangingPunct="0">
              <a:spcBef>
                <a:spcPct val="0"/>
              </a:spcBef>
              <a:spcAft>
                <a:spcPct val="0"/>
              </a:spcAft>
              <a:defRPr sz="2500">
                <a:solidFill>
                  <a:schemeClr val="tx1"/>
                </a:solidFill>
                <a:latin typeface="Times New Roman" pitchFamily="18" charset="0"/>
              </a:defRPr>
            </a:lvl6pPr>
            <a:lvl7pPr marL="3136735" indent="-241287" eaLnBrk="0" fontAlgn="base" hangingPunct="0">
              <a:spcBef>
                <a:spcPct val="0"/>
              </a:spcBef>
              <a:spcAft>
                <a:spcPct val="0"/>
              </a:spcAft>
              <a:defRPr sz="2500">
                <a:solidFill>
                  <a:schemeClr val="tx1"/>
                </a:solidFill>
                <a:latin typeface="Times New Roman" pitchFamily="18" charset="0"/>
              </a:defRPr>
            </a:lvl7pPr>
            <a:lvl8pPr marL="3619310" indent="-241287" eaLnBrk="0" fontAlgn="base" hangingPunct="0">
              <a:spcBef>
                <a:spcPct val="0"/>
              </a:spcBef>
              <a:spcAft>
                <a:spcPct val="0"/>
              </a:spcAft>
              <a:defRPr sz="2500">
                <a:solidFill>
                  <a:schemeClr val="tx1"/>
                </a:solidFill>
                <a:latin typeface="Times New Roman" pitchFamily="18" charset="0"/>
              </a:defRPr>
            </a:lvl8pPr>
            <a:lvl9pPr marL="4101884" indent="-241287" eaLnBrk="0" fontAlgn="base" hangingPunct="0">
              <a:spcBef>
                <a:spcPct val="0"/>
              </a:spcBef>
              <a:spcAft>
                <a:spcPct val="0"/>
              </a:spcAft>
              <a:defRPr sz="2500">
                <a:solidFill>
                  <a:schemeClr val="tx1"/>
                </a:solidFill>
                <a:latin typeface="Times New Roman" pitchFamily="18" charset="0"/>
              </a:defRPr>
            </a:lvl9pPr>
          </a:lstStyle>
          <a:p>
            <a:fld id="{D166E6EB-0E31-4E4F-926F-D85CE962DFB9}" type="slidenum">
              <a:rPr lang="en-US" sz="1300"/>
              <a:pPr/>
              <a:t>43</a:t>
            </a:fld>
            <a:endParaRPr lang="en-US" sz="13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4CC414-4B44-472A-B182-3281054AF77F}" type="slidenum">
              <a:rPr lang="en-US" smtClean="0"/>
              <a:pPr/>
              <a:t>45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dirty="0" smtClean="0"/>
              <a:t>There have</a:t>
            </a:r>
            <a:r>
              <a:rPr lang="en-US" baseline="0" dirty="0" smtClean="0"/>
              <a:t> been a lot of help from excellent collaborators.</a:t>
            </a:r>
          </a:p>
          <a:p>
            <a:endParaRPr lang="en-US" baseline="0" dirty="0" smtClean="0"/>
          </a:p>
          <a:p>
            <a:r>
              <a:rPr lang="en-US" baseline="0" dirty="0" smtClean="0"/>
              <a:t>Prof. Alessandra </a:t>
            </a:r>
            <a:r>
              <a:rPr lang="en-US" baseline="0" dirty="0" err="1" smtClean="0"/>
              <a:t>Lanzara</a:t>
            </a:r>
            <a:r>
              <a:rPr lang="en-US" baseline="0" dirty="0" smtClean="0"/>
              <a:t> has supported all these works and all of our group members have been great help in every part even beyond physics.</a:t>
            </a:r>
          </a:p>
          <a:p>
            <a:endParaRPr lang="en-US" baseline="0" dirty="0" smtClean="0"/>
          </a:p>
          <a:p>
            <a:r>
              <a:rPr lang="en-US" baseline="0" dirty="0" smtClean="0"/>
              <a:t>With strong emphasis, Prof. Antonio Castro </a:t>
            </a:r>
            <a:r>
              <a:rPr lang="en-US" baseline="0" dirty="0" err="1" smtClean="0"/>
              <a:t>Neto</a:t>
            </a:r>
            <a:r>
              <a:rPr lang="en-US" baseline="0" dirty="0" smtClean="0"/>
              <a:t> has been wonderful help in understanding complicated physics in </a:t>
            </a:r>
            <a:r>
              <a:rPr lang="en-US" baseline="0" dirty="0" err="1" smtClean="0"/>
              <a:t>graphene</a:t>
            </a:r>
            <a:r>
              <a:rPr lang="en-US" baseline="0" dirty="0" smtClean="0"/>
              <a:t>. Also there have been great help from </a:t>
            </a:r>
            <a:r>
              <a:rPr lang="en-US" baseline="0" dirty="0" err="1" smtClean="0"/>
              <a:t>beamline</a:t>
            </a:r>
            <a:r>
              <a:rPr lang="en-US" baseline="0" dirty="0" smtClean="0"/>
              <a:t> scientists at Advance light source and from sample grower at </a:t>
            </a:r>
            <a:r>
              <a:rPr lang="en-US" baseline="0" dirty="0" err="1" smtClean="0"/>
              <a:t>lawrence</a:t>
            </a:r>
            <a:r>
              <a:rPr lang="en-US" baseline="0" dirty="0" smtClean="0"/>
              <a:t> </a:t>
            </a:r>
            <a:r>
              <a:rPr lang="en-US" baseline="0" dirty="0" err="1" smtClean="0"/>
              <a:t>berkeley</a:t>
            </a:r>
            <a:r>
              <a:rPr lang="en-US" baseline="0" dirty="0" smtClean="0"/>
              <a:t> national laboratory.</a:t>
            </a:r>
          </a:p>
          <a:p>
            <a:endParaRPr lang="en-US" baseline="0" dirty="0" smtClean="0"/>
          </a:p>
          <a:p>
            <a:r>
              <a:rPr lang="en-US" baseline="0" dirty="0" smtClean="0"/>
              <a:t>I also appreciate all the help from our collaborators in UC </a:t>
            </a:r>
            <a:r>
              <a:rPr lang="en-US" baseline="0" dirty="0" err="1" smtClean="0"/>
              <a:t>berkeley</a:t>
            </a:r>
            <a:r>
              <a:rPr lang="en-US" baseline="0" dirty="0" smtClean="0"/>
              <a:t>, Prof. Steven Louie, Prof. Dung-</a:t>
            </a:r>
            <a:r>
              <a:rPr lang="en-US" baseline="0" dirty="0" err="1" smtClean="0"/>
              <a:t>Hai</a:t>
            </a:r>
            <a:r>
              <a:rPr lang="en-US" baseline="0" dirty="0" smtClean="0"/>
              <a:t> Lee, Prof. Robert Dynes, Prof. Alex </a:t>
            </a:r>
            <a:r>
              <a:rPr lang="en-US" baseline="0" dirty="0" err="1" smtClean="0"/>
              <a:t>Zettl</a:t>
            </a:r>
            <a:r>
              <a:rPr lang="en-US" baseline="0" dirty="0" smtClean="0"/>
              <a:t>, Prof. </a:t>
            </a:r>
            <a:r>
              <a:rPr lang="en-US" baseline="0" dirty="0" err="1" smtClean="0"/>
              <a:t>Ramamoorthy</a:t>
            </a:r>
            <a:r>
              <a:rPr lang="en-US" baseline="0" dirty="0" smtClean="0"/>
              <a:t> Ramesh, Prof. Eugene Haller, and their students.</a:t>
            </a:r>
          </a:p>
        </p:txBody>
      </p:sp>
      <p:sp>
        <p:nvSpPr>
          <p:cNvPr id="4" name="슬라이드 번호 개체 틀 3"/>
          <p:cNvSpPr>
            <a:spLocks noGrp="1"/>
          </p:cNvSpPr>
          <p:nvPr>
            <p:ph type="sldNum" sz="quarter" idx="10"/>
          </p:nvPr>
        </p:nvSpPr>
        <p:spPr/>
        <p:txBody>
          <a:bodyPr/>
          <a:lstStyle/>
          <a:p>
            <a:fld id="{E9B7F5C9-DFDE-4FDD-A194-067D0BBBBADD}" type="slidenum">
              <a:rPr lang="zh-CN" altLang="en-US" smtClean="0"/>
              <a:pPr/>
              <a:t>3</a:t>
            </a:fld>
            <a:endParaRPr lang="en-US" altLang="zh-CN"/>
          </a:p>
        </p:txBody>
      </p:sp>
    </p:spTree>
    <p:extLst>
      <p:ext uri="{BB962C8B-B14F-4D97-AF65-F5344CB8AC3E}">
        <p14:creationId xmlns:p14="http://schemas.microsoft.com/office/powerpoint/2010/main" val="1331165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dirty="0" smtClean="0"/>
              <a:t>First of all, let me introduce</a:t>
            </a:r>
            <a:r>
              <a:rPr lang="en-US" baseline="0" dirty="0" smtClean="0"/>
              <a:t> outline of my talk.</a:t>
            </a:r>
          </a:p>
          <a:p>
            <a:endParaRPr lang="en-US" baseline="0" dirty="0" smtClean="0"/>
          </a:p>
          <a:p>
            <a:r>
              <a:rPr lang="en-US" baseline="0" dirty="0" smtClean="0"/>
              <a:t>I will briefly introduce magnetic and electronic properties of </a:t>
            </a:r>
            <a:r>
              <a:rPr lang="en-US" baseline="0" dirty="0" err="1" smtClean="0"/>
              <a:t>graphene</a:t>
            </a:r>
            <a:r>
              <a:rPr lang="en-US" baseline="0" dirty="0" smtClean="0"/>
              <a:t> that will be followed by brief introduction my main experimental tool, angle-resolved photoemission spectroscopy or ARPES.</a:t>
            </a:r>
          </a:p>
          <a:p>
            <a:endParaRPr lang="en-US" baseline="0" dirty="0" smtClean="0"/>
          </a:p>
          <a:p>
            <a:r>
              <a:rPr lang="en-US" baseline="0" dirty="0" smtClean="0"/>
              <a:t>Then I will discuss about our recent studies on magnetic ordering and </a:t>
            </a:r>
            <a:r>
              <a:rPr lang="en-US" baseline="0" dirty="0" err="1" smtClean="0"/>
              <a:t>fermi</a:t>
            </a:r>
            <a:r>
              <a:rPr lang="en-US" baseline="0" dirty="0" smtClean="0"/>
              <a:t> velocity engineering in </a:t>
            </a:r>
            <a:r>
              <a:rPr lang="en-US" baseline="0" dirty="0" err="1" smtClean="0"/>
              <a:t>graphene</a:t>
            </a:r>
            <a:r>
              <a:rPr lang="en-US" baseline="0" dirty="0" smtClean="0"/>
              <a:t>.</a:t>
            </a:r>
            <a:endParaRPr lang="en-US" dirty="0"/>
          </a:p>
        </p:txBody>
      </p:sp>
      <p:sp>
        <p:nvSpPr>
          <p:cNvPr id="4" name="슬라이드 번호 개체 틀 3"/>
          <p:cNvSpPr>
            <a:spLocks noGrp="1"/>
          </p:cNvSpPr>
          <p:nvPr>
            <p:ph type="sldNum" sz="quarter" idx="10"/>
          </p:nvPr>
        </p:nvSpPr>
        <p:spPr/>
        <p:txBody>
          <a:bodyPr/>
          <a:lstStyle/>
          <a:p>
            <a:fld id="{E9B7F5C9-DFDE-4FDD-A194-067D0BBBBADD}" type="slidenum">
              <a:rPr lang="zh-CN" altLang="en-US" smtClean="0"/>
              <a:pPr/>
              <a:t>4</a:t>
            </a:fld>
            <a:endParaRPr lang="en-US" altLang="zh-CN"/>
          </a:p>
        </p:txBody>
      </p:sp>
    </p:spTree>
    <p:extLst>
      <p:ext uri="{BB962C8B-B14F-4D97-AF65-F5344CB8AC3E}">
        <p14:creationId xmlns:p14="http://schemas.microsoft.com/office/powerpoint/2010/main" val="2604835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dirty="0" smtClean="0"/>
              <a:t>First of all, let me introduce</a:t>
            </a:r>
            <a:r>
              <a:rPr lang="en-US" baseline="0" dirty="0" smtClean="0"/>
              <a:t> outline of my talk.</a:t>
            </a:r>
          </a:p>
          <a:p>
            <a:endParaRPr lang="en-US" baseline="0" dirty="0" smtClean="0"/>
          </a:p>
          <a:p>
            <a:r>
              <a:rPr lang="en-US" baseline="0" dirty="0" smtClean="0"/>
              <a:t>I will briefly introduce magnetic and electronic properties of </a:t>
            </a:r>
            <a:r>
              <a:rPr lang="en-US" baseline="0" dirty="0" err="1" smtClean="0"/>
              <a:t>graphene</a:t>
            </a:r>
            <a:r>
              <a:rPr lang="en-US" baseline="0" dirty="0" smtClean="0"/>
              <a:t> that will be followed by brief introduction my main experimental tool, angle-resolved photoemission spectroscopy or ARPES.</a:t>
            </a:r>
          </a:p>
          <a:p>
            <a:endParaRPr lang="en-US" baseline="0" dirty="0" smtClean="0"/>
          </a:p>
          <a:p>
            <a:r>
              <a:rPr lang="en-US" baseline="0" dirty="0" smtClean="0"/>
              <a:t>Then I will discuss about our recent studies on magnetic ordering and </a:t>
            </a:r>
            <a:r>
              <a:rPr lang="en-US" baseline="0" dirty="0" err="1" smtClean="0"/>
              <a:t>fermi</a:t>
            </a:r>
            <a:r>
              <a:rPr lang="en-US" baseline="0" dirty="0" smtClean="0"/>
              <a:t> velocity engineering in </a:t>
            </a:r>
            <a:r>
              <a:rPr lang="en-US" baseline="0" dirty="0" err="1" smtClean="0"/>
              <a:t>graphene</a:t>
            </a:r>
            <a:r>
              <a:rPr lang="en-US" baseline="0" dirty="0" smtClean="0"/>
              <a:t>.</a:t>
            </a:r>
            <a:endParaRPr lang="en-US" dirty="0"/>
          </a:p>
        </p:txBody>
      </p:sp>
      <p:sp>
        <p:nvSpPr>
          <p:cNvPr id="4" name="슬라이드 번호 개체 틀 3"/>
          <p:cNvSpPr>
            <a:spLocks noGrp="1"/>
          </p:cNvSpPr>
          <p:nvPr>
            <p:ph type="sldNum" sz="quarter" idx="10"/>
          </p:nvPr>
        </p:nvSpPr>
        <p:spPr/>
        <p:txBody>
          <a:bodyPr/>
          <a:lstStyle/>
          <a:p>
            <a:fld id="{E9B7F5C9-DFDE-4FDD-A194-067D0BBBBADD}" type="slidenum">
              <a:rPr lang="zh-CN" altLang="en-US" smtClean="0"/>
              <a:pPr/>
              <a:t>5</a:t>
            </a:fld>
            <a:endParaRPr lang="en-US" altLang="zh-CN"/>
          </a:p>
        </p:txBody>
      </p:sp>
    </p:spTree>
    <p:extLst>
      <p:ext uri="{BB962C8B-B14F-4D97-AF65-F5344CB8AC3E}">
        <p14:creationId xmlns:p14="http://schemas.microsoft.com/office/powerpoint/2010/main" val="2604835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sz="1200" kern="1200" dirty="0" smtClean="0">
                <a:solidFill>
                  <a:schemeClr val="tx1"/>
                </a:solidFill>
                <a:effectLst/>
                <a:latin typeface="Arial" pitchFamily="34" charset="0"/>
                <a:ea typeface="+mn-ea"/>
                <a:cs typeface="+mn-cs"/>
              </a:rPr>
              <a:t>In order to understand</a:t>
            </a:r>
            <a:r>
              <a:rPr lang="en-US" sz="1200" kern="1200" baseline="0" dirty="0" smtClean="0">
                <a:solidFill>
                  <a:schemeClr val="tx1"/>
                </a:solidFill>
                <a:effectLst/>
                <a:latin typeface="Arial" pitchFamily="34" charset="0"/>
                <a:ea typeface="+mn-ea"/>
                <a:cs typeface="+mn-cs"/>
              </a:rPr>
              <a:t> electron-electron interactions, it is important to note the difference between Fermi liquids and Dirac Fermions.</a:t>
            </a:r>
            <a:endParaRPr lang="en-US" sz="1200" kern="1200" dirty="0" smtClean="0">
              <a:solidFill>
                <a:schemeClr val="tx1"/>
              </a:solidFill>
              <a:effectLst/>
              <a:latin typeface="Arial" pitchFamily="34" charset="0"/>
              <a:ea typeface="+mn-ea"/>
              <a:cs typeface="+mn-cs"/>
            </a:endParaRPr>
          </a:p>
          <a:p>
            <a:pPr latinLnBrk="1"/>
            <a:endParaRPr lang="en-US" sz="1200" kern="1200" dirty="0" smtClean="0">
              <a:solidFill>
                <a:schemeClr val="tx1"/>
              </a:solidFill>
              <a:effectLst/>
              <a:latin typeface="Arial" pitchFamily="34" charset="0"/>
              <a:ea typeface="+mn-ea"/>
              <a:cs typeface="+mn-cs"/>
            </a:endParaRPr>
          </a:p>
          <a:p>
            <a:pPr latinLnBrk="1"/>
            <a:r>
              <a:rPr lang="en-US" sz="1200" kern="1200" dirty="0" smtClean="0">
                <a:solidFill>
                  <a:schemeClr val="tx1"/>
                </a:solidFill>
                <a:effectLst/>
                <a:latin typeface="Arial" pitchFamily="34" charset="0"/>
                <a:ea typeface="+mn-ea"/>
                <a:cs typeface="+mn-cs"/>
              </a:rPr>
              <a:t>Fermi liquids are described by Galilean invariant theories whose main parameter is effective mass. For Fermi liquids, as electron-electron interactions become stronger, the effective mass becomes heavier so that Fermi velocity is decreasing.</a:t>
            </a:r>
          </a:p>
          <a:p>
            <a:pPr latinLnBrk="1"/>
            <a:r>
              <a:rPr lang="en-US" sz="1200" kern="1200" dirty="0" smtClean="0">
                <a:solidFill>
                  <a:schemeClr val="tx1"/>
                </a:solidFill>
                <a:effectLst/>
                <a:latin typeface="Arial" pitchFamily="34" charset="0"/>
                <a:ea typeface="+mn-ea"/>
                <a:cs typeface="+mn-cs"/>
              </a:rPr>
              <a:t> </a:t>
            </a:r>
          </a:p>
          <a:p>
            <a:pPr latinLnBrk="1"/>
            <a:r>
              <a:rPr lang="en-US" sz="1200" kern="1200" dirty="0" smtClean="0">
                <a:solidFill>
                  <a:schemeClr val="tx1"/>
                </a:solidFill>
                <a:effectLst/>
                <a:latin typeface="Arial" pitchFamily="34" charset="0"/>
                <a:ea typeface="+mn-ea"/>
                <a:cs typeface="+mn-cs"/>
              </a:rPr>
              <a:t>In the same analogy with Fermi liquid, the main parameter of Dirac fermions is velocity which is described by Lorentz invariant theories. Similar to Fermi liquid, velocity is also affected by electron-electron interactions. However, with increasing interactions, the velocity is also increasing in contrast to Fermi liquid.</a:t>
            </a:r>
          </a:p>
          <a:p>
            <a:pPr latinLnBrk="1"/>
            <a:r>
              <a:rPr lang="en-US" sz="1200" kern="1200" dirty="0" smtClean="0">
                <a:solidFill>
                  <a:schemeClr val="tx1"/>
                </a:solidFill>
                <a:effectLst/>
                <a:latin typeface="Arial" pitchFamily="34" charset="0"/>
                <a:ea typeface="+mn-ea"/>
                <a:cs typeface="+mn-cs"/>
              </a:rPr>
              <a:t> </a:t>
            </a:r>
          </a:p>
          <a:p>
            <a:pPr latinLnBrk="1"/>
            <a:r>
              <a:rPr lang="en-US" sz="1200" kern="1200" dirty="0" smtClean="0">
                <a:solidFill>
                  <a:schemeClr val="tx1"/>
                </a:solidFill>
                <a:effectLst/>
                <a:latin typeface="Arial" pitchFamily="34" charset="0"/>
                <a:ea typeface="+mn-ea"/>
                <a:cs typeface="+mn-cs"/>
              </a:rPr>
              <a:t>Base on this theoretical expectation along with the easiness of </a:t>
            </a:r>
            <a:r>
              <a:rPr lang="en-US" sz="1200" kern="1200" dirty="0" err="1" smtClean="0">
                <a:solidFill>
                  <a:schemeClr val="tx1"/>
                </a:solidFill>
                <a:effectLst/>
                <a:latin typeface="Arial" pitchFamily="34" charset="0"/>
                <a:ea typeface="+mn-ea"/>
                <a:cs typeface="+mn-cs"/>
              </a:rPr>
              <a:t>graphene</a:t>
            </a:r>
            <a:r>
              <a:rPr lang="en-US" sz="1200" kern="1200" dirty="0" smtClean="0">
                <a:solidFill>
                  <a:schemeClr val="tx1"/>
                </a:solidFill>
                <a:effectLst/>
                <a:latin typeface="Arial" pitchFamily="34" charset="0"/>
                <a:ea typeface="+mn-ea"/>
                <a:cs typeface="+mn-cs"/>
              </a:rPr>
              <a:t> to modify electron band structure, </a:t>
            </a:r>
            <a:r>
              <a:rPr lang="en-US" sz="1200" kern="1200" dirty="0" err="1" smtClean="0">
                <a:solidFill>
                  <a:schemeClr val="tx1"/>
                </a:solidFill>
                <a:effectLst/>
                <a:latin typeface="Arial" pitchFamily="34" charset="0"/>
                <a:ea typeface="+mn-ea"/>
                <a:cs typeface="+mn-cs"/>
              </a:rPr>
              <a:t>graphene</a:t>
            </a:r>
            <a:r>
              <a:rPr lang="en-US" sz="1200" kern="1200" dirty="0" smtClean="0">
                <a:solidFill>
                  <a:schemeClr val="tx1"/>
                </a:solidFill>
                <a:effectLst/>
                <a:latin typeface="Arial" pitchFamily="34" charset="0"/>
                <a:ea typeface="+mn-ea"/>
                <a:cs typeface="+mn-cs"/>
              </a:rPr>
              <a:t> is viewed as a prototypical two dimensional electron system for Fermi velocity engineering.</a:t>
            </a:r>
          </a:p>
          <a:p>
            <a:endParaRPr lang="en-US" dirty="0"/>
          </a:p>
        </p:txBody>
      </p:sp>
      <p:sp>
        <p:nvSpPr>
          <p:cNvPr id="4" name="슬라이드 번호 개체 틀 3"/>
          <p:cNvSpPr>
            <a:spLocks noGrp="1"/>
          </p:cNvSpPr>
          <p:nvPr>
            <p:ph type="sldNum" sz="quarter" idx="10"/>
          </p:nvPr>
        </p:nvSpPr>
        <p:spPr/>
        <p:txBody>
          <a:bodyPr/>
          <a:lstStyle/>
          <a:p>
            <a:fld id="{E9B7F5C9-DFDE-4FDD-A194-067D0BBBBADD}" type="slidenum">
              <a:rPr lang="zh-CN" altLang="en-US" smtClean="0"/>
              <a:pPr/>
              <a:t>9</a:t>
            </a:fld>
            <a:endParaRPr lang="en-US" altLang="zh-CN"/>
          </a:p>
        </p:txBody>
      </p:sp>
    </p:spTree>
    <p:extLst>
      <p:ext uri="{BB962C8B-B14F-4D97-AF65-F5344CB8AC3E}">
        <p14:creationId xmlns:p14="http://schemas.microsoft.com/office/powerpoint/2010/main" val="442984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dirty="0" smtClean="0"/>
              <a:t>First of all, let me introduce</a:t>
            </a:r>
            <a:r>
              <a:rPr lang="en-US" baseline="0" dirty="0" smtClean="0"/>
              <a:t> outline of my talk.</a:t>
            </a:r>
          </a:p>
          <a:p>
            <a:endParaRPr lang="en-US" baseline="0" dirty="0" smtClean="0"/>
          </a:p>
          <a:p>
            <a:r>
              <a:rPr lang="en-US" baseline="0" dirty="0" smtClean="0"/>
              <a:t>I will briefly introduce magnetic and electronic properties of </a:t>
            </a:r>
            <a:r>
              <a:rPr lang="en-US" baseline="0" dirty="0" err="1" smtClean="0"/>
              <a:t>graphene</a:t>
            </a:r>
            <a:r>
              <a:rPr lang="en-US" baseline="0" dirty="0" smtClean="0"/>
              <a:t> that will be followed by brief introduction my main experimental tool, angle-resolved photoemission spectroscopy or ARPES.</a:t>
            </a:r>
          </a:p>
          <a:p>
            <a:endParaRPr lang="en-US" baseline="0" dirty="0" smtClean="0"/>
          </a:p>
          <a:p>
            <a:r>
              <a:rPr lang="en-US" baseline="0" dirty="0" smtClean="0"/>
              <a:t>Then I will discuss about our recent studies on magnetic ordering and </a:t>
            </a:r>
            <a:r>
              <a:rPr lang="en-US" baseline="0" dirty="0" err="1" smtClean="0"/>
              <a:t>fermi</a:t>
            </a:r>
            <a:r>
              <a:rPr lang="en-US" baseline="0" dirty="0" smtClean="0"/>
              <a:t> velocity engineering in </a:t>
            </a:r>
            <a:r>
              <a:rPr lang="en-US" baseline="0" dirty="0" err="1" smtClean="0"/>
              <a:t>graphene</a:t>
            </a:r>
            <a:r>
              <a:rPr lang="en-US" baseline="0" dirty="0" smtClean="0"/>
              <a:t>.</a:t>
            </a:r>
            <a:endParaRPr lang="en-US" dirty="0"/>
          </a:p>
        </p:txBody>
      </p:sp>
      <p:sp>
        <p:nvSpPr>
          <p:cNvPr id="4" name="슬라이드 번호 개체 틀 3"/>
          <p:cNvSpPr>
            <a:spLocks noGrp="1"/>
          </p:cNvSpPr>
          <p:nvPr>
            <p:ph type="sldNum" sz="quarter" idx="10"/>
          </p:nvPr>
        </p:nvSpPr>
        <p:spPr/>
        <p:txBody>
          <a:bodyPr/>
          <a:lstStyle/>
          <a:p>
            <a:fld id="{E9B7F5C9-DFDE-4FDD-A194-067D0BBBBADD}" type="slidenum">
              <a:rPr lang="zh-CN" altLang="en-US" smtClean="0"/>
              <a:pPr/>
              <a:t>11</a:t>
            </a:fld>
            <a:endParaRPr lang="en-US" altLang="zh-CN"/>
          </a:p>
        </p:txBody>
      </p:sp>
    </p:spTree>
    <p:extLst>
      <p:ext uri="{BB962C8B-B14F-4D97-AF65-F5344CB8AC3E}">
        <p14:creationId xmlns:p14="http://schemas.microsoft.com/office/powerpoint/2010/main" val="2604835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sz="1200" kern="1200" dirty="0" smtClean="0">
                <a:solidFill>
                  <a:schemeClr val="tx1"/>
                </a:solidFill>
                <a:effectLst/>
                <a:latin typeface="Arial" pitchFamily="34" charset="0"/>
                <a:ea typeface="+mn-ea"/>
                <a:cs typeface="+mn-cs"/>
              </a:rPr>
              <a:t>ARPES is photon-in electron-out method which directly shows how electrons are bound within a crystal as a function of momentum and binding energy. </a:t>
            </a:r>
          </a:p>
          <a:p>
            <a:pPr latinLnBrk="1"/>
            <a:endParaRPr lang="en-US" sz="1200" kern="1200" dirty="0" smtClean="0">
              <a:solidFill>
                <a:schemeClr val="tx1"/>
              </a:solidFill>
              <a:effectLst/>
              <a:latin typeface="Arial" pitchFamily="34" charset="0"/>
              <a:ea typeface="+mn-ea"/>
              <a:cs typeface="+mn-cs"/>
            </a:endParaRPr>
          </a:p>
          <a:p>
            <a:pPr latinLnBrk="1"/>
            <a:r>
              <a:rPr lang="en-US" sz="1200" kern="1200" dirty="0" smtClean="0">
                <a:solidFill>
                  <a:schemeClr val="tx1"/>
                </a:solidFill>
                <a:effectLst/>
                <a:latin typeface="Arial" pitchFamily="34" charset="0"/>
                <a:ea typeface="+mn-ea"/>
                <a:cs typeface="+mn-cs"/>
              </a:rPr>
              <a:t>A horizontal </a:t>
            </a:r>
            <a:r>
              <a:rPr lang="en-US" sz="1200" kern="1200" baseline="0" dirty="0" smtClean="0">
                <a:solidFill>
                  <a:schemeClr val="tx1"/>
                </a:solidFill>
                <a:effectLst/>
                <a:latin typeface="Arial" pitchFamily="34" charset="0"/>
                <a:ea typeface="+mn-ea"/>
                <a:cs typeface="+mn-cs"/>
              </a:rPr>
              <a:t>cut of this 3-dimensional data give Fermi surface which gives important information on the electronic properties of a system. A vertical cut gives information of energy-momentum dispersion and electron self-energy.</a:t>
            </a:r>
            <a:endParaRPr lang="en-US" sz="1200" kern="1200" dirty="0" smtClean="0">
              <a:solidFill>
                <a:schemeClr val="tx1"/>
              </a:solidFill>
              <a:effectLst/>
              <a:latin typeface="Arial" pitchFamily="34" charset="0"/>
              <a:ea typeface="+mn-ea"/>
              <a:cs typeface="+mn-cs"/>
            </a:endParaRPr>
          </a:p>
        </p:txBody>
      </p:sp>
      <p:sp>
        <p:nvSpPr>
          <p:cNvPr id="4" name="슬라이드 번호 개체 틀 3"/>
          <p:cNvSpPr>
            <a:spLocks noGrp="1"/>
          </p:cNvSpPr>
          <p:nvPr>
            <p:ph type="sldNum" sz="quarter" idx="10"/>
          </p:nvPr>
        </p:nvSpPr>
        <p:spPr/>
        <p:txBody>
          <a:bodyPr/>
          <a:lstStyle/>
          <a:p>
            <a:fld id="{E9B7F5C9-DFDE-4FDD-A194-067D0BBBBADD}" type="slidenum">
              <a:rPr lang="zh-CN" altLang="en-US" smtClean="0"/>
              <a:pPr/>
              <a:t>12</a:t>
            </a:fld>
            <a:endParaRPr lang="en-US" altLang="zh-CN"/>
          </a:p>
        </p:txBody>
      </p:sp>
    </p:spTree>
    <p:extLst>
      <p:ext uri="{BB962C8B-B14F-4D97-AF65-F5344CB8AC3E}">
        <p14:creationId xmlns:p14="http://schemas.microsoft.com/office/powerpoint/2010/main" val="3316768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1"/>
            <a:r>
              <a:rPr lang="en-US" sz="1200" kern="1200" dirty="0" smtClean="0">
                <a:solidFill>
                  <a:schemeClr val="tx1"/>
                </a:solidFill>
                <a:effectLst/>
                <a:latin typeface="Arial" pitchFamily="34" charset="0"/>
                <a:ea typeface="+mn-ea"/>
                <a:cs typeface="+mn-cs"/>
              </a:rPr>
              <a:t>ARPES is photon-in electron-out method which directly shows how electrons are bound within a crystal as a function of momentum and binding energy. </a:t>
            </a:r>
          </a:p>
          <a:p>
            <a:pPr latinLnBrk="1"/>
            <a:endParaRPr lang="en-US" sz="1200" kern="1200" dirty="0" smtClean="0">
              <a:solidFill>
                <a:schemeClr val="tx1"/>
              </a:solidFill>
              <a:effectLst/>
              <a:latin typeface="Arial" pitchFamily="34" charset="0"/>
              <a:ea typeface="+mn-ea"/>
              <a:cs typeface="+mn-cs"/>
            </a:endParaRPr>
          </a:p>
          <a:p>
            <a:pPr latinLnBrk="1"/>
            <a:r>
              <a:rPr lang="en-US" sz="1200" kern="1200" dirty="0" smtClean="0">
                <a:solidFill>
                  <a:schemeClr val="tx1"/>
                </a:solidFill>
                <a:effectLst/>
                <a:latin typeface="Arial" pitchFamily="34" charset="0"/>
                <a:ea typeface="+mn-ea"/>
                <a:cs typeface="+mn-cs"/>
              </a:rPr>
              <a:t>A horizontal </a:t>
            </a:r>
            <a:r>
              <a:rPr lang="en-US" sz="1200" kern="1200" baseline="0" dirty="0" smtClean="0">
                <a:solidFill>
                  <a:schemeClr val="tx1"/>
                </a:solidFill>
                <a:effectLst/>
                <a:latin typeface="Arial" pitchFamily="34" charset="0"/>
                <a:ea typeface="+mn-ea"/>
                <a:cs typeface="+mn-cs"/>
              </a:rPr>
              <a:t>cut of this 3-dimensional data give Fermi surface which gives important information on the electronic properties of a system. A vertical cut gives information of energy-momentum dispersion and electron self-energy.</a:t>
            </a:r>
            <a:endParaRPr lang="en-US" sz="1200" kern="1200" dirty="0" smtClean="0">
              <a:solidFill>
                <a:schemeClr val="tx1"/>
              </a:solidFill>
              <a:effectLst/>
              <a:latin typeface="Arial" pitchFamily="34" charset="0"/>
              <a:ea typeface="+mn-ea"/>
              <a:cs typeface="+mn-cs"/>
            </a:endParaRPr>
          </a:p>
        </p:txBody>
      </p:sp>
      <p:sp>
        <p:nvSpPr>
          <p:cNvPr id="4" name="슬라이드 번호 개체 틀 3"/>
          <p:cNvSpPr>
            <a:spLocks noGrp="1"/>
          </p:cNvSpPr>
          <p:nvPr>
            <p:ph type="sldNum" sz="quarter" idx="10"/>
          </p:nvPr>
        </p:nvSpPr>
        <p:spPr/>
        <p:txBody>
          <a:bodyPr/>
          <a:lstStyle/>
          <a:p>
            <a:fld id="{E9B7F5C9-DFDE-4FDD-A194-067D0BBBBADD}" type="slidenum">
              <a:rPr lang="zh-CN" altLang="en-US" smtClean="0"/>
              <a:pPr/>
              <a:t>13</a:t>
            </a:fld>
            <a:endParaRPr lang="en-US" altLang="zh-CN"/>
          </a:p>
        </p:txBody>
      </p:sp>
    </p:spTree>
    <p:extLst>
      <p:ext uri="{BB962C8B-B14F-4D97-AF65-F5344CB8AC3E}">
        <p14:creationId xmlns:p14="http://schemas.microsoft.com/office/powerpoint/2010/main" val="3316768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dirty="0" smtClean="0"/>
              <a:t>First of all, let me introduce</a:t>
            </a:r>
            <a:r>
              <a:rPr lang="en-US" baseline="0" dirty="0" smtClean="0"/>
              <a:t> outline of my talk.</a:t>
            </a:r>
          </a:p>
          <a:p>
            <a:endParaRPr lang="en-US" baseline="0" dirty="0" smtClean="0"/>
          </a:p>
          <a:p>
            <a:r>
              <a:rPr lang="en-US" baseline="0" dirty="0" smtClean="0"/>
              <a:t>I will briefly introduce magnetic and electronic properties of </a:t>
            </a:r>
            <a:r>
              <a:rPr lang="en-US" baseline="0" dirty="0" err="1" smtClean="0"/>
              <a:t>graphene</a:t>
            </a:r>
            <a:r>
              <a:rPr lang="en-US" baseline="0" dirty="0" smtClean="0"/>
              <a:t> that will be followed by brief introduction my main experimental tool, angle-resolved photoemission spectroscopy or ARPES.</a:t>
            </a:r>
          </a:p>
          <a:p>
            <a:endParaRPr lang="en-US" baseline="0" dirty="0" smtClean="0"/>
          </a:p>
          <a:p>
            <a:r>
              <a:rPr lang="en-US" baseline="0" dirty="0" smtClean="0"/>
              <a:t>Then I will discuss about our recent studies on magnetic ordering and </a:t>
            </a:r>
            <a:r>
              <a:rPr lang="en-US" baseline="0" dirty="0" err="1" smtClean="0"/>
              <a:t>fermi</a:t>
            </a:r>
            <a:r>
              <a:rPr lang="en-US" baseline="0" dirty="0" smtClean="0"/>
              <a:t> velocity engineering in </a:t>
            </a:r>
            <a:r>
              <a:rPr lang="en-US" baseline="0" dirty="0" err="1" smtClean="0"/>
              <a:t>graphene</a:t>
            </a:r>
            <a:r>
              <a:rPr lang="en-US" baseline="0" dirty="0" smtClean="0"/>
              <a:t>.</a:t>
            </a:r>
            <a:endParaRPr lang="en-US" dirty="0"/>
          </a:p>
        </p:txBody>
      </p:sp>
      <p:sp>
        <p:nvSpPr>
          <p:cNvPr id="4" name="슬라이드 번호 개체 틀 3"/>
          <p:cNvSpPr>
            <a:spLocks noGrp="1"/>
          </p:cNvSpPr>
          <p:nvPr>
            <p:ph type="sldNum" sz="quarter" idx="10"/>
          </p:nvPr>
        </p:nvSpPr>
        <p:spPr/>
        <p:txBody>
          <a:bodyPr/>
          <a:lstStyle/>
          <a:p>
            <a:fld id="{E9B7F5C9-DFDE-4FDD-A194-067D0BBBBADD}" type="slidenum">
              <a:rPr lang="zh-CN" altLang="en-US" smtClean="0"/>
              <a:pPr/>
              <a:t>14</a:t>
            </a:fld>
            <a:endParaRPr lang="en-US" altLang="zh-CN"/>
          </a:p>
        </p:txBody>
      </p:sp>
    </p:spTree>
    <p:extLst>
      <p:ext uri="{BB962C8B-B14F-4D97-AF65-F5344CB8AC3E}">
        <p14:creationId xmlns:p14="http://schemas.microsoft.com/office/powerpoint/2010/main" val="2604835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D693AF4D-9E07-4507-9180-D1CDAB9B427A}" type="slidenum">
              <a:rPr lang="zh-CN" altLang="en-US"/>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63867AC3-7CED-4CAD-9DF3-07EBA1B057F2}" type="slidenum">
              <a:rPr lang="zh-CN" altLang="en-US"/>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D8C67256-984E-4A98-A8BF-37285F283D73}" type="slidenum">
              <a:rPr lang="zh-CN" altLang="en-US"/>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ltLang="zh-CN"/>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63D9C6BD-FAAF-4167-B64A-63A44988CD5B}" type="slidenum">
              <a:rPr lang="zh-CN" altLang="en-US"/>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zh-CN"/>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4901B67A-EC6B-4D15-A883-38C647E79A82}" type="slidenum">
              <a:rPr lang="zh-CN" altLang="en-US"/>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C4C450E9-5A68-4145-93A8-A046624E80BB}" type="slidenum">
              <a:rPr lang="zh-CN" altLang="en-US"/>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CN"/>
          </a:p>
        </p:txBody>
      </p:sp>
      <p:sp>
        <p:nvSpPr>
          <p:cNvPr id="5" name="Footer Placeholder 4"/>
          <p:cNvSpPr>
            <a:spLocks noGrp="1"/>
          </p:cNvSpPr>
          <p:nvPr>
            <p:ph type="ftr" sz="quarter" idx="11"/>
          </p:nvPr>
        </p:nvSpPr>
        <p:spPr/>
        <p:txBody>
          <a:bodyPr/>
          <a:lstStyle>
            <a:lvl1pPr>
              <a:defRPr/>
            </a:lvl1pPr>
          </a:lstStyle>
          <a:p>
            <a:endParaRPr lang="en-US" altLang="zh-CN"/>
          </a:p>
        </p:txBody>
      </p:sp>
      <p:sp>
        <p:nvSpPr>
          <p:cNvPr id="6" name="Slide Number Placeholder 5"/>
          <p:cNvSpPr>
            <a:spLocks noGrp="1"/>
          </p:cNvSpPr>
          <p:nvPr>
            <p:ph type="sldNum" sz="quarter" idx="12"/>
          </p:nvPr>
        </p:nvSpPr>
        <p:spPr/>
        <p:txBody>
          <a:bodyPr/>
          <a:lstStyle>
            <a:lvl1pPr>
              <a:defRPr/>
            </a:lvl1pPr>
          </a:lstStyle>
          <a:p>
            <a:fld id="{B8DACDC9-4CDA-4E85-BCF7-5ADEBE5D9B66}" type="slidenum">
              <a:rPr lang="zh-CN" altLang="en-US"/>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BE6ECB3F-75E0-4920-A303-CEBA1B6662C9}" type="slidenum">
              <a:rPr lang="zh-CN" altLang="en-US"/>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zh-CN"/>
          </a:p>
        </p:txBody>
      </p:sp>
      <p:sp>
        <p:nvSpPr>
          <p:cNvPr id="8" name="Footer Placeholder 7"/>
          <p:cNvSpPr>
            <a:spLocks noGrp="1"/>
          </p:cNvSpPr>
          <p:nvPr>
            <p:ph type="ftr" sz="quarter" idx="11"/>
          </p:nvPr>
        </p:nvSpPr>
        <p:spPr/>
        <p:txBody>
          <a:bodyPr/>
          <a:lstStyle>
            <a:lvl1pPr>
              <a:defRPr/>
            </a:lvl1pPr>
          </a:lstStyle>
          <a:p>
            <a:endParaRPr lang="en-US" altLang="zh-CN"/>
          </a:p>
        </p:txBody>
      </p:sp>
      <p:sp>
        <p:nvSpPr>
          <p:cNvPr id="9" name="Slide Number Placeholder 8"/>
          <p:cNvSpPr>
            <a:spLocks noGrp="1"/>
          </p:cNvSpPr>
          <p:nvPr>
            <p:ph type="sldNum" sz="quarter" idx="12"/>
          </p:nvPr>
        </p:nvSpPr>
        <p:spPr/>
        <p:txBody>
          <a:bodyPr/>
          <a:lstStyle>
            <a:lvl1pPr>
              <a:defRPr/>
            </a:lvl1pPr>
          </a:lstStyle>
          <a:p>
            <a:fld id="{E07DD075-7B91-4AA1-B2A9-C7F2465834E5}" type="slidenum">
              <a:rPr lang="zh-CN" altLang="en-US"/>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zh-CN"/>
          </a:p>
        </p:txBody>
      </p:sp>
      <p:sp>
        <p:nvSpPr>
          <p:cNvPr id="4" name="Footer Placeholder 3"/>
          <p:cNvSpPr>
            <a:spLocks noGrp="1"/>
          </p:cNvSpPr>
          <p:nvPr>
            <p:ph type="ftr" sz="quarter" idx="11"/>
          </p:nvPr>
        </p:nvSpPr>
        <p:spPr/>
        <p:txBody>
          <a:bodyPr/>
          <a:lstStyle>
            <a:lvl1pPr>
              <a:defRPr/>
            </a:lvl1pPr>
          </a:lstStyle>
          <a:p>
            <a:endParaRPr lang="en-US" altLang="zh-CN"/>
          </a:p>
        </p:txBody>
      </p:sp>
      <p:sp>
        <p:nvSpPr>
          <p:cNvPr id="5" name="Slide Number Placeholder 4"/>
          <p:cNvSpPr>
            <a:spLocks noGrp="1"/>
          </p:cNvSpPr>
          <p:nvPr>
            <p:ph type="sldNum" sz="quarter" idx="12"/>
          </p:nvPr>
        </p:nvSpPr>
        <p:spPr/>
        <p:txBody>
          <a:bodyPr/>
          <a:lstStyle>
            <a:lvl1pPr>
              <a:defRPr/>
            </a:lvl1pPr>
          </a:lstStyle>
          <a:p>
            <a:fld id="{59882637-1149-4CE4-B82C-603ADE8C9942}" type="slidenum">
              <a:rPr lang="zh-CN" altLang="en-US"/>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CN"/>
          </a:p>
        </p:txBody>
      </p:sp>
      <p:sp>
        <p:nvSpPr>
          <p:cNvPr id="3" name="Footer Placeholder 2"/>
          <p:cNvSpPr>
            <a:spLocks noGrp="1"/>
          </p:cNvSpPr>
          <p:nvPr>
            <p:ph type="ftr" sz="quarter" idx="11"/>
          </p:nvPr>
        </p:nvSpPr>
        <p:spPr/>
        <p:txBody>
          <a:bodyPr/>
          <a:lstStyle>
            <a:lvl1pPr>
              <a:defRPr/>
            </a:lvl1pPr>
          </a:lstStyle>
          <a:p>
            <a:endParaRPr lang="en-US" altLang="zh-CN"/>
          </a:p>
        </p:txBody>
      </p:sp>
      <p:sp>
        <p:nvSpPr>
          <p:cNvPr id="4" name="Slide Number Placeholder 3"/>
          <p:cNvSpPr>
            <a:spLocks noGrp="1"/>
          </p:cNvSpPr>
          <p:nvPr>
            <p:ph type="sldNum" sz="quarter" idx="12"/>
          </p:nvPr>
        </p:nvSpPr>
        <p:spPr/>
        <p:txBody>
          <a:bodyPr/>
          <a:lstStyle>
            <a:lvl1pPr>
              <a:defRPr/>
            </a:lvl1pPr>
          </a:lstStyle>
          <a:p>
            <a:fld id="{D3E3B991-2FA5-4E04-A602-76BA88F5AC21}" type="slidenum">
              <a:rPr lang="zh-CN" altLang="en-US"/>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A7357C8A-EB6D-4575-8691-0ECFE7D1793D}" type="slidenum">
              <a:rPr lang="zh-CN" altLang="en-US"/>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CN"/>
          </a:p>
        </p:txBody>
      </p:sp>
      <p:sp>
        <p:nvSpPr>
          <p:cNvPr id="6" name="Footer Placeholder 5"/>
          <p:cNvSpPr>
            <a:spLocks noGrp="1"/>
          </p:cNvSpPr>
          <p:nvPr>
            <p:ph type="ftr" sz="quarter" idx="11"/>
          </p:nvPr>
        </p:nvSpPr>
        <p:spPr/>
        <p:txBody>
          <a:bodyPr/>
          <a:lstStyle>
            <a:lvl1pPr>
              <a:defRPr/>
            </a:lvl1pPr>
          </a:lstStyle>
          <a:p>
            <a:endParaRPr lang="en-US" altLang="zh-CN"/>
          </a:p>
        </p:txBody>
      </p:sp>
      <p:sp>
        <p:nvSpPr>
          <p:cNvPr id="7" name="Slide Number Placeholder 6"/>
          <p:cNvSpPr>
            <a:spLocks noGrp="1"/>
          </p:cNvSpPr>
          <p:nvPr>
            <p:ph type="sldNum" sz="quarter" idx="12"/>
          </p:nvPr>
        </p:nvSpPr>
        <p:spPr/>
        <p:txBody>
          <a:bodyPr/>
          <a:lstStyle>
            <a:lvl1pPr>
              <a:defRPr/>
            </a:lvl1pPr>
          </a:lstStyle>
          <a:p>
            <a:fld id="{17C9474F-540D-45C4-8EFB-F6EB787E6BCC}" type="slidenum">
              <a:rPr lang="zh-CN" altLang="en-US"/>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a typeface="宋体" pitchFamily="2" charset="-122"/>
              </a:defRPr>
            </a:lvl1pPr>
          </a:lstStyle>
          <a:p>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a typeface="宋体" pitchFamily="2" charset="-122"/>
              </a:defRPr>
            </a:lvl1pPr>
          </a:lstStyle>
          <a:p>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a typeface="宋体" pitchFamily="2" charset="-122"/>
              </a:defRPr>
            </a:lvl1pPr>
          </a:lstStyle>
          <a:p>
            <a:fld id="{1BDCE1D9-CD89-4298-93BD-031020971B47}" type="slidenum">
              <a:rPr lang="zh-CN" altLang="en-US"/>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gif"/><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4.em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oleObject" Target="../embeddings/oleObject3.bin"/><Relationship Id="rId10" Type="http://schemas.openxmlformats.org/officeDocument/2006/relationships/image" Target="../media/image35.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9" Type="http://schemas.openxmlformats.org/officeDocument/2006/relationships/image" Target="../media/image46.emf"/><Relationship Id="rId20" Type="http://schemas.openxmlformats.org/officeDocument/2006/relationships/image" Target="../media/image55.png"/><Relationship Id="rId21" Type="http://schemas.openxmlformats.org/officeDocument/2006/relationships/image" Target="../media/image56.emf"/><Relationship Id="rId22" Type="http://schemas.openxmlformats.org/officeDocument/2006/relationships/image" Target="../media/image57.emf"/><Relationship Id="rId23" Type="http://schemas.openxmlformats.org/officeDocument/2006/relationships/image" Target="../media/image58.emf"/><Relationship Id="rId10" Type="http://schemas.openxmlformats.org/officeDocument/2006/relationships/image" Target="../media/image47.emf"/><Relationship Id="rId11" Type="http://schemas.openxmlformats.org/officeDocument/2006/relationships/image" Target="../media/image48.emf"/><Relationship Id="rId12" Type="http://schemas.openxmlformats.org/officeDocument/2006/relationships/image" Target="../media/image49.emf"/><Relationship Id="rId13" Type="http://schemas.openxmlformats.org/officeDocument/2006/relationships/image" Target="../media/image50.emf"/><Relationship Id="rId14" Type="http://schemas.openxmlformats.org/officeDocument/2006/relationships/image" Target="../media/image51.emf"/><Relationship Id="rId15" Type="http://schemas.openxmlformats.org/officeDocument/2006/relationships/image" Target="../media/image52.emf"/><Relationship Id="rId16" Type="http://schemas.openxmlformats.org/officeDocument/2006/relationships/image" Target="../media/image53.emf"/><Relationship Id="rId17" Type="http://schemas.openxmlformats.org/officeDocument/2006/relationships/image" Target="../media/image54.emf"/><Relationship Id="rId18" Type="http://schemas.openxmlformats.org/officeDocument/2006/relationships/oleObject" Target="../embeddings/oleObject4.bin"/><Relationship Id="rId19" Type="http://schemas.openxmlformats.org/officeDocument/2006/relationships/image" Target="../media/image40.wmf"/><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notesSlide" Target="../notesSlides/notesSlide7.xml"/><Relationship Id="rId4" Type="http://schemas.openxmlformats.org/officeDocument/2006/relationships/image" Target="../media/image41.png"/><Relationship Id="rId5" Type="http://schemas.openxmlformats.org/officeDocument/2006/relationships/image" Target="../media/image42.emf"/><Relationship Id="rId6" Type="http://schemas.openxmlformats.org/officeDocument/2006/relationships/image" Target="../media/image43.emf"/><Relationship Id="rId7" Type="http://schemas.openxmlformats.org/officeDocument/2006/relationships/image" Target="../media/image44.emf"/><Relationship Id="rId8" Type="http://schemas.openxmlformats.org/officeDocument/2006/relationships/image" Target="../media/image45.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5.bin"/><Relationship Id="rId5" Type="http://schemas.openxmlformats.org/officeDocument/2006/relationships/image" Target="../media/image59.wmf"/><Relationship Id="rId6" Type="http://schemas.openxmlformats.org/officeDocument/2006/relationships/image" Target="../media/image60.png"/><Relationship Id="rId7" Type="http://schemas.openxmlformats.org/officeDocument/2006/relationships/image" Target="../media/image55.png"/><Relationship Id="rId8" Type="http://schemas.openxmlformats.org/officeDocument/2006/relationships/image" Target="../media/image56.emf"/><Relationship Id="rId9" Type="http://schemas.openxmlformats.org/officeDocument/2006/relationships/image" Target="../media/image57.emf"/><Relationship Id="rId10" Type="http://schemas.openxmlformats.org/officeDocument/2006/relationships/image" Target="../media/image58.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 Id="rId3" Type="http://schemas.openxmlformats.org/officeDocument/2006/relationships/image" Target="../media/image62.emf"/></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6.bin"/><Relationship Id="rId5" Type="http://schemas.openxmlformats.org/officeDocument/2006/relationships/image" Target="../media/image32.wmf"/><Relationship Id="rId6" Type="http://schemas.openxmlformats.org/officeDocument/2006/relationships/image" Target="../media/image33.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0" Type="http://schemas.openxmlformats.org/officeDocument/2006/relationships/image" Target="../media/image72.png"/><Relationship Id="rId11"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74.wmf"/><Relationship Id="rId5" Type="http://schemas.openxmlformats.org/officeDocument/2006/relationships/oleObject" Target="../embeddings/oleObject8.bin"/><Relationship Id="rId6" Type="http://schemas.openxmlformats.org/officeDocument/2006/relationships/image" Target="../media/image75.wmf"/><Relationship Id="rId7" Type="http://schemas.openxmlformats.org/officeDocument/2006/relationships/image" Target="../media/image76.emf"/><Relationship Id="rId8" Type="http://schemas.openxmlformats.org/officeDocument/2006/relationships/image" Target="../media/image77.emf"/><Relationship Id="rId9" Type="http://schemas.openxmlformats.org/officeDocument/2006/relationships/image" Target="../media/image78.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png"/><Relationship Id="rId6" Type="http://schemas.openxmlformats.org/officeDocument/2006/relationships/image" Target="../media/image2.gif"/><Relationship Id="rId7" Type="http://schemas.openxmlformats.org/officeDocument/2006/relationships/image" Target="../media/image3.png"/><Relationship Id="rId8"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74.wmf"/><Relationship Id="rId5" Type="http://schemas.openxmlformats.org/officeDocument/2006/relationships/image" Target="../media/image79.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22.xml.rels><?xml version="1.0" encoding="UTF-8" standalone="yes"?>
<Relationships xmlns="http://schemas.openxmlformats.org/package/2006/relationships"><Relationship Id="rId11" Type="http://schemas.openxmlformats.org/officeDocument/2006/relationships/image" Target="../media/image90.emf"/><Relationship Id="rId12" Type="http://schemas.openxmlformats.org/officeDocument/2006/relationships/image" Target="../media/image91.png"/><Relationship Id="rId1" Type="http://schemas.openxmlformats.org/officeDocument/2006/relationships/vmlDrawing" Target="../drawings/vmlDrawing8.vml"/><Relationship Id="rId2" Type="http://schemas.openxmlformats.org/officeDocument/2006/relationships/tags" Target="../tags/tag3.xml"/><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image" Target="../media/image86.emf"/><Relationship Id="rId6" Type="http://schemas.openxmlformats.org/officeDocument/2006/relationships/image" Target="../media/image87.emf"/><Relationship Id="rId7" Type="http://schemas.openxmlformats.org/officeDocument/2006/relationships/image" Target="../media/image88.emf"/><Relationship Id="rId8" Type="http://schemas.openxmlformats.org/officeDocument/2006/relationships/oleObject" Target="../embeddings/oleObject10.bin"/><Relationship Id="rId9" Type="http://schemas.openxmlformats.org/officeDocument/2006/relationships/image" Target="../media/image85.emf"/><Relationship Id="rId10" Type="http://schemas.openxmlformats.org/officeDocument/2006/relationships/image" Target="../media/image8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image" Target="../media/image98.png"/><Relationship Id="rId5" Type="http://schemas.openxmlformats.org/officeDocument/2006/relationships/image" Target="../media/image99.emf"/><Relationship Id="rId6" Type="http://schemas.openxmlformats.org/officeDocument/2006/relationships/image" Target="../media/image62.emf"/><Relationship Id="rId7"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96.emf"/></Relationships>
</file>

<file path=ppt/slides/_rels/slide27.xml.rels><?xml version="1.0" encoding="UTF-8" standalone="yes"?>
<Relationships xmlns="http://schemas.openxmlformats.org/package/2006/relationships"><Relationship Id="rId3" Type="http://schemas.openxmlformats.org/officeDocument/2006/relationships/image" Target="../media/image101.emf"/><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emf"/><Relationship Id="rId7" Type="http://schemas.openxmlformats.org/officeDocument/2006/relationships/image" Target="../media/image105.emf"/><Relationship Id="rId1" Type="http://schemas.openxmlformats.org/officeDocument/2006/relationships/slideLayout" Target="../slideLayouts/slideLayout7.xml"/><Relationship Id="rId2" Type="http://schemas.openxmlformats.org/officeDocument/2006/relationships/image" Target="../media/image100.emf"/></Relationships>
</file>

<file path=ppt/slides/_rels/slide28.xml.rels><?xml version="1.0" encoding="UTF-8" standalone="yes"?>
<Relationships xmlns="http://schemas.openxmlformats.org/package/2006/relationships"><Relationship Id="rId3" Type="http://schemas.openxmlformats.org/officeDocument/2006/relationships/image" Target="../media/image107.emf"/><Relationship Id="rId4" Type="http://schemas.openxmlformats.org/officeDocument/2006/relationships/image" Target="../media/image104.emf"/><Relationship Id="rId5" Type="http://schemas.openxmlformats.org/officeDocument/2006/relationships/image" Target="../media/image105.emf"/><Relationship Id="rId6"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106.emf"/></Relationships>
</file>

<file path=ppt/slides/_rels/slide29.xml.rels><?xml version="1.0" encoding="UTF-8" standalone="yes"?>
<Relationships xmlns="http://schemas.openxmlformats.org/package/2006/relationships"><Relationship Id="rId3" Type="http://schemas.openxmlformats.org/officeDocument/2006/relationships/image" Target="../media/image107.emf"/><Relationship Id="rId4" Type="http://schemas.openxmlformats.org/officeDocument/2006/relationships/image" Target="../media/image104.emf"/><Relationship Id="rId5" Type="http://schemas.openxmlformats.org/officeDocument/2006/relationships/image" Target="../media/image105.emf"/><Relationship Id="rId6" Type="http://schemas.openxmlformats.org/officeDocument/2006/relationships/image" Target="../media/image108.emf"/><Relationship Id="rId7" Type="http://schemas.openxmlformats.org/officeDocument/2006/relationships/image" Target="../media/image109.emf"/><Relationship Id="rId8"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106.emf"/></Relationships>
</file>

<file path=ppt/slides/_rels/slide3.xml.rels><?xml version="1.0" encoding="UTF-8" standalone="yes"?>
<Relationships xmlns="http://schemas.openxmlformats.org/package/2006/relationships"><Relationship Id="rId9" Type="http://schemas.openxmlformats.org/officeDocument/2006/relationships/image" Target="../media/image12.jpeg"/><Relationship Id="rId20" Type="http://schemas.openxmlformats.org/officeDocument/2006/relationships/image" Target="../media/image23.png"/><Relationship Id="rId21" Type="http://schemas.openxmlformats.org/officeDocument/2006/relationships/image" Target="../media/image24.png"/><Relationship Id="rId22" Type="http://schemas.openxmlformats.org/officeDocument/2006/relationships/image" Target="../media/image6.png"/><Relationship Id="rId23" Type="http://schemas.openxmlformats.org/officeDocument/2006/relationships/image" Target="../media/image7.png"/><Relationship Id="rId10" Type="http://schemas.openxmlformats.org/officeDocument/2006/relationships/image" Target="../media/image13.png"/><Relationship Id="rId11" Type="http://schemas.openxmlformats.org/officeDocument/2006/relationships/image" Target="../media/image14.jpeg"/><Relationship Id="rId12" Type="http://schemas.openxmlformats.org/officeDocument/2006/relationships/image" Target="../media/image15.png"/><Relationship Id="rId13" Type="http://schemas.openxmlformats.org/officeDocument/2006/relationships/image" Target="../media/image16.jpeg"/><Relationship Id="rId14" Type="http://schemas.openxmlformats.org/officeDocument/2006/relationships/image" Target="../media/image17.jpeg"/><Relationship Id="rId15" Type="http://schemas.openxmlformats.org/officeDocument/2006/relationships/image" Target="../media/image18.jpeg"/><Relationship Id="rId16" Type="http://schemas.openxmlformats.org/officeDocument/2006/relationships/image" Target="../media/image19.jpeg"/><Relationship Id="rId17" Type="http://schemas.openxmlformats.org/officeDocument/2006/relationships/image" Target="../media/image20.jpeg"/><Relationship Id="rId18" Type="http://schemas.openxmlformats.org/officeDocument/2006/relationships/image" Target="../media/image21.jpeg"/><Relationship Id="rId19" Type="http://schemas.openxmlformats.org/officeDocument/2006/relationships/image" Target="../media/image22.png"/><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notesSlide" Target="../notesSlides/notesSlide2.xml"/><Relationship Id="rId4" Type="http://schemas.openxmlformats.org/officeDocument/2006/relationships/image" Target="../media/image5.jpeg"/><Relationship Id="rId5" Type="http://schemas.openxmlformats.org/officeDocument/2006/relationships/image" Target="../media/image8.pn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107.emf"/><Relationship Id="rId4" Type="http://schemas.openxmlformats.org/officeDocument/2006/relationships/image" Target="../media/image104.emf"/><Relationship Id="rId5" Type="http://schemas.openxmlformats.org/officeDocument/2006/relationships/image" Target="../media/image105.emf"/><Relationship Id="rId6" Type="http://schemas.openxmlformats.org/officeDocument/2006/relationships/image" Target="../media/image108.emf"/><Relationship Id="rId7" Type="http://schemas.openxmlformats.org/officeDocument/2006/relationships/image" Target="../media/image109.emf"/><Relationship Id="rId8" Type="http://schemas.openxmlformats.org/officeDocument/2006/relationships/image" Target="../media/image110.emf"/><Relationship Id="rId9" Type="http://schemas.openxmlformats.org/officeDocument/2006/relationships/image" Target="../media/image111.emf"/><Relationship Id="rId10"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106.emf"/></Relationships>
</file>

<file path=ppt/slides/_rels/slide31.xml.rels><?xml version="1.0" encoding="UTF-8" standalone="yes"?>
<Relationships xmlns="http://schemas.openxmlformats.org/package/2006/relationships"><Relationship Id="rId11" Type="http://schemas.openxmlformats.org/officeDocument/2006/relationships/image" Target="../media/image112.emf"/><Relationship Id="rId12" Type="http://schemas.openxmlformats.org/officeDocument/2006/relationships/image" Target="../media/image113.emf"/><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106.emf"/><Relationship Id="rId4" Type="http://schemas.openxmlformats.org/officeDocument/2006/relationships/image" Target="../media/image107.emf"/><Relationship Id="rId5" Type="http://schemas.openxmlformats.org/officeDocument/2006/relationships/image" Target="../media/image104.emf"/><Relationship Id="rId6" Type="http://schemas.openxmlformats.org/officeDocument/2006/relationships/image" Target="../media/image105.emf"/><Relationship Id="rId7" Type="http://schemas.openxmlformats.org/officeDocument/2006/relationships/image" Target="../media/image108.emf"/><Relationship Id="rId8" Type="http://schemas.openxmlformats.org/officeDocument/2006/relationships/image" Target="../media/image109.emf"/><Relationship Id="rId9" Type="http://schemas.openxmlformats.org/officeDocument/2006/relationships/image" Target="../media/image110.emf"/><Relationship Id="rId10" Type="http://schemas.openxmlformats.org/officeDocument/2006/relationships/image" Target="../media/image111.emf"/></Relationships>
</file>

<file path=ppt/slides/_rels/slide32.xml.rels><?xml version="1.0" encoding="UTF-8" standalone="yes"?>
<Relationships xmlns="http://schemas.openxmlformats.org/package/2006/relationships"><Relationship Id="rId3" Type="http://schemas.openxmlformats.org/officeDocument/2006/relationships/image" Target="../media/image115.emf"/><Relationship Id="rId4" Type="http://schemas.openxmlformats.org/officeDocument/2006/relationships/image" Target="../media/image116.emf"/><Relationship Id="rId5" Type="http://schemas.openxmlformats.org/officeDocument/2006/relationships/image" Target="../media/image117.png"/><Relationship Id="rId6" Type="http://schemas.openxmlformats.org/officeDocument/2006/relationships/image" Target="../media/image118.emf"/><Relationship Id="rId7"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image" Target="../media/image114.emf"/></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emf"/><Relationship Id="rId5"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image" Target="../media/image116.emf"/></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emf"/><Relationship Id="rId5" Type="http://schemas.openxmlformats.org/officeDocument/2006/relationships/image" Target="../media/image119.png"/><Relationship Id="rId6" Type="http://schemas.openxmlformats.org/officeDocument/2006/relationships/image" Target="../media/image120.emf"/><Relationship Id="rId7" Type="http://schemas.openxmlformats.org/officeDocument/2006/relationships/image" Target="../media/image98.png"/><Relationship Id="rId8" Type="http://schemas.openxmlformats.org/officeDocument/2006/relationships/image" Target="../media/image121.emf"/><Relationship Id="rId1" Type="http://schemas.openxmlformats.org/officeDocument/2006/relationships/slideLayout" Target="../slideLayouts/slideLayout7.xml"/><Relationship Id="rId2" Type="http://schemas.openxmlformats.org/officeDocument/2006/relationships/image" Target="../media/image116.emf"/></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122.png"/><Relationship Id="rId5"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png"/><Relationship Id="rId3" Type="http://schemas.openxmlformats.org/officeDocument/2006/relationships/image" Target="../media/image1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13.xml"/><Relationship Id="rId2" Type="http://schemas.openxmlformats.org/officeDocument/2006/relationships/image" Target="../media/image126.jpeg"/></Relationships>
</file>

<file path=ppt/slides/_rels/slide41.xml.rels><?xml version="1.0" encoding="UTF-8" standalone="yes"?>
<Relationships xmlns="http://schemas.openxmlformats.org/package/2006/relationships"><Relationship Id="rId11" Type="http://schemas.openxmlformats.org/officeDocument/2006/relationships/image" Target="../media/image130.wmf"/><Relationship Id="rId12" Type="http://schemas.openxmlformats.org/officeDocument/2006/relationships/oleObject" Target="../embeddings/oleObject13.bin"/><Relationship Id="rId13" Type="http://schemas.openxmlformats.org/officeDocument/2006/relationships/image" Target="../media/image131.wmf"/><Relationship Id="rId1" Type="http://schemas.openxmlformats.org/officeDocument/2006/relationships/vmlDrawing" Target="../drawings/vmlDrawing9.vml"/><Relationship Id="rId2" Type="http://schemas.openxmlformats.org/officeDocument/2006/relationships/slideLayout" Target="../slideLayouts/slideLayout7.xml"/><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emf"/><Relationship Id="rId6" Type="http://schemas.openxmlformats.org/officeDocument/2006/relationships/image" Target="../media/image135.emf"/><Relationship Id="rId7" Type="http://schemas.openxmlformats.org/officeDocument/2006/relationships/image" Target="../media/image136.emf"/><Relationship Id="rId8" Type="http://schemas.openxmlformats.org/officeDocument/2006/relationships/oleObject" Target="../embeddings/oleObject11.bin"/><Relationship Id="rId9" Type="http://schemas.openxmlformats.org/officeDocument/2006/relationships/image" Target="../media/image129.wmf"/><Relationship Id="rId10" Type="http://schemas.openxmlformats.org/officeDocument/2006/relationships/oleObject" Target="../embeddings/oleObject12.bin"/></Relationships>
</file>

<file path=ppt/slides/_rels/slide42.xml.rels><?xml version="1.0" encoding="UTF-8" standalone="yes"?>
<Relationships xmlns="http://schemas.openxmlformats.org/package/2006/relationships"><Relationship Id="rId3" Type="http://schemas.openxmlformats.org/officeDocument/2006/relationships/image" Target="../media/image138.emf"/><Relationship Id="rId4" Type="http://schemas.openxmlformats.org/officeDocument/2006/relationships/image" Target="../media/image139.emf"/><Relationship Id="rId5" Type="http://schemas.openxmlformats.org/officeDocument/2006/relationships/image" Target="../media/image140.emf"/><Relationship Id="rId6" Type="http://schemas.openxmlformats.org/officeDocument/2006/relationships/image" Target="../media/image141.emf"/><Relationship Id="rId7" Type="http://schemas.openxmlformats.org/officeDocument/2006/relationships/image" Target="../media/image142.emf"/><Relationship Id="rId8" Type="http://schemas.openxmlformats.org/officeDocument/2006/relationships/image" Target="../media/image143.emf"/><Relationship Id="rId9" Type="http://schemas.openxmlformats.org/officeDocument/2006/relationships/image" Target="../media/image144.emf"/><Relationship Id="rId10" Type="http://schemas.openxmlformats.org/officeDocument/2006/relationships/image" Target="../media/image145.emf"/><Relationship Id="rId1" Type="http://schemas.openxmlformats.org/officeDocument/2006/relationships/slideLayout" Target="../slideLayouts/slideLayout7.xml"/><Relationship Id="rId2" Type="http://schemas.openxmlformats.org/officeDocument/2006/relationships/image" Target="../media/image137.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33.png"/><Relationship Id="rId5" Type="http://schemas.openxmlformats.org/officeDocument/2006/relationships/image" Target="../media/image147.png"/><Relationship Id="rId6" Type="http://schemas.openxmlformats.org/officeDocument/2006/relationships/image" Target="../media/image148.emf"/><Relationship Id="rId7" Type="http://schemas.openxmlformats.org/officeDocument/2006/relationships/oleObject" Target="../embeddings/oleObject14.bin"/><Relationship Id="rId8" Type="http://schemas.openxmlformats.org/officeDocument/2006/relationships/image" Target="../media/image129.w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png"/><Relationship Id="rId6" Type="http://schemas.openxmlformats.org/officeDocument/2006/relationships/image" Target="../media/image152.png"/><Relationship Id="rId7" Type="http://schemas.openxmlformats.org/officeDocument/2006/relationships/image" Target="../media/image15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image" Target="../media/image98.png"/><Relationship Id="rId5" Type="http://schemas.openxmlformats.org/officeDocument/2006/relationships/image" Target="../media/image99.emf"/><Relationship Id="rId6" Type="http://schemas.openxmlformats.org/officeDocument/2006/relationships/image" Target="../media/image62.emf"/><Relationship Id="rId7"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96.emf"/></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emf"/><Relationship Id="rId5"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image" Target="../media/image11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image" Target="../media/image32.wmf"/><Relationship Id="rId6" Type="http://schemas.openxmlformats.org/officeDocument/2006/relationships/image" Target="../media/image33.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ChangeArrowheads="1"/>
          </p:cNvSpPr>
          <p:nvPr/>
        </p:nvSpPr>
        <p:spPr bwMode="auto">
          <a:xfrm>
            <a:off x="0" y="0"/>
            <a:ext cx="9144000" cy="6858000"/>
          </a:xfrm>
          <a:prstGeom prst="rect">
            <a:avLst/>
          </a:prstGeom>
          <a:solidFill>
            <a:srgbClr val="000080"/>
          </a:solidFill>
          <a:ln w="9525">
            <a:solidFill>
              <a:schemeClr val="tx1"/>
            </a:solidFill>
            <a:miter lim="800000"/>
            <a:headEnd/>
            <a:tailEnd/>
          </a:ln>
          <a:effectLst/>
        </p:spPr>
        <p:txBody>
          <a:bodyPr wrap="none" anchor="ctr"/>
          <a:lstStyle/>
          <a:p>
            <a:pPr eaLnBrk="0" hangingPunct="0"/>
            <a:endParaRPr lang="zh-CN" altLang="en-US" sz="2200">
              <a:solidFill>
                <a:schemeClr val="bg1"/>
              </a:solidFill>
              <a:ea typeface="宋体" pitchFamily="2" charset="-122"/>
            </a:endParaRPr>
          </a:p>
        </p:txBody>
      </p:sp>
      <p:sp>
        <p:nvSpPr>
          <p:cNvPr id="211971" name="Text Box 3"/>
          <p:cNvSpPr txBox="1">
            <a:spLocks noChangeArrowheads="1"/>
          </p:cNvSpPr>
          <p:nvPr/>
        </p:nvSpPr>
        <p:spPr bwMode="auto">
          <a:xfrm>
            <a:off x="0" y="1066800"/>
            <a:ext cx="9144000" cy="1754327"/>
          </a:xfrm>
          <a:prstGeom prst="rect">
            <a:avLst/>
          </a:prstGeom>
          <a:noFill/>
          <a:ln w="9525">
            <a:noFill/>
            <a:miter lim="800000"/>
            <a:headEnd/>
            <a:tailEnd/>
          </a:ln>
          <a:effectLst/>
        </p:spPr>
        <p:txBody>
          <a:bodyPr wrap="square">
            <a:spAutoFit/>
          </a:bodyPr>
          <a:lstStyle/>
          <a:p>
            <a:pPr eaLnBrk="0" hangingPunct="0"/>
            <a:r>
              <a:rPr lang="en-US" altLang="zh-CN" sz="3600" dirty="0" smtClean="0">
                <a:solidFill>
                  <a:srgbClr val="FFFF00"/>
                </a:solidFill>
                <a:effectLst>
                  <a:outerShdw blurRad="38100" dist="38100" dir="2700000" algn="tl">
                    <a:srgbClr val="C0C0C0"/>
                  </a:outerShdw>
                </a:effectLst>
                <a:ea typeface="宋体" pitchFamily="2" charset="-122"/>
              </a:rPr>
              <a:t>Electronic correlations in </a:t>
            </a:r>
            <a:r>
              <a:rPr lang="en-US" altLang="zh-CN" sz="3600" dirty="0" err="1">
                <a:solidFill>
                  <a:srgbClr val="FFFF00"/>
                </a:solidFill>
                <a:effectLst>
                  <a:outerShdw blurRad="38100" dist="38100" dir="2700000" algn="tl">
                    <a:srgbClr val="C0C0C0"/>
                  </a:outerShdw>
                </a:effectLst>
                <a:ea typeface="宋体" pitchFamily="2" charset="-122"/>
              </a:rPr>
              <a:t>g</a:t>
            </a:r>
            <a:r>
              <a:rPr lang="en-US" altLang="zh-CN" sz="3600" dirty="0" err="1" smtClean="0">
                <a:solidFill>
                  <a:srgbClr val="FFFF00"/>
                </a:solidFill>
                <a:effectLst>
                  <a:outerShdw blurRad="38100" dist="38100" dir="2700000" algn="tl">
                    <a:srgbClr val="C0C0C0"/>
                  </a:outerShdw>
                </a:effectLst>
                <a:ea typeface="宋体" pitchFamily="2" charset="-122"/>
              </a:rPr>
              <a:t>raphene</a:t>
            </a:r>
            <a:endParaRPr lang="en-US" altLang="zh-CN" sz="3600" dirty="0" smtClean="0">
              <a:solidFill>
                <a:srgbClr val="FFFF00"/>
              </a:solidFill>
              <a:effectLst>
                <a:outerShdw blurRad="38100" dist="38100" dir="2700000" algn="tl">
                  <a:srgbClr val="C0C0C0"/>
                </a:outerShdw>
              </a:effectLst>
              <a:ea typeface="宋体" pitchFamily="2" charset="-122"/>
            </a:endParaRPr>
          </a:p>
          <a:p>
            <a:pPr eaLnBrk="0" hangingPunct="0"/>
            <a:r>
              <a:rPr lang="en-US" altLang="zh-CN" sz="3600" dirty="0">
                <a:solidFill>
                  <a:srgbClr val="FFFF00"/>
                </a:solidFill>
                <a:effectLst>
                  <a:outerShdw blurRad="38100" dist="38100" dir="2700000" algn="tl">
                    <a:srgbClr val="C0C0C0"/>
                  </a:outerShdw>
                </a:effectLst>
                <a:ea typeface="宋体" pitchFamily="2" charset="-122"/>
              </a:rPr>
              <a:t>s</a:t>
            </a:r>
            <a:r>
              <a:rPr lang="en-US" altLang="zh-CN" sz="3600" dirty="0" smtClean="0">
                <a:solidFill>
                  <a:srgbClr val="FFFF00"/>
                </a:solidFill>
                <a:effectLst>
                  <a:outerShdw blurRad="38100" dist="38100" dir="2700000" algn="tl">
                    <a:srgbClr val="C0C0C0"/>
                  </a:outerShdw>
                </a:effectLst>
                <a:ea typeface="宋体" pitchFamily="2" charset="-122"/>
              </a:rPr>
              <a:t>tudied using </a:t>
            </a:r>
          </a:p>
          <a:p>
            <a:pPr eaLnBrk="0" hangingPunct="0"/>
            <a:r>
              <a:rPr lang="en-US" altLang="zh-CN" sz="3600" dirty="0">
                <a:solidFill>
                  <a:srgbClr val="FFFF00"/>
                </a:solidFill>
                <a:effectLst>
                  <a:outerShdw blurRad="38100" dist="38100" dir="2700000" algn="tl">
                    <a:srgbClr val="C0C0C0"/>
                  </a:outerShdw>
                </a:effectLst>
                <a:ea typeface="宋体" pitchFamily="2" charset="-122"/>
              </a:rPr>
              <a:t>a</a:t>
            </a:r>
            <a:r>
              <a:rPr lang="en-US" altLang="zh-CN" sz="3600" dirty="0" smtClean="0">
                <a:solidFill>
                  <a:srgbClr val="FFFF00"/>
                </a:solidFill>
                <a:effectLst>
                  <a:outerShdw blurRad="38100" dist="38100" dir="2700000" algn="tl">
                    <a:srgbClr val="C0C0C0"/>
                  </a:outerShdw>
                </a:effectLst>
                <a:ea typeface="宋体" pitchFamily="2" charset="-122"/>
              </a:rPr>
              <a:t>ngle-resolved </a:t>
            </a:r>
            <a:r>
              <a:rPr lang="en-US" altLang="zh-CN" sz="3600" dirty="0">
                <a:solidFill>
                  <a:srgbClr val="FFFF00"/>
                </a:solidFill>
                <a:effectLst>
                  <a:outerShdw blurRad="38100" dist="38100" dir="2700000" algn="tl">
                    <a:srgbClr val="C0C0C0"/>
                  </a:outerShdw>
                </a:effectLst>
                <a:ea typeface="宋体" pitchFamily="2" charset="-122"/>
              </a:rPr>
              <a:t>p</a:t>
            </a:r>
            <a:r>
              <a:rPr lang="en-US" altLang="zh-CN" sz="3600" dirty="0" smtClean="0">
                <a:solidFill>
                  <a:srgbClr val="FFFF00"/>
                </a:solidFill>
                <a:effectLst>
                  <a:outerShdw blurRad="38100" dist="38100" dir="2700000" algn="tl">
                    <a:srgbClr val="C0C0C0"/>
                  </a:outerShdw>
                </a:effectLst>
                <a:ea typeface="宋体" pitchFamily="2" charset="-122"/>
              </a:rPr>
              <a:t>hotoemission</a:t>
            </a:r>
            <a:endParaRPr lang="en-US" altLang="zh-CN" sz="3600" dirty="0">
              <a:solidFill>
                <a:srgbClr val="CCFFCC"/>
              </a:solidFill>
              <a:effectLst>
                <a:outerShdw blurRad="38100" dist="38100" dir="2700000" algn="tl">
                  <a:srgbClr val="C0C0C0"/>
                </a:outerShdw>
              </a:effectLst>
              <a:ea typeface="宋体" pitchFamily="2" charset="-122"/>
            </a:endParaRPr>
          </a:p>
        </p:txBody>
      </p:sp>
      <p:sp>
        <p:nvSpPr>
          <p:cNvPr id="211972" name="Text Box 4"/>
          <p:cNvSpPr txBox="1">
            <a:spLocks noChangeArrowheads="1"/>
          </p:cNvSpPr>
          <p:nvPr/>
        </p:nvSpPr>
        <p:spPr bwMode="auto">
          <a:xfrm>
            <a:off x="0" y="3881735"/>
            <a:ext cx="9144000" cy="461665"/>
          </a:xfrm>
          <a:prstGeom prst="rect">
            <a:avLst/>
          </a:prstGeom>
          <a:noFill/>
          <a:ln w="9525">
            <a:noFill/>
            <a:miter lim="800000"/>
            <a:headEnd/>
            <a:tailEnd/>
          </a:ln>
          <a:effectLst/>
        </p:spPr>
        <p:txBody>
          <a:bodyPr>
            <a:spAutoFit/>
          </a:bodyPr>
          <a:lstStyle/>
          <a:p>
            <a:pPr eaLnBrk="0" hangingPunct="0"/>
            <a:r>
              <a:rPr lang="en-US" altLang="zh-CN" sz="2400" dirty="0" err="1" smtClean="0">
                <a:solidFill>
                  <a:schemeClr val="bg1"/>
                </a:solidFill>
                <a:ea typeface="宋体" pitchFamily="2" charset="-122"/>
              </a:rPr>
              <a:t>Choongyu</a:t>
            </a:r>
            <a:r>
              <a:rPr lang="en-US" altLang="zh-CN" sz="2400" dirty="0" smtClean="0">
                <a:solidFill>
                  <a:schemeClr val="bg1"/>
                </a:solidFill>
                <a:ea typeface="宋体" pitchFamily="2" charset="-122"/>
              </a:rPr>
              <a:t> Hwang</a:t>
            </a:r>
            <a:endParaRPr lang="en-US" altLang="zh-CN" sz="2400" b="0" i="1" dirty="0">
              <a:solidFill>
                <a:schemeClr val="bg1"/>
              </a:solidFill>
              <a:ea typeface="宋体" pitchFamily="2" charset="-122"/>
            </a:endParaRPr>
          </a:p>
        </p:txBody>
      </p:sp>
      <p:sp>
        <p:nvSpPr>
          <p:cNvPr id="8" name="Text Box 4"/>
          <p:cNvSpPr txBox="1">
            <a:spLocks noChangeArrowheads="1"/>
          </p:cNvSpPr>
          <p:nvPr/>
        </p:nvSpPr>
        <p:spPr bwMode="auto">
          <a:xfrm>
            <a:off x="0" y="4807803"/>
            <a:ext cx="9144000" cy="830997"/>
          </a:xfrm>
          <a:prstGeom prst="rect">
            <a:avLst/>
          </a:prstGeom>
          <a:noFill/>
          <a:ln w="9525">
            <a:noFill/>
            <a:miter lim="800000"/>
            <a:headEnd/>
            <a:tailEnd/>
          </a:ln>
          <a:effectLst/>
        </p:spPr>
        <p:txBody>
          <a:bodyPr>
            <a:spAutoFit/>
          </a:bodyPr>
          <a:lstStyle/>
          <a:p>
            <a:pPr eaLnBrk="0" hangingPunct="0"/>
            <a:r>
              <a:rPr lang="en-US" altLang="zh-CN" sz="1600" b="0" i="1" dirty="0" smtClean="0">
                <a:solidFill>
                  <a:schemeClr val="bg1"/>
                </a:solidFill>
                <a:ea typeface="宋体" pitchFamily="2" charset="-122"/>
              </a:rPr>
              <a:t>Department of Physics</a:t>
            </a:r>
          </a:p>
          <a:p>
            <a:pPr eaLnBrk="0" hangingPunct="0"/>
            <a:r>
              <a:rPr lang="en-US" altLang="zh-CN" sz="1600" b="0" i="1" dirty="0" smtClean="0">
                <a:solidFill>
                  <a:schemeClr val="bg1"/>
                </a:solidFill>
                <a:ea typeface="宋体" pitchFamily="2" charset="-122"/>
              </a:rPr>
              <a:t>Pusan National University</a:t>
            </a:r>
          </a:p>
          <a:p>
            <a:pPr eaLnBrk="0" hangingPunct="0"/>
            <a:r>
              <a:rPr lang="en-US" altLang="zh-CN" sz="1600" b="0" i="1" dirty="0" smtClean="0">
                <a:solidFill>
                  <a:schemeClr val="bg1"/>
                </a:solidFill>
                <a:ea typeface="宋体" pitchFamily="2" charset="-122"/>
              </a:rPr>
              <a:t>South Korea</a:t>
            </a:r>
          </a:p>
        </p:txBody>
      </p:sp>
      <p:pic>
        <p:nvPicPr>
          <p:cNvPr id="6" name="Picture 8" descr="lbnllogo"/>
          <p:cNvPicPr>
            <a:picLocks noChangeAspect="1" noChangeArrowheads="1"/>
          </p:cNvPicPr>
          <p:nvPr/>
        </p:nvPicPr>
        <p:blipFill>
          <a:blip r:embed="rId3" cstate="print"/>
          <a:srcRect/>
          <a:stretch>
            <a:fillRect/>
          </a:stretch>
        </p:blipFill>
        <p:spPr bwMode="auto">
          <a:xfrm>
            <a:off x="6713033" y="6246000"/>
            <a:ext cx="1010674" cy="612000"/>
          </a:xfrm>
          <a:prstGeom prst="rect">
            <a:avLst/>
          </a:prstGeom>
          <a:noFill/>
        </p:spPr>
      </p:pic>
      <p:sp>
        <p:nvSpPr>
          <p:cNvPr id="7" name="Text Box 4"/>
          <p:cNvSpPr txBox="1">
            <a:spLocks noChangeArrowheads="1"/>
          </p:cNvSpPr>
          <p:nvPr/>
        </p:nvSpPr>
        <p:spPr bwMode="auto">
          <a:xfrm>
            <a:off x="7266351" y="6326863"/>
            <a:ext cx="2362201" cy="461665"/>
          </a:xfrm>
          <a:prstGeom prst="rect">
            <a:avLst/>
          </a:prstGeom>
          <a:noFill/>
          <a:ln w="9525">
            <a:noFill/>
            <a:miter lim="800000"/>
            <a:headEnd/>
            <a:tailEnd/>
          </a:ln>
          <a:effectLst/>
        </p:spPr>
        <p:txBody>
          <a:bodyPr wrap="square">
            <a:spAutoFit/>
          </a:bodyPr>
          <a:lstStyle/>
          <a:p>
            <a:pPr eaLnBrk="0" hangingPunct="0"/>
            <a:r>
              <a:rPr lang="en-US" altLang="zh-CN" sz="1200" b="0" i="1" dirty="0" smtClean="0">
                <a:solidFill>
                  <a:schemeClr val="bg1"/>
                </a:solidFill>
                <a:ea typeface="宋体" pitchFamily="2" charset="-122"/>
              </a:rPr>
              <a:t>Lawrence Berkeley</a:t>
            </a:r>
          </a:p>
          <a:p>
            <a:pPr eaLnBrk="0" hangingPunct="0"/>
            <a:r>
              <a:rPr lang="en-US" altLang="zh-CN" sz="1200" b="0" i="1" dirty="0" smtClean="0">
                <a:solidFill>
                  <a:schemeClr val="bg1"/>
                </a:solidFill>
                <a:ea typeface="宋体" pitchFamily="2" charset="-122"/>
              </a:rPr>
              <a:t>National Laboratory</a:t>
            </a:r>
            <a:endParaRPr lang="en-US" altLang="zh-CN" sz="1200" b="0" i="1" dirty="0">
              <a:solidFill>
                <a:schemeClr val="bg1"/>
              </a:solidFill>
              <a:ea typeface="宋体" pitchFamily="2" charset="-122"/>
            </a:endParaRPr>
          </a:p>
        </p:txBody>
      </p:sp>
      <p:pic>
        <p:nvPicPr>
          <p:cNvPr id="9" name="그림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6248400"/>
            <a:ext cx="609600" cy="609600"/>
          </a:xfrm>
          <a:prstGeom prst="rect">
            <a:avLst/>
          </a:prstGeom>
        </p:spPr>
      </p:pic>
      <p:sp>
        <p:nvSpPr>
          <p:cNvPr id="10" name="Text Box 4"/>
          <p:cNvSpPr txBox="1">
            <a:spLocks noChangeArrowheads="1"/>
          </p:cNvSpPr>
          <p:nvPr/>
        </p:nvSpPr>
        <p:spPr bwMode="auto">
          <a:xfrm>
            <a:off x="558496" y="6320998"/>
            <a:ext cx="1879904" cy="461665"/>
          </a:xfrm>
          <a:prstGeom prst="rect">
            <a:avLst/>
          </a:prstGeom>
          <a:noFill/>
          <a:ln w="9525">
            <a:noFill/>
            <a:miter lim="800000"/>
            <a:headEnd/>
            <a:tailEnd/>
          </a:ln>
          <a:effectLst/>
        </p:spPr>
        <p:txBody>
          <a:bodyPr wrap="square">
            <a:spAutoFit/>
          </a:bodyPr>
          <a:lstStyle/>
          <a:p>
            <a:pPr eaLnBrk="0" hangingPunct="0"/>
            <a:r>
              <a:rPr lang="en-US" altLang="zh-CN" sz="1200" b="0" i="1" dirty="0" smtClean="0">
                <a:solidFill>
                  <a:schemeClr val="bg1"/>
                </a:solidFill>
                <a:ea typeface="宋体" pitchFamily="2" charset="-122"/>
              </a:rPr>
              <a:t>Pusan Natl. Univ. </a:t>
            </a:r>
          </a:p>
          <a:p>
            <a:pPr eaLnBrk="0" hangingPunct="0"/>
            <a:r>
              <a:rPr lang="en-US" altLang="zh-CN" sz="1200" b="0" i="1" dirty="0" smtClean="0">
                <a:solidFill>
                  <a:schemeClr val="bg1"/>
                </a:solidFill>
                <a:ea typeface="宋体" pitchFamily="2" charset="-122"/>
              </a:rPr>
              <a:t>Department of Physics</a:t>
            </a:r>
            <a:endParaRPr lang="en-US" altLang="zh-CN" sz="1200" b="0" i="1" dirty="0">
              <a:solidFill>
                <a:schemeClr val="bg1"/>
              </a:solidFill>
              <a:ea typeface="宋体" pitchFamily="2" charset="-122"/>
            </a:endParaRPr>
          </a:p>
        </p:txBody>
      </p:sp>
      <p:sp>
        <p:nvSpPr>
          <p:cNvPr id="11" name="Text Box 4"/>
          <p:cNvSpPr txBox="1">
            <a:spLocks noChangeArrowheads="1"/>
          </p:cNvSpPr>
          <p:nvPr/>
        </p:nvSpPr>
        <p:spPr bwMode="auto">
          <a:xfrm>
            <a:off x="2970797" y="6248400"/>
            <a:ext cx="1613415" cy="646331"/>
          </a:xfrm>
          <a:prstGeom prst="rect">
            <a:avLst/>
          </a:prstGeom>
          <a:noFill/>
          <a:ln w="9525">
            <a:noFill/>
            <a:miter lim="800000"/>
            <a:headEnd/>
            <a:tailEnd/>
          </a:ln>
          <a:effectLst/>
        </p:spPr>
        <p:txBody>
          <a:bodyPr wrap="square">
            <a:spAutoFit/>
          </a:bodyPr>
          <a:lstStyle/>
          <a:p>
            <a:pPr eaLnBrk="0" hangingPunct="0"/>
            <a:r>
              <a:rPr lang="en-US" altLang="zh-CN" sz="1200" b="0" i="1" dirty="0" smtClean="0">
                <a:solidFill>
                  <a:schemeClr val="bg1"/>
                </a:solidFill>
                <a:ea typeface="宋体" pitchFamily="2" charset="-122"/>
              </a:rPr>
              <a:t>Max Planck-</a:t>
            </a:r>
          </a:p>
          <a:p>
            <a:pPr eaLnBrk="0" hangingPunct="0"/>
            <a:r>
              <a:rPr lang="en-US" altLang="zh-CN" sz="1200" b="0" i="1" dirty="0" smtClean="0">
                <a:solidFill>
                  <a:schemeClr val="bg1"/>
                </a:solidFill>
                <a:ea typeface="宋体" pitchFamily="2" charset="-122"/>
              </a:rPr>
              <a:t>POSTECH</a:t>
            </a:r>
          </a:p>
          <a:p>
            <a:pPr eaLnBrk="0" hangingPunct="0"/>
            <a:r>
              <a:rPr lang="en-US" altLang="zh-CN" sz="1200" b="0" i="1" dirty="0" smtClean="0">
                <a:solidFill>
                  <a:schemeClr val="bg1"/>
                </a:solidFill>
                <a:ea typeface="宋体" pitchFamily="2" charset="-122"/>
              </a:rPr>
              <a:t>Research Initiative</a:t>
            </a:r>
            <a:endParaRPr lang="en-US" altLang="zh-CN" sz="1200" b="0" i="1" dirty="0">
              <a:solidFill>
                <a:schemeClr val="bg1"/>
              </a:solidFill>
              <a:ea typeface="宋体" pitchFamily="2" charset="-122"/>
            </a:endParaRPr>
          </a:p>
        </p:txBody>
      </p:sp>
      <p:pic>
        <p:nvPicPr>
          <p:cNvPr id="12" name="Picture 11"/>
          <p:cNvPicPr>
            <a:picLocks noChangeAspect="1"/>
          </p:cNvPicPr>
          <p:nvPr/>
        </p:nvPicPr>
        <p:blipFill>
          <a:blip r:embed="rId5"/>
          <a:stretch>
            <a:fillRect/>
          </a:stretch>
        </p:blipFill>
        <p:spPr>
          <a:xfrm>
            <a:off x="2475036" y="6246000"/>
            <a:ext cx="612000" cy="612000"/>
          </a:xfrm>
          <a:prstGeom prst="rect">
            <a:avLst/>
          </a:prstGeom>
        </p:spPr>
      </p:pic>
      <p:pic>
        <p:nvPicPr>
          <p:cNvPr id="13" name="Picture 12"/>
          <p:cNvPicPr>
            <a:picLocks noChangeAspect="1"/>
          </p:cNvPicPr>
          <p:nvPr/>
        </p:nvPicPr>
        <p:blipFill>
          <a:blip r:embed="rId6"/>
          <a:stretch>
            <a:fillRect/>
          </a:stretch>
        </p:blipFill>
        <p:spPr>
          <a:xfrm>
            <a:off x="4623776" y="6246000"/>
            <a:ext cx="595895" cy="612000"/>
          </a:xfrm>
          <a:prstGeom prst="rect">
            <a:avLst/>
          </a:prstGeom>
        </p:spPr>
      </p:pic>
      <p:sp>
        <p:nvSpPr>
          <p:cNvPr id="14" name="Text Box 4"/>
          <p:cNvSpPr txBox="1">
            <a:spLocks noChangeArrowheads="1"/>
          </p:cNvSpPr>
          <p:nvPr/>
        </p:nvSpPr>
        <p:spPr bwMode="auto">
          <a:xfrm>
            <a:off x="5105400" y="6248400"/>
            <a:ext cx="1613415" cy="646331"/>
          </a:xfrm>
          <a:prstGeom prst="rect">
            <a:avLst/>
          </a:prstGeom>
          <a:noFill/>
          <a:ln w="9525">
            <a:noFill/>
            <a:miter lim="800000"/>
            <a:headEnd/>
            <a:tailEnd/>
          </a:ln>
          <a:effectLst/>
        </p:spPr>
        <p:txBody>
          <a:bodyPr wrap="square">
            <a:spAutoFit/>
          </a:bodyPr>
          <a:lstStyle/>
          <a:p>
            <a:pPr eaLnBrk="0" hangingPunct="0"/>
            <a:r>
              <a:rPr lang="en-US" altLang="zh-CN" sz="1200" b="0" i="1" dirty="0" smtClean="0">
                <a:solidFill>
                  <a:schemeClr val="bg1"/>
                </a:solidFill>
                <a:ea typeface="宋体" pitchFamily="2" charset="-122"/>
              </a:rPr>
              <a:t>National Research</a:t>
            </a:r>
          </a:p>
          <a:p>
            <a:pPr eaLnBrk="0" hangingPunct="0"/>
            <a:r>
              <a:rPr lang="en-US" altLang="zh-CN" sz="1200" b="0" i="1" dirty="0" smtClean="0">
                <a:solidFill>
                  <a:schemeClr val="bg1"/>
                </a:solidFill>
                <a:ea typeface="宋体" pitchFamily="2" charset="-122"/>
              </a:rPr>
              <a:t>Foundation of </a:t>
            </a:r>
          </a:p>
          <a:p>
            <a:pPr eaLnBrk="0" hangingPunct="0"/>
            <a:r>
              <a:rPr lang="en-US" altLang="zh-CN" sz="1200" b="0" i="1" dirty="0" smtClean="0">
                <a:solidFill>
                  <a:schemeClr val="bg1"/>
                </a:solidFill>
                <a:ea typeface="宋体" pitchFamily="2" charset="-122"/>
              </a:rPr>
              <a:t>Korea</a:t>
            </a:r>
            <a:endParaRPr lang="en-US" altLang="zh-CN" sz="1200" b="0" i="1" dirty="0">
              <a:solidFill>
                <a:schemeClr val="bg1"/>
              </a:solidFill>
              <a:ea typeface="宋体"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34740"/>
    </mc:Choice>
    <mc:Fallback xmlns="">
      <p:transition xmlns:p14="http://schemas.microsoft.com/office/powerpoint/2010/main" spd="slow" advTm="3474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Spin-spin interaction in metallic sea</a:t>
            </a:r>
            <a:endParaRPr lang="en-US" altLang="zh-CN" sz="3000" dirty="0">
              <a:solidFill>
                <a:schemeClr val="bg1"/>
              </a:solidFill>
              <a:effectLst>
                <a:outerShdw blurRad="38100" dist="38100" dir="2700000" algn="tl">
                  <a:srgbClr val="000000"/>
                </a:outerShdw>
              </a:effectLst>
              <a:ea typeface="宋体" pitchFamily="2" charset="-122"/>
            </a:endParaRPr>
          </a:p>
        </p:txBody>
      </p:sp>
      <p:sp>
        <p:nvSpPr>
          <p:cNvPr id="9" name="TextBox 8"/>
          <p:cNvSpPr txBox="1"/>
          <p:nvPr/>
        </p:nvSpPr>
        <p:spPr>
          <a:xfrm>
            <a:off x="5466933" y="997803"/>
            <a:ext cx="2534067" cy="830997"/>
          </a:xfrm>
          <a:prstGeom prst="rect">
            <a:avLst/>
          </a:prstGeom>
          <a:noFill/>
        </p:spPr>
        <p:txBody>
          <a:bodyPr wrap="none" rtlCol="0">
            <a:spAutoFit/>
          </a:bodyPr>
          <a:lstStyle/>
          <a:p>
            <a:r>
              <a:rPr lang="en-US" altLang="ko-KR" sz="1600" b="0" dirty="0" smtClean="0"/>
              <a:t>Giant magneto-resistance</a:t>
            </a:r>
          </a:p>
          <a:p>
            <a:r>
              <a:rPr lang="en-US" sz="1600" b="0" dirty="0" smtClean="0"/>
              <a:t>FM/AFM oscillation</a:t>
            </a:r>
          </a:p>
          <a:p>
            <a:r>
              <a:rPr lang="en-US" sz="1600" b="0" dirty="0" smtClean="0"/>
              <a:t>Magnetic </a:t>
            </a:r>
            <a:r>
              <a:rPr lang="en-US" sz="1600" b="0" dirty="0" err="1" smtClean="0"/>
              <a:t>skyrmions</a:t>
            </a:r>
            <a:endParaRPr lang="en-US" sz="1600" b="0" dirty="0"/>
          </a:p>
        </p:txBody>
      </p:sp>
      <p:sp>
        <p:nvSpPr>
          <p:cNvPr id="16" name="TextBox 15"/>
          <p:cNvSpPr txBox="1"/>
          <p:nvPr/>
        </p:nvSpPr>
        <p:spPr>
          <a:xfrm>
            <a:off x="381000" y="888744"/>
            <a:ext cx="2499552" cy="430887"/>
          </a:xfrm>
          <a:prstGeom prst="rect">
            <a:avLst/>
          </a:prstGeom>
          <a:noFill/>
        </p:spPr>
        <p:txBody>
          <a:bodyPr wrap="none" rtlCol="0">
            <a:spAutoFit/>
          </a:bodyPr>
          <a:lstStyle/>
          <a:p>
            <a:r>
              <a:rPr lang="en-US" sz="2200" u="sng" dirty="0" smtClean="0"/>
              <a:t>RKKY interaction</a:t>
            </a:r>
            <a:endParaRPr lang="en-US" sz="2200" b="0" dirty="0"/>
          </a:p>
        </p:txBody>
      </p:sp>
      <p:graphicFrame>
        <p:nvGraphicFramePr>
          <p:cNvPr id="18" name="Object 17"/>
          <p:cNvGraphicFramePr>
            <a:graphicFrameLocks noChangeAspect="1"/>
          </p:cNvGraphicFramePr>
          <p:nvPr>
            <p:extLst>
              <p:ext uri="{D42A27DB-BD31-4B8C-83A1-F6EECF244321}">
                <p14:modId xmlns:p14="http://schemas.microsoft.com/office/powerpoint/2010/main" val="3109114342"/>
              </p:ext>
            </p:extLst>
          </p:nvPr>
        </p:nvGraphicFramePr>
        <p:xfrm>
          <a:off x="3228312" y="838200"/>
          <a:ext cx="1029505" cy="554061"/>
        </p:xfrm>
        <a:graphic>
          <a:graphicData uri="http://schemas.openxmlformats.org/presentationml/2006/ole">
            <mc:AlternateContent xmlns:mc="http://schemas.openxmlformats.org/markup-compatibility/2006">
              <mc:Choice xmlns:v="urn:schemas-microsoft-com:vml" Requires="v">
                <p:oleObj spid="_x0000_s1618220" name="Equation" r:id="rId3" imgW="495300" imgH="266700" progId="Equation.3">
                  <p:embed/>
                </p:oleObj>
              </mc:Choice>
              <mc:Fallback>
                <p:oleObj name="Equation" r:id="rId3" imgW="495300" imgH="266700" progId="Equation.3">
                  <p:embed/>
                  <p:pic>
                    <p:nvPicPr>
                      <p:cNvPr id="0" name=""/>
                      <p:cNvPicPr/>
                      <p:nvPr/>
                    </p:nvPicPr>
                    <p:blipFill>
                      <a:blip r:embed="rId4"/>
                      <a:stretch>
                        <a:fillRect/>
                      </a:stretch>
                    </p:blipFill>
                    <p:spPr>
                      <a:xfrm>
                        <a:off x="3228312" y="838200"/>
                        <a:ext cx="1029505" cy="554061"/>
                      </a:xfrm>
                      <a:prstGeom prst="rect">
                        <a:avLst/>
                      </a:prstGeom>
                    </p:spPr>
                  </p:pic>
                </p:oleObj>
              </mc:Fallback>
            </mc:AlternateContent>
          </a:graphicData>
        </a:graphic>
      </p:graphicFrame>
      <p:grpSp>
        <p:nvGrpSpPr>
          <p:cNvPr id="37" name="Group 36"/>
          <p:cNvGrpSpPr/>
          <p:nvPr/>
        </p:nvGrpSpPr>
        <p:grpSpPr>
          <a:xfrm>
            <a:off x="905017" y="1574544"/>
            <a:ext cx="3048000" cy="1758162"/>
            <a:chOff x="1143000" y="1600200"/>
            <a:chExt cx="3048000" cy="1758162"/>
          </a:xfrm>
        </p:grpSpPr>
        <p:pic>
          <p:nvPicPr>
            <p:cNvPr id="20" name="Picture 19"/>
            <p:cNvPicPr>
              <a:picLocks noChangeAspect="1"/>
            </p:cNvPicPr>
            <p:nvPr/>
          </p:nvPicPr>
          <p:blipFill>
            <a:blip r:embed="rId5"/>
            <a:stretch>
              <a:fillRect/>
            </a:stretch>
          </p:blipFill>
          <p:spPr>
            <a:xfrm>
              <a:off x="1371600" y="1600200"/>
              <a:ext cx="2819400" cy="1758162"/>
            </a:xfrm>
            <a:prstGeom prst="rect">
              <a:avLst/>
            </a:prstGeom>
          </p:spPr>
        </p:pic>
        <p:grpSp>
          <p:nvGrpSpPr>
            <p:cNvPr id="31" name="Group 30"/>
            <p:cNvGrpSpPr/>
            <p:nvPr/>
          </p:nvGrpSpPr>
          <p:grpSpPr>
            <a:xfrm>
              <a:off x="1143000" y="2612832"/>
              <a:ext cx="180000" cy="587568"/>
              <a:chOff x="1066800" y="2111406"/>
              <a:chExt cx="180000" cy="587568"/>
            </a:xfrm>
          </p:grpSpPr>
          <p:cxnSp>
            <p:nvCxnSpPr>
              <p:cNvPr id="30" name="Straight Connector 29"/>
              <p:cNvCxnSpPr/>
              <p:nvPr/>
            </p:nvCxnSpPr>
            <p:spPr bwMode="auto">
              <a:xfrm>
                <a:off x="1155055" y="2111406"/>
                <a:ext cx="0" cy="587568"/>
              </a:xfrm>
              <a:prstGeom prst="line">
                <a:avLst/>
              </a:prstGeom>
              <a:noFill/>
              <a:ln w="28575" cap="flat" cmpd="sng" algn="ctr">
                <a:solidFill>
                  <a:schemeClr val="tx1"/>
                </a:solidFill>
                <a:prstDash val="solid"/>
                <a:round/>
                <a:headEnd type="arrow" w="sm" len="med"/>
                <a:tailEnd type="none" w="med" len="med"/>
              </a:ln>
              <a:effectLst/>
            </p:spPr>
          </p:cxnSp>
          <p:sp>
            <p:nvSpPr>
              <p:cNvPr id="29" name="Oval 28"/>
              <p:cNvSpPr/>
              <p:nvPr/>
            </p:nvSpPr>
            <p:spPr bwMode="auto">
              <a:xfrm>
                <a:off x="1066800" y="2334600"/>
                <a:ext cx="180000" cy="180000"/>
              </a:xfrm>
              <a:prstGeom prst="ellipse">
                <a:avLst/>
              </a:prstGeom>
              <a:solidFill>
                <a:srgbClr val="0E3B43"/>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cxnSp>
          <p:nvCxnSpPr>
            <p:cNvPr id="33" name="Straight Connector 32"/>
            <p:cNvCxnSpPr/>
            <p:nvPr/>
          </p:nvCxnSpPr>
          <p:spPr bwMode="auto">
            <a:xfrm>
              <a:off x="1892041" y="2692916"/>
              <a:ext cx="0" cy="468000"/>
            </a:xfrm>
            <a:prstGeom prst="line">
              <a:avLst/>
            </a:prstGeom>
            <a:noFill/>
            <a:ln w="19050" cap="flat" cmpd="sng" algn="ctr">
              <a:solidFill>
                <a:srgbClr val="8F372C"/>
              </a:solidFill>
              <a:prstDash val="solid"/>
              <a:round/>
              <a:headEnd type="none" w="sm" len="sm"/>
              <a:tailEnd type="arrow" w="sm" len="sm"/>
            </a:ln>
            <a:effectLst/>
          </p:spPr>
        </p:cxnSp>
        <p:cxnSp>
          <p:nvCxnSpPr>
            <p:cNvPr id="34" name="Straight Connector 33"/>
            <p:cNvCxnSpPr/>
            <p:nvPr/>
          </p:nvCxnSpPr>
          <p:spPr bwMode="auto">
            <a:xfrm>
              <a:off x="2475723" y="2701990"/>
              <a:ext cx="0" cy="360000"/>
            </a:xfrm>
            <a:prstGeom prst="line">
              <a:avLst/>
            </a:prstGeom>
            <a:noFill/>
            <a:ln w="19050" cap="flat" cmpd="sng" algn="ctr">
              <a:solidFill>
                <a:srgbClr val="8F372C"/>
              </a:solidFill>
              <a:prstDash val="solid"/>
              <a:round/>
              <a:headEnd type="arrow" w="sm" len="sm"/>
              <a:tailEnd type="none" w="med" len="med"/>
            </a:ln>
            <a:effectLst/>
          </p:spPr>
        </p:cxnSp>
        <p:cxnSp>
          <p:nvCxnSpPr>
            <p:cNvPr id="35" name="Straight Connector 34"/>
            <p:cNvCxnSpPr/>
            <p:nvPr/>
          </p:nvCxnSpPr>
          <p:spPr bwMode="auto">
            <a:xfrm>
              <a:off x="2997718" y="2772958"/>
              <a:ext cx="0" cy="288000"/>
            </a:xfrm>
            <a:prstGeom prst="line">
              <a:avLst/>
            </a:prstGeom>
            <a:noFill/>
            <a:ln w="19050" cap="flat" cmpd="sng" algn="ctr">
              <a:solidFill>
                <a:srgbClr val="8F372C"/>
              </a:solidFill>
              <a:prstDash val="solid"/>
              <a:round/>
              <a:headEnd type="none" w="sm" len="sm"/>
              <a:tailEnd type="arrow" w="sm" len="sm"/>
            </a:ln>
            <a:effectLst/>
          </p:spPr>
        </p:cxnSp>
        <p:cxnSp>
          <p:nvCxnSpPr>
            <p:cNvPr id="36" name="Straight Connector 35"/>
            <p:cNvCxnSpPr/>
            <p:nvPr/>
          </p:nvCxnSpPr>
          <p:spPr bwMode="auto">
            <a:xfrm>
              <a:off x="3403082" y="2868000"/>
              <a:ext cx="0" cy="180000"/>
            </a:xfrm>
            <a:prstGeom prst="line">
              <a:avLst/>
            </a:prstGeom>
            <a:noFill/>
            <a:ln w="19050" cap="flat" cmpd="sng" algn="ctr">
              <a:solidFill>
                <a:srgbClr val="8F372C"/>
              </a:solidFill>
              <a:prstDash val="solid"/>
              <a:round/>
              <a:headEnd type="arrow" w="sm" len="sm"/>
              <a:tailEnd type="none" w="med" len="med"/>
            </a:ln>
            <a:effectLst/>
          </p:spPr>
        </p:cxnSp>
      </p:grpSp>
      <p:sp>
        <p:nvSpPr>
          <p:cNvPr id="38" name="TextBox 37"/>
          <p:cNvSpPr txBox="1"/>
          <p:nvPr/>
        </p:nvSpPr>
        <p:spPr>
          <a:xfrm>
            <a:off x="3876817" y="2690338"/>
            <a:ext cx="353044" cy="369332"/>
          </a:xfrm>
          <a:prstGeom prst="rect">
            <a:avLst/>
          </a:prstGeom>
          <a:solidFill>
            <a:srgbClr val="FFFFFF"/>
          </a:solidFill>
        </p:spPr>
        <p:txBody>
          <a:bodyPr wrap="none" rtlCol="0">
            <a:spAutoFit/>
          </a:bodyPr>
          <a:lstStyle/>
          <a:p>
            <a:r>
              <a:rPr lang="en-US" b="0" i="1" dirty="0">
                <a:latin typeface="Times New Roman"/>
                <a:cs typeface="Times New Roman"/>
              </a:rPr>
              <a:t>r</a:t>
            </a:r>
          </a:p>
        </p:txBody>
      </p:sp>
      <p:sp>
        <p:nvSpPr>
          <p:cNvPr id="39" name="TextBox 38"/>
          <p:cNvSpPr txBox="1"/>
          <p:nvPr/>
        </p:nvSpPr>
        <p:spPr>
          <a:xfrm>
            <a:off x="854735" y="1422144"/>
            <a:ext cx="365668" cy="369332"/>
          </a:xfrm>
          <a:prstGeom prst="rect">
            <a:avLst/>
          </a:prstGeom>
          <a:solidFill>
            <a:srgbClr val="FFFFFF"/>
          </a:solidFill>
        </p:spPr>
        <p:txBody>
          <a:bodyPr wrap="none" rtlCol="0">
            <a:spAutoFit/>
          </a:bodyPr>
          <a:lstStyle/>
          <a:p>
            <a:r>
              <a:rPr lang="en-US" b="0" i="1" dirty="0" smtClean="0">
                <a:latin typeface="Times New Roman"/>
                <a:cs typeface="Times New Roman"/>
              </a:rPr>
              <a:t>J</a:t>
            </a:r>
            <a:endParaRPr lang="en-US" b="0" i="1" dirty="0">
              <a:latin typeface="Times New Roman"/>
              <a:cs typeface="Times New Roman"/>
            </a:endParaRPr>
          </a:p>
        </p:txBody>
      </p:sp>
      <p:grpSp>
        <p:nvGrpSpPr>
          <p:cNvPr id="46" name="Group 45"/>
          <p:cNvGrpSpPr/>
          <p:nvPr/>
        </p:nvGrpSpPr>
        <p:grpSpPr>
          <a:xfrm>
            <a:off x="5207518" y="1905000"/>
            <a:ext cx="3724336" cy="4572000"/>
            <a:chOff x="5207518" y="1905000"/>
            <a:chExt cx="3724336" cy="4572000"/>
          </a:xfrm>
        </p:grpSpPr>
        <p:pic>
          <p:nvPicPr>
            <p:cNvPr id="42" name="Picture 41"/>
            <p:cNvPicPr>
              <a:picLocks noChangeAspect="1"/>
            </p:cNvPicPr>
            <p:nvPr/>
          </p:nvPicPr>
          <p:blipFill>
            <a:blip r:embed="rId6"/>
            <a:stretch>
              <a:fillRect/>
            </a:stretch>
          </p:blipFill>
          <p:spPr>
            <a:xfrm>
              <a:off x="5321781" y="1905000"/>
              <a:ext cx="2705100" cy="1357982"/>
            </a:xfrm>
            <a:prstGeom prst="rect">
              <a:avLst/>
            </a:prstGeom>
          </p:spPr>
        </p:pic>
        <p:sp>
          <p:nvSpPr>
            <p:cNvPr id="43" name="TextBox 111"/>
            <p:cNvSpPr txBox="1">
              <a:spLocks noChangeArrowheads="1"/>
            </p:cNvSpPr>
            <p:nvPr/>
          </p:nvSpPr>
          <p:spPr bwMode="auto">
            <a:xfrm>
              <a:off x="5207518" y="3288010"/>
              <a:ext cx="3212619" cy="338554"/>
            </a:xfrm>
            <a:prstGeom prst="rect">
              <a:avLst/>
            </a:prstGeom>
            <a:noFill/>
            <a:ln w="9525">
              <a:noFill/>
              <a:miter lim="800000"/>
              <a:headEnd/>
              <a:tailEnd/>
            </a:ln>
          </p:spPr>
          <p:txBody>
            <a:bodyPr wrap="square">
              <a:spAutoFit/>
            </a:bodyPr>
            <a:lstStyle/>
            <a:p>
              <a:r>
                <a:rPr lang="en-US" altLang="ko-KR" sz="1600" b="0" dirty="0" err="1" smtClean="0">
                  <a:latin typeface="+mj-lt"/>
                  <a:ea typeface="맑은 고딕" pitchFamily="50" charset="-127"/>
                  <a:cs typeface="Times New Roman" pitchFamily="18" charset="0"/>
                </a:rPr>
                <a:t>Rappoport</a:t>
              </a:r>
              <a:r>
                <a:rPr lang="en-US" altLang="ko-KR" sz="1600" b="0" dirty="0" smtClean="0">
                  <a:latin typeface="+mj-lt"/>
                  <a:ea typeface="맑은 고딕" pitchFamily="50" charset="-127"/>
                  <a:cs typeface="Times New Roman" pitchFamily="18" charset="0"/>
                </a:rPr>
                <a:t> </a:t>
              </a:r>
              <a:r>
                <a:rPr lang="en-US" altLang="ko-KR" sz="1600" b="0" i="1" dirty="0" smtClean="0">
                  <a:latin typeface="+mj-lt"/>
                  <a:ea typeface="맑은 고딕" pitchFamily="50" charset="-127"/>
                  <a:cs typeface="Times New Roman" pitchFamily="18" charset="0"/>
                </a:rPr>
                <a:t>et al</a:t>
              </a:r>
              <a:r>
                <a:rPr lang="en-US" altLang="ko-KR" sz="1600" b="0" dirty="0" smtClean="0">
                  <a:latin typeface="+mj-lt"/>
                  <a:ea typeface="맑은 고딕" pitchFamily="50" charset="-127"/>
                  <a:cs typeface="Times New Roman" pitchFamily="18" charset="0"/>
                </a:rPr>
                <a:t>., EPL (2011)</a:t>
              </a:r>
              <a:endParaRPr kumimoji="0" lang="en-US" altLang="ko-KR" sz="1600" b="0" dirty="0">
                <a:latin typeface="Times New Roman" pitchFamily="18" charset="0"/>
                <a:ea typeface="맑은 고딕" pitchFamily="50" charset="-127"/>
                <a:cs typeface="Times New Roman" pitchFamily="18" charset="0"/>
              </a:endParaRPr>
            </a:p>
          </p:txBody>
        </p:sp>
        <p:pic>
          <p:nvPicPr>
            <p:cNvPr id="44" name="Picture 43"/>
            <p:cNvPicPr>
              <a:picLocks noChangeAspect="1"/>
            </p:cNvPicPr>
            <p:nvPr/>
          </p:nvPicPr>
          <p:blipFill>
            <a:blip r:embed="rId7"/>
            <a:stretch>
              <a:fillRect/>
            </a:stretch>
          </p:blipFill>
          <p:spPr>
            <a:xfrm>
              <a:off x="6629400" y="4584700"/>
              <a:ext cx="2302454" cy="1892300"/>
            </a:xfrm>
            <a:prstGeom prst="rect">
              <a:avLst/>
            </a:prstGeom>
          </p:spPr>
        </p:pic>
      </p:grpSp>
      <p:grpSp>
        <p:nvGrpSpPr>
          <p:cNvPr id="45" name="Group 44"/>
          <p:cNvGrpSpPr/>
          <p:nvPr/>
        </p:nvGrpSpPr>
        <p:grpSpPr>
          <a:xfrm>
            <a:off x="381000" y="3816094"/>
            <a:ext cx="7162800" cy="2847060"/>
            <a:chOff x="381000" y="3816094"/>
            <a:chExt cx="7162800" cy="2847060"/>
          </a:xfrm>
        </p:grpSpPr>
        <p:pic>
          <p:nvPicPr>
            <p:cNvPr id="5" name="Picture 4"/>
            <p:cNvPicPr>
              <a:picLocks noChangeAspect="1"/>
            </p:cNvPicPr>
            <p:nvPr/>
          </p:nvPicPr>
          <p:blipFill rotWithShape="1">
            <a:blip r:embed="rId8"/>
            <a:srcRect t="3204" r="72914"/>
            <a:stretch/>
          </p:blipFill>
          <p:spPr>
            <a:xfrm>
              <a:off x="600217" y="4419600"/>
              <a:ext cx="2063948" cy="1885779"/>
            </a:xfrm>
            <a:prstGeom prst="rect">
              <a:avLst/>
            </a:prstGeom>
          </p:spPr>
        </p:pic>
        <p:pic>
          <p:nvPicPr>
            <p:cNvPr id="11" name="Picture 10"/>
            <p:cNvPicPr>
              <a:picLocks noChangeAspect="1"/>
            </p:cNvPicPr>
            <p:nvPr/>
          </p:nvPicPr>
          <p:blipFill rotWithShape="1">
            <a:blip r:embed="rId8"/>
            <a:srcRect l="53371" t="7509" r="22553"/>
            <a:stretch/>
          </p:blipFill>
          <p:spPr>
            <a:xfrm>
              <a:off x="2743200" y="4496223"/>
              <a:ext cx="1834574" cy="1801917"/>
            </a:xfrm>
            <a:prstGeom prst="rect">
              <a:avLst/>
            </a:prstGeom>
          </p:spPr>
        </p:pic>
        <p:pic>
          <p:nvPicPr>
            <p:cNvPr id="12" name="Picture 11"/>
            <p:cNvPicPr>
              <a:picLocks noChangeAspect="1"/>
            </p:cNvPicPr>
            <p:nvPr/>
          </p:nvPicPr>
          <p:blipFill rotWithShape="1">
            <a:blip r:embed="rId8"/>
            <a:srcRect l="77568" t="9300"/>
            <a:stretch/>
          </p:blipFill>
          <p:spPr>
            <a:xfrm>
              <a:off x="4648200" y="4504667"/>
              <a:ext cx="1709275" cy="1767013"/>
            </a:xfrm>
            <a:prstGeom prst="rect">
              <a:avLst/>
            </a:prstGeom>
          </p:spPr>
        </p:pic>
        <p:sp>
          <p:nvSpPr>
            <p:cNvPr id="15" name="TextBox 14"/>
            <p:cNvSpPr txBox="1"/>
            <p:nvPr/>
          </p:nvSpPr>
          <p:spPr>
            <a:xfrm>
              <a:off x="381000" y="3836313"/>
              <a:ext cx="1908708" cy="430887"/>
            </a:xfrm>
            <a:prstGeom prst="rect">
              <a:avLst/>
            </a:prstGeom>
            <a:noFill/>
          </p:spPr>
          <p:txBody>
            <a:bodyPr wrap="none" rtlCol="0">
              <a:spAutoFit/>
            </a:bodyPr>
            <a:lstStyle/>
            <a:p>
              <a:r>
                <a:rPr lang="en-US" sz="2200" u="sng" dirty="0" smtClean="0"/>
                <a:t>Kondo effect</a:t>
              </a:r>
              <a:endParaRPr lang="en-US" sz="2200" b="0" dirty="0"/>
            </a:p>
          </p:txBody>
        </p:sp>
        <p:graphicFrame>
          <p:nvGraphicFramePr>
            <p:cNvPr id="17" name="Object 16"/>
            <p:cNvGraphicFramePr>
              <a:graphicFrameLocks noChangeAspect="1"/>
            </p:cNvGraphicFramePr>
            <p:nvPr>
              <p:extLst>
                <p:ext uri="{D42A27DB-BD31-4B8C-83A1-F6EECF244321}">
                  <p14:modId xmlns:p14="http://schemas.microsoft.com/office/powerpoint/2010/main" val="2173740295"/>
                </p:ext>
              </p:extLst>
            </p:nvPr>
          </p:nvGraphicFramePr>
          <p:xfrm>
            <a:off x="2825391" y="3816094"/>
            <a:ext cx="2270626" cy="501650"/>
          </p:xfrm>
          <a:graphic>
            <a:graphicData uri="http://schemas.openxmlformats.org/presentationml/2006/ole">
              <mc:AlternateContent xmlns:mc="http://schemas.openxmlformats.org/markup-compatibility/2006">
                <mc:Choice xmlns:v="urn:schemas-microsoft-com:vml" Requires="v">
                  <p:oleObj spid="_x0000_s1618221" name="Equation" r:id="rId9" imgW="1092200" imgH="241300" progId="Equation.3">
                    <p:embed/>
                  </p:oleObj>
                </mc:Choice>
                <mc:Fallback>
                  <p:oleObj name="Equation" r:id="rId9" imgW="1092200" imgH="241300" progId="Equation.3">
                    <p:embed/>
                    <p:pic>
                      <p:nvPicPr>
                        <p:cNvPr id="0" name=""/>
                        <p:cNvPicPr/>
                        <p:nvPr/>
                      </p:nvPicPr>
                      <p:blipFill>
                        <a:blip r:embed="rId10"/>
                        <a:stretch>
                          <a:fillRect/>
                        </a:stretch>
                      </p:blipFill>
                      <p:spPr>
                        <a:xfrm>
                          <a:off x="2825391" y="3816094"/>
                          <a:ext cx="2270626" cy="501650"/>
                        </a:xfrm>
                        <a:prstGeom prst="rect">
                          <a:avLst/>
                        </a:prstGeom>
                      </p:spPr>
                    </p:pic>
                  </p:oleObj>
                </mc:Fallback>
              </mc:AlternateContent>
            </a:graphicData>
          </a:graphic>
        </p:graphicFrame>
        <p:sp>
          <p:nvSpPr>
            <p:cNvPr id="14" name="TextBox 111"/>
            <p:cNvSpPr txBox="1">
              <a:spLocks noChangeArrowheads="1"/>
            </p:cNvSpPr>
            <p:nvPr/>
          </p:nvSpPr>
          <p:spPr bwMode="auto">
            <a:xfrm>
              <a:off x="4331181" y="6324600"/>
              <a:ext cx="3212619" cy="338554"/>
            </a:xfrm>
            <a:prstGeom prst="rect">
              <a:avLst/>
            </a:prstGeom>
            <a:noFill/>
            <a:ln w="9525">
              <a:noFill/>
              <a:miter lim="800000"/>
              <a:headEnd/>
              <a:tailEnd/>
            </a:ln>
          </p:spPr>
          <p:txBody>
            <a:bodyPr wrap="square">
              <a:spAutoFit/>
            </a:bodyPr>
            <a:lstStyle/>
            <a:p>
              <a:r>
                <a:rPr lang="en-US" altLang="ko-KR" sz="1600" b="0" dirty="0" smtClean="0">
                  <a:latin typeface="+mj-lt"/>
                  <a:ea typeface="맑은 고딕" pitchFamily="50" charset="-127"/>
                  <a:cs typeface="Times New Roman" pitchFamily="18" charset="0"/>
                </a:rPr>
                <a:t>Jang </a:t>
              </a:r>
              <a:r>
                <a:rPr lang="en-US" altLang="ko-KR" sz="1600" b="0" i="1" dirty="0" smtClean="0">
                  <a:latin typeface="+mj-lt"/>
                  <a:ea typeface="맑은 고딕" pitchFamily="50" charset="-127"/>
                  <a:cs typeface="Times New Roman" pitchFamily="18" charset="0"/>
                </a:rPr>
                <a:t>et al</a:t>
              </a:r>
              <a:r>
                <a:rPr lang="en-US" altLang="ko-KR" sz="1600" b="0" dirty="0" smtClean="0">
                  <a:latin typeface="+mj-lt"/>
                  <a:ea typeface="맑은 고딕" pitchFamily="50" charset="-127"/>
                  <a:cs typeface="Times New Roman" pitchFamily="18" charset="0"/>
                </a:rPr>
                <a:t>., arXiv:1704.08247v1</a:t>
              </a:r>
              <a:endParaRPr kumimoji="0" lang="en-US" altLang="ko-KR" sz="1600" b="0" dirty="0">
                <a:latin typeface="Times New Roman" pitchFamily="18" charset="0"/>
                <a:ea typeface="맑은 고딕" pitchFamily="50" charset="-127"/>
                <a:cs typeface="Times New Roman" pitchFamily="18" charset="0"/>
              </a:endParaRPr>
            </a:p>
          </p:txBody>
        </p:sp>
      </p:grpSp>
    </p:spTree>
    <p:extLst>
      <p:ext uri="{BB962C8B-B14F-4D97-AF65-F5344CB8AC3E}">
        <p14:creationId xmlns:p14="http://schemas.microsoft.com/office/powerpoint/2010/main" val="2676942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Outline</a:t>
            </a:r>
            <a:endParaRPr lang="en-US" altLang="zh-CN" sz="3000" dirty="0">
              <a:solidFill>
                <a:schemeClr val="bg1"/>
              </a:solidFill>
              <a:effectLst>
                <a:outerShdw blurRad="38100" dist="38100" dir="2700000" algn="tl">
                  <a:srgbClr val="000000"/>
                </a:outerShdw>
              </a:effectLst>
              <a:ea typeface="宋体" pitchFamily="2" charset="-122"/>
            </a:endParaRPr>
          </a:p>
        </p:txBody>
      </p:sp>
      <p:sp>
        <p:nvSpPr>
          <p:cNvPr id="22" name="TextBox 21"/>
          <p:cNvSpPr txBox="1"/>
          <p:nvPr/>
        </p:nvSpPr>
        <p:spPr>
          <a:xfrm>
            <a:off x="685800" y="1626513"/>
            <a:ext cx="4307627" cy="430887"/>
          </a:xfrm>
          <a:prstGeom prst="rect">
            <a:avLst/>
          </a:prstGeom>
          <a:noFill/>
        </p:spPr>
        <p:txBody>
          <a:bodyPr wrap="none" rtlCol="0">
            <a:spAutoFit/>
          </a:bodyPr>
          <a:lstStyle/>
          <a:p>
            <a:pPr algn="l"/>
            <a:r>
              <a:rPr lang="en-US" sz="2200" dirty="0" smtClean="0"/>
              <a:t>1. Why do we study electrons?</a:t>
            </a:r>
            <a:endParaRPr lang="en-US" sz="2200" dirty="0"/>
          </a:p>
        </p:txBody>
      </p:sp>
      <p:sp>
        <p:nvSpPr>
          <p:cNvPr id="12" name="TextBox 11"/>
          <p:cNvSpPr txBox="1"/>
          <p:nvPr/>
        </p:nvSpPr>
        <p:spPr>
          <a:xfrm>
            <a:off x="685800" y="3466980"/>
            <a:ext cx="7083315" cy="769441"/>
          </a:xfrm>
          <a:prstGeom prst="rect">
            <a:avLst/>
          </a:prstGeom>
          <a:noFill/>
        </p:spPr>
        <p:txBody>
          <a:bodyPr wrap="none" rtlCol="0">
            <a:spAutoFit/>
          </a:bodyPr>
          <a:lstStyle/>
          <a:p>
            <a:pPr algn="l"/>
            <a:r>
              <a:rPr lang="en-US" sz="2200" dirty="0">
                <a:solidFill>
                  <a:srgbClr val="000000"/>
                </a:solidFill>
              </a:rPr>
              <a:t>3</a:t>
            </a:r>
            <a:r>
              <a:rPr lang="en-US" sz="2200" dirty="0" smtClean="0">
                <a:solidFill>
                  <a:srgbClr val="000000"/>
                </a:solidFill>
              </a:rPr>
              <a:t>. </a:t>
            </a:r>
            <a:r>
              <a:rPr lang="en-US" sz="2200" dirty="0" smtClean="0">
                <a:solidFill>
                  <a:srgbClr val="000000"/>
                </a:solidFill>
              </a:rPr>
              <a:t>Dream about strongly correlated electron phases </a:t>
            </a:r>
          </a:p>
          <a:p>
            <a:pPr algn="l"/>
            <a:r>
              <a:rPr lang="en-US" sz="2200" dirty="0">
                <a:solidFill>
                  <a:srgbClr val="000000"/>
                </a:solidFill>
              </a:rPr>
              <a:t> </a:t>
            </a:r>
            <a:r>
              <a:rPr lang="en-US" sz="2200" dirty="0" smtClean="0">
                <a:solidFill>
                  <a:srgbClr val="000000"/>
                </a:solidFill>
              </a:rPr>
              <a:t>   in a 2D world: </a:t>
            </a:r>
            <a:r>
              <a:rPr lang="en-US" sz="2200" dirty="0" err="1" smtClean="0">
                <a:solidFill>
                  <a:srgbClr val="000000"/>
                </a:solidFill>
              </a:rPr>
              <a:t>graphene</a:t>
            </a:r>
            <a:endParaRPr lang="en-US" sz="2200" dirty="0">
              <a:solidFill>
                <a:srgbClr val="000000"/>
              </a:solidFill>
            </a:endParaRPr>
          </a:p>
        </p:txBody>
      </p:sp>
      <p:sp>
        <p:nvSpPr>
          <p:cNvPr id="8" name="TextBox 7"/>
          <p:cNvSpPr txBox="1"/>
          <p:nvPr/>
        </p:nvSpPr>
        <p:spPr>
          <a:xfrm>
            <a:off x="1229830" y="5086290"/>
            <a:ext cx="6583854" cy="400110"/>
          </a:xfrm>
          <a:prstGeom prst="rect">
            <a:avLst/>
          </a:prstGeom>
          <a:noFill/>
        </p:spPr>
        <p:txBody>
          <a:bodyPr wrap="none" rtlCol="0">
            <a:spAutoFit/>
          </a:bodyPr>
          <a:lstStyle/>
          <a:p>
            <a:pPr marL="342900" indent="-342900" algn="l">
              <a:buFont typeface="Arial" pitchFamily="34" charset="0"/>
              <a:buChar char="•"/>
            </a:pPr>
            <a:r>
              <a:rPr lang="en-US" sz="2000" b="0" dirty="0" smtClean="0"/>
              <a:t>Role of a dopant: spin</a:t>
            </a:r>
            <a:r>
              <a:rPr lang="en-US" sz="2000" b="0" dirty="0"/>
              <a:t>-spin </a:t>
            </a:r>
            <a:r>
              <a:rPr lang="en-US" sz="2000" b="0" dirty="0" smtClean="0"/>
              <a:t>interactions: Kondo effect</a:t>
            </a:r>
            <a:endParaRPr lang="en-US" sz="2000" b="0" dirty="0"/>
          </a:p>
        </p:txBody>
      </p:sp>
      <p:sp>
        <p:nvSpPr>
          <p:cNvPr id="9" name="TextBox 8"/>
          <p:cNvSpPr txBox="1"/>
          <p:nvPr/>
        </p:nvSpPr>
        <p:spPr>
          <a:xfrm>
            <a:off x="1219200" y="4457580"/>
            <a:ext cx="6135013" cy="400110"/>
          </a:xfrm>
          <a:prstGeom prst="rect">
            <a:avLst/>
          </a:prstGeom>
          <a:noFill/>
        </p:spPr>
        <p:txBody>
          <a:bodyPr wrap="none" rtlCol="0">
            <a:spAutoFit/>
          </a:bodyPr>
          <a:lstStyle/>
          <a:p>
            <a:pPr marL="342900" indent="-342900" algn="l">
              <a:buFont typeface="Arial" pitchFamily="34" charset="0"/>
              <a:buChar char="•"/>
            </a:pPr>
            <a:r>
              <a:rPr lang="en-US" sz="2000" b="0" dirty="0" smtClean="0"/>
              <a:t>Role of a substrate: electron</a:t>
            </a:r>
            <a:r>
              <a:rPr lang="en-US" sz="2000" b="0" dirty="0"/>
              <a:t>-electron </a:t>
            </a:r>
            <a:r>
              <a:rPr lang="en-US" sz="2000" b="0" dirty="0" smtClean="0"/>
              <a:t>interactions</a:t>
            </a:r>
            <a:endParaRPr lang="en-US" sz="2000" b="0" dirty="0"/>
          </a:p>
        </p:txBody>
      </p:sp>
      <p:sp>
        <p:nvSpPr>
          <p:cNvPr id="11" name="TextBox 10"/>
          <p:cNvSpPr txBox="1"/>
          <p:nvPr/>
        </p:nvSpPr>
        <p:spPr>
          <a:xfrm>
            <a:off x="685800" y="2540913"/>
            <a:ext cx="4307627" cy="430887"/>
          </a:xfrm>
          <a:prstGeom prst="rect">
            <a:avLst/>
          </a:prstGeom>
          <a:noFill/>
        </p:spPr>
        <p:txBody>
          <a:bodyPr wrap="none" rtlCol="0">
            <a:spAutoFit/>
          </a:bodyPr>
          <a:lstStyle/>
          <a:p>
            <a:pPr algn="l"/>
            <a:r>
              <a:rPr lang="en-US" sz="2200" dirty="0" smtClean="0">
                <a:solidFill>
                  <a:srgbClr val="FF0000"/>
                </a:solidFill>
              </a:rPr>
              <a:t>2</a:t>
            </a:r>
            <a:r>
              <a:rPr lang="en-US" sz="2200" dirty="0" smtClean="0">
                <a:solidFill>
                  <a:srgbClr val="FF0000"/>
                </a:solidFill>
              </a:rPr>
              <a:t>. How </a:t>
            </a:r>
            <a:r>
              <a:rPr lang="en-US" sz="2200" dirty="0" smtClean="0">
                <a:solidFill>
                  <a:srgbClr val="FF0000"/>
                </a:solidFill>
              </a:rPr>
              <a:t>do we study electrons?</a:t>
            </a:r>
            <a:endParaRPr lang="en-US" sz="2200" dirty="0">
              <a:solidFill>
                <a:srgbClr val="FF0000"/>
              </a:solidFill>
            </a:endParaRPr>
          </a:p>
        </p:txBody>
      </p:sp>
    </p:spTree>
    <p:extLst>
      <p:ext uri="{BB962C8B-B14F-4D97-AF65-F5344CB8AC3E}">
        <p14:creationId xmlns:p14="http://schemas.microsoft.com/office/powerpoint/2010/main" val="270839163"/>
      </p:ext>
    </p:extLst>
  </p:cSld>
  <p:clrMapOvr>
    <a:masterClrMapping/>
  </p:clrMapOvr>
  <mc:AlternateContent xmlns:mc="http://schemas.openxmlformats.org/markup-compatibility/2006" xmlns:p14="http://schemas.microsoft.com/office/powerpoint/2010/main">
    <mc:Choice Requires="p14">
      <p:transition spd="slow" p14:dur="2000" advTm="22535"/>
    </mc:Choice>
    <mc:Fallback xmlns="">
      <p:transition xmlns:p14="http://schemas.microsoft.com/office/powerpoint/2010/main" spd="slow" advTm="22535"/>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rgbClr val="FFFF00"/>
                </a:solidFill>
                <a:effectLst>
                  <a:outerShdw blurRad="38100" dist="38100" dir="2700000" algn="tl">
                    <a:srgbClr val="000000"/>
                  </a:outerShdw>
                </a:effectLst>
                <a:ea typeface="宋体" pitchFamily="2" charset="-122"/>
              </a:rPr>
              <a:t>A</a:t>
            </a:r>
            <a:r>
              <a:rPr lang="en-US" altLang="zh-CN" sz="3000" dirty="0" smtClean="0">
                <a:solidFill>
                  <a:schemeClr val="bg1"/>
                </a:solidFill>
                <a:effectLst>
                  <a:outerShdw blurRad="38100" dist="38100" dir="2700000" algn="tl">
                    <a:srgbClr val="000000"/>
                  </a:outerShdw>
                </a:effectLst>
                <a:ea typeface="宋体" pitchFamily="2" charset="-122"/>
              </a:rPr>
              <a:t>ngle-</a:t>
            </a:r>
            <a:r>
              <a:rPr lang="en-US" altLang="zh-CN" sz="3000" dirty="0" smtClean="0">
                <a:solidFill>
                  <a:srgbClr val="FFFF00"/>
                </a:solidFill>
                <a:effectLst>
                  <a:outerShdw blurRad="38100" dist="38100" dir="2700000" algn="tl">
                    <a:srgbClr val="000000"/>
                  </a:outerShdw>
                </a:effectLst>
                <a:ea typeface="宋体" pitchFamily="2" charset="-122"/>
              </a:rPr>
              <a:t>R</a:t>
            </a:r>
            <a:r>
              <a:rPr lang="en-US" altLang="zh-CN" sz="3000" dirty="0" smtClean="0">
                <a:solidFill>
                  <a:schemeClr val="bg1"/>
                </a:solidFill>
                <a:effectLst>
                  <a:outerShdw blurRad="38100" dist="38100" dir="2700000" algn="tl">
                    <a:srgbClr val="000000"/>
                  </a:outerShdw>
                </a:effectLst>
                <a:ea typeface="宋体" pitchFamily="2" charset="-122"/>
              </a:rPr>
              <a:t>esolved </a:t>
            </a:r>
            <a:r>
              <a:rPr lang="en-US" altLang="zh-CN" sz="3000" dirty="0" err="1" smtClean="0">
                <a:solidFill>
                  <a:srgbClr val="FFFF00"/>
                </a:solidFill>
                <a:effectLst>
                  <a:outerShdw blurRad="38100" dist="38100" dir="2700000" algn="tl">
                    <a:srgbClr val="000000"/>
                  </a:outerShdw>
                </a:effectLst>
                <a:ea typeface="宋体" pitchFamily="2" charset="-122"/>
              </a:rPr>
              <a:t>P</a:t>
            </a:r>
            <a:r>
              <a:rPr lang="en-US" altLang="zh-CN" sz="3000" dirty="0" err="1" smtClean="0">
                <a:solidFill>
                  <a:schemeClr val="bg1"/>
                </a:solidFill>
                <a:effectLst>
                  <a:outerShdw blurRad="38100" dist="38100" dir="2700000" algn="tl">
                    <a:srgbClr val="000000"/>
                  </a:outerShdw>
                </a:effectLst>
                <a:ea typeface="宋体" pitchFamily="2" charset="-122"/>
              </a:rPr>
              <a:t>hoto</a:t>
            </a:r>
            <a:r>
              <a:rPr lang="en-US" altLang="zh-CN" sz="3000" dirty="0" err="1" smtClean="0">
                <a:solidFill>
                  <a:srgbClr val="FFFF00"/>
                </a:solidFill>
                <a:effectLst>
                  <a:outerShdw blurRad="38100" dist="38100" dir="2700000" algn="tl">
                    <a:srgbClr val="000000"/>
                  </a:outerShdw>
                </a:effectLst>
                <a:ea typeface="宋体" pitchFamily="2" charset="-122"/>
              </a:rPr>
              <a:t>E</a:t>
            </a:r>
            <a:r>
              <a:rPr lang="en-US" altLang="zh-CN" sz="3000" dirty="0" err="1" smtClean="0">
                <a:solidFill>
                  <a:schemeClr val="bg1"/>
                </a:solidFill>
                <a:effectLst>
                  <a:outerShdw blurRad="38100" dist="38100" dir="2700000" algn="tl">
                    <a:srgbClr val="000000"/>
                  </a:outerShdw>
                </a:effectLst>
                <a:ea typeface="宋体" pitchFamily="2" charset="-122"/>
              </a:rPr>
              <a:t>mission</a:t>
            </a:r>
            <a:r>
              <a:rPr lang="en-US" altLang="zh-CN" sz="3000" dirty="0" smtClean="0">
                <a:solidFill>
                  <a:schemeClr val="bg1"/>
                </a:solidFill>
                <a:effectLst>
                  <a:outerShdw blurRad="38100" dist="38100" dir="2700000" algn="tl">
                    <a:srgbClr val="000000"/>
                  </a:outerShdw>
                </a:effectLst>
                <a:ea typeface="宋体" pitchFamily="2" charset="-122"/>
              </a:rPr>
              <a:t> </a:t>
            </a:r>
            <a:r>
              <a:rPr lang="en-US" altLang="zh-CN" sz="3000" dirty="0">
                <a:solidFill>
                  <a:srgbClr val="FFFF00"/>
                </a:solidFill>
                <a:effectLst>
                  <a:outerShdw blurRad="38100" dist="38100" dir="2700000" algn="tl">
                    <a:srgbClr val="000000"/>
                  </a:outerShdw>
                </a:effectLst>
                <a:ea typeface="宋体" pitchFamily="2" charset="-122"/>
              </a:rPr>
              <a:t>S</a:t>
            </a:r>
            <a:r>
              <a:rPr lang="en-US" altLang="zh-CN" sz="3000" dirty="0" smtClean="0">
                <a:solidFill>
                  <a:schemeClr val="bg1"/>
                </a:solidFill>
                <a:effectLst>
                  <a:outerShdw blurRad="38100" dist="38100" dir="2700000" algn="tl">
                    <a:srgbClr val="000000"/>
                  </a:outerShdw>
                </a:effectLst>
                <a:ea typeface="宋体" pitchFamily="2" charset="-122"/>
              </a:rPr>
              <a:t>pectroscopy</a:t>
            </a:r>
            <a:endParaRPr lang="en-US" altLang="zh-CN" sz="3000" dirty="0">
              <a:solidFill>
                <a:schemeClr val="bg1"/>
              </a:solidFill>
              <a:effectLst>
                <a:outerShdw blurRad="38100" dist="38100" dir="2700000" algn="tl">
                  <a:srgbClr val="000000"/>
                </a:outerShdw>
              </a:effectLst>
              <a:ea typeface="宋体" pitchFamily="2" charset="-122"/>
            </a:endParaRPr>
          </a:p>
        </p:txBody>
      </p:sp>
      <p:pic>
        <p:nvPicPr>
          <p:cNvPr id="3" name="Picture 2"/>
          <p:cNvPicPr>
            <a:picLocks noChangeAspect="1" noChangeArrowheads="1"/>
          </p:cNvPicPr>
          <p:nvPr/>
        </p:nvPicPr>
        <p:blipFill>
          <a:blip r:embed="rId4" cstate="print"/>
          <a:srcRect/>
          <a:stretch>
            <a:fillRect/>
          </a:stretch>
        </p:blipFill>
        <p:spPr bwMode="auto">
          <a:xfrm>
            <a:off x="4410075" y="3792916"/>
            <a:ext cx="2981325" cy="4167188"/>
          </a:xfrm>
          <a:prstGeom prst="rect">
            <a:avLst/>
          </a:prstGeom>
          <a:noFill/>
          <a:ln w="9525">
            <a:noFill/>
            <a:miter lim="800000"/>
            <a:headEnd/>
            <a:tailEnd/>
          </a:ln>
          <a:effectLst/>
          <a:scene3d>
            <a:camera prst="isometricOffAxis1Top"/>
            <a:lightRig rig="threePt" dir="t"/>
          </a:scene3d>
        </p:spPr>
      </p:pic>
      <p:pic>
        <p:nvPicPr>
          <p:cNvPr id="4" name="Picture 2"/>
          <p:cNvPicPr>
            <a:picLocks noChangeAspect="1" noChangeArrowheads="1"/>
          </p:cNvPicPr>
          <p:nvPr/>
        </p:nvPicPr>
        <p:blipFill>
          <a:blip r:embed="rId5" cstate="print"/>
          <a:srcRect/>
          <a:stretch>
            <a:fillRect/>
          </a:stretch>
        </p:blipFill>
        <p:spPr bwMode="auto">
          <a:xfrm>
            <a:off x="3839496" y="630566"/>
            <a:ext cx="3043237" cy="3213100"/>
          </a:xfrm>
          <a:prstGeom prst="rect">
            <a:avLst/>
          </a:prstGeom>
          <a:noFill/>
          <a:ln w="9525">
            <a:noFill/>
            <a:miter lim="800000"/>
            <a:headEnd/>
            <a:tailEnd/>
          </a:ln>
          <a:effectLst/>
          <a:scene3d>
            <a:camera prst="isometricRightUp"/>
            <a:lightRig rig="threePt" dir="t"/>
          </a:scene3d>
        </p:spPr>
      </p:pic>
      <p:pic>
        <p:nvPicPr>
          <p:cNvPr id="5" name="Picture 3"/>
          <p:cNvPicPr>
            <a:picLocks noChangeAspect="1" noChangeArrowheads="1"/>
          </p:cNvPicPr>
          <p:nvPr/>
        </p:nvPicPr>
        <p:blipFill>
          <a:blip r:embed="rId6" cstate="print"/>
          <a:srcRect/>
          <a:stretch>
            <a:fillRect/>
          </a:stretch>
        </p:blipFill>
        <p:spPr bwMode="auto">
          <a:xfrm>
            <a:off x="3923634" y="663904"/>
            <a:ext cx="3043237" cy="3213100"/>
          </a:xfrm>
          <a:prstGeom prst="rect">
            <a:avLst/>
          </a:prstGeom>
          <a:noFill/>
          <a:ln w="9525">
            <a:noFill/>
            <a:miter lim="800000"/>
            <a:headEnd/>
            <a:tailEnd/>
          </a:ln>
          <a:effectLst/>
          <a:scene3d>
            <a:camera prst="isometricRightUp"/>
            <a:lightRig rig="threePt" dir="t"/>
          </a:scene3d>
        </p:spPr>
      </p:pic>
      <p:pic>
        <p:nvPicPr>
          <p:cNvPr id="6" name="Picture 4"/>
          <p:cNvPicPr>
            <a:picLocks noChangeAspect="1" noChangeArrowheads="1"/>
          </p:cNvPicPr>
          <p:nvPr/>
        </p:nvPicPr>
        <p:blipFill>
          <a:blip r:embed="rId7" cstate="print"/>
          <a:srcRect/>
          <a:stretch>
            <a:fillRect/>
          </a:stretch>
        </p:blipFill>
        <p:spPr bwMode="auto">
          <a:xfrm>
            <a:off x="4020472" y="714704"/>
            <a:ext cx="3043237" cy="3213100"/>
          </a:xfrm>
          <a:prstGeom prst="rect">
            <a:avLst/>
          </a:prstGeom>
          <a:noFill/>
          <a:ln w="9525">
            <a:noFill/>
            <a:miter lim="800000"/>
            <a:headEnd/>
            <a:tailEnd/>
          </a:ln>
          <a:effectLst/>
          <a:scene3d>
            <a:camera prst="isometricRightUp"/>
            <a:lightRig rig="threePt" dir="t"/>
          </a:scene3d>
        </p:spPr>
      </p:pic>
      <p:pic>
        <p:nvPicPr>
          <p:cNvPr id="7" name="Picture 5"/>
          <p:cNvPicPr>
            <a:picLocks noChangeAspect="1" noChangeArrowheads="1"/>
          </p:cNvPicPr>
          <p:nvPr/>
        </p:nvPicPr>
        <p:blipFill>
          <a:blip r:embed="rId8" cstate="print"/>
          <a:srcRect/>
          <a:stretch>
            <a:fillRect/>
          </a:stretch>
        </p:blipFill>
        <p:spPr bwMode="auto">
          <a:xfrm>
            <a:off x="4099848" y="773442"/>
            <a:ext cx="3043237" cy="3213100"/>
          </a:xfrm>
          <a:prstGeom prst="rect">
            <a:avLst/>
          </a:prstGeom>
          <a:noFill/>
          <a:ln w="9525">
            <a:noFill/>
            <a:miter lim="800000"/>
            <a:headEnd/>
            <a:tailEnd/>
          </a:ln>
          <a:effectLst/>
          <a:scene3d>
            <a:camera prst="isometricRightUp"/>
            <a:lightRig rig="threePt" dir="t"/>
          </a:scene3d>
        </p:spPr>
      </p:pic>
      <p:pic>
        <p:nvPicPr>
          <p:cNvPr id="8" name="Picture 6"/>
          <p:cNvPicPr>
            <a:picLocks noChangeAspect="1" noChangeArrowheads="1"/>
          </p:cNvPicPr>
          <p:nvPr/>
        </p:nvPicPr>
        <p:blipFill>
          <a:blip r:embed="rId9" cstate="print"/>
          <a:srcRect/>
          <a:stretch>
            <a:fillRect/>
          </a:stretch>
        </p:blipFill>
        <p:spPr bwMode="auto">
          <a:xfrm>
            <a:off x="4196686" y="819480"/>
            <a:ext cx="3043237" cy="3213100"/>
          </a:xfrm>
          <a:prstGeom prst="rect">
            <a:avLst/>
          </a:prstGeom>
          <a:noFill/>
          <a:ln w="9525">
            <a:noFill/>
            <a:miter lim="800000"/>
            <a:headEnd/>
            <a:tailEnd/>
          </a:ln>
          <a:effectLst/>
          <a:scene3d>
            <a:camera prst="isometricRightUp"/>
            <a:lightRig rig="threePt" dir="t"/>
          </a:scene3d>
        </p:spPr>
      </p:pic>
      <p:pic>
        <p:nvPicPr>
          <p:cNvPr id="9" name="Picture 7"/>
          <p:cNvPicPr>
            <a:picLocks noChangeAspect="1" noChangeArrowheads="1"/>
          </p:cNvPicPr>
          <p:nvPr/>
        </p:nvPicPr>
        <p:blipFill>
          <a:blip r:embed="rId10" cstate="print"/>
          <a:srcRect/>
          <a:stretch>
            <a:fillRect/>
          </a:stretch>
        </p:blipFill>
        <p:spPr bwMode="auto">
          <a:xfrm>
            <a:off x="4280824" y="865518"/>
            <a:ext cx="3043237" cy="3213100"/>
          </a:xfrm>
          <a:prstGeom prst="rect">
            <a:avLst/>
          </a:prstGeom>
          <a:noFill/>
          <a:ln w="9525">
            <a:noFill/>
            <a:miter lim="800000"/>
            <a:headEnd/>
            <a:tailEnd/>
          </a:ln>
          <a:effectLst/>
          <a:scene3d>
            <a:camera prst="isometricRightUp"/>
            <a:lightRig rig="threePt" dir="t"/>
          </a:scene3d>
        </p:spPr>
      </p:pic>
      <p:pic>
        <p:nvPicPr>
          <p:cNvPr id="10" name="Picture 8"/>
          <p:cNvPicPr>
            <a:picLocks noChangeAspect="1" noChangeArrowheads="1"/>
          </p:cNvPicPr>
          <p:nvPr/>
        </p:nvPicPr>
        <p:blipFill>
          <a:blip r:embed="rId11" cstate="print"/>
          <a:srcRect/>
          <a:stretch>
            <a:fillRect/>
          </a:stretch>
        </p:blipFill>
        <p:spPr bwMode="auto">
          <a:xfrm>
            <a:off x="4377662" y="916318"/>
            <a:ext cx="3043237" cy="3213100"/>
          </a:xfrm>
          <a:prstGeom prst="rect">
            <a:avLst/>
          </a:prstGeom>
          <a:noFill/>
          <a:ln w="9525">
            <a:noFill/>
            <a:miter lim="800000"/>
            <a:headEnd/>
            <a:tailEnd/>
          </a:ln>
          <a:effectLst/>
          <a:scene3d>
            <a:camera prst="isometricRightUp"/>
            <a:lightRig rig="threePt" dir="t"/>
          </a:scene3d>
        </p:spPr>
      </p:pic>
      <p:pic>
        <p:nvPicPr>
          <p:cNvPr id="11" name="Picture 9"/>
          <p:cNvPicPr>
            <a:picLocks noChangeAspect="1" noChangeArrowheads="1"/>
          </p:cNvPicPr>
          <p:nvPr/>
        </p:nvPicPr>
        <p:blipFill>
          <a:blip r:embed="rId12" cstate="print"/>
          <a:srcRect/>
          <a:stretch>
            <a:fillRect/>
          </a:stretch>
        </p:blipFill>
        <p:spPr bwMode="auto">
          <a:xfrm>
            <a:off x="4457038" y="975056"/>
            <a:ext cx="3043237" cy="3213100"/>
          </a:xfrm>
          <a:prstGeom prst="rect">
            <a:avLst/>
          </a:prstGeom>
          <a:noFill/>
          <a:ln w="9525">
            <a:noFill/>
            <a:miter lim="800000"/>
            <a:headEnd/>
            <a:tailEnd/>
          </a:ln>
          <a:effectLst/>
          <a:scene3d>
            <a:camera prst="isometricRightUp"/>
            <a:lightRig rig="threePt" dir="t"/>
          </a:scene3d>
        </p:spPr>
      </p:pic>
      <p:pic>
        <p:nvPicPr>
          <p:cNvPr id="12" name="Picture 10"/>
          <p:cNvPicPr>
            <a:picLocks noChangeAspect="1" noChangeArrowheads="1"/>
          </p:cNvPicPr>
          <p:nvPr/>
        </p:nvPicPr>
        <p:blipFill>
          <a:blip r:embed="rId13" cstate="print"/>
          <a:srcRect/>
          <a:stretch>
            <a:fillRect/>
          </a:stretch>
        </p:blipFill>
        <p:spPr bwMode="auto">
          <a:xfrm>
            <a:off x="4553876" y="1014742"/>
            <a:ext cx="3043237" cy="3213100"/>
          </a:xfrm>
          <a:prstGeom prst="rect">
            <a:avLst/>
          </a:prstGeom>
          <a:noFill/>
          <a:ln w="9525">
            <a:noFill/>
            <a:miter lim="800000"/>
            <a:headEnd/>
            <a:tailEnd/>
          </a:ln>
          <a:effectLst/>
          <a:scene3d>
            <a:camera prst="isometricRightUp"/>
            <a:lightRig rig="threePt" dir="t"/>
          </a:scene3d>
        </p:spPr>
      </p:pic>
      <p:pic>
        <p:nvPicPr>
          <p:cNvPr id="13" name="Picture 11"/>
          <p:cNvPicPr>
            <a:picLocks noChangeAspect="1" noChangeArrowheads="1"/>
          </p:cNvPicPr>
          <p:nvPr/>
        </p:nvPicPr>
        <p:blipFill>
          <a:blip r:embed="rId14" cstate="print"/>
          <a:srcRect/>
          <a:stretch>
            <a:fillRect/>
          </a:stretch>
        </p:blipFill>
        <p:spPr bwMode="auto">
          <a:xfrm>
            <a:off x="4633252" y="1078242"/>
            <a:ext cx="3043237" cy="3213100"/>
          </a:xfrm>
          <a:prstGeom prst="rect">
            <a:avLst/>
          </a:prstGeom>
          <a:noFill/>
          <a:ln w="9525">
            <a:noFill/>
            <a:miter lim="800000"/>
            <a:headEnd/>
            <a:tailEnd/>
          </a:ln>
          <a:effectLst/>
          <a:scene3d>
            <a:camera prst="isometricRightUp"/>
            <a:lightRig rig="threePt" dir="t"/>
          </a:scene3d>
        </p:spPr>
      </p:pic>
      <p:pic>
        <p:nvPicPr>
          <p:cNvPr id="14" name="Picture 12"/>
          <p:cNvPicPr>
            <a:picLocks noChangeAspect="1" noChangeArrowheads="1"/>
          </p:cNvPicPr>
          <p:nvPr/>
        </p:nvPicPr>
        <p:blipFill>
          <a:blip r:embed="rId15" cstate="print"/>
          <a:srcRect/>
          <a:stretch>
            <a:fillRect/>
          </a:stretch>
        </p:blipFill>
        <p:spPr bwMode="auto">
          <a:xfrm>
            <a:off x="4730090" y="1124304"/>
            <a:ext cx="3043237" cy="3213100"/>
          </a:xfrm>
          <a:prstGeom prst="rect">
            <a:avLst/>
          </a:prstGeom>
          <a:noFill/>
          <a:ln w="9525">
            <a:noFill/>
            <a:miter lim="800000"/>
            <a:headEnd/>
            <a:tailEnd/>
          </a:ln>
          <a:effectLst/>
          <a:scene3d>
            <a:camera prst="isometricRightUp"/>
            <a:lightRig rig="threePt" dir="t"/>
          </a:scene3d>
        </p:spPr>
      </p:pic>
      <p:pic>
        <p:nvPicPr>
          <p:cNvPr id="15" name="Picture 13"/>
          <p:cNvPicPr>
            <a:picLocks noChangeAspect="1" noChangeArrowheads="1"/>
          </p:cNvPicPr>
          <p:nvPr/>
        </p:nvPicPr>
        <p:blipFill>
          <a:blip r:embed="rId16" cstate="print"/>
          <a:srcRect/>
          <a:stretch>
            <a:fillRect/>
          </a:stretch>
        </p:blipFill>
        <p:spPr bwMode="auto">
          <a:xfrm>
            <a:off x="4814228" y="1175104"/>
            <a:ext cx="3043237" cy="3213100"/>
          </a:xfrm>
          <a:prstGeom prst="rect">
            <a:avLst/>
          </a:prstGeom>
          <a:noFill/>
          <a:ln w="9525">
            <a:noFill/>
            <a:miter lim="800000"/>
            <a:headEnd/>
            <a:tailEnd/>
          </a:ln>
          <a:effectLst/>
          <a:scene3d>
            <a:camera prst="isometricRightUp"/>
            <a:lightRig rig="threePt" dir="t"/>
          </a:scene3d>
        </p:spPr>
      </p:pic>
      <p:grpSp>
        <p:nvGrpSpPr>
          <p:cNvPr id="16" name="그룹 137"/>
          <p:cNvGrpSpPr>
            <a:grpSpLocks/>
          </p:cNvGrpSpPr>
          <p:nvPr/>
        </p:nvGrpSpPr>
        <p:grpSpPr bwMode="auto">
          <a:xfrm>
            <a:off x="4149535" y="441672"/>
            <a:ext cx="3174710" cy="3803650"/>
            <a:chOff x="843353" y="642918"/>
            <a:chExt cx="3175456" cy="3803611"/>
          </a:xfrm>
        </p:grpSpPr>
        <p:grpSp>
          <p:nvGrpSpPr>
            <p:cNvPr id="17" name="그룹 16"/>
            <p:cNvGrpSpPr>
              <a:grpSpLocks/>
            </p:cNvGrpSpPr>
            <p:nvPr/>
          </p:nvGrpSpPr>
          <p:grpSpPr bwMode="auto">
            <a:xfrm>
              <a:off x="843353" y="1724012"/>
              <a:ext cx="2974241" cy="2722517"/>
              <a:chOff x="4497768" y="1724012"/>
              <a:chExt cx="2974241" cy="2722517"/>
            </a:xfrm>
          </p:grpSpPr>
          <p:grpSp>
            <p:nvGrpSpPr>
              <p:cNvPr id="19" name="그룹 27"/>
              <p:cNvGrpSpPr>
                <a:grpSpLocks/>
              </p:cNvGrpSpPr>
              <p:nvPr/>
            </p:nvGrpSpPr>
            <p:grpSpPr bwMode="auto">
              <a:xfrm>
                <a:off x="4497768" y="1811336"/>
                <a:ext cx="2974241" cy="2635193"/>
                <a:chOff x="4027843" y="1811336"/>
                <a:chExt cx="2974241" cy="2635193"/>
              </a:xfrm>
            </p:grpSpPr>
            <p:cxnSp>
              <p:nvCxnSpPr>
                <p:cNvPr id="21" name="직선 연결선 20"/>
                <p:cNvCxnSpPr>
                  <a:cxnSpLocks/>
                </p:cNvCxnSpPr>
                <p:nvPr/>
              </p:nvCxnSpPr>
              <p:spPr>
                <a:xfrm>
                  <a:off x="4424522" y="3895673"/>
                  <a:ext cx="971778" cy="550856"/>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2" name="TextBox 8"/>
                <p:cNvSpPr txBox="1">
                  <a:spLocks noChangeArrowheads="1"/>
                </p:cNvSpPr>
                <p:nvPr/>
              </p:nvSpPr>
              <p:spPr bwMode="auto">
                <a:xfrm rot="16200000">
                  <a:off x="3322746" y="2516433"/>
                  <a:ext cx="1810304" cy="400110"/>
                </a:xfrm>
                <a:prstGeom prst="rect">
                  <a:avLst/>
                </a:prstGeom>
                <a:noFill/>
                <a:ln w="9525">
                  <a:noFill/>
                  <a:miter lim="800000"/>
                  <a:headEnd/>
                  <a:tailEnd/>
                </a:ln>
                <a:scene3d>
                  <a:camera prst="orthographicFront">
                    <a:rot lat="18657458" lon="2398230" rev="19668760"/>
                  </a:camera>
                  <a:lightRig rig="threePt" dir="t"/>
                </a:scene3d>
              </p:spPr>
              <p:txBody>
                <a:bodyPr wrap="none">
                  <a:spAutoFit/>
                </a:bodyPr>
                <a:lstStyle/>
                <a:p>
                  <a:r>
                    <a:rPr lang="en-US" altLang="ko-KR" sz="2000" dirty="0">
                      <a:latin typeface="Times New Roman" pitchFamily="18" charset="0"/>
                      <a:cs typeface="Times New Roman" pitchFamily="18" charset="0"/>
                    </a:rPr>
                    <a:t>Binding Energy</a:t>
                  </a:r>
                  <a:endParaRPr lang="ko-KR" altLang="en-US" sz="2000" dirty="0">
                    <a:latin typeface="Times New Roman" pitchFamily="18" charset="0"/>
                    <a:cs typeface="Times New Roman" pitchFamily="18" charset="0"/>
                  </a:endParaRPr>
                </a:p>
              </p:txBody>
            </p:sp>
            <p:sp>
              <p:nvSpPr>
                <p:cNvPr id="23" name="TextBox 50"/>
                <p:cNvSpPr txBox="1">
                  <a:spLocks noChangeArrowheads="1"/>
                </p:cNvSpPr>
                <p:nvPr/>
              </p:nvSpPr>
              <p:spPr bwMode="auto">
                <a:xfrm>
                  <a:off x="5623179" y="3890917"/>
                  <a:ext cx="1378905" cy="400110"/>
                </a:xfrm>
                <a:prstGeom prst="rect">
                  <a:avLst/>
                </a:prstGeom>
                <a:noFill/>
                <a:ln w="9525">
                  <a:noFill/>
                  <a:miter lim="800000"/>
                  <a:headEnd/>
                  <a:tailEnd/>
                </a:ln>
                <a:scene3d>
                  <a:camera prst="isometricRightUp"/>
                  <a:lightRig rig="threePt" dir="t"/>
                </a:scene3d>
              </p:spPr>
              <p:txBody>
                <a:bodyPr wrap="none">
                  <a:spAutoFit/>
                </a:bodyPr>
                <a:lstStyle/>
                <a:p>
                  <a:pPr>
                    <a:defRPr/>
                  </a:pPr>
                  <a:r>
                    <a:rPr lang="en-US" altLang="ko-KR" sz="2000" dirty="0">
                      <a:latin typeface="Times New Roman" pitchFamily="18" charset="0"/>
                      <a:cs typeface="Times New Roman" pitchFamily="18" charset="0"/>
                    </a:rPr>
                    <a:t>Momentum</a:t>
                  </a:r>
                  <a:endParaRPr lang="ko-KR" altLang="en-US" sz="2000" dirty="0">
                    <a:latin typeface="Times New Roman" pitchFamily="18" charset="0"/>
                    <a:cs typeface="Times New Roman" pitchFamily="18" charset="0"/>
                  </a:endParaRPr>
                </a:p>
              </p:txBody>
            </p:sp>
          </p:grpSp>
          <p:sp>
            <p:nvSpPr>
              <p:cNvPr id="20" name="직사각형 19"/>
              <p:cNvSpPr/>
              <p:nvPr/>
            </p:nvSpPr>
            <p:spPr>
              <a:xfrm>
                <a:off x="4703728" y="1724012"/>
                <a:ext cx="1368000" cy="2684482"/>
              </a:xfrm>
              <a:prstGeom prst="rect">
                <a:avLst/>
              </a:prstGeom>
              <a:solidFill>
                <a:schemeClr val="bg1"/>
              </a:solidFill>
              <a:ln w="12700">
                <a:solidFill>
                  <a:schemeClr val="tx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grpSp>
        <p:pic>
          <p:nvPicPr>
            <p:cNvPr id="18" name="Picture 4"/>
            <p:cNvPicPr>
              <a:picLocks noChangeArrowheads="1"/>
            </p:cNvPicPr>
            <p:nvPr/>
          </p:nvPicPr>
          <p:blipFill>
            <a:blip r:embed="rId17" cstate="print"/>
            <a:srcRect/>
            <a:stretch>
              <a:fillRect/>
            </a:stretch>
          </p:blipFill>
          <p:spPr bwMode="auto">
            <a:xfrm>
              <a:off x="1239609" y="642918"/>
              <a:ext cx="2779200" cy="1746000"/>
            </a:xfrm>
            <a:prstGeom prst="rect">
              <a:avLst/>
            </a:prstGeom>
            <a:noFill/>
            <a:ln w="9525">
              <a:noFill/>
              <a:miter lim="800000"/>
              <a:headEnd/>
              <a:tailEnd/>
            </a:ln>
            <a:effectLst/>
            <a:scene3d>
              <a:camera prst="isometricTopUp"/>
              <a:lightRig rig="threePt" dir="t"/>
            </a:scene3d>
          </p:spPr>
        </p:pic>
      </p:grpSp>
      <p:grpSp>
        <p:nvGrpSpPr>
          <p:cNvPr id="24" name="그룹 48"/>
          <p:cNvGrpSpPr>
            <a:grpSpLocks noChangeAspect="1"/>
          </p:cNvGrpSpPr>
          <p:nvPr/>
        </p:nvGrpSpPr>
        <p:grpSpPr bwMode="auto">
          <a:xfrm>
            <a:off x="4895165" y="4302472"/>
            <a:ext cx="1870075" cy="1728788"/>
            <a:chOff x="3273391" y="1928802"/>
            <a:chExt cx="2925989" cy="2704795"/>
          </a:xfrm>
        </p:grpSpPr>
        <p:sp>
          <p:nvSpPr>
            <p:cNvPr id="25" name="이등변 삼각형 24"/>
            <p:cNvSpPr/>
            <p:nvPr/>
          </p:nvSpPr>
          <p:spPr>
            <a:xfrm rot="9300000">
              <a:off x="3784237" y="2359916"/>
              <a:ext cx="267071" cy="1907285"/>
            </a:xfrm>
            <a:prstGeom prst="triangle">
              <a:avLst/>
            </a:prstGeom>
            <a:gradFill flip="none" rotWithShape="1">
              <a:gsLst>
                <a:gs pos="0">
                  <a:srgbClr val="5E9EFF"/>
                </a:gs>
                <a:gs pos="39999">
                  <a:srgbClr val="85C2FF">
                    <a:alpha val="77000"/>
                  </a:srgbClr>
                </a:gs>
                <a:gs pos="70000">
                  <a:srgbClr val="C4D6EB">
                    <a:alpha val="28000"/>
                  </a:srgbClr>
                </a:gs>
                <a:gs pos="100000">
                  <a:srgbClr val="FFEBFA">
                    <a:alpha val="0"/>
                  </a:srgbClr>
                </a:gs>
              </a:gsLst>
              <a:lin ang="0" scaled="1"/>
              <a:tileRect/>
            </a:gradFill>
            <a:ln>
              <a:noFill/>
            </a:ln>
            <a:scene3d>
              <a:camera prst="orthographicFront"/>
              <a:lightRig rig="threePt" dir="t">
                <a:rot lat="0" lon="0" rev="3000000"/>
              </a:lightRig>
            </a:scene3d>
            <a:sp3d extrusionH="114300" prstMaterial="dkEdge">
              <a:bevelT w="190500" h="190500"/>
              <a:bevelB w="190500" h="190500"/>
              <a:extrusionClr>
                <a:srgbClr val="92D050"/>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6" name="타원 25"/>
            <p:cNvSpPr/>
            <p:nvPr/>
          </p:nvSpPr>
          <p:spPr bwMode="auto">
            <a:xfrm>
              <a:off x="3273391" y="2158810"/>
              <a:ext cx="412934" cy="412934"/>
            </a:xfrm>
            <a:prstGeom prst="ellipse">
              <a:avLst/>
            </a:prstGeom>
            <a:solidFill>
              <a:srgbClr val="3F35FD"/>
            </a:solidFill>
            <a:ln>
              <a:noFill/>
            </a:ln>
            <a:scene3d>
              <a:camera prst="orthographicFront"/>
              <a:lightRig rig="flood" dir="t"/>
            </a:scene3d>
            <a:sp3d prstMaterial="softEdge">
              <a:bevelT w="190500" h="190500"/>
              <a:bevelB w="120650" h="1206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p>
          </p:txBody>
        </p:sp>
        <p:sp>
          <p:nvSpPr>
            <p:cNvPr id="27" name="이등변 삼각형 26"/>
            <p:cNvSpPr/>
            <p:nvPr/>
          </p:nvSpPr>
          <p:spPr>
            <a:xfrm rot="11400000">
              <a:off x="4636736" y="2219638"/>
              <a:ext cx="260437" cy="2413959"/>
            </a:xfrm>
            <a:prstGeom prst="triangle">
              <a:avLst/>
            </a:prstGeom>
            <a:gradFill flip="none" rotWithShape="1">
              <a:gsLst>
                <a:gs pos="0">
                  <a:srgbClr val="5E9EFF"/>
                </a:gs>
                <a:gs pos="39999">
                  <a:srgbClr val="85C2FF">
                    <a:alpha val="77000"/>
                  </a:srgbClr>
                </a:gs>
                <a:gs pos="70000">
                  <a:srgbClr val="C4D6EB">
                    <a:alpha val="28000"/>
                  </a:srgbClr>
                </a:gs>
                <a:gs pos="100000">
                  <a:srgbClr val="FFEBFA">
                    <a:alpha val="0"/>
                  </a:srgbClr>
                </a:gs>
              </a:gsLst>
              <a:lin ang="0" scaled="1"/>
              <a:tileRect/>
            </a:gradFill>
            <a:ln>
              <a:noFill/>
            </a:ln>
            <a:scene3d>
              <a:camera prst="orthographicFront"/>
              <a:lightRig rig="threePt" dir="t">
                <a:rot lat="0" lon="0" rev="3000000"/>
              </a:lightRig>
            </a:scene3d>
            <a:sp3d extrusionH="114300" prstMaterial="dkEdge">
              <a:bevelT w="190500" h="190500"/>
              <a:bevelB w="190500" h="190500"/>
              <a:extrusionClr>
                <a:srgbClr val="92D050"/>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28" name="타원 27"/>
            <p:cNvSpPr/>
            <p:nvPr/>
          </p:nvSpPr>
          <p:spPr bwMode="auto">
            <a:xfrm>
              <a:off x="4803281" y="1928802"/>
              <a:ext cx="412934" cy="412934"/>
            </a:xfrm>
            <a:prstGeom prst="ellipse">
              <a:avLst/>
            </a:prstGeom>
            <a:solidFill>
              <a:srgbClr val="3F35FD"/>
            </a:solidFill>
            <a:ln>
              <a:noFill/>
            </a:ln>
            <a:scene3d>
              <a:camera prst="orthographicFront"/>
              <a:lightRig rig="flood" dir="t"/>
            </a:scene3d>
            <a:sp3d prstMaterial="softEdge">
              <a:bevelT w="190500" h="190500"/>
              <a:bevelB w="120650" h="1206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p>
          </p:txBody>
        </p:sp>
        <p:sp>
          <p:nvSpPr>
            <p:cNvPr id="29" name="이등변 삼각형 28"/>
            <p:cNvSpPr/>
            <p:nvPr/>
          </p:nvSpPr>
          <p:spPr>
            <a:xfrm rot="12600000">
              <a:off x="5316682" y="2725062"/>
              <a:ext cx="267071" cy="1907285"/>
            </a:xfrm>
            <a:prstGeom prst="triangle">
              <a:avLst/>
            </a:prstGeom>
            <a:gradFill flip="none" rotWithShape="1">
              <a:gsLst>
                <a:gs pos="0">
                  <a:srgbClr val="5E9EFF"/>
                </a:gs>
                <a:gs pos="39999">
                  <a:srgbClr val="85C2FF">
                    <a:alpha val="77000"/>
                  </a:srgbClr>
                </a:gs>
                <a:gs pos="70000">
                  <a:srgbClr val="C4D6EB">
                    <a:alpha val="28000"/>
                  </a:srgbClr>
                </a:gs>
                <a:gs pos="100000">
                  <a:srgbClr val="FFEBFA">
                    <a:alpha val="0"/>
                  </a:srgbClr>
                </a:gs>
              </a:gsLst>
              <a:lin ang="0" scaled="1"/>
              <a:tileRect/>
            </a:gradFill>
            <a:ln>
              <a:noFill/>
            </a:ln>
            <a:scene3d>
              <a:camera prst="orthographicFront"/>
              <a:lightRig rig="threePt" dir="t">
                <a:rot lat="0" lon="0" rev="3000000"/>
              </a:lightRig>
            </a:scene3d>
            <a:sp3d extrusionH="114300" prstMaterial="dkEdge">
              <a:bevelT w="190500" h="190500"/>
              <a:bevelB w="190500" h="190500"/>
              <a:extrusionClr>
                <a:srgbClr val="92D050"/>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30" name="타원 29"/>
            <p:cNvSpPr/>
            <p:nvPr/>
          </p:nvSpPr>
          <p:spPr bwMode="auto">
            <a:xfrm>
              <a:off x="5786446" y="2541400"/>
              <a:ext cx="412934" cy="412934"/>
            </a:xfrm>
            <a:prstGeom prst="ellipse">
              <a:avLst/>
            </a:prstGeom>
            <a:solidFill>
              <a:srgbClr val="3F35FD"/>
            </a:solidFill>
            <a:ln>
              <a:noFill/>
            </a:ln>
            <a:scene3d>
              <a:camera prst="orthographicFront"/>
              <a:lightRig rig="flood" dir="t"/>
            </a:scene3d>
            <a:sp3d prstMaterial="softEdge">
              <a:bevelT w="190500" h="190500"/>
              <a:bevelB w="120650" h="1206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p>
          </p:txBody>
        </p:sp>
      </p:grpSp>
      <p:sp>
        <p:nvSpPr>
          <p:cNvPr id="31" name="TextBox 26"/>
          <p:cNvSpPr txBox="1">
            <a:spLocks noChangeArrowheads="1"/>
          </p:cNvSpPr>
          <p:nvPr/>
        </p:nvSpPr>
        <p:spPr bwMode="auto">
          <a:xfrm>
            <a:off x="6300102" y="4280194"/>
            <a:ext cx="1810239" cy="400110"/>
          </a:xfrm>
          <a:prstGeom prst="rect">
            <a:avLst/>
          </a:prstGeom>
          <a:noFill/>
          <a:ln w="9525">
            <a:noFill/>
            <a:miter lim="800000"/>
            <a:headEnd/>
            <a:tailEnd/>
          </a:ln>
        </p:spPr>
        <p:txBody>
          <a:bodyPr wrap="none">
            <a:spAutoFit/>
          </a:bodyPr>
          <a:lstStyle/>
          <a:p>
            <a:r>
              <a:rPr lang="en-US" altLang="ko-KR" sz="2000" i="1" dirty="0" smtClean="0">
                <a:latin typeface="Times New Roman" pitchFamily="18" charset="0"/>
                <a:cs typeface="Times New Roman" pitchFamily="18" charset="0"/>
              </a:rPr>
              <a:t>Photo-electrons</a:t>
            </a:r>
            <a:endParaRPr lang="ko-KR" altLang="en-US" sz="2000" i="1" dirty="0">
              <a:latin typeface="Times New Roman" pitchFamily="18" charset="0"/>
              <a:cs typeface="Times New Roman" pitchFamily="18" charset="0"/>
            </a:endParaRPr>
          </a:p>
        </p:txBody>
      </p:sp>
      <p:sp>
        <p:nvSpPr>
          <p:cNvPr id="32" name="Freeform 85"/>
          <p:cNvSpPr>
            <a:spLocks/>
          </p:cNvSpPr>
          <p:nvPr/>
        </p:nvSpPr>
        <p:spPr bwMode="auto">
          <a:xfrm>
            <a:off x="4569740" y="4223104"/>
            <a:ext cx="184156" cy="2659081"/>
          </a:xfrm>
          <a:custGeom>
            <a:avLst/>
            <a:gdLst>
              <a:gd name="T0" fmla="*/ 2147483647 w 208"/>
              <a:gd name="T1" fmla="*/ 0 h 1296"/>
              <a:gd name="T2" fmla="*/ 2147483647 w 208"/>
              <a:gd name="T3" fmla="*/ 2147483647 h 1296"/>
              <a:gd name="T4" fmla="*/ 2147483647 w 208"/>
              <a:gd name="T5" fmla="*/ 2147483647 h 1296"/>
              <a:gd name="T6" fmla="*/ 0 w 208"/>
              <a:gd name="T7" fmla="*/ 2147483647 h 1296"/>
              <a:gd name="T8" fmla="*/ 2147483647 w 208"/>
              <a:gd name="T9" fmla="*/ 2147483647 h 1296"/>
              <a:gd name="T10" fmla="*/ 0 w 208"/>
              <a:gd name="T11" fmla="*/ 2147483647 h 1296"/>
              <a:gd name="T12" fmla="*/ 2147483647 w 208"/>
              <a:gd name="T13" fmla="*/ 2147483647 h 1296"/>
              <a:gd name="T14" fmla="*/ 0 w 208"/>
              <a:gd name="T15" fmla="*/ 2147483647 h 1296"/>
              <a:gd name="T16" fmla="*/ 2147483647 w 208"/>
              <a:gd name="T17" fmla="*/ 2147483647 h 1296"/>
              <a:gd name="T18" fmla="*/ 0 w 208"/>
              <a:gd name="T19" fmla="*/ 2147483647 h 1296"/>
              <a:gd name="T20" fmla="*/ 2147483647 w 208"/>
              <a:gd name="T21" fmla="*/ 2147483647 h 1296"/>
              <a:gd name="T22" fmla="*/ 2147483647 w 208"/>
              <a:gd name="T23" fmla="*/ 2147483647 h 1296"/>
              <a:gd name="T24" fmla="*/ 2147483647 w 208"/>
              <a:gd name="T25" fmla="*/ 2147483647 h 12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8"/>
              <a:gd name="T40" fmla="*/ 0 h 1296"/>
              <a:gd name="T41" fmla="*/ 208 w 208"/>
              <a:gd name="T42" fmla="*/ 1296 h 12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8" h="1296">
                <a:moveTo>
                  <a:pt x="96" y="0"/>
                </a:moveTo>
                <a:cubicBezTo>
                  <a:pt x="88" y="36"/>
                  <a:pt x="80" y="72"/>
                  <a:pt x="96" y="96"/>
                </a:cubicBezTo>
                <a:cubicBezTo>
                  <a:pt x="112" y="120"/>
                  <a:pt x="208" y="120"/>
                  <a:pt x="192" y="144"/>
                </a:cubicBezTo>
                <a:cubicBezTo>
                  <a:pt x="176" y="168"/>
                  <a:pt x="0" y="208"/>
                  <a:pt x="0" y="240"/>
                </a:cubicBezTo>
                <a:cubicBezTo>
                  <a:pt x="0" y="272"/>
                  <a:pt x="192" y="304"/>
                  <a:pt x="192" y="336"/>
                </a:cubicBezTo>
                <a:cubicBezTo>
                  <a:pt x="192" y="368"/>
                  <a:pt x="0" y="400"/>
                  <a:pt x="0" y="432"/>
                </a:cubicBezTo>
                <a:cubicBezTo>
                  <a:pt x="0" y="464"/>
                  <a:pt x="192" y="496"/>
                  <a:pt x="192" y="528"/>
                </a:cubicBezTo>
                <a:cubicBezTo>
                  <a:pt x="192" y="560"/>
                  <a:pt x="0" y="592"/>
                  <a:pt x="0" y="624"/>
                </a:cubicBezTo>
                <a:cubicBezTo>
                  <a:pt x="0" y="656"/>
                  <a:pt x="192" y="688"/>
                  <a:pt x="192" y="720"/>
                </a:cubicBezTo>
                <a:cubicBezTo>
                  <a:pt x="192" y="752"/>
                  <a:pt x="0" y="784"/>
                  <a:pt x="0" y="816"/>
                </a:cubicBezTo>
                <a:cubicBezTo>
                  <a:pt x="0" y="848"/>
                  <a:pt x="176" y="880"/>
                  <a:pt x="192" y="912"/>
                </a:cubicBezTo>
                <a:cubicBezTo>
                  <a:pt x="208" y="944"/>
                  <a:pt x="112" y="944"/>
                  <a:pt x="96" y="1008"/>
                </a:cubicBezTo>
                <a:cubicBezTo>
                  <a:pt x="80" y="1072"/>
                  <a:pt x="88" y="1184"/>
                  <a:pt x="96" y="1296"/>
                </a:cubicBezTo>
              </a:path>
            </a:pathLst>
          </a:custGeom>
          <a:noFill/>
          <a:ln w="88900">
            <a:solidFill>
              <a:srgbClr val="D75FB5">
                <a:alpha val="71000"/>
              </a:srgbClr>
            </a:solidFill>
            <a:round/>
            <a:headEnd/>
            <a:tailEnd type="triangle" w="med" len="lg"/>
          </a:ln>
          <a:scene3d>
            <a:camera prst="orthographicFront">
              <a:rot lat="1182717" lon="1783222" rev="4376391"/>
            </a:camera>
            <a:lightRig rig="flood" dir="t">
              <a:rot lat="0" lon="0" rev="10800000"/>
            </a:lightRig>
          </a:scene3d>
          <a:sp3d prstMaterial="dkEdge">
            <a:bevelT w="63500" h="63500"/>
            <a:bevelB w="63500" h="63500"/>
          </a:sp3d>
        </p:spPr>
        <p:txBody>
          <a:bodyPr/>
          <a:lstStyle/>
          <a:p>
            <a:pPr>
              <a:defRPr/>
            </a:pPr>
            <a:endParaRPr lang="en-US" altLang="ko-KR"/>
          </a:p>
        </p:txBody>
      </p:sp>
      <p:graphicFrame>
        <p:nvGraphicFramePr>
          <p:cNvPr id="33" name="Object 2"/>
          <p:cNvGraphicFramePr>
            <a:graphicFrameLocks noChangeAspect="1"/>
          </p:cNvGraphicFramePr>
          <p:nvPr>
            <p:extLst>
              <p:ext uri="{D42A27DB-BD31-4B8C-83A1-F6EECF244321}">
                <p14:modId xmlns:p14="http://schemas.microsoft.com/office/powerpoint/2010/main" val="1906073134"/>
              </p:ext>
            </p:extLst>
          </p:nvPr>
        </p:nvGraphicFramePr>
        <p:xfrm>
          <a:off x="3037590" y="4876800"/>
          <a:ext cx="484187" cy="352425"/>
        </p:xfrm>
        <a:graphic>
          <a:graphicData uri="http://schemas.openxmlformats.org/presentationml/2006/ole">
            <mc:AlternateContent xmlns:mc="http://schemas.openxmlformats.org/markup-compatibility/2006">
              <mc:Choice xmlns:v="urn:schemas-microsoft-com:vml" Requires="v">
                <p:oleObj spid="_x0000_s1590486" name="Equation" r:id="rId18" imgW="241200" imgH="177480" progId="Equation.3">
                  <p:embed/>
                </p:oleObj>
              </mc:Choice>
              <mc:Fallback>
                <p:oleObj name="Equation" r:id="rId18" imgW="241200" imgH="17748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37590" y="4876800"/>
                        <a:ext cx="484187"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Rectangle 72"/>
          <p:cNvSpPr/>
          <p:nvPr/>
        </p:nvSpPr>
        <p:spPr>
          <a:xfrm>
            <a:off x="6011912" y="506512"/>
            <a:ext cx="433132" cy="369332"/>
          </a:xfrm>
          <a:prstGeom prst="rect">
            <a:avLst/>
          </a:prstGeom>
          <a:scene3d>
            <a:camera prst="isometricTopUp"/>
            <a:lightRig rig="threePt" dir="t"/>
          </a:scene3d>
        </p:spPr>
        <p:txBody>
          <a:bodyPr wrap="none">
            <a:spAutoFit/>
          </a:bodyPr>
          <a:lstStyle/>
          <a:p>
            <a:r>
              <a:rPr lang="en-US" dirty="0" smtClean="0"/>
              <a:t>E</a:t>
            </a:r>
            <a:r>
              <a:rPr lang="en-US" baseline="-25000" dirty="0" smtClean="0"/>
              <a:t>F</a:t>
            </a:r>
            <a:endParaRPr lang="en-US" dirty="0"/>
          </a:p>
        </p:txBody>
      </p:sp>
      <p:grpSp>
        <p:nvGrpSpPr>
          <p:cNvPr id="35" name="그룹 34"/>
          <p:cNvGrpSpPr/>
          <p:nvPr/>
        </p:nvGrpSpPr>
        <p:grpSpPr>
          <a:xfrm>
            <a:off x="6487559" y="1784704"/>
            <a:ext cx="1665841" cy="685800"/>
            <a:chOff x="7465788" y="1676400"/>
            <a:chExt cx="1665841" cy="685800"/>
          </a:xfrm>
        </p:grpSpPr>
        <p:sp>
          <p:nvSpPr>
            <p:cNvPr id="36" name="직사각형 35"/>
            <p:cNvSpPr/>
            <p:nvPr/>
          </p:nvSpPr>
          <p:spPr bwMode="auto">
            <a:xfrm>
              <a:off x="8077200" y="1676400"/>
              <a:ext cx="381000" cy="685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smtClean="0">
                <a:ln>
                  <a:noFill/>
                </a:ln>
                <a:solidFill>
                  <a:schemeClr val="tx1"/>
                </a:solidFill>
                <a:effectLst/>
                <a:latin typeface="Arial" pitchFamily="34" charset="0"/>
              </a:endParaRPr>
            </a:p>
          </p:txBody>
        </p:sp>
        <p:sp>
          <p:nvSpPr>
            <p:cNvPr id="37" name="Rectangle 73"/>
            <p:cNvSpPr/>
            <p:nvPr/>
          </p:nvSpPr>
          <p:spPr>
            <a:xfrm>
              <a:off x="7465788" y="1752600"/>
              <a:ext cx="1665841" cy="584775"/>
            </a:xfrm>
            <a:prstGeom prst="rect">
              <a:avLst/>
            </a:prstGeom>
            <a:noFill/>
            <a:ln>
              <a:noFill/>
            </a:ln>
          </p:spPr>
          <p:txBody>
            <a:bodyPr wrap="none">
              <a:spAutoFit/>
            </a:bodyPr>
            <a:lstStyle/>
            <a:p>
              <a:r>
                <a:rPr lang="en-US" sz="1600" dirty="0" smtClean="0"/>
                <a:t>Dispersion and</a:t>
              </a:r>
            </a:p>
            <a:p>
              <a:r>
                <a:rPr lang="en-US" sz="1600" dirty="0" smtClean="0"/>
                <a:t>self energy</a:t>
              </a:r>
              <a:endParaRPr lang="en-US" sz="1600" dirty="0"/>
            </a:p>
          </p:txBody>
        </p:sp>
      </p:grpSp>
      <p:grpSp>
        <p:nvGrpSpPr>
          <p:cNvPr id="40" name="그룹 39"/>
          <p:cNvGrpSpPr/>
          <p:nvPr/>
        </p:nvGrpSpPr>
        <p:grpSpPr>
          <a:xfrm>
            <a:off x="3895794" y="1066800"/>
            <a:ext cx="1531188" cy="396588"/>
            <a:chOff x="7127731" y="1717731"/>
            <a:chExt cx="1531188" cy="396588"/>
          </a:xfrm>
        </p:grpSpPr>
        <p:sp>
          <p:nvSpPr>
            <p:cNvPr id="41" name="직사각형 40"/>
            <p:cNvSpPr/>
            <p:nvPr/>
          </p:nvSpPr>
          <p:spPr bwMode="auto">
            <a:xfrm>
              <a:off x="7777635" y="1717731"/>
              <a:ext cx="680565" cy="396588"/>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smtClean="0">
                <a:ln>
                  <a:noFill/>
                </a:ln>
                <a:solidFill>
                  <a:schemeClr val="tx1"/>
                </a:solidFill>
                <a:effectLst/>
                <a:latin typeface="Arial" pitchFamily="34" charset="0"/>
              </a:endParaRPr>
            </a:p>
          </p:txBody>
        </p:sp>
        <p:sp>
          <p:nvSpPr>
            <p:cNvPr id="42" name="Rectangle 73"/>
            <p:cNvSpPr/>
            <p:nvPr/>
          </p:nvSpPr>
          <p:spPr>
            <a:xfrm>
              <a:off x="7127731" y="1718612"/>
              <a:ext cx="1531188" cy="338554"/>
            </a:xfrm>
            <a:prstGeom prst="rect">
              <a:avLst/>
            </a:prstGeom>
            <a:noFill/>
            <a:ln>
              <a:noFill/>
            </a:ln>
          </p:spPr>
          <p:txBody>
            <a:bodyPr wrap="none">
              <a:spAutoFit/>
            </a:bodyPr>
            <a:lstStyle/>
            <a:p>
              <a:r>
                <a:rPr lang="en-US" sz="1600" dirty="0" smtClean="0"/>
                <a:t>Fermi surface</a:t>
              </a:r>
              <a:endParaRPr lang="en-US" sz="1600" dirty="0"/>
            </a:p>
          </p:txBody>
        </p:sp>
      </p:grpSp>
      <p:grpSp>
        <p:nvGrpSpPr>
          <p:cNvPr id="43" name="Group 42"/>
          <p:cNvGrpSpPr/>
          <p:nvPr/>
        </p:nvGrpSpPr>
        <p:grpSpPr>
          <a:xfrm>
            <a:off x="780544" y="1207572"/>
            <a:ext cx="1429256" cy="2602428"/>
            <a:chOff x="6876544" y="1097343"/>
            <a:chExt cx="1429256" cy="2602428"/>
          </a:xfrm>
        </p:grpSpPr>
        <p:pic>
          <p:nvPicPr>
            <p:cNvPr id="44" name="Picture 5"/>
            <p:cNvPicPr>
              <a:picLocks noChangeAspect="1" noChangeArrowheads="1"/>
            </p:cNvPicPr>
            <p:nvPr/>
          </p:nvPicPr>
          <p:blipFill>
            <a:blip r:embed="rId20" cstate="print"/>
            <a:srcRect/>
            <a:stretch>
              <a:fillRect/>
            </a:stretch>
          </p:blipFill>
          <p:spPr bwMode="auto">
            <a:xfrm>
              <a:off x="6876544" y="1097343"/>
              <a:ext cx="1383271" cy="2362200"/>
            </a:xfrm>
            <a:prstGeom prst="rect">
              <a:avLst/>
            </a:prstGeom>
            <a:noFill/>
            <a:ln w="9525">
              <a:noFill/>
              <a:miter lim="800000"/>
              <a:headEnd/>
              <a:tailEnd/>
            </a:ln>
          </p:spPr>
        </p:pic>
        <p:sp>
          <p:nvSpPr>
            <p:cNvPr id="45" name="TextBox 44"/>
            <p:cNvSpPr txBox="1"/>
            <p:nvPr/>
          </p:nvSpPr>
          <p:spPr>
            <a:xfrm>
              <a:off x="7388046" y="2996363"/>
              <a:ext cx="351378" cy="369332"/>
            </a:xfrm>
            <a:prstGeom prst="rect">
              <a:avLst/>
            </a:prstGeom>
            <a:noFill/>
            <a:ln>
              <a:noFill/>
            </a:ln>
          </p:spPr>
          <p:txBody>
            <a:bodyPr wrap="none" rtlCol="0">
              <a:spAutoFit/>
            </a:bodyPr>
            <a:lstStyle/>
            <a:p>
              <a:r>
                <a:rPr lang="en-US" altLang="ko-KR" dirty="0" smtClean="0">
                  <a:latin typeface="Symbol" pitchFamily="18" charset="2"/>
                </a:rPr>
                <a:t>K</a:t>
              </a:r>
              <a:endParaRPr lang="ko-KR" altLang="en-US" dirty="0"/>
            </a:p>
          </p:txBody>
        </p:sp>
        <p:cxnSp>
          <p:nvCxnSpPr>
            <p:cNvPr id="46" name="Straight Arrow Connector 49"/>
            <p:cNvCxnSpPr/>
            <p:nvPr/>
          </p:nvCxnSpPr>
          <p:spPr>
            <a:xfrm>
              <a:off x="7690520" y="3246415"/>
              <a:ext cx="304800" cy="2011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981672" y="3330439"/>
              <a:ext cx="324128" cy="369332"/>
            </a:xfrm>
            <a:prstGeom prst="rect">
              <a:avLst/>
            </a:prstGeom>
            <a:noFill/>
          </p:spPr>
          <p:txBody>
            <a:bodyPr wrap="none" rtlCol="0">
              <a:spAutoFit/>
            </a:bodyPr>
            <a:lstStyle/>
            <a:p>
              <a:r>
                <a:rPr lang="en-US" altLang="ko-KR" dirty="0" smtClean="0">
                  <a:solidFill>
                    <a:sysClr val="windowText" lastClr="000000"/>
                  </a:solidFill>
                  <a:latin typeface="Symbol" pitchFamily="18" charset="2"/>
                </a:rPr>
                <a:t>G</a:t>
              </a:r>
              <a:endParaRPr lang="ko-KR" altLang="en-US" dirty="0">
                <a:solidFill>
                  <a:sysClr val="windowText" lastClr="000000"/>
                </a:solidFill>
              </a:endParaRPr>
            </a:p>
          </p:txBody>
        </p:sp>
      </p:grpSp>
      <p:grpSp>
        <p:nvGrpSpPr>
          <p:cNvPr id="48" name="그룹 53"/>
          <p:cNvGrpSpPr/>
          <p:nvPr/>
        </p:nvGrpSpPr>
        <p:grpSpPr>
          <a:xfrm>
            <a:off x="533400" y="3124200"/>
            <a:ext cx="2142199" cy="4441810"/>
            <a:chOff x="7211704" y="1550096"/>
            <a:chExt cx="2142199" cy="4441810"/>
          </a:xfrm>
        </p:grpSpPr>
        <p:grpSp>
          <p:nvGrpSpPr>
            <p:cNvPr id="49" name="그룹 54"/>
            <p:cNvGrpSpPr/>
            <p:nvPr/>
          </p:nvGrpSpPr>
          <p:grpSpPr>
            <a:xfrm>
              <a:off x="7211704" y="1550096"/>
              <a:ext cx="2118360" cy="4441810"/>
              <a:chOff x="5120640" y="278921"/>
              <a:chExt cx="2727960" cy="5843455"/>
            </a:xfrm>
          </p:grpSpPr>
          <p:pic>
            <p:nvPicPr>
              <p:cNvPr id="53" name="Picture 17"/>
              <p:cNvPicPr>
                <a:picLocks noChangeAspect="1" noChangeArrowheads="1"/>
              </p:cNvPicPr>
              <p:nvPr/>
            </p:nvPicPr>
            <p:blipFill>
              <a:blip r:embed="rId21" cstate="print"/>
              <a:srcRect l="22193" r="18315"/>
              <a:stretch>
                <a:fillRect/>
              </a:stretch>
            </p:blipFill>
            <p:spPr bwMode="auto">
              <a:xfrm>
                <a:off x="5120640" y="1813178"/>
                <a:ext cx="2667000" cy="4309198"/>
              </a:xfrm>
              <a:prstGeom prst="rect">
                <a:avLst/>
              </a:prstGeom>
              <a:noFill/>
              <a:ln w="9525">
                <a:noFill/>
                <a:miter lim="800000"/>
                <a:headEnd/>
                <a:tailEnd/>
              </a:ln>
              <a:effectLst/>
              <a:scene3d>
                <a:camera prst="isometricTopUp"/>
                <a:lightRig rig="threePt" dir="t"/>
              </a:scene3d>
            </p:spPr>
          </p:pic>
          <p:pic>
            <p:nvPicPr>
              <p:cNvPr id="54" name="Picture 15"/>
              <p:cNvPicPr>
                <a:picLocks noChangeAspect="1" noChangeArrowheads="1"/>
              </p:cNvPicPr>
              <p:nvPr/>
            </p:nvPicPr>
            <p:blipFill>
              <a:blip r:embed="rId22" cstate="print"/>
              <a:srcRect l="22265" r="18217"/>
              <a:stretch>
                <a:fillRect/>
              </a:stretch>
            </p:blipFill>
            <p:spPr bwMode="auto">
              <a:xfrm>
                <a:off x="5181600" y="278921"/>
                <a:ext cx="2667000" cy="4307270"/>
              </a:xfrm>
              <a:prstGeom prst="rect">
                <a:avLst/>
              </a:prstGeom>
              <a:noFill/>
              <a:ln w="9525">
                <a:noFill/>
                <a:miter lim="800000"/>
                <a:headEnd/>
                <a:tailEnd/>
              </a:ln>
              <a:effectLst/>
              <a:scene3d>
                <a:camera prst="isometricTopUp"/>
                <a:lightRig rig="threePt" dir="t"/>
              </a:scene3d>
            </p:spPr>
          </p:pic>
          <p:pic>
            <p:nvPicPr>
              <p:cNvPr id="55" name="Picture 16"/>
              <p:cNvPicPr>
                <a:picLocks noChangeAspect="1" noChangeArrowheads="1"/>
              </p:cNvPicPr>
              <p:nvPr/>
            </p:nvPicPr>
            <p:blipFill>
              <a:blip r:embed="rId23" cstate="print"/>
              <a:srcRect l="22097" r="18412"/>
              <a:stretch>
                <a:fillRect/>
              </a:stretch>
            </p:blipFill>
            <p:spPr bwMode="auto">
              <a:xfrm>
                <a:off x="5169408" y="1032029"/>
                <a:ext cx="2667000" cy="4309201"/>
              </a:xfrm>
              <a:prstGeom prst="rect">
                <a:avLst/>
              </a:prstGeom>
              <a:noFill/>
              <a:ln w="9525">
                <a:noFill/>
                <a:miter lim="800000"/>
                <a:headEnd/>
                <a:tailEnd/>
              </a:ln>
              <a:effectLst/>
              <a:scene3d>
                <a:camera prst="isometricTopUp"/>
                <a:lightRig rig="threePt" dir="t"/>
              </a:scene3d>
            </p:spPr>
          </p:pic>
        </p:grpSp>
        <p:sp>
          <p:nvSpPr>
            <p:cNvPr id="50" name="TextBox 49"/>
            <p:cNvSpPr txBox="1"/>
            <p:nvPr/>
          </p:nvSpPr>
          <p:spPr>
            <a:xfrm>
              <a:off x="8706828" y="2827360"/>
              <a:ext cx="460382" cy="400110"/>
            </a:xfrm>
            <a:prstGeom prst="rect">
              <a:avLst/>
            </a:prstGeom>
            <a:noFill/>
            <a:scene3d>
              <a:camera prst="isometricTopUp"/>
              <a:lightRig rig="threePt" dir="t"/>
            </a:scene3d>
          </p:spPr>
          <p:txBody>
            <a:bodyPr wrap="none" rtlCol="0">
              <a:spAutoFit/>
            </a:bodyPr>
            <a:lstStyle/>
            <a:p>
              <a:r>
                <a:rPr lang="en-US" altLang="ko-KR" sz="2000" b="0" i="1" dirty="0" smtClean="0"/>
                <a:t>E</a:t>
              </a:r>
              <a:r>
                <a:rPr lang="en-US" altLang="ko-KR" sz="2000" b="0" baseline="-25000" dirty="0" smtClean="0"/>
                <a:t>F</a:t>
              </a:r>
              <a:endParaRPr lang="ko-KR" altLang="en-US" sz="2000" b="0" dirty="0"/>
            </a:p>
          </p:txBody>
        </p:sp>
        <p:sp>
          <p:nvSpPr>
            <p:cNvPr id="51" name="TextBox 50"/>
            <p:cNvSpPr txBox="1"/>
            <p:nvPr/>
          </p:nvSpPr>
          <p:spPr>
            <a:xfrm>
              <a:off x="8677984" y="3429000"/>
              <a:ext cx="479618" cy="400110"/>
            </a:xfrm>
            <a:prstGeom prst="rect">
              <a:avLst/>
            </a:prstGeom>
            <a:noFill/>
            <a:scene3d>
              <a:camera prst="isometricTopUp"/>
              <a:lightRig rig="threePt" dir="t"/>
            </a:scene3d>
          </p:spPr>
          <p:txBody>
            <a:bodyPr wrap="none" rtlCol="0">
              <a:spAutoFit/>
            </a:bodyPr>
            <a:lstStyle/>
            <a:p>
              <a:r>
                <a:rPr lang="en-US" altLang="ko-KR" sz="2000" b="0" i="1" dirty="0" smtClean="0"/>
                <a:t>E</a:t>
              </a:r>
              <a:r>
                <a:rPr lang="en-US" altLang="ko-KR" sz="2000" b="0" baseline="-25000" dirty="0" smtClean="0"/>
                <a:t>D</a:t>
              </a:r>
              <a:endParaRPr lang="ko-KR" altLang="en-US" sz="2000" b="0" dirty="0"/>
            </a:p>
          </p:txBody>
        </p:sp>
        <p:sp>
          <p:nvSpPr>
            <p:cNvPr id="52" name="TextBox 51"/>
            <p:cNvSpPr txBox="1"/>
            <p:nvPr/>
          </p:nvSpPr>
          <p:spPr>
            <a:xfrm>
              <a:off x="7538983" y="4321194"/>
              <a:ext cx="1814920" cy="400110"/>
            </a:xfrm>
            <a:prstGeom prst="rect">
              <a:avLst/>
            </a:prstGeom>
            <a:noFill/>
            <a:scene3d>
              <a:camera prst="isometricTopUp"/>
              <a:lightRig rig="threePt" dir="t"/>
            </a:scene3d>
          </p:spPr>
          <p:txBody>
            <a:bodyPr wrap="none" rtlCol="0">
              <a:spAutoFit/>
            </a:bodyPr>
            <a:lstStyle/>
            <a:p>
              <a:r>
                <a:rPr lang="en-US" altLang="ko-KR" sz="2000" b="0" i="1" dirty="0" smtClean="0"/>
                <a:t>E</a:t>
              </a:r>
              <a:r>
                <a:rPr lang="en-US" altLang="ko-KR" sz="2000" b="0" i="1" dirty="0" smtClean="0">
                  <a:latin typeface="Symbol" pitchFamily="18" charset="2"/>
                </a:rPr>
                <a:t>-</a:t>
              </a:r>
              <a:r>
                <a:rPr lang="en-US" altLang="ko-KR" sz="2000" b="0" i="1" dirty="0" smtClean="0"/>
                <a:t>E</a:t>
              </a:r>
              <a:r>
                <a:rPr lang="en-US" altLang="ko-KR" sz="2000" b="0" baseline="-25000" dirty="0" smtClean="0"/>
                <a:t>D</a:t>
              </a:r>
              <a:r>
                <a:rPr lang="en-US" altLang="ko-KR" sz="2000" b="0" i="1" dirty="0" smtClean="0">
                  <a:latin typeface="Symbol" pitchFamily="18" charset="2"/>
                </a:rPr>
                <a:t>=-</a:t>
              </a:r>
              <a:r>
                <a:rPr lang="en-US" altLang="ko-KR" sz="2000" b="0" i="1" dirty="0" smtClean="0"/>
                <a:t>0.8 </a:t>
              </a:r>
              <a:r>
                <a:rPr lang="en-US" altLang="ko-KR" sz="2000" b="0" i="1" dirty="0" err="1" smtClean="0"/>
                <a:t>eV</a:t>
              </a:r>
              <a:endParaRPr lang="ko-KR" altLang="en-US" sz="2000" b="0" dirty="0"/>
            </a:p>
          </p:txBody>
        </p:sp>
      </p:grpSp>
    </p:spTree>
    <p:extLst>
      <p:ext uri="{BB962C8B-B14F-4D97-AF65-F5344CB8AC3E}">
        <p14:creationId xmlns:p14="http://schemas.microsoft.com/office/powerpoint/2010/main" val="41418968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1000"/>
                                        <p:tgtEl>
                                          <p:spTgt spid="32"/>
                                        </p:tgtEl>
                                      </p:cBhvr>
                                    </p:animEffect>
                                  </p:childTnLst>
                                </p:cTn>
                              </p:par>
                              <p:par>
                                <p:cTn id="12" presetID="1" presetClass="entr" presetSubtype="0"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childTnLst>
                          </p:cTn>
                        </p:par>
                        <p:par>
                          <p:cTn id="14" fill="hold">
                            <p:stCondLst>
                              <p:cond delay="1500"/>
                            </p:stCondLst>
                            <p:childTnLst>
                              <p:par>
                                <p:cTn id="15" presetID="12" presetClass="entr" presetSubtype="4"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slide(fromBottom)">
                                      <p:cBhvr>
                                        <p:cTn id="17" dur="1000"/>
                                        <p:tgtEl>
                                          <p:spTgt spid="2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childTnLst>
                                </p:cTn>
                              </p:par>
                            </p:childTnLst>
                          </p:cTn>
                        </p:par>
                        <p:par>
                          <p:cTn id="21" fill="hold">
                            <p:stCondLst>
                              <p:cond delay="2500"/>
                            </p:stCondLst>
                            <p:childTnLst>
                              <p:par>
                                <p:cTn id="22" presetID="1" presetClass="entr" presetSubtype="0" fill="hold" nodeType="afterEffect">
                                  <p:stCondLst>
                                    <p:cond delay="500"/>
                                  </p:stCondLst>
                                  <p:childTnLst>
                                    <p:set>
                                      <p:cBhvr>
                                        <p:cTn id="23" dur="1" fill="hold">
                                          <p:stCondLst>
                                            <p:cond delay="0"/>
                                          </p:stCondLst>
                                        </p:cTn>
                                        <p:tgtEl>
                                          <p:spTgt spid="4"/>
                                        </p:tgtEl>
                                        <p:attrNameLst>
                                          <p:attrName>style.visibility</p:attrName>
                                        </p:attrNameLst>
                                      </p:cBhvr>
                                      <p:to>
                                        <p:strVal val="visible"/>
                                      </p:to>
                                    </p:set>
                                  </p:childTnLst>
                                </p:cTn>
                              </p:par>
                            </p:childTnLst>
                          </p:cTn>
                        </p:par>
                        <p:par>
                          <p:cTn id="24" fill="hold">
                            <p:stCondLst>
                              <p:cond delay="3000"/>
                            </p:stCondLst>
                            <p:childTnLst>
                              <p:par>
                                <p:cTn id="25" presetID="1" presetClass="entr" presetSubtype="0" fill="hold" nodeType="afterEffect">
                                  <p:stCondLst>
                                    <p:cond delay="500"/>
                                  </p:stCondLst>
                                  <p:childTnLst>
                                    <p:set>
                                      <p:cBhvr>
                                        <p:cTn id="26" dur="1" fill="hold">
                                          <p:stCondLst>
                                            <p:cond delay="0"/>
                                          </p:stCondLst>
                                        </p:cTn>
                                        <p:tgtEl>
                                          <p:spTgt spid="5"/>
                                        </p:tgtEl>
                                        <p:attrNameLst>
                                          <p:attrName>style.visibility</p:attrName>
                                        </p:attrNameLst>
                                      </p:cBhvr>
                                      <p:to>
                                        <p:strVal val="visible"/>
                                      </p:to>
                                    </p:set>
                                  </p:childTnLst>
                                </p:cTn>
                              </p:par>
                            </p:childTnLst>
                          </p:cTn>
                        </p:par>
                        <p:par>
                          <p:cTn id="27" fill="hold">
                            <p:stCondLst>
                              <p:cond delay="3500"/>
                            </p:stCondLst>
                            <p:childTnLst>
                              <p:par>
                                <p:cTn id="28" presetID="1" presetClass="entr" presetSubtype="0" fill="hold" nodeType="afterEffect">
                                  <p:stCondLst>
                                    <p:cond delay="500"/>
                                  </p:stCondLst>
                                  <p:childTnLst>
                                    <p:set>
                                      <p:cBhvr>
                                        <p:cTn id="29" dur="1" fill="hold">
                                          <p:stCondLst>
                                            <p:cond delay="0"/>
                                          </p:stCondLst>
                                        </p:cTn>
                                        <p:tgtEl>
                                          <p:spTgt spid="6"/>
                                        </p:tgtEl>
                                        <p:attrNameLst>
                                          <p:attrName>style.visibility</p:attrName>
                                        </p:attrNameLst>
                                      </p:cBhvr>
                                      <p:to>
                                        <p:strVal val="visible"/>
                                      </p:to>
                                    </p:set>
                                  </p:childTnLst>
                                </p:cTn>
                              </p:par>
                            </p:childTnLst>
                          </p:cTn>
                        </p:par>
                        <p:par>
                          <p:cTn id="30" fill="hold">
                            <p:stCondLst>
                              <p:cond delay="4000"/>
                            </p:stCondLst>
                            <p:childTnLst>
                              <p:par>
                                <p:cTn id="31" presetID="1" presetClass="entr" presetSubtype="0" fill="hold" nodeType="afterEffect">
                                  <p:stCondLst>
                                    <p:cond delay="500"/>
                                  </p:stCondLst>
                                  <p:childTnLst>
                                    <p:set>
                                      <p:cBhvr>
                                        <p:cTn id="32" dur="1" fill="hold">
                                          <p:stCondLst>
                                            <p:cond delay="0"/>
                                          </p:stCondLst>
                                        </p:cTn>
                                        <p:tgtEl>
                                          <p:spTgt spid="7"/>
                                        </p:tgtEl>
                                        <p:attrNameLst>
                                          <p:attrName>style.visibility</p:attrName>
                                        </p:attrNameLst>
                                      </p:cBhvr>
                                      <p:to>
                                        <p:strVal val="visible"/>
                                      </p:to>
                                    </p:set>
                                  </p:childTnLst>
                                </p:cTn>
                              </p:par>
                            </p:childTnLst>
                          </p:cTn>
                        </p:par>
                        <p:par>
                          <p:cTn id="33" fill="hold">
                            <p:stCondLst>
                              <p:cond delay="4500"/>
                            </p:stCondLst>
                            <p:childTnLst>
                              <p:par>
                                <p:cTn id="34" presetID="1" presetClass="entr" presetSubtype="0" fill="hold" nodeType="afterEffect">
                                  <p:stCondLst>
                                    <p:cond delay="500"/>
                                  </p:stCondLst>
                                  <p:childTnLst>
                                    <p:set>
                                      <p:cBhvr>
                                        <p:cTn id="35" dur="1" fill="hold">
                                          <p:stCondLst>
                                            <p:cond delay="0"/>
                                          </p:stCondLst>
                                        </p:cTn>
                                        <p:tgtEl>
                                          <p:spTgt spid="8"/>
                                        </p:tgtEl>
                                        <p:attrNameLst>
                                          <p:attrName>style.visibility</p:attrName>
                                        </p:attrNameLst>
                                      </p:cBhvr>
                                      <p:to>
                                        <p:strVal val="visible"/>
                                      </p:to>
                                    </p:set>
                                  </p:childTnLst>
                                </p:cTn>
                              </p:par>
                            </p:childTnLst>
                          </p:cTn>
                        </p:par>
                        <p:par>
                          <p:cTn id="36" fill="hold">
                            <p:stCondLst>
                              <p:cond delay="5000"/>
                            </p:stCondLst>
                            <p:childTnLst>
                              <p:par>
                                <p:cTn id="37" presetID="1" presetClass="entr" presetSubtype="0" fill="hold" nodeType="afterEffect">
                                  <p:stCondLst>
                                    <p:cond delay="500"/>
                                  </p:stCondLst>
                                  <p:childTnLst>
                                    <p:set>
                                      <p:cBhvr>
                                        <p:cTn id="38" dur="1" fill="hold">
                                          <p:stCondLst>
                                            <p:cond delay="0"/>
                                          </p:stCondLst>
                                        </p:cTn>
                                        <p:tgtEl>
                                          <p:spTgt spid="9"/>
                                        </p:tgtEl>
                                        <p:attrNameLst>
                                          <p:attrName>style.visibility</p:attrName>
                                        </p:attrNameLst>
                                      </p:cBhvr>
                                      <p:to>
                                        <p:strVal val="visible"/>
                                      </p:to>
                                    </p:set>
                                  </p:childTnLst>
                                </p:cTn>
                              </p:par>
                            </p:childTnLst>
                          </p:cTn>
                        </p:par>
                        <p:par>
                          <p:cTn id="39" fill="hold">
                            <p:stCondLst>
                              <p:cond delay="5500"/>
                            </p:stCondLst>
                            <p:childTnLst>
                              <p:par>
                                <p:cTn id="40" presetID="1" presetClass="entr" presetSubtype="0" fill="hold" nodeType="afterEffect">
                                  <p:stCondLst>
                                    <p:cond delay="500"/>
                                  </p:stCondLst>
                                  <p:childTnLst>
                                    <p:set>
                                      <p:cBhvr>
                                        <p:cTn id="41" dur="1" fill="hold">
                                          <p:stCondLst>
                                            <p:cond delay="0"/>
                                          </p:stCondLst>
                                        </p:cTn>
                                        <p:tgtEl>
                                          <p:spTgt spid="10"/>
                                        </p:tgtEl>
                                        <p:attrNameLst>
                                          <p:attrName>style.visibility</p:attrName>
                                        </p:attrNameLst>
                                      </p:cBhvr>
                                      <p:to>
                                        <p:strVal val="visible"/>
                                      </p:to>
                                    </p:set>
                                  </p:childTnLst>
                                </p:cTn>
                              </p:par>
                            </p:childTnLst>
                          </p:cTn>
                        </p:par>
                        <p:par>
                          <p:cTn id="42" fill="hold">
                            <p:stCondLst>
                              <p:cond delay="6000"/>
                            </p:stCondLst>
                            <p:childTnLst>
                              <p:par>
                                <p:cTn id="43" presetID="1" presetClass="entr" presetSubtype="0" fill="hold" nodeType="afterEffect">
                                  <p:stCondLst>
                                    <p:cond delay="500"/>
                                  </p:stCondLst>
                                  <p:childTnLst>
                                    <p:set>
                                      <p:cBhvr>
                                        <p:cTn id="44" dur="1" fill="hold">
                                          <p:stCondLst>
                                            <p:cond delay="0"/>
                                          </p:stCondLst>
                                        </p:cTn>
                                        <p:tgtEl>
                                          <p:spTgt spid="11"/>
                                        </p:tgtEl>
                                        <p:attrNameLst>
                                          <p:attrName>style.visibility</p:attrName>
                                        </p:attrNameLst>
                                      </p:cBhvr>
                                      <p:to>
                                        <p:strVal val="visible"/>
                                      </p:to>
                                    </p:set>
                                  </p:childTnLst>
                                </p:cTn>
                              </p:par>
                            </p:childTnLst>
                          </p:cTn>
                        </p:par>
                        <p:par>
                          <p:cTn id="45" fill="hold">
                            <p:stCondLst>
                              <p:cond delay="6500"/>
                            </p:stCondLst>
                            <p:childTnLst>
                              <p:par>
                                <p:cTn id="46" presetID="1" presetClass="entr" presetSubtype="0" fill="hold" nodeType="afterEffect">
                                  <p:stCondLst>
                                    <p:cond delay="500"/>
                                  </p:stCondLst>
                                  <p:childTnLst>
                                    <p:set>
                                      <p:cBhvr>
                                        <p:cTn id="47" dur="1" fill="hold">
                                          <p:stCondLst>
                                            <p:cond delay="0"/>
                                          </p:stCondLst>
                                        </p:cTn>
                                        <p:tgtEl>
                                          <p:spTgt spid="12"/>
                                        </p:tgtEl>
                                        <p:attrNameLst>
                                          <p:attrName>style.visibility</p:attrName>
                                        </p:attrNameLst>
                                      </p:cBhvr>
                                      <p:to>
                                        <p:strVal val="visible"/>
                                      </p:to>
                                    </p:set>
                                  </p:childTnLst>
                                </p:cTn>
                              </p:par>
                            </p:childTnLst>
                          </p:cTn>
                        </p:par>
                        <p:par>
                          <p:cTn id="48" fill="hold">
                            <p:stCondLst>
                              <p:cond delay="7000"/>
                            </p:stCondLst>
                            <p:childTnLst>
                              <p:par>
                                <p:cTn id="49" presetID="1" presetClass="entr" presetSubtype="0" fill="hold" nodeType="afterEffect">
                                  <p:stCondLst>
                                    <p:cond delay="500"/>
                                  </p:stCondLst>
                                  <p:childTnLst>
                                    <p:set>
                                      <p:cBhvr>
                                        <p:cTn id="50" dur="1" fill="hold">
                                          <p:stCondLst>
                                            <p:cond delay="0"/>
                                          </p:stCondLst>
                                        </p:cTn>
                                        <p:tgtEl>
                                          <p:spTgt spid="13"/>
                                        </p:tgtEl>
                                        <p:attrNameLst>
                                          <p:attrName>style.visibility</p:attrName>
                                        </p:attrNameLst>
                                      </p:cBhvr>
                                      <p:to>
                                        <p:strVal val="visible"/>
                                      </p:to>
                                    </p:set>
                                  </p:childTnLst>
                                </p:cTn>
                              </p:par>
                            </p:childTnLst>
                          </p:cTn>
                        </p:par>
                        <p:par>
                          <p:cTn id="51" fill="hold">
                            <p:stCondLst>
                              <p:cond delay="7500"/>
                            </p:stCondLst>
                            <p:childTnLst>
                              <p:par>
                                <p:cTn id="52" presetID="1" presetClass="entr" presetSubtype="0" fill="hold" nodeType="afterEffect">
                                  <p:stCondLst>
                                    <p:cond delay="500"/>
                                  </p:stCondLst>
                                  <p:childTnLst>
                                    <p:set>
                                      <p:cBhvr>
                                        <p:cTn id="53" dur="1" fill="hold">
                                          <p:stCondLst>
                                            <p:cond delay="0"/>
                                          </p:stCondLst>
                                        </p:cTn>
                                        <p:tgtEl>
                                          <p:spTgt spid="14"/>
                                        </p:tgtEl>
                                        <p:attrNameLst>
                                          <p:attrName>style.visibility</p:attrName>
                                        </p:attrNameLst>
                                      </p:cBhvr>
                                      <p:to>
                                        <p:strVal val="visible"/>
                                      </p:to>
                                    </p:set>
                                  </p:childTnLst>
                                </p:cTn>
                              </p:par>
                            </p:childTnLst>
                          </p:cTn>
                        </p:par>
                        <p:par>
                          <p:cTn id="54" fill="hold">
                            <p:stCondLst>
                              <p:cond delay="8000"/>
                            </p:stCondLst>
                            <p:childTnLst>
                              <p:par>
                                <p:cTn id="55" presetID="1" presetClass="entr" presetSubtype="0" fill="hold" nodeType="afterEffect">
                                  <p:stCondLst>
                                    <p:cond delay="500"/>
                                  </p:stCondLst>
                                  <p:childTnLst>
                                    <p:set>
                                      <p:cBhvr>
                                        <p:cTn id="56" dur="1" fill="hold">
                                          <p:stCondLst>
                                            <p:cond delay="0"/>
                                          </p:stCondLst>
                                        </p:cTn>
                                        <p:tgtEl>
                                          <p:spTgt spid="15"/>
                                        </p:tgtEl>
                                        <p:attrNameLst>
                                          <p:attrName>style.visibility</p:attrName>
                                        </p:attrNameLst>
                                      </p:cBhvr>
                                      <p:to>
                                        <p:strVal val="visible"/>
                                      </p:to>
                                    </p:set>
                                  </p:childTnLst>
                                </p:cTn>
                              </p:par>
                            </p:childTnLst>
                          </p:cTn>
                        </p:par>
                        <p:par>
                          <p:cTn id="57" fill="hold">
                            <p:stCondLst>
                              <p:cond delay="8500"/>
                            </p:stCondLst>
                            <p:childTnLst>
                              <p:par>
                                <p:cTn id="58" presetID="1" presetClass="entr" presetSubtype="0" fill="hold" nodeType="afterEffect">
                                  <p:stCondLst>
                                    <p:cond delay="50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blinds(horizontal)">
                                      <p:cBhvr>
                                        <p:cTn id="64" dur="500"/>
                                        <p:tgtEl>
                                          <p:spTgt spid="35"/>
                                        </p:tgtEl>
                                      </p:cBhvr>
                                    </p:animEffect>
                                  </p:childTnLst>
                                </p:cTn>
                              </p:par>
                              <p:par>
                                <p:cTn id="65" presetID="1" presetClass="entr" presetSubtype="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blinds(horizontal)">
                                      <p:cBhvr>
                                        <p:cTn id="71" dur="500"/>
                                        <p:tgtEl>
                                          <p:spTgt spid="40"/>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blinds(horizontal)">
                                      <p:cBhvr>
                                        <p:cTn id="74" dur="500"/>
                                        <p:tgtEl>
                                          <p:spTgt spid="34"/>
                                        </p:tgtEl>
                                      </p:cBhvr>
                                    </p:animEffect>
                                  </p:childTnLst>
                                </p:cTn>
                              </p:par>
                              <p:par>
                                <p:cTn id="75" presetID="1" presetClass="entr" presetSubtype="0" fill="hold" nodeType="with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rgbClr val="FFFF00"/>
                </a:solidFill>
                <a:effectLst>
                  <a:outerShdw blurRad="38100" dist="38100" dir="2700000" algn="tl">
                    <a:srgbClr val="000000"/>
                  </a:outerShdw>
                </a:effectLst>
                <a:ea typeface="宋体" pitchFamily="2" charset="-122"/>
              </a:rPr>
              <a:t>A</a:t>
            </a:r>
            <a:r>
              <a:rPr lang="en-US" altLang="zh-CN" sz="3000" dirty="0" smtClean="0">
                <a:solidFill>
                  <a:schemeClr val="bg1"/>
                </a:solidFill>
                <a:effectLst>
                  <a:outerShdw blurRad="38100" dist="38100" dir="2700000" algn="tl">
                    <a:srgbClr val="000000"/>
                  </a:outerShdw>
                </a:effectLst>
                <a:ea typeface="宋体" pitchFamily="2" charset="-122"/>
              </a:rPr>
              <a:t>ngle-</a:t>
            </a:r>
            <a:r>
              <a:rPr lang="en-US" altLang="zh-CN" sz="3000" dirty="0" smtClean="0">
                <a:solidFill>
                  <a:srgbClr val="FFFF00"/>
                </a:solidFill>
                <a:effectLst>
                  <a:outerShdw blurRad="38100" dist="38100" dir="2700000" algn="tl">
                    <a:srgbClr val="000000"/>
                  </a:outerShdw>
                </a:effectLst>
                <a:ea typeface="宋体" pitchFamily="2" charset="-122"/>
              </a:rPr>
              <a:t>R</a:t>
            </a:r>
            <a:r>
              <a:rPr lang="en-US" altLang="zh-CN" sz="3000" dirty="0" smtClean="0">
                <a:solidFill>
                  <a:schemeClr val="bg1"/>
                </a:solidFill>
                <a:effectLst>
                  <a:outerShdw blurRad="38100" dist="38100" dir="2700000" algn="tl">
                    <a:srgbClr val="000000"/>
                  </a:outerShdw>
                </a:effectLst>
                <a:ea typeface="宋体" pitchFamily="2" charset="-122"/>
              </a:rPr>
              <a:t>esolved </a:t>
            </a:r>
            <a:r>
              <a:rPr lang="en-US" altLang="zh-CN" sz="3000" dirty="0" err="1" smtClean="0">
                <a:solidFill>
                  <a:srgbClr val="FFFF00"/>
                </a:solidFill>
                <a:effectLst>
                  <a:outerShdw blurRad="38100" dist="38100" dir="2700000" algn="tl">
                    <a:srgbClr val="000000"/>
                  </a:outerShdw>
                </a:effectLst>
                <a:ea typeface="宋体" pitchFamily="2" charset="-122"/>
              </a:rPr>
              <a:t>P</a:t>
            </a:r>
            <a:r>
              <a:rPr lang="en-US" altLang="zh-CN" sz="3000" dirty="0" err="1" smtClean="0">
                <a:solidFill>
                  <a:schemeClr val="bg1"/>
                </a:solidFill>
                <a:effectLst>
                  <a:outerShdw blurRad="38100" dist="38100" dir="2700000" algn="tl">
                    <a:srgbClr val="000000"/>
                  </a:outerShdw>
                </a:effectLst>
                <a:ea typeface="宋体" pitchFamily="2" charset="-122"/>
              </a:rPr>
              <a:t>hoto</a:t>
            </a:r>
            <a:r>
              <a:rPr lang="en-US" altLang="zh-CN" sz="3000" dirty="0" err="1" smtClean="0">
                <a:solidFill>
                  <a:srgbClr val="FFFF00"/>
                </a:solidFill>
                <a:effectLst>
                  <a:outerShdw blurRad="38100" dist="38100" dir="2700000" algn="tl">
                    <a:srgbClr val="000000"/>
                  </a:outerShdw>
                </a:effectLst>
                <a:ea typeface="宋体" pitchFamily="2" charset="-122"/>
              </a:rPr>
              <a:t>E</a:t>
            </a:r>
            <a:r>
              <a:rPr lang="en-US" altLang="zh-CN" sz="3000" dirty="0" err="1" smtClean="0">
                <a:solidFill>
                  <a:schemeClr val="bg1"/>
                </a:solidFill>
                <a:effectLst>
                  <a:outerShdw blurRad="38100" dist="38100" dir="2700000" algn="tl">
                    <a:srgbClr val="000000"/>
                  </a:outerShdw>
                </a:effectLst>
                <a:ea typeface="宋体" pitchFamily="2" charset="-122"/>
              </a:rPr>
              <a:t>mission</a:t>
            </a:r>
            <a:r>
              <a:rPr lang="en-US" altLang="zh-CN" sz="3000" dirty="0" smtClean="0">
                <a:solidFill>
                  <a:schemeClr val="bg1"/>
                </a:solidFill>
                <a:effectLst>
                  <a:outerShdw blurRad="38100" dist="38100" dir="2700000" algn="tl">
                    <a:srgbClr val="000000"/>
                  </a:outerShdw>
                </a:effectLst>
                <a:ea typeface="宋体" pitchFamily="2" charset="-122"/>
              </a:rPr>
              <a:t> </a:t>
            </a:r>
            <a:r>
              <a:rPr lang="en-US" altLang="zh-CN" sz="3000" dirty="0">
                <a:solidFill>
                  <a:srgbClr val="FFFF00"/>
                </a:solidFill>
                <a:effectLst>
                  <a:outerShdw blurRad="38100" dist="38100" dir="2700000" algn="tl">
                    <a:srgbClr val="000000"/>
                  </a:outerShdw>
                </a:effectLst>
                <a:ea typeface="宋体" pitchFamily="2" charset="-122"/>
              </a:rPr>
              <a:t>S</a:t>
            </a:r>
            <a:r>
              <a:rPr lang="en-US" altLang="zh-CN" sz="3000" dirty="0" smtClean="0">
                <a:solidFill>
                  <a:schemeClr val="bg1"/>
                </a:solidFill>
                <a:effectLst>
                  <a:outerShdw blurRad="38100" dist="38100" dir="2700000" algn="tl">
                    <a:srgbClr val="000000"/>
                  </a:outerShdw>
                </a:effectLst>
                <a:ea typeface="宋体" pitchFamily="2" charset="-122"/>
              </a:rPr>
              <a:t>pectroscopy</a:t>
            </a:r>
            <a:endParaRPr lang="en-US" altLang="zh-CN" sz="3000" dirty="0">
              <a:solidFill>
                <a:schemeClr val="bg1"/>
              </a:solidFill>
              <a:effectLst>
                <a:outerShdw blurRad="38100" dist="38100" dir="2700000" algn="tl">
                  <a:srgbClr val="000000"/>
                </a:outerShdw>
              </a:effectLst>
              <a:ea typeface="宋体" pitchFamily="2" charset="-122"/>
            </a:endParaRPr>
          </a:p>
        </p:txBody>
      </p:sp>
      <p:graphicFrame>
        <p:nvGraphicFramePr>
          <p:cNvPr id="56" name="Object 3"/>
          <p:cNvGraphicFramePr>
            <a:graphicFrameLocks noChangeAspect="1"/>
          </p:cNvGraphicFramePr>
          <p:nvPr>
            <p:extLst>
              <p:ext uri="{D42A27DB-BD31-4B8C-83A1-F6EECF244321}">
                <p14:modId xmlns:p14="http://schemas.microsoft.com/office/powerpoint/2010/main" val="877560262"/>
              </p:ext>
            </p:extLst>
          </p:nvPr>
        </p:nvGraphicFramePr>
        <p:xfrm>
          <a:off x="3473078" y="1086486"/>
          <a:ext cx="3932237" cy="679450"/>
        </p:xfrm>
        <a:graphic>
          <a:graphicData uri="http://schemas.openxmlformats.org/presentationml/2006/ole">
            <mc:AlternateContent xmlns:mc="http://schemas.openxmlformats.org/markup-compatibility/2006">
              <mc:Choice xmlns:v="urn:schemas-microsoft-com:vml" Requires="v">
                <p:oleObj spid="_x0000_s1591510" name="Equation" r:id="rId4" imgW="2108160" imgH="368280" progId="Equation.3">
                  <p:embed/>
                </p:oleObj>
              </mc:Choice>
              <mc:Fallback>
                <p:oleObj name="Equation" r:id="rId4" imgW="2108160" imgH="3682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3078" y="1086486"/>
                        <a:ext cx="3932237"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 name="Rectangle 61"/>
          <p:cNvSpPr/>
          <p:nvPr/>
        </p:nvSpPr>
        <p:spPr>
          <a:xfrm>
            <a:off x="3317163" y="1770797"/>
            <a:ext cx="5293437" cy="307777"/>
          </a:xfrm>
          <a:prstGeom prst="rect">
            <a:avLst/>
          </a:prstGeom>
        </p:spPr>
        <p:txBody>
          <a:bodyPr wrap="none">
            <a:spAutoFit/>
          </a:bodyPr>
          <a:lstStyle/>
          <a:p>
            <a:r>
              <a:rPr lang="en-US" sz="1400" b="0" dirty="0" smtClean="0"/>
              <a:t>A(</a:t>
            </a:r>
            <a:r>
              <a:rPr lang="en-US" sz="1400" b="0" dirty="0" err="1" smtClean="0"/>
              <a:t>k,</a:t>
            </a:r>
            <a:r>
              <a:rPr lang="en-US" sz="1400" b="0" dirty="0" err="1" smtClean="0">
                <a:latin typeface="Symbol" pitchFamily="18" charset="2"/>
              </a:rPr>
              <a:t>w</a:t>
            </a:r>
            <a:r>
              <a:rPr lang="en-US" sz="1400" b="0" dirty="0" smtClean="0"/>
              <a:t>) spectral function, M(k) Matrix element, f(</a:t>
            </a:r>
            <a:r>
              <a:rPr lang="en-US" sz="1400" b="0" dirty="0" smtClean="0">
                <a:latin typeface="Symbol" pitchFamily="18" charset="2"/>
              </a:rPr>
              <a:t>w</a:t>
            </a:r>
            <a:r>
              <a:rPr lang="en-US" sz="1400" b="0" dirty="0" smtClean="0"/>
              <a:t>) Fermi function</a:t>
            </a:r>
            <a:endParaRPr lang="en-US" sz="1400" dirty="0"/>
          </a:p>
        </p:txBody>
      </p:sp>
      <p:grpSp>
        <p:nvGrpSpPr>
          <p:cNvPr id="58" name="Group 68"/>
          <p:cNvGrpSpPr/>
          <p:nvPr/>
        </p:nvGrpSpPr>
        <p:grpSpPr>
          <a:xfrm>
            <a:off x="3335593" y="3573718"/>
            <a:ext cx="5257800" cy="1269087"/>
            <a:chOff x="1" y="2918913"/>
            <a:chExt cx="5257800" cy="1269087"/>
          </a:xfrm>
        </p:grpSpPr>
        <p:pic>
          <p:nvPicPr>
            <p:cNvPr id="59" name="Picture 1"/>
            <p:cNvPicPr>
              <a:picLocks noChangeAspect="1" noChangeArrowheads="1"/>
            </p:cNvPicPr>
            <p:nvPr/>
          </p:nvPicPr>
          <p:blipFill>
            <a:blip r:embed="rId6" cstate="print"/>
            <a:srcRect/>
            <a:stretch>
              <a:fillRect/>
            </a:stretch>
          </p:blipFill>
          <p:spPr bwMode="auto">
            <a:xfrm>
              <a:off x="1" y="3429000"/>
              <a:ext cx="5257800" cy="759000"/>
            </a:xfrm>
            <a:prstGeom prst="rect">
              <a:avLst/>
            </a:prstGeom>
            <a:noFill/>
            <a:ln w="9525">
              <a:noFill/>
              <a:miter lim="800000"/>
              <a:headEnd/>
              <a:tailEnd/>
            </a:ln>
          </p:spPr>
        </p:pic>
        <p:sp>
          <p:nvSpPr>
            <p:cNvPr id="60" name="Rectangle 63"/>
            <p:cNvSpPr/>
            <p:nvPr/>
          </p:nvSpPr>
          <p:spPr>
            <a:xfrm>
              <a:off x="228600" y="2918913"/>
              <a:ext cx="4800600" cy="430887"/>
            </a:xfrm>
            <a:prstGeom prst="rect">
              <a:avLst/>
            </a:prstGeom>
          </p:spPr>
          <p:txBody>
            <a:bodyPr wrap="square">
              <a:spAutoFit/>
            </a:bodyPr>
            <a:lstStyle/>
            <a:p>
              <a:r>
                <a:rPr lang="en-US" sz="2200" b="0" u="sng" dirty="0" smtClean="0"/>
                <a:t>Electron self-energy</a:t>
              </a:r>
              <a:endParaRPr lang="en-US" sz="2200" u="sng" dirty="0"/>
            </a:p>
          </p:txBody>
        </p:sp>
      </p:grpSp>
      <p:sp>
        <p:nvSpPr>
          <p:cNvPr id="66" name="Rounded Rectangle 60"/>
          <p:cNvSpPr/>
          <p:nvPr/>
        </p:nvSpPr>
        <p:spPr bwMode="auto">
          <a:xfrm>
            <a:off x="4914527" y="1010286"/>
            <a:ext cx="914400" cy="685800"/>
          </a:xfrm>
          <a:prstGeom prst="roundRect">
            <a:avLst/>
          </a:prstGeom>
          <a:noFill/>
          <a:ln w="9525" cap="flat" cmpd="sng" algn="ctr">
            <a:solidFill>
              <a:srgbClr val="FF0000"/>
            </a:solidFill>
            <a:prstDash val="solid"/>
            <a:round/>
            <a:headEnd type="none" w="med" len="med"/>
            <a:tailEnd type="none" w="med" len="med"/>
          </a:ln>
          <a:effectLst>
            <a:glow rad="63500">
              <a:srgbClr val="FF0000">
                <a:alpha val="40000"/>
              </a:srgb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67" name="Rounded Rectangle 60"/>
          <p:cNvSpPr/>
          <p:nvPr/>
        </p:nvSpPr>
        <p:spPr bwMode="auto">
          <a:xfrm>
            <a:off x="3335592" y="3531513"/>
            <a:ext cx="5257800" cy="1497687"/>
          </a:xfrm>
          <a:prstGeom prst="roundRect">
            <a:avLst/>
          </a:prstGeom>
          <a:noFill/>
          <a:ln w="9525" cap="flat" cmpd="sng" algn="ctr">
            <a:solidFill>
              <a:srgbClr val="FF0000"/>
            </a:solidFill>
            <a:prstDash val="solid"/>
            <a:round/>
            <a:headEnd type="none" w="med" len="med"/>
            <a:tailEnd type="none" w="med" len="med"/>
          </a:ln>
          <a:effectLst>
            <a:glow rad="63500">
              <a:srgbClr val="FF0000">
                <a:alpha val="40000"/>
              </a:srgb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nvGrpSpPr>
          <p:cNvPr id="68" name="그룹 31"/>
          <p:cNvGrpSpPr/>
          <p:nvPr/>
        </p:nvGrpSpPr>
        <p:grpSpPr>
          <a:xfrm>
            <a:off x="5603196" y="4096571"/>
            <a:ext cx="2761596" cy="746234"/>
            <a:chOff x="2267604" y="3444766"/>
            <a:chExt cx="2761596" cy="746234"/>
          </a:xfrm>
        </p:grpSpPr>
        <p:sp>
          <p:nvSpPr>
            <p:cNvPr id="69" name="타원 32"/>
            <p:cNvSpPr/>
            <p:nvPr/>
          </p:nvSpPr>
          <p:spPr bwMode="auto">
            <a:xfrm>
              <a:off x="2267604" y="3810000"/>
              <a:ext cx="1295400" cy="381000"/>
            </a:xfrm>
            <a:prstGeom prst="ellipse">
              <a:avLst/>
            </a:prstGeom>
            <a:noFill/>
            <a:ln w="9525" cap="flat" cmpd="sng" algn="ctr">
              <a:solidFill>
                <a:schemeClr val="bg2">
                  <a:lumMod val="75000"/>
                </a:schemeClr>
              </a:solidFill>
              <a:prstDash val="solid"/>
              <a:round/>
              <a:headEnd type="none" w="med" len="med"/>
              <a:tailEnd type="none" w="med" len="med"/>
            </a:ln>
            <a:effectLst>
              <a:glow rad="63500">
                <a:schemeClr val="bg2">
                  <a:lumMod val="60000"/>
                  <a:lumOff val="40000"/>
                  <a:alpha val="4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smtClean="0">
                <a:ln>
                  <a:noFill/>
                </a:ln>
                <a:solidFill>
                  <a:schemeClr val="tx1"/>
                </a:solidFill>
                <a:effectLst>
                  <a:glow rad="101600">
                    <a:schemeClr val="accent2">
                      <a:satMod val="175000"/>
                      <a:alpha val="40000"/>
                    </a:schemeClr>
                  </a:glow>
                </a:effectLst>
                <a:latin typeface="Arial" pitchFamily="34" charset="0"/>
              </a:endParaRPr>
            </a:p>
          </p:txBody>
        </p:sp>
        <p:sp>
          <p:nvSpPr>
            <p:cNvPr id="70" name="타원 33"/>
            <p:cNvSpPr/>
            <p:nvPr/>
          </p:nvSpPr>
          <p:spPr bwMode="auto">
            <a:xfrm>
              <a:off x="3733800" y="3810000"/>
              <a:ext cx="1295400" cy="381000"/>
            </a:xfrm>
            <a:prstGeom prst="ellipse">
              <a:avLst/>
            </a:prstGeom>
            <a:noFill/>
            <a:ln w="9525" cap="flat" cmpd="sng" algn="ctr">
              <a:solidFill>
                <a:schemeClr val="bg2">
                  <a:lumMod val="75000"/>
                </a:schemeClr>
              </a:solidFill>
              <a:prstDash val="solid"/>
              <a:round/>
              <a:headEnd type="none" w="med" len="med"/>
              <a:tailEnd type="none" w="med" len="med"/>
            </a:ln>
            <a:effectLst>
              <a:glow rad="63500">
                <a:schemeClr val="bg2">
                  <a:lumMod val="60000"/>
                  <a:lumOff val="40000"/>
                  <a:alpha val="4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smtClean="0">
                <a:ln>
                  <a:noFill/>
                </a:ln>
                <a:solidFill>
                  <a:schemeClr val="tx1"/>
                </a:solidFill>
                <a:effectLst>
                  <a:glow rad="101600">
                    <a:schemeClr val="accent2">
                      <a:satMod val="175000"/>
                      <a:alpha val="40000"/>
                    </a:schemeClr>
                  </a:glow>
                </a:effectLst>
                <a:latin typeface="Arial" pitchFamily="34" charset="0"/>
              </a:endParaRPr>
            </a:p>
          </p:txBody>
        </p:sp>
        <p:sp>
          <p:nvSpPr>
            <p:cNvPr id="71" name="타원 34"/>
            <p:cNvSpPr/>
            <p:nvPr/>
          </p:nvSpPr>
          <p:spPr bwMode="auto">
            <a:xfrm>
              <a:off x="2438400" y="3444766"/>
              <a:ext cx="1295400" cy="381000"/>
            </a:xfrm>
            <a:prstGeom prst="ellipse">
              <a:avLst/>
            </a:prstGeom>
            <a:noFill/>
            <a:ln w="9525" cap="flat" cmpd="sng" algn="ctr">
              <a:solidFill>
                <a:schemeClr val="bg2">
                  <a:lumMod val="75000"/>
                </a:schemeClr>
              </a:solidFill>
              <a:prstDash val="solid"/>
              <a:round/>
              <a:headEnd type="none" w="med" len="med"/>
              <a:tailEnd type="none" w="med" len="med"/>
            </a:ln>
            <a:effectLst>
              <a:glow rad="63500">
                <a:schemeClr val="bg2">
                  <a:lumMod val="60000"/>
                  <a:lumOff val="40000"/>
                  <a:alpha val="4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smtClean="0">
                <a:ln>
                  <a:noFill/>
                </a:ln>
                <a:solidFill>
                  <a:schemeClr val="tx1"/>
                </a:solidFill>
                <a:effectLst>
                  <a:glow rad="101600">
                    <a:schemeClr val="accent2">
                      <a:satMod val="175000"/>
                      <a:alpha val="40000"/>
                    </a:schemeClr>
                  </a:glow>
                </a:effectLst>
                <a:latin typeface="Arial" pitchFamily="34" charset="0"/>
              </a:endParaRPr>
            </a:p>
          </p:txBody>
        </p:sp>
      </p:grpSp>
      <p:grpSp>
        <p:nvGrpSpPr>
          <p:cNvPr id="72" name="그룹 36"/>
          <p:cNvGrpSpPr/>
          <p:nvPr/>
        </p:nvGrpSpPr>
        <p:grpSpPr>
          <a:xfrm>
            <a:off x="3335592" y="2209800"/>
            <a:ext cx="5257800" cy="1165086"/>
            <a:chOff x="0" y="2161737"/>
            <a:chExt cx="5257800" cy="1165086"/>
          </a:xfrm>
        </p:grpSpPr>
        <p:sp>
          <p:nvSpPr>
            <p:cNvPr id="73" name="Rectangle 63"/>
            <p:cNvSpPr/>
            <p:nvPr/>
          </p:nvSpPr>
          <p:spPr>
            <a:xfrm>
              <a:off x="228598" y="2191696"/>
              <a:ext cx="4829177" cy="430887"/>
            </a:xfrm>
            <a:prstGeom prst="rect">
              <a:avLst/>
            </a:prstGeom>
          </p:spPr>
          <p:txBody>
            <a:bodyPr wrap="square">
              <a:spAutoFit/>
            </a:bodyPr>
            <a:lstStyle/>
            <a:p>
              <a:r>
                <a:rPr lang="en-US" sz="2200" b="0" u="sng" dirty="0" smtClean="0"/>
                <a:t>Electron band structure</a:t>
              </a:r>
              <a:endParaRPr lang="en-US" sz="2200" u="sng" dirty="0"/>
            </a:p>
          </p:txBody>
        </p:sp>
        <p:sp>
          <p:nvSpPr>
            <p:cNvPr id="74" name="Rounded Rectangle 60"/>
            <p:cNvSpPr/>
            <p:nvPr/>
          </p:nvSpPr>
          <p:spPr bwMode="auto">
            <a:xfrm>
              <a:off x="0" y="2161737"/>
              <a:ext cx="5257800" cy="1165086"/>
            </a:xfrm>
            <a:prstGeom prst="roundRect">
              <a:avLst/>
            </a:prstGeom>
            <a:noFill/>
            <a:ln w="9525" cap="flat" cmpd="sng" algn="ctr">
              <a:solidFill>
                <a:srgbClr val="0000FF"/>
              </a:solidFill>
              <a:prstDash val="solid"/>
              <a:round/>
              <a:headEnd type="none" w="med" len="med"/>
              <a:tailEnd type="none" w="med" len="med"/>
            </a:ln>
            <a:effectLst>
              <a:glow rad="63500">
                <a:srgbClr val="0000FF">
                  <a:alpha val="40000"/>
                </a:srgb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75" name="Rectangle 69"/>
            <p:cNvSpPr/>
            <p:nvPr/>
          </p:nvSpPr>
          <p:spPr>
            <a:xfrm>
              <a:off x="228599" y="2548596"/>
              <a:ext cx="3592650" cy="707886"/>
            </a:xfrm>
            <a:prstGeom prst="rect">
              <a:avLst/>
            </a:prstGeom>
          </p:spPr>
          <p:txBody>
            <a:bodyPr wrap="none">
              <a:spAutoFit/>
            </a:bodyPr>
            <a:lstStyle/>
            <a:p>
              <a:pPr algn="l">
                <a:buFont typeface="Arial" pitchFamily="34" charset="0"/>
                <a:buChar char="•"/>
              </a:pPr>
              <a:r>
                <a:rPr lang="en-US" sz="2000" b="0" dirty="0" smtClean="0"/>
                <a:t> Fermi velocity</a:t>
              </a:r>
            </a:p>
            <a:p>
              <a:pPr algn="l">
                <a:buFont typeface="Arial" pitchFamily="34" charset="0"/>
                <a:buChar char="•"/>
              </a:pPr>
              <a:r>
                <a:rPr lang="en-US" sz="2000" b="0" dirty="0"/>
                <a:t> </a:t>
              </a:r>
              <a:r>
                <a:rPr lang="en-US" sz="2000" b="0" dirty="0" smtClean="0"/>
                <a:t>Charge carrier concentration</a:t>
              </a:r>
              <a:endParaRPr lang="en-US" sz="2000" b="0" dirty="0"/>
            </a:p>
          </p:txBody>
        </p:sp>
      </p:grpSp>
      <p:sp>
        <p:nvSpPr>
          <p:cNvPr id="76" name="Rounded Rectangle 60"/>
          <p:cNvSpPr/>
          <p:nvPr/>
        </p:nvSpPr>
        <p:spPr bwMode="auto">
          <a:xfrm>
            <a:off x="3425860" y="1030286"/>
            <a:ext cx="914400" cy="685800"/>
          </a:xfrm>
          <a:prstGeom prst="roundRect">
            <a:avLst/>
          </a:prstGeom>
          <a:noFill/>
          <a:ln w="9525" cap="flat" cmpd="sng" algn="ctr">
            <a:solidFill>
              <a:srgbClr val="0000FF"/>
            </a:solidFill>
            <a:prstDash val="solid"/>
            <a:round/>
            <a:headEnd type="none" w="med" len="med"/>
            <a:tailEnd type="none" w="med" len="med"/>
          </a:ln>
          <a:effectLst>
            <a:glow rad="63500">
              <a:srgbClr val="0000FF">
                <a:alpha val="40000"/>
              </a:srgb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nvGrpSpPr>
          <p:cNvPr id="37" name="Group 36"/>
          <p:cNvGrpSpPr/>
          <p:nvPr/>
        </p:nvGrpSpPr>
        <p:grpSpPr>
          <a:xfrm>
            <a:off x="780544" y="1207572"/>
            <a:ext cx="1429256" cy="2602428"/>
            <a:chOff x="6876544" y="1097343"/>
            <a:chExt cx="1429256" cy="2602428"/>
          </a:xfrm>
        </p:grpSpPr>
        <p:pic>
          <p:nvPicPr>
            <p:cNvPr id="38" name="Picture 5"/>
            <p:cNvPicPr>
              <a:picLocks noChangeAspect="1" noChangeArrowheads="1"/>
            </p:cNvPicPr>
            <p:nvPr/>
          </p:nvPicPr>
          <p:blipFill>
            <a:blip r:embed="rId7" cstate="print"/>
            <a:srcRect/>
            <a:stretch>
              <a:fillRect/>
            </a:stretch>
          </p:blipFill>
          <p:spPr bwMode="auto">
            <a:xfrm>
              <a:off x="6876544" y="1097343"/>
              <a:ext cx="1383271" cy="2362200"/>
            </a:xfrm>
            <a:prstGeom prst="rect">
              <a:avLst/>
            </a:prstGeom>
            <a:noFill/>
            <a:ln w="9525">
              <a:noFill/>
              <a:miter lim="800000"/>
              <a:headEnd/>
              <a:tailEnd/>
            </a:ln>
          </p:spPr>
        </p:pic>
        <p:sp>
          <p:nvSpPr>
            <p:cNvPr id="39" name="TextBox 38"/>
            <p:cNvSpPr txBox="1"/>
            <p:nvPr/>
          </p:nvSpPr>
          <p:spPr>
            <a:xfrm>
              <a:off x="7388046" y="2996363"/>
              <a:ext cx="351378" cy="369332"/>
            </a:xfrm>
            <a:prstGeom prst="rect">
              <a:avLst/>
            </a:prstGeom>
            <a:noFill/>
            <a:ln>
              <a:noFill/>
            </a:ln>
          </p:spPr>
          <p:txBody>
            <a:bodyPr wrap="none" rtlCol="0">
              <a:spAutoFit/>
            </a:bodyPr>
            <a:lstStyle/>
            <a:p>
              <a:r>
                <a:rPr lang="en-US" altLang="ko-KR" dirty="0" smtClean="0">
                  <a:latin typeface="Symbol" pitchFamily="18" charset="2"/>
                </a:rPr>
                <a:t>K</a:t>
              </a:r>
              <a:endParaRPr lang="ko-KR" altLang="en-US" dirty="0"/>
            </a:p>
          </p:txBody>
        </p:sp>
        <p:cxnSp>
          <p:nvCxnSpPr>
            <p:cNvPr id="40" name="Straight Arrow Connector 49"/>
            <p:cNvCxnSpPr/>
            <p:nvPr/>
          </p:nvCxnSpPr>
          <p:spPr>
            <a:xfrm>
              <a:off x="7690520" y="3246415"/>
              <a:ext cx="304800" cy="20116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981672" y="3330439"/>
              <a:ext cx="324128" cy="369332"/>
            </a:xfrm>
            <a:prstGeom prst="rect">
              <a:avLst/>
            </a:prstGeom>
            <a:noFill/>
          </p:spPr>
          <p:txBody>
            <a:bodyPr wrap="none" rtlCol="0">
              <a:spAutoFit/>
            </a:bodyPr>
            <a:lstStyle/>
            <a:p>
              <a:r>
                <a:rPr lang="en-US" altLang="ko-KR" dirty="0" smtClean="0">
                  <a:solidFill>
                    <a:sysClr val="windowText" lastClr="000000"/>
                  </a:solidFill>
                  <a:latin typeface="Symbol" pitchFamily="18" charset="2"/>
                </a:rPr>
                <a:t>G</a:t>
              </a:r>
              <a:endParaRPr lang="ko-KR" altLang="en-US" dirty="0">
                <a:solidFill>
                  <a:sysClr val="windowText" lastClr="000000"/>
                </a:solidFill>
              </a:endParaRPr>
            </a:p>
          </p:txBody>
        </p:sp>
      </p:grpSp>
      <p:grpSp>
        <p:nvGrpSpPr>
          <p:cNvPr id="42" name="그룹 53"/>
          <p:cNvGrpSpPr/>
          <p:nvPr/>
        </p:nvGrpSpPr>
        <p:grpSpPr>
          <a:xfrm>
            <a:off x="533400" y="3124200"/>
            <a:ext cx="2142199" cy="4441810"/>
            <a:chOff x="7211704" y="1550096"/>
            <a:chExt cx="2142199" cy="4441810"/>
          </a:xfrm>
        </p:grpSpPr>
        <p:grpSp>
          <p:nvGrpSpPr>
            <p:cNvPr id="77" name="그룹 54"/>
            <p:cNvGrpSpPr/>
            <p:nvPr/>
          </p:nvGrpSpPr>
          <p:grpSpPr>
            <a:xfrm>
              <a:off x="7211704" y="1550096"/>
              <a:ext cx="2118360" cy="4441810"/>
              <a:chOff x="5120640" y="278921"/>
              <a:chExt cx="2727960" cy="5843455"/>
            </a:xfrm>
          </p:grpSpPr>
          <p:pic>
            <p:nvPicPr>
              <p:cNvPr id="81" name="Picture 17"/>
              <p:cNvPicPr>
                <a:picLocks noChangeAspect="1" noChangeArrowheads="1"/>
              </p:cNvPicPr>
              <p:nvPr/>
            </p:nvPicPr>
            <p:blipFill>
              <a:blip r:embed="rId8" cstate="print"/>
              <a:srcRect l="22193" r="18315"/>
              <a:stretch>
                <a:fillRect/>
              </a:stretch>
            </p:blipFill>
            <p:spPr bwMode="auto">
              <a:xfrm>
                <a:off x="5120640" y="1813178"/>
                <a:ext cx="2667000" cy="4309198"/>
              </a:xfrm>
              <a:prstGeom prst="rect">
                <a:avLst/>
              </a:prstGeom>
              <a:noFill/>
              <a:ln w="9525">
                <a:noFill/>
                <a:miter lim="800000"/>
                <a:headEnd/>
                <a:tailEnd/>
              </a:ln>
              <a:effectLst/>
              <a:scene3d>
                <a:camera prst="isometricTopUp"/>
                <a:lightRig rig="threePt" dir="t"/>
              </a:scene3d>
            </p:spPr>
          </p:pic>
          <p:pic>
            <p:nvPicPr>
              <p:cNvPr id="82" name="Picture 15"/>
              <p:cNvPicPr>
                <a:picLocks noChangeAspect="1" noChangeArrowheads="1"/>
              </p:cNvPicPr>
              <p:nvPr/>
            </p:nvPicPr>
            <p:blipFill>
              <a:blip r:embed="rId9" cstate="print"/>
              <a:srcRect l="22265" r="18217"/>
              <a:stretch>
                <a:fillRect/>
              </a:stretch>
            </p:blipFill>
            <p:spPr bwMode="auto">
              <a:xfrm>
                <a:off x="5181600" y="278921"/>
                <a:ext cx="2667000" cy="4307270"/>
              </a:xfrm>
              <a:prstGeom prst="rect">
                <a:avLst/>
              </a:prstGeom>
              <a:noFill/>
              <a:ln w="9525">
                <a:noFill/>
                <a:miter lim="800000"/>
                <a:headEnd/>
                <a:tailEnd/>
              </a:ln>
              <a:effectLst/>
              <a:scene3d>
                <a:camera prst="isometricTopUp"/>
                <a:lightRig rig="threePt" dir="t"/>
              </a:scene3d>
            </p:spPr>
          </p:pic>
          <p:pic>
            <p:nvPicPr>
              <p:cNvPr id="83" name="Picture 16"/>
              <p:cNvPicPr>
                <a:picLocks noChangeAspect="1" noChangeArrowheads="1"/>
              </p:cNvPicPr>
              <p:nvPr/>
            </p:nvPicPr>
            <p:blipFill>
              <a:blip r:embed="rId10" cstate="print"/>
              <a:srcRect l="22097" r="18412"/>
              <a:stretch>
                <a:fillRect/>
              </a:stretch>
            </p:blipFill>
            <p:spPr bwMode="auto">
              <a:xfrm>
                <a:off x="5169408" y="1032029"/>
                <a:ext cx="2667000" cy="4309201"/>
              </a:xfrm>
              <a:prstGeom prst="rect">
                <a:avLst/>
              </a:prstGeom>
              <a:noFill/>
              <a:ln w="9525">
                <a:noFill/>
                <a:miter lim="800000"/>
                <a:headEnd/>
                <a:tailEnd/>
              </a:ln>
              <a:effectLst/>
              <a:scene3d>
                <a:camera prst="isometricTopUp"/>
                <a:lightRig rig="threePt" dir="t"/>
              </a:scene3d>
            </p:spPr>
          </p:pic>
        </p:grpSp>
        <p:sp>
          <p:nvSpPr>
            <p:cNvPr id="78" name="TextBox 77"/>
            <p:cNvSpPr txBox="1"/>
            <p:nvPr/>
          </p:nvSpPr>
          <p:spPr>
            <a:xfrm>
              <a:off x="8706828" y="2827360"/>
              <a:ext cx="460382" cy="400110"/>
            </a:xfrm>
            <a:prstGeom prst="rect">
              <a:avLst/>
            </a:prstGeom>
            <a:noFill/>
            <a:scene3d>
              <a:camera prst="isometricTopUp"/>
              <a:lightRig rig="threePt" dir="t"/>
            </a:scene3d>
          </p:spPr>
          <p:txBody>
            <a:bodyPr wrap="none" rtlCol="0">
              <a:spAutoFit/>
            </a:bodyPr>
            <a:lstStyle/>
            <a:p>
              <a:r>
                <a:rPr lang="en-US" altLang="ko-KR" sz="2000" b="0" i="1" dirty="0" smtClean="0"/>
                <a:t>E</a:t>
              </a:r>
              <a:r>
                <a:rPr lang="en-US" altLang="ko-KR" sz="2000" b="0" baseline="-25000" dirty="0" smtClean="0"/>
                <a:t>F</a:t>
              </a:r>
              <a:endParaRPr lang="ko-KR" altLang="en-US" sz="2000" b="0" dirty="0"/>
            </a:p>
          </p:txBody>
        </p:sp>
        <p:sp>
          <p:nvSpPr>
            <p:cNvPr id="79" name="TextBox 78"/>
            <p:cNvSpPr txBox="1"/>
            <p:nvPr/>
          </p:nvSpPr>
          <p:spPr>
            <a:xfrm>
              <a:off x="8677984" y="3429000"/>
              <a:ext cx="479618" cy="400110"/>
            </a:xfrm>
            <a:prstGeom prst="rect">
              <a:avLst/>
            </a:prstGeom>
            <a:noFill/>
            <a:scene3d>
              <a:camera prst="isometricTopUp"/>
              <a:lightRig rig="threePt" dir="t"/>
            </a:scene3d>
          </p:spPr>
          <p:txBody>
            <a:bodyPr wrap="none" rtlCol="0">
              <a:spAutoFit/>
            </a:bodyPr>
            <a:lstStyle/>
            <a:p>
              <a:r>
                <a:rPr lang="en-US" altLang="ko-KR" sz="2000" b="0" i="1" dirty="0" smtClean="0"/>
                <a:t>E</a:t>
              </a:r>
              <a:r>
                <a:rPr lang="en-US" altLang="ko-KR" sz="2000" b="0" baseline="-25000" dirty="0" smtClean="0"/>
                <a:t>D</a:t>
              </a:r>
              <a:endParaRPr lang="ko-KR" altLang="en-US" sz="2000" b="0" dirty="0"/>
            </a:p>
          </p:txBody>
        </p:sp>
        <p:sp>
          <p:nvSpPr>
            <p:cNvPr id="80" name="TextBox 79"/>
            <p:cNvSpPr txBox="1"/>
            <p:nvPr/>
          </p:nvSpPr>
          <p:spPr>
            <a:xfrm>
              <a:off x="7538983" y="4321194"/>
              <a:ext cx="1814920" cy="400110"/>
            </a:xfrm>
            <a:prstGeom prst="rect">
              <a:avLst/>
            </a:prstGeom>
            <a:noFill/>
            <a:scene3d>
              <a:camera prst="isometricTopUp"/>
              <a:lightRig rig="threePt" dir="t"/>
            </a:scene3d>
          </p:spPr>
          <p:txBody>
            <a:bodyPr wrap="none" rtlCol="0">
              <a:spAutoFit/>
            </a:bodyPr>
            <a:lstStyle/>
            <a:p>
              <a:r>
                <a:rPr lang="en-US" altLang="ko-KR" sz="2000" b="0" i="1" dirty="0" smtClean="0"/>
                <a:t>E</a:t>
              </a:r>
              <a:r>
                <a:rPr lang="en-US" altLang="ko-KR" sz="2000" b="0" i="1" dirty="0" smtClean="0">
                  <a:latin typeface="Symbol" pitchFamily="18" charset="2"/>
                </a:rPr>
                <a:t>-</a:t>
              </a:r>
              <a:r>
                <a:rPr lang="en-US" altLang="ko-KR" sz="2000" b="0" i="1" dirty="0" smtClean="0"/>
                <a:t>E</a:t>
              </a:r>
              <a:r>
                <a:rPr lang="en-US" altLang="ko-KR" sz="2000" b="0" baseline="-25000" dirty="0" smtClean="0"/>
                <a:t>D</a:t>
              </a:r>
              <a:r>
                <a:rPr lang="en-US" altLang="ko-KR" sz="2000" b="0" i="1" dirty="0" smtClean="0">
                  <a:latin typeface="Symbol" pitchFamily="18" charset="2"/>
                </a:rPr>
                <a:t>=-</a:t>
              </a:r>
              <a:r>
                <a:rPr lang="en-US" altLang="ko-KR" sz="2000" b="0" i="1" dirty="0" smtClean="0"/>
                <a:t>0.8 </a:t>
              </a:r>
              <a:r>
                <a:rPr lang="en-US" altLang="ko-KR" sz="2000" b="0" i="1" dirty="0" err="1" smtClean="0"/>
                <a:t>eV</a:t>
              </a:r>
              <a:endParaRPr lang="ko-KR" altLang="en-US" sz="2000" b="0" dirty="0"/>
            </a:p>
          </p:txBody>
        </p:sp>
      </p:grpSp>
      <p:grpSp>
        <p:nvGrpSpPr>
          <p:cNvPr id="32" name="Group 71"/>
          <p:cNvGrpSpPr/>
          <p:nvPr/>
        </p:nvGrpSpPr>
        <p:grpSpPr>
          <a:xfrm>
            <a:off x="3329710" y="1010286"/>
            <a:ext cx="5257800" cy="5695314"/>
            <a:chOff x="0" y="914400"/>
            <a:chExt cx="5257800" cy="5695314"/>
          </a:xfrm>
        </p:grpSpPr>
        <p:sp>
          <p:nvSpPr>
            <p:cNvPr id="33" name="Rounded Rectangle 60"/>
            <p:cNvSpPr/>
            <p:nvPr/>
          </p:nvSpPr>
          <p:spPr bwMode="auto">
            <a:xfrm>
              <a:off x="2499686" y="914400"/>
              <a:ext cx="914400" cy="685800"/>
            </a:xfrm>
            <a:prstGeom prst="roundRect">
              <a:avLst/>
            </a:prstGeom>
            <a:noFill/>
            <a:ln w="9525" cap="flat" cmpd="sng" algn="ctr">
              <a:solidFill>
                <a:srgbClr val="00B050"/>
              </a:solidFill>
              <a:prstDash val="solid"/>
              <a:round/>
              <a:headEnd type="none" w="med" len="med"/>
              <a:tailEnd type="none" w="med" len="med"/>
            </a:ln>
            <a:effectLst>
              <a:glow rad="63500">
                <a:srgbClr val="00B050">
                  <a:alpha val="40000"/>
                </a:srgb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34" name="Rectangle 64"/>
            <p:cNvSpPr/>
            <p:nvPr/>
          </p:nvSpPr>
          <p:spPr>
            <a:xfrm>
              <a:off x="228599" y="5085714"/>
              <a:ext cx="4800601" cy="430887"/>
            </a:xfrm>
            <a:prstGeom prst="rect">
              <a:avLst/>
            </a:prstGeom>
            <a:effectLst>
              <a:glow rad="63500">
                <a:schemeClr val="accent2">
                  <a:satMod val="175000"/>
                  <a:alpha val="40000"/>
                </a:schemeClr>
              </a:glow>
            </a:effectLst>
          </p:spPr>
          <p:txBody>
            <a:bodyPr wrap="square">
              <a:spAutoFit/>
            </a:bodyPr>
            <a:lstStyle/>
            <a:p>
              <a:r>
                <a:rPr lang="en-US" sz="2200" b="0" u="sng" dirty="0" smtClean="0"/>
                <a:t>Quantum phases</a:t>
              </a:r>
              <a:endParaRPr lang="en-US" sz="2200" b="0" u="sng" dirty="0"/>
            </a:p>
          </p:txBody>
        </p:sp>
        <p:sp>
          <p:nvSpPr>
            <p:cNvPr id="35" name="Rounded Rectangle 65"/>
            <p:cNvSpPr/>
            <p:nvPr/>
          </p:nvSpPr>
          <p:spPr bwMode="auto">
            <a:xfrm>
              <a:off x="0" y="5096364"/>
              <a:ext cx="5257800" cy="1513350"/>
            </a:xfrm>
            <a:prstGeom prst="roundRect">
              <a:avLst/>
            </a:prstGeom>
            <a:noFill/>
            <a:ln w="9525" cap="flat" cmpd="sng" algn="ctr">
              <a:solidFill>
                <a:srgbClr val="00B050"/>
              </a:solidFill>
              <a:prstDash val="solid"/>
              <a:round/>
              <a:headEnd type="none" w="med" len="med"/>
              <a:tailEnd type="none" w="med" len="med"/>
            </a:ln>
            <a:effectLst>
              <a:glow rad="63500">
                <a:srgbClr val="00B050">
                  <a:alpha val="40000"/>
                </a:srgb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36" name="Rectangle 69"/>
            <p:cNvSpPr/>
            <p:nvPr/>
          </p:nvSpPr>
          <p:spPr>
            <a:xfrm>
              <a:off x="228600" y="5450793"/>
              <a:ext cx="3693139" cy="1077218"/>
            </a:xfrm>
            <a:prstGeom prst="rect">
              <a:avLst/>
            </a:prstGeom>
          </p:spPr>
          <p:txBody>
            <a:bodyPr wrap="none">
              <a:spAutoFit/>
            </a:bodyPr>
            <a:lstStyle/>
            <a:p>
              <a:pPr algn="l">
                <a:buFont typeface="Arial" pitchFamily="34" charset="0"/>
                <a:buChar char="•"/>
              </a:pPr>
              <a:r>
                <a:rPr lang="en-US" sz="2000" b="0" dirty="0" smtClean="0"/>
                <a:t> Berry’s phase </a:t>
              </a:r>
            </a:p>
            <a:p>
              <a:pPr algn="l">
                <a:buFont typeface="Arial" pitchFamily="34" charset="0"/>
                <a:buChar char="•"/>
              </a:pPr>
              <a:r>
                <a:rPr lang="en-US" sz="2000" b="0" dirty="0" smtClean="0"/>
                <a:t> Sign of hopping </a:t>
              </a:r>
              <a:r>
                <a:rPr lang="en-US" sz="2000" b="0" dirty="0" smtClean="0"/>
                <a:t>integrals</a:t>
              </a:r>
            </a:p>
            <a:p>
              <a:pPr algn="l"/>
              <a:r>
                <a:rPr lang="en-US" sz="800" b="0" dirty="0"/>
                <a:t> </a:t>
              </a:r>
              <a:r>
                <a:rPr lang="en-US" sz="800" b="0" dirty="0" smtClean="0"/>
                <a:t> </a:t>
              </a:r>
            </a:p>
            <a:p>
              <a:pPr algn="l"/>
              <a:r>
                <a:rPr lang="en-US" sz="1600" b="0" dirty="0" smtClean="0"/>
                <a:t>                     Hwang et al., PRB (2011)</a:t>
              </a:r>
              <a:endParaRPr lang="en-US" sz="1600" b="0" dirty="0"/>
            </a:p>
          </p:txBody>
        </p:sp>
      </p:grpSp>
    </p:spTree>
    <p:extLst>
      <p:ext uri="{BB962C8B-B14F-4D97-AF65-F5344CB8AC3E}">
        <p14:creationId xmlns:p14="http://schemas.microsoft.com/office/powerpoint/2010/main" val="25767231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linds(horizontal)">
                                      <p:cBhvr>
                                        <p:cTn id="7" dur="500"/>
                                        <p:tgtEl>
                                          <p:spTgt spid="5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blinds(horizontal)">
                                      <p:cBhvr>
                                        <p:cTn id="11" dur="500"/>
                                        <p:tgtEl>
                                          <p:spTgt spid="5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blinds(horizontal)">
                                      <p:cBhvr>
                                        <p:cTn id="22" dur="500"/>
                                        <p:tgtEl>
                                          <p:spTgt spid="58"/>
                                        </p:tgtEl>
                                      </p:cBhvr>
                                    </p:animEffect>
                                  </p:childTnLst>
                                </p:cTn>
                              </p:par>
                              <p:par>
                                <p:cTn id="23" presetID="1" presetClass="exit" presetSubtype="0" fill="hold" grpId="1" nodeType="withEffect">
                                  <p:stCondLst>
                                    <p:cond delay="0"/>
                                  </p:stCondLst>
                                  <p:childTnLst>
                                    <p:set>
                                      <p:cBhvr>
                                        <p:cTn id="24" dur="1" fill="hold">
                                          <p:stCondLst>
                                            <p:cond delay="0"/>
                                          </p:stCondLst>
                                        </p:cTn>
                                        <p:tgtEl>
                                          <p:spTgt spid="7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par>
                          <p:cTn id="29" fill="hold">
                            <p:stCondLst>
                              <p:cond delay="500"/>
                            </p:stCondLst>
                            <p:childTnLst>
                              <p:par>
                                <p:cTn id="30" presetID="3" presetClass="entr" presetSubtype="10" fill="hold" nodeType="after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blinds(horizontal)">
                                      <p:cBhvr>
                                        <p:cTn id="32" dur="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linds(horizontal)">
                                      <p:cBhvr>
                                        <p:cTn id="37" dur="500"/>
                                        <p:tgtEl>
                                          <p:spTgt spid="32"/>
                                        </p:tgtEl>
                                      </p:cBhvr>
                                    </p:animEffect>
                                  </p:childTnLst>
                                </p:cTn>
                              </p:par>
                              <p:par>
                                <p:cTn id="38" presetID="1" presetClass="exit" presetSubtype="0" fill="hold" grpId="1" nodeType="withEffect">
                                  <p:stCondLst>
                                    <p:cond delay="0"/>
                                  </p:stCondLst>
                                  <p:childTnLst>
                                    <p:set>
                                      <p:cBhvr>
                                        <p:cTn id="39"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6" grpId="0" animBg="1"/>
      <p:bldP spid="66" grpId="1" animBg="1"/>
      <p:bldP spid="67" grpId="0" animBg="1"/>
      <p:bldP spid="76" grpId="0" animBg="1"/>
      <p:bldP spid="7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Outline</a:t>
            </a:r>
            <a:endParaRPr lang="en-US" altLang="zh-CN" sz="3000" dirty="0">
              <a:solidFill>
                <a:schemeClr val="bg1"/>
              </a:solidFill>
              <a:effectLst>
                <a:outerShdw blurRad="38100" dist="38100" dir="2700000" algn="tl">
                  <a:srgbClr val="000000"/>
                </a:outerShdw>
              </a:effectLst>
              <a:ea typeface="宋体" pitchFamily="2" charset="-122"/>
            </a:endParaRPr>
          </a:p>
        </p:txBody>
      </p:sp>
      <p:sp>
        <p:nvSpPr>
          <p:cNvPr id="22" name="TextBox 21"/>
          <p:cNvSpPr txBox="1"/>
          <p:nvPr/>
        </p:nvSpPr>
        <p:spPr>
          <a:xfrm>
            <a:off x="685800" y="1626513"/>
            <a:ext cx="4307627" cy="430887"/>
          </a:xfrm>
          <a:prstGeom prst="rect">
            <a:avLst/>
          </a:prstGeom>
          <a:noFill/>
        </p:spPr>
        <p:txBody>
          <a:bodyPr wrap="none" rtlCol="0">
            <a:spAutoFit/>
          </a:bodyPr>
          <a:lstStyle/>
          <a:p>
            <a:pPr algn="l"/>
            <a:r>
              <a:rPr lang="en-US" sz="2200" dirty="0" smtClean="0"/>
              <a:t>1. Why do we study electrons?</a:t>
            </a:r>
            <a:endParaRPr lang="en-US" sz="2200" dirty="0"/>
          </a:p>
        </p:txBody>
      </p:sp>
      <p:sp>
        <p:nvSpPr>
          <p:cNvPr id="12" name="TextBox 11"/>
          <p:cNvSpPr txBox="1"/>
          <p:nvPr/>
        </p:nvSpPr>
        <p:spPr>
          <a:xfrm>
            <a:off x="685800" y="3466980"/>
            <a:ext cx="7083315" cy="769441"/>
          </a:xfrm>
          <a:prstGeom prst="rect">
            <a:avLst/>
          </a:prstGeom>
          <a:noFill/>
        </p:spPr>
        <p:txBody>
          <a:bodyPr wrap="none" rtlCol="0">
            <a:spAutoFit/>
          </a:bodyPr>
          <a:lstStyle/>
          <a:p>
            <a:pPr algn="l"/>
            <a:r>
              <a:rPr lang="en-US" sz="2200" dirty="0">
                <a:solidFill>
                  <a:srgbClr val="FF0000"/>
                </a:solidFill>
              </a:rPr>
              <a:t>3</a:t>
            </a:r>
            <a:r>
              <a:rPr lang="en-US" sz="2200" dirty="0" smtClean="0">
                <a:solidFill>
                  <a:srgbClr val="FF0000"/>
                </a:solidFill>
              </a:rPr>
              <a:t>. </a:t>
            </a:r>
            <a:r>
              <a:rPr lang="en-US" sz="2200" dirty="0" smtClean="0">
                <a:solidFill>
                  <a:srgbClr val="FF0000"/>
                </a:solidFill>
              </a:rPr>
              <a:t>Dream about strongly correlated electron phases </a:t>
            </a:r>
          </a:p>
          <a:p>
            <a:pPr algn="l"/>
            <a:r>
              <a:rPr lang="en-US" sz="2200" dirty="0">
                <a:solidFill>
                  <a:srgbClr val="FF0000"/>
                </a:solidFill>
              </a:rPr>
              <a:t> </a:t>
            </a:r>
            <a:r>
              <a:rPr lang="en-US" sz="2200" dirty="0" smtClean="0">
                <a:solidFill>
                  <a:srgbClr val="FF0000"/>
                </a:solidFill>
              </a:rPr>
              <a:t>   in a 2D world: </a:t>
            </a:r>
            <a:r>
              <a:rPr lang="en-US" sz="2200" dirty="0" err="1" smtClean="0">
                <a:solidFill>
                  <a:srgbClr val="FF0000"/>
                </a:solidFill>
              </a:rPr>
              <a:t>graphene</a:t>
            </a:r>
            <a:endParaRPr lang="en-US" sz="2200" dirty="0">
              <a:solidFill>
                <a:srgbClr val="FF0000"/>
              </a:solidFill>
            </a:endParaRPr>
          </a:p>
        </p:txBody>
      </p:sp>
      <p:sp>
        <p:nvSpPr>
          <p:cNvPr id="8" name="TextBox 7"/>
          <p:cNvSpPr txBox="1"/>
          <p:nvPr/>
        </p:nvSpPr>
        <p:spPr>
          <a:xfrm>
            <a:off x="1229830" y="5086290"/>
            <a:ext cx="6583854" cy="400110"/>
          </a:xfrm>
          <a:prstGeom prst="rect">
            <a:avLst/>
          </a:prstGeom>
          <a:noFill/>
        </p:spPr>
        <p:txBody>
          <a:bodyPr wrap="none" rtlCol="0">
            <a:spAutoFit/>
          </a:bodyPr>
          <a:lstStyle/>
          <a:p>
            <a:pPr marL="342900" indent="-342900" algn="l">
              <a:buFont typeface="Arial" pitchFamily="34" charset="0"/>
              <a:buChar char="•"/>
            </a:pPr>
            <a:r>
              <a:rPr lang="en-US" sz="2000" b="0" dirty="0" smtClean="0"/>
              <a:t>Role of a dopant: spin</a:t>
            </a:r>
            <a:r>
              <a:rPr lang="en-US" sz="2000" b="0" dirty="0"/>
              <a:t>-spin </a:t>
            </a:r>
            <a:r>
              <a:rPr lang="en-US" sz="2000" b="0" dirty="0" smtClean="0"/>
              <a:t>interactions: Kondo effect</a:t>
            </a:r>
            <a:endParaRPr lang="en-US" sz="2000" b="0" dirty="0"/>
          </a:p>
        </p:txBody>
      </p:sp>
      <p:sp>
        <p:nvSpPr>
          <p:cNvPr id="9" name="TextBox 8"/>
          <p:cNvSpPr txBox="1"/>
          <p:nvPr/>
        </p:nvSpPr>
        <p:spPr>
          <a:xfrm>
            <a:off x="1219200" y="4457580"/>
            <a:ext cx="6135013" cy="400110"/>
          </a:xfrm>
          <a:prstGeom prst="rect">
            <a:avLst/>
          </a:prstGeom>
          <a:noFill/>
        </p:spPr>
        <p:txBody>
          <a:bodyPr wrap="none" rtlCol="0">
            <a:spAutoFit/>
          </a:bodyPr>
          <a:lstStyle/>
          <a:p>
            <a:pPr marL="342900" indent="-342900" algn="l">
              <a:buFont typeface="Arial" pitchFamily="34" charset="0"/>
              <a:buChar char="•"/>
            </a:pPr>
            <a:r>
              <a:rPr lang="en-US" sz="2000" b="0" dirty="0" smtClean="0">
                <a:solidFill>
                  <a:srgbClr val="FF0000"/>
                </a:solidFill>
              </a:rPr>
              <a:t>Role of a substrate: electron</a:t>
            </a:r>
            <a:r>
              <a:rPr lang="en-US" sz="2000" b="0" dirty="0">
                <a:solidFill>
                  <a:srgbClr val="FF0000"/>
                </a:solidFill>
              </a:rPr>
              <a:t>-electron </a:t>
            </a:r>
            <a:r>
              <a:rPr lang="en-US" sz="2000" b="0" dirty="0" smtClean="0">
                <a:solidFill>
                  <a:srgbClr val="FF0000"/>
                </a:solidFill>
              </a:rPr>
              <a:t>interactions</a:t>
            </a:r>
            <a:endParaRPr lang="en-US" sz="2000" b="0" dirty="0">
              <a:solidFill>
                <a:srgbClr val="FF0000"/>
              </a:solidFill>
            </a:endParaRPr>
          </a:p>
        </p:txBody>
      </p:sp>
      <p:sp>
        <p:nvSpPr>
          <p:cNvPr id="11" name="TextBox 10"/>
          <p:cNvSpPr txBox="1"/>
          <p:nvPr/>
        </p:nvSpPr>
        <p:spPr>
          <a:xfrm>
            <a:off x="685800" y="2540913"/>
            <a:ext cx="4307627" cy="430887"/>
          </a:xfrm>
          <a:prstGeom prst="rect">
            <a:avLst/>
          </a:prstGeom>
          <a:noFill/>
        </p:spPr>
        <p:txBody>
          <a:bodyPr wrap="none" rtlCol="0">
            <a:spAutoFit/>
          </a:bodyPr>
          <a:lstStyle/>
          <a:p>
            <a:pPr algn="l"/>
            <a:r>
              <a:rPr lang="en-US" sz="2200" dirty="0" smtClean="0"/>
              <a:t>2</a:t>
            </a:r>
            <a:r>
              <a:rPr lang="en-US" sz="2200" dirty="0" smtClean="0"/>
              <a:t>. How </a:t>
            </a:r>
            <a:r>
              <a:rPr lang="en-US" sz="2200" dirty="0" smtClean="0"/>
              <a:t>do we study electrons?</a:t>
            </a:r>
            <a:endParaRPr lang="en-US" sz="2200" dirty="0"/>
          </a:p>
        </p:txBody>
      </p:sp>
    </p:spTree>
    <p:extLst>
      <p:ext uri="{BB962C8B-B14F-4D97-AF65-F5344CB8AC3E}">
        <p14:creationId xmlns:p14="http://schemas.microsoft.com/office/powerpoint/2010/main" val="4038378834"/>
      </p:ext>
    </p:extLst>
  </p:cSld>
  <p:clrMapOvr>
    <a:masterClrMapping/>
  </p:clrMapOvr>
  <mc:AlternateContent xmlns:mc="http://schemas.openxmlformats.org/markup-compatibility/2006" xmlns:p14="http://schemas.microsoft.com/office/powerpoint/2010/main">
    <mc:Choice Requires="p14">
      <p:transition spd="slow" p14:dur="2000" advTm="22535"/>
    </mc:Choice>
    <mc:Fallback xmlns="">
      <p:transition xmlns:p14="http://schemas.microsoft.com/office/powerpoint/2010/main" spd="slow" advTm="22535"/>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ile:Graphen.jpg"/>
          <p:cNvPicPr>
            <a:picLocks noChangeAspect="1" noChangeArrowheads="1"/>
          </p:cNvPicPr>
          <p:nvPr/>
        </p:nvPicPr>
        <p:blipFill>
          <a:blip r:embed="rId2">
            <a:alphaModFix amt="33000"/>
            <a:extLst>
              <a:ext uri="{28A0092B-C50C-407E-A947-70E740481C1C}">
                <a14:useLocalDpi xmlns:a14="http://schemas.microsoft.com/office/drawing/2010/main" val="0"/>
              </a:ext>
            </a:extLst>
          </a:blip>
          <a:srcRect/>
          <a:stretch>
            <a:fillRect/>
          </a:stretch>
        </p:blipFill>
        <p:spPr bwMode="auto">
          <a:xfrm>
            <a:off x="609600" y="713074"/>
            <a:ext cx="7966907" cy="6373526"/>
          </a:xfrm>
          <a:prstGeom prst="rect">
            <a:avLst/>
          </a:prstGeom>
          <a:noFill/>
          <a:effectLst>
            <a:softEdge rad="1143000"/>
          </a:effectLst>
          <a:extLst>
            <a:ext uri="{909E8E84-426E-40dd-AFC4-6F175D3DCCD1}">
              <a14:hiddenFill xmlns:a14="http://schemas.microsoft.com/office/drawing/2010/main">
                <a:solidFill>
                  <a:srgbClr val="FFFFFF"/>
                </a:solidFill>
              </a14:hiddenFill>
            </a:ext>
          </a:extLst>
        </p:spPr>
      </p:pic>
      <p:sp>
        <p:nvSpPr>
          <p:cNvPr id="14"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Dream about strongly correlated electron phases</a:t>
            </a:r>
            <a:endParaRPr lang="en-US" altLang="zh-CN" sz="3000" dirty="0">
              <a:solidFill>
                <a:schemeClr val="bg1"/>
              </a:solidFill>
              <a:effectLst>
                <a:outerShdw blurRad="38100" dist="38100" dir="2700000" algn="tl">
                  <a:srgbClr val="000000"/>
                </a:outerShdw>
              </a:effectLst>
              <a:ea typeface="宋体" pitchFamily="2" charset="-122"/>
            </a:endParaRPr>
          </a:p>
        </p:txBody>
      </p:sp>
      <p:sp>
        <p:nvSpPr>
          <p:cNvPr id="4" name="TextBox 3"/>
          <p:cNvSpPr txBox="1"/>
          <p:nvPr/>
        </p:nvSpPr>
        <p:spPr>
          <a:xfrm>
            <a:off x="152400" y="789020"/>
            <a:ext cx="1501633" cy="430887"/>
          </a:xfrm>
          <a:prstGeom prst="rect">
            <a:avLst/>
          </a:prstGeom>
          <a:noFill/>
        </p:spPr>
        <p:txBody>
          <a:bodyPr wrap="none" rtlCol="0">
            <a:spAutoFit/>
          </a:bodyPr>
          <a:lstStyle/>
          <a:p>
            <a:r>
              <a:rPr lang="en-US" sz="2200" u="sng" dirty="0" err="1" smtClean="0"/>
              <a:t>Graphene</a:t>
            </a:r>
            <a:endParaRPr lang="en-US" sz="2200" b="0" dirty="0"/>
          </a:p>
        </p:txBody>
      </p:sp>
      <p:sp>
        <p:nvSpPr>
          <p:cNvPr id="5" name="TextBox 4"/>
          <p:cNvSpPr txBox="1"/>
          <p:nvPr/>
        </p:nvSpPr>
        <p:spPr>
          <a:xfrm>
            <a:off x="260395" y="1371600"/>
            <a:ext cx="4465498" cy="430887"/>
          </a:xfrm>
          <a:prstGeom prst="rect">
            <a:avLst/>
          </a:prstGeom>
          <a:noFill/>
        </p:spPr>
        <p:txBody>
          <a:bodyPr wrap="none" rtlCol="0">
            <a:spAutoFit/>
          </a:bodyPr>
          <a:lstStyle/>
          <a:p>
            <a:pPr algn="l"/>
            <a:r>
              <a:rPr lang="en-US" sz="2200" b="0" dirty="0" smtClean="0"/>
              <a:t>Thinnest </a:t>
            </a:r>
            <a:r>
              <a:rPr lang="en-US" sz="2200" b="0" dirty="0" smtClean="0">
                <a:solidFill>
                  <a:srgbClr val="FF0000"/>
                </a:solidFill>
              </a:rPr>
              <a:t>two-dimensional</a:t>
            </a:r>
            <a:r>
              <a:rPr lang="en-US" sz="2200" b="0" dirty="0" smtClean="0"/>
              <a:t> </a:t>
            </a:r>
            <a:r>
              <a:rPr lang="en-US" sz="2200" b="0" dirty="0" smtClean="0"/>
              <a:t>material</a:t>
            </a:r>
            <a:endParaRPr lang="en-US" sz="2200" b="0" dirty="0"/>
          </a:p>
        </p:txBody>
      </p:sp>
      <p:grpSp>
        <p:nvGrpSpPr>
          <p:cNvPr id="3" name="Group 2"/>
          <p:cNvGrpSpPr/>
          <p:nvPr/>
        </p:nvGrpSpPr>
        <p:grpSpPr>
          <a:xfrm>
            <a:off x="264264" y="4171965"/>
            <a:ext cx="5751882" cy="2393141"/>
            <a:chOff x="264264" y="5543565"/>
            <a:chExt cx="5751882" cy="2393141"/>
          </a:xfrm>
        </p:grpSpPr>
        <p:sp>
          <p:nvSpPr>
            <p:cNvPr id="7" name="TextBox 6"/>
            <p:cNvSpPr txBox="1"/>
            <p:nvPr/>
          </p:nvSpPr>
          <p:spPr>
            <a:xfrm>
              <a:off x="264264" y="5543565"/>
              <a:ext cx="5751882" cy="769441"/>
            </a:xfrm>
            <a:prstGeom prst="rect">
              <a:avLst/>
            </a:prstGeom>
            <a:noFill/>
          </p:spPr>
          <p:txBody>
            <a:bodyPr wrap="none" rtlCol="0">
              <a:spAutoFit/>
            </a:bodyPr>
            <a:lstStyle/>
            <a:p>
              <a:pPr algn="l"/>
              <a:r>
                <a:rPr lang="en-US" sz="2200" b="0" dirty="0" smtClean="0"/>
                <a:t>Playground </a:t>
              </a:r>
              <a:r>
                <a:rPr lang="en-US" sz="2200" b="0" dirty="0" smtClean="0"/>
                <a:t>to explore electronic correlations </a:t>
              </a:r>
              <a:endParaRPr lang="en-US" sz="2200" b="0" dirty="0" smtClean="0"/>
            </a:p>
            <a:p>
              <a:pPr algn="l"/>
              <a:r>
                <a:rPr lang="en-US" sz="2200" b="0" dirty="0" smtClean="0"/>
                <a:t>    p</a:t>
              </a:r>
              <a:r>
                <a:rPr lang="en-US" sz="2200" b="0" dirty="0" smtClean="0"/>
                <a:t>redicted in </a:t>
              </a:r>
              <a:r>
                <a:rPr lang="en-US" sz="2200" b="0" dirty="0" smtClean="0"/>
                <a:t>a two-dimensional limit</a:t>
              </a:r>
              <a:endParaRPr lang="en-US" sz="2200" b="0" dirty="0"/>
            </a:p>
          </p:txBody>
        </p:sp>
        <p:sp>
          <p:nvSpPr>
            <p:cNvPr id="9" name="TextBox 8"/>
            <p:cNvSpPr txBox="1"/>
            <p:nvPr/>
          </p:nvSpPr>
          <p:spPr>
            <a:xfrm>
              <a:off x="698630" y="6367046"/>
              <a:ext cx="2135220" cy="1569660"/>
            </a:xfrm>
            <a:prstGeom prst="rect">
              <a:avLst/>
            </a:prstGeom>
            <a:noFill/>
          </p:spPr>
          <p:txBody>
            <a:bodyPr wrap="none" rtlCol="0">
              <a:spAutoFit/>
            </a:bodyPr>
            <a:lstStyle/>
            <a:p>
              <a:pPr algn="l"/>
              <a:r>
                <a:rPr lang="en-US" sz="1600" b="0" dirty="0" smtClean="0"/>
                <a:t>Mott insulator</a:t>
              </a:r>
            </a:p>
            <a:p>
              <a:pPr algn="l"/>
              <a:r>
                <a:rPr lang="en-US" sz="1600" b="0" dirty="0" smtClean="0"/>
                <a:t>Kondo effect</a:t>
              </a:r>
            </a:p>
            <a:p>
              <a:pPr algn="l"/>
              <a:r>
                <a:rPr lang="en-US" sz="1600" b="0" dirty="0" smtClean="0"/>
                <a:t>Superconductivity</a:t>
              </a:r>
            </a:p>
            <a:p>
              <a:pPr algn="l"/>
              <a:r>
                <a:rPr lang="en-US" sz="1600" b="0" dirty="0" smtClean="0"/>
                <a:t>Magnetism</a:t>
              </a:r>
            </a:p>
            <a:p>
              <a:pPr algn="l"/>
              <a:r>
                <a:rPr lang="en-US" sz="1600" b="0" dirty="0" err="1" smtClean="0"/>
                <a:t>Exciton</a:t>
              </a:r>
              <a:r>
                <a:rPr lang="en-US" sz="1600" b="0" dirty="0" smtClean="0"/>
                <a:t> condensation</a:t>
              </a:r>
            </a:p>
            <a:p>
              <a:pPr algn="l"/>
              <a:r>
                <a:rPr lang="en-US" sz="1600" b="0" dirty="0" smtClean="0"/>
                <a:t>etc</a:t>
              </a:r>
              <a:r>
                <a:rPr lang="en-US" sz="1600" b="0" dirty="0" smtClean="0"/>
                <a:t>.</a:t>
              </a:r>
              <a:endParaRPr lang="en-US" sz="1600" b="0" dirty="0"/>
            </a:p>
          </p:txBody>
        </p:sp>
      </p:grpSp>
      <p:sp>
        <p:nvSpPr>
          <p:cNvPr id="10" name="TextBox 9"/>
          <p:cNvSpPr txBox="1"/>
          <p:nvPr/>
        </p:nvSpPr>
        <p:spPr>
          <a:xfrm>
            <a:off x="699313" y="1905000"/>
            <a:ext cx="3720288" cy="1815882"/>
          </a:xfrm>
          <a:prstGeom prst="rect">
            <a:avLst/>
          </a:prstGeom>
          <a:noFill/>
        </p:spPr>
        <p:txBody>
          <a:bodyPr wrap="square" rtlCol="0">
            <a:spAutoFit/>
          </a:bodyPr>
          <a:lstStyle/>
          <a:p>
            <a:pPr algn="l"/>
            <a:r>
              <a:rPr lang="en-US" sz="1600" b="0" dirty="0" smtClean="0"/>
              <a:t>Abnormal quantum Hall effect</a:t>
            </a:r>
          </a:p>
          <a:p>
            <a:pPr algn="l"/>
            <a:r>
              <a:rPr lang="en-US" sz="1600" b="0" dirty="0" smtClean="0"/>
              <a:t>ultrahigh conductivity</a:t>
            </a:r>
          </a:p>
          <a:p>
            <a:pPr algn="l"/>
            <a:r>
              <a:rPr lang="en-US" sz="1600" b="0" dirty="0" smtClean="0"/>
              <a:t>1 </a:t>
            </a:r>
            <a:r>
              <a:rPr lang="en-US" sz="1600" b="0" dirty="0" smtClean="0"/>
              <a:t>THz transistor</a:t>
            </a:r>
          </a:p>
          <a:p>
            <a:pPr algn="l"/>
            <a:r>
              <a:rPr lang="en-US" sz="1600" b="0" dirty="0" smtClean="0"/>
              <a:t>half </a:t>
            </a:r>
            <a:r>
              <a:rPr lang="en-US" sz="1600" b="0" dirty="0" err="1" smtClean="0"/>
              <a:t>metallicity</a:t>
            </a:r>
            <a:r>
              <a:rPr lang="en-US" sz="1600" b="0" dirty="0" smtClean="0"/>
              <a:t>,</a:t>
            </a:r>
          </a:p>
          <a:p>
            <a:pPr algn="l"/>
            <a:r>
              <a:rPr lang="en-US" sz="1600" b="0" dirty="0"/>
              <a:t>q</a:t>
            </a:r>
            <a:r>
              <a:rPr lang="en-US" sz="1600" b="0" dirty="0" smtClean="0"/>
              <a:t>uantum spin Hall effect</a:t>
            </a:r>
          </a:p>
          <a:p>
            <a:pPr algn="l"/>
            <a:r>
              <a:rPr lang="en-US" sz="1600" b="0" dirty="0" smtClean="0"/>
              <a:t>spin valves</a:t>
            </a:r>
          </a:p>
          <a:p>
            <a:pPr algn="l"/>
            <a:r>
              <a:rPr lang="en-US" sz="1600" b="0" dirty="0"/>
              <a:t>e</a:t>
            </a:r>
            <a:r>
              <a:rPr lang="en-US" sz="1600" b="0" dirty="0" smtClean="0"/>
              <a:t>tc.</a:t>
            </a:r>
            <a:endParaRPr lang="en-US" sz="1600" b="0" dirty="0"/>
          </a:p>
        </p:txBody>
      </p:sp>
      <p:grpSp>
        <p:nvGrpSpPr>
          <p:cNvPr id="2" name="Group 1"/>
          <p:cNvGrpSpPr/>
          <p:nvPr/>
        </p:nvGrpSpPr>
        <p:grpSpPr>
          <a:xfrm>
            <a:off x="4609584" y="1371600"/>
            <a:ext cx="4229612" cy="4648199"/>
            <a:chOff x="4609584" y="1371600"/>
            <a:chExt cx="4229612" cy="4648199"/>
          </a:xfrm>
        </p:grpSpPr>
        <p:grpSp>
          <p:nvGrpSpPr>
            <p:cNvPr id="11" name="그룹 1"/>
            <p:cNvGrpSpPr>
              <a:grpSpLocks noChangeAspect="1"/>
            </p:cNvGrpSpPr>
            <p:nvPr/>
          </p:nvGrpSpPr>
          <p:grpSpPr>
            <a:xfrm>
              <a:off x="5967608" y="1828797"/>
              <a:ext cx="2871588" cy="4191002"/>
              <a:chOff x="4055933" y="3589493"/>
              <a:chExt cx="1359251" cy="1983789"/>
            </a:xfrm>
          </p:grpSpPr>
          <p:pic>
            <p:nvPicPr>
              <p:cNvPr id="20"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2775" y="3589493"/>
                <a:ext cx="1262409" cy="191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50"/>
              <p:cNvSpPr txBox="1">
                <a:spLocks noChangeArrowheads="1"/>
              </p:cNvSpPr>
              <p:nvPr/>
            </p:nvSpPr>
            <p:spPr bwMode="auto">
              <a:xfrm rot="16200000">
                <a:off x="3897347" y="4343994"/>
                <a:ext cx="522221" cy="20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2000" b="0" i="1" dirty="0" smtClean="0">
                    <a:latin typeface="Arial" pitchFamily="34" charset="0"/>
                    <a:ea typeface="맑은 고딕" pitchFamily="50" charset="-127"/>
                    <a:cs typeface="Arial" pitchFamily="34" charset="0"/>
                  </a:rPr>
                  <a:t>Energy</a:t>
                </a:r>
                <a:endParaRPr kumimoji="0" lang="ko-KR" altLang="en-US" sz="2000" b="0" dirty="0">
                  <a:latin typeface="Arial" pitchFamily="34" charset="0"/>
                  <a:ea typeface="맑은 고딕" pitchFamily="50" charset="-127"/>
                  <a:cs typeface="Arial" pitchFamily="34" charset="0"/>
                </a:endParaRPr>
              </a:p>
            </p:txBody>
          </p:sp>
          <p:sp>
            <p:nvSpPr>
              <p:cNvPr id="19" name="TextBox 50"/>
              <p:cNvSpPr txBox="1">
                <a:spLocks noChangeArrowheads="1"/>
              </p:cNvSpPr>
              <p:nvPr/>
            </p:nvSpPr>
            <p:spPr bwMode="auto">
              <a:xfrm>
                <a:off x="4441326" y="5368233"/>
                <a:ext cx="759007" cy="20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2000" b="0" i="1" dirty="0" smtClean="0">
                    <a:latin typeface="Arial" pitchFamily="34" charset="0"/>
                    <a:ea typeface="맑은 고딕" pitchFamily="50" charset="-127"/>
                    <a:cs typeface="Arial" pitchFamily="34" charset="0"/>
                  </a:rPr>
                  <a:t>Momentum</a:t>
                </a:r>
                <a:endParaRPr kumimoji="0" lang="ko-KR" altLang="en-US" sz="2000" b="0" dirty="0">
                  <a:latin typeface="Arial" pitchFamily="34" charset="0"/>
                  <a:ea typeface="맑은 고딕" pitchFamily="50" charset="-127"/>
                  <a:cs typeface="Arial" pitchFamily="34" charset="0"/>
                </a:endParaRPr>
              </a:p>
            </p:txBody>
          </p:sp>
        </p:grpSp>
        <p:sp>
          <p:nvSpPr>
            <p:cNvPr id="25" name="TextBox 24"/>
            <p:cNvSpPr txBox="1"/>
            <p:nvPr/>
          </p:nvSpPr>
          <p:spPr>
            <a:xfrm>
              <a:off x="4609584" y="1371600"/>
              <a:ext cx="3467616" cy="430887"/>
            </a:xfrm>
            <a:prstGeom prst="rect">
              <a:avLst/>
            </a:prstGeom>
            <a:noFill/>
          </p:spPr>
          <p:txBody>
            <a:bodyPr wrap="none" rtlCol="0">
              <a:spAutoFit/>
            </a:bodyPr>
            <a:lstStyle/>
            <a:p>
              <a:pPr algn="l"/>
              <a:r>
                <a:rPr lang="en-US" sz="2200" b="0" dirty="0" smtClean="0"/>
                <a:t>&amp; </a:t>
              </a:r>
              <a:r>
                <a:rPr lang="en-US" sz="2200" b="0" dirty="0" smtClean="0">
                  <a:solidFill>
                    <a:srgbClr val="FF0000"/>
                  </a:solidFill>
                </a:rPr>
                <a:t>linear band</a:t>
              </a:r>
              <a:r>
                <a:rPr lang="en-US" sz="2200" b="0" dirty="0" smtClean="0"/>
                <a:t> with chirality</a:t>
              </a:r>
              <a:endParaRPr lang="en-US" sz="2200" b="0" dirty="0"/>
            </a:p>
          </p:txBody>
        </p:sp>
      </p:grpSp>
    </p:spTree>
    <p:extLst>
      <p:ext uri="{BB962C8B-B14F-4D97-AF65-F5344CB8AC3E}">
        <p14:creationId xmlns:p14="http://schemas.microsoft.com/office/powerpoint/2010/main" val="28506623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04"/>
          <p:cNvGrpSpPr/>
          <p:nvPr/>
        </p:nvGrpSpPr>
        <p:grpSpPr>
          <a:xfrm>
            <a:off x="2680647" y="1371600"/>
            <a:ext cx="3733799" cy="1066800"/>
            <a:chOff x="2680647" y="2824787"/>
            <a:chExt cx="3733799" cy="1066800"/>
          </a:xfrm>
        </p:grpSpPr>
        <p:pic>
          <p:nvPicPr>
            <p:cNvPr id="3" name="그림 105"/>
            <p:cNvPicPr>
              <a:picLocks noChangeAspect="1"/>
            </p:cNvPicPr>
            <p:nvPr/>
          </p:nvPicPr>
          <p:blipFill rotWithShape="1">
            <a:blip r:embed="rId2">
              <a:extLst>
                <a:ext uri="{28A0092B-C50C-407E-A947-70E740481C1C}">
                  <a14:useLocalDpi xmlns:a14="http://schemas.microsoft.com/office/drawing/2010/main" val="0"/>
                </a:ext>
              </a:extLst>
            </a:blip>
            <a:srcRect t="29814" b="50009"/>
            <a:stretch/>
          </p:blipFill>
          <p:spPr>
            <a:xfrm flipH="1">
              <a:off x="2680647" y="3276600"/>
              <a:ext cx="3733799" cy="614987"/>
            </a:xfrm>
            <a:prstGeom prst="rect">
              <a:avLst/>
            </a:prstGeom>
          </p:spPr>
        </p:pic>
        <p:sp>
          <p:nvSpPr>
            <p:cNvPr id="4" name="TextBox 3"/>
            <p:cNvSpPr txBox="1"/>
            <p:nvPr/>
          </p:nvSpPr>
          <p:spPr>
            <a:xfrm>
              <a:off x="3955903" y="2824787"/>
              <a:ext cx="1210588" cy="369332"/>
            </a:xfrm>
            <a:prstGeom prst="rect">
              <a:avLst/>
            </a:prstGeom>
            <a:noFill/>
          </p:spPr>
          <p:txBody>
            <a:bodyPr wrap="none" rtlCol="0">
              <a:spAutoFit/>
            </a:bodyPr>
            <a:lstStyle/>
            <a:p>
              <a:r>
                <a:rPr lang="en-US" b="0" dirty="0" err="1" smtClean="0"/>
                <a:t>Graphene</a:t>
              </a:r>
              <a:endParaRPr lang="en-US" b="0" dirty="0"/>
            </a:p>
          </p:txBody>
        </p:sp>
      </p:grpSp>
      <p:grpSp>
        <p:nvGrpSpPr>
          <p:cNvPr id="19" name="Group 18"/>
          <p:cNvGrpSpPr/>
          <p:nvPr/>
        </p:nvGrpSpPr>
        <p:grpSpPr>
          <a:xfrm>
            <a:off x="2590800" y="3076800"/>
            <a:ext cx="6557475" cy="2702732"/>
            <a:chOff x="2590800" y="3076800"/>
            <a:chExt cx="6557475" cy="2702732"/>
          </a:xfrm>
        </p:grpSpPr>
        <p:grpSp>
          <p:nvGrpSpPr>
            <p:cNvPr id="5" name="그룹 107"/>
            <p:cNvGrpSpPr/>
            <p:nvPr/>
          </p:nvGrpSpPr>
          <p:grpSpPr>
            <a:xfrm flipH="1">
              <a:off x="2590800" y="4114800"/>
              <a:ext cx="3840412" cy="1664732"/>
              <a:chOff x="2694296" y="5120184"/>
              <a:chExt cx="3733800" cy="1664732"/>
            </a:xfrm>
          </p:grpSpPr>
          <p:pic>
            <p:nvPicPr>
              <p:cNvPr id="6" name="그림 108"/>
              <p:cNvPicPr>
                <a:picLocks noChangeAspect="1"/>
              </p:cNvPicPr>
              <p:nvPr/>
            </p:nvPicPr>
            <p:blipFill rotWithShape="1">
              <a:blip r:embed="rId3">
                <a:extLst>
                  <a:ext uri="{28A0092B-C50C-407E-A947-70E740481C1C}">
                    <a14:useLocalDpi xmlns:a14="http://schemas.microsoft.com/office/drawing/2010/main" val="0"/>
                  </a:ext>
                </a:extLst>
              </a:blip>
              <a:srcRect t="27985" b="28633"/>
              <a:stretch/>
            </p:blipFill>
            <p:spPr>
              <a:xfrm>
                <a:off x="2694296" y="5120184"/>
                <a:ext cx="3733800" cy="1322284"/>
              </a:xfrm>
              <a:prstGeom prst="rect">
                <a:avLst/>
              </a:prstGeom>
            </p:spPr>
          </p:pic>
          <p:sp>
            <p:nvSpPr>
              <p:cNvPr id="7" name="TextBox 6"/>
              <p:cNvSpPr txBox="1"/>
              <p:nvPr/>
            </p:nvSpPr>
            <p:spPr>
              <a:xfrm>
                <a:off x="3385999" y="6415584"/>
                <a:ext cx="2356609" cy="369332"/>
              </a:xfrm>
              <a:prstGeom prst="rect">
                <a:avLst/>
              </a:prstGeom>
              <a:noFill/>
            </p:spPr>
            <p:txBody>
              <a:bodyPr wrap="none" rtlCol="0">
                <a:spAutoFit/>
              </a:bodyPr>
              <a:lstStyle/>
              <a:p>
                <a:r>
                  <a:rPr lang="en-US" b="0" dirty="0" err="1" smtClean="0"/>
                  <a:t>Graphene</a:t>
                </a:r>
                <a:r>
                  <a:rPr lang="en-US" b="0" dirty="0" smtClean="0"/>
                  <a:t> + substrate</a:t>
                </a:r>
                <a:endParaRPr lang="en-US" b="0" dirty="0"/>
              </a:p>
            </p:txBody>
          </p:sp>
        </p:grpSp>
        <p:grpSp>
          <p:nvGrpSpPr>
            <p:cNvPr id="8" name="그룹 2"/>
            <p:cNvGrpSpPr/>
            <p:nvPr/>
          </p:nvGrpSpPr>
          <p:grpSpPr>
            <a:xfrm>
              <a:off x="6449705" y="3076800"/>
              <a:ext cx="2698570" cy="1800000"/>
              <a:chOff x="6449705" y="3305400"/>
              <a:chExt cx="2698570" cy="1800000"/>
            </a:xfrm>
          </p:grpSpPr>
          <p:sp>
            <p:nvSpPr>
              <p:cNvPr id="9" name="아래로 구부러진 화살표 112"/>
              <p:cNvSpPr/>
              <p:nvPr/>
            </p:nvSpPr>
            <p:spPr>
              <a:xfrm rot="16200000" flipH="1" flipV="1">
                <a:off x="5837705" y="3917400"/>
                <a:ext cx="1800000" cy="576000"/>
              </a:xfrm>
              <a:prstGeom prst="curvedDownArrow">
                <a:avLst>
                  <a:gd name="adj1" fmla="val 25000"/>
                  <a:gd name="adj2" fmla="val 60016"/>
                  <a:gd name="adj3" fmla="val 425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7090801" y="3861181"/>
                <a:ext cx="2057474" cy="646331"/>
              </a:xfrm>
              <a:prstGeom prst="rect">
                <a:avLst/>
              </a:prstGeom>
              <a:noFill/>
            </p:spPr>
            <p:txBody>
              <a:bodyPr wrap="none" rtlCol="0">
                <a:spAutoFit/>
              </a:bodyPr>
              <a:lstStyle/>
              <a:p>
                <a:r>
                  <a:rPr lang="en-US" dirty="0"/>
                  <a:t>e</a:t>
                </a:r>
                <a:r>
                  <a:rPr lang="en-US" dirty="0" smtClean="0"/>
                  <a:t>lectron-electron</a:t>
                </a:r>
              </a:p>
              <a:p>
                <a:r>
                  <a:rPr lang="en-US" dirty="0" smtClean="0"/>
                  <a:t>interactions</a:t>
                </a:r>
              </a:p>
            </p:txBody>
          </p:sp>
        </p:grpSp>
      </p:grpSp>
      <p:sp>
        <p:nvSpPr>
          <p:cNvPr id="14"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Dream about strongly correlated electron phases</a:t>
            </a:r>
            <a:endParaRPr lang="en-US" altLang="zh-CN" sz="3000" dirty="0">
              <a:solidFill>
                <a:schemeClr val="bg1"/>
              </a:solidFill>
              <a:effectLst>
                <a:outerShdw blurRad="38100" dist="38100" dir="2700000" algn="tl">
                  <a:srgbClr val="000000"/>
                </a:outerShdw>
              </a:effectLst>
              <a:ea typeface="宋体" pitchFamily="2" charset="-122"/>
            </a:endParaRPr>
          </a:p>
        </p:txBody>
      </p:sp>
      <p:sp>
        <p:nvSpPr>
          <p:cNvPr id="15" name="TextBox 14"/>
          <p:cNvSpPr txBox="1"/>
          <p:nvPr/>
        </p:nvSpPr>
        <p:spPr>
          <a:xfrm>
            <a:off x="16578" y="2286000"/>
            <a:ext cx="9127421" cy="369332"/>
          </a:xfrm>
          <a:prstGeom prst="rect">
            <a:avLst/>
          </a:prstGeom>
          <a:noFill/>
        </p:spPr>
        <p:txBody>
          <a:bodyPr wrap="square" rtlCol="0">
            <a:spAutoFit/>
          </a:bodyPr>
          <a:lstStyle/>
          <a:p>
            <a:r>
              <a:rPr lang="en-US" b="0" dirty="0" smtClean="0"/>
              <a:t>A light element, carbon, only with 6 electrons confined in a 2D system</a:t>
            </a:r>
            <a:endParaRPr lang="en-US" b="0" dirty="0"/>
          </a:p>
        </p:txBody>
      </p:sp>
      <p:pic>
        <p:nvPicPr>
          <p:cNvPr id="16" name="그림 108"/>
          <p:cNvPicPr>
            <a:picLocks noChangeAspect="1"/>
          </p:cNvPicPr>
          <p:nvPr/>
        </p:nvPicPr>
        <p:blipFill rotWithShape="1">
          <a:blip r:embed="rId3">
            <a:extLst>
              <a:ext uri="{28A0092B-C50C-407E-A947-70E740481C1C}">
                <a14:useLocalDpi xmlns:a14="http://schemas.microsoft.com/office/drawing/2010/main" val="0"/>
              </a:ext>
            </a:extLst>
          </a:blip>
          <a:srcRect l="51660" t="45920" r="7182" b="44941"/>
          <a:stretch/>
        </p:blipFill>
        <p:spPr>
          <a:xfrm flipH="1">
            <a:off x="4661712" y="4647431"/>
            <a:ext cx="1580664" cy="278549"/>
          </a:xfrm>
          <a:prstGeom prst="rect">
            <a:avLst/>
          </a:prstGeom>
        </p:spPr>
      </p:pic>
      <p:sp>
        <p:nvSpPr>
          <p:cNvPr id="17" name="Rectangle 16"/>
          <p:cNvSpPr/>
          <p:nvPr/>
        </p:nvSpPr>
        <p:spPr bwMode="auto">
          <a:xfrm>
            <a:off x="2702664" y="4558490"/>
            <a:ext cx="3733800" cy="381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nvGrpSpPr>
          <p:cNvPr id="20" name="Group 19"/>
          <p:cNvGrpSpPr/>
          <p:nvPr/>
        </p:nvGrpSpPr>
        <p:grpSpPr>
          <a:xfrm>
            <a:off x="249189" y="3124200"/>
            <a:ext cx="5567733" cy="1800000"/>
            <a:chOff x="249189" y="3124200"/>
            <a:chExt cx="5567733" cy="1800000"/>
          </a:xfrm>
        </p:grpSpPr>
        <p:grpSp>
          <p:nvGrpSpPr>
            <p:cNvPr id="11" name="그룹 1"/>
            <p:cNvGrpSpPr/>
            <p:nvPr/>
          </p:nvGrpSpPr>
          <p:grpSpPr>
            <a:xfrm>
              <a:off x="249189" y="3124200"/>
              <a:ext cx="2339616" cy="1800000"/>
              <a:chOff x="278480" y="3304265"/>
              <a:chExt cx="2339616" cy="1800000"/>
            </a:xfrm>
          </p:grpSpPr>
          <p:sp>
            <p:nvSpPr>
              <p:cNvPr id="12" name="아래로 구부러진 화살표 111"/>
              <p:cNvSpPr/>
              <p:nvPr/>
            </p:nvSpPr>
            <p:spPr>
              <a:xfrm rot="16200000" flipH="1">
                <a:off x="1430096" y="3916265"/>
                <a:ext cx="1800000" cy="576000"/>
              </a:xfrm>
              <a:prstGeom prst="curvedDownArrow">
                <a:avLst>
                  <a:gd name="adj1" fmla="val 25000"/>
                  <a:gd name="adj2" fmla="val 60016"/>
                  <a:gd name="adj3" fmla="val 425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278480" y="3853221"/>
                <a:ext cx="1493017" cy="646331"/>
              </a:xfrm>
              <a:prstGeom prst="rect">
                <a:avLst/>
              </a:prstGeom>
              <a:noFill/>
            </p:spPr>
            <p:txBody>
              <a:bodyPr wrap="none" rtlCol="0">
                <a:spAutoFit/>
              </a:bodyPr>
              <a:lstStyle/>
              <a:p>
                <a:r>
                  <a:rPr lang="en-US" dirty="0"/>
                  <a:t>s</a:t>
                </a:r>
                <a:r>
                  <a:rPr lang="en-US" dirty="0" smtClean="0"/>
                  <a:t>pin-spin</a:t>
                </a:r>
              </a:p>
              <a:p>
                <a:r>
                  <a:rPr lang="en-US" dirty="0" smtClean="0"/>
                  <a:t>interactions</a:t>
                </a:r>
              </a:p>
            </p:txBody>
          </p:sp>
        </p:grpSp>
        <p:sp>
          <p:nvSpPr>
            <p:cNvPr id="18" name="TextBox 17"/>
            <p:cNvSpPr txBox="1"/>
            <p:nvPr/>
          </p:nvSpPr>
          <p:spPr>
            <a:xfrm flipH="1">
              <a:off x="3200400" y="3810000"/>
              <a:ext cx="2616522" cy="369332"/>
            </a:xfrm>
            <a:prstGeom prst="rect">
              <a:avLst/>
            </a:prstGeom>
            <a:noFill/>
          </p:spPr>
          <p:txBody>
            <a:bodyPr wrap="none" rtlCol="0">
              <a:spAutoFit/>
            </a:bodyPr>
            <a:lstStyle/>
            <a:p>
              <a:r>
                <a:rPr lang="en-US" b="0" dirty="0" err="1" smtClean="0"/>
                <a:t>Graphene</a:t>
              </a:r>
              <a:r>
                <a:rPr lang="en-US" b="0" dirty="0" smtClean="0"/>
                <a:t> + </a:t>
              </a:r>
              <a:r>
                <a:rPr lang="en-US" b="0" dirty="0" err="1" smtClean="0"/>
                <a:t>adsorbates</a:t>
              </a:r>
              <a:endParaRPr lang="en-US" b="0" dirty="0"/>
            </a:p>
          </p:txBody>
        </p:sp>
      </p:grpSp>
      <p:pic>
        <p:nvPicPr>
          <p:cNvPr id="21" name="Picture 2" descr="File:Graphen.jpg"/>
          <p:cNvPicPr>
            <a:picLocks noChangeAspect="1" noChangeArrowheads="1"/>
          </p:cNvPicPr>
          <p:nvPr/>
        </p:nvPicPr>
        <p:blipFill>
          <a:blip r:embed="rId4">
            <a:alphaModFix amt="33000"/>
            <a:extLst>
              <a:ext uri="{28A0092B-C50C-407E-A947-70E740481C1C}">
                <a14:useLocalDpi xmlns:a14="http://schemas.microsoft.com/office/drawing/2010/main" val="0"/>
              </a:ext>
            </a:extLst>
          </a:blip>
          <a:srcRect/>
          <a:stretch>
            <a:fillRect/>
          </a:stretch>
        </p:blipFill>
        <p:spPr bwMode="auto">
          <a:xfrm>
            <a:off x="609600" y="713074"/>
            <a:ext cx="7966907" cy="6373526"/>
          </a:xfrm>
          <a:prstGeom prst="rect">
            <a:avLst/>
          </a:prstGeom>
          <a:noFill/>
          <a:effectLst>
            <a:softEdge rad="1143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88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그룹 47"/>
          <p:cNvGrpSpPr/>
          <p:nvPr/>
        </p:nvGrpSpPr>
        <p:grpSpPr>
          <a:xfrm>
            <a:off x="827314" y="1838797"/>
            <a:ext cx="3414618" cy="3722247"/>
            <a:chOff x="1492044" y="1922208"/>
            <a:chExt cx="2013156" cy="3722247"/>
          </a:xfrm>
        </p:grpSpPr>
        <p:sp>
          <p:nvSpPr>
            <p:cNvPr id="49" name="타원 48"/>
            <p:cNvSpPr/>
            <p:nvPr/>
          </p:nvSpPr>
          <p:spPr bwMode="auto">
            <a:xfrm>
              <a:off x="1876889" y="2945525"/>
              <a:ext cx="1219200" cy="304800"/>
            </a:xfrm>
            <a:prstGeom prst="ellipse">
              <a:avLst/>
            </a:prstGeom>
            <a:gradFill>
              <a:gsLst>
                <a:gs pos="0">
                  <a:srgbClr val="FFF200"/>
                </a:gs>
                <a:gs pos="45000">
                  <a:srgbClr val="FF7A00">
                    <a:alpha val="34000"/>
                  </a:srgbClr>
                </a:gs>
                <a:gs pos="70000">
                  <a:srgbClr val="FF0300">
                    <a:alpha val="68000"/>
                  </a:srgbClr>
                </a:gs>
                <a:gs pos="100000">
                  <a:srgbClr val="4D0808"/>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FFFFFF"/>
                </a:solidFill>
              </a:endParaRPr>
            </a:p>
          </p:txBody>
        </p:sp>
        <p:sp>
          <p:nvSpPr>
            <p:cNvPr id="50" name="타원 49"/>
            <p:cNvSpPr/>
            <p:nvPr/>
          </p:nvSpPr>
          <p:spPr bwMode="auto">
            <a:xfrm>
              <a:off x="1511011" y="5105283"/>
              <a:ext cx="1932445" cy="539172"/>
            </a:xfrm>
            <a:prstGeom prst="ellipse">
              <a:avLst/>
            </a:prstGeom>
            <a:gradFill>
              <a:gsLst>
                <a:gs pos="0">
                  <a:srgbClr val="5E9EFF"/>
                </a:gs>
                <a:gs pos="39999">
                  <a:srgbClr val="85C2FF">
                    <a:alpha val="0"/>
                  </a:srgbClr>
                </a:gs>
                <a:gs pos="70000">
                  <a:srgbClr val="C4D6EB"/>
                </a:gs>
                <a:gs pos="100000">
                  <a:srgbClr val="FFEBFA"/>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ko-KR" altLang="en-US">
                <a:solidFill>
                  <a:srgbClr val="FFFFFF"/>
                </a:solidFill>
              </a:endParaRPr>
            </a:p>
          </p:txBody>
        </p:sp>
        <p:sp>
          <p:nvSpPr>
            <p:cNvPr id="51" name="자유형 50"/>
            <p:cNvSpPr/>
            <p:nvPr/>
          </p:nvSpPr>
          <p:spPr bwMode="auto">
            <a:xfrm>
              <a:off x="1496961" y="3869733"/>
              <a:ext cx="2008239" cy="1774722"/>
            </a:xfrm>
            <a:custGeom>
              <a:avLst/>
              <a:gdLst>
                <a:gd name="connsiteX0" fmla="*/ 7374 w 2008239"/>
                <a:gd name="connsiteY0" fmla="*/ 1479754 h 1774722"/>
                <a:gd name="connsiteX1" fmla="*/ 302342 w 2008239"/>
                <a:gd name="connsiteY1" fmla="*/ 801328 h 1774722"/>
                <a:gd name="connsiteX2" fmla="*/ 567813 w 2008239"/>
                <a:gd name="connsiteY2" fmla="*/ 299883 h 1774722"/>
                <a:gd name="connsiteX3" fmla="*/ 759542 w 2008239"/>
                <a:gd name="connsiteY3" fmla="*/ 78657 h 1774722"/>
                <a:gd name="connsiteX4" fmla="*/ 966019 w 2008239"/>
                <a:gd name="connsiteY4" fmla="*/ 4916 h 1774722"/>
                <a:gd name="connsiteX5" fmla="*/ 1172497 w 2008239"/>
                <a:gd name="connsiteY5" fmla="*/ 49161 h 1774722"/>
                <a:gd name="connsiteX6" fmla="*/ 1423219 w 2008239"/>
                <a:gd name="connsiteY6" fmla="*/ 270387 h 1774722"/>
                <a:gd name="connsiteX7" fmla="*/ 1688690 w 2008239"/>
                <a:gd name="connsiteY7" fmla="*/ 757083 h 1774722"/>
                <a:gd name="connsiteX8" fmla="*/ 1895168 w 2008239"/>
                <a:gd name="connsiteY8" fmla="*/ 1243780 h 1774722"/>
                <a:gd name="connsiteX9" fmla="*/ 1983658 w 2008239"/>
                <a:gd name="connsiteY9" fmla="*/ 1465006 h 1774722"/>
                <a:gd name="connsiteX10" fmla="*/ 1983658 w 2008239"/>
                <a:gd name="connsiteY10" fmla="*/ 1479754 h 1774722"/>
                <a:gd name="connsiteX11" fmla="*/ 1836174 w 2008239"/>
                <a:gd name="connsiteY11" fmla="*/ 1641987 h 1774722"/>
                <a:gd name="connsiteX12" fmla="*/ 1526458 w 2008239"/>
                <a:gd name="connsiteY12" fmla="*/ 1745225 h 1774722"/>
                <a:gd name="connsiteX13" fmla="*/ 1010264 w 2008239"/>
                <a:gd name="connsiteY13" fmla="*/ 1774722 h 1774722"/>
                <a:gd name="connsiteX14" fmla="*/ 582561 w 2008239"/>
                <a:gd name="connsiteY14" fmla="*/ 1745225 h 1774722"/>
                <a:gd name="connsiteX15" fmla="*/ 258097 w 2008239"/>
                <a:gd name="connsiteY15" fmla="*/ 1671483 h 1774722"/>
                <a:gd name="connsiteX16" fmla="*/ 7374 w 2008239"/>
                <a:gd name="connsiteY16" fmla="*/ 1479754 h 17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8239" h="1774722">
                  <a:moveTo>
                    <a:pt x="7374" y="1479754"/>
                  </a:moveTo>
                  <a:cubicBezTo>
                    <a:pt x="14748" y="1334728"/>
                    <a:pt x="208936" y="997973"/>
                    <a:pt x="302342" y="801328"/>
                  </a:cubicBezTo>
                  <a:cubicBezTo>
                    <a:pt x="395749" y="604683"/>
                    <a:pt x="491613" y="420328"/>
                    <a:pt x="567813" y="299883"/>
                  </a:cubicBezTo>
                  <a:cubicBezTo>
                    <a:pt x="644013" y="179438"/>
                    <a:pt x="693174" y="127818"/>
                    <a:pt x="759542" y="78657"/>
                  </a:cubicBezTo>
                  <a:cubicBezTo>
                    <a:pt x="825910" y="29496"/>
                    <a:pt x="897193" y="9832"/>
                    <a:pt x="966019" y="4916"/>
                  </a:cubicBezTo>
                  <a:cubicBezTo>
                    <a:pt x="1034845" y="0"/>
                    <a:pt x="1096297" y="4916"/>
                    <a:pt x="1172497" y="49161"/>
                  </a:cubicBezTo>
                  <a:cubicBezTo>
                    <a:pt x="1248697" y="93406"/>
                    <a:pt x="1337187" y="152400"/>
                    <a:pt x="1423219" y="270387"/>
                  </a:cubicBezTo>
                  <a:cubicBezTo>
                    <a:pt x="1509251" y="388374"/>
                    <a:pt x="1610032" y="594851"/>
                    <a:pt x="1688690" y="757083"/>
                  </a:cubicBezTo>
                  <a:cubicBezTo>
                    <a:pt x="1767348" y="919315"/>
                    <a:pt x="1846007" y="1125793"/>
                    <a:pt x="1895168" y="1243780"/>
                  </a:cubicBezTo>
                  <a:cubicBezTo>
                    <a:pt x="1944329" y="1361767"/>
                    <a:pt x="1968910" y="1425677"/>
                    <a:pt x="1983658" y="1465006"/>
                  </a:cubicBezTo>
                  <a:cubicBezTo>
                    <a:pt x="1998406" y="1504335"/>
                    <a:pt x="2008239" y="1450257"/>
                    <a:pt x="1983658" y="1479754"/>
                  </a:cubicBezTo>
                  <a:cubicBezTo>
                    <a:pt x="1959077" y="1509251"/>
                    <a:pt x="1912374" y="1597742"/>
                    <a:pt x="1836174" y="1641987"/>
                  </a:cubicBezTo>
                  <a:cubicBezTo>
                    <a:pt x="1759974" y="1686232"/>
                    <a:pt x="1664110" y="1723103"/>
                    <a:pt x="1526458" y="1745225"/>
                  </a:cubicBezTo>
                  <a:cubicBezTo>
                    <a:pt x="1388806" y="1767348"/>
                    <a:pt x="1167580" y="1774722"/>
                    <a:pt x="1010264" y="1774722"/>
                  </a:cubicBezTo>
                  <a:cubicBezTo>
                    <a:pt x="852948" y="1774722"/>
                    <a:pt x="707922" y="1762431"/>
                    <a:pt x="582561" y="1745225"/>
                  </a:cubicBezTo>
                  <a:cubicBezTo>
                    <a:pt x="457200" y="1728019"/>
                    <a:pt x="353961" y="1708354"/>
                    <a:pt x="258097" y="1671483"/>
                  </a:cubicBezTo>
                  <a:cubicBezTo>
                    <a:pt x="162233" y="1634612"/>
                    <a:pt x="0" y="1624780"/>
                    <a:pt x="7374" y="1479754"/>
                  </a:cubicBezTo>
                  <a:close/>
                </a:path>
              </a:pathLst>
            </a:custGeom>
            <a:gradFill>
              <a:gsLst>
                <a:gs pos="0">
                  <a:srgbClr val="FFF200"/>
                </a:gs>
                <a:gs pos="40000">
                  <a:srgbClr val="FF7A00">
                    <a:alpha val="34000"/>
                  </a:srgbClr>
                </a:gs>
                <a:gs pos="70000">
                  <a:srgbClr val="FF0300">
                    <a:alpha val="68000"/>
                  </a:srgbClr>
                </a:gs>
                <a:gs pos="100000">
                  <a:srgbClr val="4D0808"/>
                </a:gs>
              </a:gsLst>
              <a:lin ang="1080000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dirty="0" smtClean="0">
                <a:ln>
                  <a:noFill/>
                </a:ln>
                <a:solidFill>
                  <a:schemeClr val="tx1"/>
                </a:solidFill>
                <a:effectLst/>
                <a:latin typeface="Arial" pitchFamily="34" charset="0"/>
              </a:endParaRPr>
            </a:p>
          </p:txBody>
        </p:sp>
        <p:sp>
          <p:nvSpPr>
            <p:cNvPr id="52" name="자유형 51"/>
            <p:cNvSpPr/>
            <p:nvPr/>
          </p:nvSpPr>
          <p:spPr bwMode="auto">
            <a:xfrm rot="10800000">
              <a:off x="1492044" y="1927122"/>
              <a:ext cx="2008239" cy="1774722"/>
            </a:xfrm>
            <a:custGeom>
              <a:avLst/>
              <a:gdLst>
                <a:gd name="connsiteX0" fmla="*/ 7374 w 2008239"/>
                <a:gd name="connsiteY0" fmla="*/ 1479754 h 1774722"/>
                <a:gd name="connsiteX1" fmla="*/ 302342 w 2008239"/>
                <a:gd name="connsiteY1" fmla="*/ 801328 h 1774722"/>
                <a:gd name="connsiteX2" fmla="*/ 567813 w 2008239"/>
                <a:gd name="connsiteY2" fmla="*/ 299883 h 1774722"/>
                <a:gd name="connsiteX3" fmla="*/ 759542 w 2008239"/>
                <a:gd name="connsiteY3" fmla="*/ 78657 h 1774722"/>
                <a:gd name="connsiteX4" fmla="*/ 966019 w 2008239"/>
                <a:gd name="connsiteY4" fmla="*/ 4916 h 1774722"/>
                <a:gd name="connsiteX5" fmla="*/ 1172497 w 2008239"/>
                <a:gd name="connsiteY5" fmla="*/ 49161 h 1774722"/>
                <a:gd name="connsiteX6" fmla="*/ 1423219 w 2008239"/>
                <a:gd name="connsiteY6" fmla="*/ 270387 h 1774722"/>
                <a:gd name="connsiteX7" fmla="*/ 1688690 w 2008239"/>
                <a:gd name="connsiteY7" fmla="*/ 757083 h 1774722"/>
                <a:gd name="connsiteX8" fmla="*/ 1895168 w 2008239"/>
                <a:gd name="connsiteY8" fmla="*/ 1243780 h 1774722"/>
                <a:gd name="connsiteX9" fmla="*/ 1983658 w 2008239"/>
                <a:gd name="connsiteY9" fmla="*/ 1465006 h 1774722"/>
                <a:gd name="connsiteX10" fmla="*/ 1983658 w 2008239"/>
                <a:gd name="connsiteY10" fmla="*/ 1479754 h 1774722"/>
                <a:gd name="connsiteX11" fmla="*/ 1836174 w 2008239"/>
                <a:gd name="connsiteY11" fmla="*/ 1641987 h 1774722"/>
                <a:gd name="connsiteX12" fmla="*/ 1526458 w 2008239"/>
                <a:gd name="connsiteY12" fmla="*/ 1745225 h 1774722"/>
                <a:gd name="connsiteX13" fmla="*/ 1010264 w 2008239"/>
                <a:gd name="connsiteY13" fmla="*/ 1774722 h 1774722"/>
                <a:gd name="connsiteX14" fmla="*/ 582561 w 2008239"/>
                <a:gd name="connsiteY14" fmla="*/ 1745225 h 1774722"/>
                <a:gd name="connsiteX15" fmla="*/ 258097 w 2008239"/>
                <a:gd name="connsiteY15" fmla="*/ 1671483 h 1774722"/>
                <a:gd name="connsiteX16" fmla="*/ 7374 w 2008239"/>
                <a:gd name="connsiteY16" fmla="*/ 1479754 h 17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8239" h="1774722">
                  <a:moveTo>
                    <a:pt x="7374" y="1479754"/>
                  </a:moveTo>
                  <a:cubicBezTo>
                    <a:pt x="14748" y="1334728"/>
                    <a:pt x="208936" y="997973"/>
                    <a:pt x="302342" y="801328"/>
                  </a:cubicBezTo>
                  <a:cubicBezTo>
                    <a:pt x="395749" y="604683"/>
                    <a:pt x="491613" y="420328"/>
                    <a:pt x="567813" y="299883"/>
                  </a:cubicBezTo>
                  <a:cubicBezTo>
                    <a:pt x="644013" y="179438"/>
                    <a:pt x="693174" y="127818"/>
                    <a:pt x="759542" y="78657"/>
                  </a:cubicBezTo>
                  <a:cubicBezTo>
                    <a:pt x="825910" y="29496"/>
                    <a:pt x="897193" y="9832"/>
                    <a:pt x="966019" y="4916"/>
                  </a:cubicBezTo>
                  <a:cubicBezTo>
                    <a:pt x="1034845" y="0"/>
                    <a:pt x="1096297" y="4916"/>
                    <a:pt x="1172497" y="49161"/>
                  </a:cubicBezTo>
                  <a:cubicBezTo>
                    <a:pt x="1248697" y="93406"/>
                    <a:pt x="1337187" y="152400"/>
                    <a:pt x="1423219" y="270387"/>
                  </a:cubicBezTo>
                  <a:cubicBezTo>
                    <a:pt x="1509251" y="388374"/>
                    <a:pt x="1610032" y="594851"/>
                    <a:pt x="1688690" y="757083"/>
                  </a:cubicBezTo>
                  <a:cubicBezTo>
                    <a:pt x="1767348" y="919315"/>
                    <a:pt x="1846007" y="1125793"/>
                    <a:pt x="1895168" y="1243780"/>
                  </a:cubicBezTo>
                  <a:cubicBezTo>
                    <a:pt x="1944329" y="1361767"/>
                    <a:pt x="1968910" y="1425677"/>
                    <a:pt x="1983658" y="1465006"/>
                  </a:cubicBezTo>
                  <a:cubicBezTo>
                    <a:pt x="1998406" y="1504335"/>
                    <a:pt x="2008239" y="1450257"/>
                    <a:pt x="1983658" y="1479754"/>
                  </a:cubicBezTo>
                  <a:cubicBezTo>
                    <a:pt x="1959077" y="1509251"/>
                    <a:pt x="1912374" y="1597742"/>
                    <a:pt x="1836174" y="1641987"/>
                  </a:cubicBezTo>
                  <a:cubicBezTo>
                    <a:pt x="1759974" y="1686232"/>
                    <a:pt x="1664110" y="1723103"/>
                    <a:pt x="1526458" y="1745225"/>
                  </a:cubicBezTo>
                  <a:cubicBezTo>
                    <a:pt x="1388806" y="1767348"/>
                    <a:pt x="1167580" y="1774722"/>
                    <a:pt x="1010264" y="1774722"/>
                  </a:cubicBezTo>
                  <a:cubicBezTo>
                    <a:pt x="852948" y="1774722"/>
                    <a:pt x="707922" y="1762431"/>
                    <a:pt x="582561" y="1745225"/>
                  </a:cubicBezTo>
                  <a:cubicBezTo>
                    <a:pt x="457200" y="1728019"/>
                    <a:pt x="353961" y="1708354"/>
                    <a:pt x="258097" y="1671483"/>
                  </a:cubicBezTo>
                  <a:cubicBezTo>
                    <a:pt x="162233" y="1634612"/>
                    <a:pt x="0" y="1624780"/>
                    <a:pt x="7374" y="1479754"/>
                  </a:cubicBezTo>
                  <a:close/>
                </a:path>
              </a:pathLst>
            </a:custGeom>
            <a:gradFill flip="none" rotWithShape="1">
              <a:gsLst>
                <a:gs pos="0">
                  <a:srgbClr val="5E9EFF"/>
                </a:gs>
                <a:gs pos="39999">
                  <a:srgbClr val="85C2FF">
                    <a:alpha val="0"/>
                  </a:srgbClr>
                </a:gs>
                <a:gs pos="70000">
                  <a:srgbClr val="C4D6EB"/>
                </a:gs>
                <a:gs pos="100000">
                  <a:srgbClr val="FFEBFA"/>
                </a:gs>
              </a:gsLst>
              <a:lin ang="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dirty="0" smtClean="0">
                <a:ln>
                  <a:noFill/>
                </a:ln>
                <a:solidFill>
                  <a:schemeClr val="tx1"/>
                </a:solidFill>
                <a:effectLst/>
                <a:latin typeface="Arial" pitchFamily="34" charset="0"/>
              </a:endParaRPr>
            </a:p>
          </p:txBody>
        </p:sp>
        <p:sp>
          <p:nvSpPr>
            <p:cNvPr id="53" name="타원 52"/>
            <p:cNvSpPr/>
            <p:nvPr/>
          </p:nvSpPr>
          <p:spPr bwMode="auto">
            <a:xfrm>
              <a:off x="1514935" y="1922208"/>
              <a:ext cx="1985961" cy="539172"/>
            </a:xfrm>
            <a:prstGeom prst="ellipse">
              <a:avLst/>
            </a:prstGeom>
            <a:gradFill>
              <a:gsLst>
                <a:gs pos="0">
                  <a:srgbClr val="5E9EFF"/>
                </a:gs>
                <a:gs pos="39999">
                  <a:srgbClr val="85C2FF">
                    <a:alpha val="0"/>
                  </a:srgbClr>
                </a:gs>
                <a:gs pos="70000">
                  <a:srgbClr val="C4D6EB"/>
                </a:gs>
                <a:gs pos="100000">
                  <a:srgbClr val="FFEBFA"/>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ko-KR" altLang="en-US">
                <a:solidFill>
                  <a:srgbClr val="FFFFFF"/>
                </a:solidFill>
              </a:endParaRPr>
            </a:p>
          </p:txBody>
        </p:sp>
        <p:sp>
          <p:nvSpPr>
            <p:cNvPr id="54" name="자유형 53"/>
            <p:cNvSpPr/>
            <p:nvPr/>
          </p:nvSpPr>
          <p:spPr bwMode="auto">
            <a:xfrm flipH="1">
              <a:off x="1872126" y="3081341"/>
              <a:ext cx="1243584" cy="631825"/>
            </a:xfrm>
            <a:custGeom>
              <a:avLst/>
              <a:gdLst>
                <a:gd name="connsiteX0" fmla="*/ 17462 w 1245393"/>
                <a:gd name="connsiteY0" fmla="*/ 37306 h 631825"/>
                <a:gd name="connsiteX1" fmla="*/ 188912 w 1245393"/>
                <a:gd name="connsiteY1" fmla="*/ 294481 h 631825"/>
                <a:gd name="connsiteX2" fmla="*/ 355599 w 1245393"/>
                <a:gd name="connsiteY2" fmla="*/ 499268 h 631825"/>
                <a:gd name="connsiteX3" fmla="*/ 474662 w 1245393"/>
                <a:gd name="connsiteY3" fmla="*/ 594518 h 631825"/>
                <a:gd name="connsiteX4" fmla="*/ 584199 w 1245393"/>
                <a:gd name="connsiteY4" fmla="*/ 627856 h 631825"/>
                <a:gd name="connsiteX5" fmla="*/ 693737 w 1245393"/>
                <a:gd name="connsiteY5" fmla="*/ 618331 h 631825"/>
                <a:gd name="connsiteX6" fmla="*/ 841374 w 1245393"/>
                <a:gd name="connsiteY6" fmla="*/ 546893 h 631825"/>
                <a:gd name="connsiteX7" fmla="*/ 993774 w 1245393"/>
                <a:gd name="connsiteY7" fmla="*/ 384968 h 631825"/>
                <a:gd name="connsiteX8" fmla="*/ 1117599 w 1245393"/>
                <a:gd name="connsiteY8" fmla="*/ 203993 h 631825"/>
                <a:gd name="connsiteX9" fmla="*/ 1231899 w 1245393"/>
                <a:gd name="connsiteY9" fmla="*/ 27781 h 631825"/>
                <a:gd name="connsiteX10" fmla="*/ 1198562 w 1245393"/>
                <a:gd name="connsiteY10" fmla="*/ 51593 h 631825"/>
                <a:gd name="connsiteX11" fmla="*/ 1089024 w 1245393"/>
                <a:gd name="connsiteY11" fmla="*/ 103981 h 631825"/>
                <a:gd name="connsiteX12" fmla="*/ 922337 w 1245393"/>
                <a:gd name="connsiteY12" fmla="*/ 142081 h 631825"/>
                <a:gd name="connsiteX13" fmla="*/ 727074 w 1245393"/>
                <a:gd name="connsiteY13" fmla="*/ 156368 h 631825"/>
                <a:gd name="connsiteX14" fmla="*/ 469899 w 1245393"/>
                <a:gd name="connsiteY14" fmla="*/ 156368 h 631825"/>
                <a:gd name="connsiteX15" fmla="*/ 236537 w 1245393"/>
                <a:gd name="connsiteY15" fmla="*/ 118268 h 631825"/>
                <a:gd name="connsiteX16" fmla="*/ 84137 w 1245393"/>
                <a:gd name="connsiteY16" fmla="*/ 70643 h 631825"/>
                <a:gd name="connsiteX17" fmla="*/ 17462 w 1245393"/>
                <a:gd name="connsiteY17" fmla="*/ 37306 h 63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5393" h="631825">
                  <a:moveTo>
                    <a:pt x="17462" y="37306"/>
                  </a:moveTo>
                  <a:cubicBezTo>
                    <a:pt x="34924" y="74612"/>
                    <a:pt x="132556" y="217488"/>
                    <a:pt x="188912" y="294481"/>
                  </a:cubicBezTo>
                  <a:cubicBezTo>
                    <a:pt x="245268" y="371474"/>
                    <a:pt x="307974" y="449262"/>
                    <a:pt x="355599" y="499268"/>
                  </a:cubicBezTo>
                  <a:cubicBezTo>
                    <a:pt x="403224" y="549274"/>
                    <a:pt x="436562" y="573087"/>
                    <a:pt x="474662" y="594518"/>
                  </a:cubicBezTo>
                  <a:cubicBezTo>
                    <a:pt x="512762" y="615949"/>
                    <a:pt x="547687" y="623887"/>
                    <a:pt x="584199" y="627856"/>
                  </a:cubicBezTo>
                  <a:cubicBezTo>
                    <a:pt x="620712" y="631825"/>
                    <a:pt x="650875" y="631825"/>
                    <a:pt x="693737" y="618331"/>
                  </a:cubicBezTo>
                  <a:cubicBezTo>
                    <a:pt x="736600" y="604837"/>
                    <a:pt x="791368" y="585787"/>
                    <a:pt x="841374" y="546893"/>
                  </a:cubicBezTo>
                  <a:cubicBezTo>
                    <a:pt x="891380" y="507999"/>
                    <a:pt x="947737" y="442118"/>
                    <a:pt x="993774" y="384968"/>
                  </a:cubicBezTo>
                  <a:cubicBezTo>
                    <a:pt x="1039811" y="327818"/>
                    <a:pt x="1077912" y="263524"/>
                    <a:pt x="1117599" y="203993"/>
                  </a:cubicBezTo>
                  <a:cubicBezTo>
                    <a:pt x="1157286" y="144462"/>
                    <a:pt x="1218405" y="53181"/>
                    <a:pt x="1231899" y="27781"/>
                  </a:cubicBezTo>
                  <a:cubicBezTo>
                    <a:pt x="1245393" y="2381"/>
                    <a:pt x="1222375" y="38893"/>
                    <a:pt x="1198562" y="51593"/>
                  </a:cubicBezTo>
                  <a:cubicBezTo>
                    <a:pt x="1174750" y="64293"/>
                    <a:pt x="1135061" y="88900"/>
                    <a:pt x="1089024" y="103981"/>
                  </a:cubicBezTo>
                  <a:cubicBezTo>
                    <a:pt x="1042987" y="119062"/>
                    <a:pt x="982662" y="133350"/>
                    <a:pt x="922337" y="142081"/>
                  </a:cubicBezTo>
                  <a:cubicBezTo>
                    <a:pt x="862012" y="150812"/>
                    <a:pt x="802480" y="153987"/>
                    <a:pt x="727074" y="156368"/>
                  </a:cubicBezTo>
                  <a:cubicBezTo>
                    <a:pt x="651668" y="158749"/>
                    <a:pt x="551655" y="162718"/>
                    <a:pt x="469899" y="156368"/>
                  </a:cubicBezTo>
                  <a:cubicBezTo>
                    <a:pt x="388143" y="150018"/>
                    <a:pt x="300831" y="132555"/>
                    <a:pt x="236537" y="118268"/>
                  </a:cubicBezTo>
                  <a:cubicBezTo>
                    <a:pt x="172243" y="103981"/>
                    <a:pt x="119856" y="84137"/>
                    <a:pt x="84137" y="70643"/>
                  </a:cubicBezTo>
                  <a:cubicBezTo>
                    <a:pt x="48418" y="57149"/>
                    <a:pt x="0" y="0"/>
                    <a:pt x="17462" y="37306"/>
                  </a:cubicBezTo>
                  <a:close/>
                </a:path>
              </a:pathLst>
            </a:custGeom>
            <a:gradFill>
              <a:gsLst>
                <a:gs pos="0">
                  <a:srgbClr val="FFFF00"/>
                </a:gs>
                <a:gs pos="39999">
                  <a:srgbClr val="FF6600">
                    <a:alpha val="33725"/>
                  </a:srgbClr>
                </a:gs>
                <a:gs pos="70000">
                  <a:srgbClr val="FF0000"/>
                </a:gs>
                <a:gs pos="100000">
                  <a:srgbClr val="500000"/>
                </a:gs>
              </a:gsLst>
              <a:lin ang="0" scaled="1"/>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smtClean="0">
                <a:ln>
                  <a:noFill/>
                </a:ln>
                <a:solidFill>
                  <a:schemeClr val="tx1"/>
                </a:solidFill>
                <a:effectLst/>
                <a:latin typeface="Arial" pitchFamily="34" charset="0"/>
              </a:endParaRPr>
            </a:p>
          </p:txBody>
        </p:sp>
      </p:grpSp>
      <p:sp>
        <p:nvSpPr>
          <p:cNvPr id="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Electron-electron interactions in Fermi liquids</a:t>
            </a:r>
            <a:endParaRPr lang="en-US" altLang="zh-CN" sz="3000" dirty="0">
              <a:solidFill>
                <a:schemeClr val="bg1"/>
              </a:solidFill>
              <a:effectLst>
                <a:outerShdw blurRad="38100" dist="38100" dir="2700000" algn="tl">
                  <a:srgbClr val="000000"/>
                </a:outerShdw>
              </a:effectLst>
              <a:ea typeface="宋体" pitchFamily="2" charset="-122"/>
            </a:endParaRPr>
          </a:p>
        </p:txBody>
      </p:sp>
      <p:sp>
        <p:nvSpPr>
          <p:cNvPr id="5" name="TextBox 4"/>
          <p:cNvSpPr txBox="1"/>
          <p:nvPr/>
        </p:nvSpPr>
        <p:spPr>
          <a:xfrm>
            <a:off x="1253873" y="990600"/>
            <a:ext cx="2585964" cy="769441"/>
          </a:xfrm>
          <a:prstGeom prst="rect">
            <a:avLst/>
          </a:prstGeom>
          <a:noFill/>
        </p:spPr>
        <p:txBody>
          <a:bodyPr wrap="none" rtlCol="0">
            <a:spAutoFit/>
          </a:bodyPr>
          <a:lstStyle/>
          <a:p>
            <a:r>
              <a:rPr lang="en-US" sz="2200" u="sng" dirty="0" smtClean="0"/>
              <a:t>Fermi liquids</a:t>
            </a:r>
          </a:p>
          <a:p>
            <a:r>
              <a:rPr lang="en-US" sz="2200" b="0" dirty="0" smtClean="0"/>
              <a:t>Galilean invariance</a:t>
            </a:r>
            <a:endParaRPr lang="en-US" sz="2200" b="0" dirty="0"/>
          </a:p>
        </p:txBody>
      </p:sp>
      <p:grpSp>
        <p:nvGrpSpPr>
          <p:cNvPr id="46" name="그룹 45"/>
          <p:cNvGrpSpPr/>
          <p:nvPr/>
        </p:nvGrpSpPr>
        <p:grpSpPr>
          <a:xfrm>
            <a:off x="1360714" y="1844452"/>
            <a:ext cx="2340426" cy="3716592"/>
            <a:chOff x="1492044" y="1922208"/>
            <a:chExt cx="2013156" cy="3716592"/>
          </a:xfrm>
        </p:grpSpPr>
        <p:sp>
          <p:nvSpPr>
            <p:cNvPr id="9" name="타원 8"/>
            <p:cNvSpPr/>
            <p:nvPr/>
          </p:nvSpPr>
          <p:spPr bwMode="auto">
            <a:xfrm>
              <a:off x="1876889" y="2945525"/>
              <a:ext cx="1219200" cy="304800"/>
            </a:xfrm>
            <a:prstGeom prst="ellipse">
              <a:avLst/>
            </a:prstGeom>
            <a:gradFill>
              <a:gsLst>
                <a:gs pos="0">
                  <a:srgbClr val="FFF200"/>
                </a:gs>
                <a:gs pos="45000">
                  <a:srgbClr val="FF7A00">
                    <a:alpha val="34000"/>
                  </a:srgbClr>
                </a:gs>
                <a:gs pos="70000">
                  <a:srgbClr val="FF0300">
                    <a:alpha val="68000"/>
                  </a:srgbClr>
                </a:gs>
                <a:gs pos="100000">
                  <a:srgbClr val="4D0808"/>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FFFFFF"/>
                </a:solidFill>
              </a:endParaRPr>
            </a:p>
          </p:txBody>
        </p:sp>
        <p:sp>
          <p:nvSpPr>
            <p:cNvPr id="10" name="타원 9"/>
            <p:cNvSpPr/>
            <p:nvPr/>
          </p:nvSpPr>
          <p:spPr bwMode="auto">
            <a:xfrm>
              <a:off x="1511011" y="5099628"/>
              <a:ext cx="1932445" cy="539172"/>
            </a:xfrm>
            <a:prstGeom prst="ellipse">
              <a:avLst/>
            </a:prstGeom>
            <a:gradFill>
              <a:gsLst>
                <a:gs pos="0">
                  <a:srgbClr val="5E9EFF"/>
                </a:gs>
                <a:gs pos="39999">
                  <a:srgbClr val="85C2FF">
                    <a:alpha val="0"/>
                  </a:srgbClr>
                </a:gs>
                <a:gs pos="70000">
                  <a:srgbClr val="C4D6EB"/>
                </a:gs>
                <a:gs pos="100000">
                  <a:srgbClr val="FFEBFA"/>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ko-KR" altLang="en-US">
                <a:solidFill>
                  <a:srgbClr val="FFFFFF"/>
                </a:solidFill>
              </a:endParaRPr>
            </a:p>
          </p:txBody>
        </p:sp>
        <p:sp>
          <p:nvSpPr>
            <p:cNvPr id="11" name="자유형 10"/>
            <p:cNvSpPr/>
            <p:nvPr/>
          </p:nvSpPr>
          <p:spPr bwMode="auto">
            <a:xfrm>
              <a:off x="1496961" y="3864078"/>
              <a:ext cx="2008239" cy="1774722"/>
            </a:xfrm>
            <a:custGeom>
              <a:avLst/>
              <a:gdLst>
                <a:gd name="connsiteX0" fmla="*/ 7374 w 2008239"/>
                <a:gd name="connsiteY0" fmla="*/ 1479754 h 1774722"/>
                <a:gd name="connsiteX1" fmla="*/ 302342 w 2008239"/>
                <a:gd name="connsiteY1" fmla="*/ 801328 h 1774722"/>
                <a:gd name="connsiteX2" fmla="*/ 567813 w 2008239"/>
                <a:gd name="connsiteY2" fmla="*/ 299883 h 1774722"/>
                <a:gd name="connsiteX3" fmla="*/ 759542 w 2008239"/>
                <a:gd name="connsiteY3" fmla="*/ 78657 h 1774722"/>
                <a:gd name="connsiteX4" fmla="*/ 966019 w 2008239"/>
                <a:gd name="connsiteY4" fmla="*/ 4916 h 1774722"/>
                <a:gd name="connsiteX5" fmla="*/ 1172497 w 2008239"/>
                <a:gd name="connsiteY5" fmla="*/ 49161 h 1774722"/>
                <a:gd name="connsiteX6" fmla="*/ 1423219 w 2008239"/>
                <a:gd name="connsiteY6" fmla="*/ 270387 h 1774722"/>
                <a:gd name="connsiteX7" fmla="*/ 1688690 w 2008239"/>
                <a:gd name="connsiteY7" fmla="*/ 757083 h 1774722"/>
                <a:gd name="connsiteX8" fmla="*/ 1895168 w 2008239"/>
                <a:gd name="connsiteY8" fmla="*/ 1243780 h 1774722"/>
                <a:gd name="connsiteX9" fmla="*/ 1983658 w 2008239"/>
                <a:gd name="connsiteY9" fmla="*/ 1465006 h 1774722"/>
                <a:gd name="connsiteX10" fmla="*/ 1983658 w 2008239"/>
                <a:gd name="connsiteY10" fmla="*/ 1479754 h 1774722"/>
                <a:gd name="connsiteX11" fmla="*/ 1836174 w 2008239"/>
                <a:gd name="connsiteY11" fmla="*/ 1641987 h 1774722"/>
                <a:gd name="connsiteX12" fmla="*/ 1526458 w 2008239"/>
                <a:gd name="connsiteY12" fmla="*/ 1745225 h 1774722"/>
                <a:gd name="connsiteX13" fmla="*/ 1010264 w 2008239"/>
                <a:gd name="connsiteY13" fmla="*/ 1774722 h 1774722"/>
                <a:gd name="connsiteX14" fmla="*/ 582561 w 2008239"/>
                <a:gd name="connsiteY14" fmla="*/ 1745225 h 1774722"/>
                <a:gd name="connsiteX15" fmla="*/ 258097 w 2008239"/>
                <a:gd name="connsiteY15" fmla="*/ 1671483 h 1774722"/>
                <a:gd name="connsiteX16" fmla="*/ 7374 w 2008239"/>
                <a:gd name="connsiteY16" fmla="*/ 1479754 h 17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8239" h="1774722">
                  <a:moveTo>
                    <a:pt x="7374" y="1479754"/>
                  </a:moveTo>
                  <a:cubicBezTo>
                    <a:pt x="14748" y="1334728"/>
                    <a:pt x="208936" y="997973"/>
                    <a:pt x="302342" y="801328"/>
                  </a:cubicBezTo>
                  <a:cubicBezTo>
                    <a:pt x="395749" y="604683"/>
                    <a:pt x="491613" y="420328"/>
                    <a:pt x="567813" y="299883"/>
                  </a:cubicBezTo>
                  <a:cubicBezTo>
                    <a:pt x="644013" y="179438"/>
                    <a:pt x="693174" y="127818"/>
                    <a:pt x="759542" y="78657"/>
                  </a:cubicBezTo>
                  <a:cubicBezTo>
                    <a:pt x="825910" y="29496"/>
                    <a:pt x="897193" y="9832"/>
                    <a:pt x="966019" y="4916"/>
                  </a:cubicBezTo>
                  <a:cubicBezTo>
                    <a:pt x="1034845" y="0"/>
                    <a:pt x="1096297" y="4916"/>
                    <a:pt x="1172497" y="49161"/>
                  </a:cubicBezTo>
                  <a:cubicBezTo>
                    <a:pt x="1248697" y="93406"/>
                    <a:pt x="1337187" y="152400"/>
                    <a:pt x="1423219" y="270387"/>
                  </a:cubicBezTo>
                  <a:cubicBezTo>
                    <a:pt x="1509251" y="388374"/>
                    <a:pt x="1610032" y="594851"/>
                    <a:pt x="1688690" y="757083"/>
                  </a:cubicBezTo>
                  <a:cubicBezTo>
                    <a:pt x="1767348" y="919315"/>
                    <a:pt x="1846007" y="1125793"/>
                    <a:pt x="1895168" y="1243780"/>
                  </a:cubicBezTo>
                  <a:cubicBezTo>
                    <a:pt x="1944329" y="1361767"/>
                    <a:pt x="1968910" y="1425677"/>
                    <a:pt x="1983658" y="1465006"/>
                  </a:cubicBezTo>
                  <a:cubicBezTo>
                    <a:pt x="1998406" y="1504335"/>
                    <a:pt x="2008239" y="1450257"/>
                    <a:pt x="1983658" y="1479754"/>
                  </a:cubicBezTo>
                  <a:cubicBezTo>
                    <a:pt x="1959077" y="1509251"/>
                    <a:pt x="1912374" y="1597742"/>
                    <a:pt x="1836174" y="1641987"/>
                  </a:cubicBezTo>
                  <a:cubicBezTo>
                    <a:pt x="1759974" y="1686232"/>
                    <a:pt x="1664110" y="1723103"/>
                    <a:pt x="1526458" y="1745225"/>
                  </a:cubicBezTo>
                  <a:cubicBezTo>
                    <a:pt x="1388806" y="1767348"/>
                    <a:pt x="1167580" y="1774722"/>
                    <a:pt x="1010264" y="1774722"/>
                  </a:cubicBezTo>
                  <a:cubicBezTo>
                    <a:pt x="852948" y="1774722"/>
                    <a:pt x="707922" y="1762431"/>
                    <a:pt x="582561" y="1745225"/>
                  </a:cubicBezTo>
                  <a:cubicBezTo>
                    <a:pt x="457200" y="1728019"/>
                    <a:pt x="353961" y="1708354"/>
                    <a:pt x="258097" y="1671483"/>
                  </a:cubicBezTo>
                  <a:cubicBezTo>
                    <a:pt x="162233" y="1634612"/>
                    <a:pt x="0" y="1624780"/>
                    <a:pt x="7374" y="1479754"/>
                  </a:cubicBezTo>
                  <a:close/>
                </a:path>
              </a:pathLst>
            </a:custGeom>
            <a:gradFill>
              <a:gsLst>
                <a:gs pos="0">
                  <a:srgbClr val="FFF200"/>
                </a:gs>
                <a:gs pos="40000">
                  <a:srgbClr val="FF7A00">
                    <a:alpha val="34000"/>
                  </a:srgbClr>
                </a:gs>
                <a:gs pos="70000">
                  <a:srgbClr val="FF0300">
                    <a:alpha val="68000"/>
                  </a:srgbClr>
                </a:gs>
                <a:gs pos="100000">
                  <a:srgbClr val="4D0808"/>
                </a:gs>
              </a:gsLst>
              <a:lin ang="1080000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dirty="0" smtClean="0">
                <a:ln>
                  <a:noFill/>
                </a:ln>
                <a:solidFill>
                  <a:schemeClr val="tx1"/>
                </a:solidFill>
                <a:effectLst/>
                <a:latin typeface="Arial" pitchFamily="34" charset="0"/>
              </a:endParaRPr>
            </a:p>
          </p:txBody>
        </p:sp>
        <p:sp>
          <p:nvSpPr>
            <p:cNvPr id="12" name="자유형 11"/>
            <p:cNvSpPr/>
            <p:nvPr/>
          </p:nvSpPr>
          <p:spPr bwMode="auto">
            <a:xfrm rot="10800000">
              <a:off x="1492044" y="1927122"/>
              <a:ext cx="2008239" cy="1774722"/>
            </a:xfrm>
            <a:custGeom>
              <a:avLst/>
              <a:gdLst>
                <a:gd name="connsiteX0" fmla="*/ 7374 w 2008239"/>
                <a:gd name="connsiteY0" fmla="*/ 1479754 h 1774722"/>
                <a:gd name="connsiteX1" fmla="*/ 302342 w 2008239"/>
                <a:gd name="connsiteY1" fmla="*/ 801328 h 1774722"/>
                <a:gd name="connsiteX2" fmla="*/ 567813 w 2008239"/>
                <a:gd name="connsiteY2" fmla="*/ 299883 h 1774722"/>
                <a:gd name="connsiteX3" fmla="*/ 759542 w 2008239"/>
                <a:gd name="connsiteY3" fmla="*/ 78657 h 1774722"/>
                <a:gd name="connsiteX4" fmla="*/ 966019 w 2008239"/>
                <a:gd name="connsiteY4" fmla="*/ 4916 h 1774722"/>
                <a:gd name="connsiteX5" fmla="*/ 1172497 w 2008239"/>
                <a:gd name="connsiteY5" fmla="*/ 49161 h 1774722"/>
                <a:gd name="connsiteX6" fmla="*/ 1423219 w 2008239"/>
                <a:gd name="connsiteY6" fmla="*/ 270387 h 1774722"/>
                <a:gd name="connsiteX7" fmla="*/ 1688690 w 2008239"/>
                <a:gd name="connsiteY7" fmla="*/ 757083 h 1774722"/>
                <a:gd name="connsiteX8" fmla="*/ 1895168 w 2008239"/>
                <a:gd name="connsiteY8" fmla="*/ 1243780 h 1774722"/>
                <a:gd name="connsiteX9" fmla="*/ 1983658 w 2008239"/>
                <a:gd name="connsiteY9" fmla="*/ 1465006 h 1774722"/>
                <a:gd name="connsiteX10" fmla="*/ 1983658 w 2008239"/>
                <a:gd name="connsiteY10" fmla="*/ 1479754 h 1774722"/>
                <a:gd name="connsiteX11" fmla="*/ 1836174 w 2008239"/>
                <a:gd name="connsiteY11" fmla="*/ 1641987 h 1774722"/>
                <a:gd name="connsiteX12" fmla="*/ 1526458 w 2008239"/>
                <a:gd name="connsiteY12" fmla="*/ 1745225 h 1774722"/>
                <a:gd name="connsiteX13" fmla="*/ 1010264 w 2008239"/>
                <a:gd name="connsiteY13" fmla="*/ 1774722 h 1774722"/>
                <a:gd name="connsiteX14" fmla="*/ 582561 w 2008239"/>
                <a:gd name="connsiteY14" fmla="*/ 1745225 h 1774722"/>
                <a:gd name="connsiteX15" fmla="*/ 258097 w 2008239"/>
                <a:gd name="connsiteY15" fmla="*/ 1671483 h 1774722"/>
                <a:gd name="connsiteX16" fmla="*/ 7374 w 2008239"/>
                <a:gd name="connsiteY16" fmla="*/ 1479754 h 17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8239" h="1774722">
                  <a:moveTo>
                    <a:pt x="7374" y="1479754"/>
                  </a:moveTo>
                  <a:cubicBezTo>
                    <a:pt x="14748" y="1334728"/>
                    <a:pt x="208936" y="997973"/>
                    <a:pt x="302342" y="801328"/>
                  </a:cubicBezTo>
                  <a:cubicBezTo>
                    <a:pt x="395749" y="604683"/>
                    <a:pt x="491613" y="420328"/>
                    <a:pt x="567813" y="299883"/>
                  </a:cubicBezTo>
                  <a:cubicBezTo>
                    <a:pt x="644013" y="179438"/>
                    <a:pt x="693174" y="127818"/>
                    <a:pt x="759542" y="78657"/>
                  </a:cubicBezTo>
                  <a:cubicBezTo>
                    <a:pt x="825910" y="29496"/>
                    <a:pt x="897193" y="9832"/>
                    <a:pt x="966019" y="4916"/>
                  </a:cubicBezTo>
                  <a:cubicBezTo>
                    <a:pt x="1034845" y="0"/>
                    <a:pt x="1096297" y="4916"/>
                    <a:pt x="1172497" y="49161"/>
                  </a:cubicBezTo>
                  <a:cubicBezTo>
                    <a:pt x="1248697" y="93406"/>
                    <a:pt x="1337187" y="152400"/>
                    <a:pt x="1423219" y="270387"/>
                  </a:cubicBezTo>
                  <a:cubicBezTo>
                    <a:pt x="1509251" y="388374"/>
                    <a:pt x="1610032" y="594851"/>
                    <a:pt x="1688690" y="757083"/>
                  </a:cubicBezTo>
                  <a:cubicBezTo>
                    <a:pt x="1767348" y="919315"/>
                    <a:pt x="1846007" y="1125793"/>
                    <a:pt x="1895168" y="1243780"/>
                  </a:cubicBezTo>
                  <a:cubicBezTo>
                    <a:pt x="1944329" y="1361767"/>
                    <a:pt x="1968910" y="1425677"/>
                    <a:pt x="1983658" y="1465006"/>
                  </a:cubicBezTo>
                  <a:cubicBezTo>
                    <a:pt x="1998406" y="1504335"/>
                    <a:pt x="2008239" y="1450257"/>
                    <a:pt x="1983658" y="1479754"/>
                  </a:cubicBezTo>
                  <a:cubicBezTo>
                    <a:pt x="1959077" y="1509251"/>
                    <a:pt x="1912374" y="1597742"/>
                    <a:pt x="1836174" y="1641987"/>
                  </a:cubicBezTo>
                  <a:cubicBezTo>
                    <a:pt x="1759974" y="1686232"/>
                    <a:pt x="1664110" y="1723103"/>
                    <a:pt x="1526458" y="1745225"/>
                  </a:cubicBezTo>
                  <a:cubicBezTo>
                    <a:pt x="1388806" y="1767348"/>
                    <a:pt x="1167580" y="1774722"/>
                    <a:pt x="1010264" y="1774722"/>
                  </a:cubicBezTo>
                  <a:cubicBezTo>
                    <a:pt x="852948" y="1774722"/>
                    <a:pt x="707922" y="1762431"/>
                    <a:pt x="582561" y="1745225"/>
                  </a:cubicBezTo>
                  <a:cubicBezTo>
                    <a:pt x="457200" y="1728019"/>
                    <a:pt x="353961" y="1708354"/>
                    <a:pt x="258097" y="1671483"/>
                  </a:cubicBezTo>
                  <a:cubicBezTo>
                    <a:pt x="162233" y="1634612"/>
                    <a:pt x="0" y="1624780"/>
                    <a:pt x="7374" y="1479754"/>
                  </a:cubicBezTo>
                  <a:close/>
                </a:path>
              </a:pathLst>
            </a:custGeom>
            <a:gradFill flip="none" rotWithShape="1">
              <a:gsLst>
                <a:gs pos="0">
                  <a:srgbClr val="5E9EFF"/>
                </a:gs>
                <a:gs pos="39999">
                  <a:srgbClr val="85C2FF">
                    <a:alpha val="0"/>
                  </a:srgbClr>
                </a:gs>
                <a:gs pos="70000">
                  <a:srgbClr val="C4D6EB"/>
                </a:gs>
                <a:gs pos="100000">
                  <a:srgbClr val="FFEBFA"/>
                </a:gs>
              </a:gsLst>
              <a:lin ang="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dirty="0" smtClean="0">
                <a:ln>
                  <a:noFill/>
                </a:ln>
                <a:solidFill>
                  <a:schemeClr val="tx1"/>
                </a:solidFill>
                <a:effectLst/>
                <a:latin typeface="Arial" pitchFamily="34" charset="0"/>
              </a:endParaRPr>
            </a:p>
          </p:txBody>
        </p:sp>
        <p:sp>
          <p:nvSpPr>
            <p:cNvPr id="13" name="타원 12"/>
            <p:cNvSpPr/>
            <p:nvPr/>
          </p:nvSpPr>
          <p:spPr bwMode="auto">
            <a:xfrm>
              <a:off x="1514935" y="1922208"/>
              <a:ext cx="1985961" cy="539172"/>
            </a:xfrm>
            <a:prstGeom prst="ellipse">
              <a:avLst/>
            </a:prstGeom>
            <a:gradFill>
              <a:gsLst>
                <a:gs pos="0">
                  <a:srgbClr val="5E9EFF"/>
                </a:gs>
                <a:gs pos="39999">
                  <a:srgbClr val="85C2FF">
                    <a:alpha val="0"/>
                  </a:srgbClr>
                </a:gs>
                <a:gs pos="70000">
                  <a:srgbClr val="C4D6EB"/>
                </a:gs>
                <a:gs pos="100000">
                  <a:srgbClr val="FFEBFA"/>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ko-KR" altLang="en-US">
                <a:solidFill>
                  <a:srgbClr val="FFFFFF"/>
                </a:solidFill>
              </a:endParaRPr>
            </a:p>
          </p:txBody>
        </p:sp>
        <p:sp>
          <p:nvSpPr>
            <p:cNvPr id="14" name="자유형 13"/>
            <p:cNvSpPr/>
            <p:nvPr/>
          </p:nvSpPr>
          <p:spPr bwMode="auto">
            <a:xfrm flipH="1">
              <a:off x="1872126" y="3081341"/>
              <a:ext cx="1243584" cy="631825"/>
            </a:xfrm>
            <a:custGeom>
              <a:avLst/>
              <a:gdLst>
                <a:gd name="connsiteX0" fmla="*/ 17462 w 1245393"/>
                <a:gd name="connsiteY0" fmla="*/ 37306 h 631825"/>
                <a:gd name="connsiteX1" fmla="*/ 188912 w 1245393"/>
                <a:gd name="connsiteY1" fmla="*/ 294481 h 631825"/>
                <a:gd name="connsiteX2" fmla="*/ 355599 w 1245393"/>
                <a:gd name="connsiteY2" fmla="*/ 499268 h 631825"/>
                <a:gd name="connsiteX3" fmla="*/ 474662 w 1245393"/>
                <a:gd name="connsiteY3" fmla="*/ 594518 h 631825"/>
                <a:gd name="connsiteX4" fmla="*/ 584199 w 1245393"/>
                <a:gd name="connsiteY4" fmla="*/ 627856 h 631825"/>
                <a:gd name="connsiteX5" fmla="*/ 693737 w 1245393"/>
                <a:gd name="connsiteY5" fmla="*/ 618331 h 631825"/>
                <a:gd name="connsiteX6" fmla="*/ 841374 w 1245393"/>
                <a:gd name="connsiteY6" fmla="*/ 546893 h 631825"/>
                <a:gd name="connsiteX7" fmla="*/ 993774 w 1245393"/>
                <a:gd name="connsiteY7" fmla="*/ 384968 h 631825"/>
                <a:gd name="connsiteX8" fmla="*/ 1117599 w 1245393"/>
                <a:gd name="connsiteY8" fmla="*/ 203993 h 631825"/>
                <a:gd name="connsiteX9" fmla="*/ 1231899 w 1245393"/>
                <a:gd name="connsiteY9" fmla="*/ 27781 h 631825"/>
                <a:gd name="connsiteX10" fmla="*/ 1198562 w 1245393"/>
                <a:gd name="connsiteY10" fmla="*/ 51593 h 631825"/>
                <a:gd name="connsiteX11" fmla="*/ 1089024 w 1245393"/>
                <a:gd name="connsiteY11" fmla="*/ 103981 h 631825"/>
                <a:gd name="connsiteX12" fmla="*/ 922337 w 1245393"/>
                <a:gd name="connsiteY12" fmla="*/ 142081 h 631825"/>
                <a:gd name="connsiteX13" fmla="*/ 727074 w 1245393"/>
                <a:gd name="connsiteY13" fmla="*/ 156368 h 631825"/>
                <a:gd name="connsiteX14" fmla="*/ 469899 w 1245393"/>
                <a:gd name="connsiteY14" fmla="*/ 156368 h 631825"/>
                <a:gd name="connsiteX15" fmla="*/ 236537 w 1245393"/>
                <a:gd name="connsiteY15" fmla="*/ 118268 h 631825"/>
                <a:gd name="connsiteX16" fmla="*/ 84137 w 1245393"/>
                <a:gd name="connsiteY16" fmla="*/ 70643 h 631825"/>
                <a:gd name="connsiteX17" fmla="*/ 17462 w 1245393"/>
                <a:gd name="connsiteY17" fmla="*/ 37306 h 63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5393" h="631825">
                  <a:moveTo>
                    <a:pt x="17462" y="37306"/>
                  </a:moveTo>
                  <a:cubicBezTo>
                    <a:pt x="34924" y="74612"/>
                    <a:pt x="132556" y="217488"/>
                    <a:pt x="188912" y="294481"/>
                  </a:cubicBezTo>
                  <a:cubicBezTo>
                    <a:pt x="245268" y="371474"/>
                    <a:pt x="307974" y="449262"/>
                    <a:pt x="355599" y="499268"/>
                  </a:cubicBezTo>
                  <a:cubicBezTo>
                    <a:pt x="403224" y="549274"/>
                    <a:pt x="436562" y="573087"/>
                    <a:pt x="474662" y="594518"/>
                  </a:cubicBezTo>
                  <a:cubicBezTo>
                    <a:pt x="512762" y="615949"/>
                    <a:pt x="547687" y="623887"/>
                    <a:pt x="584199" y="627856"/>
                  </a:cubicBezTo>
                  <a:cubicBezTo>
                    <a:pt x="620712" y="631825"/>
                    <a:pt x="650875" y="631825"/>
                    <a:pt x="693737" y="618331"/>
                  </a:cubicBezTo>
                  <a:cubicBezTo>
                    <a:pt x="736600" y="604837"/>
                    <a:pt x="791368" y="585787"/>
                    <a:pt x="841374" y="546893"/>
                  </a:cubicBezTo>
                  <a:cubicBezTo>
                    <a:pt x="891380" y="507999"/>
                    <a:pt x="947737" y="442118"/>
                    <a:pt x="993774" y="384968"/>
                  </a:cubicBezTo>
                  <a:cubicBezTo>
                    <a:pt x="1039811" y="327818"/>
                    <a:pt x="1077912" y="263524"/>
                    <a:pt x="1117599" y="203993"/>
                  </a:cubicBezTo>
                  <a:cubicBezTo>
                    <a:pt x="1157286" y="144462"/>
                    <a:pt x="1218405" y="53181"/>
                    <a:pt x="1231899" y="27781"/>
                  </a:cubicBezTo>
                  <a:cubicBezTo>
                    <a:pt x="1245393" y="2381"/>
                    <a:pt x="1222375" y="38893"/>
                    <a:pt x="1198562" y="51593"/>
                  </a:cubicBezTo>
                  <a:cubicBezTo>
                    <a:pt x="1174750" y="64293"/>
                    <a:pt x="1135061" y="88900"/>
                    <a:pt x="1089024" y="103981"/>
                  </a:cubicBezTo>
                  <a:cubicBezTo>
                    <a:pt x="1042987" y="119062"/>
                    <a:pt x="982662" y="133350"/>
                    <a:pt x="922337" y="142081"/>
                  </a:cubicBezTo>
                  <a:cubicBezTo>
                    <a:pt x="862012" y="150812"/>
                    <a:pt x="802480" y="153987"/>
                    <a:pt x="727074" y="156368"/>
                  </a:cubicBezTo>
                  <a:cubicBezTo>
                    <a:pt x="651668" y="158749"/>
                    <a:pt x="551655" y="162718"/>
                    <a:pt x="469899" y="156368"/>
                  </a:cubicBezTo>
                  <a:cubicBezTo>
                    <a:pt x="388143" y="150018"/>
                    <a:pt x="300831" y="132555"/>
                    <a:pt x="236537" y="118268"/>
                  </a:cubicBezTo>
                  <a:cubicBezTo>
                    <a:pt x="172243" y="103981"/>
                    <a:pt x="119856" y="84137"/>
                    <a:pt x="84137" y="70643"/>
                  </a:cubicBezTo>
                  <a:cubicBezTo>
                    <a:pt x="48418" y="57149"/>
                    <a:pt x="0" y="0"/>
                    <a:pt x="17462" y="37306"/>
                  </a:cubicBezTo>
                  <a:close/>
                </a:path>
              </a:pathLst>
            </a:custGeom>
            <a:gradFill>
              <a:gsLst>
                <a:gs pos="0">
                  <a:srgbClr val="FFFF00"/>
                </a:gs>
                <a:gs pos="39999">
                  <a:srgbClr val="FF6600">
                    <a:alpha val="33725"/>
                  </a:srgbClr>
                </a:gs>
                <a:gs pos="70000">
                  <a:srgbClr val="FF0000"/>
                </a:gs>
                <a:gs pos="100000">
                  <a:srgbClr val="500000"/>
                </a:gs>
              </a:gsLst>
              <a:lin ang="0" scaled="1"/>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smtClean="0">
                <a:ln>
                  <a:noFill/>
                </a:ln>
                <a:solidFill>
                  <a:schemeClr val="tx1"/>
                </a:solidFill>
                <a:effectLst/>
                <a:latin typeface="Arial" pitchFamily="34" charset="0"/>
              </a:endParaRPr>
            </a:p>
          </p:txBody>
        </p:sp>
      </p:grpSp>
      <p:graphicFrame>
        <p:nvGraphicFramePr>
          <p:cNvPr id="47" name="개체 46"/>
          <p:cNvGraphicFramePr>
            <a:graphicFrameLocks noChangeAspect="1"/>
          </p:cNvGraphicFramePr>
          <p:nvPr>
            <p:extLst>
              <p:ext uri="{D42A27DB-BD31-4B8C-83A1-F6EECF244321}">
                <p14:modId xmlns:p14="http://schemas.microsoft.com/office/powerpoint/2010/main" val="2873446435"/>
              </p:ext>
            </p:extLst>
          </p:nvPr>
        </p:nvGraphicFramePr>
        <p:xfrm>
          <a:off x="1825625" y="5791200"/>
          <a:ext cx="1374775" cy="773112"/>
        </p:xfrm>
        <a:graphic>
          <a:graphicData uri="http://schemas.openxmlformats.org/presentationml/2006/ole">
            <mc:AlternateContent xmlns:mc="http://schemas.openxmlformats.org/markup-compatibility/2006">
              <mc:Choice xmlns:v="urn:schemas-microsoft-com:vml" Requires="v">
                <p:oleObj spid="_x0000_s1223" name="Equation" r:id="rId4" imgW="736560" imgH="419040" progId="Equation.3">
                  <p:embed/>
                </p:oleObj>
              </mc:Choice>
              <mc:Fallback>
                <p:oleObj name="Equation" r:id="rId4" imgW="736560" imgH="419040" progId="Equation.3">
                  <p:embed/>
                  <p:pic>
                    <p:nvPicPr>
                      <p:cNvPr id="0" name=""/>
                      <p:cNvPicPr>
                        <a:picLocks noChangeAspect="1" noChangeArrowheads="1"/>
                      </p:cNvPicPr>
                      <p:nvPr/>
                    </p:nvPicPr>
                    <p:blipFill>
                      <a:blip r:embed="rId5"/>
                      <a:srcRect/>
                      <a:stretch>
                        <a:fillRect/>
                      </a:stretch>
                    </p:blipFill>
                    <p:spPr bwMode="auto">
                      <a:xfrm>
                        <a:off x="1825625" y="5791200"/>
                        <a:ext cx="1374775"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5" name="그룹 54"/>
          <p:cNvGrpSpPr/>
          <p:nvPr/>
        </p:nvGrpSpPr>
        <p:grpSpPr>
          <a:xfrm>
            <a:off x="1767331" y="1828800"/>
            <a:ext cx="1502167" cy="3732244"/>
            <a:chOff x="1482586" y="1922208"/>
            <a:chExt cx="2018310" cy="3732244"/>
          </a:xfrm>
        </p:grpSpPr>
        <p:sp>
          <p:nvSpPr>
            <p:cNvPr id="56" name="타원 55"/>
            <p:cNvSpPr/>
            <p:nvPr/>
          </p:nvSpPr>
          <p:spPr bwMode="auto">
            <a:xfrm>
              <a:off x="1876889" y="2945525"/>
              <a:ext cx="1219200" cy="304800"/>
            </a:xfrm>
            <a:prstGeom prst="ellipse">
              <a:avLst/>
            </a:prstGeom>
            <a:gradFill>
              <a:gsLst>
                <a:gs pos="0">
                  <a:srgbClr val="FFF200"/>
                </a:gs>
                <a:gs pos="45000">
                  <a:srgbClr val="FF7A00">
                    <a:alpha val="34000"/>
                  </a:srgbClr>
                </a:gs>
                <a:gs pos="70000">
                  <a:srgbClr val="FF0300">
                    <a:alpha val="68000"/>
                  </a:srgbClr>
                </a:gs>
                <a:gs pos="100000">
                  <a:srgbClr val="4D0808"/>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FFFFFF"/>
                </a:solidFill>
              </a:endParaRPr>
            </a:p>
          </p:txBody>
        </p:sp>
        <p:sp>
          <p:nvSpPr>
            <p:cNvPr id="57" name="타원 56"/>
            <p:cNvSpPr/>
            <p:nvPr/>
          </p:nvSpPr>
          <p:spPr bwMode="auto">
            <a:xfrm>
              <a:off x="1511011" y="5115280"/>
              <a:ext cx="1932445" cy="539172"/>
            </a:xfrm>
            <a:prstGeom prst="ellipse">
              <a:avLst/>
            </a:prstGeom>
            <a:gradFill>
              <a:gsLst>
                <a:gs pos="0">
                  <a:srgbClr val="5E9EFF"/>
                </a:gs>
                <a:gs pos="39999">
                  <a:srgbClr val="85C2FF">
                    <a:alpha val="0"/>
                  </a:srgbClr>
                </a:gs>
                <a:gs pos="70000">
                  <a:srgbClr val="C4D6EB"/>
                </a:gs>
                <a:gs pos="100000">
                  <a:srgbClr val="FFEBFA"/>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ko-KR" altLang="en-US">
                <a:solidFill>
                  <a:srgbClr val="FFFFFF"/>
                </a:solidFill>
              </a:endParaRPr>
            </a:p>
          </p:txBody>
        </p:sp>
        <p:sp>
          <p:nvSpPr>
            <p:cNvPr id="58" name="자유형 57"/>
            <p:cNvSpPr/>
            <p:nvPr/>
          </p:nvSpPr>
          <p:spPr bwMode="auto">
            <a:xfrm>
              <a:off x="1482586" y="3879730"/>
              <a:ext cx="2008239" cy="1774722"/>
            </a:xfrm>
            <a:custGeom>
              <a:avLst/>
              <a:gdLst>
                <a:gd name="connsiteX0" fmla="*/ 7374 w 2008239"/>
                <a:gd name="connsiteY0" fmla="*/ 1479754 h 1774722"/>
                <a:gd name="connsiteX1" fmla="*/ 302342 w 2008239"/>
                <a:gd name="connsiteY1" fmla="*/ 801328 h 1774722"/>
                <a:gd name="connsiteX2" fmla="*/ 567813 w 2008239"/>
                <a:gd name="connsiteY2" fmla="*/ 299883 h 1774722"/>
                <a:gd name="connsiteX3" fmla="*/ 759542 w 2008239"/>
                <a:gd name="connsiteY3" fmla="*/ 78657 h 1774722"/>
                <a:gd name="connsiteX4" fmla="*/ 966019 w 2008239"/>
                <a:gd name="connsiteY4" fmla="*/ 4916 h 1774722"/>
                <a:gd name="connsiteX5" fmla="*/ 1172497 w 2008239"/>
                <a:gd name="connsiteY5" fmla="*/ 49161 h 1774722"/>
                <a:gd name="connsiteX6" fmla="*/ 1423219 w 2008239"/>
                <a:gd name="connsiteY6" fmla="*/ 270387 h 1774722"/>
                <a:gd name="connsiteX7" fmla="*/ 1688690 w 2008239"/>
                <a:gd name="connsiteY7" fmla="*/ 757083 h 1774722"/>
                <a:gd name="connsiteX8" fmla="*/ 1895168 w 2008239"/>
                <a:gd name="connsiteY8" fmla="*/ 1243780 h 1774722"/>
                <a:gd name="connsiteX9" fmla="*/ 1983658 w 2008239"/>
                <a:gd name="connsiteY9" fmla="*/ 1465006 h 1774722"/>
                <a:gd name="connsiteX10" fmla="*/ 1983658 w 2008239"/>
                <a:gd name="connsiteY10" fmla="*/ 1479754 h 1774722"/>
                <a:gd name="connsiteX11" fmla="*/ 1836174 w 2008239"/>
                <a:gd name="connsiteY11" fmla="*/ 1641987 h 1774722"/>
                <a:gd name="connsiteX12" fmla="*/ 1526458 w 2008239"/>
                <a:gd name="connsiteY12" fmla="*/ 1745225 h 1774722"/>
                <a:gd name="connsiteX13" fmla="*/ 1010264 w 2008239"/>
                <a:gd name="connsiteY13" fmla="*/ 1774722 h 1774722"/>
                <a:gd name="connsiteX14" fmla="*/ 582561 w 2008239"/>
                <a:gd name="connsiteY14" fmla="*/ 1745225 h 1774722"/>
                <a:gd name="connsiteX15" fmla="*/ 258097 w 2008239"/>
                <a:gd name="connsiteY15" fmla="*/ 1671483 h 1774722"/>
                <a:gd name="connsiteX16" fmla="*/ 7374 w 2008239"/>
                <a:gd name="connsiteY16" fmla="*/ 1479754 h 17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8239" h="1774722">
                  <a:moveTo>
                    <a:pt x="7374" y="1479754"/>
                  </a:moveTo>
                  <a:cubicBezTo>
                    <a:pt x="14748" y="1334728"/>
                    <a:pt x="208936" y="997973"/>
                    <a:pt x="302342" y="801328"/>
                  </a:cubicBezTo>
                  <a:cubicBezTo>
                    <a:pt x="395749" y="604683"/>
                    <a:pt x="491613" y="420328"/>
                    <a:pt x="567813" y="299883"/>
                  </a:cubicBezTo>
                  <a:cubicBezTo>
                    <a:pt x="644013" y="179438"/>
                    <a:pt x="693174" y="127818"/>
                    <a:pt x="759542" y="78657"/>
                  </a:cubicBezTo>
                  <a:cubicBezTo>
                    <a:pt x="825910" y="29496"/>
                    <a:pt x="897193" y="9832"/>
                    <a:pt x="966019" y="4916"/>
                  </a:cubicBezTo>
                  <a:cubicBezTo>
                    <a:pt x="1034845" y="0"/>
                    <a:pt x="1096297" y="4916"/>
                    <a:pt x="1172497" y="49161"/>
                  </a:cubicBezTo>
                  <a:cubicBezTo>
                    <a:pt x="1248697" y="93406"/>
                    <a:pt x="1337187" y="152400"/>
                    <a:pt x="1423219" y="270387"/>
                  </a:cubicBezTo>
                  <a:cubicBezTo>
                    <a:pt x="1509251" y="388374"/>
                    <a:pt x="1610032" y="594851"/>
                    <a:pt x="1688690" y="757083"/>
                  </a:cubicBezTo>
                  <a:cubicBezTo>
                    <a:pt x="1767348" y="919315"/>
                    <a:pt x="1846007" y="1125793"/>
                    <a:pt x="1895168" y="1243780"/>
                  </a:cubicBezTo>
                  <a:cubicBezTo>
                    <a:pt x="1944329" y="1361767"/>
                    <a:pt x="1968910" y="1425677"/>
                    <a:pt x="1983658" y="1465006"/>
                  </a:cubicBezTo>
                  <a:cubicBezTo>
                    <a:pt x="1998406" y="1504335"/>
                    <a:pt x="2008239" y="1450257"/>
                    <a:pt x="1983658" y="1479754"/>
                  </a:cubicBezTo>
                  <a:cubicBezTo>
                    <a:pt x="1959077" y="1509251"/>
                    <a:pt x="1912374" y="1597742"/>
                    <a:pt x="1836174" y="1641987"/>
                  </a:cubicBezTo>
                  <a:cubicBezTo>
                    <a:pt x="1759974" y="1686232"/>
                    <a:pt x="1664110" y="1723103"/>
                    <a:pt x="1526458" y="1745225"/>
                  </a:cubicBezTo>
                  <a:cubicBezTo>
                    <a:pt x="1388806" y="1767348"/>
                    <a:pt x="1167580" y="1774722"/>
                    <a:pt x="1010264" y="1774722"/>
                  </a:cubicBezTo>
                  <a:cubicBezTo>
                    <a:pt x="852948" y="1774722"/>
                    <a:pt x="707922" y="1762431"/>
                    <a:pt x="582561" y="1745225"/>
                  </a:cubicBezTo>
                  <a:cubicBezTo>
                    <a:pt x="457200" y="1728019"/>
                    <a:pt x="353961" y="1708354"/>
                    <a:pt x="258097" y="1671483"/>
                  </a:cubicBezTo>
                  <a:cubicBezTo>
                    <a:pt x="162233" y="1634612"/>
                    <a:pt x="0" y="1624780"/>
                    <a:pt x="7374" y="1479754"/>
                  </a:cubicBezTo>
                  <a:close/>
                </a:path>
              </a:pathLst>
            </a:custGeom>
            <a:gradFill>
              <a:gsLst>
                <a:gs pos="0">
                  <a:srgbClr val="FFF200"/>
                </a:gs>
                <a:gs pos="40000">
                  <a:srgbClr val="FF7A00">
                    <a:alpha val="34000"/>
                  </a:srgbClr>
                </a:gs>
                <a:gs pos="70000">
                  <a:srgbClr val="FF0300">
                    <a:alpha val="68000"/>
                  </a:srgbClr>
                </a:gs>
                <a:gs pos="100000">
                  <a:srgbClr val="4D0808"/>
                </a:gs>
              </a:gsLst>
              <a:lin ang="1080000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dirty="0" smtClean="0">
                <a:ln>
                  <a:noFill/>
                </a:ln>
                <a:solidFill>
                  <a:schemeClr val="tx1"/>
                </a:solidFill>
                <a:effectLst/>
                <a:latin typeface="Arial" pitchFamily="34" charset="0"/>
              </a:endParaRPr>
            </a:p>
          </p:txBody>
        </p:sp>
        <p:sp>
          <p:nvSpPr>
            <p:cNvPr id="59" name="자유형 58"/>
            <p:cNvSpPr/>
            <p:nvPr/>
          </p:nvSpPr>
          <p:spPr bwMode="auto">
            <a:xfrm rot="10800000">
              <a:off x="1492044" y="1927122"/>
              <a:ext cx="2008239" cy="1774722"/>
            </a:xfrm>
            <a:custGeom>
              <a:avLst/>
              <a:gdLst>
                <a:gd name="connsiteX0" fmla="*/ 7374 w 2008239"/>
                <a:gd name="connsiteY0" fmla="*/ 1479754 h 1774722"/>
                <a:gd name="connsiteX1" fmla="*/ 302342 w 2008239"/>
                <a:gd name="connsiteY1" fmla="*/ 801328 h 1774722"/>
                <a:gd name="connsiteX2" fmla="*/ 567813 w 2008239"/>
                <a:gd name="connsiteY2" fmla="*/ 299883 h 1774722"/>
                <a:gd name="connsiteX3" fmla="*/ 759542 w 2008239"/>
                <a:gd name="connsiteY3" fmla="*/ 78657 h 1774722"/>
                <a:gd name="connsiteX4" fmla="*/ 966019 w 2008239"/>
                <a:gd name="connsiteY4" fmla="*/ 4916 h 1774722"/>
                <a:gd name="connsiteX5" fmla="*/ 1172497 w 2008239"/>
                <a:gd name="connsiteY5" fmla="*/ 49161 h 1774722"/>
                <a:gd name="connsiteX6" fmla="*/ 1423219 w 2008239"/>
                <a:gd name="connsiteY6" fmla="*/ 270387 h 1774722"/>
                <a:gd name="connsiteX7" fmla="*/ 1688690 w 2008239"/>
                <a:gd name="connsiteY7" fmla="*/ 757083 h 1774722"/>
                <a:gd name="connsiteX8" fmla="*/ 1895168 w 2008239"/>
                <a:gd name="connsiteY8" fmla="*/ 1243780 h 1774722"/>
                <a:gd name="connsiteX9" fmla="*/ 1983658 w 2008239"/>
                <a:gd name="connsiteY9" fmla="*/ 1465006 h 1774722"/>
                <a:gd name="connsiteX10" fmla="*/ 1983658 w 2008239"/>
                <a:gd name="connsiteY10" fmla="*/ 1479754 h 1774722"/>
                <a:gd name="connsiteX11" fmla="*/ 1836174 w 2008239"/>
                <a:gd name="connsiteY11" fmla="*/ 1641987 h 1774722"/>
                <a:gd name="connsiteX12" fmla="*/ 1526458 w 2008239"/>
                <a:gd name="connsiteY12" fmla="*/ 1745225 h 1774722"/>
                <a:gd name="connsiteX13" fmla="*/ 1010264 w 2008239"/>
                <a:gd name="connsiteY13" fmla="*/ 1774722 h 1774722"/>
                <a:gd name="connsiteX14" fmla="*/ 582561 w 2008239"/>
                <a:gd name="connsiteY14" fmla="*/ 1745225 h 1774722"/>
                <a:gd name="connsiteX15" fmla="*/ 258097 w 2008239"/>
                <a:gd name="connsiteY15" fmla="*/ 1671483 h 1774722"/>
                <a:gd name="connsiteX16" fmla="*/ 7374 w 2008239"/>
                <a:gd name="connsiteY16" fmla="*/ 1479754 h 17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8239" h="1774722">
                  <a:moveTo>
                    <a:pt x="7374" y="1479754"/>
                  </a:moveTo>
                  <a:cubicBezTo>
                    <a:pt x="14748" y="1334728"/>
                    <a:pt x="208936" y="997973"/>
                    <a:pt x="302342" y="801328"/>
                  </a:cubicBezTo>
                  <a:cubicBezTo>
                    <a:pt x="395749" y="604683"/>
                    <a:pt x="491613" y="420328"/>
                    <a:pt x="567813" y="299883"/>
                  </a:cubicBezTo>
                  <a:cubicBezTo>
                    <a:pt x="644013" y="179438"/>
                    <a:pt x="693174" y="127818"/>
                    <a:pt x="759542" y="78657"/>
                  </a:cubicBezTo>
                  <a:cubicBezTo>
                    <a:pt x="825910" y="29496"/>
                    <a:pt x="897193" y="9832"/>
                    <a:pt x="966019" y="4916"/>
                  </a:cubicBezTo>
                  <a:cubicBezTo>
                    <a:pt x="1034845" y="0"/>
                    <a:pt x="1096297" y="4916"/>
                    <a:pt x="1172497" y="49161"/>
                  </a:cubicBezTo>
                  <a:cubicBezTo>
                    <a:pt x="1248697" y="93406"/>
                    <a:pt x="1337187" y="152400"/>
                    <a:pt x="1423219" y="270387"/>
                  </a:cubicBezTo>
                  <a:cubicBezTo>
                    <a:pt x="1509251" y="388374"/>
                    <a:pt x="1610032" y="594851"/>
                    <a:pt x="1688690" y="757083"/>
                  </a:cubicBezTo>
                  <a:cubicBezTo>
                    <a:pt x="1767348" y="919315"/>
                    <a:pt x="1846007" y="1125793"/>
                    <a:pt x="1895168" y="1243780"/>
                  </a:cubicBezTo>
                  <a:cubicBezTo>
                    <a:pt x="1944329" y="1361767"/>
                    <a:pt x="1968910" y="1425677"/>
                    <a:pt x="1983658" y="1465006"/>
                  </a:cubicBezTo>
                  <a:cubicBezTo>
                    <a:pt x="1998406" y="1504335"/>
                    <a:pt x="2008239" y="1450257"/>
                    <a:pt x="1983658" y="1479754"/>
                  </a:cubicBezTo>
                  <a:cubicBezTo>
                    <a:pt x="1959077" y="1509251"/>
                    <a:pt x="1912374" y="1597742"/>
                    <a:pt x="1836174" y="1641987"/>
                  </a:cubicBezTo>
                  <a:cubicBezTo>
                    <a:pt x="1759974" y="1686232"/>
                    <a:pt x="1664110" y="1723103"/>
                    <a:pt x="1526458" y="1745225"/>
                  </a:cubicBezTo>
                  <a:cubicBezTo>
                    <a:pt x="1388806" y="1767348"/>
                    <a:pt x="1167580" y="1774722"/>
                    <a:pt x="1010264" y="1774722"/>
                  </a:cubicBezTo>
                  <a:cubicBezTo>
                    <a:pt x="852948" y="1774722"/>
                    <a:pt x="707922" y="1762431"/>
                    <a:pt x="582561" y="1745225"/>
                  </a:cubicBezTo>
                  <a:cubicBezTo>
                    <a:pt x="457200" y="1728019"/>
                    <a:pt x="353961" y="1708354"/>
                    <a:pt x="258097" y="1671483"/>
                  </a:cubicBezTo>
                  <a:cubicBezTo>
                    <a:pt x="162233" y="1634612"/>
                    <a:pt x="0" y="1624780"/>
                    <a:pt x="7374" y="1479754"/>
                  </a:cubicBezTo>
                  <a:close/>
                </a:path>
              </a:pathLst>
            </a:custGeom>
            <a:gradFill flip="none" rotWithShape="1">
              <a:gsLst>
                <a:gs pos="0">
                  <a:srgbClr val="5E9EFF"/>
                </a:gs>
                <a:gs pos="39999">
                  <a:srgbClr val="85C2FF">
                    <a:alpha val="0"/>
                  </a:srgbClr>
                </a:gs>
                <a:gs pos="70000">
                  <a:srgbClr val="C4D6EB"/>
                </a:gs>
                <a:gs pos="100000">
                  <a:srgbClr val="FFEBFA"/>
                </a:gs>
              </a:gsLst>
              <a:lin ang="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dirty="0" smtClean="0">
                <a:ln>
                  <a:noFill/>
                </a:ln>
                <a:solidFill>
                  <a:schemeClr val="tx1"/>
                </a:solidFill>
                <a:effectLst/>
                <a:latin typeface="Arial" pitchFamily="34" charset="0"/>
              </a:endParaRPr>
            </a:p>
          </p:txBody>
        </p:sp>
        <p:sp>
          <p:nvSpPr>
            <p:cNvPr id="60" name="타원 59"/>
            <p:cNvSpPr/>
            <p:nvPr/>
          </p:nvSpPr>
          <p:spPr bwMode="auto">
            <a:xfrm>
              <a:off x="1514935" y="1922208"/>
              <a:ext cx="1985961" cy="539172"/>
            </a:xfrm>
            <a:prstGeom prst="ellipse">
              <a:avLst/>
            </a:prstGeom>
            <a:gradFill>
              <a:gsLst>
                <a:gs pos="0">
                  <a:srgbClr val="5E9EFF"/>
                </a:gs>
                <a:gs pos="39999">
                  <a:srgbClr val="85C2FF">
                    <a:alpha val="0"/>
                  </a:srgbClr>
                </a:gs>
                <a:gs pos="70000">
                  <a:srgbClr val="C4D6EB"/>
                </a:gs>
                <a:gs pos="100000">
                  <a:srgbClr val="FFEBFA"/>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ko-KR" altLang="en-US">
                <a:solidFill>
                  <a:srgbClr val="FFFFFF"/>
                </a:solidFill>
              </a:endParaRPr>
            </a:p>
          </p:txBody>
        </p:sp>
        <p:sp>
          <p:nvSpPr>
            <p:cNvPr id="61" name="자유형 60"/>
            <p:cNvSpPr/>
            <p:nvPr/>
          </p:nvSpPr>
          <p:spPr bwMode="auto">
            <a:xfrm flipH="1">
              <a:off x="1872126" y="3081341"/>
              <a:ext cx="1243584" cy="631825"/>
            </a:xfrm>
            <a:custGeom>
              <a:avLst/>
              <a:gdLst>
                <a:gd name="connsiteX0" fmla="*/ 17462 w 1245393"/>
                <a:gd name="connsiteY0" fmla="*/ 37306 h 631825"/>
                <a:gd name="connsiteX1" fmla="*/ 188912 w 1245393"/>
                <a:gd name="connsiteY1" fmla="*/ 294481 h 631825"/>
                <a:gd name="connsiteX2" fmla="*/ 355599 w 1245393"/>
                <a:gd name="connsiteY2" fmla="*/ 499268 h 631825"/>
                <a:gd name="connsiteX3" fmla="*/ 474662 w 1245393"/>
                <a:gd name="connsiteY3" fmla="*/ 594518 h 631825"/>
                <a:gd name="connsiteX4" fmla="*/ 584199 w 1245393"/>
                <a:gd name="connsiteY4" fmla="*/ 627856 h 631825"/>
                <a:gd name="connsiteX5" fmla="*/ 693737 w 1245393"/>
                <a:gd name="connsiteY5" fmla="*/ 618331 h 631825"/>
                <a:gd name="connsiteX6" fmla="*/ 841374 w 1245393"/>
                <a:gd name="connsiteY6" fmla="*/ 546893 h 631825"/>
                <a:gd name="connsiteX7" fmla="*/ 993774 w 1245393"/>
                <a:gd name="connsiteY7" fmla="*/ 384968 h 631825"/>
                <a:gd name="connsiteX8" fmla="*/ 1117599 w 1245393"/>
                <a:gd name="connsiteY8" fmla="*/ 203993 h 631825"/>
                <a:gd name="connsiteX9" fmla="*/ 1231899 w 1245393"/>
                <a:gd name="connsiteY9" fmla="*/ 27781 h 631825"/>
                <a:gd name="connsiteX10" fmla="*/ 1198562 w 1245393"/>
                <a:gd name="connsiteY10" fmla="*/ 51593 h 631825"/>
                <a:gd name="connsiteX11" fmla="*/ 1089024 w 1245393"/>
                <a:gd name="connsiteY11" fmla="*/ 103981 h 631825"/>
                <a:gd name="connsiteX12" fmla="*/ 922337 w 1245393"/>
                <a:gd name="connsiteY12" fmla="*/ 142081 h 631825"/>
                <a:gd name="connsiteX13" fmla="*/ 727074 w 1245393"/>
                <a:gd name="connsiteY13" fmla="*/ 156368 h 631825"/>
                <a:gd name="connsiteX14" fmla="*/ 469899 w 1245393"/>
                <a:gd name="connsiteY14" fmla="*/ 156368 h 631825"/>
                <a:gd name="connsiteX15" fmla="*/ 236537 w 1245393"/>
                <a:gd name="connsiteY15" fmla="*/ 118268 h 631825"/>
                <a:gd name="connsiteX16" fmla="*/ 84137 w 1245393"/>
                <a:gd name="connsiteY16" fmla="*/ 70643 h 631825"/>
                <a:gd name="connsiteX17" fmla="*/ 17462 w 1245393"/>
                <a:gd name="connsiteY17" fmla="*/ 37306 h 63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5393" h="631825">
                  <a:moveTo>
                    <a:pt x="17462" y="37306"/>
                  </a:moveTo>
                  <a:cubicBezTo>
                    <a:pt x="34924" y="74612"/>
                    <a:pt x="132556" y="217488"/>
                    <a:pt x="188912" y="294481"/>
                  </a:cubicBezTo>
                  <a:cubicBezTo>
                    <a:pt x="245268" y="371474"/>
                    <a:pt x="307974" y="449262"/>
                    <a:pt x="355599" y="499268"/>
                  </a:cubicBezTo>
                  <a:cubicBezTo>
                    <a:pt x="403224" y="549274"/>
                    <a:pt x="436562" y="573087"/>
                    <a:pt x="474662" y="594518"/>
                  </a:cubicBezTo>
                  <a:cubicBezTo>
                    <a:pt x="512762" y="615949"/>
                    <a:pt x="547687" y="623887"/>
                    <a:pt x="584199" y="627856"/>
                  </a:cubicBezTo>
                  <a:cubicBezTo>
                    <a:pt x="620712" y="631825"/>
                    <a:pt x="650875" y="631825"/>
                    <a:pt x="693737" y="618331"/>
                  </a:cubicBezTo>
                  <a:cubicBezTo>
                    <a:pt x="736600" y="604837"/>
                    <a:pt x="791368" y="585787"/>
                    <a:pt x="841374" y="546893"/>
                  </a:cubicBezTo>
                  <a:cubicBezTo>
                    <a:pt x="891380" y="507999"/>
                    <a:pt x="947737" y="442118"/>
                    <a:pt x="993774" y="384968"/>
                  </a:cubicBezTo>
                  <a:cubicBezTo>
                    <a:pt x="1039811" y="327818"/>
                    <a:pt x="1077912" y="263524"/>
                    <a:pt x="1117599" y="203993"/>
                  </a:cubicBezTo>
                  <a:cubicBezTo>
                    <a:pt x="1157286" y="144462"/>
                    <a:pt x="1218405" y="53181"/>
                    <a:pt x="1231899" y="27781"/>
                  </a:cubicBezTo>
                  <a:cubicBezTo>
                    <a:pt x="1245393" y="2381"/>
                    <a:pt x="1222375" y="38893"/>
                    <a:pt x="1198562" y="51593"/>
                  </a:cubicBezTo>
                  <a:cubicBezTo>
                    <a:pt x="1174750" y="64293"/>
                    <a:pt x="1135061" y="88900"/>
                    <a:pt x="1089024" y="103981"/>
                  </a:cubicBezTo>
                  <a:cubicBezTo>
                    <a:pt x="1042987" y="119062"/>
                    <a:pt x="982662" y="133350"/>
                    <a:pt x="922337" y="142081"/>
                  </a:cubicBezTo>
                  <a:cubicBezTo>
                    <a:pt x="862012" y="150812"/>
                    <a:pt x="802480" y="153987"/>
                    <a:pt x="727074" y="156368"/>
                  </a:cubicBezTo>
                  <a:cubicBezTo>
                    <a:pt x="651668" y="158749"/>
                    <a:pt x="551655" y="162718"/>
                    <a:pt x="469899" y="156368"/>
                  </a:cubicBezTo>
                  <a:cubicBezTo>
                    <a:pt x="388143" y="150018"/>
                    <a:pt x="300831" y="132555"/>
                    <a:pt x="236537" y="118268"/>
                  </a:cubicBezTo>
                  <a:cubicBezTo>
                    <a:pt x="172243" y="103981"/>
                    <a:pt x="119856" y="84137"/>
                    <a:pt x="84137" y="70643"/>
                  </a:cubicBezTo>
                  <a:cubicBezTo>
                    <a:pt x="48418" y="57149"/>
                    <a:pt x="0" y="0"/>
                    <a:pt x="17462" y="37306"/>
                  </a:cubicBezTo>
                  <a:close/>
                </a:path>
              </a:pathLst>
            </a:custGeom>
            <a:gradFill>
              <a:gsLst>
                <a:gs pos="0">
                  <a:srgbClr val="FFFF00"/>
                </a:gs>
                <a:gs pos="39999">
                  <a:srgbClr val="FF6600">
                    <a:alpha val="33725"/>
                  </a:srgbClr>
                </a:gs>
                <a:gs pos="70000">
                  <a:srgbClr val="FF0000"/>
                </a:gs>
                <a:gs pos="100000">
                  <a:srgbClr val="500000"/>
                </a:gs>
              </a:gsLst>
              <a:lin ang="0" scaled="1"/>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smtClean="0">
                <a:ln>
                  <a:noFill/>
                </a:ln>
                <a:solidFill>
                  <a:schemeClr val="tx1"/>
                </a:solidFill>
                <a:effectLst/>
                <a:latin typeface="Arial" pitchFamily="34" charset="0"/>
              </a:endParaRPr>
            </a:p>
          </p:txBody>
        </p:sp>
      </p:grpSp>
      <p:cxnSp>
        <p:nvCxnSpPr>
          <p:cNvPr id="78" name="직선 연결선 77"/>
          <p:cNvCxnSpPr>
            <a:stCxn id="61" idx="1"/>
          </p:cNvCxnSpPr>
          <p:nvPr/>
        </p:nvCxnSpPr>
        <p:spPr bwMode="auto">
          <a:xfrm flipV="1">
            <a:off x="2842416" y="2918295"/>
            <a:ext cx="164592" cy="364119"/>
          </a:xfrm>
          <a:prstGeom prst="line">
            <a:avLst/>
          </a:prstGeom>
          <a:noFill/>
          <a:ln w="57150" cap="flat" cmpd="sng" algn="ctr">
            <a:solidFill>
              <a:schemeClr val="tx1"/>
            </a:solidFill>
            <a:prstDash val="solid"/>
            <a:round/>
            <a:headEnd type="none" w="med" len="med"/>
            <a:tailEnd type="none" w="med" len="med"/>
          </a:ln>
          <a:effectLst/>
        </p:spPr>
      </p:cxnSp>
      <p:cxnSp>
        <p:nvCxnSpPr>
          <p:cNvPr id="79" name="직선 연결선 78"/>
          <p:cNvCxnSpPr/>
          <p:nvPr/>
        </p:nvCxnSpPr>
        <p:spPr bwMode="auto">
          <a:xfrm rot="1080000" flipV="1">
            <a:off x="3459460" y="2872272"/>
            <a:ext cx="164592" cy="364119"/>
          </a:xfrm>
          <a:prstGeom prst="line">
            <a:avLst/>
          </a:prstGeom>
          <a:noFill/>
          <a:ln w="57150" cap="flat" cmpd="sng" algn="ctr">
            <a:solidFill>
              <a:schemeClr val="tx1"/>
            </a:solidFill>
            <a:prstDash val="solid"/>
            <a:round/>
            <a:headEnd type="none" w="med" len="med"/>
            <a:tailEnd type="none" w="med" len="med"/>
          </a:ln>
          <a:effectLst/>
        </p:spPr>
      </p:cxnSp>
      <p:grpSp>
        <p:nvGrpSpPr>
          <p:cNvPr id="7" name="Group 6"/>
          <p:cNvGrpSpPr/>
          <p:nvPr/>
        </p:nvGrpSpPr>
        <p:grpSpPr>
          <a:xfrm>
            <a:off x="5334000" y="1107765"/>
            <a:ext cx="3863472" cy="5674035"/>
            <a:chOff x="5334000" y="1107765"/>
            <a:chExt cx="3863472" cy="5674035"/>
          </a:xfrm>
        </p:grpSpPr>
        <p:sp>
          <p:nvSpPr>
            <p:cNvPr id="75" name="TextBox 111"/>
            <p:cNvSpPr txBox="1">
              <a:spLocks noChangeArrowheads="1"/>
            </p:cNvSpPr>
            <p:nvPr/>
          </p:nvSpPr>
          <p:spPr bwMode="auto">
            <a:xfrm>
              <a:off x="5428269" y="6443246"/>
              <a:ext cx="3212619" cy="338554"/>
            </a:xfrm>
            <a:prstGeom prst="rect">
              <a:avLst/>
            </a:prstGeom>
            <a:noFill/>
            <a:ln w="9525">
              <a:noFill/>
              <a:miter lim="800000"/>
              <a:headEnd/>
              <a:tailEnd/>
            </a:ln>
          </p:spPr>
          <p:txBody>
            <a:bodyPr wrap="square">
              <a:spAutoFit/>
            </a:bodyPr>
            <a:lstStyle/>
            <a:p>
              <a:r>
                <a:rPr lang="en-US" altLang="ko-KR" sz="1600" b="0" dirty="0" smtClean="0">
                  <a:latin typeface="+mj-lt"/>
                  <a:ea typeface="맑은 고딕" pitchFamily="50" charset="-127"/>
                  <a:cs typeface="Times New Roman" pitchFamily="18" charset="0"/>
                </a:rPr>
                <a:t>Yi </a:t>
              </a:r>
              <a:r>
                <a:rPr lang="en-US" altLang="ko-KR" sz="1600" b="0" i="1" dirty="0" smtClean="0">
                  <a:latin typeface="+mj-lt"/>
                  <a:ea typeface="맑은 고딕" pitchFamily="50" charset="-127"/>
                  <a:cs typeface="Times New Roman" pitchFamily="18" charset="0"/>
                </a:rPr>
                <a:t>et al</a:t>
              </a:r>
              <a:r>
                <a:rPr lang="en-US" altLang="ko-KR" sz="1600" b="0" dirty="0" smtClean="0">
                  <a:latin typeface="+mj-lt"/>
                  <a:ea typeface="맑은 고딕" pitchFamily="50" charset="-127"/>
                  <a:cs typeface="Times New Roman" pitchFamily="18" charset="0"/>
                </a:rPr>
                <a:t>., PRL (2011)</a:t>
              </a:r>
              <a:endParaRPr kumimoji="0" lang="en-US" altLang="ko-KR" sz="1600" b="0" dirty="0">
                <a:latin typeface="Times New Roman" pitchFamily="18" charset="0"/>
                <a:ea typeface="맑은 고딕" pitchFamily="50" charset="-127"/>
                <a:cs typeface="Times New Roman" pitchFamily="18" charset="0"/>
              </a:endParaRPr>
            </a:p>
          </p:txBody>
        </p:sp>
        <p:pic>
          <p:nvPicPr>
            <p:cNvPr id="3" name="Picture 2"/>
            <p:cNvPicPr>
              <a:picLocks noChangeAspect="1"/>
            </p:cNvPicPr>
            <p:nvPr/>
          </p:nvPicPr>
          <p:blipFill rotWithShape="1">
            <a:blip r:embed="rId6"/>
            <a:srcRect l="2857" t="52963" r="66082" b="8604"/>
            <a:stretch/>
          </p:blipFill>
          <p:spPr>
            <a:xfrm>
              <a:off x="5661067" y="1219200"/>
              <a:ext cx="2398258" cy="1470747"/>
            </a:xfrm>
            <a:prstGeom prst="rect">
              <a:avLst/>
            </a:prstGeom>
          </p:spPr>
        </p:pic>
        <p:pic>
          <p:nvPicPr>
            <p:cNvPr id="30" name="Picture 29"/>
            <p:cNvPicPr>
              <a:picLocks noChangeAspect="1"/>
            </p:cNvPicPr>
            <p:nvPr/>
          </p:nvPicPr>
          <p:blipFill rotWithShape="1">
            <a:blip r:embed="rId6"/>
            <a:srcRect l="35936" t="52845" r="33245" b="8487"/>
            <a:stretch/>
          </p:blipFill>
          <p:spPr>
            <a:xfrm>
              <a:off x="5687803" y="2743200"/>
              <a:ext cx="2373609" cy="1476057"/>
            </a:xfrm>
            <a:prstGeom prst="rect">
              <a:avLst/>
            </a:prstGeom>
          </p:spPr>
        </p:pic>
        <p:pic>
          <p:nvPicPr>
            <p:cNvPr id="31" name="Picture 30"/>
            <p:cNvPicPr>
              <a:picLocks noChangeAspect="1"/>
            </p:cNvPicPr>
            <p:nvPr/>
          </p:nvPicPr>
          <p:blipFill rotWithShape="1">
            <a:blip r:embed="rId6"/>
            <a:srcRect l="68429" t="52727" b="5140"/>
            <a:stretch/>
          </p:blipFill>
          <p:spPr>
            <a:xfrm>
              <a:off x="5661067" y="4280855"/>
              <a:ext cx="2425442" cy="1604258"/>
            </a:xfrm>
            <a:prstGeom prst="rect">
              <a:avLst/>
            </a:prstGeom>
          </p:spPr>
        </p:pic>
        <p:sp>
          <p:nvSpPr>
            <p:cNvPr id="4" name="Rectangle 3"/>
            <p:cNvSpPr/>
            <p:nvPr/>
          </p:nvSpPr>
          <p:spPr bwMode="auto">
            <a:xfrm>
              <a:off x="5440488" y="1107765"/>
              <a:ext cx="381000" cy="2286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33" name="Rectangle 32"/>
            <p:cNvSpPr/>
            <p:nvPr/>
          </p:nvSpPr>
          <p:spPr bwMode="auto">
            <a:xfrm>
              <a:off x="5440488" y="2673470"/>
              <a:ext cx="381000" cy="18892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34" name="Rectangle 33"/>
            <p:cNvSpPr/>
            <p:nvPr/>
          </p:nvSpPr>
          <p:spPr bwMode="auto">
            <a:xfrm>
              <a:off x="5431128" y="4196443"/>
              <a:ext cx="381000" cy="18892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6" name="TextBox 5"/>
            <p:cNvSpPr txBox="1"/>
            <p:nvPr/>
          </p:nvSpPr>
          <p:spPr>
            <a:xfrm rot="16200000">
              <a:off x="4992359" y="3327097"/>
              <a:ext cx="991060" cy="307777"/>
            </a:xfrm>
            <a:prstGeom prst="rect">
              <a:avLst/>
            </a:prstGeom>
            <a:noFill/>
          </p:spPr>
          <p:txBody>
            <a:bodyPr wrap="none" rtlCol="0">
              <a:spAutoFit/>
            </a:bodyPr>
            <a:lstStyle/>
            <a:p>
              <a:r>
                <a:rPr lang="en-US" sz="1400" b="0" i="1" dirty="0" smtClean="0"/>
                <a:t>E</a:t>
              </a:r>
              <a:r>
                <a:rPr lang="mr-IN" sz="1400" b="0" dirty="0" smtClean="0"/>
                <a:t>–</a:t>
              </a:r>
              <a:r>
                <a:rPr lang="en-US" sz="1400" b="0" i="1" dirty="0" smtClean="0"/>
                <a:t>E</a:t>
              </a:r>
              <a:r>
                <a:rPr lang="en-US" sz="1400" b="0" baseline="-25000" dirty="0" smtClean="0"/>
                <a:t>F</a:t>
              </a:r>
              <a:r>
                <a:rPr lang="en-US" sz="1400" b="0" dirty="0" smtClean="0"/>
                <a:t> (</a:t>
              </a:r>
              <a:r>
                <a:rPr lang="en-US" sz="1400" b="0" dirty="0" err="1" smtClean="0"/>
                <a:t>eV</a:t>
              </a:r>
              <a:r>
                <a:rPr lang="en-US" sz="1400" b="0" dirty="0" smtClean="0"/>
                <a:t>)</a:t>
              </a:r>
              <a:endParaRPr lang="en-US" sz="1400" b="0" dirty="0"/>
            </a:p>
          </p:txBody>
        </p:sp>
        <p:sp>
          <p:nvSpPr>
            <p:cNvPr id="36" name="TextBox 35"/>
            <p:cNvSpPr txBox="1"/>
            <p:nvPr/>
          </p:nvSpPr>
          <p:spPr>
            <a:xfrm>
              <a:off x="6660407" y="5943600"/>
              <a:ext cx="700315" cy="307777"/>
            </a:xfrm>
            <a:prstGeom prst="rect">
              <a:avLst/>
            </a:prstGeom>
            <a:noFill/>
          </p:spPr>
          <p:txBody>
            <a:bodyPr wrap="none" rtlCol="0">
              <a:spAutoFit/>
            </a:bodyPr>
            <a:lstStyle/>
            <a:p>
              <a:r>
                <a:rPr lang="en-US" sz="1400" b="0" i="1" dirty="0" smtClean="0"/>
                <a:t>k</a:t>
              </a:r>
              <a:r>
                <a:rPr lang="en-US" sz="1400" b="0" dirty="0" smtClean="0"/>
                <a:t> (</a:t>
              </a:r>
              <a:r>
                <a:rPr lang="en-US" sz="1400" b="0" dirty="0" smtClean="0">
                  <a:latin typeface="Symbol" charset="2"/>
                  <a:cs typeface="Symbol" charset="2"/>
                </a:rPr>
                <a:t>p</a:t>
              </a:r>
              <a:r>
                <a:rPr lang="en-US" sz="1400" b="0" dirty="0" smtClean="0"/>
                <a:t>/a)</a:t>
              </a:r>
              <a:endParaRPr lang="en-US" sz="1400" b="0" dirty="0"/>
            </a:p>
          </p:txBody>
        </p:sp>
        <p:sp>
          <p:nvSpPr>
            <p:cNvPr id="37" name="TextBox 36"/>
            <p:cNvSpPr txBox="1"/>
            <p:nvPr/>
          </p:nvSpPr>
          <p:spPr>
            <a:xfrm>
              <a:off x="8008560" y="2415672"/>
              <a:ext cx="1042957" cy="307777"/>
            </a:xfrm>
            <a:prstGeom prst="rect">
              <a:avLst/>
            </a:prstGeom>
            <a:noFill/>
          </p:spPr>
          <p:txBody>
            <a:bodyPr wrap="none" rtlCol="0">
              <a:spAutoFit/>
            </a:bodyPr>
            <a:lstStyle/>
            <a:p>
              <a:r>
                <a:rPr lang="en-US" sz="1400" b="0" dirty="0" smtClean="0"/>
                <a:t>Rb</a:t>
              </a:r>
              <a:r>
                <a:rPr lang="en-US" sz="1400" b="0" baseline="-25000" dirty="0" smtClean="0"/>
                <a:t>0.8</a:t>
              </a:r>
              <a:r>
                <a:rPr lang="en-US" sz="1400" b="0" dirty="0" smtClean="0"/>
                <a:t>Fe</a:t>
              </a:r>
              <a:r>
                <a:rPr lang="en-US" sz="1400" b="0" baseline="-25000" dirty="0" smtClean="0"/>
                <a:t>2</a:t>
              </a:r>
              <a:r>
                <a:rPr lang="en-US" sz="1400" b="0" dirty="0" smtClean="0"/>
                <a:t>S</a:t>
              </a:r>
              <a:r>
                <a:rPr lang="en-US" sz="1400" b="0" baseline="-25000" dirty="0" smtClean="0"/>
                <a:t>2</a:t>
              </a:r>
              <a:endParaRPr lang="en-US" sz="1400" b="0" baseline="-25000" dirty="0"/>
            </a:p>
          </p:txBody>
        </p:sp>
        <p:sp>
          <p:nvSpPr>
            <p:cNvPr id="38" name="TextBox 37"/>
            <p:cNvSpPr txBox="1"/>
            <p:nvPr/>
          </p:nvSpPr>
          <p:spPr>
            <a:xfrm>
              <a:off x="8001483" y="3946055"/>
              <a:ext cx="1195989" cy="307777"/>
            </a:xfrm>
            <a:prstGeom prst="rect">
              <a:avLst/>
            </a:prstGeom>
            <a:noFill/>
          </p:spPr>
          <p:txBody>
            <a:bodyPr wrap="none" rtlCol="0">
              <a:spAutoFit/>
            </a:bodyPr>
            <a:lstStyle/>
            <a:p>
              <a:r>
                <a:rPr lang="en-US" sz="1400" b="0" dirty="0" smtClean="0"/>
                <a:t>Rb</a:t>
              </a:r>
              <a:r>
                <a:rPr lang="en-US" sz="1400" b="0" baseline="-25000" dirty="0" smtClean="0"/>
                <a:t>0.8</a:t>
              </a:r>
              <a:r>
                <a:rPr lang="en-US" sz="1400" b="0" dirty="0" smtClean="0"/>
                <a:t>Fe</a:t>
              </a:r>
              <a:r>
                <a:rPr lang="en-US" sz="1400" b="0" baseline="-25000" dirty="0" smtClean="0"/>
                <a:t>2</a:t>
              </a:r>
              <a:r>
                <a:rPr lang="en-US" sz="1400" b="0" dirty="0" smtClean="0"/>
                <a:t>SSe</a:t>
              </a:r>
              <a:endParaRPr lang="en-US" sz="1400" b="0" baseline="-25000" dirty="0"/>
            </a:p>
          </p:txBody>
        </p:sp>
        <p:sp>
          <p:nvSpPr>
            <p:cNvPr id="39" name="TextBox 38"/>
            <p:cNvSpPr txBox="1"/>
            <p:nvPr/>
          </p:nvSpPr>
          <p:spPr>
            <a:xfrm>
              <a:off x="7974458" y="5483423"/>
              <a:ext cx="1142806" cy="307777"/>
            </a:xfrm>
            <a:prstGeom prst="rect">
              <a:avLst/>
            </a:prstGeom>
            <a:noFill/>
          </p:spPr>
          <p:txBody>
            <a:bodyPr wrap="none" rtlCol="0">
              <a:spAutoFit/>
            </a:bodyPr>
            <a:lstStyle/>
            <a:p>
              <a:r>
                <a:rPr lang="en-US" sz="1400" b="0" dirty="0" smtClean="0"/>
                <a:t>Rb</a:t>
              </a:r>
              <a:r>
                <a:rPr lang="en-US" sz="1400" b="0" baseline="-25000" dirty="0" smtClean="0"/>
                <a:t>0.8</a:t>
              </a:r>
              <a:r>
                <a:rPr lang="en-US" sz="1400" b="0" dirty="0" smtClean="0"/>
                <a:t>Fe</a:t>
              </a:r>
              <a:r>
                <a:rPr lang="en-US" sz="1400" b="0" baseline="-25000" dirty="0" smtClean="0"/>
                <a:t>2</a:t>
              </a:r>
              <a:r>
                <a:rPr lang="en-US" sz="1400" b="0" dirty="0" smtClean="0"/>
                <a:t>Se</a:t>
              </a:r>
              <a:r>
                <a:rPr lang="en-US" sz="1400" b="0" baseline="-25000" dirty="0" smtClean="0"/>
                <a:t>2</a:t>
              </a:r>
              <a:endParaRPr lang="en-US" sz="1400" b="0" baseline="-25000" dirty="0"/>
            </a:p>
          </p:txBody>
        </p:sp>
      </p:grpSp>
    </p:spTree>
    <p:extLst>
      <p:ext uri="{BB962C8B-B14F-4D97-AF65-F5344CB8AC3E}">
        <p14:creationId xmlns:p14="http://schemas.microsoft.com/office/powerpoint/2010/main" val="3215178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5"/>
                                        </p:tgtEl>
                                        <p:attrNameLst>
                                          <p:attrName>style.opacity</p:attrName>
                                        </p:attrNameLst>
                                      </p:cBhvr>
                                      <p:to>
                                        <p:strVal val="0.25"/>
                                      </p:to>
                                    </p:set>
                                    <p:animEffect filter="image" prLst="opacity: 0.25">
                                      <p:cBhvr rctx="IE">
                                        <p:cTn id="7" dur="indefinite"/>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1500"/>
                                        <p:tgtEl>
                                          <p:spTgt spid="46"/>
                                        </p:tgtEl>
                                      </p:cBhvr>
                                    </p:animEffect>
                                  </p:childTnLst>
                                </p:cTn>
                              </p:par>
                            </p:childTnLst>
                          </p:cTn>
                        </p:par>
                        <p:par>
                          <p:cTn id="11" fill="hold">
                            <p:stCondLst>
                              <p:cond delay="1500"/>
                            </p:stCondLst>
                            <p:childTnLst>
                              <p:par>
                                <p:cTn id="12" presetID="9" presetClass="emph" presetSubtype="0" nodeType="afterEffect">
                                  <p:stCondLst>
                                    <p:cond delay="0"/>
                                  </p:stCondLst>
                                  <p:childTnLst>
                                    <p:set>
                                      <p:cBhvr rctx="PPT">
                                        <p:cTn id="13" dur="indefinite"/>
                                        <p:tgtEl>
                                          <p:spTgt spid="46"/>
                                        </p:tgtEl>
                                        <p:attrNameLst>
                                          <p:attrName>style.opacity</p:attrName>
                                        </p:attrNameLst>
                                      </p:cBhvr>
                                      <p:to>
                                        <p:strVal val="0.5"/>
                                      </p:to>
                                    </p:set>
                                    <p:animEffect filter="image" prLst="opacity: 0.5">
                                      <p:cBhvr rctx="IE">
                                        <p:cTn id="14" dur="indefinite"/>
                                        <p:tgtEl>
                                          <p:spTgt spid="46"/>
                                        </p:tgtEl>
                                      </p:cBhvr>
                                    </p:animEffect>
                                  </p:childTnLst>
                                </p:cTn>
                              </p:par>
                              <p:par>
                                <p:cTn id="15" presetID="10"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500"/>
                                        <p:tgtEl>
                                          <p:spTgt spid="48"/>
                                        </p:tgtEl>
                                      </p:cBhvr>
                                    </p:animEffect>
                                  </p:childTnLst>
                                </p:cTn>
                              </p:par>
                            </p:childTnLst>
                          </p:cTn>
                        </p:par>
                        <p:par>
                          <p:cTn id="18" fill="hold">
                            <p:stCondLst>
                              <p:cond delay="3000"/>
                            </p:stCondLst>
                            <p:childTnLst>
                              <p:par>
                                <p:cTn id="19" presetID="1" presetClass="entr" presetSubtype="0" fill="hold" nodeType="after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childTnLst>
                          </p:cTn>
                        </p:par>
                        <p:par>
                          <p:cTn id="21" fill="hold">
                            <p:stCondLst>
                              <p:cond delay="3000"/>
                            </p:stCondLst>
                            <p:childTnLst>
                              <p:par>
                                <p:cTn id="22" presetID="9" presetClass="emph" presetSubtype="0" nodeType="afterEffect">
                                  <p:stCondLst>
                                    <p:cond delay="0"/>
                                  </p:stCondLst>
                                  <p:childTnLst>
                                    <p:set>
                                      <p:cBhvr rctx="PPT">
                                        <p:cTn id="23" dur="indefinite"/>
                                        <p:tgtEl>
                                          <p:spTgt spid="78"/>
                                        </p:tgtEl>
                                        <p:attrNameLst>
                                          <p:attrName>style.opacity</p:attrName>
                                        </p:attrNameLst>
                                      </p:cBhvr>
                                      <p:to>
                                        <p:strVal val="0.5"/>
                                      </p:to>
                                    </p:set>
                                    <p:animEffect filter="image" prLst="opacity: 0.5">
                                      <p:cBhvr rctx="IE">
                                        <p:cTn id="24" dur="indefinite"/>
                                        <p:tgtEl>
                                          <p:spTgt spid="78"/>
                                        </p:tgtEl>
                                      </p:cBhvr>
                                    </p:animEffect>
                                  </p:childTnLst>
                                </p:cTn>
                              </p:par>
                            </p:childTnLst>
                          </p:cTn>
                        </p:par>
                        <p:par>
                          <p:cTn id="25" fill="hold">
                            <p:stCondLst>
                              <p:cond delay="3000"/>
                            </p:stCondLst>
                            <p:childTnLst>
                              <p:par>
                                <p:cTn id="26" presetID="1" presetClass="entr" presetSubtype="0" fill="hold" nodeType="afterEffect">
                                  <p:stCondLst>
                                    <p:cond delay="1000"/>
                                  </p:stCondLst>
                                  <p:childTnLst>
                                    <p:set>
                                      <p:cBhvr>
                                        <p:cTn id="27"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err="1" smtClean="0">
                <a:solidFill>
                  <a:schemeClr val="bg1"/>
                </a:solidFill>
                <a:effectLst>
                  <a:outerShdw blurRad="38100" dist="38100" dir="2700000" algn="tl">
                    <a:srgbClr val="000000"/>
                  </a:outerShdw>
                </a:effectLst>
                <a:ea typeface="宋体" pitchFamily="2" charset="-122"/>
              </a:rPr>
              <a:t>Graphene</a:t>
            </a:r>
            <a:r>
              <a:rPr lang="en-US" altLang="zh-CN" sz="3000" dirty="0" smtClean="0">
                <a:solidFill>
                  <a:schemeClr val="bg1"/>
                </a:solidFill>
                <a:effectLst>
                  <a:outerShdw blurRad="38100" dist="38100" dir="2700000" algn="tl">
                    <a:srgbClr val="000000"/>
                  </a:outerShdw>
                </a:effectLst>
                <a:ea typeface="宋体" pitchFamily="2" charset="-122"/>
              </a:rPr>
              <a:t> on dielectric substrates</a:t>
            </a:r>
            <a:endParaRPr lang="en-US" altLang="zh-CN" sz="3000" dirty="0">
              <a:solidFill>
                <a:schemeClr val="bg1"/>
              </a:solidFill>
              <a:effectLst>
                <a:outerShdw blurRad="38100" dist="38100" dir="2700000" algn="tl">
                  <a:srgbClr val="000000"/>
                </a:outerShdw>
              </a:effectLst>
              <a:ea typeface="宋体" pitchFamily="2" charset="-122"/>
            </a:endParaRPr>
          </a:p>
        </p:txBody>
      </p:sp>
      <p:grpSp>
        <p:nvGrpSpPr>
          <p:cNvPr id="11" name="그룹 10"/>
          <p:cNvGrpSpPr/>
          <p:nvPr/>
        </p:nvGrpSpPr>
        <p:grpSpPr>
          <a:xfrm>
            <a:off x="1380475" y="2656928"/>
            <a:ext cx="6462899" cy="3221358"/>
            <a:chOff x="1380475" y="2656928"/>
            <a:chExt cx="6462899" cy="3221358"/>
          </a:xfrm>
        </p:grpSpPr>
        <p:cxnSp>
          <p:nvCxnSpPr>
            <p:cNvPr id="18" name="직선 연결선 17"/>
            <p:cNvCxnSpPr/>
            <p:nvPr/>
          </p:nvCxnSpPr>
          <p:spPr>
            <a:xfrm flipV="1">
              <a:off x="1380475" y="2667814"/>
              <a:ext cx="2075688" cy="3210472"/>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직선 화살표 연결선 20"/>
            <p:cNvCxnSpPr/>
            <p:nvPr/>
          </p:nvCxnSpPr>
          <p:spPr>
            <a:xfrm>
              <a:off x="6516342" y="5321526"/>
              <a:ext cx="274320" cy="1588"/>
            </a:xfrm>
            <a:prstGeom prst="straightConnector1">
              <a:avLst/>
            </a:prstGeom>
            <a:ln w="38100">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2" name="직선 화살표 연결선 21"/>
            <p:cNvCxnSpPr/>
            <p:nvPr/>
          </p:nvCxnSpPr>
          <p:spPr>
            <a:xfrm>
              <a:off x="1420192" y="5321526"/>
              <a:ext cx="274320" cy="1588"/>
            </a:xfrm>
            <a:prstGeom prst="straightConnector1">
              <a:avLst/>
            </a:prstGeom>
            <a:ln w="38100">
              <a:solidFill>
                <a:srgbClr val="0000FF"/>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3" name="직선 화살표 연결선 22"/>
            <p:cNvCxnSpPr/>
            <p:nvPr/>
          </p:nvCxnSpPr>
          <p:spPr>
            <a:xfrm>
              <a:off x="1717766" y="5321526"/>
              <a:ext cx="274320" cy="1588"/>
            </a:xfrm>
            <a:prstGeom prst="straightConnector1">
              <a:avLst/>
            </a:prstGeom>
            <a:ln w="38100">
              <a:solidFill>
                <a:srgbClr val="0000FF"/>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4" name="직선 화살표 연결선 23"/>
            <p:cNvCxnSpPr/>
            <p:nvPr/>
          </p:nvCxnSpPr>
          <p:spPr>
            <a:xfrm>
              <a:off x="7029994" y="5319939"/>
              <a:ext cx="274320" cy="1588"/>
            </a:xfrm>
            <a:prstGeom prst="straightConnector1">
              <a:avLst/>
            </a:prstGeom>
            <a:ln w="38100">
              <a:solidFill>
                <a:srgbClr val="FF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직선 화살표 연결선 26"/>
            <p:cNvCxnSpPr/>
            <p:nvPr/>
          </p:nvCxnSpPr>
          <p:spPr>
            <a:xfrm>
              <a:off x="3984172" y="5321526"/>
              <a:ext cx="274320" cy="1588"/>
            </a:xfrm>
            <a:prstGeom prst="straightConnector1">
              <a:avLst/>
            </a:prstGeom>
            <a:ln w="38100">
              <a:solidFill>
                <a:schemeClr val="bg2">
                  <a:lumMod val="50000"/>
                </a:schemeClr>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8" name="직선 화살표 연결선 27"/>
            <p:cNvCxnSpPr/>
            <p:nvPr/>
          </p:nvCxnSpPr>
          <p:spPr>
            <a:xfrm>
              <a:off x="4384766" y="5319939"/>
              <a:ext cx="274320" cy="1588"/>
            </a:xfrm>
            <a:prstGeom prst="straightConnector1">
              <a:avLst/>
            </a:prstGeom>
            <a:ln w="38100">
              <a:solidFill>
                <a:schemeClr val="bg2">
                  <a:lumMod val="50000"/>
                </a:schemeClr>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31" name="직선 연결선 30"/>
            <p:cNvCxnSpPr/>
            <p:nvPr/>
          </p:nvCxnSpPr>
          <p:spPr>
            <a:xfrm flipV="1">
              <a:off x="4103914" y="2667814"/>
              <a:ext cx="1755648" cy="3210472"/>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직선 연결선 31"/>
            <p:cNvCxnSpPr/>
            <p:nvPr/>
          </p:nvCxnSpPr>
          <p:spPr>
            <a:xfrm flipV="1">
              <a:off x="6883254" y="2656928"/>
              <a:ext cx="960120" cy="3210472"/>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167057" y="2514600"/>
            <a:ext cx="8928452" cy="4191000"/>
            <a:chOff x="167057" y="2514600"/>
            <a:chExt cx="8928452" cy="4191000"/>
          </a:xfrm>
        </p:grpSpPr>
        <p:grpSp>
          <p:nvGrpSpPr>
            <p:cNvPr id="2" name="Group 1"/>
            <p:cNvGrpSpPr/>
            <p:nvPr/>
          </p:nvGrpSpPr>
          <p:grpSpPr>
            <a:xfrm>
              <a:off x="167057" y="2514600"/>
              <a:ext cx="8928452" cy="4191000"/>
              <a:chOff x="167057" y="2514600"/>
              <a:chExt cx="8928452" cy="4191000"/>
            </a:xfrm>
          </p:grpSpPr>
          <p:pic>
            <p:nvPicPr>
              <p:cNvPr id="139878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724" y="2514600"/>
                <a:ext cx="7669076" cy="385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884452" y="6096000"/>
                <a:ext cx="1348446" cy="338554"/>
              </a:xfrm>
              <a:prstGeom prst="rect">
                <a:avLst/>
              </a:prstGeom>
              <a:noFill/>
            </p:spPr>
            <p:txBody>
              <a:bodyPr wrap="none" rtlCol="0">
                <a:spAutoFit/>
              </a:bodyPr>
              <a:lstStyle/>
              <a:p>
                <a:r>
                  <a:rPr lang="en-US" altLang="ko-KR" sz="1600" b="1" dirty="0" smtClean="0">
                    <a:latin typeface="Arial" pitchFamily="34" charset="0"/>
                    <a:cs typeface="Arial" pitchFamily="34" charset="0"/>
                  </a:rPr>
                  <a:t>momentum</a:t>
                </a:r>
                <a:r>
                  <a:rPr lang="en-US" altLang="ko-KR" sz="1600" i="1" dirty="0" smtClean="0">
                    <a:latin typeface="Arial" pitchFamily="34" charset="0"/>
                    <a:cs typeface="Arial" pitchFamily="34" charset="0"/>
                  </a:rPr>
                  <a:t> </a:t>
                </a:r>
                <a:endParaRPr lang="ko-KR" altLang="en-US" sz="1600" dirty="0">
                  <a:latin typeface="Arial" pitchFamily="34" charset="0"/>
                  <a:cs typeface="Arial" pitchFamily="34" charset="0"/>
                </a:endParaRPr>
              </a:p>
            </p:txBody>
          </p:sp>
          <p:sp>
            <p:nvSpPr>
              <p:cNvPr id="17" name="TextBox 16"/>
              <p:cNvSpPr txBox="1"/>
              <p:nvPr/>
            </p:nvSpPr>
            <p:spPr>
              <a:xfrm rot="-5400000">
                <a:off x="-267357" y="3967912"/>
                <a:ext cx="1207382" cy="338554"/>
              </a:xfrm>
              <a:prstGeom prst="rect">
                <a:avLst/>
              </a:prstGeom>
              <a:noFill/>
            </p:spPr>
            <p:txBody>
              <a:bodyPr wrap="none" rtlCol="0">
                <a:spAutoFit/>
              </a:bodyPr>
              <a:lstStyle/>
              <a:p>
                <a:r>
                  <a:rPr lang="en-US" altLang="ko-KR" sz="1600" i="1" dirty="0" smtClean="0">
                    <a:latin typeface="Arial" pitchFamily="34" charset="0"/>
                    <a:cs typeface="Arial" pitchFamily="34" charset="0"/>
                  </a:rPr>
                  <a:t>E </a:t>
                </a:r>
                <a:r>
                  <a:rPr lang="en-US" altLang="ko-KR" sz="1600" dirty="0" smtClean="0">
                    <a:latin typeface="Symbol" pitchFamily="18" charset="2"/>
                    <a:cs typeface="Arial" pitchFamily="34" charset="0"/>
                  </a:rPr>
                  <a:t>- </a:t>
                </a:r>
                <a:r>
                  <a:rPr lang="en-US" altLang="ko-KR" sz="1600" i="1" dirty="0" smtClean="0">
                    <a:latin typeface="Arial" pitchFamily="34" charset="0"/>
                    <a:cs typeface="Arial" pitchFamily="34" charset="0"/>
                  </a:rPr>
                  <a:t>E</a:t>
                </a:r>
                <a:r>
                  <a:rPr lang="en-US" altLang="ko-KR" sz="1600" baseline="-25000" dirty="0" smtClean="0">
                    <a:latin typeface="Arial" pitchFamily="34" charset="0"/>
                    <a:cs typeface="Arial" pitchFamily="34" charset="0"/>
                  </a:rPr>
                  <a:t>F</a:t>
                </a:r>
                <a:r>
                  <a:rPr lang="en-US" altLang="ko-KR" sz="1600" dirty="0" smtClean="0">
                    <a:latin typeface="Arial" pitchFamily="34" charset="0"/>
                    <a:cs typeface="Arial" pitchFamily="34" charset="0"/>
                  </a:rPr>
                  <a:t> (</a:t>
                </a:r>
                <a:r>
                  <a:rPr lang="en-US" altLang="ko-KR" sz="1600" dirty="0" err="1" smtClean="0">
                    <a:latin typeface="Arial" pitchFamily="34" charset="0"/>
                    <a:cs typeface="Arial" pitchFamily="34" charset="0"/>
                  </a:rPr>
                  <a:t>eV</a:t>
                </a:r>
                <a:r>
                  <a:rPr lang="en-US" altLang="ko-KR" sz="1600" dirty="0" smtClean="0">
                    <a:latin typeface="Arial" pitchFamily="34" charset="0"/>
                    <a:cs typeface="Arial" pitchFamily="34" charset="0"/>
                  </a:rPr>
                  <a:t>)</a:t>
                </a:r>
                <a:endParaRPr lang="ko-KR" altLang="en-US" sz="1600" dirty="0">
                  <a:latin typeface="Arial" pitchFamily="34" charset="0"/>
                  <a:cs typeface="Arial" pitchFamily="34" charset="0"/>
                </a:endParaRPr>
              </a:p>
            </p:txBody>
          </p:sp>
          <p:sp>
            <p:nvSpPr>
              <p:cNvPr id="19" name="직사각형 18"/>
              <p:cNvSpPr/>
              <p:nvPr/>
            </p:nvSpPr>
            <p:spPr>
              <a:xfrm>
                <a:off x="1328058" y="2993572"/>
                <a:ext cx="62179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TextBox 19"/>
              <p:cNvSpPr txBox="1"/>
              <p:nvPr/>
            </p:nvSpPr>
            <p:spPr>
              <a:xfrm>
                <a:off x="1245429" y="2696679"/>
                <a:ext cx="845103" cy="307777"/>
              </a:xfrm>
              <a:prstGeom prst="rect">
                <a:avLst/>
              </a:prstGeom>
              <a:noFill/>
            </p:spPr>
            <p:txBody>
              <a:bodyPr wrap="none" rtlCol="0">
                <a:spAutoFit/>
              </a:bodyPr>
              <a:lstStyle/>
              <a:p>
                <a:r>
                  <a:rPr lang="en-US" altLang="ko-KR" sz="1400" dirty="0" smtClean="0">
                    <a:cs typeface="Arial" pitchFamily="34" charset="0"/>
                  </a:rPr>
                  <a:t>0.05 Å</a:t>
                </a:r>
                <a:r>
                  <a:rPr lang="en-US" altLang="ko-KR" sz="1400" baseline="30000" dirty="0" smtClean="0">
                    <a:latin typeface="Symbol" pitchFamily="18" charset="2"/>
                    <a:cs typeface="Arial" pitchFamily="34" charset="0"/>
                  </a:rPr>
                  <a:t>-</a:t>
                </a:r>
                <a:r>
                  <a:rPr lang="en-US" altLang="ko-KR" sz="1400" baseline="30000" dirty="0" smtClean="0">
                    <a:cs typeface="Arial" pitchFamily="34" charset="0"/>
                  </a:rPr>
                  <a:t>1</a:t>
                </a:r>
                <a:endParaRPr lang="ko-KR" altLang="en-US" sz="1400" dirty="0">
                  <a:cs typeface="Arial" pitchFamily="34" charset="0"/>
                </a:endParaRPr>
              </a:p>
            </p:txBody>
          </p:sp>
          <p:sp>
            <p:nvSpPr>
              <p:cNvPr id="61" name="TextBox 111"/>
              <p:cNvSpPr txBox="1">
                <a:spLocks noChangeArrowheads="1"/>
              </p:cNvSpPr>
              <p:nvPr/>
            </p:nvSpPr>
            <p:spPr bwMode="auto">
              <a:xfrm>
                <a:off x="5562600" y="6120824"/>
                <a:ext cx="3532909" cy="584776"/>
              </a:xfrm>
              <a:prstGeom prst="rect">
                <a:avLst/>
              </a:prstGeom>
              <a:noFill/>
              <a:ln w="9525">
                <a:noFill/>
                <a:miter lim="800000"/>
                <a:headEnd/>
                <a:tailEnd/>
              </a:ln>
            </p:spPr>
            <p:txBody>
              <a:bodyPr wrap="square">
                <a:spAutoFit/>
              </a:bodyPr>
              <a:lstStyle/>
              <a:p>
                <a:pPr algn="r"/>
                <a:r>
                  <a:rPr lang="en-US" sz="1600" b="0" dirty="0" smtClean="0"/>
                  <a:t>Siegel, Hwang </a:t>
                </a:r>
                <a:r>
                  <a:rPr lang="en-US" sz="1600" b="0" i="1" dirty="0" smtClean="0"/>
                  <a:t>et al</a:t>
                </a:r>
                <a:r>
                  <a:rPr lang="en-US" sz="1600" b="0" dirty="0" smtClean="0"/>
                  <a:t>., PNAS (2011)</a:t>
                </a:r>
              </a:p>
              <a:p>
                <a:pPr algn="r"/>
                <a:r>
                  <a:rPr lang="en-US" sz="1600" b="0" dirty="0" smtClean="0"/>
                  <a:t>Hwang </a:t>
                </a:r>
                <a:r>
                  <a:rPr lang="en-US" sz="1600" b="0" i="1" dirty="0" smtClean="0"/>
                  <a:t>et al.</a:t>
                </a:r>
                <a:r>
                  <a:rPr lang="en-US" sz="1600" b="0" dirty="0" smtClean="0"/>
                  <a:t>, Sci</a:t>
                </a:r>
                <a:r>
                  <a:rPr lang="en-US" sz="1600" b="0" dirty="0"/>
                  <a:t>. Rep. </a:t>
                </a:r>
                <a:r>
                  <a:rPr lang="en-US" sz="1600" b="0" dirty="0" smtClean="0"/>
                  <a:t>(</a:t>
                </a:r>
                <a:r>
                  <a:rPr lang="en-US" sz="1600" b="0" dirty="0"/>
                  <a:t>2012)</a:t>
                </a:r>
              </a:p>
            </p:txBody>
          </p:sp>
        </p:grpSp>
        <p:grpSp>
          <p:nvGrpSpPr>
            <p:cNvPr id="3" name="Group 2"/>
            <p:cNvGrpSpPr/>
            <p:nvPr/>
          </p:nvGrpSpPr>
          <p:grpSpPr>
            <a:xfrm>
              <a:off x="492875" y="2514600"/>
              <a:ext cx="4531796" cy="3004456"/>
              <a:chOff x="492875" y="2514600"/>
              <a:chExt cx="4531796" cy="3004456"/>
            </a:xfrm>
          </p:grpSpPr>
          <p:sp>
            <p:nvSpPr>
              <p:cNvPr id="14" name="TextBox 13"/>
              <p:cNvSpPr txBox="1"/>
              <p:nvPr/>
            </p:nvSpPr>
            <p:spPr>
              <a:xfrm>
                <a:off x="649876" y="2514600"/>
                <a:ext cx="470000" cy="338554"/>
              </a:xfrm>
              <a:prstGeom prst="rect">
                <a:avLst/>
              </a:prstGeom>
              <a:noFill/>
            </p:spPr>
            <p:txBody>
              <a:bodyPr wrap="none" rtlCol="0">
                <a:spAutoFit/>
              </a:bodyPr>
              <a:lstStyle/>
              <a:p>
                <a:r>
                  <a:rPr lang="en-US" altLang="ko-KR" sz="1600" dirty="0" smtClean="0">
                    <a:latin typeface="Arial" pitchFamily="34" charset="0"/>
                    <a:cs typeface="Arial" pitchFamily="34" charset="0"/>
                  </a:rPr>
                  <a:t>0.0</a:t>
                </a:r>
                <a:endParaRPr lang="ko-KR" altLang="en-US" sz="1600" dirty="0">
                  <a:latin typeface="Arial" pitchFamily="34" charset="0"/>
                  <a:cs typeface="Arial" pitchFamily="34" charset="0"/>
                </a:endParaRPr>
              </a:p>
            </p:txBody>
          </p:sp>
          <p:sp>
            <p:nvSpPr>
              <p:cNvPr id="15" name="TextBox 14"/>
              <p:cNvSpPr txBox="1"/>
              <p:nvPr/>
            </p:nvSpPr>
            <p:spPr>
              <a:xfrm>
                <a:off x="492875" y="3845648"/>
                <a:ext cx="627095" cy="338554"/>
              </a:xfrm>
              <a:prstGeom prst="rect">
                <a:avLst/>
              </a:prstGeom>
              <a:noFill/>
            </p:spPr>
            <p:txBody>
              <a:bodyPr wrap="none" rtlCol="0">
                <a:spAutoFit/>
              </a:bodyPr>
              <a:lstStyle/>
              <a:p>
                <a:r>
                  <a:rPr lang="en-US" altLang="ko-KR" sz="1600" dirty="0" smtClean="0">
                    <a:latin typeface="Symbol" pitchFamily="18" charset="2"/>
                    <a:cs typeface="Arial" pitchFamily="34" charset="0"/>
                  </a:rPr>
                  <a:t>- </a:t>
                </a:r>
                <a:r>
                  <a:rPr lang="en-US" altLang="ko-KR" sz="1600" dirty="0" smtClean="0">
                    <a:latin typeface="Arial" pitchFamily="34" charset="0"/>
                    <a:cs typeface="Arial" pitchFamily="34" charset="0"/>
                  </a:rPr>
                  <a:t>0</a:t>
                </a:r>
                <a:r>
                  <a:rPr lang="en-US" altLang="ko-KR" sz="1600" dirty="0" smtClean="0">
                    <a:latin typeface="Symbol" pitchFamily="18" charset="2"/>
                    <a:cs typeface="Arial" pitchFamily="34" charset="0"/>
                  </a:rPr>
                  <a:t>.</a:t>
                </a:r>
                <a:r>
                  <a:rPr lang="en-US" altLang="ko-KR" sz="1600" dirty="0" smtClean="0">
                    <a:latin typeface="Arial" pitchFamily="34" charset="0"/>
                    <a:cs typeface="Arial" pitchFamily="34" charset="0"/>
                  </a:rPr>
                  <a:t>5</a:t>
                </a:r>
                <a:endParaRPr lang="ko-KR" altLang="en-US" sz="1600" dirty="0">
                  <a:latin typeface="Arial" pitchFamily="34" charset="0"/>
                  <a:cs typeface="Arial" pitchFamily="34" charset="0"/>
                </a:endParaRPr>
              </a:p>
            </p:txBody>
          </p:sp>
          <p:sp>
            <p:nvSpPr>
              <p:cNvPr id="16" name="TextBox 15"/>
              <p:cNvSpPr txBox="1"/>
              <p:nvPr/>
            </p:nvSpPr>
            <p:spPr>
              <a:xfrm>
                <a:off x="533925" y="5180502"/>
                <a:ext cx="582211" cy="338554"/>
              </a:xfrm>
              <a:prstGeom prst="rect">
                <a:avLst/>
              </a:prstGeom>
              <a:noFill/>
            </p:spPr>
            <p:txBody>
              <a:bodyPr wrap="none" rtlCol="0">
                <a:spAutoFit/>
              </a:bodyPr>
              <a:lstStyle/>
              <a:p>
                <a:r>
                  <a:rPr lang="en-US" altLang="ko-KR" sz="1600" dirty="0" smtClean="0">
                    <a:latin typeface="Symbol" pitchFamily="18" charset="2"/>
                    <a:cs typeface="Arial" pitchFamily="34" charset="0"/>
                  </a:rPr>
                  <a:t>-</a:t>
                </a:r>
                <a:r>
                  <a:rPr lang="en-US" altLang="ko-KR" sz="1600" dirty="0" smtClean="0">
                    <a:latin typeface="Arial" pitchFamily="34" charset="0"/>
                    <a:cs typeface="Arial" pitchFamily="34" charset="0"/>
                  </a:rPr>
                  <a:t>1.0</a:t>
                </a:r>
                <a:endParaRPr lang="ko-KR" altLang="en-US" sz="1600" dirty="0">
                  <a:latin typeface="Arial" pitchFamily="34" charset="0"/>
                  <a:cs typeface="Arial" pitchFamily="34" charset="0"/>
                </a:endParaRPr>
              </a:p>
            </p:txBody>
          </p:sp>
          <p:grpSp>
            <p:nvGrpSpPr>
              <p:cNvPr id="42" name="그룹 41"/>
              <p:cNvGrpSpPr/>
              <p:nvPr/>
            </p:nvGrpSpPr>
            <p:grpSpPr>
              <a:xfrm>
                <a:off x="3701317" y="2875419"/>
                <a:ext cx="1323354" cy="970229"/>
                <a:chOff x="3410756" y="3166960"/>
                <a:chExt cx="1323354" cy="970229"/>
              </a:xfrm>
            </p:grpSpPr>
            <p:sp>
              <p:nvSpPr>
                <p:cNvPr id="34" name="육각형 33"/>
                <p:cNvSpPr>
                  <a:spLocks noChangeAspect="1"/>
                </p:cNvSpPr>
                <p:nvPr/>
              </p:nvSpPr>
              <p:spPr>
                <a:xfrm>
                  <a:off x="3410756" y="3166960"/>
                  <a:ext cx="1106472" cy="970229"/>
                </a:xfrm>
                <a:prstGeom prst="hexagon">
                  <a:avLst>
                    <a:gd name="adj" fmla="val 28543"/>
                    <a:gd name="vf" fmla="val 115470"/>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cxnSp>
              <p:nvCxnSpPr>
                <p:cNvPr id="35" name="직선 화살표 연결선 34"/>
                <p:cNvCxnSpPr/>
                <p:nvPr/>
              </p:nvCxnSpPr>
              <p:spPr>
                <a:xfrm>
                  <a:off x="4408716" y="3645126"/>
                  <a:ext cx="274320" cy="1588"/>
                </a:xfrm>
                <a:prstGeom prst="straightConnector1">
                  <a:avLst/>
                </a:prstGeom>
                <a:ln>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831772" y="3624944"/>
                  <a:ext cx="293670" cy="307777"/>
                </a:xfrm>
                <a:prstGeom prst="rect">
                  <a:avLst/>
                </a:prstGeom>
                <a:noFill/>
                <a:ln>
                  <a:noFill/>
                </a:ln>
              </p:spPr>
              <p:txBody>
                <a:bodyPr wrap="none" rtlCol="0">
                  <a:spAutoFit/>
                </a:bodyPr>
                <a:lstStyle/>
                <a:p>
                  <a:r>
                    <a:rPr lang="en-US" altLang="ko-KR" sz="1400" dirty="0" smtClean="0">
                      <a:latin typeface="Symbol" pitchFamily="18" charset="2"/>
                      <a:cs typeface="Arial" pitchFamily="34" charset="0"/>
                    </a:rPr>
                    <a:t>G</a:t>
                  </a:r>
                  <a:endParaRPr lang="ko-KR" altLang="en-US" sz="1400" dirty="0">
                    <a:cs typeface="Arial" pitchFamily="34" charset="0"/>
                  </a:endParaRPr>
                </a:p>
              </p:txBody>
            </p:sp>
            <p:sp>
              <p:nvSpPr>
                <p:cNvPr id="37" name="타원 36"/>
                <p:cNvSpPr/>
                <p:nvPr/>
              </p:nvSpPr>
              <p:spPr>
                <a:xfrm>
                  <a:off x="3951514" y="3646716"/>
                  <a:ext cx="45720" cy="457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38" name="TextBox 37"/>
                <p:cNvSpPr txBox="1"/>
                <p:nvPr/>
              </p:nvSpPr>
              <p:spPr>
                <a:xfrm>
                  <a:off x="4419600" y="3621967"/>
                  <a:ext cx="314510" cy="307777"/>
                </a:xfrm>
                <a:prstGeom prst="rect">
                  <a:avLst/>
                </a:prstGeom>
                <a:noFill/>
                <a:ln>
                  <a:noFill/>
                </a:ln>
              </p:spPr>
              <p:txBody>
                <a:bodyPr wrap="none" rtlCol="0">
                  <a:spAutoFit/>
                </a:bodyPr>
                <a:lstStyle/>
                <a:p>
                  <a:r>
                    <a:rPr lang="en-US" altLang="ko-KR" sz="1400" dirty="0" smtClean="0">
                      <a:latin typeface="Symbol" pitchFamily="18" charset="2"/>
                      <a:cs typeface="Arial" pitchFamily="34" charset="0"/>
                    </a:rPr>
                    <a:t>K</a:t>
                  </a:r>
                  <a:endParaRPr lang="ko-KR" altLang="en-US" sz="1400" dirty="0">
                    <a:cs typeface="Arial" pitchFamily="34" charset="0"/>
                  </a:endParaRPr>
                </a:p>
              </p:txBody>
            </p:sp>
            <p:sp>
              <p:nvSpPr>
                <p:cNvPr id="39" name="타원 38"/>
                <p:cNvSpPr/>
                <p:nvPr/>
              </p:nvSpPr>
              <p:spPr>
                <a:xfrm>
                  <a:off x="4493622" y="3635828"/>
                  <a:ext cx="45720" cy="457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40" name="타원 39"/>
                <p:cNvSpPr/>
                <p:nvPr/>
              </p:nvSpPr>
              <p:spPr>
                <a:xfrm>
                  <a:off x="4362994" y="3394166"/>
                  <a:ext cx="45720" cy="4572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41" name="TextBox 40"/>
                <p:cNvSpPr txBox="1"/>
                <p:nvPr/>
              </p:nvSpPr>
              <p:spPr>
                <a:xfrm>
                  <a:off x="4332514" y="3175651"/>
                  <a:ext cx="344966" cy="307777"/>
                </a:xfrm>
                <a:prstGeom prst="rect">
                  <a:avLst/>
                </a:prstGeom>
                <a:noFill/>
                <a:ln>
                  <a:noFill/>
                </a:ln>
              </p:spPr>
              <p:txBody>
                <a:bodyPr wrap="none" rtlCol="0">
                  <a:spAutoFit/>
                </a:bodyPr>
                <a:lstStyle/>
                <a:p>
                  <a:r>
                    <a:rPr lang="en-US" altLang="ko-KR" sz="1400" dirty="0" smtClean="0">
                      <a:latin typeface="Symbol" pitchFamily="18" charset="2"/>
                      <a:cs typeface="Arial" pitchFamily="34" charset="0"/>
                    </a:rPr>
                    <a:t>M</a:t>
                  </a:r>
                  <a:endParaRPr lang="ko-KR" altLang="en-US" sz="1400" dirty="0">
                    <a:cs typeface="Arial" pitchFamily="34" charset="0"/>
                  </a:endParaRPr>
                </a:p>
              </p:txBody>
            </p:sp>
          </p:grpSp>
        </p:grpSp>
      </p:grpSp>
      <p:grpSp>
        <p:nvGrpSpPr>
          <p:cNvPr id="47" name="그룹 73"/>
          <p:cNvGrpSpPr>
            <a:grpSpLocks noChangeAspect="1"/>
          </p:cNvGrpSpPr>
          <p:nvPr/>
        </p:nvGrpSpPr>
        <p:grpSpPr>
          <a:xfrm>
            <a:off x="2543555" y="4185827"/>
            <a:ext cx="1037845" cy="1681573"/>
            <a:chOff x="2134083" y="388052"/>
            <a:chExt cx="887184" cy="1437458"/>
          </a:xfrm>
        </p:grpSpPr>
        <p:grpSp>
          <p:nvGrpSpPr>
            <p:cNvPr id="48" name="그룹 118"/>
            <p:cNvGrpSpPr/>
            <p:nvPr/>
          </p:nvGrpSpPr>
          <p:grpSpPr>
            <a:xfrm>
              <a:off x="2134083" y="457200"/>
              <a:ext cx="858487" cy="1252728"/>
              <a:chOff x="3839195" y="1161125"/>
              <a:chExt cx="2033097" cy="4723660"/>
            </a:xfrm>
          </p:grpSpPr>
          <p:pic>
            <p:nvPicPr>
              <p:cNvPr id="57" name="Picture 4"/>
              <p:cNvPicPr>
                <a:picLocks noChangeAspect="1" noChangeArrowheads="1"/>
              </p:cNvPicPr>
              <p:nvPr/>
            </p:nvPicPr>
            <p:blipFill>
              <a:blip r:embed="rId4" cstate="print"/>
              <a:srcRect/>
              <a:stretch>
                <a:fillRect/>
              </a:stretch>
            </p:blipFill>
            <p:spPr bwMode="auto">
              <a:xfrm>
                <a:off x="3839195" y="3533313"/>
                <a:ext cx="2012782" cy="2351472"/>
              </a:xfrm>
              <a:prstGeom prst="rect">
                <a:avLst/>
              </a:prstGeom>
              <a:noFill/>
              <a:ln w="9525">
                <a:noFill/>
                <a:miter lim="800000"/>
                <a:headEnd/>
                <a:tailEnd/>
              </a:ln>
            </p:spPr>
          </p:pic>
          <p:pic>
            <p:nvPicPr>
              <p:cNvPr id="58" name="Picture 6"/>
              <p:cNvPicPr>
                <a:picLocks noChangeAspect="1" noChangeArrowheads="1"/>
              </p:cNvPicPr>
              <p:nvPr/>
            </p:nvPicPr>
            <p:blipFill>
              <a:blip r:embed="rId5" cstate="print"/>
              <a:srcRect/>
              <a:stretch>
                <a:fillRect/>
              </a:stretch>
            </p:blipFill>
            <p:spPr bwMode="auto">
              <a:xfrm>
                <a:off x="3860611" y="1161125"/>
                <a:ext cx="2011681" cy="2376973"/>
              </a:xfrm>
              <a:prstGeom prst="rect">
                <a:avLst/>
              </a:prstGeom>
              <a:noFill/>
              <a:ln w="9525">
                <a:noFill/>
                <a:miter lim="800000"/>
                <a:headEnd/>
                <a:tailEnd/>
              </a:ln>
            </p:spPr>
          </p:pic>
        </p:grpSp>
        <p:grpSp>
          <p:nvGrpSpPr>
            <p:cNvPr id="49" name="그룹 18"/>
            <p:cNvGrpSpPr>
              <a:grpSpLocks noChangeAspect="1"/>
            </p:cNvGrpSpPr>
            <p:nvPr/>
          </p:nvGrpSpPr>
          <p:grpSpPr>
            <a:xfrm>
              <a:off x="2152585" y="388052"/>
              <a:ext cx="868682" cy="1437458"/>
              <a:chOff x="556964" y="763495"/>
              <a:chExt cx="865253" cy="1585588"/>
            </a:xfrm>
          </p:grpSpPr>
          <p:cxnSp>
            <p:nvCxnSpPr>
              <p:cNvPr id="53" name="직선 연결선 52"/>
              <p:cNvCxnSpPr/>
              <p:nvPr/>
            </p:nvCxnSpPr>
            <p:spPr>
              <a:xfrm rot="5400000">
                <a:off x="364486" y="1620381"/>
                <a:ext cx="1207008"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직선 연결선 53"/>
              <p:cNvCxnSpPr/>
              <p:nvPr/>
            </p:nvCxnSpPr>
            <p:spPr>
              <a:xfrm rot="5400000">
                <a:off x="841913" y="889574"/>
                <a:ext cx="252157" cy="0"/>
              </a:xfrm>
              <a:prstGeom prst="line">
                <a:avLst/>
              </a:prstGeom>
              <a:ln w="9525">
                <a:solidFill>
                  <a:schemeClr val="tx1"/>
                </a:solidFill>
                <a:headEnd type="arrow" w="sm" len="sm"/>
                <a:tailEnd type="none" w="med" len="med"/>
              </a:ln>
            </p:spPr>
            <p:style>
              <a:lnRef idx="1">
                <a:schemeClr val="accent1"/>
              </a:lnRef>
              <a:fillRef idx="0">
                <a:schemeClr val="accent1"/>
              </a:fillRef>
              <a:effectRef idx="0">
                <a:schemeClr val="accent1"/>
              </a:effectRef>
              <a:fontRef idx="minor">
                <a:schemeClr val="tx1"/>
              </a:fontRef>
            </p:style>
          </p:cxnSp>
          <p:cxnSp>
            <p:nvCxnSpPr>
              <p:cNvPr id="55" name="직선 연결선 54"/>
              <p:cNvCxnSpPr/>
              <p:nvPr/>
            </p:nvCxnSpPr>
            <p:spPr>
              <a:xfrm rot="5400000">
                <a:off x="906972" y="2288565"/>
                <a:ext cx="121036" cy="0"/>
              </a:xfrm>
              <a:prstGeom prst="line">
                <a:avLst/>
              </a:prstGeom>
              <a:ln w="952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직선 화살표 연결선 55"/>
              <p:cNvCxnSpPr/>
              <p:nvPr/>
            </p:nvCxnSpPr>
            <p:spPr>
              <a:xfrm>
                <a:off x="556964" y="1525367"/>
                <a:ext cx="865253" cy="1156"/>
              </a:xfrm>
              <a:prstGeom prst="straightConnector1">
                <a:avLst/>
              </a:prstGeom>
              <a:ln w="952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cxnSp>
          <p:nvCxnSpPr>
            <p:cNvPr id="51" name="직선 연결선 50"/>
            <p:cNvCxnSpPr/>
            <p:nvPr/>
          </p:nvCxnSpPr>
          <p:spPr>
            <a:xfrm rot="5400000">
              <a:off x="2083025" y="1156160"/>
              <a:ext cx="548640" cy="41148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60" name="그룹 77"/>
          <p:cNvGrpSpPr>
            <a:grpSpLocks noChangeAspect="1"/>
          </p:cNvGrpSpPr>
          <p:nvPr/>
        </p:nvGrpSpPr>
        <p:grpSpPr>
          <a:xfrm>
            <a:off x="5459294" y="4148415"/>
            <a:ext cx="1028592" cy="1704313"/>
            <a:chOff x="1238952" y="630547"/>
            <a:chExt cx="1365881" cy="2506304"/>
          </a:xfrm>
        </p:grpSpPr>
        <p:grpSp>
          <p:nvGrpSpPr>
            <p:cNvPr id="62" name="그룹 18"/>
            <p:cNvGrpSpPr>
              <a:grpSpLocks noChangeAspect="1"/>
            </p:cNvGrpSpPr>
            <p:nvPr/>
          </p:nvGrpSpPr>
          <p:grpSpPr>
            <a:xfrm>
              <a:off x="1238952" y="630547"/>
              <a:ext cx="1365881" cy="2506304"/>
              <a:chOff x="546652" y="726718"/>
              <a:chExt cx="875565" cy="1606603"/>
            </a:xfrm>
          </p:grpSpPr>
          <p:grpSp>
            <p:nvGrpSpPr>
              <p:cNvPr id="64" name="그룹 5"/>
              <p:cNvGrpSpPr>
                <a:grpSpLocks noChangeAspect="1"/>
              </p:cNvGrpSpPr>
              <p:nvPr/>
            </p:nvGrpSpPr>
            <p:grpSpPr>
              <a:xfrm>
                <a:off x="546652" y="847496"/>
                <a:ext cx="837439" cy="1362306"/>
                <a:chOff x="776871" y="464165"/>
                <a:chExt cx="925498" cy="2123704"/>
              </a:xfrm>
            </p:grpSpPr>
            <p:pic>
              <p:nvPicPr>
                <p:cNvPr id="70" name="Picture 2"/>
                <p:cNvPicPr>
                  <a:picLocks noChangeAspect="1" noChangeArrowheads="1"/>
                </p:cNvPicPr>
                <p:nvPr/>
              </p:nvPicPr>
              <p:blipFill>
                <a:blip r:embed="rId6" cstate="print"/>
                <a:srcRect/>
                <a:stretch>
                  <a:fillRect/>
                </a:stretch>
              </p:blipFill>
              <p:spPr bwMode="auto">
                <a:xfrm>
                  <a:off x="776871" y="1524001"/>
                  <a:ext cx="914399" cy="1063868"/>
                </a:xfrm>
                <a:prstGeom prst="rect">
                  <a:avLst/>
                </a:prstGeom>
                <a:noFill/>
                <a:ln w="9525">
                  <a:noFill/>
                  <a:miter lim="800000"/>
                  <a:headEnd/>
                  <a:tailEnd/>
                </a:ln>
              </p:spPr>
            </p:pic>
            <p:pic>
              <p:nvPicPr>
                <p:cNvPr id="71" name="Picture 3"/>
                <p:cNvPicPr>
                  <a:picLocks noChangeAspect="1" noChangeArrowheads="1"/>
                </p:cNvPicPr>
                <p:nvPr/>
              </p:nvPicPr>
              <p:blipFill>
                <a:blip r:embed="rId7" cstate="print"/>
                <a:srcRect/>
                <a:stretch>
                  <a:fillRect/>
                </a:stretch>
              </p:blipFill>
              <p:spPr bwMode="auto">
                <a:xfrm>
                  <a:off x="787968" y="464165"/>
                  <a:ext cx="914401" cy="1078524"/>
                </a:xfrm>
                <a:prstGeom prst="rect">
                  <a:avLst/>
                </a:prstGeom>
                <a:noFill/>
                <a:ln w="9525">
                  <a:noFill/>
                  <a:miter lim="800000"/>
                  <a:headEnd/>
                  <a:tailEnd/>
                </a:ln>
              </p:spPr>
            </p:pic>
          </p:grpSp>
          <p:cxnSp>
            <p:nvCxnSpPr>
              <p:cNvPr id="66" name="직선 연결선 65"/>
              <p:cNvCxnSpPr/>
              <p:nvPr/>
            </p:nvCxnSpPr>
            <p:spPr>
              <a:xfrm rot="5400000">
                <a:off x="364486" y="1594112"/>
                <a:ext cx="1207008"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직선 연결선 66"/>
              <p:cNvCxnSpPr/>
              <p:nvPr/>
            </p:nvCxnSpPr>
            <p:spPr>
              <a:xfrm rot="5400000">
                <a:off x="841913" y="852797"/>
                <a:ext cx="252157" cy="0"/>
              </a:xfrm>
              <a:prstGeom prst="line">
                <a:avLst/>
              </a:prstGeom>
              <a:ln w="9525">
                <a:solidFill>
                  <a:schemeClr val="tx1"/>
                </a:solidFill>
                <a:headEnd type="arrow" w="sm" len="sm"/>
                <a:tailEnd type="none" w="med" len="med"/>
              </a:ln>
            </p:spPr>
            <p:style>
              <a:lnRef idx="1">
                <a:schemeClr val="accent1"/>
              </a:lnRef>
              <a:fillRef idx="0">
                <a:schemeClr val="accent1"/>
              </a:fillRef>
              <a:effectRef idx="0">
                <a:schemeClr val="accent1"/>
              </a:effectRef>
              <a:fontRef idx="minor">
                <a:schemeClr val="tx1"/>
              </a:fontRef>
            </p:style>
          </p:cxnSp>
          <p:cxnSp>
            <p:nvCxnSpPr>
              <p:cNvPr id="68" name="직선 연결선 67"/>
              <p:cNvCxnSpPr/>
              <p:nvPr/>
            </p:nvCxnSpPr>
            <p:spPr>
              <a:xfrm rot="5400000">
                <a:off x="906972" y="2272803"/>
                <a:ext cx="121036" cy="0"/>
              </a:xfrm>
              <a:prstGeom prst="line">
                <a:avLst/>
              </a:prstGeom>
              <a:ln w="952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직선 화살표 연결선 68"/>
              <p:cNvCxnSpPr/>
              <p:nvPr/>
            </p:nvCxnSpPr>
            <p:spPr>
              <a:xfrm>
                <a:off x="556964" y="1525367"/>
                <a:ext cx="865253" cy="1156"/>
              </a:xfrm>
              <a:prstGeom prst="straightConnector1">
                <a:avLst/>
              </a:prstGeom>
              <a:ln w="952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63" name="자유형 62"/>
            <p:cNvSpPr/>
            <p:nvPr/>
          </p:nvSpPr>
          <p:spPr>
            <a:xfrm>
              <a:off x="1374712" y="1895475"/>
              <a:ext cx="509588" cy="866776"/>
            </a:xfrm>
            <a:custGeom>
              <a:avLst/>
              <a:gdLst>
                <a:gd name="connsiteX0" fmla="*/ 0 w 509588"/>
                <a:gd name="connsiteY0" fmla="*/ 866775 h 866775"/>
                <a:gd name="connsiteX1" fmla="*/ 219075 w 509588"/>
                <a:gd name="connsiteY1" fmla="*/ 590550 h 866775"/>
                <a:gd name="connsiteX2" fmla="*/ 371475 w 509588"/>
                <a:gd name="connsiteY2" fmla="*/ 328613 h 866775"/>
                <a:gd name="connsiteX3" fmla="*/ 509588 w 509588"/>
                <a:gd name="connsiteY3" fmla="*/ 0 h 866775"/>
              </a:gdLst>
              <a:ahLst/>
              <a:cxnLst>
                <a:cxn ang="0">
                  <a:pos x="connsiteX0" y="connsiteY0"/>
                </a:cxn>
                <a:cxn ang="0">
                  <a:pos x="connsiteX1" y="connsiteY1"/>
                </a:cxn>
                <a:cxn ang="0">
                  <a:pos x="connsiteX2" y="connsiteY2"/>
                </a:cxn>
                <a:cxn ang="0">
                  <a:pos x="connsiteX3" y="connsiteY3"/>
                </a:cxn>
              </a:cxnLst>
              <a:rect l="l" t="t" r="r" b="b"/>
              <a:pathLst>
                <a:path w="509588" h="866775">
                  <a:moveTo>
                    <a:pt x="0" y="866775"/>
                  </a:moveTo>
                  <a:cubicBezTo>
                    <a:pt x="78581" y="773509"/>
                    <a:pt x="157163" y="680244"/>
                    <a:pt x="219075" y="590550"/>
                  </a:cubicBezTo>
                  <a:cubicBezTo>
                    <a:pt x="280987" y="500856"/>
                    <a:pt x="323056" y="427038"/>
                    <a:pt x="371475" y="328613"/>
                  </a:cubicBezTo>
                  <a:cubicBezTo>
                    <a:pt x="419894" y="230188"/>
                    <a:pt x="464741" y="115094"/>
                    <a:pt x="509588" y="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pic>
        <p:nvPicPr>
          <p:cNvPr id="6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 y="762000"/>
            <a:ext cx="2023110" cy="994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65832" y="766356"/>
            <a:ext cx="202311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06262" y="766356"/>
            <a:ext cx="202311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4" name="그룹 73"/>
          <p:cNvGrpSpPr/>
          <p:nvPr/>
        </p:nvGrpSpPr>
        <p:grpSpPr>
          <a:xfrm>
            <a:off x="517290" y="1763484"/>
            <a:ext cx="990977" cy="307777"/>
            <a:chOff x="1511704" y="2061941"/>
            <a:chExt cx="990977" cy="307777"/>
          </a:xfrm>
        </p:grpSpPr>
        <p:sp>
          <p:nvSpPr>
            <p:cNvPr id="75" name="TextBox 74"/>
            <p:cNvSpPr txBox="1"/>
            <p:nvPr/>
          </p:nvSpPr>
          <p:spPr>
            <a:xfrm>
              <a:off x="1511704" y="2061941"/>
              <a:ext cx="990977" cy="307777"/>
            </a:xfrm>
            <a:prstGeom prst="rect">
              <a:avLst/>
            </a:prstGeom>
            <a:noFill/>
          </p:spPr>
          <p:txBody>
            <a:bodyPr wrap="none" rtlCol="0">
              <a:spAutoFit/>
            </a:bodyPr>
            <a:lstStyle/>
            <a:p>
              <a:pPr algn="l"/>
              <a:r>
                <a:rPr lang="en-US" sz="1400" b="0" dirty="0" err="1" smtClean="0">
                  <a:solidFill>
                    <a:srgbClr val="0000FF"/>
                  </a:solidFill>
                </a:rPr>
                <a:t>SiC</a:t>
              </a:r>
              <a:r>
                <a:rPr lang="en-US" sz="1400" b="0" dirty="0" smtClean="0">
                  <a:solidFill>
                    <a:srgbClr val="0000FF"/>
                  </a:solidFill>
                </a:rPr>
                <a:t>(0001)</a:t>
              </a:r>
              <a:endParaRPr lang="en-US" sz="1400" b="0" dirty="0">
                <a:solidFill>
                  <a:srgbClr val="0000FF"/>
                </a:solidFill>
              </a:endParaRPr>
            </a:p>
          </p:txBody>
        </p:sp>
        <p:cxnSp>
          <p:nvCxnSpPr>
            <p:cNvPr id="76" name="직선 연결선 75"/>
            <p:cNvCxnSpPr/>
            <p:nvPr/>
          </p:nvCxnSpPr>
          <p:spPr bwMode="auto">
            <a:xfrm>
              <a:off x="2254980" y="2116371"/>
              <a:ext cx="73152" cy="0"/>
            </a:xfrm>
            <a:prstGeom prst="line">
              <a:avLst/>
            </a:prstGeom>
            <a:noFill/>
            <a:ln w="12700" cap="flat" cmpd="sng" algn="ctr">
              <a:solidFill>
                <a:srgbClr val="0000FF"/>
              </a:solidFill>
              <a:prstDash val="solid"/>
              <a:round/>
              <a:headEnd type="none" w="med" len="med"/>
              <a:tailEnd type="none" w="med" len="med"/>
            </a:ln>
            <a:effectLst/>
          </p:spPr>
        </p:cxnSp>
      </p:grpSp>
      <p:sp>
        <p:nvSpPr>
          <p:cNvPr id="77" name="TextBox 76"/>
          <p:cNvSpPr txBox="1"/>
          <p:nvPr/>
        </p:nvSpPr>
        <p:spPr>
          <a:xfrm>
            <a:off x="3104119" y="1763484"/>
            <a:ext cx="593432" cy="307777"/>
          </a:xfrm>
          <a:prstGeom prst="rect">
            <a:avLst/>
          </a:prstGeom>
          <a:noFill/>
        </p:spPr>
        <p:txBody>
          <a:bodyPr wrap="none" rtlCol="0">
            <a:spAutoFit/>
          </a:bodyPr>
          <a:lstStyle/>
          <a:p>
            <a:pPr algn="l"/>
            <a:r>
              <a:rPr lang="en-US" sz="1400" b="0" dirty="0" smtClean="0">
                <a:solidFill>
                  <a:srgbClr val="808000"/>
                </a:solidFill>
              </a:rPr>
              <a:t>h-BN</a:t>
            </a:r>
            <a:endParaRPr lang="en-US" sz="1400" b="0" dirty="0">
              <a:solidFill>
                <a:srgbClr val="808000"/>
              </a:solidFill>
            </a:endParaRPr>
          </a:p>
        </p:txBody>
      </p:sp>
      <p:sp>
        <p:nvSpPr>
          <p:cNvPr id="78" name="TextBox 77"/>
          <p:cNvSpPr txBox="1"/>
          <p:nvPr/>
        </p:nvSpPr>
        <p:spPr>
          <a:xfrm>
            <a:off x="5385652" y="1763484"/>
            <a:ext cx="721672" cy="307777"/>
          </a:xfrm>
          <a:prstGeom prst="rect">
            <a:avLst/>
          </a:prstGeom>
          <a:noFill/>
        </p:spPr>
        <p:txBody>
          <a:bodyPr wrap="none" rtlCol="0">
            <a:spAutoFit/>
          </a:bodyPr>
          <a:lstStyle/>
          <a:p>
            <a:pPr algn="l"/>
            <a:r>
              <a:rPr lang="en-US" sz="1400" b="0" dirty="0" smtClean="0">
                <a:solidFill>
                  <a:srgbClr val="FF0000"/>
                </a:solidFill>
              </a:rPr>
              <a:t>Quartz</a:t>
            </a:r>
            <a:endParaRPr lang="en-US" sz="1400" b="0" dirty="0">
              <a:solidFill>
                <a:srgbClr val="FF0000"/>
              </a:solidFill>
            </a:endParaRPr>
          </a:p>
        </p:txBody>
      </p:sp>
      <p:grpSp>
        <p:nvGrpSpPr>
          <p:cNvPr id="7" name="Group 6"/>
          <p:cNvGrpSpPr/>
          <p:nvPr/>
        </p:nvGrpSpPr>
        <p:grpSpPr>
          <a:xfrm>
            <a:off x="7086600" y="762000"/>
            <a:ext cx="1981200" cy="1752600"/>
            <a:chOff x="7086600" y="762000"/>
            <a:chExt cx="1981200" cy="1752600"/>
          </a:xfrm>
        </p:grpSpPr>
        <p:pic>
          <p:nvPicPr>
            <p:cNvPr id="79" name="Picture 3" descr="C:\Documents and Settings\Siegel\My Documents\David (copy of alg folder)\Graphite\David Carbon Face Paper 2009\MonolayerFig1_April13_2010.png"/>
            <p:cNvPicPr>
              <a:picLocks noChangeAspect="1" noChangeArrowheads="1"/>
            </p:cNvPicPr>
            <p:nvPr/>
          </p:nvPicPr>
          <p:blipFill>
            <a:blip r:embed="rId11" cstate="print"/>
            <a:srcRect r="40913"/>
            <a:stretch>
              <a:fillRect/>
            </a:stretch>
          </p:blipFill>
          <p:spPr bwMode="auto">
            <a:xfrm>
              <a:off x="7151695" y="819584"/>
              <a:ext cx="1916105" cy="1695016"/>
            </a:xfrm>
            <a:prstGeom prst="rect">
              <a:avLst/>
            </a:prstGeom>
            <a:noFill/>
            <a:ln w="9525">
              <a:noFill/>
              <a:miter lim="800000"/>
              <a:headEnd/>
              <a:tailEnd/>
            </a:ln>
          </p:spPr>
        </p:pic>
        <p:sp>
          <p:nvSpPr>
            <p:cNvPr id="6" name="Rectangle 5"/>
            <p:cNvSpPr/>
            <p:nvPr/>
          </p:nvSpPr>
          <p:spPr bwMode="auto">
            <a:xfrm>
              <a:off x="7086600" y="762000"/>
              <a:ext cx="304800" cy="2286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spTree>
    <p:extLst>
      <p:ext uri="{BB962C8B-B14F-4D97-AF65-F5344CB8AC3E}">
        <p14:creationId xmlns:p14="http://schemas.microsoft.com/office/powerpoint/2010/main" val="2232153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down)">
                                      <p:cBhvr>
                                        <p:cTn id="16" dur="290">
                                          <p:stCondLst>
                                            <p:cond delay="0"/>
                                          </p:stCondLst>
                                        </p:cTn>
                                        <p:tgtEl>
                                          <p:spTgt spid="47"/>
                                        </p:tgtEl>
                                      </p:cBhvr>
                                    </p:animEffect>
                                    <p:anim calcmode="lin" valueType="num">
                                      <p:cBhvr>
                                        <p:cTn id="17" dur="911"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47"/>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47"/>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47"/>
                                        </p:tgtEl>
                                        <p:attrNameLst>
                                          <p:attrName>ppt_y</p:attrName>
                                        </p:attrNameLst>
                                      </p:cBhvr>
                                      <p:tavLst>
                                        <p:tav tm="0" fmla="#ppt_y-sin(pi*$)/81">
                                          <p:val>
                                            <p:fltVal val="0"/>
                                          </p:val>
                                        </p:tav>
                                        <p:tav tm="100000">
                                          <p:val>
                                            <p:fltVal val="1"/>
                                          </p:val>
                                        </p:tav>
                                      </p:tavLst>
                                    </p:anim>
                                    <p:animScale>
                                      <p:cBhvr>
                                        <p:cTn id="22" dur="13">
                                          <p:stCondLst>
                                            <p:cond delay="325"/>
                                          </p:stCondLst>
                                        </p:cTn>
                                        <p:tgtEl>
                                          <p:spTgt spid="47"/>
                                        </p:tgtEl>
                                      </p:cBhvr>
                                      <p:to x="100000" y="60000"/>
                                    </p:animScale>
                                    <p:animScale>
                                      <p:cBhvr>
                                        <p:cTn id="23" dur="83" decel="50000">
                                          <p:stCondLst>
                                            <p:cond delay="338"/>
                                          </p:stCondLst>
                                        </p:cTn>
                                        <p:tgtEl>
                                          <p:spTgt spid="47"/>
                                        </p:tgtEl>
                                      </p:cBhvr>
                                      <p:to x="100000" y="100000"/>
                                    </p:animScale>
                                    <p:animScale>
                                      <p:cBhvr>
                                        <p:cTn id="24" dur="13">
                                          <p:stCondLst>
                                            <p:cond delay="656"/>
                                          </p:stCondLst>
                                        </p:cTn>
                                        <p:tgtEl>
                                          <p:spTgt spid="47"/>
                                        </p:tgtEl>
                                      </p:cBhvr>
                                      <p:to x="100000" y="80000"/>
                                    </p:animScale>
                                    <p:animScale>
                                      <p:cBhvr>
                                        <p:cTn id="25" dur="83" decel="50000">
                                          <p:stCondLst>
                                            <p:cond delay="669"/>
                                          </p:stCondLst>
                                        </p:cTn>
                                        <p:tgtEl>
                                          <p:spTgt spid="47"/>
                                        </p:tgtEl>
                                      </p:cBhvr>
                                      <p:to x="100000" y="100000"/>
                                    </p:animScale>
                                    <p:animScale>
                                      <p:cBhvr>
                                        <p:cTn id="26" dur="13">
                                          <p:stCondLst>
                                            <p:cond delay="821"/>
                                          </p:stCondLst>
                                        </p:cTn>
                                        <p:tgtEl>
                                          <p:spTgt spid="47"/>
                                        </p:tgtEl>
                                      </p:cBhvr>
                                      <p:to x="100000" y="90000"/>
                                    </p:animScale>
                                    <p:animScale>
                                      <p:cBhvr>
                                        <p:cTn id="27" dur="83" decel="50000">
                                          <p:stCondLst>
                                            <p:cond delay="834"/>
                                          </p:stCondLst>
                                        </p:cTn>
                                        <p:tgtEl>
                                          <p:spTgt spid="47"/>
                                        </p:tgtEl>
                                      </p:cBhvr>
                                      <p:to x="100000" y="100000"/>
                                    </p:animScale>
                                    <p:animScale>
                                      <p:cBhvr>
                                        <p:cTn id="28" dur="13">
                                          <p:stCondLst>
                                            <p:cond delay="904"/>
                                          </p:stCondLst>
                                        </p:cTn>
                                        <p:tgtEl>
                                          <p:spTgt spid="47"/>
                                        </p:tgtEl>
                                      </p:cBhvr>
                                      <p:to x="100000" y="95000"/>
                                    </p:animScale>
                                    <p:animScale>
                                      <p:cBhvr>
                                        <p:cTn id="29" dur="83" decel="50000">
                                          <p:stCondLst>
                                            <p:cond delay="917"/>
                                          </p:stCondLst>
                                        </p:cTn>
                                        <p:tgtEl>
                                          <p:spTgt spid="47"/>
                                        </p:tgtEl>
                                      </p:cBhvr>
                                      <p:to x="100000" y="100000"/>
                                    </p:animScale>
                                  </p:childTnLst>
                                </p:cTn>
                              </p:par>
                            </p:childTnLst>
                          </p:cTn>
                        </p:par>
                        <p:par>
                          <p:cTn id="30" fill="hold">
                            <p:stCondLst>
                              <p:cond delay="1000"/>
                            </p:stCondLst>
                            <p:childTnLst>
                              <p:par>
                                <p:cTn id="31" presetID="26" presetClass="entr" presetSubtype="0" fill="hold" nodeType="after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wipe(down)">
                                      <p:cBhvr>
                                        <p:cTn id="33" dur="290">
                                          <p:stCondLst>
                                            <p:cond delay="0"/>
                                          </p:stCondLst>
                                        </p:cTn>
                                        <p:tgtEl>
                                          <p:spTgt spid="60"/>
                                        </p:tgtEl>
                                      </p:cBhvr>
                                    </p:animEffect>
                                    <p:anim calcmode="lin" valueType="num">
                                      <p:cBhvr>
                                        <p:cTn id="34" dur="911"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35" dur="332"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36" dur="332" tmFilter="0, 0; 0.125,0.2665; 0.25,0.4; 0.375,0.465; 0.5,0.5;  0.625,0.535; 0.75,0.6; 0.875,0.7335; 1,1">
                                          <p:stCondLst>
                                            <p:cond delay="332"/>
                                          </p:stCondLst>
                                        </p:cTn>
                                        <p:tgtEl>
                                          <p:spTgt spid="60"/>
                                        </p:tgtEl>
                                        <p:attrNameLst>
                                          <p:attrName>ppt_y</p:attrName>
                                        </p:attrNameLst>
                                      </p:cBhvr>
                                      <p:tavLst>
                                        <p:tav tm="0" fmla="#ppt_y-sin(pi*$)/9">
                                          <p:val>
                                            <p:fltVal val="0"/>
                                          </p:val>
                                        </p:tav>
                                        <p:tav tm="100000">
                                          <p:val>
                                            <p:fltVal val="1"/>
                                          </p:val>
                                        </p:tav>
                                      </p:tavLst>
                                    </p:anim>
                                    <p:anim calcmode="lin" valueType="num">
                                      <p:cBhvr>
                                        <p:cTn id="37" dur="166" tmFilter="0, 0; 0.125,0.2665; 0.25,0.4; 0.375,0.465; 0.5,0.5;  0.625,0.535; 0.75,0.6; 0.875,0.7335; 1,1">
                                          <p:stCondLst>
                                            <p:cond delay="662"/>
                                          </p:stCondLst>
                                        </p:cTn>
                                        <p:tgtEl>
                                          <p:spTgt spid="60"/>
                                        </p:tgtEl>
                                        <p:attrNameLst>
                                          <p:attrName>ppt_y</p:attrName>
                                        </p:attrNameLst>
                                      </p:cBhvr>
                                      <p:tavLst>
                                        <p:tav tm="0" fmla="#ppt_y-sin(pi*$)/27">
                                          <p:val>
                                            <p:fltVal val="0"/>
                                          </p:val>
                                        </p:tav>
                                        <p:tav tm="100000">
                                          <p:val>
                                            <p:fltVal val="1"/>
                                          </p:val>
                                        </p:tav>
                                      </p:tavLst>
                                    </p:anim>
                                    <p:anim calcmode="lin" valueType="num">
                                      <p:cBhvr>
                                        <p:cTn id="38" dur="82" tmFilter="0, 0; 0.125,0.2665; 0.25,0.4; 0.375,0.465; 0.5,0.5;  0.625,0.535; 0.75,0.6; 0.875,0.7335; 1,1">
                                          <p:stCondLst>
                                            <p:cond delay="828"/>
                                          </p:stCondLst>
                                        </p:cTn>
                                        <p:tgtEl>
                                          <p:spTgt spid="60"/>
                                        </p:tgtEl>
                                        <p:attrNameLst>
                                          <p:attrName>ppt_y</p:attrName>
                                        </p:attrNameLst>
                                      </p:cBhvr>
                                      <p:tavLst>
                                        <p:tav tm="0" fmla="#ppt_y-sin(pi*$)/81">
                                          <p:val>
                                            <p:fltVal val="0"/>
                                          </p:val>
                                        </p:tav>
                                        <p:tav tm="100000">
                                          <p:val>
                                            <p:fltVal val="1"/>
                                          </p:val>
                                        </p:tav>
                                      </p:tavLst>
                                    </p:anim>
                                    <p:animScale>
                                      <p:cBhvr>
                                        <p:cTn id="39" dur="13">
                                          <p:stCondLst>
                                            <p:cond delay="325"/>
                                          </p:stCondLst>
                                        </p:cTn>
                                        <p:tgtEl>
                                          <p:spTgt spid="60"/>
                                        </p:tgtEl>
                                      </p:cBhvr>
                                      <p:to x="100000" y="60000"/>
                                    </p:animScale>
                                    <p:animScale>
                                      <p:cBhvr>
                                        <p:cTn id="40" dur="83" decel="50000">
                                          <p:stCondLst>
                                            <p:cond delay="338"/>
                                          </p:stCondLst>
                                        </p:cTn>
                                        <p:tgtEl>
                                          <p:spTgt spid="60"/>
                                        </p:tgtEl>
                                      </p:cBhvr>
                                      <p:to x="100000" y="100000"/>
                                    </p:animScale>
                                    <p:animScale>
                                      <p:cBhvr>
                                        <p:cTn id="41" dur="13">
                                          <p:stCondLst>
                                            <p:cond delay="656"/>
                                          </p:stCondLst>
                                        </p:cTn>
                                        <p:tgtEl>
                                          <p:spTgt spid="60"/>
                                        </p:tgtEl>
                                      </p:cBhvr>
                                      <p:to x="100000" y="80000"/>
                                    </p:animScale>
                                    <p:animScale>
                                      <p:cBhvr>
                                        <p:cTn id="42" dur="83" decel="50000">
                                          <p:stCondLst>
                                            <p:cond delay="669"/>
                                          </p:stCondLst>
                                        </p:cTn>
                                        <p:tgtEl>
                                          <p:spTgt spid="60"/>
                                        </p:tgtEl>
                                      </p:cBhvr>
                                      <p:to x="100000" y="100000"/>
                                    </p:animScale>
                                    <p:animScale>
                                      <p:cBhvr>
                                        <p:cTn id="43" dur="13">
                                          <p:stCondLst>
                                            <p:cond delay="821"/>
                                          </p:stCondLst>
                                        </p:cTn>
                                        <p:tgtEl>
                                          <p:spTgt spid="60"/>
                                        </p:tgtEl>
                                      </p:cBhvr>
                                      <p:to x="100000" y="90000"/>
                                    </p:animScale>
                                    <p:animScale>
                                      <p:cBhvr>
                                        <p:cTn id="44" dur="83" decel="50000">
                                          <p:stCondLst>
                                            <p:cond delay="834"/>
                                          </p:stCondLst>
                                        </p:cTn>
                                        <p:tgtEl>
                                          <p:spTgt spid="60"/>
                                        </p:tgtEl>
                                      </p:cBhvr>
                                      <p:to x="100000" y="100000"/>
                                    </p:animScale>
                                    <p:animScale>
                                      <p:cBhvr>
                                        <p:cTn id="45" dur="13">
                                          <p:stCondLst>
                                            <p:cond delay="904"/>
                                          </p:stCondLst>
                                        </p:cTn>
                                        <p:tgtEl>
                                          <p:spTgt spid="60"/>
                                        </p:tgtEl>
                                      </p:cBhvr>
                                      <p:to x="100000" y="95000"/>
                                    </p:animScale>
                                    <p:animScale>
                                      <p:cBhvr>
                                        <p:cTn id="46" dur="83" decel="50000">
                                          <p:stCondLst>
                                            <p:cond delay="917"/>
                                          </p:stCondLst>
                                        </p:cTn>
                                        <p:tgtEl>
                                          <p:spTgt spid="6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5"/>
          <p:cNvGrpSpPr>
            <a:grpSpLocks noChangeAspect="1"/>
          </p:cNvGrpSpPr>
          <p:nvPr/>
        </p:nvGrpSpPr>
        <p:grpSpPr>
          <a:xfrm>
            <a:off x="381000" y="2130623"/>
            <a:ext cx="3657600" cy="3980307"/>
            <a:chOff x="4919246" y="1476102"/>
            <a:chExt cx="4224754" cy="4597498"/>
          </a:xfrm>
        </p:grpSpPr>
        <p:graphicFrame>
          <p:nvGraphicFramePr>
            <p:cNvPr id="5" name="개체 36"/>
            <p:cNvGraphicFramePr>
              <a:graphicFrameLocks noChangeAspect="1"/>
            </p:cNvGraphicFramePr>
            <p:nvPr>
              <p:extLst>
                <p:ext uri="{D42A27DB-BD31-4B8C-83A1-F6EECF244321}">
                  <p14:modId xmlns:p14="http://schemas.microsoft.com/office/powerpoint/2010/main" val="88851489"/>
                </p:ext>
              </p:extLst>
            </p:nvPr>
          </p:nvGraphicFramePr>
          <p:xfrm>
            <a:off x="5403782" y="1476102"/>
            <a:ext cx="3740218" cy="4087368"/>
          </p:xfrm>
          <a:graphic>
            <a:graphicData uri="http://schemas.openxmlformats.org/presentationml/2006/ole">
              <mc:AlternateContent xmlns:mc="http://schemas.openxmlformats.org/markup-compatibility/2006">
                <mc:Choice xmlns:v="urn:schemas-microsoft-com:vml" Requires="v">
                  <p:oleObj spid="_x0000_s1607033" r:id="rId3" imgW="3026880" imgH="3307680" progId="">
                    <p:embed/>
                  </p:oleObj>
                </mc:Choice>
                <mc:Fallback>
                  <p:oleObj r:id="rId3" imgW="3026880" imgH="3307680" progId="">
                    <p:embed/>
                    <p:pic>
                      <p:nvPicPr>
                        <p:cNvPr id="0" name=""/>
                        <p:cNvPicPr/>
                        <p:nvPr/>
                      </p:nvPicPr>
                      <p:blipFill>
                        <a:blip r:embed="rId4"/>
                        <a:stretch>
                          <a:fillRect/>
                        </a:stretch>
                      </p:blipFill>
                      <p:spPr>
                        <a:xfrm>
                          <a:off x="5403782" y="1476102"/>
                          <a:ext cx="3740218" cy="4087368"/>
                        </a:xfrm>
                        <a:prstGeom prst="rect">
                          <a:avLst/>
                        </a:prstGeom>
                      </p:spPr>
                    </p:pic>
                  </p:oleObj>
                </mc:Fallback>
              </mc:AlternateContent>
            </a:graphicData>
          </a:graphic>
        </p:graphicFrame>
        <p:sp>
          <p:nvSpPr>
            <p:cNvPr id="6" name="TextBox 5"/>
            <p:cNvSpPr txBox="1"/>
            <p:nvPr/>
          </p:nvSpPr>
          <p:spPr>
            <a:xfrm>
              <a:off x="5842199" y="5682549"/>
              <a:ext cx="2978501" cy="391051"/>
            </a:xfrm>
            <a:prstGeom prst="rect">
              <a:avLst/>
            </a:prstGeom>
            <a:noFill/>
          </p:spPr>
          <p:txBody>
            <a:bodyPr wrap="none" rtlCol="0">
              <a:spAutoFit/>
            </a:bodyPr>
            <a:lstStyle/>
            <a:p>
              <a:pPr algn="ctr"/>
              <a:r>
                <a:rPr lang="en-US" altLang="ko-KR" sz="1600" dirty="0" smtClean="0">
                  <a:latin typeface="Arial"/>
                  <a:cs typeface="Arial"/>
                </a:rPr>
                <a:t> Fine Structure Constant</a:t>
              </a:r>
              <a:endParaRPr lang="ko-KR" altLang="en-US" sz="1600" baseline="-25000" dirty="0">
                <a:latin typeface="Arial"/>
                <a:cs typeface="Arial"/>
              </a:endParaRPr>
            </a:p>
          </p:txBody>
        </p:sp>
        <p:sp>
          <p:nvSpPr>
            <p:cNvPr id="7" name="TextBox 6"/>
            <p:cNvSpPr txBox="1"/>
            <p:nvPr/>
          </p:nvSpPr>
          <p:spPr>
            <a:xfrm>
              <a:off x="5273760" y="5196490"/>
              <a:ext cx="298480" cy="338554"/>
            </a:xfrm>
            <a:prstGeom prst="rect">
              <a:avLst/>
            </a:prstGeom>
            <a:noFill/>
          </p:spPr>
          <p:txBody>
            <a:bodyPr wrap="none" rtlCol="0">
              <a:spAutoFit/>
            </a:bodyPr>
            <a:lstStyle/>
            <a:p>
              <a:r>
                <a:rPr lang="en-US" altLang="ko-KR" sz="1600" dirty="0" smtClean="0">
                  <a:latin typeface="Arial" pitchFamily="34" charset="0"/>
                  <a:cs typeface="Arial" pitchFamily="34" charset="0"/>
                </a:rPr>
                <a:t>0</a:t>
              </a:r>
              <a:endParaRPr lang="ko-KR" altLang="en-US" sz="1600" dirty="0">
                <a:latin typeface="Arial" pitchFamily="34" charset="0"/>
                <a:cs typeface="Arial" pitchFamily="34" charset="0"/>
              </a:endParaRPr>
            </a:p>
          </p:txBody>
        </p:sp>
        <p:sp>
          <p:nvSpPr>
            <p:cNvPr id="8" name="TextBox 7"/>
            <p:cNvSpPr txBox="1"/>
            <p:nvPr/>
          </p:nvSpPr>
          <p:spPr>
            <a:xfrm>
              <a:off x="5617030" y="5376446"/>
              <a:ext cx="298480" cy="338554"/>
            </a:xfrm>
            <a:prstGeom prst="rect">
              <a:avLst/>
            </a:prstGeom>
            <a:noFill/>
          </p:spPr>
          <p:txBody>
            <a:bodyPr wrap="none" rtlCol="0">
              <a:spAutoFit/>
            </a:bodyPr>
            <a:lstStyle/>
            <a:p>
              <a:r>
                <a:rPr lang="en-US" altLang="ko-KR" sz="1600" dirty="0">
                  <a:cs typeface="Arial" pitchFamily="34" charset="0"/>
                </a:rPr>
                <a:t>0</a:t>
              </a:r>
              <a:endParaRPr lang="ko-KR" altLang="en-US" sz="1600" dirty="0">
                <a:latin typeface="Arial" pitchFamily="34" charset="0"/>
                <a:cs typeface="Arial" pitchFamily="34" charset="0"/>
              </a:endParaRPr>
            </a:p>
          </p:txBody>
        </p:sp>
        <p:sp>
          <p:nvSpPr>
            <p:cNvPr id="9" name="TextBox 8"/>
            <p:cNvSpPr txBox="1"/>
            <p:nvPr/>
          </p:nvSpPr>
          <p:spPr>
            <a:xfrm>
              <a:off x="7402286" y="5376444"/>
              <a:ext cx="470000" cy="338554"/>
            </a:xfrm>
            <a:prstGeom prst="rect">
              <a:avLst/>
            </a:prstGeom>
            <a:noFill/>
          </p:spPr>
          <p:txBody>
            <a:bodyPr wrap="none" rtlCol="0">
              <a:spAutoFit/>
            </a:bodyPr>
            <a:lstStyle/>
            <a:p>
              <a:r>
                <a:rPr lang="en-US" altLang="ko-KR" sz="1600" dirty="0" smtClean="0">
                  <a:latin typeface="Arial" pitchFamily="34" charset="0"/>
                  <a:cs typeface="Arial" pitchFamily="34" charset="0"/>
                </a:rPr>
                <a:t>1.0</a:t>
              </a:r>
              <a:endParaRPr lang="ko-KR" altLang="en-US" sz="1600" dirty="0">
                <a:latin typeface="Arial" pitchFamily="34" charset="0"/>
                <a:cs typeface="Arial" pitchFamily="34" charset="0"/>
              </a:endParaRPr>
            </a:p>
          </p:txBody>
        </p:sp>
        <p:sp>
          <p:nvSpPr>
            <p:cNvPr id="10" name="TextBox 9"/>
            <p:cNvSpPr txBox="1"/>
            <p:nvPr/>
          </p:nvSpPr>
          <p:spPr>
            <a:xfrm>
              <a:off x="5275006" y="2121616"/>
              <a:ext cx="298480" cy="338554"/>
            </a:xfrm>
            <a:prstGeom prst="rect">
              <a:avLst/>
            </a:prstGeom>
            <a:noFill/>
          </p:spPr>
          <p:txBody>
            <a:bodyPr wrap="none" rtlCol="0">
              <a:spAutoFit/>
            </a:bodyPr>
            <a:lstStyle/>
            <a:p>
              <a:r>
                <a:rPr lang="en-US" altLang="ko-KR" sz="1600" dirty="0" smtClean="0">
                  <a:latin typeface="Arial" pitchFamily="34" charset="0"/>
                  <a:cs typeface="Arial" pitchFamily="34" charset="0"/>
                </a:rPr>
                <a:t>3</a:t>
              </a:r>
              <a:endParaRPr lang="ko-KR" altLang="en-US" sz="1600" dirty="0">
                <a:latin typeface="Arial" pitchFamily="34" charset="0"/>
                <a:cs typeface="Arial" pitchFamily="34" charset="0"/>
              </a:endParaRPr>
            </a:p>
          </p:txBody>
        </p:sp>
        <p:sp>
          <p:nvSpPr>
            <p:cNvPr id="11" name="TextBox 10"/>
            <p:cNvSpPr txBox="1"/>
            <p:nvPr/>
          </p:nvSpPr>
          <p:spPr>
            <a:xfrm rot="16200000">
              <a:off x="4742114" y="3468486"/>
              <a:ext cx="692818" cy="338554"/>
            </a:xfrm>
            <a:prstGeom prst="rect">
              <a:avLst/>
            </a:prstGeom>
            <a:noFill/>
          </p:spPr>
          <p:txBody>
            <a:bodyPr wrap="none" rtlCol="0">
              <a:spAutoFit/>
            </a:bodyPr>
            <a:lstStyle/>
            <a:p>
              <a:r>
                <a:rPr lang="en-US" altLang="ko-KR" sz="1600" i="1" dirty="0" smtClean="0">
                  <a:latin typeface="Times New Roman" pitchFamily="18" charset="0"/>
                  <a:cs typeface="Times New Roman" pitchFamily="18" charset="0"/>
                </a:rPr>
                <a:t>v</a:t>
              </a:r>
              <a:r>
                <a:rPr lang="en-US" altLang="ko-KR" sz="1600" baseline="-25000" dirty="0" smtClean="0">
                  <a:cs typeface="Arial" pitchFamily="34" charset="0"/>
                </a:rPr>
                <a:t>F</a:t>
              </a:r>
              <a:r>
                <a:rPr lang="en-US" altLang="ko-KR" sz="1600" dirty="0" smtClean="0">
                  <a:cs typeface="Arial" pitchFamily="34" charset="0"/>
                </a:rPr>
                <a:t> /</a:t>
              </a:r>
              <a:r>
                <a:rPr lang="en-US" altLang="ko-KR" sz="1600" i="1" dirty="0">
                  <a:latin typeface="Times New Roman" pitchFamily="18" charset="0"/>
                  <a:cs typeface="Times New Roman" pitchFamily="18" charset="0"/>
                </a:rPr>
                <a:t> </a:t>
              </a:r>
              <a:r>
                <a:rPr lang="en-US" altLang="ko-KR" sz="1600" i="1" dirty="0" smtClean="0">
                  <a:latin typeface="Times New Roman" pitchFamily="18" charset="0"/>
                  <a:cs typeface="Times New Roman" pitchFamily="18" charset="0"/>
                </a:rPr>
                <a:t>v</a:t>
              </a:r>
              <a:r>
                <a:rPr lang="en-US" altLang="ko-KR" sz="1600" baseline="-25000" dirty="0" smtClean="0">
                  <a:cs typeface="Arial" pitchFamily="34" charset="0"/>
                </a:rPr>
                <a:t>0</a:t>
              </a:r>
              <a:endParaRPr lang="ko-KR" altLang="en-US" sz="1600" dirty="0">
                <a:cs typeface="Arial" pitchFamily="34" charset="0"/>
              </a:endParaRPr>
            </a:p>
          </p:txBody>
        </p:sp>
        <p:sp>
          <p:nvSpPr>
            <p:cNvPr id="12" name="TextBox 11"/>
            <p:cNvSpPr txBox="1"/>
            <p:nvPr/>
          </p:nvSpPr>
          <p:spPr>
            <a:xfrm>
              <a:off x="5275006" y="4180116"/>
              <a:ext cx="298480" cy="338554"/>
            </a:xfrm>
            <a:prstGeom prst="rect">
              <a:avLst/>
            </a:prstGeom>
            <a:noFill/>
          </p:spPr>
          <p:txBody>
            <a:bodyPr wrap="none" rtlCol="0">
              <a:spAutoFit/>
            </a:bodyPr>
            <a:lstStyle/>
            <a:p>
              <a:r>
                <a:rPr lang="en-US" altLang="ko-KR" sz="1600" dirty="0" smtClean="0">
                  <a:latin typeface="Arial" pitchFamily="34" charset="0"/>
                  <a:cs typeface="Arial" pitchFamily="34" charset="0"/>
                </a:rPr>
                <a:t>1</a:t>
              </a:r>
              <a:endParaRPr lang="ko-KR" altLang="en-US" sz="1600" dirty="0">
                <a:latin typeface="Arial" pitchFamily="34" charset="0"/>
                <a:cs typeface="Arial" pitchFamily="34" charset="0"/>
              </a:endParaRPr>
            </a:p>
          </p:txBody>
        </p:sp>
        <p:sp>
          <p:nvSpPr>
            <p:cNvPr id="13" name="TextBox 12"/>
            <p:cNvSpPr txBox="1"/>
            <p:nvPr/>
          </p:nvSpPr>
          <p:spPr>
            <a:xfrm>
              <a:off x="5275006" y="3144874"/>
              <a:ext cx="298480" cy="338554"/>
            </a:xfrm>
            <a:prstGeom prst="rect">
              <a:avLst/>
            </a:prstGeom>
            <a:noFill/>
          </p:spPr>
          <p:txBody>
            <a:bodyPr wrap="none" rtlCol="0">
              <a:spAutoFit/>
            </a:bodyPr>
            <a:lstStyle/>
            <a:p>
              <a:r>
                <a:rPr lang="en-US" altLang="ko-KR" sz="1600" dirty="0" smtClean="0">
                  <a:latin typeface="Arial" pitchFamily="34" charset="0"/>
                  <a:cs typeface="Arial" pitchFamily="34" charset="0"/>
                </a:rPr>
                <a:t>2</a:t>
              </a:r>
              <a:endParaRPr lang="ko-KR" altLang="en-US" sz="1600" dirty="0">
                <a:latin typeface="Arial" pitchFamily="34" charset="0"/>
                <a:cs typeface="Arial" pitchFamily="34" charset="0"/>
              </a:endParaRPr>
            </a:p>
          </p:txBody>
        </p:sp>
        <p:sp>
          <p:nvSpPr>
            <p:cNvPr id="14" name="TextBox 13"/>
            <p:cNvSpPr txBox="1"/>
            <p:nvPr/>
          </p:nvSpPr>
          <p:spPr>
            <a:xfrm>
              <a:off x="7380514" y="2057400"/>
              <a:ext cx="1053494" cy="338554"/>
            </a:xfrm>
            <a:prstGeom prst="rect">
              <a:avLst/>
            </a:prstGeom>
            <a:noFill/>
          </p:spPr>
          <p:txBody>
            <a:bodyPr wrap="none" rtlCol="0">
              <a:spAutoFit/>
            </a:bodyPr>
            <a:lstStyle/>
            <a:p>
              <a:r>
                <a:rPr lang="en-US" altLang="ko-KR" sz="1600" b="0" dirty="0" smtClean="0">
                  <a:solidFill>
                    <a:srgbClr val="FF0000"/>
                  </a:solidFill>
                  <a:latin typeface="Arial" pitchFamily="34" charset="0"/>
                  <a:cs typeface="Arial" pitchFamily="34" charset="0"/>
                </a:rPr>
                <a:t>G/Quartz</a:t>
              </a:r>
            </a:p>
          </p:txBody>
        </p:sp>
        <p:sp>
          <p:nvSpPr>
            <p:cNvPr id="15" name="TextBox 14"/>
            <p:cNvSpPr txBox="1"/>
            <p:nvPr/>
          </p:nvSpPr>
          <p:spPr>
            <a:xfrm>
              <a:off x="6922373" y="3548744"/>
              <a:ext cx="697627" cy="338554"/>
            </a:xfrm>
            <a:prstGeom prst="rect">
              <a:avLst/>
            </a:prstGeom>
            <a:noFill/>
          </p:spPr>
          <p:txBody>
            <a:bodyPr wrap="none" rtlCol="0">
              <a:spAutoFit/>
            </a:bodyPr>
            <a:lstStyle/>
            <a:p>
              <a:r>
                <a:rPr lang="en-US" altLang="ko-KR" sz="1600" b="0" dirty="0" smtClean="0">
                  <a:solidFill>
                    <a:srgbClr val="808000"/>
                  </a:solidFill>
                  <a:latin typeface="Arial" pitchFamily="34" charset="0"/>
                  <a:cs typeface="Arial" pitchFamily="34" charset="0"/>
                </a:rPr>
                <a:t>G/BN</a:t>
              </a:r>
            </a:p>
          </p:txBody>
        </p:sp>
        <p:sp>
          <p:nvSpPr>
            <p:cNvPr id="16" name="TextBox 15"/>
            <p:cNvSpPr txBox="1"/>
            <p:nvPr/>
          </p:nvSpPr>
          <p:spPr>
            <a:xfrm>
              <a:off x="5584372" y="4484579"/>
              <a:ext cx="604654" cy="338554"/>
            </a:xfrm>
            <a:prstGeom prst="rect">
              <a:avLst/>
            </a:prstGeom>
            <a:noFill/>
          </p:spPr>
          <p:txBody>
            <a:bodyPr wrap="none" rtlCol="0">
              <a:spAutoFit/>
            </a:bodyPr>
            <a:lstStyle/>
            <a:p>
              <a:r>
                <a:rPr lang="en-US" altLang="ko-KR" sz="1600" b="0" dirty="0" smtClean="0">
                  <a:solidFill>
                    <a:srgbClr val="00B0F0"/>
                  </a:solidFill>
                  <a:latin typeface="Arial" pitchFamily="34" charset="0"/>
                  <a:cs typeface="Arial" pitchFamily="34" charset="0"/>
                </a:rPr>
                <a:t>LDA</a:t>
              </a:r>
              <a:endParaRPr lang="en-US" altLang="ko-KR" sz="1600" b="0" baseline="-25000" dirty="0" smtClean="0">
                <a:solidFill>
                  <a:srgbClr val="00B0F0"/>
                </a:solidFill>
                <a:latin typeface="Arial" pitchFamily="34" charset="0"/>
                <a:cs typeface="Arial" pitchFamily="34" charset="0"/>
              </a:endParaRPr>
            </a:p>
          </p:txBody>
        </p:sp>
        <p:grpSp>
          <p:nvGrpSpPr>
            <p:cNvPr id="17" name="그룹 48"/>
            <p:cNvGrpSpPr/>
            <p:nvPr/>
          </p:nvGrpSpPr>
          <p:grpSpPr>
            <a:xfrm>
              <a:off x="6435174" y="3972949"/>
              <a:ext cx="1337226" cy="338554"/>
              <a:chOff x="7578174" y="3972949"/>
              <a:chExt cx="1337226" cy="338554"/>
            </a:xfrm>
          </p:grpSpPr>
          <p:sp>
            <p:nvSpPr>
              <p:cNvPr id="20" name="TextBox 19"/>
              <p:cNvSpPr txBox="1"/>
              <p:nvPr/>
            </p:nvSpPr>
            <p:spPr>
              <a:xfrm>
                <a:off x="7578174" y="3972949"/>
                <a:ext cx="1337226" cy="338554"/>
              </a:xfrm>
              <a:prstGeom prst="rect">
                <a:avLst/>
              </a:prstGeom>
              <a:noFill/>
            </p:spPr>
            <p:txBody>
              <a:bodyPr wrap="none" rtlCol="0">
                <a:spAutoFit/>
              </a:bodyPr>
              <a:lstStyle/>
              <a:p>
                <a:r>
                  <a:rPr lang="en-US" altLang="ko-KR" sz="1600" dirty="0" smtClean="0">
                    <a:solidFill>
                      <a:srgbClr val="0000FF"/>
                    </a:solidFill>
                    <a:latin typeface="Arial" pitchFamily="34" charset="0"/>
                    <a:cs typeface="Arial" pitchFamily="34" charset="0"/>
                  </a:rPr>
                  <a:t>G/</a:t>
                </a:r>
                <a:r>
                  <a:rPr lang="en-US" altLang="ko-KR" sz="1600" dirty="0" err="1" smtClean="0">
                    <a:solidFill>
                      <a:srgbClr val="0000FF"/>
                    </a:solidFill>
                    <a:latin typeface="Arial" pitchFamily="34" charset="0"/>
                    <a:cs typeface="Arial" pitchFamily="34" charset="0"/>
                  </a:rPr>
                  <a:t>SiC</a:t>
                </a:r>
                <a:r>
                  <a:rPr lang="en-US" altLang="ko-KR" sz="1600" dirty="0" smtClean="0">
                    <a:solidFill>
                      <a:srgbClr val="0000FF"/>
                    </a:solidFill>
                    <a:latin typeface="Arial" pitchFamily="34" charset="0"/>
                    <a:cs typeface="Arial" pitchFamily="34" charset="0"/>
                  </a:rPr>
                  <a:t>(0001)</a:t>
                </a:r>
              </a:p>
            </p:txBody>
          </p:sp>
          <p:cxnSp>
            <p:nvCxnSpPr>
              <p:cNvPr id="21" name="직선 연결선 52"/>
              <p:cNvCxnSpPr/>
              <p:nvPr/>
            </p:nvCxnSpPr>
            <p:spPr>
              <a:xfrm>
                <a:off x="8658320" y="4019946"/>
                <a:ext cx="91440"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6463672" y="5376653"/>
              <a:ext cx="470000" cy="338554"/>
            </a:xfrm>
            <a:prstGeom prst="rect">
              <a:avLst/>
            </a:prstGeom>
            <a:noFill/>
          </p:spPr>
          <p:txBody>
            <a:bodyPr wrap="none" rtlCol="0">
              <a:spAutoFit/>
            </a:bodyPr>
            <a:lstStyle/>
            <a:p>
              <a:r>
                <a:rPr lang="en-US" altLang="ko-KR" sz="1600" dirty="0" smtClean="0">
                  <a:cs typeface="Arial" pitchFamily="34" charset="0"/>
                </a:rPr>
                <a:t>0.5</a:t>
              </a:r>
              <a:endParaRPr lang="ko-KR" altLang="en-US" sz="1600" dirty="0">
                <a:latin typeface="Arial" pitchFamily="34" charset="0"/>
                <a:cs typeface="Arial" pitchFamily="34" charset="0"/>
              </a:endParaRPr>
            </a:p>
          </p:txBody>
        </p:sp>
        <p:sp>
          <p:nvSpPr>
            <p:cNvPr id="19" name="TextBox 18"/>
            <p:cNvSpPr txBox="1"/>
            <p:nvPr/>
          </p:nvSpPr>
          <p:spPr>
            <a:xfrm>
              <a:off x="8336544" y="5377542"/>
              <a:ext cx="470000" cy="338554"/>
            </a:xfrm>
            <a:prstGeom prst="rect">
              <a:avLst/>
            </a:prstGeom>
            <a:noFill/>
          </p:spPr>
          <p:txBody>
            <a:bodyPr wrap="none" rtlCol="0">
              <a:spAutoFit/>
            </a:bodyPr>
            <a:lstStyle/>
            <a:p>
              <a:r>
                <a:rPr lang="en-US" altLang="ko-KR" sz="1600" dirty="0" smtClean="0">
                  <a:latin typeface="Arial" pitchFamily="34" charset="0"/>
                  <a:cs typeface="Arial" pitchFamily="34" charset="0"/>
                </a:rPr>
                <a:t>1.5</a:t>
              </a:r>
              <a:endParaRPr lang="ko-KR" altLang="en-US" sz="1600" dirty="0">
                <a:latin typeface="Arial" pitchFamily="34" charset="0"/>
                <a:cs typeface="Arial" pitchFamily="34" charset="0"/>
              </a:endParaRPr>
            </a:p>
          </p:txBody>
        </p:sp>
      </p:grpSp>
      <p:sp>
        <p:nvSpPr>
          <p:cNvPr id="24"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Fermi liquids vs. Dirac fermions</a:t>
            </a:r>
            <a:endParaRPr lang="en-US" altLang="zh-CN" sz="3000" dirty="0">
              <a:solidFill>
                <a:schemeClr val="bg1"/>
              </a:solidFill>
              <a:effectLst>
                <a:outerShdw blurRad="38100" dist="38100" dir="2700000" algn="tl">
                  <a:srgbClr val="000000"/>
                </a:outerShdw>
              </a:effectLst>
              <a:ea typeface="宋体" pitchFamily="2" charset="-122"/>
            </a:endParaRPr>
          </a:p>
        </p:txBody>
      </p:sp>
      <p:sp>
        <p:nvSpPr>
          <p:cNvPr id="34" name="TextBox 111"/>
          <p:cNvSpPr txBox="1">
            <a:spLocks noChangeArrowheads="1"/>
          </p:cNvSpPr>
          <p:nvPr/>
        </p:nvSpPr>
        <p:spPr bwMode="auto">
          <a:xfrm>
            <a:off x="990600" y="6095920"/>
            <a:ext cx="2919759" cy="338554"/>
          </a:xfrm>
          <a:prstGeom prst="rect">
            <a:avLst/>
          </a:prstGeom>
          <a:noFill/>
          <a:ln w="9525">
            <a:noFill/>
            <a:miter lim="800000"/>
            <a:headEnd/>
            <a:tailEnd/>
          </a:ln>
        </p:spPr>
        <p:txBody>
          <a:bodyPr wrap="square">
            <a:spAutoFit/>
          </a:bodyPr>
          <a:lstStyle/>
          <a:p>
            <a:r>
              <a:rPr lang="en-US" sz="1600" b="0" dirty="0" smtClean="0"/>
              <a:t>Hwang </a:t>
            </a:r>
            <a:r>
              <a:rPr lang="en-US" sz="1600" b="0" i="1" dirty="0" smtClean="0"/>
              <a:t>et al.</a:t>
            </a:r>
            <a:r>
              <a:rPr lang="en-US" sz="1600" b="0" dirty="0" smtClean="0"/>
              <a:t>, Sci</a:t>
            </a:r>
            <a:r>
              <a:rPr lang="en-US" sz="1600" b="0" dirty="0"/>
              <a:t>. Rep. </a:t>
            </a:r>
            <a:r>
              <a:rPr lang="en-US" sz="1600" b="0" dirty="0" smtClean="0"/>
              <a:t>(</a:t>
            </a:r>
            <a:r>
              <a:rPr lang="en-US" sz="1600" b="0" dirty="0"/>
              <a:t>2012</a:t>
            </a:r>
            <a:r>
              <a:rPr lang="en-US" sz="1600" b="0" dirty="0" smtClean="0"/>
              <a:t>)</a:t>
            </a:r>
            <a:endParaRPr lang="en-US" sz="1600" b="0" dirty="0"/>
          </a:p>
        </p:txBody>
      </p:sp>
      <p:sp>
        <p:nvSpPr>
          <p:cNvPr id="35" name="TextBox 34"/>
          <p:cNvSpPr txBox="1"/>
          <p:nvPr/>
        </p:nvSpPr>
        <p:spPr>
          <a:xfrm>
            <a:off x="5545339" y="990600"/>
            <a:ext cx="2492990" cy="769441"/>
          </a:xfrm>
          <a:prstGeom prst="rect">
            <a:avLst/>
          </a:prstGeom>
          <a:noFill/>
        </p:spPr>
        <p:txBody>
          <a:bodyPr wrap="none" rtlCol="0">
            <a:spAutoFit/>
          </a:bodyPr>
          <a:lstStyle/>
          <a:p>
            <a:r>
              <a:rPr lang="en-US" sz="2200" u="sng" dirty="0" smtClean="0"/>
              <a:t>Dirac Fermions</a:t>
            </a:r>
          </a:p>
          <a:p>
            <a:r>
              <a:rPr lang="en-US" sz="2200" b="0" dirty="0" smtClean="0"/>
              <a:t>Lorentz invariance</a:t>
            </a:r>
            <a:endParaRPr lang="en-US" sz="2200" b="0" dirty="0"/>
          </a:p>
        </p:txBody>
      </p:sp>
      <p:graphicFrame>
        <p:nvGraphicFramePr>
          <p:cNvPr id="51" name="개체 75"/>
          <p:cNvGraphicFramePr>
            <a:graphicFrameLocks noChangeAspect="1"/>
          </p:cNvGraphicFramePr>
          <p:nvPr>
            <p:extLst>
              <p:ext uri="{D42A27DB-BD31-4B8C-83A1-F6EECF244321}">
                <p14:modId xmlns:p14="http://schemas.microsoft.com/office/powerpoint/2010/main" val="4181871896"/>
              </p:ext>
            </p:extLst>
          </p:nvPr>
        </p:nvGraphicFramePr>
        <p:xfrm>
          <a:off x="6172200" y="5815013"/>
          <a:ext cx="1138237" cy="420687"/>
        </p:xfrm>
        <a:graphic>
          <a:graphicData uri="http://schemas.openxmlformats.org/presentationml/2006/ole">
            <mc:AlternateContent xmlns:mc="http://schemas.openxmlformats.org/markup-compatibility/2006">
              <mc:Choice xmlns:v="urn:schemas-microsoft-com:vml" Requires="v">
                <p:oleObj spid="_x0000_s1607034" name="Equation" r:id="rId5" imgW="609480" imgH="228600" progId="Equation.3">
                  <p:embed/>
                </p:oleObj>
              </mc:Choice>
              <mc:Fallback>
                <p:oleObj name="Equation" r:id="rId5" imgW="609480" imgH="228600" progId="Equation.3">
                  <p:embed/>
                  <p:pic>
                    <p:nvPicPr>
                      <p:cNvPr id="0" name=""/>
                      <p:cNvPicPr>
                        <a:picLocks noChangeAspect="1" noChangeArrowheads="1"/>
                      </p:cNvPicPr>
                      <p:nvPr/>
                    </p:nvPicPr>
                    <p:blipFill>
                      <a:blip r:embed="rId6"/>
                      <a:srcRect/>
                      <a:stretch>
                        <a:fillRect/>
                      </a:stretch>
                    </p:blipFill>
                    <p:spPr bwMode="auto">
                      <a:xfrm>
                        <a:off x="6172200" y="5815013"/>
                        <a:ext cx="1138237"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 name="TextBox 111"/>
          <p:cNvSpPr txBox="1">
            <a:spLocks noChangeArrowheads="1"/>
          </p:cNvSpPr>
          <p:nvPr/>
        </p:nvSpPr>
        <p:spPr bwMode="auto">
          <a:xfrm>
            <a:off x="5093181" y="6443246"/>
            <a:ext cx="3212619" cy="338554"/>
          </a:xfrm>
          <a:prstGeom prst="rect">
            <a:avLst/>
          </a:prstGeom>
          <a:noFill/>
          <a:ln w="9525">
            <a:noFill/>
            <a:miter lim="800000"/>
            <a:headEnd/>
            <a:tailEnd/>
          </a:ln>
        </p:spPr>
        <p:txBody>
          <a:bodyPr wrap="square">
            <a:spAutoFit/>
          </a:bodyPr>
          <a:lstStyle/>
          <a:p>
            <a:r>
              <a:rPr lang="en-US" altLang="ko-KR" sz="1600" b="0" dirty="0" smtClean="0">
                <a:latin typeface="+mj-lt"/>
                <a:ea typeface="맑은 고딕" pitchFamily="50" charset="-127"/>
                <a:cs typeface="Times New Roman" pitchFamily="18" charset="0"/>
              </a:rPr>
              <a:t>Das </a:t>
            </a:r>
            <a:r>
              <a:rPr lang="en-US" altLang="ko-KR" sz="1600" b="0" dirty="0" err="1" smtClean="0">
                <a:latin typeface="+mj-lt"/>
                <a:ea typeface="맑은 고딕" pitchFamily="50" charset="-127"/>
                <a:cs typeface="Times New Roman" pitchFamily="18" charset="0"/>
              </a:rPr>
              <a:t>Sarma</a:t>
            </a:r>
            <a:r>
              <a:rPr lang="en-US" altLang="ko-KR" sz="1600" b="0" dirty="0" smtClean="0">
                <a:latin typeface="+mj-lt"/>
                <a:ea typeface="맑은 고딕" pitchFamily="50" charset="-127"/>
                <a:cs typeface="Times New Roman" pitchFamily="18" charset="0"/>
              </a:rPr>
              <a:t> </a:t>
            </a:r>
            <a:r>
              <a:rPr lang="en-US" altLang="ko-KR" sz="1600" b="0" i="1" dirty="0" smtClean="0">
                <a:latin typeface="+mj-lt"/>
                <a:ea typeface="맑은 고딕" pitchFamily="50" charset="-127"/>
                <a:cs typeface="Times New Roman" pitchFamily="18" charset="0"/>
              </a:rPr>
              <a:t>et al</a:t>
            </a:r>
            <a:r>
              <a:rPr lang="en-US" altLang="ko-KR" sz="1600" b="0" dirty="0" smtClean="0">
                <a:latin typeface="+mj-lt"/>
                <a:ea typeface="맑은 고딕" pitchFamily="50" charset="-127"/>
                <a:cs typeface="Times New Roman" pitchFamily="18" charset="0"/>
              </a:rPr>
              <a:t>., PRB (2007)</a:t>
            </a:r>
            <a:endParaRPr kumimoji="0" lang="en-US" altLang="ko-KR" sz="1600" b="0" dirty="0">
              <a:latin typeface="Times New Roman" pitchFamily="18" charset="0"/>
              <a:ea typeface="맑은 고딕" pitchFamily="50" charset="-127"/>
              <a:cs typeface="Times New Roman" pitchFamily="18" charset="0"/>
            </a:endParaRPr>
          </a:p>
        </p:txBody>
      </p:sp>
      <p:grpSp>
        <p:nvGrpSpPr>
          <p:cNvPr id="55" name="Group 54"/>
          <p:cNvGrpSpPr/>
          <p:nvPr/>
        </p:nvGrpSpPr>
        <p:grpSpPr>
          <a:xfrm>
            <a:off x="304800" y="1066800"/>
            <a:ext cx="4114800" cy="940218"/>
            <a:chOff x="549699" y="5664456"/>
            <a:chExt cx="4114800" cy="940218"/>
          </a:xfrm>
        </p:grpSpPr>
        <p:sp>
          <p:nvSpPr>
            <p:cNvPr id="56" name="TextBox 95"/>
            <p:cNvSpPr txBox="1">
              <a:spLocks noChangeArrowheads="1"/>
            </p:cNvSpPr>
            <p:nvPr/>
          </p:nvSpPr>
          <p:spPr bwMode="auto">
            <a:xfrm>
              <a:off x="807647" y="5664456"/>
              <a:ext cx="3595744" cy="861774"/>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2500" b="0" dirty="0">
                  <a:solidFill>
                    <a:srgbClr val="000000"/>
                  </a:solidFill>
                </a:rPr>
                <a:t>Non-Fermi liquid behavior</a:t>
              </a:r>
            </a:p>
            <a:p>
              <a:pPr eaLnBrk="1" fontAlgn="auto" hangingPunct="1">
                <a:spcBef>
                  <a:spcPts val="0"/>
                </a:spcBef>
                <a:spcAft>
                  <a:spcPts val="0"/>
                </a:spcAft>
                <a:defRPr/>
              </a:pPr>
              <a:r>
                <a:rPr lang="en-US" sz="2500" b="0" dirty="0">
                  <a:solidFill>
                    <a:srgbClr val="000000"/>
                  </a:solidFill>
                </a:rPr>
                <a:t>by a </a:t>
              </a:r>
              <a:r>
                <a:rPr lang="en-US" sz="2500" b="0" dirty="0">
                  <a:solidFill>
                    <a:srgbClr val="FF0000"/>
                  </a:solidFill>
                </a:rPr>
                <a:t>dielectric substrate</a:t>
              </a:r>
            </a:p>
          </p:txBody>
        </p:sp>
        <p:sp>
          <p:nvSpPr>
            <p:cNvPr id="57" name="Rounded Rectangle 60"/>
            <p:cNvSpPr/>
            <p:nvPr/>
          </p:nvSpPr>
          <p:spPr bwMode="auto">
            <a:xfrm>
              <a:off x="549699" y="5715000"/>
              <a:ext cx="4114800" cy="889674"/>
            </a:xfrm>
            <a:prstGeom prst="roundRect">
              <a:avLst/>
            </a:prstGeom>
            <a:noFill/>
            <a:ln w="9525" cap="flat" cmpd="sng" algn="ctr">
              <a:solidFill>
                <a:srgbClr val="0000FF"/>
              </a:solidFill>
              <a:prstDash val="solid"/>
              <a:round/>
              <a:headEnd type="none" w="med" len="med"/>
              <a:tailEnd type="none" w="med" len="med"/>
            </a:ln>
            <a:effectLst>
              <a:glow rad="63500">
                <a:srgbClr val="0000FF">
                  <a:alpha val="40000"/>
                </a:srgb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grpSp>
        <p:nvGrpSpPr>
          <p:cNvPr id="65" name="Group 64"/>
          <p:cNvGrpSpPr/>
          <p:nvPr/>
        </p:nvGrpSpPr>
        <p:grpSpPr>
          <a:xfrm>
            <a:off x="5550027" y="1981200"/>
            <a:ext cx="2298573" cy="3581400"/>
            <a:chOff x="4907658" y="0"/>
            <a:chExt cx="1760228" cy="3187739"/>
          </a:xfrm>
        </p:grpSpPr>
        <p:pic>
          <p:nvPicPr>
            <p:cNvPr id="66" name="Picture 65"/>
            <p:cNvPicPr>
              <a:picLocks noChangeAspect="1"/>
            </p:cNvPicPr>
            <p:nvPr/>
          </p:nvPicPr>
          <p:blipFill>
            <a:blip r:embed="rId7"/>
            <a:stretch>
              <a:fillRect/>
            </a:stretch>
          </p:blipFill>
          <p:spPr>
            <a:xfrm>
              <a:off x="4907658" y="1587539"/>
              <a:ext cx="1760228" cy="1600200"/>
            </a:xfrm>
            <a:prstGeom prst="rect">
              <a:avLst/>
            </a:prstGeom>
          </p:spPr>
        </p:pic>
        <p:pic>
          <p:nvPicPr>
            <p:cNvPr id="67" name="Picture 66"/>
            <p:cNvPicPr>
              <a:picLocks noChangeAspect="1"/>
            </p:cNvPicPr>
            <p:nvPr/>
          </p:nvPicPr>
          <p:blipFill>
            <a:blip r:embed="rId8"/>
            <a:stretch>
              <a:fillRect/>
            </a:stretch>
          </p:blipFill>
          <p:spPr>
            <a:xfrm>
              <a:off x="4916466" y="0"/>
              <a:ext cx="1736108" cy="1585343"/>
            </a:xfrm>
            <a:prstGeom prst="rect">
              <a:avLst/>
            </a:prstGeom>
          </p:spPr>
        </p:pic>
      </p:grpSp>
      <p:pic>
        <p:nvPicPr>
          <p:cNvPr id="68" name="Picture 67"/>
          <p:cNvPicPr preferRelativeResize="0">
            <a:picLocks/>
          </p:cNvPicPr>
          <p:nvPr/>
        </p:nvPicPr>
        <p:blipFill>
          <a:blip r:embed="rId9"/>
          <a:stretch>
            <a:fillRect/>
          </a:stretch>
        </p:blipFill>
        <p:spPr>
          <a:xfrm>
            <a:off x="5562600" y="2121025"/>
            <a:ext cx="2286000" cy="3289175"/>
          </a:xfrm>
          <a:prstGeom prst="rect">
            <a:avLst/>
          </a:prstGeom>
        </p:spPr>
      </p:pic>
      <p:grpSp>
        <p:nvGrpSpPr>
          <p:cNvPr id="26" name="Group 25"/>
          <p:cNvGrpSpPr/>
          <p:nvPr/>
        </p:nvGrpSpPr>
        <p:grpSpPr>
          <a:xfrm>
            <a:off x="1756979" y="2514600"/>
            <a:ext cx="3577021" cy="2676385"/>
            <a:chOff x="1756979" y="2514600"/>
            <a:chExt cx="3577021" cy="2676385"/>
          </a:xfrm>
        </p:grpSpPr>
        <p:cxnSp>
          <p:nvCxnSpPr>
            <p:cNvPr id="3" name="Straight Arrow Connector 2"/>
            <p:cNvCxnSpPr/>
            <p:nvPr/>
          </p:nvCxnSpPr>
          <p:spPr bwMode="auto">
            <a:xfrm flipV="1">
              <a:off x="2743200" y="2514600"/>
              <a:ext cx="1600200" cy="1295400"/>
            </a:xfrm>
            <a:prstGeom prst="straightConnector1">
              <a:avLst/>
            </a:prstGeom>
            <a:noFill/>
            <a:ln w="76200" cap="flat" cmpd="sng" algn="ctr">
              <a:solidFill>
                <a:srgbClr val="BBE0E3"/>
              </a:solidFill>
              <a:prstDash val="solid"/>
              <a:round/>
              <a:headEnd type="none" w="med" len="med"/>
              <a:tailEnd type="arrow"/>
            </a:ln>
            <a:effectLst>
              <a:outerShdw blurRad="50800" dist="38100" dir="2700000" algn="tl" rotWithShape="0">
                <a:prstClr val="black">
                  <a:alpha val="40000"/>
                </a:prstClr>
              </a:outerShdw>
            </a:effectLst>
          </p:spPr>
        </p:cxnSp>
        <p:sp>
          <p:nvSpPr>
            <p:cNvPr id="37" name="TextBox 36"/>
            <p:cNvSpPr txBox="1"/>
            <p:nvPr/>
          </p:nvSpPr>
          <p:spPr>
            <a:xfrm rot="19292642">
              <a:off x="2573941" y="3068486"/>
              <a:ext cx="2707768" cy="400110"/>
            </a:xfrm>
            <a:prstGeom prst="rect">
              <a:avLst/>
            </a:prstGeom>
            <a:noFill/>
            <a:ln>
              <a:noFill/>
            </a:ln>
            <a:effectLst/>
          </p:spPr>
          <p:txBody>
            <a:bodyPr wrap="none" rtlCol="0">
              <a:spAutoFit/>
            </a:bodyPr>
            <a:lstStyle/>
            <a:p>
              <a:pPr fontAlgn="auto">
                <a:spcBef>
                  <a:spcPts val="0"/>
                </a:spcBef>
                <a:spcAft>
                  <a:spcPts val="0"/>
                </a:spcAft>
                <a:defRPr/>
              </a:pPr>
              <a:r>
                <a:rPr lang="en-US" sz="2000" dirty="0" smtClean="0"/>
                <a:t>Increasing curvature</a:t>
              </a:r>
              <a:endParaRPr lang="en-US" sz="2000" dirty="0"/>
            </a:p>
          </p:txBody>
        </p:sp>
        <p:cxnSp>
          <p:nvCxnSpPr>
            <p:cNvPr id="38" name="Straight Arrow Connector 37"/>
            <p:cNvCxnSpPr/>
            <p:nvPr/>
          </p:nvCxnSpPr>
          <p:spPr bwMode="auto">
            <a:xfrm>
              <a:off x="1828800" y="5190985"/>
              <a:ext cx="2057010" cy="0"/>
            </a:xfrm>
            <a:prstGeom prst="straightConnector1">
              <a:avLst/>
            </a:prstGeom>
            <a:noFill/>
            <a:ln w="76200" cap="flat" cmpd="sng" algn="ctr">
              <a:solidFill>
                <a:srgbClr val="BBE0E3"/>
              </a:solidFill>
              <a:prstDash val="solid"/>
              <a:round/>
              <a:headEnd type="none" w="med" len="med"/>
              <a:tailEnd type="arrow"/>
            </a:ln>
            <a:effectLst>
              <a:outerShdw blurRad="50800" dist="38100" dir="2700000" algn="tl" rotWithShape="0">
                <a:prstClr val="black">
                  <a:alpha val="40000"/>
                </a:prstClr>
              </a:outerShdw>
            </a:effectLst>
          </p:spPr>
        </p:cxnSp>
        <p:sp>
          <p:nvSpPr>
            <p:cNvPr id="39" name="TextBox 38"/>
            <p:cNvSpPr txBox="1"/>
            <p:nvPr/>
          </p:nvSpPr>
          <p:spPr>
            <a:xfrm>
              <a:off x="1756979" y="4648200"/>
              <a:ext cx="3577021" cy="400110"/>
            </a:xfrm>
            <a:prstGeom prst="rect">
              <a:avLst/>
            </a:prstGeom>
            <a:noFill/>
            <a:ln>
              <a:noFill/>
            </a:ln>
            <a:effectLst/>
          </p:spPr>
          <p:txBody>
            <a:bodyPr wrap="none" rtlCol="0">
              <a:spAutoFit/>
            </a:bodyPr>
            <a:lstStyle/>
            <a:p>
              <a:pPr fontAlgn="auto">
                <a:spcBef>
                  <a:spcPts val="0"/>
                </a:spcBef>
                <a:spcAft>
                  <a:spcPts val="0"/>
                </a:spcAft>
                <a:defRPr/>
              </a:pPr>
              <a:r>
                <a:rPr lang="en-US" sz="2000" dirty="0" smtClean="0">
                  <a:solidFill>
                    <a:srgbClr val="000000"/>
                  </a:solidFill>
                </a:rPr>
                <a:t>Increasing el-el interactions</a:t>
              </a:r>
              <a:endParaRPr lang="en-US" sz="2000" dirty="0">
                <a:solidFill>
                  <a:srgbClr val="000000"/>
                </a:solidFill>
              </a:endParaRPr>
            </a:p>
          </p:txBody>
        </p:sp>
      </p:grpSp>
    </p:spTree>
    <p:extLst>
      <p:ext uri="{BB962C8B-B14F-4D97-AF65-F5344CB8AC3E}">
        <p14:creationId xmlns:p14="http://schemas.microsoft.com/office/powerpoint/2010/main" val="3646648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9" presetClass="emph" presetSubtype="0" nodeType="withEffect">
                                  <p:stCondLst>
                                    <p:cond delay="0"/>
                                  </p:stCondLst>
                                  <p:childTnLst>
                                    <p:set>
                                      <p:cBhvr rctx="PPT">
                                        <p:cTn id="14" dur="indefinite"/>
                                        <p:tgtEl>
                                          <p:spTgt spid="68"/>
                                        </p:tgtEl>
                                        <p:attrNameLst>
                                          <p:attrName>style.opacity</p:attrName>
                                        </p:attrNameLst>
                                      </p:cBhvr>
                                      <p:to>
                                        <p:strVal val="0.5"/>
                                      </p:to>
                                    </p:set>
                                    <p:animEffect filter="image" prLst="opacity: 0.5">
                                      <p:cBhvr rctx="IE">
                                        <p:cTn id="15" dur="indefinite"/>
                                        <p:tgtEl>
                                          <p:spTgt spid="68"/>
                                        </p:tgtEl>
                                      </p:cBhvr>
                                    </p:animEffect>
                                  </p:childTnLst>
                                </p:cTn>
                              </p:par>
                            </p:childTnLst>
                          </p:cTn>
                        </p:par>
                        <p:par>
                          <p:cTn id="16" fill="hold">
                            <p:stCondLst>
                              <p:cond delay="0"/>
                            </p:stCondLst>
                            <p:childTnLst>
                              <p:par>
                                <p:cTn id="17" presetID="1" presetClass="entr" presetSubtype="0" fill="hold" nodeType="afterEffect">
                                  <p:stCondLst>
                                    <p:cond delay="1000"/>
                                  </p:stCondLst>
                                  <p:childTnLst>
                                    <p:set>
                                      <p:cBhvr>
                                        <p:cTn id="18" dur="1" fill="hold">
                                          <p:stCondLst>
                                            <p:cond delay="0"/>
                                          </p:stCondLst>
                                        </p:cTn>
                                        <p:tgtEl>
                                          <p:spTgt spid="65"/>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http://newscenter.lbl.gov/wp-content/uploads/Lab-panoramic-bay.jpg"/>
          <p:cNvPicPr>
            <a:picLocks noChangeAspect="1" noChangeArrowheads="1"/>
          </p:cNvPicPr>
          <p:nvPr/>
        </p:nvPicPr>
        <p:blipFill rotWithShape="1">
          <a:blip r:embed="rId2">
            <a:extLst>
              <a:ext uri="{28A0092B-C50C-407E-A947-70E740481C1C}">
                <a14:useLocalDpi xmlns:a14="http://schemas.microsoft.com/office/drawing/2010/main" val="0"/>
              </a:ext>
            </a:extLst>
          </a:blip>
          <a:srcRect b="13240"/>
          <a:stretch/>
        </p:blipFill>
        <p:spPr bwMode="auto">
          <a:xfrm>
            <a:off x="1358771" y="1356988"/>
            <a:ext cx="6607228" cy="4281812"/>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830864" y="737360"/>
            <a:ext cx="3021704" cy="1979104"/>
            <a:chOff x="5830864" y="3098042"/>
            <a:chExt cx="3021704" cy="1979104"/>
          </a:xfrm>
        </p:grpSpPr>
        <p:pic>
          <p:nvPicPr>
            <p:cNvPr id="12" name="Picture 11"/>
            <p:cNvPicPr>
              <a:picLocks noChangeAspect="1"/>
            </p:cNvPicPr>
            <p:nvPr/>
          </p:nvPicPr>
          <p:blipFill rotWithShape="1">
            <a:blip r:embed="rId3"/>
            <a:srcRect l="21832" r="19688"/>
            <a:stretch/>
          </p:blipFill>
          <p:spPr>
            <a:xfrm>
              <a:off x="6188241" y="3524736"/>
              <a:ext cx="1203159" cy="1543050"/>
            </a:xfrm>
            <a:prstGeom prst="rect">
              <a:avLst/>
            </a:prstGeom>
          </p:spPr>
        </p:pic>
        <p:pic>
          <p:nvPicPr>
            <p:cNvPr id="14" name="Picture 13"/>
            <p:cNvPicPr>
              <a:picLocks noChangeAspect="1"/>
            </p:cNvPicPr>
            <p:nvPr/>
          </p:nvPicPr>
          <p:blipFill rotWithShape="1">
            <a:blip r:embed="rId4"/>
            <a:srcRect t="4205" b="9892"/>
            <a:stretch/>
          </p:blipFill>
          <p:spPr>
            <a:xfrm>
              <a:off x="7530432" y="3537103"/>
              <a:ext cx="1282059" cy="1540043"/>
            </a:xfrm>
            <a:prstGeom prst="rect">
              <a:avLst/>
            </a:prstGeom>
          </p:spPr>
        </p:pic>
        <p:sp>
          <p:nvSpPr>
            <p:cNvPr id="16" name="TextBox 15"/>
            <p:cNvSpPr txBox="1"/>
            <p:nvPr/>
          </p:nvSpPr>
          <p:spPr>
            <a:xfrm>
              <a:off x="5830864" y="3098042"/>
              <a:ext cx="1892072" cy="584776"/>
            </a:xfrm>
            <a:prstGeom prst="rect">
              <a:avLst/>
            </a:prstGeom>
            <a:noFill/>
          </p:spPr>
          <p:txBody>
            <a:bodyPr wrap="square" rtlCol="0">
              <a:spAutoFit/>
            </a:bodyPr>
            <a:lstStyle/>
            <a:p>
              <a:r>
                <a:rPr lang="en-US" sz="1200" dirty="0" smtClean="0"/>
                <a:t>Postdoc</a:t>
              </a:r>
            </a:p>
            <a:p>
              <a:r>
                <a:rPr lang="en-US" sz="1200" b="0" dirty="0" smtClean="0"/>
                <a:t>Dr. </a:t>
              </a:r>
              <a:r>
                <a:rPr lang="en-US" sz="1200" b="0" dirty="0" err="1" smtClean="0"/>
                <a:t>Hyejin</a:t>
              </a:r>
              <a:r>
                <a:rPr lang="en-US" sz="1200" b="0" dirty="0" smtClean="0"/>
                <a:t> </a:t>
              </a:r>
              <a:r>
                <a:rPr lang="en-US" sz="1200" b="0" dirty="0" err="1" smtClean="0"/>
                <a:t>Ryu</a:t>
              </a:r>
              <a:endParaRPr lang="en-US" sz="800" b="0" dirty="0" smtClean="0"/>
            </a:p>
            <a:p>
              <a:endParaRPr lang="en-US" sz="1200" b="0" baseline="30000" dirty="0"/>
            </a:p>
          </p:txBody>
        </p:sp>
        <p:sp>
          <p:nvSpPr>
            <p:cNvPr id="17" name="TextBox 16"/>
            <p:cNvSpPr txBox="1"/>
            <p:nvPr/>
          </p:nvSpPr>
          <p:spPr>
            <a:xfrm>
              <a:off x="6960496" y="3098316"/>
              <a:ext cx="1892072" cy="461665"/>
            </a:xfrm>
            <a:prstGeom prst="rect">
              <a:avLst/>
            </a:prstGeom>
            <a:noFill/>
          </p:spPr>
          <p:txBody>
            <a:bodyPr wrap="square" rtlCol="0">
              <a:spAutoFit/>
            </a:bodyPr>
            <a:lstStyle/>
            <a:p>
              <a:pPr algn="r"/>
              <a:r>
                <a:rPr lang="en-US" sz="1200" dirty="0" smtClean="0"/>
                <a:t>Graduate student</a:t>
              </a:r>
            </a:p>
            <a:p>
              <a:pPr algn="r"/>
              <a:r>
                <a:rPr lang="en-US" sz="1200" b="0" dirty="0" err="1" smtClean="0"/>
                <a:t>Jinwoong</a:t>
              </a:r>
              <a:r>
                <a:rPr lang="en-US" sz="1200" b="0" dirty="0" smtClean="0"/>
                <a:t> Hwang</a:t>
              </a:r>
              <a:endParaRPr lang="en-US" sz="1200" b="0" baseline="30000" dirty="0"/>
            </a:p>
          </p:txBody>
        </p:sp>
      </p:grpSp>
      <p:sp>
        <p:nvSpPr>
          <p:cNvPr id="10" name="TextBox 111"/>
          <p:cNvSpPr txBox="1">
            <a:spLocks noChangeArrowheads="1"/>
          </p:cNvSpPr>
          <p:nvPr/>
        </p:nvSpPr>
        <p:spPr bwMode="auto">
          <a:xfrm>
            <a:off x="25400" y="748724"/>
            <a:ext cx="3479800" cy="584776"/>
          </a:xfrm>
          <a:prstGeom prst="rect">
            <a:avLst/>
          </a:prstGeom>
          <a:noFill/>
          <a:ln w="9525">
            <a:noFill/>
            <a:miter lim="800000"/>
            <a:headEnd/>
            <a:tailEnd/>
          </a:ln>
        </p:spPr>
        <p:txBody>
          <a:bodyPr wrap="square">
            <a:spAutoFit/>
          </a:bodyPr>
          <a:lstStyle/>
          <a:p>
            <a:r>
              <a:rPr lang="en-US" altLang="ko-KR" sz="1600" b="0" dirty="0" smtClean="0">
                <a:latin typeface="+mj-lt"/>
                <a:ea typeface="맑은 고딕" pitchFamily="50" charset="-127"/>
                <a:cs typeface="Times New Roman" pitchFamily="18" charset="0"/>
              </a:rPr>
              <a:t>Advanced Light Source</a:t>
            </a:r>
          </a:p>
          <a:p>
            <a:r>
              <a:rPr lang="en-US" altLang="ko-KR" sz="1600" b="0" dirty="0" smtClean="0">
                <a:latin typeface="+mj-lt"/>
                <a:ea typeface="맑은 고딕" pitchFamily="50" charset="-127"/>
                <a:cs typeface="Times New Roman" pitchFamily="18" charset="0"/>
              </a:rPr>
              <a:t>Lawrence Berkeley Natl. Lab. (USA)</a:t>
            </a:r>
            <a:endParaRPr kumimoji="0" lang="en-US" altLang="ko-KR" sz="1600" b="0" dirty="0">
              <a:latin typeface="Times New Roman" pitchFamily="18" charset="0"/>
              <a:ea typeface="맑은 고딕" pitchFamily="50" charset="-127"/>
              <a:cs typeface="Times New Roman" pitchFamily="18" charset="0"/>
            </a:endParaRPr>
          </a:p>
        </p:txBody>
      </p:sp>
      <p:sp>
        <p:nvSpPr>
          <p:cNvPr id="13"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r>
              <a:rPr lang="en-US" altLang="zh-CN" sz="3000" dirty="0" smtClean="0">
                <a:solidFill>
                  <a:schemeClr val="bg1"/>
                </a:solidFill>
                <a:effectLst>
                  <a:outerShdw blurRad="38100" dist="38100" dir="2700000" algn="tl">
                    <a:srgbClr val="000000"/>
                  </a:outerShdw>
                </a:effectLst>
                <a:ea typeface="宋体" pitchFamily="2" charset="-122"/>
              </a:rPr>
              <a:t>Hwang Research </a:t>
            </a:r>
            <a:r>
              <a:rPr lang="en-US" altLang="zh-CN" sz="3000" dirty="0">
                <a:solidFill>
                  <a:schemeClr val="bg1"/>
                </a:solidFill>
                <a:effectLst>
                  <a:outerShdw blurRad="38100" dist="38100" dir="2700000" algn="tl">
                    <a:srgbClr val="000000"/>
                  </a:outerShdw>
                </a:effectLst>
                <a:ea typeface="宋体" pitchFamily="2" charset="-122"/>
              </a:rPr>
              <a:t>G</a:t>
            </a:r>
            <a:r>
              <a:rPr lang="en-US" altLang="zh-CN" sz="3000" dirty="0" smtClean="0">
                <a:solidFill>
                  <a:schemeClr val="bg1"/>
                </a:solidFill>
                <a:effectLst>
                  <a:outerShdw blurRad="38100" dist="38100" dir="2700000" algn="tl">
                    <a:srgbClr val="000000"/>
                  </a:outerShdw>
                </a:effectLst>
                <a:ea typeface="宋体" pitchFamily="2" charset="-122"/>
              </a:rPr>
              <a:t>roup</a:t>
            </a:r>
            <a:endParaRPr lang="en-US" altLang="zh-CN" sz="3000" dirty="0">
              <a:solidFill>
                <a:schemeClr val="bg1"/>
              </a:solidFill>
              <a:effectLst>
                <a:outerShdw blurRad="38100" dist="38100" dir="2700000" algn="tl">
                  <a:srgbClr val="000000"/>
                </a:outerShdw>
              </a:effectLst>
              <a:ea typeface="宋体" pitchFamily="2" charset="-122"/>
            </a:endParaRPr>
          </a:p>
        </p:txBody>
      </p:sp>
      <p:pic>
        <p:nvPicPr>
          <p:cNvPr id="15" name="Picture 8" descr="lbnllogo"/>
          <p:cNvPicPr>
            <a:picLocks noChangeAspect="1" noChangeArrowheads="1"/>
          </p:cNvPicPr>
          <p:nvPr/>
        </p:nvPicPr>
        <p:blipFill>
          <a:blip r:embed="rId5" cstate="print"/>
          <a:srcRect/>
          <a:stretch>
            <a:fillRect/>
          </a:stretch>
        </p:blipFill>
        <p:spPr bwMode="auto">
          <a:xfrm>
            <a:off x="6713033" y="6246000"/>
            <a:ext cx="1010674" cy="612000"/>
          </a:xfrm>
          <a:prstGeom prst="rect">
            <a:avLst/>
          </a:prstGeom>
          <a:noFill/>
        </p:spPr>
      </p:pic>
      <p:sp>
        <p:nvSpPr>
          <p:cNvPr id="18" name="Text Box 4"/>
          <p:cNvSpPr txBox="1">
            <a:spLocks noChangeArrowheads="1"/>
          </p:cNvSpPr>
          <p:nvPr/>
        </p:nvSpPr>
        <p:spPr bwMode="auto">
          <a:xfrm>
            <a:off x="7266351" y="6326863"/>
            <a:ext cx="2362201" cy="461665"/>
          </a:xfrm>
          <a:prstGeom prst="rect">
            <a:avLst/>
          </a:prstGeom>
          <a:noFill/>
          <a:ln w="9525">
            <a:noFill/>
            <a:miter lim="800000"/>
            <a:headEnd/>
            <a:tailEnd/>
          </a:ln>
          <a:effectLst/>
        </p:spPr>
        <p:txBody>
          <a:bodyPr wrap="square">
            <a:spAutoFit/>
          </a:bodyPr>
          <a:lstStyle/>
          <a:p>
            <a:pPr eaLnBrk="0" hangingPunct="0"/>
            <a:r>
              <a:rPr lang="en-US" altLang="zh-CN" sz="1200" b="0" i="1" dirty="0" smtClean="0">
                <a:ea typeface="宋体" pitchFamily="2" charset="-122"/>
              </a:rPr>
              <a:t>Lawrence Berkeley</a:t>
            </a:r>
          </a:p>
          <a:p>
            <a:pPr eaLnBrk="0" hangingPunct="0"/>
            <a:r>
              <a:rPr lang="en-US" altLang="zh-CN" sz="1200" b="0" i="1" dirty="0" smtClean="0">
                <a:ea typeface="宋体" pitchFamily="2" charset="-122"/>
              </a:rPr>
              <a:t>National Laboratory </a:t>
            </a:r>
            <a:endParaRPr lang="en-US" altLang="zh-CN" sz="1200" b="0" i="1" dirty="0">
              <a:ea typeface="宋体" pitchFamily="2" charset="-122"/>
            </a:endParaRPr>
          </a:p>
        </p:txBody>
      </p:sp>
      <p:pic>
        <p:nvPicPr>
          <p:cNvPr id="19" name="그림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6248400"/>
            <a:ext cx="609600" cy="609600"/>
          </a:xfrm>
          <a:prstGeom prst="rect">
            <a:avLst/>
          </a:prstGeom>
        </p:spPr>
      </p:pic>
      <p:sp>
        <p:nvSpPr>
          <p:cNvPr id="20" name="Text Box 4"/>
          <p:cNvSpPr txBox="1">
            <a:spLocks noChangeArrowheads="1"/>
          </p:cNvSpPr>
          <p:nvPr/>
        </p:nvSpPr>
        <p:spPr bwMode="auto">
          <a:xfrm>
            <a:off x="558496" y="6320998"/>
            <a:ext cx="1879904" cy="461665"/>
          </a:xfrm>
          <a:prstGeom prst="rect">
            <a:avLst/>
          </a:prstGeom>
          <a:noFill/>
          <a:ln w="9525">
            <a:noFill/>
            <a:miter lim="800000"/>
            <a:headEnd/>
            <a:tailEnd/>
          </a:ln>
          <a:effectLst/>
        </p:spPr>
        <p:txBody>
          <a:bodyPr wrap="square">
            <a:spAutoFit/>
          </a:bodyPr>
          <a:lstStyle/>
          <a:p>
            <a:pPr eaLnBrk="0" hangingPunct="0"/>
            <a:r>
              <a:rPr lang="en-US" altLang="zh-CN" sz="1200" b="0" i="1" dirty="0" smtClean="0">
                <a:ea typeface="宋体" pitchFamily="2" charset="-122"/>
              </a:rPr>
              <a:t>Pusan Natl. Univ. </a:t>
            </a:r>
          </a:p>
          <a:p>
            <a:pPr eaLnBrk="0" hangingPunct="0"/>
            <a:r>
              <a:rPr lang="en-US" altLang="zh-CN" sz="1200" b="0" i="1" dirty="0" smtClean="0">
                <a:ea typeface="宋体" pitchFamily="2" charset="-122"/>
              </a:rPr>
              <a:t>Department of Physics</a:t>
            </a:r>
            <a:endParaRPr lang="en-US" altLang="zh-CN" sz="1200" b="0" i="1" dirty="0">
              <a:ea typeface="宋体" pitchFamily="2" charset="-122"/>
            </a:endParaRPr>
          </a:p>
        </p:txBody>
      </p:sp>
      <p:sp>
        <p:nvSpPr>
          <p:cNvPr id="21" name="Text Box 4"/>
          <p:cNvSpPr txBox="1">
            <a:spLocks noChangeArrowheads="1"/>
          </p:cNvSpPr>
          <p:nvPr/>
        </p:nvSpPr>
        <p:spPr bwMode="auto">
          <a:xfrm>
            <a:off x="2970797" y="6248400"/>
            <a:ext cx="1613415" cy="646331"/>
          </a:xfrm>
          <a:prstGeom prst="rect">
            <a:avLst/>
          </a:prstGeom>
          <a:noFill/>
          <a:ln w="9525">
            <a:noFill/>
            <a:miter lim="800000"/>
            <a:headEnd/>
            <a:tailEnd/>
          </a:ln>
          <a:effectLst/>
        </p:spPr>
        <p:txBody>
          <a:bodyPr wrap="square">
            <a:spAutoFit/>
          </a:bodyPr>
          <a:lstStyle/>
          <a:p>
            <a:pPr eaLnBrk="0" hangingPunct="0"/>
            <a:r>
              <a:rPr lang="en-US" altLang="zh-CN" sz="1200" b="0" i="1" dirty="0" smtClean="0">
                <a:ea typeface="宋体" pitchFamily="2" charset="-122"/>
              </a:rPr>
              <a:t>Max Planck-</a:t>
            </a:r>
          </a:p>
          <a:p>
            <a:pPr eaLnBrk="0" hangingPunct="0"/>
            <a:r>
              <a:rPr lang="en-US" altLang="zh-CN" sz="1200" b="0" i="1" dirty="0" smtClean="0">
                <a:ea typeface="宋体" pitchFamily="2" charset="-122"/>
              </a:rPr>
              <a:t>POSTECH</a:t>
            </a:r>
          </a:p>
          <a:p>
            <a:pPr eaLnBrk="0" hangingPunct="0"/>
            <a:r>
              <a:rPr lang="en-US" altLang="zh-CN" sz="1200" b="0" i="1" dirty="0" smtClean="0">
                <a:ea typeface="宋体" pitchFamily="2" charset="-122"/>
              </a:rPr>
              <a:t>Research Initiative</a:t>
            </a:r>
            <a:endParaRPr lang="en-US" altLang="zh-CN" sz="1200" b="0" i="1" dirty="0">
              <a:ea typeface="宋体" pitchFamily="2" charset="-122"/>
            </a:endParaRPr>
          </a:p>
        </p:txBody>
      </p:sp>
      <p:pic>
        <p:nvPicPr>
          <p:cNvPr id="22" name="Picture 21"/>
          <p:cNvPicPr>
            <a:picLocks noChangeAspect="1"/>
          </p:cNvPicPr>
          <p:nvPr/>
        </p:nvPicPr>
        <p:blipFill>
          <a:blip r:embed="rId7"/>
          <a:stretch>
            <a:fillRect/>
          </a:stretch>
        </p:blipFill>
        <p:spPr>
          <a:xfrm>
            <a:off x="2475036" y="6246000"/>
            <a:ext cx="612000" cy="612000"/>
          </a:xfrm>
          <a:prstGeom prst="rect">
            <a:avLst/>
          </a:prstGeom>
        </p:spPr>
      </p:pic>
      <p:pic>
        <p:nvPicPr>
          <p:cNvPr id="24" name="Picture 23"/>
          <p:cNvPicPr>
            <a:picLocks noChangeAspect="1"/>
          </p:cNvPicPr>
          <p:nvPr/>
        </p:nvPicPr>
        <p:blipFill>
          <a:blip r:embed="rId8"/>
          <a:stretch>
            <a:fillRect/>
          </a:stretch>
        </p:blipFill>
        <p:spPr>
          <a:xfrm>
            <a:off x="4623776" y="6246000"/>
            <a:ext cx="595895" cy="612000"/>
          </a:xfrm>
          <a:prstGeom prst="rect">
            <a:avLst/>
          </a:prstGeom>
        </p:spPr>
      </p:pic>
      <p:sp>
        <p:nvSpPr>
          <p:cNvPr id="25" name="Text Box 4"/>
          <p:cNvSpPr txBox="1">
            <a:spLocks noChangeArrowheads="1"/>
          </p:cNvSpPr>
          <p:nvPr/>
        </p:nvSpPr>
        <p:spPr bwMode="auto">
          <a:xfrm>
            <a:off x="5105400" y="6248400"/>
            <a:ext cx="1613415" cy="646331"/>
          </a:xfrm>
          <a:prstGeom prst="rect">
            <a:avLst/>
          </a:prstGeom>
          <a:noFill/>
          <a:ln w="9525">
            <a:noFill/>
            <a:miter lim="800000"/>
            <a:headEnd/>
            <a:tailEnd/>
          </a:ln>
          <a:effectLst/>
        </p:spPr>
        <p:txBody>
          <a:bodyPr wrap="square">
            <a:spAutoFit/>
          </a:bodyPr>
          <a:lstStyle/>
          <a:p>
            <a:pPr eaLnBrk="0" hangingPunct="0"/>
            <a:r>
              <a:rPr lang="en-US" altLang="zh-CN" sz="1200" b="0" i="1" dirty="0" smtClean="0">
                <a:ea typeface="宋体" pitchFamily="2" charset="-122"/>
              </a:rPr>
              <a:t>National Research</a:t>
            </a:r>
          </a:p>
          <a:p>
            <a:pPr eaLnBrk="0" hangingPunct="0"/>
            <a:r>
              <a:rPr lang="en-US" altLang="zh-CN" sz="1200" b="0" i="1" dirty="0" smtClean="0">
                <a:ea typeface="宋体" pitchFamily="2" charset="-122"/>
              </a:rPr>
              <a:t>Foundation of </a:t>
            </a:r>
          </a:p>
          <a:p>
            <a:pPr eaLnBrk="0" hangingPunct="0"/>
            <a:r>
              <a:rPr lang="en-US" altLang="zh-CN" sz="1200" b="0" i="1" dirty="0" smtClean="0">
                <a:ea typeface="宋体" pitchFamily="2" charset="-122"/>
              </a:rPr>
              <a:t>Korea</a:t>
            </a:r>
            <a:endParaRPr lang="en-US" altLang="zh-CN" sz="1200" b="0" i="1" dirty="0">
              <a:ea typeface="宋体" pitchFamily="2" charset="-122"/>
            </a:endParaRPr>
          </a:p>
        </p:txBody>
      </p:sp>
    </p:spTree>
    <p:extLst>
      <p:ext uri="{BB962C8B-B14F-4D97-AF65-F5344CB8AC3E}">
        <p14:creationId xmlns:p14="http://schemas.microsoft.com/office/powerpoint/2010/main" val="1194302862"/>
      </p:ext>
    </p:extLst>
  </p:cSld>
  <p:clrMapOvr>
    <a:masterClrMapping/>
  </p:clrMapOvr>
  <mc:AlternateContent xmlns:mc="http://schemas.openxmlformats.org/markup-compatibility/2006" xmlns:p14="http://schemas.microsoft.com/office/powerpoint/2010/main">
    <mc:Choice Requires="p14">
      <p:transition spd="slow" p14:dur="2000" advTm="24592"/>
    </mc:Choice>
    <mc:Fallback xmlns="">
      <p:transition xmlns:p14="http://schemas.microsoft.com/office/powerpoint/2010/main" spd="slow" advTm="24592"/>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5"/>
          <p:cNvGrpSpPr>
            <a:grpSpLocks noChangeAspect="1"/>
          </p:cNvGrpSpPr>
          <p:nvPr/>
        </p:nvGrpSpPr>
        <p:grpSpPr>
          <a:xfrm>
            <a:off x="381000" y="2130623"/>
            <a:ext cx="3657600" cy="3980307"/>
            <a:chOff x="4919246" y="1476102"/>
            <a:chExt cx="4224754" cy="4597498"/>
          </a:xfrm>
        </p:grpSpPr>
        <p:graphicFrame>
          <p:nvGraphicFramePr>
            <p:cNvPr id="5" name="개체 36"/>
            <p:cNvGraphicFramePr>
              <a:graphicFrameLocks noChangeAspect="1"/>
            </p:cNvGraphicFramePr>
            <p:nvPr>
              <p:extLst>
                <p:ext uri="{D42A27DB-BD31-4B8C-83A1-F6EECF244321}">
                  <p14:modId xmlns:p14="http://schemas.microsoft.com/office/powerpoint/2010/main" val="342586385"/>
                </p:ext>
              </p:extLst>
            </p:nvPr>
          </p:nvGraphicFramePr>
          <p:xfrm>
            <a:off x="5403782" y="1476102"/>
            <a:ext cx="3740218" cy="4087368"/>
          </p:xfrm>
          <a:graphic>
            <a:graphicData uri="http://schemas.openxmlformats.org/presentationml/2006/ole">
              <mc:AlternateContent xmlns:mc="http://schemas.openxmlformats.org/markup-compatibility/2006">
                <mc:Choice xmlns:v="urn:schemas-microsoft-com:vml" Requires="v">
                  <p:oleObj spid="_x0000_s1607879" r:id="rId3" imgW="3026880" imgH="3307680" progId="">
                    <p:embed/>
                  </p:oleObj>
                </mc:Choice>
                <mc:Fallback>
                  <p:oleObj r:id="rId3" imgW="3026880" imgH="3307680" progId="">
                    <p:embed/>
                    <p:pic>
                      <p:nvPicPr>
                        <p:cNvPr id="0" name=""/>
                        <p:cNvPicPr/>
                        <p:nvPr/>
                      </p:nvPicPr>
                      <p:blipFill>
                        <a:blip r:embed="rId4"/>
                        <a:stretch>
                          <a:fillRect/>
                        </a:stretch>
                      </p:blipFill>
                      <p:spPr>
                        <a:xfrm>
                          <a:off x="5403782" y="1476102"/>
                          <a:ext cx="3740218" cy="4087368"/>
                        </a:xfrm>
                        <a:prstGeom prst="rect">
                          <a:avLst/>
                        </a:prstGeom>
                      </p:spPr>
                    </p:pic>
                  </p:oleObj>
                </mc:Fallback>
              </mc:AlternateContent>
            </a:graphicData>
          </a:graphic>
        </p:graphicFrame>
        <p:sp>
          <p:nvSpPr>
            <p:cNvPr id="6" name="TextBox 5"/>
            <p:cNvSpPr txBox="1"/>
            <p:nvPr/>
          </p:nvSpPr>
          <p:spPr>
            <a:xfrm>
              <a:off x="5842199" y="5682549"/>
              <a:ext cx="2978501" cy="391051"/>
            </a:xfrm>
            <a:prstGeom prst="rect">
              <a:avLst/>
            </a:prstGeom>
            <a:noFill/>
          </p:spPr>
          <p:txBody>
            <a:bodyPr wrap="none" rtlCol="0">
              <a:spAutoFit/>
            </a:bodyPr>
            <a:lstStyle/>
            <a:p>
              <a:pPr algn="ctr"/>
              <a:r>
                <a:rPr lang="en-US" altLang="ko-KR" sz="1600" dirty="0" smtClean="0">
                  <a:latin typeface="Arial"/>
                  <a:cs typeface="Arial"/>
                </a:rPr>
                <a:t> Fine Structure Constant</a:t>
              </a:r>
              <a:endParaRPr lang="ko-KR" altLang="en-US" sz="1600" baseline="-25000" dirty="0">
                <a:latin typeface="Arial"/>
                <a:cs typeface="Arial"/>
              </a:endParaRPr>
            </a:p>
          </p:txBody>
        </p:sp>
        <p:sp>
          <p:nvSpPr>
            <p:cNvPr id="7" name="TextBox 6"/>
            <p:cNvSpPr txBox="1"/>
            <p:nvPr/>
          </p:nvSpPr>
          <p:spPr>
            <a:xfrm>
              <a:off x="5273760" y="5196490"/>
              <a:ext cx="298480" cy="338554"/>
            </a:xfrm>
            <a:prstGeom prst="rect">
              <a:avLst/>
            </a:prstGeom>
            <a:noFill/>
          </p:spPr>
          <p:txBody>
            <a:bodyPr wrap="none" rtlCol="0">
              <a:spAutoFit/>
            </a:bodyPr>
            <a:lstStyle/>
            <a:p>
              <a:r>
                <a:rPr lang="en-US" altLang="ko-KR" sz="1600" dirty="0" smtClean="0">
                  <a:latin typeface="Arial" pitchFamily="34" charset="0"/>
                  <a:cs typeface="Arial" pitchFamily="34" charset="0"/>
                </a:rPr>
                <a:t>0</a:t>
              </a:r>
              <a:endParaRPr lang="ko-KR" altLang="en-US" sz="1600" dirty="0">
                <a:latin typeface="Arial" pitchFamily="34" charset="0"/>
                <a:cs typeface="Arial" pitchFamily="34" charset="0"/>
              </a:endParaRPr>
            </a:p>
          </p:txBody>
        </p:sp>
        <p:sp>
          <p:nvSpPr>
            <p:cNvPr id="8" name="TextBox 7"/>
            <p:cNvSpPr txBox="1"/>
            <p:nvPr/>
          </p:nvSpPr>
          <p:spPr>
            <a:xfrm>
              <a:off x="5617030" y="5376446"/>
              <a:ext cx="298480" cy="338554"/>
            </a:xfrm>
            <a:prstGeom prst="rect">
              <a:avLst/>
            </a:prstGeom>
            <a:noFill/>
          </p:spPr>
          <p:txBody>
            <a:bodyPr wrap="none" rtlCol="0">
              <a:spAutoFit/>
            </a:bodyPr>
            <a:lstStyle/>
            <a:p>
              <a:r>
                <a:rPr lang="en-US" altLang="ko-KR" sz="1600" dirty="0">
                  <a:cs typeface="Arial" pitchFamily="34" charset="0"/>
                </a:rPr>
                <a:t>0</a:t>
              </a:r>
              <a:endParaRPr lang="ko-KR" altLang="en-US" sz="1600" dirty="0">
                <a:latin typeface="Arial" pitchFamily="34" charset="0"/>
                <a:cs typeface="Arial" pitchFamily="34" charset="0"/>
              </a:endParaRPr>
            </a:p>
          </p:txBody>
        </p:sp>
        <p:sp>
          <p:nvSpPr>
            <p:cNvPr id="9" name="TextBox 8"/>
            <p:cNvSpPr txBox="1"/>
            <p:nvPr/>
          </p:nvSpPr>
          <p:spPr>
            <a:xfrm>
              <a:off x="7402286" y="5376444"/>
              <a:ext cx="470000" cy="338554"/>
            </a:xfrm>
            <a:prstGeom prst="rect">
              <a:avLst/>
            </a:prstGeom>
            <a:noFill/>
          </p:spPr>
          <p:txBody>
            <a:bodyPr wrap="none" rtlCol="0">
              <a:spAutoFit/>
            </a:bodyPr>
            <a:lstStyle/>
            <a:p>
              <a:r>
                <a:rPr lang="en-US" altLang="ko-KR" sz="1600" dirty="0" smtClean="0">
                  <a:latin typeface="Arial" pitchFamily="34" charset="0"/>
                  <a:cs typeface="Arial" pitchFamily="34" charset="0"/>
                </a:rPr>
                <a:t>1.0</a:t>
              </a:r>
              <a:endParaRPr lang="ko-KR" altLang="en-US" sz="1600" dirty="0">
                <a:latin typeface="Arial" pitchFamily="34" charset="0"/>
                <a:cs typeface="Arial" pitchFamily="34" charset="0"/>
              </a:endParaRPr>
            </a:p>
          </p:txBody>
        </p:sp>
        <p:sp>
          <p:nvSpPr>
            <p:cNvPr id="10" name="TextBox 9"/>
            <p:cNvSpPr txBox="1"/>
            <p:nvPr/>
          </p:nvSpPr>
          <p:spPr>
            <a:xfrm>
              <a:off x="5275006" y="2121616"/>
              <a:ext cx="298480" cy="338554"/>
            </a:xfrm>
            <a:prstGeom prst="rect">
              <a:avLst/>
            </a:prstGeom>
            <a:noFill/>
          </p:spPr>
          <p:txBody>
            <a:bodyPr wrap="none" rtlCol="0">
              <a:spAutoFit/>
            </a:bodyPr>
            <a:lstStyle/>
            <a:p>
              <a:r>
                <a:rPr lang="en-US" altLang="ko-KR" sz="1600" dirty="0" smtClean="0">
                  <a:latin typeface="Arial" pitchFamily="34" charset="0"/>
                  <a:cs typeface="Arial" pitchFamily="34" charset="0"/>
                </a:rPr>
                <a:t>3</a:t>
              </a:r>
              <a:endParaRPr lang="ko-KR" altLang="en-US" sz="1600" dirty="0">
                <a:latin typeface="Arial" pitchFamily="34" charset="0"/>
                <a:cs typeface="Arial" pitchFamily="34" charset="0"/>
              </a:endParaRPr>
            </a:p>
          </p:txBody>
        </p:sp>
        <p:sp>
          <p:nvSpPr>
            <p:cNvPr id="11" name="TextBox 10"/>
            <p:cNvSpPr txBox="1"/>
            <p:nvPr/>
          </p:nvSpPr>
          <p:spPr>
            <a:xfrm rot="16200000">
              <a:off x="4742114" y="3468486"/>
              <a:ext cx="692818" cy="338554"/>
            </a:xfrm>
            <a:prstGeom prst="rect">
              <a:avLst/>
            </a:prstGeom>
            <a:noFill/>
          </p:spPr>
          <p:txBody>
            <a:bodyPr wrap="none" rtlCol="0">
              <a:spAutoFit/>
            </a:bodyPr>
            <a:lstStyle/>
            <a:p>
              <a:r>
                <a:rPr lang="en-US" altLang="ko-KR" sz="1600" i="1" dirty="0" smtClean="0">
                  <a:latin typeface="Times New Roman" pitchFamily="18" charset="0"/>
                  <a:cs typeface="Times New Roman" pitchFamily="18" charset="0"/>
                </a:rPr>
                <a:t>v</a:t>
              </a:r>
              <a:r>
                <a:rPr lang="en-US" altLang="ko-KR" sz="1600" baseline="-25000" dirty="0" smtClean="0">
                  <a:cs typeface="Arial" pitchFamily="34" charset="0"/>
                </a:rPr>
                <a:t>F</a:t>
              </a:r>
              <a:r>
                <a:rPr lang="en-US" altLang="ko-KR" sz="1600" dirty="0" smtClean="0">
                  <a:cs typeface="Arial" pitchFamily="34" charset="0"/>
                </a:rPr>
                <a:t> /</a:t>
              </a:r>
              <a:r>
                <a:rPr lang="en-US" altLang="ko-KR" sz="1600" i="1" dirty="0">
                  <a:latin typeface="Times New Roman" pitchFamily="18" charset="0"/>
                  <a:cs typeface="Times New Roman" pitchFamily="18" charset="0"/>
                </a:rPr>
                <a:t> </a:t>
              </a:r>
              <a:r>
                <a:rPr lang="en-US" altLang="ko-KR" sz="1600" i="1" dirty="0" smtClean="0">
                  <a:latin typeface="Times New Roman" pitchFamily="18" charset="0"/>
                  <a:cs typeface="Times New Roman" pitchFamily="18" charset="0"/>
                </a:rPr>
                <a:t>v</a:t>
              </a:r>
              <a:r>
                <a:rPr lang="en-US" altLang="ko-KR" sz="1600" baseline="-25000" dirty="0" smtClean="0">
                  <a:cs typeface="Arial" pitchFamily="34" charset="0"/>
                </a:rPr>
                <a:t>0</a:t>
              </a:r>
              <a:endParaRPr lang="ko-KR" altLang="en-US" sz="1600" dirty="0">
                <a:cs typeface="Arial" pitchFamily="34" charset="0"/>
              </a:endParaRPr>
            </a:p>
          </p:txBody>
        </p:sp>
        <p:sp>
          <p:nvSpPr>
            <p:cNvPr id="12" name="TextBox 11"/>
            <p:cNvSpPr txBox="1"/>
            <p:nvPr/>
          </p:nvSpPr>
          <p:spPr>
            <a:xfrm>
              <a:off x="5275006" y="4180116"/>
              <a:ext cx="298480" cy="338554"/>
            </a:xfrm>
            <a:prstGeom prst="rect">
              <a:avLst/>
            </a:prstGeom>
            <a:noFill/>
          </p:spPr>
          <p:txBody>
            <a:bodyPr wrap="none" rtlCol="0">
              <a:spAutoFit/>
            </a:bodyPr>
            <a:lstStyle/>
            <a:p>
              <a:r>
                <a:rPr lang="en-US" altLang="ko-KR" sz="1600" dirty="0" smtClean="0">
                  <a:latin typeface="Arial" pitchFamily="34" charset="0"/>
                  <a:cs typeface="Arial" pitchFamily="34" charset="0"/>
                </a:rPr>
                <a:t>1</a:t>
              </a:r>
              <a:endParaRPr lang="ko-KR" altLang="en-US" sz="1600" dirty="0">
                <a:latin typeface="Arial" pitchFamily="34" charset="0"/>
                <a:cs typeface="Arial" pitchFamily="34" charset="0"/>
              </a:endParaRPr>
            </a:p>
          </p:txBody>
        </p:sp>
        <p:sp>
          <p:nvSpPr>
            <p:cNvPr id="13" name="TextBox 12"/>
            <p:cNvSpPr txBox="1"/>
            <p:nvPr/>
          </p:nvSpPr>
          <p:spPr>
            <a:xfrm>
              <a:off x="5275006" y="3144874"/>
              <a:ext cx="298480" cy="338554"/>
            </a:xfrm>
            <a:prstGeom prst="rect">
              <a:avLst/>
            </a:prstGeom>
            <a:noFill/>
          </p:spPr>
          <p:txBody>
            <a:bodyPr wrap="none" rtlCol="0">
              <a:spAutoFit/>
            </a:bodyPr>
            <a:lstStyle/>
            <a:p>
              <a:r>
                <a:rPr lang="en-US" altLang="ko-KR" sz="1600" dirty="0" smtClean="0">
                  <a:latin typeface="Arial" pitchFamily="34" charset="0"/>
                  <a:cs typeface="Arial" pitchFamily="34" charset="0"/>
                </a:rPr>
                <a:t>2</a:t>
              </a:r>
              <a:endParaRPr lang="ko-KR" altLang="en-US" sz="1600" dirty="0">
                <a:latin typeface="Arial" pitchFamily="34" charset="0"/>
                <a:cs typeface="Arial" pitchFamily="34" charset="0"/>
              </a:endParaRPr>
            </a:p>
          </p:txBody>
        </p:sp>
        <p:sp>
          <p:nvSpPr>
            <p:cNvPr id="14" name="TextBox 13"/>
            <p:cNvSpPr txBox="1"/>
            <p:nvPr/>
          </p:nvSpPr>
          <p:spPr>
            <a:xfrm>
              <a:off x="7380514" y="2057400"/>
              <a:ext cx="1053494" cy="338554"/>
            </a:xfrm>
            <a:prstGeom prst="rect">
              <a:avLst/>
            </a:prstGeom>
            <a:noFill/>
          </p:spPr>
          <p:txBody>
            <a:bodyPr wrap="none" rtlCol="0">
              <a:spAutoFit/>
            </a:bodyPr>
            <a:lstStyle/>
            <a:p>
              <a:r>
                <a:rPr lang="en-US" altLang="ko-KR" sz="1600" b="0" dirty="0" smtClean="0">
                  <a:solidFill>
                    <a:srgbClr val="FF0000"/>
                  </a:solidFill>
                  <a:latin typeface="Arial" pitchFamily="34" charset="0"/>
                  <a:cs typeface="Arial" pitchFamily="34" charset="0"/>
                </a:rPr>
                <a:t>G/Quartz</a:t>
              </a:r>
            </a:p>
          </p:txBody>
        </p:sp>
        <p:sp>
          <p:nvSpPr>
            <p:cNvPr id="15" name="TextBox 14"/>
            <p:cNvSpPr txBox="1"/>
            <p:nvPr/>
          </p:nvSpPr>
          <p:spPr>
            <a:xfrm>
              <a:off x="6922373" y="3548744"/>
              <a:ext cx="697627" cy="338554"/>
            </a:xfrm>
            <a:prstGeom prst="rect">
              <a:avLst/>
            </a:prstGeom>
            <a:noFill/>
          </p:spPr>
          <p:txBody>
            <a:bodyPr wrap="none" rtlCol="0">
              <a:spAutoFit/>
            </a:bodyPr>
            <a:lstStyle/>
            <a:p>
              <a:r>
                <a:rPr lang="en-US" altLang="ko-KR" sz="1600" b="0" dirty="0" smtClean="0">
                  <a:solidFill>
                    <a:srgbClr val="808000"/>
                  </a:solidFill>
                  <a:latin typeface="Arial" pitchFamily="34" charset="0"/>
                  <a:cs typeface="Arial" pitchFamily="34" charset="0"/>
                </a:rPr>
                <a:t>G/BN</a:t>
              </a:r>
            </a:p>
          </p:txBody>
        </p:sp>
        <p:sp>
          <p:nvSpPr>
            <p:cNvPr id="16" name="TextBox 15"/>
            <p:cNvSpPr txBox="1"/>
            <p:nvPr/>
          </p:nvSpPr>
          <p:spPr>
            <a:xfrm>
              <a:off x="5584372" y="4484579"/>
              <a:ext cx="604654" cy="338554"/>
            </a:xfrm>
            <a:prstGeom prst="rect">
              <a:avLst/>
            </a:prstGeom>
            <a:noFill/>
          </p:spPr>
          <p:txBody>
            <a:bodyPr wrap="none" rtlCol="0">
              <a:spAutoFit/>
            </a:bodyPr>
            <a:lstStyle/>
            <a:p>
              <a:r>
                <a:rPr lang="en-US" altLang="ko-KR" sz="1600" b="0" dirty="0" smtClean="0">
                  <a:solidFill>
                    <a:srgbClr val="00B0F0"/>
                  </a:solidFill>
                  <a:latin typeface="Arial" pitchFamily="34" charset="0"/>
                  <a:cs typeface="Arial" pitchFamily="34" charset="0"/>
                </a:rPr>
                <a:t>LDA</a:t>
              </a:r>
              <a:endParaRPr lang="en-US" altLang="ko-KR" sz="1600" b="0" baseline="-25000" dirty="0" smtClean="0">
                <a:solidFill>
                  <a:srgbClr val="00B0F0"/>
                </a:solidFill>
                <a:latin typeface="Arial" pitchFamily="34" charset="0"/>
                <a:cs typeface="Arial" pitchFamily="34" charset="0"/>
              </a:endParaRPr>
            </a:p>
          </p:txBody>
        </p:sp>
        <p:grpSp>
          <p:nvGrpSpPr>
            <p:cNvPr id="17" name="그룹 48"/>
            <p:cNvGrpSpPr/>
            <p:nvPr/>
          </p:nvGrpSpPr>
          <p:grpSpPr>
            <a:xfrm>
              <a:off x="6435174" y="3972949"/>
              <a:ext cx="1337226" cy="338554"/>
              <a:chOff x="7578174" y="3972949"/>
              <a:chExt cx="1337226" cy="338554"/>
            </a:xfrm>
          </p:grpSpPr>
          <p:sp>
            <p:nvSpPr>
              <p:cNvPr id="20" name="TextBox 19"/>
              <p:cNvSpPr txBox="1"/>
              <p:nvPr/>
            </p:nvSpPr>
            <p:spPr>
              <a:xfrm>
                <a:off x="7578174" y="3972949"/>
                <a:ext cx="1337226" cy="338554"/>
              </a:xfrm>
              <a:prstGeom prst="rect">
                <a:avLst/>
              </a:prstGeom>
              <a:noFill/>
            </p:spPr>
            <p:txBody>
              <a:bodyPr wrap="none" rtlCol="0">
                <a:spAutoFit/>
              </a:bodyPr>
              <a:lstStyle/>
              <a:p>
                <a:r>
                  <a:rPr lang="en-US" altLang="ko-KR" sz="1600" dirty="0" smtClean="0">
                    <a:solidFill>
                      <a:srgbClr val="0000FF"/>
                    </a:solidFill>
                    <a:latin typeface="Arial" pitchFamily="34" charset="0"/>
                    <a:cs typeface="Arial" pitchFamily="34" charset="0"/>
                  </a:rPr>
                  <a:t>G/</a:t>
                </a:r>
                <a:r>
                  <a:rPr lang="en-US" altLang="ko-KR" sz="1600" dirty="0" err="1" smtClean="0">
                    <a:solidFill>
                      <a:srgbClr val="0000FF"/>
                    </a:solidFill>
                    <a:latin typeface="Arial" pitchFamily="34" charset="0"/>
                    <a:cs typeface="Arial" pitchFamily="34" charset="0"/>
                  </a:rPr>
                  <a:t>SiC</a:t>
                </a:r>
                <a:r>
                  <a:rPr lang="en-US" altLang="ko-KR" sz="1600" dirty="0" smtClean="0">
                    <a:solidFill>
                      <a:srgbClr val="0000FF"/>
                    </a:solidFill>
                    <a:latin typeface="Arial" pitchFamily="34" charset="0"/>
                    <a:cs typeface="Arial" pitchFamily="34" charset="0"/>
                  </a:rPr>
                  <a:t>(0001)</a:t>
                </a:r>
              </a:p>
            </p:txBody>
          </p:sp>
          <p:cxnSp>
            <p:nvCxnSpPr>
              <p:cNvPr id="21" name="직선 연결선 52"/>
              <p:cNvCxnSpPr/>
              <p:nvPr/>
            </p:nvCxnSpPr>
            <p:spPr>
              <a:xfrm>
                <a:off x="8658320" y="4019946"/>
                <a:ext cx="91440"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6463672" y="5376653"/>
              <a:ext cx="470000" cy="338554"/>
            </a:xfrm>
            <a:prstGeom prst="rect">
              <a:avLst/>
            </a:prstGeom>
            <a:noFill/>
          </p:spPr>
          <p:txBody>
            <a:bodyPr wrap="none" rtlCol="0">
              <a:spAutoFit/>
            </a:bodyPr>
            <a:lstStyle/>
            <a:p>
              <a:r>
                <a:rPr lang="en-US" altLang="ko-KR" sz="1600" dirty="0" smtClean="0">
                  <a:cs typeface="Arial" pitchFamily="34" charset="0"/>
                </a:rPr>
                <a:t>0.5</a:t>
              </a:r>
              <a:endParaRPr lang="ko-KR" altLang="en-US" sz="1600" dirty="0">
                <a:latin typeface="Arial" pitchFamily="34" charset="0"/>
                <a:cs typeface="Arial" pitchFamily="34" charset="0"/>
              </a:endParaRPr>
            </a:p>
          </p:txBody>
        </p:sp>
        <p:sp>
          <p:nvSpPr>
            <p:cNvPr id="19" name="TextBox 18"/>
            <p:cNvSpPr txBox="1"/>
            <p:nvPr/>
          </p:nvSpPr>
          <p:spPr>
            <a:xfrm>
              <a:off x="8336544" y="5377542"/>
              <a:ext cx="470000" cy="338554"/>
            </a:xfrm>
            <a:prstGeom prst="rect">
              <a:avLst/>
            </a:prstGeom>
            <a:noFill/>
          </p:spPr>
          <p:txBody>
            <a:bodyPr wrap="none" rtlCol="0">
              <a:spAutoFit/>
            </a:bodyPr>
            <a:lstStyle/>
            <a:p>
              <a:r>
                <a:rPr lang="en-US" altLang="ko-KR" sz="1600" dirty="0" smtClean="0">
                  <a:latin typeface="Arial" pitchFamily="34" charset="0"/>
                  <a:cs typeface="Arial" pitchFamily="34" charset="0"/>
                </a:rPr>
                <a:t>1.5</a:t>
              </a:r>
              <a:endParaRPr lang="ko-KR" altLang="en-US" sz="1600" dirty="0">
                <a:latin typeface="Arial" pitchFamily="34" charset="0"/>
                <a:cs typeface="Arial" pitchFamily="34" charset="0"/>
              </a:endParaRPr>
            </a:p>
          </p:txBody>
        </p:sp>
      </p:grpSp>
      <p:sp>
        <p:nvSpPr>
          <p:cNvPr id="24"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Control parameters of el-el interactions</a:t>
            </a:r>
            <a:endParaRPr lang="en-US" altLang="zh-CN" sz="3000" dirty="0">
              <a:solidFill>
                <a:schemeClr val="bg1"/>
              </a:solidFill>
              <a:effectLst>
                <a:outerShdw blurRad="38100" dist="38100" dir="2700000" algn="tl">
                  <a:srgbClr val="000000"/>
                </a:outerShdw>
              </a:effectLst>
              <a:ea typeface="宋体" pitchFamily="2" charset="-122"/>
            </a:endParaRPr>
          </a:p>
        </p:txBody>
      </p:sp>
      <p:grpSp>
        <p:nvGrpSpPr>
          <p:cNvPr id="25" name="Group 24"/>
          <p:cNvGrpSpPr/>
          <p:nvPr/>
        </p:nvGrpSpPr>
        <p:grpSpPr>
          <a:xfrm>
            <a:off x="304800" y="1066800"/>
            <a:ext cx="4114800" cy="940218"/>
            <a:chOff x="549699" y="5664456"/>
            <a:chExt cx="4114800" cy="940218"/>
          </a:xfrm>
        </p:grpSpPr>
        <p:sp>
          <p:nvSpPr>
            <p:cNvPr id="26" name="TextBox 95"/>
            <p:cNvSpPr txBox="1">
              <a:spLocks noChangeArrowheads="1"/>
            </p:cNvSpPr>
            <p:nvPr/>
          </p:nvSpPr>
          <p:spPr bwMode="auto">
            <a:xfrm>
              <a:off x="740195" y="5664456"/>
              <a:ext cx="3705480" cy="861774"/>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en-US" sz="2500" b="0" dirty="0" smtClean="0">
                  <a:solidFill>
                    <a:srgbClr val="000000"/>
                  </a:solidFill>
                </a:rPr>
                <a:t>Non-Fermi liquid behavior</a:t>
              </a:r>
            </a:p>
            <a:p>
              <a:pPr algn="ctr" eaLnBrk="1" fontAlgn="auto" hangingPunct="1">
                <a:spcBef>
                  <a:spcPts val="0"/>
                </a:spcBef>
                <a:spcAft>
                  <a:spcPts val="0"/>
                </a:spcAft>
                <a:defRPr/>
              </a:pPr>
              <a:r>
                <a:rPr lang="en-US" sz="2500" b="0" dirty="0" smtClean="0">
                  <a:solidFill>
                    <a:srgbClr val="000000"/>
                  </a:solidFill>
                </a:rPr>
                <a:t>by a </a:t>
              </a:r>
              <a:r>
                <a:rPr lang="en-US" sz="2500" b="0" dirty="0" smtClean="0">
                  <a:solidFill>
                    <a:srgbClr val="FF0000"/>
                  </a:solidFill>
                </a:rPr>
                <a:t>dielectric substrate</a:t>
              </a:r>
            </a:p>
          </p:txBody>
        </p:sp>
        <p:sp>
          <p:nvSpPr>
            <p:cNvPr id="27" name="Rounded Rectangle 60"/>
            <p:cNvSpPr/>
            <p:nvPr/>
          </p:nvSpPr>
          <p:spPr bwMode="auto">
            <a:xfrm>
              <a:off x="549699" y="5715000"/>
              <a:ext cx="4114800" cy="889674"/>
            </a:xfrm>
            <a:prstGeom prst="roundRect">
              <a:avLst/>
            </a:prstGeom>
            <a:noFill/>
            <a:ln w="9525" cap="flat" cmpd="sng" algn="ctr">
              <a:solidFill>
                <a:srgbClr val="0000FF"/>
              </a:solidFill>
              <a:prstDash val="solid"/>
              <a:round/>
              <a:headEnd type="none" w="med" len="med"/>
              <a:tailEnd type="none" w="med" len="med"/>
            </a:ln>
            <a:effectLst>
              <a:glow rad="63500">
                <a:srgbClr val="0000FF">
                  <a:alpha val="40000"/>
                </a:srgb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grpSp>
        <p:nvGrpSpPr>
          <p:cNvPr id="33" name="Group 32"/>
          <p:cNvGrpSpPr/>
          <p:nvPr/>
        </p:nvGrpSpPr>
        <p:grpSpPr>
          <a:xfrm>
            <a:off x="4953000" y="901572"/>
            <a:ext cx="4114800" cy="5530005"/>
            <a:chOff x="4953000" y="825372"/>
            <a:chExt cx="4114800" cy="5530005"/>
          </a:xfrm>
        </p:grpSpPr>
        <p:grpSp>
          <p:nvGrpSpPr>
            <p:cNvPr id="3" name="Group 2"/>
            <p:cNvGrpSpPr/>
            <p:nvPr/>
          </p:nvGrpSpPr>
          <p:grpSpPr>
            <a:xfrm>
              <a:off x="4953000" y="2054423"/>
              <a:ext cx="4114800" cy="4300954"/>
              <a:chOff x="4953000" y="1905000"/>
              <a:chExt cx="4114800" cy="4300954"/>
            </a:xfrm>
          </p:grpSpPr>
          <p:pic>
            <p:nvPicPr>
              <p:cNvPr id="2" name="Picture 1"/>
              <p:cNvPicPr>
                <a:picLocks noChangeAspect="1"/>
              </p:cNvPicPr>
              <p:nvPr/>
            </p:nvPicPr>
            <p:blipFill>
              <a:blip r:embed="rId5"/>
              <a:stretch>
                <a:fillRect/>
              </a:stretch>
            </p:blipFill>
            <p:spPr>
              <a:xfrm>
                <a:off x="4953000" y="1905000"/>
                <a:ext cx="3839659" cy="3886200"/>
              </a:xfrm>
              <a:prstGeom prst="rect">
                <a:avLst/>
              </a:prstGeom>
            </p:spPr>
          </p:pic>
          <p:sp>
            <p:nvSpPr>
              <p:cNvPr id="22" name="TextBox 111"/>
              <p:cNvSpPr txBox="1">
                <a:spLocks noChangeArrowheads="1"/>
              </p:cNvSpPr>
              <p:nvPr/>
            </p:nvSpPr>
            <p:spPr bwMode="auto">
              <a:xfrm>
                <a:off x="5181600" y="5867400"/>
                <a:ext cx="3886200" cy="338554"/>
              </a:xfrm>
              <a:prstGeom prst="rect">
                <a:avLst/>
              </a:prstGeom>
              <a:noFill/>
              <a:ln w="9525">
                <a:noFill/>
                <a:miter lim="800000"/>
                <a:headEnd/>
                <a:tailEnd/>
              </a:ln>
            </p:spPr>
            <p:txBody>
              <a:bodyPr wrap="square">
                <a:spAutoFit/>
              </a:bodyPr>
              <a:lstStyle/>
              <a:p>
                <a:r>
                  <a:rPr lang="en-US" sz="1600" b="0" dirty="0" err="1" smtClean="0"/>
                  <a:t>Crossno</a:t>
                </a:r>
                <a:r>
                  <a:rPr lang="en-US" sz="1600" b="0" dirty="0" smtClean="0"/>
                  <a:t> </a:t>
                </a:r>
                <a:r>
                  <a:rPr lang="en-US" sz="1600" b="0" i="1" dirty="0" smtClean="0"/>
                  <a:t>et al</a:t>
                </a:r>
                <a:r>
                  <a:rPr lang="en-US" sz="1600" b="0" dirty="0" smtClean="0"/>
                  <a:t>., Science (2016)</a:t>
                </a:r>
                <a:endParaRPr lang="en-US" sz="1600" b="0" dirty="0"/>
              </a:p>
            </p:txBody>
          </p:sp>
        </p:grpSp>
        <p:grpSp>
          <p:nvGrpSpPr>
            <p:cNvPr id="28" name="Group 27"/>
            <p:cNvGrpSpPr/>
            <p:nvPr/>
          </p:nvGrpSpPr>
          <p:grpSpPr>
            <a:xfrm>
              <a:off x="5029974" y="825372"/>
              <a:ext cx="3962400" cy="1252687"/>
              <a:chOff x="580125" y="5499228"/>
              <a:chExt cx="3962400" cy="1252687"/>
            </a:xfrm>
          </p:grpSpPr>
          <p:sp>
            <p:nvSpPr>
              <p:cNvPr id="29" name="TextBox 95"/>
              <p:cNvSpPr txBox="1">
                <a:spLocks noChangeArrowheads="1"/>
              </p:cNvSpPr>
              <p:nvPr/>
            </p:nvSpPr>
            <p:spPr bwMode="auto">
              <a:xfrm>
                <a:off x="631877" y="5499228"/>
                <a:ext cx="3895993" cy="124649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en-US" sz="2500" b="0" dirty="0">
                    <a:solidFill>
                      <a:srgbClr val="000000"/>
                    </a:solidFill>
                  </a:rPr>
                  <a:t>P</a:t>
                </a:r>
                <a:r>
                  <a:rPr lang="en-US" sz="2500" b="0" dirty="0" smtClean="0">
                    <a:solidFill>
                      <a:srgbClr val="000000"/>
                    </a:solidFill>
                  </a:rPr>
                  <a:t>ossible formation of </a:t>
                </a:r>
              </a:p>
              <a:p>
                <a:pPr algn="ctr" eaLnBrk="1" fontAlgn="auto" hangingPunct="1">
                  <a:spcBef>
                    <a:spcPts val="0"/>
                  </a:spcBef>
                  <a:spcAft>
                    <a:spcPts val="0"/>
                  </a:spcAft>
                  <a:defRPr/>
                </a:pPr>
                <a:r>
                  <a:rPr lang="en-US" sz="2500" b="0" dirty="0">
                    <a:solidFill>
                      <a:srgbClr val="000000"/>
                    </a:solidFill>
                  </a:rPr>
                  <a:t>s</a:t>
                </a:r>
                <a:r>
                  <a:rPr lang="en-US" sz="2500" b="0" dirty="0" smtClean="0">
                    <a:solidFill>
                      <a:srgbClr val="000000"/>
                    </a:solidFill>
                  </a:rPr>
                  <a:t>trongly coupled Dirac fluids</a:t>
                </a:r>
                <a:r>
                  <a:rPr lang="en-US" sz="2500" b="0" dirty="0">
                    <a:solidFill>
                      <a:srgbClr val="000000"/>
                    </a:solidFill>
                  </a:rPr>
                  <a:t> </a:t>
                </a:r>
                <a:endParaRPr lang="en-US" sz="2500" b="0" dirty="0" smtClean="0">
                  <a:solidFill>
                    <a:srgbClr val="000000"/>
                  </a:solidFill>
                </a:endParaRPr>
              </a:p>
              <a:p>
                <a:pPr algn="ctr" eaLnBrk="1" fontAlgn="auto" hangingPunct="1">
                  <a:spcBef>
                    <a:spcPts val="0"/>
                  </a:spcBef>
                  <a:spcAft>
                    <a:spcPts val="0"/>
                  </a:spcAft>
                  <a:defRPr/>
                </a:pPr>
                <a:r>
                  <a:rPr lang="en-US" sz="2500" b="0" dirty="0" smtClean="0">
                    <a:solidFill>
                      <a:srgbClr val="000000"/>
                    </a:solidFill>
                  </a:rPr>
                  <a:t>by </a:t>
                </a:r>
                <a:r>
                  <a:rPr lang="en-US" sz="2500" b="0" dirty="0" smtClean="0">
                    <a:solidFill>
                      <a:srgbClr val="FF0000"/>
                    </a:solidFill>
                  </a:rPr>
                  <a:t>temperature</a:t>
                </a:r>
              </a:p>
            </p:txBody>
          </p:sp>
          <p:sp>
            <p:nvSpPr>
              <p:cNvPr id="30" name="Rounded Rectangle 60"/>
              <p:cNvSpPr/>
              <p:nvPr/>
            </p:nvSpPr>
            <p:spPr bwMode="auto">
              <a:xfrm>
                <a:off x="580125" y="5567759"/>
                <a:ext cx="3962400" cy="1184156"/>
              </a:xfrm>
              <a:prstGeom prst="roundRect">
                <a:avLst/>
              </a:prstGeom>
              <a:noFill/>
              <a:ln w="9525" cap="flat" cmpd="sng" algn="ctr">
                <a:solidFill>
                  <a:srgbClr val="0000FF"/>
                </a:solidFill>
                <a:prstDash val="solid"/>
                <a:round/>
                <a:headEnd type="none" w="med" len="med"/>
                <a:tailEnd type="none" w="med" len="med"/>
              </a:ln>
              <a:effectLst>
                <a:glow rad="63500">
                  <a:srgbClr val="0000FF">
                    <a:alpha val="40000"/>
                  </a:srgb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grpSp>
      <p:grpSp>
        <p:nvGrpSpPr>
          <p:cNvPr id="32" name="Group 31"/>
          <p:cNvGrpSpPr/>
          <p:nvPr/>
        </p:nvGrpSpPr>
        <p:grpSpPr>
          <a:xfrm>
            <a:off x="535389" y="2481739"/>
            <a:ext cx="8167074" cy="2699861"/>
            <a:chOff x="535389" y="3197282"/>
            <a:chExt cx="8167074" cy="2699861"/>
          </a:xfrm>
        </p:grpSpPr>
        <p:sp>
          <p:nvSpPr>
            <p:cNvPr id="23" name="Rounded Rectangle 22"/>
            <p:cNvSpPr/>
            <p:nvPr/>
          </p:nvSpPr>
          <p:spPr bwMode="auto">
            <a:xfrm>
              <a:off x="1295400" y="3197282"/>
              <a:ext cx="6629400" cy="2699861"/>
            </a:xfrm>
            <a:prstGeom prst="roundRect">
              <a:avLst/>
            </a:prstGeom>
            <a:solidFill>
              <a:srgbClr val="E6CE0D">
                <a:alpha val="53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31" name="TextBox 30"/>
            <p:cNvSpPr txBox="1"/>
            <p:nvPr/>
          </p:nvSpPr>
          <p:spPr>
            <a:xfrm>
              <a:off x="535389" y="3250208"/>
              <a:ext cx="8167074" cy="2400657"/>
            </a:xfrm>
            <a:prstGeom prst="rect">
              <a:avLst/>
            </a:prstGeom>
            <a:noFill/>
          </p:spPr>
          <p:txBody>
            <a:bodyPr wrap="square" rtlCol="0">
              <a:spAutoFit/>
            </a:bodyPr>
            <a:lstStyle/>
            <a:p>
              <a:pPr algn="ctr"/>
              <a:r>
                <a:rPr lang="en-US" sz="3000" dirty="0" smtClean="0"/>
                <a:t>a smart choice of a </a:t>
              </a:r>
              <a:r>
                <a:rPr lang="en-US" sz="3000" dirty="0" smtClean="0">
                  <a:solidFill>
                    <a:srgbClr val="0000FF"/>
                  </a:solidFill>
                </a:rPr>
                <a:t>substrate</a:t>
              </a:r>
            </a:p>
            <a:p>
              <a:pPr algn="ctr"/>
              <a:r>
                <a:rPr lang="en-US" sz="3000" dirty="0"/>
                <a:t>+</a:t>
              </a:r>
              <a:endParaRPr lang="en-US" sz="3000" dirty="0" smtClean="0"/>
            </a:p>
            <a:p>
              <a:pPr algn="ctr"/>
              <a:r>
                <a:rPr lang="en-US" sz="3000" dirty="0" smtClean="0"/>
                <a:t>proper control of </a:t>
              </a:r>
              <a:r>
                <a:rPr lang="en-US" sz="3000" dirty="0" smtClean="0">
                  <a:solidFill>
                    <a:srgbClr val="0000FF"/>
                  </a:solidFill>
                </a:rPr>
                <a:t>temperature</a:t>
              </a:r>
            </a:p>
            <a:p>
              <a:pPr algn="ctr"/>
              <a:r>
                <a:rPr lang="en-US" sz="3000" dirty="0" smtClean="0">
                  <a:solidFill>
                    <a:srgbClr val="000000"/>
                  </a:solidFill>
                </a:rPr>
                <a:t>||</a:t>
              </a:r>
            </a:p>
            <a:p>
              <a:pPr algn="ctr"/>
              <a:r>
                <a:rPr lang="en-US" sz="3000" dirty="0">
                  <a:solidFill>
                    <a:srgbClr val="FF0000"/>
                  </a:solidFill>
                </a:rPr>
                <a:t>s</a:t>
              </a:r>
              <a:r>
                <a:rPr lang="en-US" sz="3000" dirty="0" smtClean="0">
                  <a:solidFill>
                    <a:srgbClr val="FF0000"/>
                  </a:solidFill>
                </a:rPr>
                <a:t>trong electronic correlations?</a:t>
              </a:r>
            </a:p>
          </p:txBody>
        </p:sp>
      </p:grpSp>
      <p:sp>
        <p:nvSpPr>
          <p:cNvPr id="34" name="TextBox 111"/>
          <p:cNvSpPr txBox="1">
            <a:spLocks noChangeArrowheads="1"/>
          </p:cNvSpPr>
          <p:nvPr/>
        </p:nvSpPr>
        <p:spPr bwMode="auto">
          <a:xfrm>
            <a:off x="990600" y="6095920"/>
            <a:ext cx="2919759" cy="338554"/>
          </a:xfrm>
          <a:prstGeom prst="rect">
            <a:avLst/>
          </a:prstGeom>
          <a:noFill/>
          <a:ln w="9525">
            <a:noFill/>
            <a:miter lim="800000"/>
            <a:headEnd/>
            <a:tailEnd/>
          </a:ln>
        </p:spPr>
        <p:txBody>
          <a:bodyPr wrap="square">
            <a:spAutoFit/>
          </a:bodyPr>
          <a:lstStyle/>
          <a:p>
            <a:r>
              <a:rPr lang="en-US" sz="1600" b="0" dirty="0" smtClean="0"/>
              <a:t>Hwang </a:t>
            </a:r>
            <a:r>
              <a:rPr lang="en-US" sz="1600" b="0" i="1" dirty="0" smtClean="0"/>
              <a:t>et al.</a:t>
            </a:r>
            <a:r>
              <a:rPr lang="en-US" sz="1600" b="0" dirty="0" smtClean="0"/>
              <a:t>, Sci</a:t>
            </a:r>
            <a:r>
              <a:rPr lang="en-US" sz="1600" b="0" dirty="0"/>
              <a:t>. Rep. </a:t>
            </a:r>
            <a:r>
              <a:rPr lang="en-US" sz="1600" b="0" dirty="0" smtClean="0"/>
              <a:t>(</a:t>
            </a:r>
            <a:r>
              <a:rPr lang="en-US" sz="1600" b="0" dirty="0"/>
              <a:t>2012</a:t>
            </a:r>
            <a:r>
              <a:rPr lang="en-US" sz="1600" b="0" dirty="0" smtClean="0"/>
              <a:t>)</a:t>
            </a:r>
            <a:endParaRPr lang="en-US" sz="1600" b="0" dirty="0"/>
          </a:p>
        </p:txBody>
      </p:sp>
    </p:spTree>
    <p:extLst>
      <p:ext uri="{BB962C8B-B14F-4D97-AF65-F5344CB8AC3E}">
        <p14:creationId xmlns:p14="http://schemas.microsoft.com/office/powerpoint/2010/main" val="1463872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err="1" smtClean="0">
                <a:solidFill>
                  <a:schemeClr val="bg1"/>
                </a:solidFill>
                <a:effectLst>
                  <a:outerShdw blurRad="38100" dist="38100" dir="2700000" algn="tl">
                    <a:srgbClr val="000000"/>
                  </a:outerShdw>
                </a:effectLst>
                <a:ea typeface="宋体" pitchFamily="2" charset="-122"/>
              </a:rPr>
              <a:t>Graphene</a:t>
            </a:r>
            <a:r>
              <a:rPr lang="en-US" altLang="zh-CN" sz="3000" dirty="0" smtClean="0">
                <a:solidFill>
                  <a:schemeClr val="bg1"/>
                </a:solidFill>
                <a:effectLst>
                  <a:outerShdw blurRad="38100" dist="38100" dir="2700000" algn="tl">
                    <a:srgbClr val="000000"/>
                  </a:outerShdw>
                </a:effectLst>
                <a:ea typeface="宋体" pitchFamily="2" charset="-122"/>
              </a:rPr>
              <a:t> on SrTiO</a:t>
            </a:r>
            <a:r>
              <a:rPr lang="en-US" altLang="zh-CN" sz="3000" baseline="-25000" dirty="0" smtClean="0">
                <a:solidFill>
                  <a:schemeClr val="bg1"/>
                </a:solidFill>
                <a:effectLst>
                  <a:outerShdw blurRad="38100" dist="38100" dir="2700000" algn="tl">
                    <a:srgbClr val="000000"/>
                  </a:outerShdw>
                </a:effectLst>
                <a:ea typeface="宋体" pitchFamily="2" charset="-122"/>
              </a:rPr>
              <a:t>3</a:t>
            </a:r>
            <a:endParaRPr lang="en-US" altLang="zh-CN" sz="3000" baseline="-25000" dirty="0">
              <a:solidFill>
                <a:schemeClr val="bg1"/>
              </a:solidFill>
              <a:effectLst>
                <a:outerShdw blurRad="38100" dist="38100" dir="2700000" algn="tl">
                  <a:srgbClr val="000000"/>
                </a:outerShdw>
              </a:effectLst>
              <a:ea typeface="宋体" pitchFamily="2" charset="-122"/>
            </a:endParaRPr>
          </a:p>
        </p:txBody>
      </p:sp>
      <p:grpSp>
        <p:nvGrpSpPr>
          <p:cNvPr id="31" name="Group 30"/>
          <p:cNvGrpSpPr/>
          <p:nvPr/>
        </p:nvGrpSpPr>
        <p:grpSpPr>
          <a:xfrm>
            <a:off x="6107943" y="838200"/>
            <a:ext cx="2655057" cy="5961222"/>
            <a:chOff x="6107943" y="838200"/>
            <a:chExt cx="2655057" cy="5961222"/>
          </a:xfrm>
        </p:grpSpPr>
        <p:sp>
          <p:nvSpPr>
            <p:cNvPr id="30" name="TextBox 29"/>
            <p:cNvSpPr txBox="1"/>
            <p:nvPr/>
          </p:nvSpPr>
          <p:spPr>
            <a:xfrm>
              <a:off x="6194028" y="838200"/>
              <a:ext cx="2416572" cy="646331"/>
            </a:xfrm>
            <a:prstGeom prst="rect">
              <a:avLst/>
            </a:prstGeom>
            <a:noFill/>
          </p:spPr>
          <p:txBody>
            <a:bodyPr wrap="none" rtlCol="0">
              <a:spAutoFit/>
            </a:bodyPr>
            <a:lstStyle/>
            <a:p>
              <a:r>
                <a:rPr lang="en-US" dirty="0"/>
                <a:t>2</a:t>
              </a:r>
              <a:r>
                <a:rPr lang="en-US" dirty="0" smtClean="0"/>
                <a:t>. Host material </a:t>
              </a:r>
            </a:p>
            <a:p>
              <a:r>
                <a:rPr lang="en-US" dirty="0" smtClean="0"/>
                <a:t>for exotic properties</a:t>
              </a:r>
              <a:endParaRPr lang="en-US" dirty="0"/>
            </a:p>
          </p:txBody>
        </p:sp>
        <p:pic>
          <p:nvPicPr>
            <p:cNvPr id="32" name="Picture 31"/>
            <p:cNvPicPr>
              <a:picLocks noChangeAspect="1"/>
            </p:cNvPicPr>
            <p:nvPr/>
          </p:nvPicPr>
          <p:blipFill>
            <a:blip r:embed="rId2"/>
            <a:stretch>
              <a:fillRect/>
            </a:stretch>
          </p:blipFill>
          <p:spPr>
            <a:xfrm>
              <a:off x="6286251" y="4614446"/>
              <a:ext cx="2218698" cy="1603994"/>
            </a:xfrm>
            <a:prstGeom prst="rect">
              <a:avLst/>
            </a:prstGeom>
          </p:spPr>
        </p:pic>
        <p:sp>
          <p:nvSpPr>
            <p:cNvPr id="34" name="TextBox 111"/>
            <p:cNvSpPr txBox="1">
              <a:spLocks noChangeArrowheads="1"/>
            </p:cNvSpPr>
            <p:nvPr/>
          </p:nvSpPr>
          <p:spPr bwMode="auto">
            <a:xfrm>
              <a:off x="6107943" y="6214646"/>
              <a:ext cx="2655057" cy="584776"/>
            </a:xfrm>
            <a:prstGeom prst="rect">
              <a:avLst/>
            </a:prstGeom>
            <a:noFill/>
            <a:ln w="9525">
              <a:noFill/>
              <a:miter lim="800000"/>
              <a:headEnd/>
              <a:tailEnd/>
            </a:ln>
          </p:spPr>
          <p:txBody>
            <a:bodyPr wrap="square">
              <a:spAutoFit/>
            </a:bodyPr>
            <a:lstStyle/>
            <a:p>
              <a:r>
                <a:rPr lang="en-US" altLang="ko-KR" sz="1600" b="0" dirty="0" err="1" smtClean="0">
                  <a:latin typeface="+mj-lt"/>
                  <a:ea typeface="맑은 고딕" pitchFamily="50" charset="-127"/>
                  <a:cs typeface="Times New Roman" pitchFamily="18" charset="0"/>
                </a:rPr>
                <a:t>FeSe</a:t>
              </a:r>
              <a:r>
                <a:rPr lang="en-US" altLang="ko-KR" sz="1600" b="0" dirty="0" smtClean="0">
                  <a:latin typeface="+mj-lt"/>
                  <a:ea typeface="맑은 고딕" pitchFamily="50" charset="-127"/>
                  <a:cs typeface="Times New Roman" pitchFamily="18" charset="0"/>
                </a:rPr>
                <a:t>/STO</a:t>
              </a:r>
            </a:p>
            <a:p>
              <a:r>
                <a:rPr lang="en-US" altLang="ko-KR" sz="1600" b="0" dirty="0" err="1" smtClean="0">
                  <a:latin typeface="+mj-lt"/>
                  <a:ea typeface="맑은 고딕" pitchFamily="50" charset="-127"/>
                  <a:cs typeface="Times New Roman" pitchFamily="18" charset="0"/>
                </a:rPr>
                <a:t>Ge</a:t>
              </a:r>
              <a:r>
                <a:rPr lang="en-US" altLang="ko-KR" sz="1600" b="0" dirty="0" smtClean="0">
                  <a:latin typeface="+mj-lt"/>
                  <a:ea typeface="맑은 고딕" pitchFamily="50" charset="-127"/>
                  <a:cs typeface="Times New Roman" pitchFamily="18" charset="0"/>
                </a:rPr>
                <a:t> </a:t>
              </a:r>
              <a:r>
                <a:rPr lang="en-US" altLang="ko-KR" sz="1600" b="0" i="1" dirty="0" smtClean="0">
                  <a:latin typeface="+mj-lt"/>
                  <a:ea typeface="맑은 고딕" pitchFamily="50" charset="-127"/>
                  <a:cs typeface="Times New Roman" pitchFamily="18" charset="0"/>
                </a:rPr>
                <a:t>et al</a:t>
              </a:r>
              <a:r>
                <a:rPr lang="en-US" altLang="ko-KR" sz="1600" b="0" dirty="0" smtClean="0">
                  <a:latin typeface="+mj-lt"/>
                  <a:ea typeface="맑은 고딕" pitchFamily="50" charset="-127"/>
                  <a:cs typeface="Times New Roman" pitchFamily="18" charset="0"/>
                </a:rPr>
                <a:t>., Science (2015)</a:t>
              </a:r>
              <a:endParaRPr kumimoji="0" lang="en-US" altLang="ko-KR" sz="1600" b="0" dirty="0">
                <a:latin typeface="Times New Roman" pitchFamily="18" charset="0"/>
                <a:ea typeface="맑은 고딕" pitchFamily="50" charset="-127"/>
                <a:cs typeface="Times New Roman" pitchFamily="18" charset="0"/>
              </a:endParaRPr>
            </a:p>
          </p:txBody>
        </p:sp>
        <p:pic>
          <p:nvPicPr>
            <p:cNvPr id="35" name="Picture 34"/>
            <p:cNvPicPr>
              <a:picLocks noChangeAspect="1"/>
            </p:cNvPicPr>
            <p:nvPr/>
          </p:nvPicPr>
          <p:blipFill>
            <a:blip r:embed="rId3"/>
            <a:stretch>
              <a:fillRect/>
            </a:stretch>
          </p:blipFill>
          <p:spPr>
            <a:xfrm>
              <a:off x="6336543" y="1531203"/>
              <a:ext cx="2048518" cy="2133600"/>
            </a:xfrm>
            <a:prstGeom prst="rect">
              <a:avLst/>
            </a:prstGeom>
          </p:spPr>
        </p:pic>
        <p:sp>
          <p:nvSpPr>
            <p:cNvPr id="36" name="TextBox 111"/>
            <p:cNvSpPr txBox="1">
              <a:spLocks noChangeArrowheads="1"/>
            </p:cNvSpPr>
            <p:nvPr/>
          </p:nvSpPr>
          <p:spPr bwMode="auto">
            <a:xfrm>
              <a:off x="6504303" y="3664803"/>
              <a:ext cx="1813440" cy="830997"/>
            </a:xfrm>
            <a:prstGeom prst="rect">
              <a:avLst/>
            </a:prstGeom>
            <a:noFill/>
            <a:ln w="9525">
              <a:noFill/>
              <a:miter lim="800000"/>
              <a:headEnd/>
              <a:tailEnd/>
            </a:ln>
          </p:spPr>
          <p:txBody>
            <a:bodyPr wrap="square">
              <a:spAutoFit/>
            </a:bodyPr>
            <a:lstStyle/>
            <a:p>
              <a:r>
                <a:rPr lang="en-US" altLang="ko-KR" sz="1600" b="0" dirty="0" smtClean="0">
                  <a:latin typeface="+mj-lt"/>
                  <a:ea typeface="맑은 고딕" pitchFamily="50" charset="-127"/>
                  <a:cs typeface="Times New Roman" pitchFamily="18" charset="0"/>
                </a:rPr>
                <a:t>LAO/STO</a:t>
              </a:r>
            </a:p>
            <a:p>
              <a:r>
                <a:rPr lang="en-US" altLang="ko-KR" sz="1600" b="0" dirty="0" smtClean="0">
                  <a:latin typeface="+mj-lt"/>
                  <a:ea typeface="맑은 고딕" pitchFamily="50" charset="-127"/>
                  <a:cs typeface="Times New Roman" pitchFamily="18" charset="0"/>
                </a:rPr>
                <a:t>Brinkman </a:t>
              </a:r>
              <a:r>
                <a:rPr lang="en-US" altLang="ko-KR" sz="1600" b="0" i="1" dirty="0" smtClean="0">
                  <a:latin typeface="+mj-lt"/>
                  <a:ea typeface="맑은 고딕" pitchFamily="50" charset="-127"/>
                  <a:cs typeface="Times New Roman" pitchFamily="18" charset="0"/>
                </a:rPr>
                <a:t>et al</a:t>
              </a:r>
              <a:r>
                <a:rPr lang="en-US" altLang="ko-KR" sz="1600" b="0" dirty="0" smtClean="0">
                  <a:latin typeface="+mj-lt"/>
                  <a:ea typeface="맑은 고딕" pitchFamily="50" charset="-127"/>
                  <a:cs typeface="Times New Roman" pitchFamily="18" charset="0"/>
                </a:rPr>
                <a:t>., </a:t>
              </a:r>
            </a:p>
            <a:p>
              <a:r>
                <a:rPr lang="en-US" altLang="ko-KR" sz="1600" b="0" dirty="0" smtClean="0">
                  <a:latin typeface="+mj-lt"/>
                  <a:ea typeface="맑은 고딕" pitchFamily="50" charset="-127"/>
                  <a:cs typeface="Times New Roman" pitchFamily="18" charset="0"/>
                </a:rPr>
                <a:t>Nature (2007)</a:t>
              </a:r>
              <a:endParaRPr kumimoji="0" lang="en-US" altLang="ko-KR" sz="1600" b="0" dirty="0">
                <a:latin typeface="Times New Roman" pitchFamily="18" charset="0"/>
                <a:ea typeface="맑은 고딕" pitchFamily="50" charset="-127"/>
                <a:cs typeface="Times New Roman" pitchFamily="18" charset="0"/>
              </a:endParaRPr>
            </a:p>
          </p:txBody>
        </p:sp>
      </p:grpSp>
      <p:grpSp>
        <p:nvGrpSpPr>
          <p:cNvPr id="33" name="Group 32"/>
          <p:cNvGrpSpPr/>
          <p:nvPr/>
        </p:nvGrpSpPr>
        <p:grpSpPr>
          <a:xfrm>
            <a:off x="710512" y="838200"/>
            <a:ext cx="4852088" cy="6019800"/>
            <a:chOff x="710512" y="838200"/>
            <a:chExt cx="4852088" cy="6019800"/>
          </a:xfrm>
        </p:grpSpPr>
        <p:grpSp>
          <p:nvGrpSpPr>
            <p:cNvPr id="6" name="Group 5"/>
            <p:cNvGrpSpPr>
              <a:grpSpLocks/>
            </p:cNvGrpSpPr>
            <p:nvPr/>
          </p:nvGrpSpPr>
          <p:grpSpPr bwMode="auto">
            <a:xfrm>
              <a:off x="3061042" y="1606841"/>
              <a:ext cx="2501558" cy="2491927"/>
              <a:chOff x="163513" y="3294063"/>
              <a:chExt cx="3405187" cy="3463528"/>
            </a:xfrm>
          </p:grpSpPr>
          <p:grpSp>
            <p:nvGrpSpPr>
              <p:cNvPr id="7" name="Group 128"/>
              <p:cNvGrpSpPr>
                <a:grpSpLocks/>
              </p:cNvGrpSpPr>
              <p:nvPr/>
            </p:nvGrpSpPr>
            <p:grpSpPr bwMode="auto">
              <a:xfrm>
                <a:off x="163513" y="3294063"/>
                <a:ext cx="3405187" cy="2597150"/>
                <a:chOff x="5791811" y="4536355"/>
                <a:chExt cx="2813892" cy="2147475"/>
              </a:xfrm>
            </p:grpSpPr>
            <p:grpSp>
              <p:nvGrpSpPr>
                <p:cNvPr id="9" name="Group 3"/>
                <p:cNvGrpSpPr>
                  <a:grpSpLocks/>
                </p:cNvGrpSpPr>
                <p:nvPr/>
              </p:nvGrpSpPr>
              <p:grpSpPr bwMode="auto">
                <a:xfrm>
                  <a:off x="5791811" y="4536355"/>
                  <a:ext cx="2813892" cy="2147475"/>
                  <a:chOff x="6207040" y="10027395"/>
                  <a:chExt cx="4120552" cy="3461267"/>
                </a:xfrm>
              </p:grpSpPr>
              <p:grpSp>
                <p:nvGrpSpPr>
                  <p:cNvPr id="11" name="Group 333"/>
                  <p:cNvGrpSpPr>
                    <a:grpSpLocks/>
                  </p:cNvGrpSpPr>
                  <p:nvPr/>
                </p:nvGrpSpPr>
                <p:grpSpPr bwMode="auto">
                  <a:xfrm>
                    <a:off x="6480945" y="10190303"/>
                    <a:ext cx="3846647" cy="3298359"/>
                    <a:chOff x="6480945" y="9793388"/>
                    <a:chExt cx="3846647" cy="3298359"/>
                  </a:xfrm>
                </p:grpSpPr>
                <p:pic>
                  <p:nvPicPr>
                    <p:cNvPr id="1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80945" y="9793388"/>
                      <a:ext cx="3846647" cy="318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6554741" y="10443008"/>
                      <a:ext cx="545565" cy="201862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5" name="Rectangle 14"/>
                    <p:cNvSpPr/>
                    <p:nvPr/>
                  </p:nvSpPr>
                  <p:spPr>
                    <a:xfrm>
                      <a:off x="7136805" y="12491257"/>
                      <a:ext cx="3027502" cy="3978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6" name="Rectangle 15"/>
                    <p:cNvSpPr/>
                    <p:nvPr/>
                  </p:nvSpPr>
                  <p:spPr>
                    <a:xfrm>
                      <a:off x="9073177" y="10648256"/>
                      <a:ext cx="797216" cy="30046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7" name="Rectangle 16"/>
                    <p:cNvSpPr/>
                    <p:nvPr/>
                  </p:nvSpPr>
                  <p:spPr>
                    <a:xfrm>
                      <a:off x="7492190" y="11883976"/>
                      <a:ext cx="407253" cy="30046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8" name="TextBox 340"/>
                    <p:cNvSpPr txBox="1">
                      <a:spLocks noChangeArrowheads="1"/>
                    </p:cNvSpPr>
                    <p:nvPr/>
                  </p:nvSpPr>
                  <p:spPr bwMode="auto">
                    <a:xfrm>
                      <a:off x="6554143" y="10360870"/>
                      <a:ext cx="560652" cy="29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a:t>15000</a:t>
                      </a:r>
                    </a:p>
                  </p:txBody>
                </p:sp>
                <p:sp>
                  <p:nvSpPr>
                    <p:cNvPr id="19" name="TextBox 341"/>
                    <p:cNvSpPr txBox="1">
                      <a:spLocks noChangeArrowheads="1"/>
                    </p:cNvSpPr>
                    <p:nvPr/>
                  </p:nvSpPr>
                  <p:spPr bwMode="auto">
                    <a:xfrm>
                      <a:off x="7171642" y="12385672"/>
                      <a:ext cx="514544" cy="39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a:t>0.3</a:t>
                      </a:r>
                    </a:p>
                  </p:txBody>
                </p:sp>
                <p:sp>
                  <p:nvSpPr>
                    <p:cNvPr id="20" name="TextBox 342"/>
                    <p:cNvSpPr txBox="1">
                      <a:spLocks noChangeArrowheads="1"/>
                    </p:cNvSpPr>
                    <p:nvPr/>
                  </p:nvSpPr>
                  <p:spPr bwMode="auto">
                    <a:xfrm>
                      <a:off x="7690574" y="12385672"/>
                      <a:ext cx="365597" cy="39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a:t>1    </a:t>
                      </a:r>
                    </a:p>
                  </p:txBody>
                </p:sp>
                <p:sp>
                  <p:nvSpPr>
                    <p:cNvPr id="21" name="TextBox 343"/>
                    <p:cNvSpPr txBox="1">
                      <a:spLocks noChangeArrowheads="1"/>
                    </p:cNvSpPr>
                    <p:nvPr/>
                  </p:nvSpPr>
                  <p:spPr bwMode="auto">
                    <a:xfrm>
                      <a:off x="8101516" y="12385672"/>
                      <a:ext cx="365597" cy="39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a:t>3</a:t>
                      </a:r>
                    </a:p>
                  </p:txBody>
                </p:sp>
                <p:sp>
                  <p:nvSpPr>
                    <p:cNvPr id="22" name="TextBox 344"/>
                    <p:cNvSpPr txBox="1">
                      <a:spLocks noChangeArrowheads="1"/>
                    </p:cNvSpPr>
                    <p:nvPr/>
                  </p:nvSpPr>
                  <p:spPr bwMode="auto">
                    <a:xfrm>
                      <a:off x="8491827" y="12385672"/>
                      <a:ext cx="460774" cy="39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a:t>10</a:t>
                      </a:r>
                    </a:p>
                  </p:txBody>
                </p:sp>
                <p:sp>
                  <p:nvSpPr>
                    <p:cNvPr id="23" name="TextBox 345"/>
                    <p:cNvSpPr txBox="1">
                      <a:spLocks noChangeArrowheads="1"/>
                    </p:cNvSpPr>
                    <p:nvPr/>
                  </p:nvSpPr>
                  <p:spPr bwMode="auto">
                    <a:xfrm>
                      <a:off x="8909569" y="12385672"/>
                      <a:ext cx="460774" cy="39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a:t>30</a:t>
                      </a:r>
                    </a:p>
                  </p:txBody>
                </p:sp>
                <p:sp>
                  <p:nvSpPr>
                    <p:cNvPr id="24" name="TextBox 346"/>
                    <p:cNvSpPr txBox="1">
                      <a:spLocks noChangeArrowheads="1"/>
                    </p:cNvSpPr>
                    <p:nvPr/>
                  </p:nvSpPr>
                  <p:spPr bwMode="auto">
                    <a:xfrm>
                      <a:off x="9299400" y="12385672"/>
                      <a:ext cx="555953" cy="39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a:t>100</a:t>
                      </a:r>
                    </a:p>
                  </p:txBody>
                </p:sp>
                <p:sp>
                  <p:nvSpPr>
                    <p:cNvPr id="25" name="TextBox 347"/>
                    <p:cNvSpPr txBox="1">
                      <a:spLocks noChangeArrowheads="1"/>
                    </p:cNvSpPr>
                    <p:nvPr/>
                  </p:nvSpPr>
                  <p:spPr bwMode="auto">
                    <a:xfrm>
                      <a:off x="9757703" y="12385672"/>
                      <a:ext cx="555953" cy="39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00"/>
                        <a:t>300</a:t>
                      </a:r>
                    </a:p>
                  </p:txBody>
                </p:sp>
                <p:sp>
                  <p:nvSpPr>
                    <p:cNvPr id="26" name="TextBox 348"/>
                    <p:cNvSpPr txBox="1">
                      <a:spLocks noChangeArrowheads="1"/>
                    </p:cNvSpPr>
                    <p:nvPr/>
                  </p:nvSpPr>
                  <p:spPr bwMode="auto">
                    <a:xfrm>
                      <a:off x="7242460" y="11117999"/>
                      <a:ext cx="906714" cy="47186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500" b="1" dirty="0" smtClean="0"/>
                        <a:t>SrTiO</a:t>
                      </a:r>
                      <a:r>
                        <a:rPr lang="en-US" sz="1500" b="1" baseline="-25000" dirty="0" smtClean="0"/>
                        <a:t>3</a:t>
                      </a:r>
                    </a:p>
                  </p:txBody>
                </p:sp>
                <p:sp>
                  <p:nvSpPr>
                    <p:cNvPr id="27" name="TextBox 349"/>
                    <p:cNvSpPr txBox="1">
                      <a:spLocks noChangeArrowheads="1"/>
                    </p:cNvSpPr>
                    <p:nvPr/>
                  </p:nvSpPr>
                  <p:spPr bwMode="auto">
                    <a:xfrm>
                      <a:off x="7801889" y="12685872"/>
                      <a:ext cx="1646957" cy="40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a:t>Temperature (K)</a:t>
                      </a:r>
                    </a:p>
                  </p:txBody>
                </p:sp>
              </p:grpSp>
              <p:sp>
                <p:nvSpPr>
                  <p:cNvPr id="12" name="TextBox 334"/>
                  <p:cNvSpPr txBox="1">
                    <a:spLocks noChangeArrowheads="1"/>
                  </p:cNvSpPr>
                  <p:nvPr/>
                </p:nvSpPr>
                <p:spPr bwMode="auto">
                  <a:xfrm>
                    <a:off x="6207040" y="10027395"/>
                    <a:ext cx="2026137" cy="40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b="1" dirty="0"/>
                      <a:t>Dielectric constant </a:t>
                    </a:r>
                    <a:r>
                      <a:rPr lang="en-US" sz="1200" b="1" i="1" dirty="0">
                        <a:latin typeface="Symbol" charset="0"/>
                        <a:cs typeface="Symbol" charset="0"/>
                      </a:rPr>
                      <a:t>e</a:t>
                    </a:r>
                  </a:p>
                </p:txBody>
              </p:sp>
            </p:grpSp>
            <p:sp>
              <p:nvSpPr>
                <p:cNvPr id="10" name="Rectangle 9"/>
                <p:cNvSpPr/>
                <p:nvPr/>
              </p:nvSpPr>
              <p:spPr>
                <a:xfrm>
                  <a:off x="7219091" y="4712271"/>
                  <a:ext cx="873684" cy="1542546"/>
                </a:xfrm>
                <a:prstGeom prst="rect">
                  <a:avLst/>
                </a:prstGeom>
                <a:solidFill>
                  <a:srgbClr val="FF0000">
                    <a:alpha val="20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sp>
            <p:nvSpPr>
              <p:cNvPr id="8" name="TextBox 4"/>
              <p:cNvSpPr txBox="1">
                <a:spLocks noChangeArrowheads="1"/>
              </p:cNvSpPr>
              <p:nvPr/>
            </p:nvSpPr>
            <p:spPr bwMode="auto">
              <a:xfrm>
                <a:off x="1013256" y="5944811"/>
                <a:ext cx="1772534" cy="81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altLang="ko-KR" sz="1600" b="0" dirty="0" smtClean="0">
                    <a:latin typeface="Arial"/>
                    <a:ea typeface="맑은 고딕" pitchFamily="50" charset="-127"/>
                    <a:cs typeface="Arial"/>
                  </a:rPr>
                  <a:t>Muller </a:t>
                </a:r>
                <a:r>
                  <a:rPr lang="en-US" altLang="ko-KR" sz="1600" b="0" i="1" dirty="0" smtClean="0">
                    <a:latin typeface="Arial"/>
                    <a:ea typeface="맑은 고딕" pitchFamily="50" charset="-127"/>
                    <a:cs typeface="Arial"/>
                  </a:rPr>
                  <a:t>et al</a:t>
                </a:r>
                <a:r>
                  <a:rPr lang="en-US" altLang="ko-KR" sz="1600" b="0" dirty="0" smtClean="0">
                    <a:latin typeface="Arial"/>
                    <a:ea typeface="맑은 고딕" pitchFamily="50" charset="-127"/>
                    <a:cs typeface="Arial"/>
                  </a:rPr>
                  <a:t>., </a:t>
                </a:r>
                <a:endParaRPr lang="en-US" altLang="ko-KR" sz="1600" b="0" dirty="0">
                  <a:latin typeface="Arial"/>
                  <a:ea typeface="맑은 고딕" pitchFamily="50" charset="-127"/>
                  <a:cs typeface="Arial"/>
                </a:endParaRPr>
              </a:p>
              <a:p>
                <a:r>
                  <a:rPr lang="en-US" altLang="ko-KR" sz="1600" b="0" dirty="0" smtClean="0">
                    <a:latin typeface="Arial"/>
                    <a:ea typeface="맑은 고딕" pitchFamily="50" charset="-127"/>
                    <a:cs typeface="Arial"/>
                  </a:rPr>
                  <a:t>PRB (1979)</a:t>
                </a:r>
                <a:endParaRPr lang="en-US" altLang="ko-KR" sz="1600" b="0" dirty="0">
                  <a:latin typeface="Arial"/>
                  <a:ea typeface="맑은 고딕" pitchFamily="50" charset="-127"/>
                  <a:cs typeface="Arial"/>
                </a:endParaRPr>
              </a:p>
            </p:txBody>
          </p:sp>
        </p:grpSp>
        <p:sp>
          <p:nvSpPr>
            <p:cNvPr id="29" name="TextBox 28"/>
            <p:cNvSpPr txBox="1"/>
            <p:nvPr/>
          </p:nvSpPr>
          <p:spPr>
            <a:xfrm>
              <a:off x="2971800" y="838200"/>
              <a:ext cx="2570761" cy="646331"/>
            </a:xfrm>
            <a:prstGeom prst="rect">
              <a:avLst/>
            </a:prstGeom>
            <a:noFill/>
          </p:spPr>
          <p:txBody>
            <a:bodyPr wrap="none" rtlCol="0">
              <a:spAutoFit/>
            </a:bodyPr>
            <a:lstStyle/>
            <a:p>
              <a:r>
                <a:rPr lang="en-US" dirty="0" smtClean="0"/>
                <a:t>1. Interesting material</a:t>
              </a:r>
            </a:p>
            <a:p>
              <a:r>
                <a:rPr lang="en-US" dirty="0" smtClean="0"/>
                <a:t>by itself</a:t>
              </a:r>
              <a:endParaRPr lang="en-US" dirty="0"/>
            </a:p>
          </p:txBody>
        </p:sp>
        <p:pic>
          <p:nvPicPr>
            <p:cNvPr id="38" name="Picture 37"/>
            <p:cNvPicPr>
              <a:picLocks noChangeAspect="1"/>
            </p:cNvPicPr>
            <p:nvPr/>
          </p:nvPicPr>
          <p:blipFill>
            <a:blip r:embed="rId5"/>
            <a:stretch>
              <a:fillRect/>
            </a:stretch>
          </p:blipFill>
          <p:spPr>
            <a:xfrm>
              <a:off x="3174187" y="4197641"/>
              <a:ext cx="1943100" cy="1865029"/>
            </a:xfrm>
            <a:prstGeom prst="rect">
              <a:avLst/>
            </a:prstGeom>
          </p:spPr>
        </p:pic>
        <p:sp>
          <p:nvSpPr>
            <p:cNvPr id="39" name="TextBox 111"/>
            <p:cNvSpPr txBox="1">
              <a:spLocks noChangeArrowheads="1"/>
            </p:cNvSpPr>
            <p:nvPr/>
          </p:nvSpPr>
          <p:spPr bwMode="auto">
            <a:xfrm>
              <a:off x="3478987" y="6027003"/>
              <a:ext cx="1813440" cy="830997"/>
            </a:xfrm>
            <a:prstGeom prst="rect">
              <a:avLst/>
            </a:prstGeom>
            <a:noFill/>
            <a:ln w="9525">
              <a:noFill/>
              <a:miter lim="800000"/>
              <a:headEnd/>
              <a:tailEnd/>
            </a:ln>
          </p:spPr>
          <p:txBody>
            <a:bodyPr wrap="square">
              <a:spAutoFit/>
            </a:bodyPr>
            <a:lstStyle/>
            <a:p>
              <a:r>
                <a:rPr lang="en-US" altLang="ko-KR" sz="1600" b="0" dirty="0" smtClean="0">
                  <a:latin typeface="+mj-lt"/>
                  <a:ea typeface="맑은 고딕" pitchFamily="50" charset="-127"/>
                  <a:cs typeface="Times New Roman" pitchFamily="18" charset="0"/>
                </a:rPr>
                <a:t>2DEG</a:t>
              </a:r>
            </a:p>
            <a:p>
              <a:r>
                <a:rPr lang="en-US" altLang="ko-KR" sz="1600" b="0" dirty="0" err="1" smtClean="0">
                  <a:latin typeface="+mj-lt"/>
                  <a:ea typeface="맑은 고딕" pitchFamily="50" charset="-127"/>
                  <a:cs typeface="Times New Roman" pitchFamily="18" charset="0"/>
                </a:rPr>
                <a:t>Meevasana</a:t>
              </a:r>
              <a:r>
                <a:rPr lang="en-US" altLang="ko-KR" sz="1600" b="0" dirty="0" smtClean="0">
                  <a:latin typeface="+mj-lt"/>
                  <a:ea typeface="맑은 고딕" pitchFamily="50" charset="-127"/>
                  <a:cs typeface="Times New Roman" pitchFamily="18" charset="0"/>
                </a:rPr>
                <a:t> </a:t>
              </a:r>
              <a:r>
                <a:rPr lang="en-US" altLang="ko-KR" sz="1600" b="0" i="1" dirty="0" smtClean="0">
                  <a:latin typeface="+mj-lt"/>
                  <a:ea typeface="맑은 고딕" pitchFamily="50" charset="-127"/>
                  <a:cs typeface="Times New Roman" pitchFamily="18" charset="0"/>
                </a:rPr>
                <a:t>et al</a:t>
              </a:r>
              <a:r>
                <a:rPr lang="en-US" altLang="ko-KR" sz="1600" b="0" dirty="0" smtClean="0">
                  <a:latin typeface="+mj-lt"/>
                  <a:ea typeface="맑은 고딕" pitchFamily="50" charset="-127"/>
                  <a:cs typeface="Times New Roman" pitchFamily="18" charset="0"/>
                </a:rPr>
                <a:t>., </a:t>
              </a:r>
            </a:p>
            <a:p>
              <a:r>
                <a:rPr lang="en-US" altLang="ko-KR" sz="1600" b="0" dirty="0" smtClean="0">
                  <a:latin typeface="+mj-lt"/>
                  <a:ea typeface="맑은 고딕" pitchFamily="50" charset="-127"/>
                  <a:cs typeface="Times New Roman" pitchFamily="18" charset="0"/>
                </a:rPr>
                <a:t>Nat. Mater. (2011)</a:t>
              </a:r>
              <a:endParaRPr kumimoji="0" lang="en-US" altLang="ko-KR" sz="1600" b="0" dirty="0">
                <a:latin typeface="Times New Roman" pitchFamily="18" charset="0"/>
                <a:ea typeface="맑은 고딕" pitchFamily="50" charset="-127"/>
                <a:cs typeface="Times New Roman" pitchFamily="18" charset="0"/>
              </a:endParaRPr>
            </a:p>
          </p:txBody>
        </p:sp>
        <p:grpSp>
          <p:nvGrpSpPr>
            <p:cNvPr id="4" name="Group 3"/>
            <p:cNvGrpSpPr/>
            <p:nvPr/>
          </p:nvGrpSpPr>
          <p:grpSpPr>
            <a:xfrm>
              <a:off x="710512" y="2826603"/>
              <a:ext cx="2413688" cy="2507397"/>
              <a:chOff x="228600" y="2750403"/>
              <a:chExt cx="2413688" cy="2507397"/>
            </a:xfrm>
          </p:grpSpPr>
          <p:pic>
            <p:nvPicPr>
              <p:cNvPr id="40" name="Picture 39"/>
              <p:cNvPicPr>
                <a:picLocks noChangeAspect="1"/>
              </p:cNvPicPr>
              <p:nvPr/>
            </p:nvPicPr>
            <p:blipFill>
              <a:blip r:embed="rId6"/>
              <a:stretch>
                <a:fillRect/>
              </a:stretch>
            </p:blipFill>
            <p:spPr>
              <a:xfrm>
                <a:off x="914400" y="2750403"/>
                <a:ext cx="1274251" cy="1621277"/>
              </a:xfrm>
              <a:prstGeom prst="rect">
                <a:avLst/>
              </a:prstGeom>
            </p:spPr>
          </p:pic>
          <p:sp>
            <p:nvSpPr>
              <p:cNvPr id="42" name="TextBox 111"/>
              <p:cNvSpPr txBox="1">
                <a:spLocks noChangeArrowheads="1"/>
              </p:cNvSpPr>
              <p:nvPr/>
            </p:nvSpPr>
            <p:spPr bwMode="auto">
              <a:xfrm>
                <a:off x="228600" y="4426803"/>
                <a:ext cx="2413688" cy="830997"/>
              </a:xfrm>
              <a:prstGeom prst="rect">
                <a:avLst/>
              </a:prstGeom>
              <a:noFill/>
              <a:ln w="9525">
                <a:noFill/>
                <a:miter lim="800000"/>
                <a:headEnd/>
                <a:tailEnd/>
              </a:ln>
            </p:spPr>
            <p:txBody>
              <a:bodyPr wrap="square">
                <a:spAutoFit/>
              </a:bodyPr>
              <a:lstStyle/>
              <a:p>
                <a:r>
                  <a:rPr lang="en-US" altLang="ko-KR" sz="1600" b="0" dirty="0" smtClean="0">
                    <a:latin typeface="+mj-lt"/>
                    <a:ea typeface="맑은 고딕" pitchFamily="50" charset="-127"/>
                    <a:cs typeface="Times New Roman" pitchFamily="18" charset="0"/>
                  </a:rPr>
                  <a:t>Quantum </a:t>
                </a:r>
                <a:r>
                  <a:rPr lang="en-US" altLang="ko-KR" sz="1600" b="0" dirty="0" err="1" smtClean="0">
                    <a:latin typeface="+mj-lt"/>
                    <a:ea typeface="맑은 고딕" pitchFamily="50" charset="-127"/>
                    <a:cs typeface="Times New Roman" pitchFamily="18" charset="0"/>
                  </a:rPr>
                  <a:t>Paraelectricity</a:t>
                </a:r>
                <a:endParaRPr lang="en-US" altLang="ko-KR" sz="1600" b="0" dirty="0" smtClean="0">
                  <a:latin typeface="+mj-lt"/>
                  <a:ea typeface="맑은 고딕" pitchFamily="50" charset="-127"/>
                  <a:cs typeface="Times New Roman" pitchFamily="18" charset="0"/>
                </a:endParaRPr>
              </a:p>
              <a:p>
                <a:r>
                  <a:rPr lang="en-US" altLang="ko-KR" sz="1600" b="0" dirty="0" smtClean="0">
                    <a:latin typeface="+mj-lt"/>
                    <a:ea typeface="맑은 고딕" pitchFamily="50" charset="-127"/>
                    <a:cs typeface="Times New Roman" pitchFamily="18" charset="0"/>
                  </a:rPr>
                  <a:t>Scott, RMP (1974)</a:t>
                </a:r>
                <a:endParaRPr kumimoji="0" lang="en-US" altLang="ko-KR" sz="1600" b="0" dirty="0">
                  <a:latin typeface="Times New Roman" pitchFamily="18" charset="0"/>
                  <a:ea typeface="맑은 고딕" pitchFamily="50" charset="-127"/>
                  <a:cs typeface="Times New Roman" pitchFamily="18" charset="0"/>
                </a:endParaRPr>
              </a:p>
            </p:txBody>
          </p:sp>
        </p:grpSp>
      </p:grpSp>
      <p:grpSp>
        <p:nvGrpSpPr>
          <p:cNvPr id="41" name="Group 40"/>
          <p:cNvGrpSpPr>
            <a:grpSpLocks noChangeAspect="1"/>
          </p:cNvGrpSpPr>
          <p:nvPr/>
        </p:nvGrpSpPr>
        <p:grpSpPr>
          <a:xfrm>
            <a:off x="76200" y="762001"/>
            <a:ext cx="1734923" cy="1166602"/>
            <a:chOff x="76200" y="762000"/>
            <a:chExt cx="2023110" cy="1360386"/>
          </a:xfrm>
        </p:grpSpPr>
        <p:pic>
          <p:nvPicPr>
            <p:cNvPr id="4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 y="762000"/>
              <a:ext cx="2023110" cy="994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Box 48"/>
            <p:cNvSpPr txBox="1"/>
            <p:nvPr/>
          </p:nvSpPr>
          <p:spPr>
            <a:xfrm>
              <a:off x="609345" y="1763484"/>
              <a:ext cx="831797" cy="358902"/>
            </a:xfrm>
            <a:prstGeom prst="rect">
              <a:avLst/>
            </a:prstGeom>
            <a:noFill/>
          </p:spPr>
          <p:txBody>
            <a:bodyPr wrap="none" rtlCol="0">
              <a:spAutoFit/>
            </a:bodyPr>
            <a:lstStyle/>
            <a:p>
              <a:r>
                <a:rPr lang="en-US" sz="1400" b="0" dirty="0" smtClean="0">
                  <a:solidFill>
                    <a:srgbClr val="0000FF"/>
                  </a:solidFill>
                </a:rPr>
                <a:t>SrTiO</a:t>
              </a:r>
              <a:r>
                <a:rPr lang="en-US" sz="1400" b="0" baseline="-25000" dirty="0" smtClean="0">
                  <a:solidFill>
                    <a:srgbClr val="0000FF"/>
                  </a:solidFill>
                </a:rPr>
                <a:t>3</a:t>
              </a:r>
              <a:endParaRPr lang="en-US" sz="1400" b="0" baseline="-25000" dirty="0">
                <a:solidFill>
                  <a:srgbClr val="0000FF"/>
                </a:solidFill>
              </a:endParaRPr>
            </a:p>
          </p:txBody>
        </p:sp>
      </p:grpSp>
    </p:spTree>
    <p:extLst>
      <p:ext uri="{BB962C8B-B14F-4D97-AF65-F5344CB8AC3E}">
        <p14:creationId xmlns:p14="http://schemas.microsoft.com/office/powerpoint/2010/main" val="11842672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stretch>
            <a:fillRect/>
          </a:stretch>
        </p:blipFill>
        <p:spPr>
          <a:xfrm>
            <a:off x="4838700" y="3734996"/>
            <a:ext cx="4032000" cy="2228418"/>
          </a:xfrm>
          <a:prstGeom prst="rect">
            <a:avLst/>
          </a:prstGeom>
        </p:spPr>
      </p:pic>
      <p:sp>
        <p:nvSpPr>
          <p:cNvPr id="649"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Strong enhancement of el-el interaction</a:t>
            </a:r>
            <a:endParaRPr lang="en-US" altLang="zh-CN" sz="3000" baseline="-25000" dirty="0">
              <a:solidFill>
                <a:schemeClr val="bg1"/>
              </a:solidFill>
              <a:effectLst>
                <a:outerShdw blurRad="38100" dist="38100" dir="2700000" algn="tl">
                  <a:srgbClr val="000000"/>
                </a:outerShdw>
              </a:effectLst>
              <a:ea typeface="宋体" pitchFamily="2" charset="-122"/>
            </a:endParaRPr>
          </a:p>
        </p:txBody>
      </p:sp>
      <p:pic>
        <p:nvPicPr>
          <p:cNvPr id="11" name="Picture 10"/>
          <p:cNvPicPr preferRelativeResize="0">
            <a:picLocks/>
          </p:cNvPicPr>
          <p:nvPr/>
        </p:nvPicPr>
        <p:blipFill rotWithShape="1">
          <a:blip r:embed="rId6"/>
          <a:srcRect l="16241" b="8073"/>
          <a:stretch/>
        </p:blipFill>
        <p:spPr>
          <a:xfrm>
            <a:off x="1219200" y="1593043"/>
            <a:ext cx="3128400" cy="3711600"/>
          </a:xfrm>
          <a:prstGeom prst="rect">
            <a:avLst/>
          </a:prstGeom>
        </p:spPr>
      </p:pic>
      <p:grpSp>
        <p:nvGrpSpPr>
          <p:cNvPr id="4" name="Group 3"/>
          <p:cNvGrpSpPr/>
          <p:nvPr/>
        </p:nvGrpSpPr>
        <p:grpSpPr>
          <a:xfrm>
            <a:off x="4919246" y="1726392"/>
            <a:ext cx="3767368" cy="2442408"/>
            <a:chOff x="4919246" y="1248946"/>
            <a:chExt cx="3767368" cy="2442408"/>
          </a:xfrm>
        </p:grpSpPr>
        <p:sp>
          <p:nvSpPr>
            <p:cNvPr id="681" name="TextBox 680"/>
            <p:cNvSpPr txBox="1"/>
            <p:nvPr/>
          </p:nvSpPr>
          <p:spPr>
            <a:xfrm rot="16200000">
              <a:off x="4582014" y="2034614"/>
              <a:ext cx="1013018" cy="338554"/>
            </a:xfrm>
            <a:prstGeom prst="rect">
              <a:avLst/>
            </a:prstGeom>
            <a:noFill/>
          </p:spPr>
          <p:txBody>
            <a:bodyPr wrap="none" rtlCol="0">
              <a:spAutoFit/>
            </a:bodyPr>
            <a:lstStyle/>
            <a:p>
              <a:r>
                <a:rPr lang="en-US" altLang="ko-KR" sz="1600" dirty="0" err="1" smtClean="0">
                  <a:latin typeface="Arial" pitchFamily="34" charset="0"/>
                  <a:cs typeface="Arial" pitchFamily="34" charset="0"/>
                </a:rPr>
                <a:t>Re</a:t>
              </a:r>
              <a:r>
                <a:rPr lang="en-US" altLang="ko-KR" sz="1600" dirty="0" err="1" smtClean="0">
                  <a:latin typeface="Symbol" charset="2"/>
                  <a:cs typeface="Symbol" charset="2"/>
                </a:rPr>
                <a:t>S</a:t>
              </a:r>
              <a:r>
                <a:rPr lang="en-US" altLang="ko-KR" sz="1600" dirty="0" smtClean="0">
                  <a:latin typeface="Arial" pitchFamily="34" charset="0"/>
                  <a:cs typeface="Arial" pitchFamily="34" charset="0"/>
                </a:rPr>
                <a:t> (</a:t>
              </a:r>
              <a:r>
                <a:rPr lang="en-US" altLang="ko-KR" sz="1600" dirty="0" err="1" smtClean="0">
                  <a:latin typeface="Arial" pitchFamily="34" charset="0"/>
                  <a:cs typeface="Arial" pitchFamily="34" charset="0"/>
                </a:rPr>
                <a:t>eV</a:t>
              </a:r>
              <a:r>
                <a:rPr lang="en-US" altLang="ko-KR" sz="1600" dirty="0" smtClean="0">
                  <a:latin typeface="Arial" pitchFamily="34" charset="0"/>
                  <a:cs typeface="Arial" pitchFamily="34" charset="0"/>
                </a:rPr>
                <a:t>)</a:t>
              </a:r>
              <a:endParaRPr lang="ko-KR" altLang="en-US" sz="1600" dirty="0">
                <a:latin typeface="Arial" pitchFamily="34" charset="0"/>
                <a:cs typeface="Arial" pitchFamily="34" charset="0"/>
              </a:endParaRPr>
            </a:p>
          </p:txBody>
        </p:sp>
        <p:sp>
          <p:nvSpPr>
            <p:cNvPr id="682" name="TextBox 681"/>
            <p:cNvSpPr txBox="1"/>
            <p:nvPr/>
          </p:nvSpPr>
          <p:spPr>
            <a:xfrm>
              <a:off x="5295800" y="2921000"/>
              <a:ext cx="470000" cy="338554"/>
            </a:xfrm>
            <a:prstGeom prst="rect">
              <a:avLst/>
            </a:prstGeom>
            <a:noFill/>
          </p:spPr>
          <p:txBody>
            <a:bodyPr wrap="none" rtlCol="0">
              <a:spAutoFit/>
            </a:bodyPr>
            <a:lstStyle/>
            <a:p>
              <a:r>
                <a:rPr lang="en-US" altLang="ko-KR" sz="1600" dirty="0" smtClean="0">
                  <a:latin typeface="Arial" pitchFamily="34" charset="0"/>
                  <a:cs typeface="Arial" pitchFamily="34" charset="0"/>
                </a:rPr>
                <a:t>0.0</a:t>
              </a:r>
              <a:endParaRPr lang="ko-KR" altLang="en-US" sz="1600" dirty="0">
                <a:latin typeface="Arial" pitchFamily="34" charset="0"/>
                <a:cs typeface="Arial" pitchFamily="34" charset="0"/>
              </a:endParaRPr>
            </a:p>
          </p:txBody>
        </p:sp>
        <p:sp>
          <p:nvSpPr>
            <p:cNvPr id="684" name="TextBox 683"/>
            <p:cNvSpPr txBox="1"/>
            <p:nvPr/>
          </p:nvSpPr>
          <p:spPr>
            <a:xfrm>
              <a:off x="5295850" y="1248946"/>
              <a:ext cx="469900" cy="338554"/>
            </a:xfrm>
            <a:prstGeom prst="rect">
              <a:avLst/>
            </a:prstGeom>
            <a:noFill/>
          </p:spPr>
          <p:txBody>
            <a:bodyPr wrap="none" rtlCol="0">
              <a:spAutoFit/>
            </a:bodyPr>
            <a:lstStyle/>
            <a:p>
              <a:r>
                <a:rPr lang="en-US" altLang="ko-KR" sz="1600" dirty="0" smtClean="0">
                  <a:latin typeface="Arial" pitchFamily="34" charset="0"/>
                  <a:cs typeface="Arial" pitchFamily="34" charset="0"/>
                </a:rPr>
                <a:t>0.4</a:t>
              </a:r>
              <a:endParaRPr lang="ko-KR" altLang="en-US" sz="1600" dirty="0">
                <a:latin typeface="Arial" pitchFamily="34" charset="0"/>
                <a:cs typeface="Arial" pitchFamily="34" charset="0"/>
              </a:endParaRPr>
            </a:p>
          </p:txBody>
        </p:sp>
        <p:sp>
          <p:nvSpPr>
            <p:cNvPr id="685" name="TextBox 24"/>
            <p:cNvSpPr txBox="1">
              <a:spLocks noChangeArrowheads="1"/>
            </p:cNvSpPr>
            <p:nvPr/>
          </p:nvSpPr>
          <p:spPr bwMode="auto">
            <a:xfrm>
              <a:off x="6324600" y="3352800"/>
              <a:ext cx="1698992" cy="338554"/>
            </a:xfrm>
            <a:prstGeom prst="rect">
              <a:avLst/>
            </a:prstGeom>
            <a:noFill/>
            <a:ln w="9525">
              <a:noFill/>
              <a:miter lim="800000"/>
              <a:headEnd/>
              <a:tailEnd/>
            </a:ln>
          </p:spPr>
          <p:txBody>
            <a:bodyPr wrap="square">
              <a:spAutoFit/>
            </a:bodyPr>
            <a:lstStyle/>
            <a:p>
              <a:pPr algn="ctr"/>
              <a:r>
                <a:rPr lang="en-US" sz="1600" dirty="0">
                  <a:cs typeface="Arial" charset="0"/>
                </a:rPr>
                <a:t>    </a:t>
              </a:r>
              <a:r>
                <a:rPr lang="en-US" sz="1600" i="1" dirty="0" smtClean="0">
                  <a:cs typeface="Arial" charset="0"/>
                </a:rPr>
                <a:t>k</a:t>
              </a:r>
              <a:r>
                <a:rPr lang="en-US" sz="1600" dirty="0" smtClean="0">
                  <a:cs typeface="Arial" charset="0"/>
                </a:rPr>
                <a:t>-K (Å</a:t>
              </a:r>
              <a:r>
                <a:rPr lang="en-US" sz="1600" baseline="30000" dirty="0" smtClean="0">
                  <a:cs typeface="Arial" charset="0"/>
                </a:rPr>
                <a:t>-1</a:t>
              </a:r>
              <a:r>
                <a:rPr lang="en-US" sz="1600" dirty="0">
                  <a:cs typeface="Arial" charset="0"/>
                </a:rPr>
                <a:t>)</a:t>
              </a:r>
            </a:p>
          </p:txBody>
        </p:sp>
        <p:sp>
          <p:nvSpPr>
            <p:cNvPr id="686" name="TextBox 685"/>
            <p:cNvSpPr txBox="1"/>
            <p:nvPr/>
          </p:nvSpPr>
          <p:spPr>
            <a:xfrm>
              <a:off x="8102600" y="3126564"/>
              <a:ext cx="584014" cy="338554"/>
            </a:xfrm>
            <a:prstGeom prst="rect">
              <a:avLst/>
            </a:prstGeom>
            <a:noFill/>
          </p:spPr>
          <p:txBody>
            <a:bodyPr wrap="none" rtlCol="0">
              <a:spAutoFit/>
            </a:bodyPr>
            <a:lstStyle/>
            <a:p>
              <a:r>
                <a:rPr lang="en-US" altLang="ko-KR" sz="1600" dirty="0" smtClean="0">
                  <a:cs typeface="Arial" pitchFamily="34" charset="0"/>
                </a:rPr>
                <a:t>0</a:t>
              </a:r>
              <a:r>
                <a:rPr lang="en-US" altLang="ko-KR" sz="1600" dirty="0" smtClean="0">
                  <a:latin typeface="Arial" pitchFamily="34" charset="0"/>
                  <a:cs typeface="Arial" pitchFamily="34" charset="0"/>
                </a:rPr>
                <a:t>.02</a:t>
              </a:r>
              <a:endParaRPr lang="ko-KR" altLang="en-US" sz="1600" dirty="0">
                <a:latin typeface="Arial" pitchFamily="34" charset="0"/>
                <a:cs typeface="Arial" pitchFamily="34" charset="0"/>
              </a:endParaRPr>
            </a:p>
          </p:txBody>
        </p:sp>
        <p:sp>
          <p:nvSpPr>
            <p:cNvPr id="687" name="TextBox 686"/>
            <p:cNvSpPr txBox="1"/>
            <p:nvPr/>
          </p:nvSpPr>
          <p:spPr>
            <a:xfrm>
              <a:off x="5478963" y="3124200"/>
              <a:ext cx="686606" cy="338554"/>
            </a:xfrm>
            <a:prstGeom prst="rect">
              <a:avLst/>
            </a:prstGeom>
            <a:noFill/>
          </p:spPr>
          <p:txBody>
            <a:bodyPr wrap="none" rtlCol="0">
              <a:spAutoFit/>
            </a:bodyPr>
            <a:lstStyle/>
            <a:p>
              <a:r>
                <a:rPr lang="en-US" altLang="ko-KR" sz="1600" dirty="0" smtClean="0">
                  <a:latin typeface="Symbol" pitchFamily="18" charset="2"/>
                  <a:cs typeface="Arial" pitchFamily="34" charset="0"/>
                </a:rPr>
                <a:t>-</a:t>
              </a:r>
              <a:r>
                <a:rPr lang="en-US" altLang="ko-KR" sz="1600" dirty="0" smtClean="0">
                  <a:latin typeface="Arial" pitchFamily="34" charset="0"/>
                  <a:cs typeface="Arial" pitchFamily="34" charset="0"/>
                </a:rPr>
                <a:t>0.14</a:t>
              </a:r>
              <a:endParaRPr lang="ko-KR" altLang="en-US" sz="1600" dirty="0">
                <a:latin typeface="Arial" pitchFamily="34" charset="0"/>
                <a:cs typeface="Arial" pitchFamily="34" charset="0"/>
              </a:endParaRPr>
            </a:p>
          </p:txBody>
        </p:sp>
      </p:grpSp>
      <p:grpSp>
        <p:nvGrpSpPr>
          <p:cNvPr id="8" name="Group 7"/>
          <p:cNvGrpSpPr/>
          <p:nvPr/>
        </p:nvGrpSpPr>
        <p:grpSpPr>
          <a:xfrm>
            <a:off x="5136696" y="1589274"/>
            <a:ext cx="3598765" cy="2424545"/>
            <a:chOff x="5136696" y="1111828"/>
            <a:chExt cx="3598765" cy="2424545"/>
          </a:xfrm>
        </p:grpSpPr>
        <p:pic>
          <p:nvPicPr>
            <p:cNvPr id="7" name="Picture 6"/>
            <p:cNvPicPr>
              <a:picLocks noChangeAspect="1"/>
            </p:cNvPicPr>
            <p:nvPr/>
          </p:nvPicPr>
          <p:blipFill>
            <a:blip r:embed="rId7"/>
            <a:stretch>
              <a:fillRect/>
            </a:stretch>
          </p:blipFill>
          <p:spPr>
            <a:xfrm>
              <a:off x="5136696" y="1111828"/>
              <a:ext cx="3598765" cy="2424545"/>
            </a:xfrm>
            <a:prstGeom prst="rect">
              <a:avLst/>
            </a:prstGeom>
          </p:spPr>
        </p:pic>
        <p:graphicFrame>
          <p:nvGraphicFramePr>
            <p:cNvPr id="1222" name="Object 3"/>
            <p:cNvGraphicFramePr>
              <a:graphicFrameLocks noChangeAspect="1"/>
            </p:cNvGraphicFramePr>
            <p:nvPr>
              <p:extLst>
                <p:ext uri="{D42A27DB-BD31-4B8C-83A1-F6EECF244321}">
                  <p14:modId xmlns:p14="http://schemas.microsoft.com/office/powerpoint/2010/main" val="999732851"/>
                </p:ext>
              </p:extLst>
            </p:nvPr>
          </p:nvGraphicFramePr>
          <p:xfrm>
            <a:off x="5791200" y="2559794"/>
            <a:ext cx="1905000" cy="551951"/>
          </p:xfrm>
          <a:graphic>
            <a:graphicData uri="http://schemas.openxmlformats.org/presentationml/2006/ole">
              <mc:AlternateContent xmlns:mc="http://schemas.openxmlformats.org/markup-compatibility/2006">
                <mc:Choice xmlns:v="urn:schemas-microsoft-com:vml" Requires="v">
                  <p:oleObj spid="_x0000_s1608903" name="Equation" r:id="rId8" imgW="1231900" imgH="393700" progId="Equation.3">
                    <p:embed/>
                  </p:oleObj>
                </mc:Choice>
                <mc:Fallback>
                  <p:oleObj name="Equation" r:id="rId8" imgW="1231900" imgH="393700" progId="Equation.3">
                    <p:embed/>
                    <p:pic>
                      <p:nvPicPr>
                        <p:cNvPr id="0" name=""/>
                        <p:cNvPicPr>
                          <a:picLocks noChangeAspect="1" noChangeArrowheads="1"/>
                        </p:cNvPicPr>
                        <p:nvPr/>
                      </p:nvPicPr>
                      <p:blipFill>
                        <a:blip r:embed="rId9"/>
                        <a:srcRect/>
                        <a:stretch>
                          <a:fillRect/>
                        </a:stretch>
                      </p:blipFill>
                      <p:spPr bwMode="auto">
                        <a:xfrm>
                          <a:off x="5791200" y="2559794"/>
                          <a:ext cx="1905000" cy="551951"/>
                        </a:xfrm>
                        <a:prstGeom prst="rect">
                          <a:avLst/>
                        </a:prstGeom>
                        <a:noFill/>
                        <a:ln>
                          <a:noFill/>
                        </a:ln>
                        <a:extLst/>
                      </p:spPr>
                    </p:pic>
                  </p:oleObj>
                </mc:Fallback>
              </mc:AlternateContent>
            </a:graphicData>
          </a:graphic>
        </p:graphicFrame>
      </p:grpSp>
      <p:sp>
        <p:nvSpPr>
          <p:cNvPr id="13" name="TextBox 12"/>
          <p:cNvSpPr txBox="1"/>
          <p:nvPr/>
        </p:nvSpPr>
        <p:spPr>
          <a:xfrm>
            <a:off x="7657568" y="1669534"/>
            <a:ext cx="800632" cy="446892"/>
          </a:xfrm>
          <a:prstGeom prst="rect">
            <a:avLst/>
          </a:prstGeom>
          <a:noFill/>
        </p:spPr>
        <p:txBody>
          <a:bodyPr wrap="none" rtlCol="0">
            <a:spAutoFit/>
          </a:bodyPr>
          <a:lstStyle/>
          <a:p>
            <a:r>
              <a:rPr lang="en-US" b="0" dirty="0" smtClean="0">
                <a:solidFill>
                  <a:srgbClr val="FF0000"/>
                </a:solidFill>
              </a:rPr>
              <a:t>180 K</a:t>
            </a:r>
            <a:endParaRPr lang="en-US" b="0" dirty="0">
              <a:solidFill>
                <a:srgbClr val="FF0000"/>
              </a:solidFill>
            </a:endParaRPr>
          </a:p>
        </p:txBody>
      </p:sp>
      <p:sp>
        <p:nvSpPr>
          <p:cNvPr id="31" name="TextBox 30"/>
          <p:cNvSpPr txBox="1"/>
          <p:nvPr/>
        </p:nvSpPr>
        <p:spPr>
          <a:xfrm>
            <a:off x="7728657" y="3779446"/>
            <a:ext cx="659518" cy="369332"/>
          </a:xfrm>
          <a:prstGeom prst="rect">
            <a:avLst/>
          </a:prstGeom>
          <a:noFill/>
        </p:spPr>
        <p:txBody>
          <a:bodyPr wrap="none" rtlCol="0">
            <a:spAutoFit/>
          </a:bodyPr>
          <a:lstStyle/>
          <a:p>
            <a:r>
              <a:rPr lang="en-US" b="0" dirty="0" smtClean="0">
                <a:solidFill>
                  <a:srgbClr val="B053FF"/>
                </a:solidFill>
              </a:rPr>
              <a:t>13 K</a:t>
            </a:r>
            <a:endParaRPr lang="en-US" b="0" dirty="0">
              <a:solidFill>
                <a:srgbClr val="B053FF"/>
              </a:solidFill>
            </a:endParaRPr>
          </a:p>
        </p:txBody>
      </p:sp>
      <p:grpSp>
        <p:nvGrpSpPr>
          <p:cNvPr id="6" name="Group 5"/>
          <p:cNvGrpSpPr/>
          <p:nvPr/>
        </p:nvGrpSpPr>
        <p:grpSpPr>
          <a:xfrm>
            <a:off x="4914900" y="1722046"/>
            <a:ext cx="3767368" cy="4546600"/>
            <a:chOff x="4914900" y="1244600"/>
            <a:chExt cx="3767368" cy="4546600"/>
          </a:xfrm>
        </p:grpSpPr>
        <p:grpSp>
          <p:nvGrpSpPr>
            <p:cNvPr id="33" name="Group 32"/>
            <p:cNvGrpSpPr/>
            <p:nvPr/>
          </p:nvGrpSpPr>
          <p:grpSpPr>
            <a:xfrm>
              <a:off x="4914900" y="1244600"/>
              <a:ext cx="3767368" cy="4546600"/>
              <a:chOff x="4919246" y="1248946"/>
              <a:chExt cx="3767368" cy="4546600"/>
            </a:xfrm>
          </p:grpSpPr>
          <p:sp>
            <p:nvSpPr>
              <p:cNvPr id="34" name="TextBox 33"/>
              <p:cNvSpPr txBox="1"/>
              <p:nvPr/>
            </p:nvSpPr>
            <p:spPr>
              <a:xfrm rot="16200000">
                <a:off x="4582014" y="3084778"/>
                <a:ext cx="1013018" cy="338554"/>
              </a:xfrm>
              <a:prstGeom prst="rect">
                <a:avLst/>
              </a:prstGeom>
              <a:noFill/>
            </p:spPr>
            <p:txBody>
              <a:bodyPr wrap="none" rtlCol="0">
                <a:spAutoFit/>
              </a:bodyPr>
              <a:lstStyle/>
              <a:p>
                <a:r>
                  <a:rPr lang="en-US" altLang="ko-KR" sz="1600" dirty="0" err="1" smtClean="0">
                    <a:latin typeface="Arial" pitchFamily="34" charset="0"/>
                    <a:cs typeface="Arial" pitchFamily="34" charset="0"/>
                  </a:rPr>
                  <a:t>Re</a:t>
                </a:r>
                <a:r>
                  <a:rPr lang="en-US" altLang="ko-KR" sz="1600" dirty="0" err="1" smtClean="0">
                    <a:latin typeface="Symbol" charset="2"/>
                    <a:cs typeface="Symbol" charset="2"/>
                  </a:rPr>
                  <a:t>S</a:t>
                </a:r>
                <a:r>
                  <a:rPr lang="en-US" altLang="ko-KR" sz="1600" dirty="0" smtClean="0">
                    <a:latin typeface="Arial" pitchFamily="34" charset="0"/>
                    <a:cs typeface="Arial" pitchFamily="34" charset="0"/>
                  </a:rPr>
                  <a:t> (</a:t>
                </a:r>
                <a:r>
                  <a:rPr lang="en-US" altLang="ko-KR" sz="1600" dirty="0" err="1" smtClean="0">
                    <a:latin typeface="Arial" pitchFamily="34" charset="0"/>
                    <a:cs typeface="Arial" pitchFamily="34" charset="0"/>
                  </a:rPr>
                  <a:t>eV</a:t>
                </a:r>
                <a:r>
                  <a:rPr lang="en-US" altLang="ko-KR" sz="1600" dirty="0" smtClean="0">
                    <a:latin typeface="Arial" pitchFamily="34" charset="0"/>
                    <a:cs typeface="Arial" pitchFamily="34" charset="0"/>
                  </a:rPr>
                  <a:t>)</a:t>
                </a:r>
                <a:endParaRPr lang="ko-KR" altLang="en-US" sz="1600" dirty="0">
                  <a:latin typeface="Arial" pitchFamily="34" charset="0"/>
                  <a:cs typeface="Arial" pitchFamily="34" charset="0"/>
                </a:endParaRPr>
              </a:p>
            </p:txBody>
          </p:sp>
          <p:sp>
            <p:nvSpPr>
              <p:cNvPr id="35" name="TextBox 34"/>
              <p:cNvSpPr txBox="1"/>
              <p:nvPr/>
            </p:nvSpPr>
            <p:spPr>
              <a:xfrm>
                <a:off x="5295800" y="2921000"/>
                <a:ext cx="470000" cy="338554"/>
              </a:xfrm>
              <a:prstGeom prst="rect">
                <a:avLst/>
              </a:prstGeom>
              <a:noFill/>
            </p:spPr>
            <p:txBody>
              <a:bodyPr wrap="none" rtlCol="0">
                <a:spAutoFit/>
              </a:bodyPr>
              <a:lstStyle/>
              <a:p>
                <a:r>
                  <a:rPr lang="en-US" altLang="ko-KR" sz="1600" dirty="0" smtClean="0">
                    <a:latin typeface="Arial" pitchFamily="34" charset="0"/>
                    <a:cs typeface="Arial" pitchFamily="34" charset="0"/>
                  </a:rPr>
                  <a:t>0.0</a:t>
                </a:r>
                <a:endParaRPr lang="ko-KR" altLang="en-US" sz="1600" dirty="0">
                  <a:latin typeface="Arial" pitchFamily="34" charset="0"/>
                  <a:cs typeface="Arial" pitchFamily="34" charset="0"/>
                </a:endParaRPr>
              </a:p>
            </p:txBody>
          </p:sp>
          <p:sp>
            <p:nvSpPr>
              <p:cNvPr id="36" name="TextBox 35"/>
              <p:cNvSpPr txBox="1"/>
              <p:nvPr/>
            </p:nvSpPr>
            <p:spPr>
              <a:xfrm>
                <a:off x="5295850" y="1248946"/>
                <a:ext cx="469900" cy="338554"/>
              </a:xfrm>
              <a:prstGeom prst="rect">
                <a:avLst/>
              </a:prstGeom>
              <a:noFill/>
            </p:spPr>
            <p:txBody>
              <a:bodyPr wrap="none" rtlCol="0">
                <a:spAutoFit/>
              </a:bodyPr>
              <a:lstStyle/>
              <a:p>
                <a:r>
                  <a:rPr lang="en-US" altLang="ko-KR" sz="1600" dirty="0" smtClean="0">
                    <a:latin typeface="Arial" pitchFamily="34" charset="0"/>
                    <a:cs typeface="Arial" pitchFamily="34" charset="0"/>
                  </a:rPr>
                  <a:t>0.4</a:t>
                </a:r>
                <a:endParaRPr lang="ko-KR" altLang="en-US" sz="1600" dirty="0">
                  <a:latin typeface="Arial" pitchFamily="34" charset="0"/>
                  <a:cs typeface="Arial" pitchFamily="34" charset="0"/>
                </a:endParaRPr>
              </a:p>
            </p:txBody>
          </p:sp>
          <p:sp>
            <p:nvSpPr>
              <p:cNvPr id="37" name="TextBox 24"/>
              <p:cNvSpPr txBox="1">
                <a:spLocks noChangeArrowheads="1"/>
              </p:cNvSpPr>
              <p:nvPr/>
            </p:nvSpPr>
            <p:spPr bwMode="auto">
              <a:xfrm>
                <a:off x="6324600" y="5456992"/>
                <a:ext cx="1698992" cy="338554"/>
              </a:xfrm>
              <a:prstGeom prst="rect">
                <a:avLst/>
              </a:prstGeom>
              <a:noFill/>
              <a:ln w="9525">
                <a:noFill/>
                <a:miter lim="800000"/>
                <a:headEnd/>
                <a:tailEnd/>
              </a:ln>
            </p:spPr>
            <p:txBody>
              <a:bodyPr wrap="square">
                <a:spAutoFit/>
              </a:bodyPr>
              <a:lstStyle/>
              <a:p>
                <a:pPr algn="ctr"/>
                <a:r>
                  <a:rPr lang="en-US" sz="1600" dirty="0">
                    <a:cs typeface="Arial" charset="0"/>
                  </a:rPr>
                  <a:t>    </a:t>
                </a:r>
                <a:r>
                  <a:rPr lang="en-US" sz="1600" i="1" dirty="0" smtClean="0">
                    <a:cs typeface="Arial" charset="0"/>
                  </a:rPr>
                  <a:t>k</a:t>
                </a:r>
                <a:r>
                  <a:rPr lang="en-US" sz="1600" dirty="0" smtClean="0">
                    <a:cs typeface="Arial" charset="0"/>
                  </a:rPr>
                  <a:t>-K (Å</a:t>
                </a:r>
                <a:r>
                  <a:rPr lang="en-US" sz="1600" baseline="30000" dirty="0" smtClean="0">
                    <a:cs typeface="Arial" charset="0"/>
                  </a:rPr>
                  <a:t>-1</a:t>
                </a:r>
                <a:r>
                  <a:rPr lang="en-US" sz="1600" dirty="0">
                    <a:cs typeface="Arial" charset="0"/>
                  </a:rPr>
                  <a:t>)</a:t>
                </a:r>
              </a:p>
            </p:txBody>
          </p:sp>
          <p:sp>
            <p:nvSpPr>
              <p:cNvPr id="38" name="TextBox 37"/>
              <p:cNvSpPr txBox="1"/>
              <p:nvPr/>
            </p:nvSpPr>
            <p:spPr>
              <a:xfrm>
                <a:off x="8102600" y="5230756"/>
                <a:ext cx="584014" cy="338554"/>
              </a:xfrm>
              <a:prstGeom prst="rect">
                <a:avLst/>
              </a:prstGeom>
              <a:noFill/>
            </p:spPr>
            <p:txBody>
              <a:bodyPr wrap="none" rtlCol="0">
                <a:spAutoFit/>
              </a:bodyPr>
              <a:lstStyle/>
              <a:p>
                <a:r>
                  <a:rPr lang="en-US" altLang="ko-KR" sz="1600" dirty="0" smtClean="0">
                    <a:cs typeface="Arial" pitchFamily="34" charset="0"/>
                  </a:rPr>
                  <a:t>0</a:t>
                </a:r>
                <a:r>
                  <a:rPr lang="en-US" altLang="ko-KR" sz="1600" dirty="0" smtClean="0">
                    <a:latin typeface="Arial" pitchFamily="34" charset="0"/>
                    <a:cs typeface="Arial" pitchFamily="34" charset="0"/>
                  </a:rPr>
                  <a:t>.02</a:t>
                </a:r>
                <a:endParaRPr lang="ko-KR" altLang="en-US" sz="1600" dirty="0">
                  <a:latin typeface="Arial" pitchFamily="34" charset="0"/>
                  <a:cs typeface="Arial" pitchFamily="34" charset="0"/>
                </a:endParaRPr>
              </a:p>
            </p:txBody>
          </p:sp>
          <p:sp>
            <p:nvSpPr>
              <p:cNvPr id="39" name="TextBox 38"/>
              <p:cNvSpPr txBox="1"/>
              <p:nvPr/>
            </p:nvSpPr>
            <p:spPr>
              <a:xfrm>
                <a:off x="5478963" y="5228392"/>
                <a:ext cx="686606" cy="338554"/>
              </a:xfrm>
              <a:prstGeom prst="rect">
                <a:avLst/>
              </a:prstGeom>
              <a:noFill/>
            </p:spPr>
            <p:txBody>
              <a:bodyPr wrap="none" rtlCol="0">
                <a:spAutoFit/>
              </a:bodyPr>
              <a:lstStyle/>
              <a:p>
                <a:r>
                  <a:rPr lang="en-US" altLang="ko-KR" sz="1600" dirty="0" smtClean="0">
                    <a:latin typeface="Symbol" pitchFamily="18" charset="2"/>
                    <a:cs typeface="Arial" pitchFamily="34" charset="0"/>
                  </a:rPr>
                  <a:t>-</a:t>
                </a:r>
                <a:r>
                  <a:rPr lang="en-US" altLang="ko-KR" sz="1600" dirty="0" smtClean="0">
                    <a:latin typeface="Arial" pitchFamily="34" charset="0"/>
                    <a:cs typeface="Arial" pitchFamily="34" charset="0"/>
                  </a:rPr>
                  <a:t>0.14</a:t>
                </a:r>
                <a:endParaRPr lang="ko-KR" altLang="en-US" sz="1600" dirty="0">
                  <a:latin typeface="Arial" pitchFamily="34" charset="0"/>
                  <a:cs typeface="Arial" pitchFamily="34" charset="0"/>
                </a:endParaRPr>
              </a:p>
            </p:txBody>
          </p:sp>
        </p:grpSp>
        <p:sp>
          <p:nvSpPr>
            <p:cNvPr id="40" name="TextBox 39"/>
            <p:cNvSpPr txBox="1"/>
            <p:nvPr/>
          </p:nvSpPr>
          <p:spPr>
            <a:xfrm>
              <a:off x="5295900" y="5033546"/>
              <a:ext cx="470000" cy="338554"/>
            </a:xfrm>
            <a:prstGeom prst="rect">
              <a:avLst/>
            </a:prstGeom>
            <a:noFill/>
          </p:spPr>
          <p:txBody>
            <a:bodyPr wrap="none" rtlCol="0">
              <a:spAutoFit/>
            </a:bodyPr>
            <a:lstStyle/>
            <a:p>
              <a:r>
                <a:rPr lang="en-US" altLang="ko-KR" sz="1600" dirty="0" smtClean="0">
                  <a:latin typeface="Arial" pitchFamily="34" charset="0"/>
                  <a:cs typeface="Arial" pitchFamily="34" charset="0"/>
                </a:rPr>
                <a:t>0.0</a:t>
              </a:r>
              <a:endParaRPr lang="ko-KR" altLang="en-US" sz="1600" dirty="0">
                <a:latin typeface="Arial" pitchFamily="34" charset="0"/>
                <a:cs typeface="Arial" pitchFamily="34" charset="0"/>
              </a:endParaRPr>
            </a:p>
          </p:txBody>
        </p:sp>
        <p:sp>
          <p:nvSpPr>
            <p:cNvPr id="41" name="TextBox 40"/>
            <p:cNvSpPr txBox="1"/>
            <p:nvPr/>
          </p:nvSpPr>
          <p:spPr>
            <a:xfrm>
              <a:off x="5295950" y="3693696"/>
              <a:ext cx="469900" cy="338554"/>
            </a:xfrm>
            <a:prstGeom prst="rect">
              <a:avLst/>
            </a:prstGeom>
            <a:noFill/>
          </p:spPr>
          <p:txBody>
            <a:bodyPr wrap="none" rtlCol="0">
              <a:spAutoFit/>
            </a:bodyPr>
            <a:lstStyle/>
            <a:p>
              <a:r>
                <a:rPr lang="en-US" altLang="ko-KR" sz="1600" dirty="0" smtClean="0">
                  <a:latin typeface="Arial" pitchFamily="34" charset="0"/>
                  <a:cs typeface="Arial" pitchFamily="34" charset="0"/>
                </a:rPr>
                <a:t>0.2</a:t>
              </a:r>
              <a:endParaRPr lang="ko-KR" altLang="en-US" sz="1600" dirty="0">
                <a:latin typeface="Arial" pitchFamily="34" charset="0"/>
                <a:cs typeface="Arial" pitchFamily="34" charset="0"/>
              </a:endParaRPr>
            </a:p>
          </p:txBody>
        </p:sp>
      </p:grpSp>
      <p:grpSp>
        <p:nvGrpSpPr>
          <p:cNvPr id="12" name="Group 11"/>
          <p:cNvGrpSpPr/>
          <p:nvPr/>
        </p:nvGrpSpPr>
        <p:grpSpPr>
          <a:xfrm>
            <a:off x="1371600" y="1745442"/>
            <a:ext cx="2743200" cy="3420000"/>
            <a:chOff x="1371600" y="1143000"/>
            <a:chExt cx="2743200" cy="3420000"/>
          </a:xfrm>
        </p:grpSpPr>
        <p:cxnSp>
          <p:nvCxnSpPr>
            <p:cNvPr id="10" name="Straight Connector 9"/>
            <p:cNvCxnSpPr/>
            <p:nvPr/>
          </p:nvCxnSpPr>
          <p:spPr bwMode="auto">
            <a:xfrm flipV="1">
              <a:off x="1676400" y="1143000"/>
              <a:ext cx="2438400" cy="3420000"/>
            </a:xfrm>
            <a:prstGeom prst="line">
              <a:avLst/>
            </a:prstGeom>
            <a:noFill/>
            <a:ln w="19050" cap="flat" cmpd="sng" algn="ctr">
              <a:solidFill>
                <a:schemeClr val="tx1"/>
              </a:solidFill>
              <a:prstDash val="dash"/>
              <a:round/>
              <a:headEnd type="none" w="med" len="med"/>
              <a:tailEnd type="none" w="med" len="med"/>
            </a:ln>
            <a:effectLst/>
          </p:spPr>
        </p:cxnSp>
        <p:sp>
          <p:nvSpPr>
            <p:cNvPr id="46" name="TextBox 45"/>
            <p:cNvSpPr txBox="1"/>
            <p:nvPr/>
          </p:nvSpPr>
          <p:spPr>
            <a:xfrm>
              <a:off x="1371600" y="1143000"/>
              <a:ext cx="800632" cy="446892"/>
            </a:xfrm>
            <a:prstGeom prst="rect">
              <a:avLst/>
            </a:prstGeom>
            <a:noFill/>
          </p:spPr>
          <p:txBody>
            <a:bodyPr wrap="none" rtlCol="0">
              <a:spAutoFit/>
            </a:bodyPr>
            <a:lstStyle/>
            <a:p>
              <a:r>
                <a:rPr lang="en-US" b="0" dirty="0" smtClean="0">
                  <a:solidFill>
                    <a:srgbClr val="FF0000"/>
                  </a:solidFill>
                </a:rPr>
                <a:t>180 K</a:t>
              </a:r>
              <a:endParaRPr lang="en-US" b="0" dirty="0">
                <a:solidFill>
                  <a:srgbClr val="FF0000"/>
                </a:solidFill>
              </a:endParaRPr>
            </a:p>
          </p:txBody>
        </p:sp>
      </p:grpSp>
      <p:sp>
        <p:nvSpPr>
          <p:cNvPr id="48" name="TextBox 47"/>
          <p:cNvSpPr txBox="1"/>
          <p:nvPr/>
        </p:nvSpPr>
        <p:spPr>
          <a:xfrm>
            <a:off x="1447800" y="3357310"/>
            <a:ext cx="633507" cy="369332"/>
          </a:xfrm>
          <a:prstGeom prst="rect">
            <a:avLst/>
          </a:prstGeom>
          <a:noFill/>
        </p:spPr>
        <p:txBody>
          <a:bodyPr wrap="none" rtlCol="0">
            <a:spAutoFit/>
          </a:bodyPr>
          <a:lstStyle/>
          <a:p>
            <a:r>
              <a:rPr lang="en-US" b="0" dirty="0" smtClean="0">
                <a:solidFill>
                  <a:schemeClr val="bg1">
                    <a:lumMod val="50000"/>
                  </a:schemeClr>
                </a:solidFill>
              </a:rPr>
              <a:t>LDA</a:t>
            </a:r>
            <a:endParaRPr lang="en-US" b="0" dirty="0">
              <a:solidFill>
                <a:schemeClr val="bg1">
                  <a:lumMod val="50000"/>
                </a:schemeClr>
              </a:solidFill>
            </a:endParaRPr>
          </a:p>
        </p:txBody>
      </p:sp>
      <p:sp>
        <p:nvSpPr>
          <p:cNvPr id="49" name="TextBox 48"/>
          <p:cNvSpPr txBox="1"/>
          <p:nvPr/>
        </p:nvSpPr>
        <p:spPr>
          <a:xfrm>
            <a:off x="363451" y="731347"/>
            <a:ext cx="4437149" cy="461665"/>
          </a:xfrm>
          <a:prstGeom prst="rect">
            <a:avLst/>
          </a:prstGeom>
          <a:noFill/>
        </p:spPr>
        <p:txBody>
          <a:bodyPr wrap="square" rtlCol="0">
            <a:spAutoFit/>
          </a:bodyPr>
          <a:lstStyle/>
          <a:p>
            <a:pPr algn="l"/>
            <a:r>
              <a:rPr lang="en-US" sz="2400" dirty="0" smtClean="0"/>
              <a:t>1. Departure from linearity</a:t>
            </a:r>
            <a:endParaRPr lang="en-US" sz="2400" dirty="0"/>
          </a:p>
        </p:txBody>
      </p:sp>
      <p:sp>
        <p:nvSpPr>
          <p:cNvPr id="50" name="TextBox 49"/>
          <p:cNvSpPr txBox="1"/>
          <p:nvPr/>
        </p:nvSpPr>
        <p:spPr>
          <a:xfrm>
            <a:off x="4437150" y="731347"/>
            <a:ext cx="4704390" cy="461665"/>
          </a:xfrm>
          <a:prstGeom prst="rect">
            <a:avLst/>
          </a:prstGeom>
          <a:noFill/>
        </p:spPr>
        <p:txBody>
          <a:bodyPr wrap="square" rtlCol="0">
            <a:spAutoFit/>
          </a:bodyPr>
          <a:lstStyle/>
          <a:p>
            <a:pPr algn="r"/>
            <a:r>
              <a:rPr lang="en-US" sz="2400" dirty="0" smtClean="0"/>
              <a:t>2. Logarithmic self-energy</a:t>
            </a:r>
            <a:endParaRPr lang="en-US" sz="2400" dirty="0"/>
          </a:p>
        </p:txBody>
      </p:sp>
      <p:grpSp>
        <p:nvGrpSpPr>
          <p:cNvPr id="2" name="Group 1"/>
          <p:cNvGrpSpPr/>
          <p:nvPr/>
        </p:nvGrpSpPr>
        <p:grpSpPr>
          <a:xfrm>
            <a:off x="586312" y="1524000"/>
            <a:ext cx="3765452" cy="4101706"/>
            <a:chOff x="1339948" y="1274740"/>
            <a:chExt cx="3765452" cy="4101706"/>
          </a:xfrm>
        </p:grpSpPr>
        <p:pic>
          <p:nvPicPr>
            <p:cNvPr id="3" name="Picture 2"/>
            <p:cNvPicPr>
              <a:picLocks noChangeAspect="1"/>
            </p:cNvPicPr>
            <p:nvPr/>
          </p:nvPicPr>
          <p:blipFill>
            <a:blip r:embed="rId10"/>
            <a:stretch>
              <a:fillRect/>
            </a:stretch>
          </p:blipFill>
          <p:spPr>
            <a:xfrm>
              <a:off x="1371600" y="1337846"/>
              <a:ext cx="3733800" cy="4038600"/>
            </a:xfrm>
            <a:prstGeom prst="rect">
              <a:avLst/>
            </a:prstGeom>
          </p:spPr>
        </p:pic>
        <p:sp>
          <p:nvSpPr>
            <p:cNvPr id="668" name="TextBox 667"/>
            <p:cNvSpPr txBox="1"/>
            <p:nvPr/>
          </p:nvSpPr>
          <p:spPr>
            <a:xfrm>
              <a:off x="1493743" y="1274740"/>
              <a:ext cx="470000" cy="338554"/>
            </a:xfrm>
            <a:prstGeom prst="rect">
              <a:avLst/>
            </a:prstGeom>
            <a:noFill/>
          </p:spPr>
          <p:txBody>
            <a:bodyPr wrap="none" rtlCol="0">
              <a:spAutoFit/>
            </a:bodyPr>
            <a:lstStyle/>
            <a:p>
              <a:r>
                <a:rPr lang="en-US" altLang="ko-KR" sz="1600" dirty="0" smtClean="0">
                  <a:latin typeface="Arial" pitchFamily="34" charset="0"/>
                  <a:cs typeface="Arial" pitchFamily="34" charset="0"/>
                </a:rPr>
                <a:t>0.0</a:t>
              </a:r>
              <a:endParaRPr lang="ko-KR" altLang="en-US" sz="1600" dirty="0">
                <a:latin typeface="Arial" pitchFamily="34" charset="0"/>
                <a:cs typeface="Arial" pitchFamily="34" charset="0"/>
              </a:endParaRPr>
            </a:p>
          </p:txBody>
        </p:sp>
        <p:sp>
          <p:nvSpPr>
            <p:cNvPr id="671" name="TextBox 670"/>
            <p:cNvSpPr txBox="1"/>
            <p:nvPr/>
          </p:nvSpPr>
          <p:spPr>
            <a:xfrm>
              <a:off x="1339948" y="2865010"/>
              <a:ext cx="620683" cy="338554"/>
            </a:xfrm>
            <a:prstGeom prst="rect">
              <a:avLst/>
            </a:prstGeom>
            <a:noFill/>
          </p:spPr>
          <p:txBody>
            <a:bodyPr wrap="none" rtlCol="0">
              <a:spAutoFit/>
            </a:bodyPr>
            <a:lstStyle/>
            <a:p>
              <a:r>
                <a:rPr lang="en-US" altLang="ko-KR" sz="1600" dirty="0" smtClean="0">
                  <a:latin typeface="Symbol" pitchFamily="18" charset="2"/>
                  <a:cs typeface="Arial" pitchFamily="34" charset="0"/>
                </a:rPr>
                <a:t>- </a:t>
              </a:r>
              <a:r>
                <a:rPr lang="en-US" altLang="ko-KR" sz="1600" dirty="0" smtClean="0">
                  <a:latin typeface="Arial" pitchFamily="34" charset="0"/>
                  <a:cs typeface="Arial" pitchFamily="34" charset="0"/>
                </a:rPr>
                <a:t>0</a:t>
              </a:r>
              <a:r>
                <a:rPr lang="en-US" altLang="ko-KR" sz="1600" dirty="0" smtClean="0">
                  <a:latin typeface="Symbol" pitchFamily="18" charset="2"/>
                  <a:cs typeface="Arial" pitchFamily="34" charset="0"/>
                </a:rPr>
                <a:t>.</a:t>
              </a:r>
              <a:r>
                <a:rPr lang="en-US" altLang="ko-KR" sz="1600" dirty="0">
                  <a:cs typeface="Arial" pitchFamily="34" charset="0"/>
                </a:rPr>
                <a:t>6</a:t>
              </a:r>
              <a:endParaRPr lang="ko-KR" altLang="en-US" sz="1600" dirty="0">
                <a:latin typeface="Arial" pitchFamily="34" charset="0"/>
                <a:cs typeface="Arial" pitchFamily="34" charset="0"/>
              </a:endParaRPr>
            </a:p>
          </p:txBody>
        </p:sp>
        <p:sp>
          <p:nvSpPr>
            <p:cNvPr id="673" name="TextBox 672"/>
            <p:cNvSpPr txBox="1"/>
            <p:nvPr/>
          </p:nvSpPr>
          <p:spPr>
            <a:xfrm>
              <a:off x="1382652" y="4462046"/>
              <a:ext cx="572492" cy="338554"/>
            </a:xfrm>
            <a:prstGeom prst="rect">
              <a:avLst/>
            </a:prstGeom>
            <a:noFill/>
          </p:spPr>
          <p:txBody>
            <a:bodyPr wrap="none" rtlCol="0">
              <a:spAutoFit/>
            </a:bodyPr>
            <a:lstStyle/>
            <a:p>
              <a:r>
                <a:rPr lang="en-US" altLang="ko-KR" sz="1600" dirty="0" smtClean="0">
                  <a:latin typeface="Symbol" pitchFamily="18" charset="2"/>
                  <a:cs typeface="Arial" pitchFamily="34" charset="0"/>
                </a:rPr>
                <a:t>-</a:t>
              </a:r>
              <a:r>
                <a:rPr lang="en-US" altLang="ko-KR" sz="1600" dirty="0" smtClean="0">
                  <a:latin typeface="Arial" pitchFamily="34" charset="0"/>
                  <a:cs typeface="Arial" pitchFamily="34" charset="0"/>
                </a:rPr>
                <a:t>1.2</a:t>
              </a:r>
              <a:endParaRPr lang="ko-KR" altLang="en-US" sz="1600" dirty="0">
                <a:latin typeface="Arial" pitchFamily="34" charset="0"/>
                <a:cs typeface="Arial" pitchFamily="34" charset="0"/>
              </a:endParaRPr>
            </a:p>
          </p:txBody>
        </p:sp>
        <p:sp>
          <p:nvSpPr>
            <p:cNvPr id="677" name="TextBox 676"/>
            <p:cNvSpPr txBox="1"/>
            <p:nvPr/>
          </p:nvSpPr>
          <p:spPr>
            <a:xfrm>
              <a:off x="4181830" y="5024270"/>
              <a:ext cx="686606" cy="338554"/>
            </a:xfrm>
            <a:prstGeom prst="rect">
              <a:avLst/>
            </a:prstGeom>
            <a:noFill/>
          </p:spPr>
          <p:txBody>
            <a:bodyPr wrap="none" rtlCol="0">
              <a:spAutoFit/>
            </a:bodyPr>
            <a:lstStyle/>
            <a:p>
              <a:r>
                <a:rPr lang="en-US" altLang="ko-KR" sz="1600" dirty="0" smtClean="0">
                  <a:latin typeface="Symbol" pitchFamily="18" charset="2"/>
                  <a:cs typeface="Arial" pitchFamily="34" charset="0"/>
                </a:rPr>
                <a:t>-</a:t>
              </a:r>
              <a:r>
                <a:rPr lang="en-US" altLang="ko-KR" sz="1600" dirty="0" smtClean="0">
                  <a:cs typeface="Arial" pitchFamily="34" charset="0"/>
                </a:rPr>
                <a:t>0</a:t>
              </a:r>
              <a:r>
                <a:rPr lang="en-US" altLang="ko-KR" sz="1600" dirty="0" smtClean="0">
                  <a:latin typeface="Arial" pitchFamily="34" charset="0"/>
                  <a:cs typeface="Arial" pitchFamily="34" charset="0"/>
                </a:rPr>
                <a:t>.02</a:t>
              </a:r>
              <a:endParaRPr lang="ko-KR" altLang="en-US" sz="1600" dirty="0">
                <a:latin typeface="Arial" pitchFamily="34" charset="0"/>
                <a:cs typeface="Arial" pitchFamily="34" charset="0"/>
              </a:endParaRPr>
            </a:p>
          </p:txBody>
        </p:sp>
        <p:sp>
          <p:nvSpPr>
            <p:cNvPr id="679" name="TextBox 678"/>
            <p:cNvSpPr txBox="1"/>
            <p:nvPr/>
          </p:nvSpPr>
          <p:spPr>
            <a:xfrm>
              <a:off x="2081271" y="5021906"/>
              <a:ext cx="686606" cy="338554"/>
            </a:xfrm>
            <a:prstGeom prst="rect">
              <a:avLst/>
            </a:prstGeom>
            <a:noFill/>
          </p:spPr>
          <p:txBody>
            <a:bodyPr wrap="none" rtlCol="0">
              <a:spAutoFit/>
            </a:bodyPr>
            <a:lstStyle/>
            <a:p>
              <a:r>
                <a:rPr lang="en-US" altLang="ko-KR" sz="1600" dirty="0" smtClean="0">
                  <a:latin typeface="Symbol" pitchFamily="18" charset="2"/>
                  <a:cs typeface="Arial" pitchFamily="34" charset="0"/>
                </a:rPr>
                <a:t>-</a:t>
              </a:r>
              <a:r>
                <a:rPr lang="en-US" altLang="ko-KR" sz="1600" dirty="0" smtClean="0">
                  <a:latin typeface="Arial" pitchFamily="34" charset="0"/>
                  <a:cs typeface="Arial" pitchFamily="34" charset="0"/>
                </a:rPr>
                <a:t>0.14</a:t>
              </a:r>
              <a:endParaRPr lang="ko-KR" altLang="en-US" sz="1600" dirty="0">
                <a:latin typeface="Arial" pitchFamily="34" charset="0"/>
                <a:cs typeface="Arial" pitchFamily="34" charset="0"/>
              </a:endParaRPr>
            </a:p>
          </p:txBody>
        </p:sp>
      </p:grpSp>
      <p:sp>
        <p:nvSpPr>
          <p:cNvPr id="51" name="TextBox 50"/>
          <p:cNvSpPr txBox="1"/>
          <p:nvPr/>
        </p:nvSpPr>
        <p:spPr>
          <a:xfrm rot="16200000">
            <a:off x="-168127" y="3182274"/>
            <a:ext cx="1207382" cy="338554"/>
          </a:xfrm>
          <a:prstGeom prst="rect">
            <a:avLst/>
          </a:prstGeom>
          <a:noFill/>
        </p:spPr>
        <p:txBody>
          <a:bodyPr wrap="none" rtlCol="0">
            <a:spAutoFit/>
          </a:bodyPr>
          <a:lstStyle/>
          <a:p>
            <a:r>
              <a:rPr lang="en-US" altLang="ko-KR" sz="1600" i="1" dirty="0" smtClean="0">
                <a:latin typeface="Arial" pitchFamily="34" charset="0"/>
                <a:cs typeface="Arial" pitchFamily="34" charset="0"/>
              </a:rPr>
              <a:t>E </a:t>
            </a:r>
            <a:r>
              <a:rPr lang="en-US" altLang="ko-KR" sz="1600" dirty="0" smtClean="0">
                <a:latin typeface="Symbol" pitchFamily="18" charset="2"/>
                <a:cs typeface="Arial" pitchFamily="34" charset="0"/>
              </a:rPr>
              <a:t>- </a:t>
            </a:r>
            <a:r>
              <a:rPr lang="en-US" altLang="ko-KR" sz="1600" i="1" dirty="0" smtClean="0">
                <a:latin typeface="Arial" pitchFamily="34" charset="0"/>
                <a:cs typeface="Arial" pitchFamily="34" charset="0"/>
              </a:rPr>
              <a:t>E</a:t>
            </a:r>
            <a:r>
              <a:rPr lang="en-US" altLang="ko-KR" sz="1600" baseline="-25000" dirty="0" smtClean="0">
                <a:latin typeface="Arial" pitchFamily="34" charset="0"/>
                <a:cs typeface="Arial" pitchFamily="34" charset="0"/>
              </a:rPr>
              <a:t>F</a:t>
            </a:r>
            <a:r>
              <a:rPr lang="en-US" altLang="ko-KR" sz="1600" dirty="0" smtClean="0">
                <a:latin typeface="Arial" pitchFamily="34" charset="0"/>
                <a:cs typeface="Arial" pitchFamily="34" charset="0"/>
              </a:rPr>
              <a:t> (</a:t>
            </a:r>
            <a:r>
              <a:rPr lang="en-US" altLang="ko-KR" sz="1600" dirty="0" err="1" smtClean="0">
                <a:latin typeface="Arial" pitchFamily="34" charset="0"/>
                <a:cs typeface="Arial" pitchFamily="34" charset="0"/>
              </a:rPr>
              <a:t>eV</a:t>
            </a:r>
            <a:r>
              <a:rPr lang="en-US" altLang="ko-KR" sz="1600" dirty="0" smtClean="0">
                <a:latin typeface="Arial" pitchFamily="34" charset="0"/>
                <a:cs typeface="Arial" pitchFamily="34" charset="0"/>
              </a:rPr>
              <a:t>)</a:t>
            </a:r>
            <a:endParaRPr lang="ko-KR" altLang="en-US" sz="1600" dirty="0">
              <a:latin typeface="Arial" pitchFamily="34" charset="0"/>
              <a:cs typeface="Arial" pitchFamily="34" charset="0"/>
            </a:endParaRPr>
          </a:p>
        </p:txBody>
      </p:sp>
      <p:sp>
        <p:nvSpPr>
          <p:cNvPr id="52" name="TextBox 24"/>
          <p:cNvSpPr txBox="1">
            <a:spLocks noChangeArrowheads="1"/>
          </p:cNvSpPr>
          <p:nvPr/>
        </p:nvSpPr>
        <p:spPr bwMode="auto">
          <a:xfrm>
            <a:off x="1882408" y="5555442"/>
            <a:ext cx="1698992" cy="338554"/>
          </a:xfrm>
          <a:prstGeom prst="rect">
            <a:avLst/>
          </a:prstGeom>
          <a:noFill/>
          <a:ln w="9525">
            <a:noFill/>
            <a:miter lim="800000"/>
            <a:headEnd/>
            <a:tailEnd/>
          </a:ln>
        </p:spPr>
        <p:txBody>
          <a:bodyPr wrap="square">
            <a:spAutoFit/>
          </a:bodyPr>
          <a:lstStyle/>
          <a:p>
            <a:pPr algn="ctr"/>
            <a:r>
              <a:rPr lang="en-US" sz="1600" dirty="0">
                <a:cs typeface="Arial" charset="0"/>
              </a:rPr>
              <a:t>    </a:t>
            </a:r>
            <a:r>
              <a:rPr lang="en-US" sz="1600" i="1" dirty="0" smtClean="0">
                <a:cs typeface="Arial" charset="0"/>
              </a:rPr>
              <a:t>k</a:t>
            </a:r>
            <a:r>
              <a:rPr lang="en-US" sz="1600" dirty="0" smtClean="0">
                <a:cs typeface="Arial" charset="0"/>
              </a:rPr>
              <a:t>-K (Å</a:t>
            </a:r>
            <a:r>
              <a:rPr lang="en-US" sz="1600" baseline="30000" dirty="0" smtClean="0">
                <a:cs typeface="Arial" charset="0"/>
              </a:rPr>
              <a:t>-1</a:t>
            </a:r>
            <a:r>
              <a:rPr lang="en-US" sz="1600" dirty="0">
                <a:cs typeface="Arial" charset="0"/>
              </a:rPr>
              <a:t>)</a:t>
            </a:r>
          </a:p>
        </p:txBody>
      </p:sp>
      <p:grpSp>
        <p:nvGrpSpPr>
          <p:cNvPr id="53" name="Group 52"/>
          <p:cNvGrpSpPr/>
          <p:nvPr/>
        </p:nvGrpSpPr>
        <p:grpSpPr>
          <a:xfrm>
            <a:off x="622828" y="1590286"/>
            <a:ext cx="3791501" cy="4011166"/>
            <a:chOff x="628498" y="1333499"/>
            <a:chExt cx="3791501" cy="4011166"/>
          </a:xfrm>
        </p:grpSpPr>
        <p:pic>
          <p:nvPicPr>
            <p:cNvPr id="54" name="Picture 53"/>
            <p:cNvPicPr preferRelativeResize="0">
              <a:picLocks/>
            </p:cNvPicPr>
            <p:nvPr/>
          </p:nvPicPr>
          <p:blipFill>
            <a:blip r:embed="rId11"/>
            <a:stretch>
              <a:fillRect/>
            </a:stretch>
          </p:blipFill>
          <p:spPr>
            <a:xfrm>
              <a:off x="819730" y="1333499"/>
              <a:ext cx="3600269" cy="4010400"/>
            </a:xfrm>
            <a:prstGeom prst="rect">
              <a:avLst/>
            </a:prstGeom>
          </p:spPr>
        </p:pic>
        <p:grpSp>
          <p:nvGrpSpPr>
            <p:cNvPr id="55" name="Group 54"/>
            <p:cNvGrpSpPr/>
            <p:nvPr/>
          </p:nvGrpSpPr>
          <p:grpSpPr>
            <a:xfrm>
              <a:off x="1661714" y="3591535"/>
              <a:ext cx="1206130" cy="980465"/>
              <a:chOff x="1661714" y="1624676"/>
              <a:chExt cx="1206130" cy="980465"/>
            </a:xfrm>
          </p:grpSpPr>
          <p:grpSp>
            <p:nvGrpSpPr>
              <p:cNvPr id="63" name="Group 62"/>
              <p:cNvGrpSpPr>
                <a:grpSpLocks noChangeAspect="1"/>
              </p:cNvGrpSpPr>
              <p:nvPr/>
            </p:nvGrpSpPr>
            <p:grpSpPr>
              <a:xfrm>
                <a:off x="1661714" y="1624676"/>
                <a:ext cx="743114" cy="980465"/>
                <a:chOff x="1166795" y="3166571"/>
                <a:chExt cx="2030738" cy="2536924"/>
              </a:xfrm>
              <a:effectLst/>
            </p:grpSpPr>
            <p:cxnSp>
              <p:nvCxnSpPr>
                <p:cNvPr id="67" name="Straight Connector 66"/>
                <p:cNvCxnSpPr/>
                <p:nvPr/>
              </p:nvCxnSpPr>
              <p:spPr>
                <a:xfrm>
                  <a:off x="1516689" y="5602125"/>
                  <a:ext cx="1353808" cy="0"/>
                </a:xfrm>
                <a:prstGeom prst="line">
                  <a:avLst/>
                </a:prstGeom>
                <a:ln w="9525" cmpd="sng">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1505247" y="3257259"/>
                  <a:ext cx="1353808" cy="0"/>
                </a:xfrm>
                <a:prstGeom prst="line">
                  <a:avLst/>
                </a:prstGeom>
                <a:ln w="9525" cmpd="sng">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8000000">
                  <a:off x="489891" y="3843475"/>
                  <a:ext cx="1353808" cy="0"/>
                </a:xfrm>
                <a:prstGeom prst="line">
                  <a:avLst/>
                </a:prstGeom>
                <a:ln w="9525" cmpd="sng">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4400000">
                  <a:off x="489892" y="5015908"/>
                  <a:ext cx="1353808" cy="0"/>
                </a:xfrm>
                <a:prstGeom prst="line">
                  <a:avLst/>
                </a:prstGeom>
                <a:ln w="9525" cmpd="sng">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14400000">
                  <a:off x="2520604" y="3843476"/>
                  <a:ext cx="1353808" cy="0"/>
                </a:xfrm>
                <a:prstGeom prst="line">
                  <a:avLst/>
                </a:prstGeom>
                <a:ln w="9525" cmpd="sng">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18000000">
                  <a:off x="2520630" y="5026592"/>
                  <a:ext cx="1353806" cy="0"/>
                </a:xfrm>
                <a:prstGeom prst="line">
                  <a:avLst/>
                </a:prstGeom>
                <a:ln w="9525" cmpd="sng">
                  <a:solidFill>
                    <a:schemeClr val="bg1"/>
                  </a:solidFill>
                  <a:prstDash val="dash"/>
                </a:ln>
              </p:spPr>
              <p:style>
                <a:lnRef idx="2">
                  <a:schemeClr val="accent1"/>
                </a:lnRef>
                <a:fillRef idx="0">
                  <a:schemeClr val="accent1"/>
                </a:fillRef>
                <a:effectRef idx="1">
                  <a:schemeClr val="accent1"/>
                </a:effectRef>
                <a:fontRef idx="minor">
                  <a:schemeClr val="tx1"/>
                </a:fontRef>
              </p:style>
            </p:cxnSp>
          </p:grpSp>
          <p:cxnSp>
            <p:nvCxnSpPr>
              <p:cNvPr id="64" name="Straight Arrow Connector 63"/>
              <p:cNvCxnSpPr/>
              <p:nvPr/>
            </p:nvCxnSpPr>
            <p:spPr>
              <a:xfrm>
                <a:off x="2071184" y="2113298"/>
                <a:ext cx="662006" cy="0"/>
              </a:xfrm>
              <a:prstGeom prst="straightConnector1">
                <a:avLst/>
              </a:prstGeom>
              <a:ln w="31750">
                <a:solidFill>
                  <a:schemeClr val="bg1"/>
                </a:solidFill>
                <a:tailEnd type="none"/>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921719" y="1736965"/>
                <a:ext cx="477931" cy="438344"/>
              </a:xfrm>
              <a:prstGeom prst="rect">
                <a:avLst/>
              </a:prstGeom>
              <a:noFill/>
            </p:spPr>
            <p:txBody>
              <a:bodyPr wrap="none" rtlCol="0">
                <a:spAutoFit/>
              </a:bodyPr>
              <a:lstStyle/>
              <a:p>
                <a:r>
                  <a:rPr lang="en-US" sz="1600" dirty="0" smtClean="0">
                    <a:solidFill>
                      <a:schemeClr val="bg1"/>
                    </a:solidFill>
                    <a:latin typeface="Symbol" charset="2"/>
                    <a:cs typeface="Symbol" charset="2"/>
                  </a:rPr>
                  <a:t>G</a:t>
                </a:r>
                <a:endParaRPr lang="en-US" sz="1600" dirty="0">
                  <a:solidFill>
                    <a:schemeClr val="bg1"/>
                  </a:solidFill>
                  <a:latin typeface="Symbol" charset="2"/>
                  <a:cs typeface="Symbol" charset="2"/>
                </a:endParaRPr>
              </a:p>
            </p:txBody>
          </p:sp>
          <p:sp>
            <p:nvSpPr>
              <p:cNvPr id="66" name="TextBox 65"/>
              <p:cNvSpPr txBox="1"/>
              <p:nvPr/>
            </p:nvSpPr>
            <p:spPr>
              <a:xfrm>
                <a:off x="2421356" y="1727200"/>
                <a:ext cx="446488" cy="438344"/>
              </a:xfrm>
              <a:prstGeom prst="rect">
                <a:avLst/>
              </a:prstGeom>
              <a:noFill/>
            </p:spPr>
            <p:txBody>
              <a:bodyPr wrap="none" rtlCol="0">
                <a:spAutoFit/>
              </a:bodyPr>
              <a:lstStyle/>
              <a:p>
                <a:r>
                  <a:rPr lang="en-US" sz="1600" dirty="0" smtClean="0">
                    <a:solidFill>
                      <a:schemeClr val="bg1"/>
                    </a:solidFill>
                    <a:latin typeface="Symbol" charset="2"/>
                    <a:cs typeface="Symbol" charset="2"/>
                  </a:rPr>
                  <a:t>K</a:t>
                </a:r>
                <a:endParaRPr lang="en-US" sz="1600" dirty="0">
                  <a:solidFill>
                    <a:schemeClr val="bg1"/>
                  </a:solidFill>
                  <a:latin typeface="Symbol" charset="2"/>
                  <a:cs typeface="Symbol" charset="2"/>
                </a:endParaRPr>
              </a:p>
            </p:txBody>
          </p:sp>
        </p:grpSp>
        <p:sp>
          <p:nvSpPr>
            <p:cNvPr id="56" name="TextBox 55"/>
            <p:cNvSpPr txBox="1"/>
            <p:nvPr/>
          </p:nvSpPr>
          <p:spPr>
            <a:xfrm>
              <a:off x="748427" y="1549400"/>
              <a:ext cx="469900" cy="338554"/>
            </a:xfrm>
            <a:prstGeom prst="rect">
              <a:avLst/>
            </a:prstGeom>
            <a:noFill/>
          </p:spPr>
          <p:txBody>
            <a:bodyPr wrap="none" rtlCol="0">
              <a:spAutoFit/>
            </a:bodyPr>
            <a:lstStyle/>
            <a:p>
              <a:r>
                <a:rPr lang="en-US" sz="1600" dirty="0" smtClean="0"/>
                <a:t>0.0</a:t>
              </a:r>
              <a:endParaRPr lang="en-US" sz="1600" dirty="0"/>
            </a:p>
          </p:txBody>
        </p:sp>
        <p:sp>
          <p:nvSpPr>
            <p:cNvPr id="57" name="TextBox 56"/>
            <p:cNvSpPr txBox="1"/>
            <p:nvPr/>
          </p:nvSpPr>
          <p:spPr>
            <a:xfrm>
              <a:off x="628498" y="2814571"/>
              <a:ext cx="573294" cy="338554"/>
            </a:xfrm>
            <a:prstGeom prst="rect">
              <a:avLst/>
            </a:prstGeom>
            <a:noFill/>
          </p:spPr>
          <p:txBody>
            <a:bodyPr wrap="none" rtlCol="0">
              <a:spAutoFit/>
            </a:bodyPr>
            <a:lstStyle/>
            <a:p>
              <a:r>
                <a:rPr lang="en-US" sz="1600" dirty="0" smtClean="0">
                  <a:latin typeface="Symbol" pitchFamily="18" charset="2"/>
                </a:rPr>
                <a:t>–</a:t>
              </a:r>
              <a:r>
                <a:rPr lang="en-US" sz="1600" dirty="0" smtClean="0"/>
                <a:t>1.0</a:t>
              </a:r>
              <a:endParaRPr lang="en-US" sz="1600" dirty="0"/>
            </a:p>
          </p:txBody>
        </p:sp>
        <p:sp>
          <p:nvSpPr>
            <p:cNvPr id="58" name="TextBox 57"/>
            <p:cNvSpPr txBox="1"/>
            <p:nvPr/>
          </p:nvSpPr>
          <p:spPr>
            <a:xfrm>
              <a:off x="630001" y="4080792"/>
              <a:ext cx="573294" cy="338554"/>
            </a:xfrm>
            <a:prstGeom prst="rect">
              <a:avLst/>
            </a:prstGeom>
            <a:noFill/>
          </p:spPr>
          <p:txBody>
            <a:bodyPr wrap="none" rtlCol="0">
              <a:spAutoFit/>
            </a:bodyPr>
            <a:lstStyle/>
            <a:p>
              <a:r>
                <a:rPr lang="en-US" sz="1600" dirty="0" smtClean="0">
                  <a:latin typeface="Symbol" pitchFamily="18" charset="2"/>
                </a:rPr>
                <a:t>–</a:t>
              </a:r>
              <a:r>
                <a:rPr lang="en-US" sz="1600" dirty="0" smtClean="0"/>
                <a:t>2.0</a:t>
              </a:r>
              <a:endParaRPr lang="en-US" sz="1600" dirty="0"/>
            </a:p>
          </p:txBody>
        </p:sp>
        <p:sp>
          <p:nvSpPr>
            <p:cNvPr id="59" name="TextBox 58"/>
            <p:cNvSpPr txBox="1"/>
            <p:nvPr/>
          </p:nvSpPr>
          <p:spPr>
            <a:xfrm>
              <a:off x="1167503" y="5006111"/>
              <a:ext cx="573294" cy="338554"/>
            </a:xfrm>
            <a:prstGeom prst="rect">
              <a:avLst/>
            </a:prstGeom>
            <a:noFill/>
          </p:spPr>
          <p:txBody>
            <a:bodyPr wrap="none" rtlCol="0">
              <a:spAutoFit/>
            </a:bodyPr>
            <a:lstStyle/>
            <a:p>
              <a:r>
                <a:rPr lang="en-US" sz="1600" dirty="0" smtClean="0">
                  <a:latin typeface="Symbol" pitchFamily="18" charset="2"/>
                </a:rPr>
                <a:t>–</a:t>
              </a:r>
              <a:r>
                <a:rPr lang="en-US" sz="1600" dirty="0" smtClean="0"/>
                <a:t>1.7</a:t>
              </a:r>
              <a:endParaRPr lang="en-US" sz="1600" dirty="0"/>
            </a:p>
          </p:txBody>
        </p:sp>
        <p:sp>
          <p:nvSpPr>
            <p:cNvPr id="60" name="TextBox 59"/>
            <p:cNvSpPr txBox="1"/>
            <p:nvPr/>
          </p:nvSpPr>
          <p:spPr>
            <a:xfrm>
              <a:off x="2237325" y="5004177"/>
              <a:ext cx="573294" cy="338554"/>
            </a:xfrm>
            <a:prstGeom prst="rect">
              <a:avLst/>
            </a:prstGeom>
            <a:noFill/>
          </p:spPr>
          <p:txBody>
            <a:bodyPr wrap="none" rtlCol="0">
              <a:spAutoFit/>
            </a:bodyPr>
            <a:lstStyle/>
            <a:p>
              <a:r>
                <a:rPr lang="en-US" sz="1600" dirty="0">
                  <a:latin typeface="Symbol" pitchFamily="18" charset="2"/>
                </a:rPr>
                <a:t>–</a:t>
              </a:r>
              <a:r>
                <a:rPr lang="en-US" sz="1600" dirty="0" smtClean="0"/>
                <a:t>0.7</a:t>
              </a:r>
              <a:endParaRPr lang="en-US" sz="1600" dirty="0"/>
            </a:p>
          </p:txBody>
        </p:sp>
        <p:sp>
          <p:nvSpPr>
            <p:cNvPr id="61" name="TextBox 60"/>
            <p:cNvSpPr txBox="1"/>
            <p:nvPr/>
          </p:nvSpPr>
          <p:spPr>
            <a:xfrm>
              <a:off x="3341360" y="5002183"/>
              <a:ext cx="469900" cy="338554"/>
            </a:xfrm>
            <a:prstGeom prst="rect">
              <a:avLst/>
            </a:prstGeom>
            <a:noFill/>
          </p:spPr>
          <p:txBody>
            <a:bodyPr wrap="none" rtlCol="0">
              <a:spAutoFit/>
            </a:bodyPr>
            <a:lstStyle/>
            <a:p>
              <a:r>
                <a:rPr lang="en-US" sz="1600" dirty="0" smtClean="0"/>
                <a:t>0.3</a:t>
              </a:r>
              <a:endParaRPr lang="en-US" sz="1600" dirty="0"/>
            </a:p>
          </p:txBody>
        </p:sp>
        <p:sp>
          <p:nvSpPr>
            <p:cNvPr id="62" name="TextBox 61"/>
            <p:cNvSpPr txBox="1"/>
            <p:nvPr/>
          </p:nvSpPr>
          <p:spPr>
            <a:xfrm>
              <a:off x="1371600" y="1490246"/>
              <a:ext cx="800632" cy="446892"/>
            </a:xfrm>
            <a:prstGeom prst="rect">
              <a:avLst/>
            </a:prstGeom>
            <a:noFill/>
          </p:spPr>
          <p:txBody>
            <a:bodyPr wrap="none" rtlCol="0">
              <a:spAutoFit/>
            </a:bodyPr>
            <a:lstStyle/>
            <a:p>
              <a:r>
                <a:rPr lang="en-US" b="0" dirty="0" smtClean="0">
                  <a:solidFill>
                    <a:srgbClr val="FF0000"/>
                  </a:solidFill>
                </a:rPr>
                <a:t>180 K</a:t>
              </a:r>
              <a:endParaRPr lang="en-US" b="0" dirty="0">
                <a:solidFill>
                  <a:srgbClr val="FF0000"/>
                </a:solidFill>
              </a:endParaRPr>
            </a:p>
          </p:txBody>
        </p:sp>
      </p:grpSp>
      <p:sp>
        <p:nvSpPr>
          <p:cNvPr id="73" name="Rectangle 72"/>
          <p:cNvSpPr/>
          <p:nvPr/>
        </p:nvSpPr>
        <p:spPr bwMode="auto">
          <a:xfrm>
            <a:off x="2984500" y="2020496"/>
            <a:ext cx="288000" cy="1524000"/>
          </a:xfrm>
          <a:prstGeom prst="rect">
            <a:avLst/>
          </a:prstGeom>
          <a:noFill/>
          <a:ln w="9525" cap="flat" cmpd="sng" algn="ctr">
            <a:solidFill>
              <a:schemeClr val="bg1"/>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nvGrpSpPr>
          <p:cNvPr id="692" name="Group 101"/>
          <p:cNvGrpSpPr>
            <a:grpSpLocks/>
          </p:cNvGrpSpPr>
          <p:nvPr/>
        </p:nvGrpSpPr>
        <p:grpSpPr bwMode="auto">
          <a:xfrm>
            <a:off x="2728912" y="3961592"/>
            <a:ext cx="2071688" cy="1116012"/>
            <a:chOff x="26355153" y="23186876"/>
            <a:chExt cx="4882459" cy="2897731"/>
          </a:xfrm>
        </p:grpSpPr>
        <p:grpSp>
          <p:nvGrpSpPr>
            <p:cNvPr id="28808" name="Group 102"/>
            <p:cNvGrpSpPr>
              <a:grpSpLocks/>
            </p:cNvGrpSpPr>
            <p:nvPr/>
          </p:nvGrpSpPr>
          <p:grpSpPr bwMode="auto">
            <a:xfrm>
              <a:off x="26355153" y="23186876"/>
              <a:ext cx="4882459" cy="2897731"/>
              <a:chOff x="26355153" y="23186876"/>
              <a:chExt cx="4882459" cy="2897731"/>
            </a:xfrm>
          </p:grpSpPr>
          <p:pic>
            <p:nvPicPr>
              <p:cNvPr id="28810" name="Picture 105"/>
              <p:cNvPicPr>
                <a:picLocks noChangeAspect="1"/>
              </p:cNvPicPr>
              <p:nvPr/>
            </p:nvPicPr>
            <p:blipFill>
              <a:blip r:embed="rId12">
                <a:extLst>
                  <a:ext uri="{28A0092B-C50C-407E-A947-70E740481C1C}">
                    <a14:useLocalDpi xmlns:a14="http://schemas.microsoft.com/office/drawing/2010/main" val="0"/>
                  </a:ext>
                </a:extLst>
              </a:blip>
              <a:srcRect l="58208" t="61026" r="1675" b="3514"/>
              <a:stretch>
                <a:fillRect/>
              </a:stretch>
            </p:blipFill>
            <p:spPr bwMode="auto">
              <a:xfrm>
                <a:off x="26355153" y="23186876"/>
                <a:ext cx="4882459" cy="289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7" name="Rectangle 696"/>
              <p:cNvSpPr/>
              <p:nvPr/>
            </p:nvSpPr>
            <p:spPr>
              <a:xfrm>
                <a:off x="27866657" y="24052486"/>
                <a:ext cx="1369333" cy="4328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98" name="Rectangle 697"/>
              <p:cNvSpPr/>
              <p:nvPr/>
            </p:nvSpPr>
            <p:spPr>
              <a:xfrm>
                <a:off x="27934001" y="24769706"/>
                <a:ext cx="1373076" cy="4328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grpSp>
        <p:sp>
          <p:nvSpPr>
            <p:cNvPr id="28809" name="TextBox 103"/>
            <p:cNvSpPr txBox="1">
              <a:spLocks noChangeArrowheads="1"/>
            </p:cNvSpPr>
            <p:nvPr/>
          </p:nvSpPr>
          <p:spPr bwMode="auto">
            <a:xfrm>
              <a:off x="27526809" y="23911143"/>
              <a:ext cx="2190986" cy="67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b="1"/>
                <a:t>Decreasing T</a:t>
              </a:r>
            </a:p>
          </p:txBody>
        </p:sp>
      </p:grpSp>
      <p:sp>
        <p:nvSpPr>
          <p:cNvPr id="74" name="TextBox 73"/>
          <p:cNvSpPr txBox="1"/>
          <p:nvPr/>
        </p:nvSpPr>
        <p:spPr>
          <a:xfrm>
            <a:off x="228600" y="5943600"/>
            <a:ext cx="4895090" cy="338554"/>
          </a:xfrm>
          <a:prstGeom prst="rect">
            <a:avLst/>
          </a:prstGeom>
          <a:noFill/>
        </p:spPr>
        <p:txBody>
          <a:bodyPr wrap="none" rtlCol="0">
            <a:spAutoFit/>
          </a:bodyPr>
          <a:lstStyle/>
          <a:p>
            <a:pPr algn="l"/>
            <a:r>
              <a:rPr lang="en-US" sz="1600" b="0" dirty="0" smtClean="0">
                <a:solidFill>
                  <a:srgbClr val="000000"/>
                </a:solidFill>
              </a:rPr>
              <a:t>H. </a:t>
            </a:r>
            <a:r>
              <a:rPr lang="en-US" sz="1600" b="0" dirty="0" err="1" smtClean="0">
                <a:solidFill>
                  <a:srgbClr val="000000"/>
                </a:solidFill>
              </a:rPr>
              <a:t>Ryu</a:t>
            </a:r>
            <a:r>
              <a:rPr lang="en-US" sz="1600" b="0" dirty="0" smtClean="0">
                <a:solidFill>
                  <a:srgbClr val="000000"/>
                </a:solidFill>
              </a:rPr>
              <a:t>, C. Hwang et al., Nano </a:t>
            </a:r>
            <a:r>
              <a:rPr lang="en-US" sz="1600" b="0" dirty="0" err="1" smtClean="0">
                <a:solidFill>
                  <a:srgbClr val="000000"/>
                </a:solidFill>
              </a:rPr>
              <a:t>Lett</a:t>
            </a:r>
            <a:r>
              <a:rPr lang="en-US" sz="1600" b="0" dirty="0" smtClean="0">
                <a:solidFill>
                  <a:srgbClr val="000000"/>
                </a:solidFill>
              </a:rPr>
              <a:t>. 17, 5914 (2017)</a:t>
            </a:r>
            <a:endParaRPr lang="en-US" sz="1600" b="0" dirty="0">
              <a:solidFill>
                <a:srgbClr val="000000"/>
              </a:solidFill>
            </a:endParaRPr>
          </a:p>
        </p:txBody>
      </p:sp>
      <p:sp>
        <p:nvSpPr>
          <p:cNvPr id="642" name="TextBox 641"/>
          <p:cNvSpPr txBox="1"/>
          <p:nvPr/>
        </p:nvSpPr>
        <p:spPr>
          <a:xfrm>
            <a:off x="706718" y="6184649"/>
            <a:ext cx="8097175" cy="646331"/>
          </a:xfrm>
          <a:prstGeom prst="rect">
            <a:avLst/>
          </a:prstGeom>
          <a:solidFill>
            <a:srgbClr val="F2F2F2">
              <a:alpha val="63000"/>
            </a:srgbClr>
          </a:solidFill>
          <a:effectLst>
            <a:outerShdw blurRad="50800" dist="38100" dir="5400000" algn="t" rotWithShape="0">
              <a:prstClr val="black">
                <a:alpha val="40000"/>
              </a:prstClr>
            </a:outerShdw>
          </a:effectLst>
        </p:spPr>
        <p:txBody>
          <a:bodyPr wrap="none">
            <a:spAutoFit/>
          </a:bodyPr>
          <a:lstStyle/>
          <a:p>
            <a:pPr algn="ctr">
              <a:defRPr/>
            </a:pPr>
            <a:r>
              <a:rPr lang="en-US" sz="3600" i="1" dirty="0">
                <a:solidFill>
                  <a:srgbClr val="0000FF"/>
                </a:solidFill>
              </a:rPr>
              <a:t>s</a:t>
            </a:r>
            <a:r>
              <a:rPr lang="en-US" sz="3600" b="1" i="1" dirty="0" smtClean="0">
                <a:solidFill>
                  <a:srgbClr val="0000FF"/>
                </a:solidFill>
              </a:rPr>
              <a:t>trong electron-electron </a:t>
            </a:r>
            <a:r>
              <a:rPr lang="en-US" sz="3600" b="1" i="1" dirty="0">
                <a:solidFill>
                  <a:srgbClr val="0000FF"/>
                </a:solidFill>
              </a:rPr>
              <a:t>interaction</a:t>
            </a:r>
          </a:p>
        </p:txBody>
      </p:sp>
      <p:sp>
        <p:nvSpPr>
          <p:cNvPr id="711" name="TextBox 95"/>
          <p:cNvSpPr txBox="1">
            <a:spLocks noChangeArrowheads="1"/>
          </p:cNvSpPr>
          <p:nvPr/>
        </p:nvSpPr>
        <p:spPr bwMode="auto">
          <a:xfrm>
            <a:off x="712967" y="5540440"/>
            <a:ext cx="8100000" cy="646331"/>
          </a:xfrm>
          <a:prstGeom prst="rect">
            <a:avLst/>
          </a:prstGeom>
          <a:solidFill>
            <a:srgbClr val="F2F2F2">
              <a:alpha val="61000"/>
            </a:srgbClr>
          </a:solidFill>
          <a:ln>
            <a:noFill/>
          </a:ln>
          <a:effectLst>
            <a:outerShdw blurRad="50800" dist="38100" dir="5400000" algn="t" rotWithShape="0">
              <a:prstClr val="black">
                <a:alpha val="40000"/>
              </a:prstClr>
            </a:outerShdw>
          </a:effectLs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en-US" sz="3600" b="1" i="1" dirty="0" smtClean="0">
                <a:solidFill>
                  <a:srgbClr val="0000FF"/>
                </a:solidFill>
              </a:rPr>
              <a:t>Temperature-controlled</a:t>
            </a:r>
          </a:p>
        </p:txBody>
      </p:sp>
    </p:spTree>
    <p:custDataLst>
      <p:tags r:id="rId2"/>
    </p:custDataLst>
    <p:extLst>
      <p:ext uri="{BB962C8B-B14F-4D97-AF65-F5344CB8AC3E}">
        <p14:creationId xmlns:p14="http://schemas.microsoft.com/office/powerpoint/2010/main" val="4215115585"/>
      </p:ext>
    </p:extLst>
  </p:cSld>
  <p:clrMapOvr>
    <a:masterClrMapping/>
  </p:clrMapOvr>
  <p:transition xmlns:p14="http://schemas.microsoft.com/office/powerpoint/2010/main" spd="slow" advTm="159312"/>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642"/>
                                        </p:tgtEl>
                                        <p:attrNameLst>
                                          <p:attrName>style.visibility</p:attrName>
                                        </p:attrNameLst>
                                      </p:cBhvr>
                                      <p:to>
                                        <p:strVal val="visible"/>
                                      </p:to>
                                    </p:set>
                                    <p:animEffect transition="in" filter="dissolve">
                                      <p:cBhvr>
                                        <p:cTn id="29" dur="500"/>
                                        <p:tgtEl>
                                          <p:spTgt spid="64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9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4"/>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711"/>
                                        </p:tgtEl>
                                        <p:attrNameLst>
                                          <p:attrName>style.visibility</p:attrName>
                                        </p:attrNameLst>
                                      </p:cBhvr>
                                      <p:to>
                                        <p:strVal val="visible"/>
                                      </p:to>
                                    </p:set>
                                    <p:animEffect transition="in" filter="dissolve">
                                      <p:cBhvr>
                                        <p:cTn id="54" dur="500"/>
                                        <p:tgtEl>
                                          <p:spTgt spid="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1" grpId="0"/>
      <p:bldP spid="49" grpId="0"/>
      <p:bldP spid="50" grpId="0"/>
      <p:bldP spid="73" grpId="0" animBg="1"/>
      <p:bldP spid="642" grpId="0" animBg="1"/>
      <p:bldP spid="7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Outline</a:t>
            </a:r>
            <a:endParaRPr lang="en-US" altLang="zh-CN" sz="3000" dirty="0">
              <a:solidFill>
                <a:schemeClr val="bg1"/>
              </a:solidFill>
              <a:effectLst>
                <a:outerShdw blurRad="38100" dist="38100" dir="2700000" algn="tl">
                  <a:srgbClr val="000000"/>
                </a:outerShdw>
              </a:effectLst>
              <a:ea typeface="宋体" pitchFamily="2" charset="-122"/>
            </a:endParaRPr>
          </a:p>
        </p:txBody>
      </p:sp>
      <p:sp>
        <p:nvSpPr>
          <p:cNvPr id="22" name="TextBox 21"/>
          <p:cNvSpPr txBox="1"/>
          <p:nvPr/>
        </p:nvSpPr>
        <p:spPr>
          <a:xfrm>
            <a:off x="685800" y="1626513"/>
            <a:ext cx="4307627" cy="430887"/>
          </a:xfrm>
          <a:prstGeom prst="rect">
            <a:avLst/>
          </a:prstGeom>
          <a:noFill/>
        </p:spPr>
        <p:txBody>
          <a:bodyPr wrap="none" rtlCol="0">
            <a:spAutoFit/>
          </a:bodyPr>
          <a:lstStyle/>
          <a:p>
            <a:pPr algn="l"/>
            <a:r>
              <a:rPr lang="en-US" sz="2200" dirty="0" smtClean="0"/>
              <a:t>1. Why do we study electrons?</a:t>
            </a:r>
            <a:endParaRPr lang="en-US" sz="2200" dirty="0"/>
          </a:p>
        </p:txBody>
      </p:sp>
      <p:sp>
        <p:nvSpPr>
          <p:cNvPr id="12" name="TextBox 11"/>
          <p:cNvSpPr txBox="1"/>
          <p:nvPr/>
        </p:nvSpPr>
        <p:spPr>
          <a:xfrm>
            <a:off x="685800" y="3466980"/>
            <a:ext cx="7083315" cy="769441"/>
          </a:xfrm>
          <a:prstGeom prst="rect">
            <a:avLst/>
          </a:prstGeom>
          <a:noFill/>
        </p:spPr>
        <p:txBody>
          <a:bodyPr wrap="none" rtlCol="0">
            <a:spAutoFit/>
          </a:bodyPr>
          <a:lstStyle/>
          <a:p>
            <a:pPr algn="l"/>
            <a:r>
              <a:rPr lang="en-US" sz="2200" dirty="0">
                <a:solidFill>
                  <a:srgbClr val="FF0000"/>
                </a:solidFill>
              </a:rPr>
              <a:t>3</a:t>
            </a:r>
            <a:r>
              <a:rPr lang="en-US" sz="2200" dirty="0" smtClean="0">
                <a:solidFill>
                  <a:srgbClr val="FF0000"/>
                </a:solidFill>
              </a:rPr>
              <a:t>. </a:t>
            </a:r>
            <a:r>
              <a:rPr lang="en-US" sz="2200" dirty="0" smtClean="0">
                <a:solidFill>
                  <a:srgbClr val="FF0000"/>
                </a:solidFill>
              </a:rPr>
              <a:t>Dream about strongly correlated electron phases </a:t>
            </a:r>
          </a:p>
          <a:p>
            <a:pPr algn="l"/>
            <a:r>
              <a:rPr lang="en-US" sz="2200" dirty="0">
                <a:solidFill>
                  <a:srgbClr val="FF0000"/>
                </a:solidFill>
              </a:rPr>
              <a:t> </a:t>
            </a:r>
            <a:r>
              <a:rPr lang="en-US" sz="2200" dirty="0" smtClean="0">
                <a:solidFill>
                  <a:srgbClr val="FF0000"/>
                </a:solidFill>
              </a:rPr>
              <a:t>   in a 2D world: </a:t>
            </a:r>
            <a:r>
              <a:rPr lang="en-US" sz="2200" dirty="0" err="1" smtClean="0">
                <a:solidFill>
                  <a:srgbClr val="FF0000"/>
                </a:solidFill>
              </a:rPr>
              <a:t>graphene</a:t>
            </a:r>
            <a:endParaRPr lang="en-US" sz="2200" dirty="0">
              <a:solidFill>
                <a:srgbClr val="FF0000"/>
              </a:solidFill>
            </a:endParaRPr>
          </a:p>
        </p:txBody>
      </p:sp>
      <p:sp>
        <p:nvSpPr>
          <p:cNvPr id="8" name="TextBox 7"/>
          <p:cNvSpPr txBox="1"/>
          <p:nvPr/>
        </p:nvSpPr>
        <p:spPr>
          <a:xfrm>
            <a:off x="1229830" y="5086290"/>
            <a:ext cx="6583854" cy="400110"/>
          </a:xfrm>
          <a:prstGeom prst="rect">
            <a:avLst/>
          </a:prstGeom>
          <a:noFill/>
        </p:spPr>
        <p:txBody>
          <a:bodyPr wrap="none" rtlCol="0">
            <a:spAutoFit/>
          </a:bodyPr>
          <a:lstStyle/>
          <a:p>
            <a:pPr marL="342900" indent="-342900" algn="l">
              <a:buFont typeface="Arial" pitchFamily="34" charset="0"/>
              <a:buChar char="•"/>
            </a:pPr>
            <a:r>
              <a:rPr lang="en-US" sz="2000" b="0" dirty="0" smtClean="0">
                <a:solidFill>
                  <a:srgbClr val="FF0000"/>
                </a:solidFill>
              </a:rPr>
              <a:t>Role of a dopant: spin</a:t>
            </a:r>
            <a:r>
              <a:rPr lang="en-US" sz="2000" b="0" dirty="0">
                <a:solidFill>
                  <a:srgbClr val="FF0000"/>
                </a:solidFill>
              </a:rPr>
              <a:t>-spin </a:t>
            </a:r>
            <a:r>
              <a:rPr lang="en-US" sz="2000" b="0" dirty="0" smtClean="0">
                <a:solidFill>
                  <a:srgbClr val="FF0000"/>
                </a:solidFill>
              </a:rPr>
              <a:t>interactions: Kondo effect</a:t>
            </a:r>
            <a:endParaRPr lang="en-US" sz="2000" b="0" dirty="0">
              <a:solidFill>
                <a:srgbClr val="FF0000"/>
              </a:solidFill>
            </a:endParaRPr>
          </a:p>
        </p:txBody>
      </p:sp>
      <p:sp>
        <p:nvSpPr>
          <p:cNvPr id="9" name="TextBox 8"/>
          <p:cNvSpPr txBox="1"/>
          <p:nvPr/>
        </p:nvSpPr>
        <p:spPr>
          <a:xfrm>
            <a:off x="1219200" y="4457580"/>
            <a:ext cx="6135013" cy="400110"/>
          </a:xfrm>
          <a:prstGeom prst="rect">
            <a:avLst/>
          </a:prstGeom>
          <a:noFill/>
        </p:spPr>
        <p:txBody>
          <a:bodyPr wrap="none" rtlCol="0">
            <a:spAutoFit/>
          </a:bodyPr>
          <a:lstStyle/>
          <a:p>
            <a:pPr marL="342900" indent="-342900" algn="l">
              <a:buFont typeface="Arial" pitchFamily="34" charset="0"/>
              <a:buChar char="•"/>
            </a:pPr>
            <a:r>
              <a:rPr lang="en-US" sz="2000" b="0" dirty="0" smtClean="0"/>
              <a:t>Role of a substrate: electron</a:t>
            </a:r>
            <a:r>
              <a:rPr lang="en-US" sz="2000" b="0" dirty="0"/>
              <a:t>-electron </a:t>
            </a:r>
            <a:r>
              <a:rPr lang="en-US" sz="2000" b="0" dirty="0" smtClean="0"/>
              <a:t>interactions</a:t>
            </a:r>
            <a:endParaRPr lang="en-US" sz="2000" b="0" dirty="0"/>
          </a:p>
        </p:txBody>
      </p:sp>
      <p:sp>
        <p:nvSpPr>
          <p:cNvPr id="11" name="TextBox 10"/>
          <p:cNvSpPr txBox="1"/>
          <p:nvPr/>
        </p:nvSpPr>
        <p:spPr>
          <a:xfrm>
            <a:off x="685800" y="2540913"/>
            <a:ext cx="4307627" cy="430887"/>
          </a:xfrm>
          <a:prstGeom prst="rect">
            <a:avLst/>
          </a:prstGeom>
          <a:noFill/>
        </p:spPr>
        <p:txBody>
          <a:bodyPr wrap="none" rtlCol="0">
            <a:spAutoFit/>
          </a:bodyPr>
          <a:lstStyle/>
          <a:p>
            <a:pPr algn="l"/>
            <a:r>
              <a:rPr lang="en-US" sz="2200" dirty="0" smtClean="0"/>
              <a:t>2</a:t>
            </a:r>
            <a:r>
              <a:rPr lang="en-US" sz="2200" dirty="0" smtClean="0"/>
              <a:t>. How </a:t>
            </a:r>
            <a:r>
              <a:rPr lang="en-US" sz="2200" dirty="0" smtClean="0"/>
              <a:t>do we study electrons?</a:t>
            </a:r>
            <a:endParaRPr lang="en-US" sz="2200" dirty="0"/>
          </a:p>
        </p:txBody>
      </p:sp>
    </p:spTree>
    <p:extLst>
      <p:ext uri="{BB962C8B-B14F-4D97-AF65-F5344CB8AC3E}">
        <p14:creationId xmlns:p14="http://schemas.microsoft.com/office/powerpoint/2010/main" val="4161107979"/>
      </p:ext>
    </p:extLst>
  </p:cSld>
  <p:clrMapOvr>
    <a:masterClrMapping/>
  </p:clrMapOvr>
  <mc:AlternateContent xmlns:mc="http://schemas.openxmlformats.org/markup-compatibility/2006" xmlns:p14="http://schemas.microsoft.com/office/powerpoint/2010/main">
    <mc:Choice Requires="p14">
      <p:transition spd="slow" p14:dur="2000" advTm="22535"/>
    </mc:Choice>
    <mc:Fallback xmlns="">
      <p:transition xmlns:p14="http://schemas.microsoft.com/office/powerpoint/2010/main" spd="slow" advTm="22535"/>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a:solidFill>
                  <a:schemeClr val="bg1"/>
                </a:solidFill>
                <a:effectLst>
                  <a:outerShdw blurRad="38100" dist="38100" dir="2700000" algn="tl">
                    <a:srgbClr val="000000"/>
                  </a:outerShdw>
                </a:effectLst>
                <a:ea typeface="宋体" pitchFamily="2" charset="-122"/>
              </a:rPr>
              <a:t>Role of a </a:t>
            </a:r>
            <a:r>
              <a:rPr lang="en-US" altLang="zh-CN" sz="3000" dirty="0" smtClean="0">
                <a:solidFill>
                  <a:schemeClr val="bg1"/>
                </a:solidFill>
                <a:effectLst>
                  <a:outerShdw blurRad="38100" dist="38100" dir="2700000" algn="tl">
                    <a:srgbClr val="000000"/>
                  </a:outerShdw>
                </a:effectLst>
                <a:ea typeface="宋体" pitchFamily="2" charset="-122"/>
              </a:rPr>
              <a:t>dopant: Kondo effect</a:t>
            </a:r>
            <a:endParaRPr lang="en-US" altLang="zh-CN" sz="3000" dirty="0">
              <a:solidFill>
                <a:schemeClr val="bg1"/>
              </a:solidFill>
              <a:effectLst>
                <a:outerShdw blurRad="38100" dist="38100" dir="2700000" algn="tl">
                  <a:srgbClr val="000000"/>
                </a:outerShdw>
              </a:effectLst>
              <a:ea typeface="宋体" pitchFamily="2" charset="-122"/>
            </a:endParaRPr>
          </a:p>
        </p:txBody>
      </p:sp>
      <p:grpSp>
        <p:nvGrpSpPr>
          <p:cNvPr id="21" name="Group 20"/>
          <p:cNvGrpSpPr/>
          <p:nvPr/>
        </p:nvGrpSpPr>
        <p:grpSpPr>
          <a:xfrm>
            <a:off x="1489657" y="1371600"/>
            <a:ext cx="6172200" cy="381000"/>
            <a:chOff x="409059" y="2442154"/>
            <a:chExt cx="6172200" cy="381000"/>
          </a:xfrm>
        </p:grpSpPr>
        <p:sp>
          <p:nvSpPr>
            <p:cNvPr id="22" name="TextBox 21"/>
            <p:cNvSpPr txBox="1"/>
            <p:nvPr/>
          </p:nvSpPr>
          <p:spPr>
            <a:xfrm>
              <a:off x="2249128" y="2484600"/>
              <a:ext cx="2423873" cy="338554"/>
            </a:xfrm>
            <a:prstGeom prst="rect">
              <a:avLst/>
            </a:prstGeom>
            <a:noFill/>
          </p:spPr>
          <p:txBody>
            <a:bodyPr wrap="none" rtlCol="0">
              <a:spAutoFit/>
            </a:bodyPr>
            <a:lstStyle/>
            <a:p>
              <a:r>
                <a:rPr lang="en-US" sz="1600" b="0" dirty="0" smtClean="0"/>
                <a:t>Decreasing temperature</a:t>
              </a:r>
              <a:endParaRPr lang="en-US" sz="1600" b="0" i="1" dirty="0" smtClean="0"/>
            </a:p>
          </p:txBody>
        </p:sp>
        <p:grpSp>
          <p:nvGrpSpPr>
            <p:cNvPr id="23" name="Group 22"/>
            <p:cNvGrpSpPr/>
            <p:nvPr/>
          </p:nvGrpSpPr>
          <p:grpSpPr>
            <a:xfrm>
              <a:off x="409059" y="2442154"/>
              <a:ext cx="6172200" cy="708"/>
              <a:chOff x="409059" y="2442154"/>
              <a:chExt cx="6172200" cy="708"/>
            </a:xfrm>
          </p:grpSpPr>
          <p:cxnSp>
            <p:nvCxnSpPr>
              <p:cNvPr id="24" name="Straight Connector 23"/>
              <p:cNvCxnSpPr/>
              <p:nvPr/>
            </p:nvCxnSpPr>
            <p:spPr>
              <a:xfrm>
                <a:off x="409059" y="2442154"/>
                <a:ext cx="6096000" cy="0"/>
              </a:xfrm>
              <a:prstGeom prst="line">
                <a:avLst/>
              </a:prstGeom>
              <a:ln>
                <a:gradFill flip="none" rotWithShape="1">
                  <a:gsLst>
                    <a:gs pos="0">
                      <a:srgbClr val="FF0000"/>
                    </a:gs>
                    <a:gs pos="100000">
                      <a:srgbClr val="0000FF"/>
                    </a:gs>
                  </a:gsLst>
                  <a:lin ang="0" scaled="1"/>
                  <a:tileRect/>
                </a:gradFill>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6470987" y="2442862"/>
                <a:ext cx="110272" cy="0"/>
              </a:xfrm>
              <a:prstGeom prst="straightConnector1">
                <a:avLst/>
              </a:prstGeom>
              <a:ln>
                <a:solidFill>
                  <a:srgbClr val="0000FF"/>
                </a:solidFill>
                <a:tailEnd type="stealth" w="lg" len="lg"/>
              </a:ln>
              <a:effectLst/>
            </p:spPr>
            <p:style>
              <a:lnRef idx="2">
                <a:schemeClr val="accent1"/>
              </a:lnRef>
              <a:fillRef idx="0">
                <a:schemeClr val="accent1"/>
              </a:fillRef>
              <a:effectRef idx="1">
                <a:schemeClr val="accent1"/>
              </a:effectRef>
              <a:fontRef idx="minor">
                <a:schemeClr val="tx1"/>
              </a:fontRef>
            </p:style>
          </p:cxnSp>
        </p:grpSp>
      </p:grpSp>
      <p:grpSp>
        <p:nvGrpSpPr>
          <p:cNvPr id="6" name="Group 5"/>
          <p:cNvGrpSpPr/>
          <p:nvPr/>
        </p:nvGrpSpPr>
        <p:grpSpPr>
          <a:xfrm>
            <a:off x="533400" y="1447800"/>
            <a:ext cx="2514600" cy="3886200"/>
            <a:chOff x="533400" y="1447800"/>
            <a:chExt cx="2514600" cy="3886200"/>
          </a:xfrm>
        </p:grpSpPr>
        <p:pic>
          <p:nvPicPr>
            <p:cNvPr id="40" name="Picture 39"/>
            <p:cNvPicPr>
              <a:picLocks noChangeAspect="1"/>
            </p:cNvPicPr>
            <p:nvPr/>
          </p:nvPicPr>
          <p:blipFill rotWithShape="1">
            <a:blip r:embed="rId2"/>
            <a:srcRect l="77568" t="9300"/>
            <a:stretch/>
          </p:blipFill>
          <p:spPr>
            <a:xfrm>
              <a:off x="914400" y="1447800"/>
              <a:ext cx="1709275" cy="1767013"/>
            </a:xfrm>
            <a:prstGeom prst="rect">
              <a:avLst/>
            </a:prstGeom>
          </p:spPr>
        </p:pic>
        <p:sp>
          <p:nvSpPr>
            <p:cNvPr id="4" name="Rounded Rectangle 3"/>
            <p:cNvSpPr/>
            <p:nvPr/>
          </p:nvSpPr>
          <p:spPr bwMode="auto">
            <a:xfrm>
              <a:off x="533400" y="3657600"/>
              <a:ext cx="2514600" cy="1676400"/>
            </a:xfrm>
            <a:prstGeom prst="roundRect">
              <a:avLst/>
            </a:prstGeom>
            <a:solidFill>
              <a:srgbClr val="9ED3D7">
                <a:alpha val="60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rgbClr val="FEB610"/>
                  </a:solidFill>
                  <a:effectLst/>
                </a:rPr>
                <a:t>Local</a:t>
              </a:r>
              <a:r>
                <a:rPr kumimoji="0" lang="en-US" sz="2200" b="1" i="0" u="none" strike="noStrike" cap="none" normalizeH="0" dirty="0" smtClean="0">
                  <a:ln>
                    <a:noFill/>
                  </a:ln>
                  <a:solidFill>
                    <a:srgbClr val="FEB610"/>
                  </a:solidFill>
                  <a:effectLst/>
                </a:rPr>
                <a:t>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dirty="0" smtClean="0">
                  <a:ln>
                    <a:noFill/>
                  </a:ln>
                  <a:solidFill>
                    <a:srgbClr val="FEB610"/>
                  </a:solidFill>
                  <a:effectLst/>
                </a:rPr>
                <a:t>m</a:t>
              </a:r>
              <a:r>
                <a:rPr lang="en-US" sz="2200" dirty="0" smtClean="0">
                  <a:solidFill>
                    <a:srgbClr val="FEB610"/>
                  </a:solidFill>
                </a:rPr>
                <a:t>agnetic </a:t>
              </a:r>
            </a:p>
            <a:p>
              <a:pPr marL="0" marR="0" indent="0" algn="ctr" defTabSz="914400" rtl="0" eaLnBrk="1" fontAlgn="base" latinLnBrk="0" hangingPunct="1">
                <a:lnSpc>
                  <a:spcPct val="100000"/>
                </a:lnSpc>
                <a:spcBef>
                  <a:spcPct val="0"/>
                </a:spcBef>
                <a:spcAft>
                  <a:spcPct val="0"/>
                </a:spcAft>
                <a:buClrTx/>
                <a:buSzTx/>
                <a:buFontTx/>
                <a:buNone/>
                <a:tabLst/>
              </a:pPr>
              <a:r>
                <a:rPr lang="en-US" sz="2200" dirty="0">
                  <a:solidFill>
                    <a:srgbClr val="FEB610"/>
                  </a:solidFill>
                </a:rPr>
                <a:t>m</a:t>
              </a:r>
              <a:r>
                <a:rPr kumimoji="0" lang="en-US" sz="2200" b="1" i="0" u="none" strike="noStrike" cap="none" normalizeH="0" baseline="0" dirty="0" smtClean="0">
                  <a:ln>
                    <a:noFill/>
                  </a:ln>
                  <a:solidFill>
                    <a:srgbClr val="FEB610"/>
                  </a:solidFill>
                  <a:effectLst/>
                </a:rPr>
                <a:t>oment</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rgbClr val="FEB610"/>
                  </a:solidFill>
                  <a:effectLst/>
                </a:rPr>
                <a:t>(4</a:t>
              </a:r>
              <a:r>
                <a:rPr kumimoji="0" lang="en-US" sz="2200" b="1" i="1" u="none" strike="noStrike" cap="none" normalizeH="0" baseline="0" dirty="0" smtClean="0">
                  <a:ln>
                    <a:noFill/>
                  </a:ln>
                  <a:solidFill>
                    <a:srgbClr val="FEB610"/>
                  </a:solidFill>
                  <a:effectLst/>
                  <a:latin typeface="Times New Roman"/>
                  <a:cs typeface="Times New Roman"/>
                </a:rPr>
                <a:t>f</a:t>
              </a:r>
              <a:r>
                <a:rPr kumimoji="0" lang="en-US" sz="2200" b="1" u="none" strike="noStrike" cap="none" normalizeH="0" baseline="0" dirty="0" smtClean="0">
                  <a:ln>
                    <a:noFill/>
                  </a:ln>
                  <a:solidFill>
                    <a:srgbClr val="FEB610"/>
                  </a:solidFill>
                  <a:effectLst/>
                  <a:latin typeface="Times New Roman"/>
                  <a:cs typeface="Times New Roman"/>
                </a:rPr>
                <a:t> </a:t>
              </a:r>
              <a:r>
                <a:rPr kumimoji="0" lang="en-US" sz="2200" b="1" u="none" strike="noStrike" cap="none" normalizeH="0" baseline="0" dirty="0" smtClean="0">
                  <a:ln>
                    <a:noFill/>
                  </a:ln>
                  <a:solidFill>
                    <a:srgbClr val="FEB610"/>
                  </a:solidFill>
                  <a:effectLst/>
                  <a:latin typeface="Arial"/>
                  <a:cs typeface="Arial"/>
                </a:rPr>
                <a:t>or</a:t>
              </a:r>
              <a:r>
                <a:rPr kumimoji="0" lang="en-US" sz="2200" b="1" u="none" strike="noStrike" cap="none" normalizeH="0" baseline="0" dirty="0" smtClean="0">
                  <a:ln>
                    <a:noFill/>
                  </a:ln>
                  <a:solidFill>
                    <a:srgbClr val="FEB610"/>
                  </a:solidFill>
                  <a:effectLst/>
                  <a:latin typeface="Times New Roman"/>
                  <a:cs typeface="Times New Roman"/>
                </a:rPr>
                <a:t> 3</a:t>
              </a:r>
              <a:r>
                <a:rPr kumimoji="0" lang="en-US" sz="2200" b="1" i="1" u="none" strike="noStrike" cap="none" normalizeH="0" baseline="0" dirty="0" smtClean="0">
                  <a:ln>
                    <a:noFill/>
                  </a:ln>
                  <a:solidFill>
                    <a:srgbClr val="FEB610"/>
                  </a:solidFill>
                  <a:effectLst/>
                  <a:latin typeface="Times New Roman"/>
                  <a:cs typeface="Times New Roman"/>
                </a:rPr>
                <a:t>d</a:t>
              </a:r>
              <a:r>
                <a:rPr kumimoji="0" lang="en-US" sz="2200" b="1" u="none" strike="noStrike" cap="none" normalizeH="0" baseline="0" dirty="0" smtClean="0">
                  <a:ln>
                    <a:noFill/>
                  </a:ln>
                  <a:solidFill>
                    <a:srgbClr val="FEB610"/>
                  </a:solidFill>
                  <a:effectLst/>
                  <a:latin typeface="Times New Roman"/>
                  <a:cs typeface="Times New Roman"/>
                </a:rPr>
                <a:t> </a:t>
              </a:r>
              <a:r>
                <a:rPr kumimoji="0" lang="en-US" sz="2200" b="1" u="none" strike="noStrike" cap="none" normalizeH="0" baseline="0" dirty="0" smtClean="0">
                  <a:ln>
                    <a:noFill/>
                  </a:ln>
                  <a:solidFill>
                    <a:srgbClr val="FEB610"/>
                  </a:solidFill>
                  <a:effectLst/>
                  <a:latin typeface="Arial"/>
                  <a:cs typeface="Arial"/>
                </a:rPr>
                <a:t>electrons)</a:t>
              </a:r>
            </a:p>
          </p:txBody>
        </p:sp>
        <p:sp>
          <p:nvSpPr>
            <p:cNvPr id="26" name="TextBox 62"/>
            <p:cNvSpPr txBox="1">
              <a:spLocks noChangeArrowheads="1"/>
            </p:cNvSpPr>
            <p:nvPr/>
          </p:nvSpPr>
          <p:spPr bwMode="auto">
            <a:xfrm flipH="1">
              <a:off x="1447800" y="3090446"/>
              <a:ext cx="7841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i="1" dirty="0">
                  <a:latin typeface="Symbol" charset="0"/>
                  <a:cs typeface="Symbol" charset="0"/>
                </a:rPr>
                <a:t>T</a:t>
              </a:r>
              <a:r>
                <a:rPr lang="en-US" sz="1600" b="1" dirty="0"/>
                <a:t> </a:t>
              </a:r>
              <a:r>
                <a:rPr lang="en-US" sz="1600" b="1" dirty="0" smtClean="0"/>
                <a:t> &gt; </a:t>
              </a:r>
              <a:r>
                <a:rPr lang="en-US" sz="1600" b="1" i="1" dirty="0">
                  <a:latin typeface="Symbol" charset="0"/>
                  <a:cs typeface="Symbol" charset="0"/>
                </a:rPr>
                <a:t>T</a:t>
              </a:r>
              <a:r>
                <a:rPr lang="en-US" sz="1600" b="1" baseline="-25000" dirty="0"/>
                <a:t>K</a:t>
              </a:r>
            </a:p>
          </p:txBody>
        </p:sp>
      </p:grpSp>
      <p:grpSp>
        <p:nvGrpSpPr>
          <p:cNvPr id="5" name="Group 4"/>
          <p:cNvGrpSpPr/>
          <p:nvPr/>
        </p:nvGrpSpPr>
        <p:grpSpPr>
          <a:xfrm>
            <a:off x="5943600" y="1752600"/>
            <a:ext cx="2819400" cy="4343400"/>
            <a:chOff x="5791200" y="1752600"/>
            <a:chExt cx="2819400" cy="4343400"/>
          </a:xfrm>
        </p:grpSpPr>
        <p:pic>
          <p:nvPicPr>
            <p:cNvPr id="38" name="Picture 37"/>
            <p:cNvPicPr>
              <a:picLocks noChangeAspect="1"/>
            </p:cNvPicPr>
            <p:nvPr/>
          </p:nvPicPr>
          <p:blipFill rotWithShape="1">
            <a:blip r:embed="rId2"/>
            <a:srcRect t="3204" r="72914"/>
            <a:stretch/>
          </p:blipFill>
          <p:spPr>
            <a:xfrm>
              <a:off x="6165652" y="3810000"/>
              <a:ext cx="2063948" cy="1885779"/>
            </a:xfrm>
            <a:prstGeom prst="rect">
              <a:avLst/>
            </a:prstGeom>
          </p:spPr>
        </p:pic>
        <p:sp>
          <p:nvSpPr>
            <p:cNvPr id="41" name="Rounded Rectangle 40"/>
            <p:cNvSpPr/>
            <p:nvPr/>
          </p:nvSpPr>
          <p:spPr bwMode="auto">
            <a:xfrm>
              <a:off x="5791200" y="1752600"/>
              <a:ext cx="2819400" cy="1752600"/>
            </a:xfrm>
            <a:prstGeom prst="roundRect">
              <a:avLst/>
            </a:prstGeom>
            <a:solidFill>
              <a:srgbClr val="9ED3D7">
                <a:alpha val="60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200" dirty="0" smtClean="0">
                  <a:solidFill>
                    <a:srgbClr val="FF0000"/>
                  </a:solidFill>
                </a:rPr>
                <a:t>Formation of </a:t>
              </a:r>
            </a:p>
            <a:p>
              <a:pPr marL="0" marR="0" indent="0" algn="ctr" defTabSz="914400" rtl="0" eaLnBrk="1" fontAlgn="base" latinLnBrk="0" hangingPunct="1">
                <a:lnSpc>
                  <a:spcPct val="100000"/>
                </a:lnSpc>
                <a:spcBef>
                  <a:spcPct val="0"/>
                </a:spcBef>
                <a:spcAft>
                  <a:spcPct val="0"/>
                </a:spcAft>
                <a:buClrTx/>
                <a:buSzTx/>
                <a:buFontTx/>
                <a:buNone/>
                <a:tabLst/>
              </a:pPr>
              <a:r>
                <a:rPr lang="en-US" sz="2200" dirty="0" smtClean="0">
                  <a:solidFill>
                    <a:srgbClr val="FF0000"/>
                  </a:solidFill>
                </a:rPr>
                <a:t>many-body</a:t>
              </a:r>
            </a:p>
            <a:p>
              <a:pPr marL="0" marR="0" indent="0" algn="ctr" defTabSz="914400" rtl="0" eaLnBrk="1" fontAlgn="base" latinLnBrk="0" hangingPunct="1">
                <a:lnSpc>
                  <a:spcPct val="100000"/>
                </a:lnSpc>
                <a:spcBef>
                  <a:spcPct val="0"/>
                </a:spcBef>
                <a:spcAft>
                  <a:spcPct val="0"/>
                </a:spcAft>
                <a:buClrTx/>
                <a:buSzTx/>
                <a:buFontTx/>
                <a:buNone/>
                <a:tabLst/>
              </a:pPr>
              <a:r>
                <a:rPr lang="en-US" sz="2200" dirty="0" smtClean="0">
                  <a:solidFill>
                    <a:srgbClr val="FF0000"/>
                  </a:solidFill>
                </a:rPr>
                <a:t>ground state</a:t>
              </a:r>
              <a:endParaRPr lang="en-US" sz="2200" dirty="0" smtClean="0">
                <a:solidFill>
                  <a:srgbClr val="FF0000"/>
                </a:solidFill>
                <a:latin typeface="Arial"/>
                <a:cs typeface="Arial"/>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US" sz="2200" b="1" u="none" strike="noStrike" cap="none" normalizeH="0" baseline="0" dirty="0" smtClean="0">
                  <a:ln>
                    <a:noFill/>
                  </a:ln>
                  <a:solidFill>
                    <a:srgbClr val="FF0000"/>
                  </a:solidFill>
                  <a:effectLst/>
                  <a:latin typeface="Arial"/>
                  <a:cs typeface="Arial"/>
                </a:rPr>
                <a:t>(Kondo resonance)</a:t>
              </a:r>
            </a:p>
          </p:txBody>
        </p:sp>
        <p:sp>
          <p:nvSpPr>
            <p:cNvPr id="27" name="TextBox 64"/>
            <p:cNvSpPr txBox="1">
              <a:spLocks noChangeArrowheads="1"/>
            </p:cNvSpPr>
            <p:nvPr/>
          </p:nvSpPr>
          <p:spPr bwMode="auto">
            <a:xfrm flipH="1">
              <a:off x="6730160" y="5757446"/>
              <a:ext cx="9252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i="1" dirty="0">
                  <a:latin typeface="Symbol" charset="0"/>
                  <a:cs typeface="Symbol" charset="0"/>
                </a:rPr>
                <a:t>T</a:t>
              </a:r>
              <a:r>
                <a:rPr lang="en-US" sz="1600" b="1" dirty="0"/>
                <a:t>  </a:t>
              </a:r>
              <a:r>
                <a:rPr lang="en-US" sz="1600" b="1" dirty="0" smtClean="0"/>
                <a:t>&lt; </a:t>
              </a:r>
              <a:r>
                <a:rPr lang="en-US" sz="1600" b="1" i="1" dirty="0" err="1" smtClean="0">
                  <a:latin typeface="Symbol" charset="0"/>
                  <a:cs typeface="Symbol" charset="0"/>
                </a:rPr>
                <a:t>T</a:t>
              </a:r>
              <a:r>
                <a:rPr lang="en-US" sz="1600" b="1" baseline="-25000" dirty="0" err="1" smtClean="0"/>
                <a:t>coh</a:t>
              </a:r>
              <a:endParaRPr lang="en-US" sz="1600" b="1" baseline="-25000" dirty="0"/>
            </a:p>
          </p:txBody>
        </p:sp>
      </p:grpSp>
      <p:grpSp>
        <p:nvGrpSpPr>
          <p:cNvPr id="3" name="Group 2"/>
          <p:cNvGrpSpPr/>
          <p:nvPr/>
        </p:nvGrpSpPr>
        <p:grpSpPr>
          <a:xfrm>
            <a:off x="3124200" y="2819400"/>
            <a:ext cx="2667000" cy="3893762"/>
            <a:chOff x="3124200" y="2964238"/>
            <a:chExt cx="2667000" cy="3893762"/>
          </a:xfrm>
        </p:grpSpPr>
        <p:pic>
          <p:nvPicPr>
            <p:cNvPr id="39" name="Picture 38"/>
            <p:cNvPicPr>
              <a:picLocks noChangeAspect="1"/>
            </p:cNvPicPr>
            <p:nvPr/>
          </p:nvPicPr>
          <p:blipFill rotWithShape="1">
            <a:blip r:embed="rId2"/>
            <a:srcRect l="53371" t="7509" r="22553"/>
            <a:stretch/>
          </p:blipFill>
          <p:spPr>
            <a:xfrm>
              <a:off x="3575626" y="2964238"/>
              <a:ext cx="1834574" cy="1801917"/>
            </a:xfrm>
            <a:prstGeom prst="rect">
              <a:avLst/>
            </a:prstGeom>
          </p:spPr>
        </p:pic>
        <p:sp>
          <p:nvSpPr>
            <p:cNvPr id="37" name="Rounded Rectangle 36"/>
            <p:cNvSpPr/>
            <p:nvPr/>
          </p:nvSpPr>
          <p:spPr bwMode="auto">
            <a:xfrm>
              <a:off x="3124200" y="5105400"/>
              <a:ext cx="2667000" cy="1752600"/>
            </a:xfrm>
            <a:prstGeom prst="roundRect">
              <a:avLst/>
            </a:prstGeom>
            <a:solidFill>
              <a:srgbClr val="9ED3D7">
                <a:alpha val="60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200" dirty="0" smtClean="0">
                  <a:solidFill>
                    <a:srgbClr val="FF6600"/>
                  </a:solidFill>
                </a:rPr>
                <a:t>Screening by </a:t>
              </a:r>
            </a:p>
            <a:p>
              <a:pPr marL="0" marR="0" indent="0" algn="ctr" defTabSz="914400" rtl="0" eaLnBrk="1" fontAlgn="base" latinLnBrk="0" hangingPunct="1">
                <a:lnSpc>
                  <a:spcPct val="100000"/>
                </a:lnSpc>
                <a:spcBef>
                  <a:spcPct val="0"/>
                </a:spcBef>
                <a:spcAft>
                  <a:spcPct val="0"/>
                </a:spcAft>
                <a:buClrTx/>
                <a:buSzTx/>
                <a:buFontTx/>
                <a:buNone/>
                <a:tabLst/>
              </a:pPr>
              <a:r>
                <a:rPr lang="en-US" sz="2200" dirty="0">
                  <a:solidFill>
                    <a:srgbClr val="FF6600"/>
                  </a:solidFill>
                </a:rPr>
                <a:t>s</a:t>
              </a:r>
              <a:r>
                <a:rPr lang="en-US" sz="2200" dirty="0" smtClean="0">
                  <a:solidFill>
                    <a:srgbClr val="FF6600"/>
                  </a:solidFill>
                </a:rPr>
                <a:t>pins of </a:t>
              </a:r>
            </a:p>
            <a:p>
              <a:pPr marL="0" marR="0" indent="0" algn="ctr" defTabSz="914400" rtl="0" eaLnBrk="1" fontAlgn="base" latinLnBrk="0" hangingPunct="1">
                <a:lnSpc>
                  <a:spcPct val="100000"/>
                </a:lnSpc>
                <a:spcBef>
                  <a:spcPct val="0"/>
                </a:spcBef>
                <a:spcAft>
                  <a:spcPct val="0"/>
                </a:spcAft>
                <a:buClrTx/>
                <a:buSzTx/>
                <a:buFontTx/>
                <a:buNone/>
                <a:tabLst/>
              </a:pPr>
              <a:r>
                <a:rPr lang="en-US" sz="2200" dirty="0" smtClean="0">
                  <a:solidFill>
                    <a:srgbClr val="FF6600"/>
                  </a:solidFill>
                </a:rPr>
                <a:t>metallic</a:t>
              </a:r>
            </a:p>
            <a:p>
              <a:pPr marL="0" marR="0" indent="0" algn="ctr" defTabSz="914400" rtl="0" eaLnBrk="1" fontAlgn="base" latinLnBrk="0" hangingPunct="1">
                <a:lnSpc>
                  <a:spcPct val="100000"/>
                </a:lnSpc>
                <a:spcBef>
                  <a:spcPct val="0"/>
                </a:spcBef>
                <a:spcAft>
                  <a:spcPct val="0"/>
                </a:spcAft>
                <a:buClrTx/>
                <a:buSzTx/>
                <a:buFontTx/>
                <a:buNone/>
                <a:tabLst/>
              </a:pPr>
              <a:r>
                <a:rPr lang="en-US" sz="2200" dirty="0" smtClean="0">
                  <a:solidFill>
                    <a:srgbClr val="FF6600"/>
                  </a:solidFill>
                </a:rPr>
                <a:t>background</a:t>
              </a:r>
              <a:endParaRPr kumimoji="0" lang="en-US" sz="2200" b="1" i="1" u="none" strike="noStrike" cap="none" normalizeH="0" baseline="0" dirty="0" smtClean="0">
                <a:ln>
                  <a:noFill/>
                </a:ln>
                <a:solidFill>
                  <a:srgbClr val="FF6600"/>
                </a:solidFill>
                <a:effectLst/>
                <a:latin typeface="Times New Roman"/>
                <a:cs typeface="Times New Roman"/>
              </a:endParaRPr>
            </a:p>
          </p:txBody>
        </p:sp>
        <p:sp>
          <p:nvSpPr>
            <p:cNvPr id="34" name="TextBox 64"/>
            <p:cNvSpPr txBox="1">
              <a:spLocks noChangeArrowheads="1"/>
            </p:cNvSpPr>
            <p:nvPr/>
          </p:nvSpPr>
          <p:spPr bwMode="auto">
            <a:xfrm flipH="1">
              <a:off x="4039670" y="4614446"/>
              <a:ext cx="7841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i="1" dirty="0">
                  <a:latin typeface="Symbol" charset="0"/>
                  <a:cs typeface="Symbol" charset="0"/>
                </a:rPr>
                <a:t>T</a:t>
              </a:r>
              <a:r>
                <a:rPr lang="en-US" sz="1600" b="1" dirty="0"/>
                <a:t>  </a:t>
              </a:r>
              <a:r>
                <a:rPr lang="en-US" sz="1600" b="1" dirty="0" smtClean="0"/>
                <a:t>≈ </a:t>
              </a:r>
              <a:r>
                <a:rPr lang="en-US" sz="1600" b="1" i="1" dirty="0" smtClean="0">
                  <a:latin typeface="Symbol" charset="0"/>
                  <a:cs typeface="Symbol" charset="0"/>
                </a:rPr>
                <a:t>T</a:t>
              </a:r>
              <a:r>
                <a:rPr lang="en-US" sz="1600" b="1" baseline="-25000" dirty="0" smtClean="0"/>
                <a:t>K</a:t>
              </a:r>
              <a:endParaRPr lang="en-US" sz="1600" b="1" baseline="-25000" dirty="0"/>
            </a:p>
          </p:txBody>
        </p:sp>
      </p:grpSp>
      <p:sp>
        <p:nvSpPr>
          <p:cNvPr id="36" name="TextBox 35"/>
          <p:cNvSpPr txBox="1"/>
          <p:nvPr/>
        </p:nvSpPr>
        <p:spPr>
          <a:xfrm>
            <a:off x="54620" y="816620"/>
            <a:ext cx="9067800" cy="430887"/>
          </a:xfrm>
          <a:prstGeom prst="rect">
            <a:avLst/>
          </a:prstGeom>
          <a:noFill/>
        </p:spPr>
        <p:txBody>
          <a:bodyPr wrap="square" rtlCol="0">
            <a:spAutoFit/>
          </a:bodyPr>
          <a:lstStyle/>
          <a:p>
            <a:r>
              <a:rPr lang="en-US" sz="2200" dirty="0" smtClean="0"/>
              <a:t>Formation of a resonant-type hybridized many-body ground state</a:t>
            </a:r>
            <a:endParaRPr lang="en-US" sz="2200" dirty="0"/>
          </a:p>
        </p:txBody>
      </p:sp>
    </p:spTree>
    <p:extLst>
      <p:ext uri="{BB962C8B-B14F-4D97-AF65-F5344CB8AC3E}">
        <p14:creationId xmlns:p14="http://schemas.microsoft.com/office/powerpoint/2010/main" val="1470057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How do we know the Kondo effect?</a:t>
            </a:r>
            <a:endParaRPr lang="en-US" altLang="zh-CN" sz="3000" dirty="0">
              <a:solidFill>
                <a:schemeClr val="bg1"/>
              </a:solidFill>
              <a:effectLst>
                <a:outerShdw blurRad="38100" dist="38100" dir="2700000" algn="tl">
                  <a:srgbClr val="000000"/>
                </a:outerShdw>
              </a:effectLst>
              <a:ea typeface="宋体" pitchFamily="2" charset="-122"/>
            </a:endParaRPr>
          </a:p>
        </p:txBody>
      </p:sp>
      <p:sp>
        <p:nvSpPr>
          <p:cNvPr id="6" name="TextBox 5"/>
          <p:cNvSpPr txBox="1"/>
          <p:nvPr/>
        </p:nvSpPr>
        <p:spPr>
          <a:xfrm>
            <a:off x="5278486" y="3200400"/>
            <a:ext cx="3276600" cy="338554"/>
          </a:xfrm>
          <a:prstGeom prst="rect">
            <a:avLst/>
          </a:prstGeom>
          <a:noFill/>
        </p:spPr>
        <p:txBody>
          <a:bodyPr wrap="square" rtlCol="0">
            <a:spAutoFit/>
          </a:bodyPr>
          <a:lstStyle/>
          <a:p>
            <a:r>
              <a:rPr lang="en-US" sz="1600" b="0" dirty="0" smtClean="0"/>
              <a:t>Chen et al., Nature Phys. (2011)</a:t>
            </a:r>
          </a:p>
        </p:txBody>
      </p:sp>
      <p:grpSp>
        <p:nvGrpSpPr>
          <p:cNvPr id="8" name="그룹 5"/>
          <p:cNvGrpSpPr/>
          <p:nvPr/>
        </p:nvGrpSpPr>
        <p:grpSpPr>
          <a:xfrm>
            <a:off x="5278486" y="685800"/>
            <a:ext cx="3179714" cy="2539373"/>
            <a:chOff x="5486400" y="3742250"/>
            <a:chExt cx="3179714" cy="2539373"/>
          </a:xfrm>
        </p:grpSpPr>
        <p:pic>
          <p:nvPicPr>
            <p:cNvPr id="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4156236"/>
              <a:ext cx="3179714" cy="212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737631" y="3742250"/>
              <a:ext cx="2751132" cy="400110"/>
            </a:xfrm>
            <a:prstGeom prst="rect">
              <a:avLst/>
            </a:prstGeom>
            <a:noFill/>
          </p:spPr>
          <p:txBody>
            <a:bodyPr wrap="square" rtlCol="0">
              <a:spAutoFit/>
            </a:bodyPr>
            <a:lstStyle/>
            <a:p>
              <a:r>
                <a:rPr lang="en-US" sz="2000" dirty="0" smtClean="0"/>
                <a:t>Transport: </a:t>
              </a:r>
              <a:r>
                <a:rPr lang="en-US" sz="2000" b="0" dirty="0" smtClean="0"/>
                <a:t>scaling</a:t>
              </a:r>
            </a:p>
          </p:txBody>
        </p:sp>
      </p:grpSp>
      <p:pic>
        <p:nvPicPr>
          <p:cNvPr id="11" name="Picture 10"/>
          <p:cNvPicPr>
            <a:picLocks noChangeAspect="1"/>
          </p:cNvPicPr>
          <p:nvPr/>
        </p:nvPicPr>
        <p:blipFill>
          <a:blip r:embed="rId3"/>
          <a:stretch>
            <a:fillRect/>
          </a:stretch>
        </p:blipFill>
        <p:spPr>
          <a:xfrm>
            <a:off x="1524000" y="1155575"/>
            <a:ext cx="1533231" cy="1816225"/>
          </a:xfrm>
          <a:prstGeom prst="rect">
            <a:avLst/>
          </a:prstGeom>
        </p:spPr>
      </p:pic>
      <p:sp>
        <p:nvSpPr>
          <p:cNvPr id="12" name="TextBox 11"/>
          <p:cNvSpPr txBox="1"/>
          <p:nvPr/>
        </p:nvSpPr>
        <p:spPr>
          <a:xfrm>
            <a:off x="609600" y="685800"/>
            <a:ext cx="3328870" cy="400110"/>
          </a:xfrm>
          <a:prstGeom prst="rect">
            <a:avLst/>
          </a:prstGeom>
          <a:noFill/>
        </p:spPr>
        <p:txBody>
          <a:bodyPr wrap="square" rtlCol="0">
            <a:spAutoFit/>
          </a:bodyPr>
          <a:lstStyle/>
          <a:p>
            <a:r>
              <a:rPr lang="en-US" sz="2000" dirty="0" smtClean="0"/>
              <a:t>Transport: </a:t>
            </a:r>
            <a:r>
              <a:rPr lang="en-US" sz="2000" b="0" dirty="0" smtClean="0"/>
              <a:t>increasing </a:t>
            </a:r>
            <a:r>
              <a:rPr lang="en-US" sz="2000" b="0" i="1" dirty="0" smtClean="0">
                <a:latin typeface="Symbol" charset="2"/>
                <a:cs typeface="Symbol" charset="2"/>
              </a:rPr>
              <a:t>r</a:t>
            </a:r>
          </a:p>
        </p:txBody>
      </p:sp>
      <p:sp>
        <p:nvSpPr>
          <p:cNvPr id="13" name="TextBox 12"/>
          <p:cNvSpPr txBox="1"/>
          <p:nvPr/>
        </p:nvSpPr>
        <p:spPr>
          <a:xfrm>
            <a:off x="685800" y="3200400"/>
            <a:ext cx="3276600" cy="338554"/>
          </a:xfrm>
          <a:prstGeom prst="rect">
            <a:avLst/>
          </a:prstGeom>
          <a:noFill/>
        </p:spPr>
        <p:txBody>
          <a:bodyPr wrap="square" rtlCol="0">
            <a:spAutoFit/>
          </a:bodyPr>
          <a:lstStyle/>
          <a:p>
            <a:r>
              <a:rPr lang="en-US" sz="1600" b="0" dirty="0" smtClean="0"/>
              <a:t>de Boer et al., </a:t>
            </a:r>
            <a:r>
              <a:rPr lang="en-US" sz="1600" b="0" dirty="0" err="1" smtClean="0"/>
              <a:t>Physica</a:t>
            </a:r>
            <a:r>
              <a:rPr lang="en-US" sz="1600" b="0" dirty="0" smtClean="0"/>
              <a:t> (1933)</a:t>
            </a:r>
          </a:p>
        </p:txBody>
      </p:sp>
      <p:sp>
        <p:nvSpPr>
          <p:cNvPr id="14" name="TextBox 13"/>
          <p:cNvSpPr txBox="1"/>
          <p:nvPr/>
        </p:nvSpPr>
        <p:spPr>
          <a:xfrm rot="16200000">
            <a:off x="633924" y="1854065"/>
            <a:ext cx="1447800" cy="276999"/>
          </a:xfrm>
          <a:prstGeom prst="rect">
            <a:avLst/>
          </a:prstGeom>
          <a:noFill/>
        </p:spPr>
        <p:txBody>
          <a:bodyPr wrap="square" rtlCol="0">
            <a:spAutoFit/>
          </a:bodyPr>
          <a:lstStyle/>
          <a:p>
            <a:r>
              <a:rPr lang="en-US" sz="1200" b="0" dirty="0" smtClean="0"/>
              <a:t>Resistance</a:t>
            </a:r>
          </a:p>
        </p:txBody>
      </p:sp>
      <p:sp>
        <p:nvSpPr>
          <p:cNvPr id="15" name="TextBox 14"/>
          <p:cNvSpPr txBox="1"/>
          <p:nvPr/>
        </p:nvSpPr>
        <p:spPr>
          <a:xfrm>
            <a:off x="1647068" y="2895600"/>
            <a:ext cx="1447800" cy="276999"/>
          </a:xfrm>
          <a:prstGeom prst="rect">
            <a:avLst/>
          </a:prstGeom>
          <a:noFill/>
        </p:spPr>
        <p:txBody>
          <a:bodyPr wrap="square" rtlCol="0">
            <a:spAutoFit/>
          </a:bodyPr>
          <a:lstStyle/>
          <a:p>
            <a:r>
              <a:rPr lang="en-US" sz="1200" b="0" dirty="0" smtClean="0"/>
              <a:t>Temperature</a:t>
            </a:r>
          </a:p>
        </p:txBody>
      </p:sp>
      <p:grpSp>
        <p:nvGrpSpPr>
          <p:cNvPr id="3" name="Group 2"/>
          <p:cNvGrpSpPr/>
          <p:nvPr/>
        </p:nvGrpSpPr>
        <p:grpSpPr>
          <a:xfrm>
            <a:off x="609600" y="3787914"/>
            <a:ext cx="3336869" cy="2993886"/>
            <a:chOff x="609600" y="3787914"/>
            <a:chExt cx="3336869" cy="2993886"/>
          </a:xfrm>
        </p:grpSpPr>
        <p:sp>
          <p:nvSpPr>
            <p:cNvPr id="21" name="TextBox 20"/>
            <p:cNvSpPr txBox="1"/>
            <p:nvPr/>
          </p:nvSpPr>
          <p:spPr>
            <a:xfrm>
              <a:off x="609600" y="3787914"/>
              <a:ext cx="3328870" cy="707886"/>
            </a:xfrm>
            <a:prstGeom prst="rect">
              <a:avLst/>
            </a:prstGeom>
            <a:noFill/>
          </p:spPr>
          <p:txBody>
            <a:bodyPr wrap="square" rtlCol="0">
              <a:spAutoFit/>
            </a:bodyPr>
            <a:lstStyle/>
            <a:p>
              <a:r>
                <a:rPr lang="en-US" sz="2000" dirty="0" smtClean="0"/>
                <a:t>Spectroscopy:</a:t>
              </a:r>
            </a:p>
            <a:p>
              <a:r>
                <a:rPr lang="en-US" sz="2000" b="0" dirty="0" smtClean="0"/>
                <a:t>Zero-bias resonance peak</a:t>
              </a:r>
              <a:endParaRPr lang="en-US" sz="2000" b="0" dirty="0" smtClean="0">
                <a:latin typeface="Symbol" charset="2"/>
                <a:cs typeface="Symbol" charset="2"/>
              </a:endParaRPr>
            </a:p>
          </p:txBody>
        </p:sp>
        <p:sp>
          <p:nvSpPr>
            <p:cNvPr id="22" name="TextBox 21"/>
            <p:cNvSpPr txBox="1"/>
            <p:nvPr/>
          </p:nvSpPr>
          <p:spPr>
            <a:xfrm>
              <a:off x="669869" y="6443246"/>
              <a:ext cx="3276600" cy="338554"/>
            </a:xfrm>
            <a:prstGeom prst="rect">
              <a:avLst/>
            </a:prstGeom>
            <a:noFill/>
          </p:spPr>
          <p:txBody>
            <a:bodyPr wrap="square" rtlCol="0">
              <a:spAutoFit/>
            </a:bodyPr>
            <a:lstStyle/>
            <a:p>
              <a:r>
                <a:rPr lang="en-US" sz="1600" b="0" dirty="0" err="1" smtClean="0"/>
                <a:t>Ren</a:t>
              </a:r>
              <a:r>
                <a:rPr lang="en-US" sz="1600" b="0" dirty="0" smtClean="0"/>
                <a:t> et al., Nano </a:t>
              </a:r>
              <a:r>
                <a:rPr lang="en-US" sz="1600" b="0" dirty="0" err="1" smtClean="0"/>
                <a:t>Lett</a:t>
              </a:r>
              <a:r>
                <a:rPr lang="en-US" sz="1600" b="0" dirty="0" smtClean="0"/>
                <a:t>. (2014)</a:t>
              </a:r>
            </a:p>
          </p:txBody>
        </p:sp>
        <p:pic>
          <p:nvPicPr>
            <p:cNvPr id="25" name="Picture 24"/>
            <p:cNvPicPr>
              <a:picLocks noChangeAspect="1"/>
            </p:cNvPicPr>
            <p:nvPr/>
          </p:nvPicPr>
          <p:blipFill>
            <a:blip r:embed="rId4"/>
            <a:stretch>
              <a:fillRect/>
            </a:stretch>
          </p:blipFill>
          <p:spPr>
            <a:xfrm>
              <a:off x="1066800" y="4495799"/>
              <a:ext cx="2309092" cy="1828801"/>
            </a:xfrm>
            <a:prstGeom prst="rect">
              <a:avLst/>
            </a:prstGeom>
          </p:spPr>
        </p:pic>
      </p:grpSp>
      <p:grpSp>
        <p:nvGrpSpPr>
          <p:cNvPr id="4" name="Group 3"/>
          <p:cNvGrpSpPr/>
          <p:nvPr/>
        </p:nvGrpSpPr>
        <p:grpSpPr>
          <a:xfrm>
            <a:off x="4140324" y="3796345"/>
            <a:ext cx="4851276" cy="2985455"/>
            <a:chOff x="4140324" y="3796345"/>
            <a:chExt cx="4851276" cy="2985455"/>
          </a:xfrm>
        </p:grpSpPr>
        <p:pic>
          <p:nvPicPr>
            <p:cNvPr id="26" name="Picture 25"/>
            <p:cNvPicPr>
              <a:picLocks noChangeAspect="1"/>
            </p:cNvPicPr>
            <p:nvPr/>
          </p:nvPicPr>
          <p:blipFill>
            <a:blip r:embed="rId5"/>
            <a:stretch>
              <a:fillRect/>
            </a:stretch>
          </p:blipFill>
          <p:spPr>
            <a:xfrm>
              <a:off x="4140324" y="4495800"/>
              <a:ext cx="4851276" cy="2079842"/>
            </a:xfrm>
            <a:prstGeom prst="rect">
              <a:avLst/>
            </a:prstGeom>
          </p:spPr>
        </p:pic>
        <p:sp>
          <p:nvSpPr>
            <p:cNvPr id="27" name="TextBox 26"/>
            <p:cNvSpPr txBox="1"/>
            <p:nvPr/>
          </p:nvSpPr>
          <p:spPr>
            <a:xfrm>
              <a:off x="4502202" y="3796345"/>
              <a:ext cx="4430726" cy="707886"/>
            </a:xfrm>
            <a:prstGeom prst="rect">
              <a:avLst/>
            </a:prstGeom>
            <a:noFill/>
          </p:spPr>
          <p:txBody>
            <a:bodyPr wrap="square" rtlCol="0">
              <a:spAutoFit/>
            </a:bodyPr>
            <a:lstStyle/>
            <a:p>
              <a:r>
                <a:rPr lang="en-US" sz="2000" dirty="0" smtClean="0"/>
                <a:t>Spectroscopy (ARPES): </a:t>
              </a:r>
            </a:p>
            <a:p>
              <a:r>
                <a:rPr lang="en-US" sz="2000" b="0" i="1" dirty="0" smtClean="0"/>
                <a:t>T</a:t>
              </a:r>
              <a:r>
                <a:rPr lang="en-US" sz="2000" b="0" dirty="0" smtClean="0"/>
                <a:t>-dependent hybridization</a:t>
              </a:r>
              <a:endParaRPr lang="en-US" sz="2000" b="0" i="1" dirty="0" smtClean="0">
                <a:latin typeface="Symbol" charset="2"/>
                <a:cs typeface="Symbol" charset="2"/>
              </a:endParaRPr>
            </a:p>
          </p:txBody>
        </p:sp>
        <p:sp>
          <p:nvSpPr>
            <p:cNvPr id="16" name="TextBox 15"/>
            <p:cNvSpPr txBox="1"/>
            <p:nvPr/>
          </p:nvSpPr>
          <p:spPr>
            <a:xfrm>
              <a:off x="5278486" y="6443246"/>
              <a:ext cx="3276600" cy="338554"/>
            </a:xfrm>
            <a:prstGeom prst="rect">
              <a:avLst/>
            </a:prstGeom>
            <a:noFill/>
          </p:spPr>
          <p:txBody>
            <a:bodyPr wrap="square" rtlCol="0">
              <a:spAutoFit/>
            </a:bodyPr>
            <a:lstStyle/>
            <a:p>
              <a:r>
                <a:rPr lang="en-US" sz="1600" b="0" dirty="0" err="1" smtClean="0"/>
                <a:t>Denlinger</a:t>
              </a:r>
              <a:r>
                <a:rPr lang="en-US" sz="1600" b="0" dirty="0" smtClean="0"/>
                <a:t> et al., arXiv:1312.6637</a:t>
              </a:r>
            </a:p>
          </p:txBody>
        </p:sp>
      </p:grpSp>
      <p:grpSp>
        <p:nvGrpSpPr>
          <p:cNvPr id="7" name="Group 6"/>
          <p:cNvGrpSpPr/>
          <p:nvPr/>
        </p:nvGrpSpPr>
        <p:grpSpPr>
          <a:xfrm>
            <a:off x="2895601" y="2601955"/>
            <a:ext cx="4096517" cy="2989009"/>
            <a:chOff x="2895601" y="2601955"/>
            <a:chExt cx="4096517" cy="2989009"/>
          </a:xfrm>
        </p:grpSpPr>
        <p:sp>
          <p:nvSpPr>
            <p:cNvPr id="23" name="Right Arrow 22"/>
            <p:cNvSpPr/>
            <p:nvPr/>
          </p:nvSpPr>
          <p:spPr bwMode="auto">
            <a:xfrm rot="16368372">
              <a:off x="6139736" y="2968773"/>
              <a:ext cx="1219200" cy="485564"/>
            </a:xfrm>
            <a:prstGeom prst="rightArrow">
              <a:avLst>
                <a:gd name="adj1" fmla="val 30979"/>
                <a:gd name="adj2" fmla="val 101244"/>
              </a:avLst>
            </a:prstGeom>
            <a:gradFill flip="none" rotWithShape="1">
              <a:gsLst>
                <a:gs pos="0">
                  <a:schemeClr val="accent1">
                    <a:lumMod val="75000"/>
                  </a:schemeClr>
                </a:gs>
                <a:gs pos="100000">
                  <a:prstClr val="white"/>
                </a:gs>
              </a:gsLst>
              <a:lin ang="10800000" scaled="0"/>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28" name="Right Arrow 27"/>
            <p:cNvSpPr/>
            <p:nvPr/>
          </p:nvSpPr>
          <p:spPr bwMode="auto">
            <a:xfrm rot="10800000">
              <a:off x="2895601" y="5105400"/>
              <a:ext cx="1219200" cy="485564"/>
            </a:xfrm>
            <a:prstGeom prst="rightArrow">
              <a:avLst>
                <a:gd name="adj1" fmla="val 30979"/>
                <a:gd name="adj2" fmla="val 101244"/>
              </a:avLst>
            </a:prstGeom>
            <a:gradFill flip="none" rotWithShape="1">
              <a:gsLst>
                <a:gs pos="0">
                  <a:schemeClr val="accent1">
                    <a:lumMod val="75000"/>
                  </a:schemeClr>
                </a:gs>
                <a:gs pos="100000">
                  <a:prstClr val="white"/>
                </a:gs>
              </a:gsLst>
              <a:lin ang="10800000" scaled="0"/>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5" name="Right Arrow 4"/>
            <p:cNvSpPr/>
            <p:nvPr/>
          </p:nvSpPr>
          <p:spPr bwMode="auto">
            <a:xfrm rot="13064703">
              <a:off x="3069055" y="3217962"/>
              <a:ext cx="1219200" cy="485564"/>
            </a:xfrm>
            <a:prstGeom prst="rightArrow">
              <a:avLst>
                <a:gd name="adj1" fmla="val 30979"/>
                <a:gd name="adj2" fmla="val 101244"/>
              </a:avLst>
            </a:prstGeom>
            <a:gradFill flip="none" rotWithShape="1">
              <a:gsLst>
                <a:gs pos="0">
                  <a:schemeClr val="accent1">
                    <a:lumMod val="75000"/>
                  </a:schemeClr>
                </a:gs>
                <a:gs pos="100000">
                  <a:prstClr val="white"/>
                </a:gs>
              </a:gsLst>
              <a:lin ang="10800000" scaled="0"/>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sp>
        <p:nvSpPr>
          <p:cNvPr id="24" name="Rounded Rectangle 60"/>
          <p:cNvSpPr/>
          <p:nvPr/>
        </p:nvSpPr>
        <p:spPr bwMode="auto">
          <a:xfrm>
            <a:off x="4087776" y="3769470"/>
            <a:ext cx="5029200" cy="3048000"/>
          </a:xfrm>
          <a:prstGeom prst="roundRect">
            <a:avLst>
              <a:gd name="adj" fmla="val 7801"/>
            </a:avLst>
          </a:prstGeom>
          <a:noFill/>
          <a:ln w="9525" cap="flat" cmpd="sng" algn="ctr">
            <a:solidFill>
              <a:srgbClr val="0000FF"/>
            </a:solidFill>
            <a:prstDash val="solid"/>
            <a:round/>
            <a:headEnd type="none" w="med" len="med"/>
            <a:tailEnd type="none" w="med" len="med"/>
          </a:ln>
          <a:effectLst>
            <a:glow rad="63500">
              <a:srgbClr val="0000FF">
                <a:alpha val="40000"/>
              </a:srgb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0119602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err="1" smtClean="0">
                <a:solidFill>
                  <a:schemeClr val="bg1"/>
                </a:solidFill>
                <a:effectLst>
                  <a:outerShdw blurRad="38100" dist="38100" dir="2700000" algn="tl">
                    <a:srgbClr val="000000"/>
                  </a:outerShdw>
                </a:effectLst>
                <a:ea typeface="宋体" pitchFamily="2" charset="-122"/>
              </a:rPr>
              <a:t>Graphene</a:t>
            </a:r>
            <a:r>
              <a:rPr lang="en-US" altLang="zh-CN" sz="3000" dirty="0" smtClean="0">
                <a:solidFill>
                  <a:schemeClr val="bg1"/>
                </a:solidFill>
                <a:effectLst>
                  <a:outerShdw blurRad="38100" dist="38100" dir="2700000" algn="tl">
                    <a:srgbClr val="000000"/>
                  </a:outerShdw>
                </a:effectLst>
                <a:ea typeface="宋体" pitchFamily="2" charset="-122"/>
              </a:rPr>
              <a:t>: partially decorated with Cerium</a:t>
            </a:r>
            <a:endParaRPr lang="en-US" altLang="zh-CN" sz="3000" dirty="0">
              <a:solidFill>
                <a:schemeClr val="bg1"/>
              </a:solidFill>
              <a:effectLst>
                <a:outerShdw blurRad="38100" dist="38100" dir="2700000" algn="tl">
                  <a:srgbClr val="000000"/>
                </a:outerShdw>
              </a:effectLst>
              <a:ea typeface="宋体" pitchFamily="2" charset="-122"/>
            </a:endParaRPr>
          </a:p>
        </p:txBody>
      </p:sp>
      <p:grpSp>
        <p:nvGrpSpPr>
          <p:cNvPr id="8" name="Group 7"/>
          <p:cNvGrpSpPr/>
          <p:nvPr/>
        </p:nvGrpSpPr>
        <p:grpSpPr>
          <a:xfrm>
            <a:off x="5455443" y="1941680"/>
            <a:ext cx="2862864" cy="3590972"/>
            <a:chOff x="5455443" y="1941680"/>
            <a:chExt cx="2862864" cy="3590972"/>
          </a:xfrm>
        </p:grpSpPr>
        <p:pic>
          <p:nvPicPr>
            <p:cNvPr id="5" name="Picture 4"/>
            <p:cNvPicPr>
              <a:picLocks noChangeAspect="1"/>
            </p:cNvPicPr>
            <p:nvPr/>
          </p:nvPicPr>
          <p:blipFill rotWithShape="1">
            <a:blip r:embed="rId2"/>
            <a:srcRect l="10140" t="2" r="5366" b="5951"/>
            <a:stretch/>
          </p:blipFill>
          <p:spPr>
            <a:xfrm>
              <a:off x="5985545" y="2012941"/>
              <a:ext cx="2332762" cy="2838803"/>
            </a:xfrm>
            <a:prstGeom prst="rect">
              <a:avLst/>
            </a:prstGeom>
          </p:spPr>
        </p:pic>
        <p:grpSp>
          <p:nvGrpSpPr>
            <p:cNvPr id="11" name="Group 10"/>
            <p:cNvGrpSpPr/>
            <p:nvPr/>
          </p:nvGrpSpPr>
          <p:grpSpPr>
            <a:xfrm>
              <a:off x="5455443" y="1941680"/>
              <a:ext cx="566352" cy="2978419"/>
              <a:chOff x="755221" y="1042478"/>
              <a:chExt cx="296108" cy="1557216"/>
            </a:xfrm>
          </p:grpSpPr>
          <p:sp>
            <p:nvSpPr>
              <p:cNvPr id="60" name="TextBox 142"/>
              <p:cNvSpPr txBox="1">
                <a:spLocks noChangeArrowheads="1"/>
              </p:cNvSpPr>
              <p:nvPr/>
            </p:nvSpPr>
            <p:spPr bwMode="auto">
              <a:xfrm>
                <a:off x="757731" y="2422687"/>
                <a:ext cx="29274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2.5</a:t>
                </a:r>
                <a:endParaRPr lang="en-US" sz="1600" dirty="0"/>
              </a:p>
            </p:txBody>
          </p:sp>
          <p:sp>
            <p:nvSpPr>
              <p:cNvPr id="61" name="TextBox 143"/>
              <p:cNvSpPr txBox="1">
                <a:spLocks noChangeArrowheads="1"/>
              </p:cNvSpPr>
              <p:nvPr/>
            </p:nvSpPr>
            <p:spPr bwMode="auto">
              <a:xfrm>
                <a:off x="758518" y="2147585"/>
                <a:ext cx="29274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2.0</a:t>
                </a:r>
                <a:endParaRPr lang="en-US" sz="1600" dirty="0"/>
              </a:p>
            </p:txBody>
          </p:sp>
          <p:sp>
            <p:nvSpPr>
              <p:cNvPr id="62" name="TextBox 144"/>
              <p:cNvSpPr txBox="1">
                <a:spLocks noChangeArrowheads="1"/>
              </p:cNvSpPr>
              <p:nvPr/>
            </p:nvSpPr>
            <p:spPr bwMode="auto">
              <a:xfrm>
                <a:off x="757731" y="1875950"/>
                <a:ext cx="29274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1.5</a:t>
                </a:r>
                <a:endParaRPr lang="en-US" sz="1600" dirty="0"/>
              </a:p>
            </p:txBody>
          </p:sp>
          <p:sp>
            <p:nvSpPr>
              <p:cNvPr id="63" name="TextBox 145"/>
              <p:cNvSpPr txBox="1">
                <a:spLocks noChangeArrowheads="1"/>
              </p:cNvSpPr>
              <p:nvPr/>
            </p:nvSpPr>
            <p:spPr bwMode="auto">
              <a:xfrm>
                <a:off x="758518" y="1595706"/>
                <a:ext cx="29274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1.0</a:t>
                </a:r>
                <a:endParaRPr lang="en-US" sz="1600" dirty="0"/>
              </a:p>
            </p:txBody>
          </p:sp>
          <p:sp>
            <p:nvSpPr>
              <p:cNvPr id="64" name="TextBox 142"/>
              <p:cNvSpPr txBox="1">
                <a:spLocks noChangeArrowheads="1"/>
              </p:cNvSpPr>
              <p:nvPr/>
            </p:nvSpPr>
            <p:spPr bwMode="auto">
              <a:xfrm>
                <a:off x="755221" y="1315035"/>
                <a:ext cx="29274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0.5</a:t>
                </a:r>
                <a:endParaRPr lang="en-US" sz="1600" dirty="0"/>
              </a:p>
            </p:txBody>
          </p:sp>
          <p:sp>
            <p:nvSpPr>
              <p:cNvPr id="65" name="TextBox 142"/>
              <p:cNvSpPr txBox="1">
                <a:spLocks noChangeArrowheads="1"/>
              </p:cNvSpPr>
              <p:nvPr/>
            </p:nvSpPr>
            <p:spPr bwMode="auto">
              <a:xfrm>
                <a:off x="817383" y="1042478"/>
                <a:ext cx="233946"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0.0</a:t>
                </a:r>
                <a:endParaRPr lang="en-US" sz="1600" dirty="0"/>
              </a:p>
            </p:txBody>
          </p:sp>
        </p:grpSp>
        <p:grpSp>
          <p:nvGrpSpPr>
            <p:cNvPr id="13" name="Group 12"/>
            <p:cNvGrpSpPr/>
            <p:nvPr/>
          </p:nvGrpSpPr>
          <p:grpSpPr>
            <a:xfrm>
              <a:off x="5921175" y="4752596"/>
              <a:ext cx="2359338" cy="780056"/>
              <a:chOff x="2946709" y="4899512"/>
              <a:chExt cx="1233540" cy="407839"/>
            </a:xfrm>
          </p:grpSpPr>
          <p:sp>
            <p:nvSpPr>
              <p:cNvPr id="48" name="TextBox 147"/>
              <p:cNvSpPr txBox="1">
                <a:spLocks noChangeArrowheads="1"/>
              </p:cNvSpPr>
              <p:nvPr/>
            </p:nvSpPr>
            <p:spPr bwMode="auto">
              <a:xfrm>
                <a:off x="2946709" y="4899512"/>
                <a:ext cx="29274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0.4</a:t>
                </a:r>
                <a:endParaRPr lang="en-US" sz="1600" dirty="0"/>
              </a:p>
            </p:txBody>
          </p:sp>
          <p:sp>
            <p:nvSpPr>
              <p:cNvPr id="50" name="TextBox 149"/>
              <p:cNvSpPr txBox="1">
                <a:spLocks noChangeArrowheads="1"/>
              </p:cNvSpPr>
              <p:nvPr/>
            </p:nvSpPr>
            <p:spPr bwMode="auto">
              <a:xfrm>
                <a:off x="3464134" y="4899512"/>
                <a:ext cx="233946"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t>0.0</a:t>
                </a:r>
              </a:p>
            </p:txBody>
          </p:sp>
          <p:sp>
            <p:nvSpPr>
              <p:cNvPr id="52" name="TextBox 150"/>
              <p:cNvSpPr txBox="1">
                <a:spLocks noChangeArrowheads="1"/>
              </p:cNvSpPr>
              <p:nvPr/>
            </p:nvSpPr>
            <p:spPr bwMode="auto">
              <a:xfrm>
                <a:off x="3946303" y="4899512"/>
                <a:ext cx="233946"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0.4</a:t>
                </a:r>
                <a:endParaRPr lang="en-US" sz="1600" dirty="0"/>
              </a:p>
            </p:txBody>
          </p:sp>
          <p:sp>
            <p:nvSpPr>
              <p:cNvPr id="53" name="TextBox 15"/>
              <p:cNvSpPr txBox="1">
                <a:spLocks noChangeArrowheads="1"/>
              </p:cNvSpPr>
              <p:nvPr/>
            </p:nvSpPr>
            <p:spPr bwMode="auto">
              <a:xfrm>
                <a:off x="3400549" y="5130344"/>
                <a:ext cx="42676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err="1"/>
                  <a:t>k</a:t>
                </a:r>
                <a:r>
                  <a:rPr lang="en-US" sz="1600" baseline="-25000" dirty="0" err="1"/>
                  <a:t>x</a:t>
                </a:r>
                <a:r>
                  <a:rPr lang="en-US" sz="1600" baseline="-25000" dirty="0"/>
                  <a:t>  </a:t>
                </a:r>
                <a:r>
                  <a:rPr lang="en-US" sz="1600" dirty="0"/>
                  <a:t>(</a:t>
                </a:r>
                <a:r>
                  <a:rPr lang="en-US" sz="1600" dirty="0" err="1" smtClean="0"/>
                  <a:t>Å</a:t>
                </a:r>
                <a:r>
                  <a:rPr lang="mr-IN" sz="1600" i="1" baseline="30000" dirty="0" smtClean="0"/>
                  <a:t>–</a:t>
                </a:r>
                <a:r>
                  <a:rPr lang="en-US" sz="1600" baseline="30000" dirty="0" smtClean="0"/>
                  <a:t>1</a:t>
                </a:r>
                <a:r>
                  <a:rPr lang="en-US" sz="1600" dirty="0"/>
                  <a:t>)</a:t>
                </a:r>
              </a:p>
            </p:txBody>
          </p:sp>
        </p:grpSp>
      </p:grpSp>
      <p:grpSp>
        <p:nvGrpSpPr>
          <p:cNvPr id="3" name="Group 2"/>
          <p:cNvGrpSpPr/>
          <p:nvPr/>
        </p:nvGrpSpPr>
        <p:grpSpPr>
          <a:xfrm>
            <a:off x="784729" y="1941680"/>
            <a:ext cx="4500382" cy="3590972"/>
            <a:chOff x="784729" y="1941680"/>
            <a:chExt cx="4500382" cy="3590972"/>
          </a:xfrm>
        </p:grpSpPr>
        <p:pic>
          <p:nvPicPr>
            <p:cNvPr id="6" name="Picture 5"/>
            <p:cNvPicPr>
              <a:picLocks noChangeAspect="1"/>
            </p:cNvPicPr>
            <p:nvPr/>
          </p:nvPicPr>
          <p:blipFill rotWithShape="1">
            <a:blip r:embed="rId3"/>
            <a:srcRect l="10441" b="7560"/>
            <a:stretch/>
          </p:blipFill>
          <p:spPr>
            <a:xfrm>
              <a:off x="1794152" y="2012939"/>
              <a:ext cx="2463364" cy="2783139"/>
            </a:xfrm>
            <a:prstGeom prst="rect">
              <a:avLst/>
            </a:prstGeom>
          </p:spPr>
        </p:pic>
        <p:sp>
          <p:nvSpPr>
            <p:cNvPr id="7" name="TextBox 15"/>
            <p:cNvSpPr txBox="1">
              <a:spLocks noChangeArrowheads="1"/>
            </p:cNvSpPr>
            <p:nvPr/>
          </p:nvSpPr>
          <p:spPr bwMode="auto">
            <a:xfrm rot="16200000">
              <a:off x="423366" y="3264165"/>
              <a:ext cx="10612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a:t>E </a:t>
              </a:r>
              <a:r>
                <a:rPr lang="mr-IN" sz="1600" i="1" dirty="0"/>
                <a:t>–</a:t>
              </a:r>
              <a:r>
                <a:rPr lang="en-US" sz="1600" dirty="0" smtClean="0"/>
                <a:t> </a:t>
              </a:r>
              <a:r>
                <a:rPr lang="en-US" sz="1600" i="1" dirty="0"/>
                <a:t>E</a:t>
              </a:r>
              <a:r>
                <a:rPr lang="en-US" sz="1600" baseline="-25000" dirty="0"/>
                <a:t>F </a:t>
              </a:r>
              <a:r>
                <a:rPr lang="en-US" sz="1600" dirty="0"/>
                <a:t>(</a:t>
              </a:r>
              <a:r>
                <a:rPr lang="en-US" sz="1600" dirty="0" err="1"/>
                <a:t>eV</a:t>
              </a:r>
              <a:r>
                <a:rPr lang="en-US" sz="1600" dirty="0"/>
                <a:t>)</a:t>
              </a:r>
            </a:p>
          </p:txBody>
        </p:sp>
        <p:grpSp>
          <p:nvGrpSpPr>
            <p:cNvPr id="10" name="Group 9"/>
            <p:cNvGrpSpPr/>
            <p:nvPr/>
          </p:nvGrpSpPr>
          <p:grpSpPr>
            <a:xfrm>
              <a:off x="1270674" y="1941680"/>
              <a:ext cx="574187" cy="2978419"/>
              <a:chOff x="601323" y="890078"/>
              <a:chExt cx="300204" cy="1557216"/>
            </a:xfrm>
          </p:grpSpPr>
          <p:sp>
            <p:nvSpPr>
              <p:cNvPr id="66" name="TextBox 142"/>
              <p:cNvSpPr txBox="1">
                <a:spLocks noChangeArrowheads="1"/>
              </p:cNvSpPr>
              <p:nvPr/>
            </p:nvSpPr>
            <p:spPr bwMode="auto">
              <a:xfrm>
                <a:off x="603833" y="2270287"/>
                <a:ext cx="29769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t>–</a:t>
                </a:r>
                <a:r>
                  <a:rPr lang="en-US" sz="1600" dirty="0" smtClean="0"/>
                  <a:t>2.5</a:t>
                </a:r>
                <a:endParaRPr lang="en-US" sz="1600" dirty="0"/>
              </a:p>
            </p:txBody>
          </p:sp>
          <p:sp>
            <p:nvSpPr>
              <p:cNvPr id="67" name="TextBox 143"/>
              <p:cNvSpPr txBox="1">
                <a:spLocks noChangeArrowheads="1"/>
              </p:cNvSpPr>
              <p:nvPr/>
            </p:nvSpPr>
            <p:spPr bwMode="auto">
              <a:xfrm>
                <a:off x="605774" y="1995185"/>
                <a:ext cx="294708"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t>–</a:t>
                </a:r>
                <a:r>
                  <a:rPr lang="en-US" sz="1600" dirty="0" smtClean="0"/>
                  <a:t>2.0</a:t>
                </a:r>
                <a:endParaRPr lang="en-US" sz="1600" dirty="0"/>
              </a:p>
            </p:txBody>
          </p:sp>
          <p:sp>
            <p:nvSpPr>
              <p:cNvPr id="68" name="TextBox 144"/>
              <p:cNvSpPr txBox="1">
                <a:spLocks noChangeArrowheads="1"/>
              </p:cNvSpPr>
              <p:nvPr/>
            </p:nvSpPr>
            <p:spPr bwMode="auto">
              <a:xfrm>
                <a:off x="603833" y="1723550"/>
                <a:ext cx="29769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t>–</a:t>
                </a:r>
                <a:r>
                  <a:rPr lang="en-US" sz="1600" dirty="0" smtClean="0"/>
                  <a:t>1.5</a:t>
                </a:r>
                <a:endParaRPr lang="en-US" sz="1600" dirty="0"/>
              </a:p>
            </p:txBody>
          </p:sp>
          <p:sp>
            <p:nvSpPr>
              <p:cNvPr id="69" name="TextBox 145"/>
              <p:cNvSpPr txBox="1">
                <a:spLocks noChangeArrowheads="1"/>
              </p:cNvSpPr>
              <p:nvPr/>
            </p:nvSpPr>
            <p:spPr bwMode="auto">
              <a:xfrm>
                <a:off x="605774" y="1443306"/>
                <a:ext cx="294708"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t>–</a:t>
                </a:r>
                <a:r>
                  <a:rPr lang="en-US" sz="1600" dirty="0" smtClean="0"/>
                  <a:t>1.0</a:t>
                </a:r>
                <a:endParaRPr lang="en-US" sz="1600" dirty="0"/>
              </a:p>
            </p:txBody>
          </p:sp>
          <p:sp>
            <p:nvSpPr>
              <p:cNvPr id="70" name="TextBox 142"/>
              <p:cNvSpPr txBox="1">
                <a:spLocks noChangeArrowheads="1"/>
              </p:cNvSpPr>
              <p:nvPr/>
            </p:nvSpPr>
            <p:spPr bwMode="auto">
              <a:xfrm>
                <a:off x="601323" y="1162635"/>
                <a:ext cx="29769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smtClean="0"/>
                  <a:t>–</a:t>
                </a:r>
                <a:r>
                  <a:rPr lang="en-US" sz="1600" dirty="0" smtClean="0"/>
                  <a:t>0.5</a:t>
                </a:r>
                <a:endParaRPr lang="en-US" sz="1600" dirty="0"/>
              </a:p>
            </p:txBody>
          </p:sp>
          <p:sp>
            <p:nvSpPr>
              <p:cNvPr id="71" name="TextBox 142"/>
              <p:cNvSpPr txBox="1">
                <a:spLocks noChangeArrowheads="1"/>
              </p:cNvSpPr>
              <p:nvPr/>
            </p:nvSpPr>
            <p:spPr bwMode="auto">
              <a:xfrm>
                <a:off x="664983" y="890078"/>
                <a:ext cx="233946"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0.0</a:t>
                </a:r>
                <a:endParaRPr lang="en-US" sz="1600" dirty="0"/>
              </a:p>
            </p:txBody>
          </p:sp>
        </p:grpSp>
        <p:grpSp>
          <p:nvGrpSpPr>
            <p:cNvPr id="15" name="Group 14"/>
            <p:cNvGrpSpPr/>
            <p:nvPr/>
          </p:nvGrpSpPr>
          <p:grpSpPr>
            <a:xfrm>
              <a:off x="1715204" y="4752596"/>
              <a:ext cx="2362852" cy="780056"/>
              <a:chOff x="2932234" y="4899512"/>
              <a:chExt cx="1235377" cy="407839"/>
            </a:xfrm>
          </p:grpSpPr>
          <p:sp>
            <p:nvSpPr>
              <p:cNvPr id="36" name="TextBox 147"/>
              <p:cNvSpPr txBox="1">
                <a:spLocks noChangeArrowheads="1"/>
              </p:cNvSpPr>
              <p:nvPr/>
            </p:nvSpPr>
            <p:spPr bwMode="auto">
              <a:xfrm>
                <a:off x="2932234" y="4899512"/>
                <a:ext cx="29769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t>–</a:t>
                </a:r>
                <a:r>
                  <a:rPr lang="en-US" sz="1600" dirty="0" smtClean="0"/>
                  <a:t>0.4</a:t>
                </a:r>
                <a:endParaRPr lang="en-US" sz="1600" dirty="0"/>
              </a:p>
            </p:txBody>
          </p:sp>
          <p:sp>
            <p:nvSpPr>
              <p:cNvPr id="38" name="TextBox 149"/>
              <p:cNvSpPr txBox="1">
                <a:spLocks noChangeArrowheads="1"/>
              </p:cNvSpPr>
              <p:nvPr/>
            </p:nvSpPr>
            <p:spPr bwMode="auto">
              <a:xfrm>
                <a:off x="3464134" y="4899512"/>
                <a:ext cx="233946"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t>0.0</a:t>
                </a:r>
              </a:p>
            </p:txBody>
          </p:sp>
          <p:sp>
            <p:nvSpPr>
              <p:cNvPr id="40" name="TextBox 150"/>
              <p:cNvSpPr txBox="1">
                <a:spLocks noChangeArrowheads="1"/>
              </p:cNvSpPr>
              <p:nvPr/>
            </p:nvSpPr>
            <p:spPr bwMode="auto">
              <a:xfrm>
                <a:off x="3933665" y="4899512"/>
                <a:ext cx="233946"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0.4</a:t>
                </a:r>
                <a:endParaRPr lang="en-US" sz="1600" dirty="0"/>
              </a:p>
            </p:txBody>
          </p:sp>
          <p:sp>
            <p:nvSpPr>
              <p:cNvPr id="41" name="TextBox 15"/>
              <p:cNvSpPr txBox="1">
                <a:spLocks noChangeArrowheads="1"/>
              </p:cNvSpPr>
              <p:nvPr/>
            </p:nvSpPr>
            <p:spPr bwMode="auto">
              <a:xfrm>
                <a:off x="3400549" y="5130344"/>
                <a:ext cx="42676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err="1"/>
                  <a:t>k</a:t>
                </a:r>
                <a:r>
                  <a:rPr lang="en-US" sz="1600" baseline="-25000" dirty="0" err="1"/>
                  <a:t>x</a:t>
                </a:r>
                <a:r>
                  <a:rPr lang="en-US" sz="1600" baseline="-25000" dirty="0"/>
                  <a:t>  </a:t>
                </a:r>
                <a:r>
                  <a:rPr lang="en-US" sz="1600" dirty="0"/>
                  <a:t>(</a:t>
                </a:r>
                <a:r>
                  <a:rPr lang="en-US" sz="1600" dirty="0" err="1" smtClean="0"/>
                  <a:t>Å</a:t>
                </a:r>
                <a:r>
                  <a:rPr lang="mr-IN" sz="1600" i="1" baseline="30000" dirty="0" smtClean="0"/>
                  <a:t>–</a:t>
                </a:r>
                <a:r>
                  <a:rPr lang="en-US" sz="1600" baseline="30000" dirty="0" smtClean="0"/>
                  <a:t>1</a:t>
                </a:r>
                <a:r>
                  <a:rPr lang="en-US" sz="1600" dirty="0" smtClean="0"/>
                  <a:t>)</a:t>
                </a:r>
                <a:endParaRPr lang="en-US" sz="1600" dirty="0"/>
              </a:p>
            </p:txBody>
          </p:sp>
        </p:grpSp>
        <p:grpSp>
          <p:nvGrpSpPr>
            <p:cNvPr id="18" name="Group 1"/>
            <p:cNvGrpSpPr>
              <a:grpSpLocks noChangeAspect="1"/>
            </p:cNvGrpSpPr>
            <p:nvPr/>
          </p:nvGrpSpPr>
          <p:grpSpPr bwMode="auto">
            <a:xfrm>
              <a:off x="4599311" y="2453537"/>
              <a:ext cx="685800" cy="1011987"/>
              <a:chOff x="7434077" y="3622891"/>
              <a:chExt cx="667980" cy="1191939"/>
            </a:xfrm>
          </p:grpSpPr>
          <p:grpSp>
            <p:nvGrpSpPr>
              <p:cNvPr id="31" name="Group 2"/>
              <p:cNvGrpSpPr>
                <a:grpSpLocks/>
              </p:cNvGrpSpPr>
              <p:nvPr/>
            </p:nvGrpSpPr>
            <p:grpSpPr bwMode="auto">
              <a:xfrm>
                <a:off x="7434077" y="3622891"/>
                <a:ext cx="667980" cy="1191939"/>
                <a:chOff x="5482768" y="3204518"/>
                <a:chExt cx="667980" cy="1191939"/>
              </a:xfrm>
            </p:grpSpPr>
            <p:sp>
              <p:nvSpPr>
                <p:cNvPr id="33" name="Hexagon 32"/>
                <p:cNvSpPr>
                  <a:spLocks noChangeAspect="1"/>
                </p:cNvSpPr>
                <p:nvPr/>
              </p:nvSpPr>
              <p:spPr>
                <a:xfrm rot="16200000">
                  <a:off x="5391375" y="3637085"/>
                  <a:ext cx="850765" cy="667980"/>
                </a:xfrm>
                <a:prstGeom prst="hexagon">
                  <a:avLst/>
                </a:prstGeom>
                <a:solidFill>
                  <a:srgbClr val="FFFFFF">
                    <a:alpha val="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34" name="TextBox 5"/>
                <p:cNvSpPr txBox="1">
                  <a:spLocks noChangeArrowheads="1"/>
                </p:cNvSpPr>
                <p:nvPr/>
              </p:nvSpPr>
              <p:spPr bwMode="auto">
                <a:xfrm>
                  <a:off x="5679854" y="3761426"/>
                  <a:ext cx="392211" cy="39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accent2">
                          <a:lumMod val="75000"/>
                        </a:schemeClr>
                      </a:solidFill>
                      <a:latin typeface="Symbol" charset="0"/>
                      <a:cs typeface="Symbol" charset="0"/>
                    </a:rPr>
                    <a:t>G</a:t>
                  </a:r>
                </a:p>
              </p:txBody>
            </p:sp>
            <p:sp>
              <p:nvSpPr>
                <p:cNvPr id="35" name="TextBox 6"/>
                <p:cNvSpPr txBox="1">
                  <a:spLocks noChangeArrowheads="1"/>
                </p:cNvSpPr>
                <p:nvPr/>
              </p:nvSpPr>
              <p:spPr bwMode="auto">
                <a:xfrm>
                  <a:off x="5656378" y="3204518"/>
                  <a:ext cx="367229" cy="39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accent2">
                          <a:lumMod val="75000"/>
                        </a:schemeClr>
                      </a:solidFill>
                      <a:latin typeface="Symbol" charset="2"/>
                      <a:cs typeface="Symbol" charset="2"/>
                    </a:rPr>
                    <a:t>K</a:t>
                  </a:r>
                </a:p>
              </p:txBody>
            </p:sp>
          </p:grpSp>
          <p:cxnSp>
            <p:nvCxnSpPr>
              <p:cNvPr id="32" name="Straight Connector 31"/>
              <p:cNvCxnSpPr/>
              <p:nvPr/>
            </p:nvCxnSpPr>
            <p:spPr>
              <a:xfrm>
                <a:off x="7591469" y="3964065"/>
                <a:ext cx="35707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77"/>
            <p:cNvGrpSpPr>
              <a:grpSpLocks/>
            </p:cNvGrpSpPr>
            <p:nvPr/>
          </p:nvGrpSpPr>
          <p:grpSpPr bwMode="auto">
            <a:xfrm rot="5400000">
              <a:off x="4332349" y="4012024"/>
              <a:ext cx="1237012" cy="506945"/>
              <a:chOff x="3028308" y="4886587"/>
              <a:chExt cx="783053" cy="320792"/>
            </a:xfrm>
          </p:grpSpPr>
          <p:pic>
            <p:nvPicPr>
              <p:cNvPr id="28" name="Picture 9"/>
              <p:cNvPicPr>
                <a:picLocks/>
              </p:cNvPicPr>
              <p:nvPr/>
            </p:nvPicPr>
            <p:blipFill>
              <a:blip r:embed="rId4">
                <a:extLst>
                  <a:ext uri="{28A0092B-C50C-407E-A947-70E740481C1C}">
                    <a14:useLocalDpi xmlns:a14="http://schemas.microsoft.com/office/drawing/2010/main" val="0"/>
                  </a:ext>
                </a:extLst>
              </a:blip>
              <a:srcRect l="14326" r="33585"/>
              <a:stretch>
                <a:fillRect/>
              </a:stretch>
            </p:blipFill>
            <p:spPr bwMode="auto">
              <a:xfrm rot="16200000">
                <a:off x="3386807" y="4851997"/>
                <a:ext cx="87143" cy="40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0"/>
              <p:cNvSpPr txBox="1">
                <a:spLocks noChangeArrowheads="1"/>
              </p:cNvSpPr>
              <p:nvPr/>
            </p:nvSpPr>
            <p:spPr bwMode="auto">
              <a:xfrm rot="16200000">
                <a:off x="2955585" y="4959310"/>
                <a:ext cx="320792" cy="175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t>Max.</a:t>
                </a:r>
              </a:p>
            </p:txBody>
          </p:sp>
          <p:sp>
            <p:nvSpPr>
              <p:cNvPr id="30" name="TextBox 76"/>
              <p:cNvSpPr txBox="1">
                <a:spLocks noChangeArrowheads="1"/>
              </p:cNvSpPr>
              <p:nvPr/>
            </p:nvSpPr>
            <p:spPr bwMode="auto">
              <a:xfrm rot="16200000">
                <a:off x="3571613" y="4956090"/>
                <a:ext cx="304150" cy="175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t>Min.</a:t>
                </a:r>
              </a:p>
            </p:txBody>
          </p:sp>
        </p:grpSp>
        <p:sp>
          <p:nvSpPr>
            <p:cNvPr id="20" name="TextBox 1"/>
            <p:cNvSpPr txBox="1">
              <a:spLocks noChangeArrowheads="1"/>
            </p:cNvSpPr>
            <p:nvPr/>
          </p:nvSpPr>
          <p:spPr bwMode="auto">
            <a:xfrm>
              <a:off x="3500452" y="2069898"/>
              <a:ext cx="5512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tLang="ko-KR" sz="1600" dirty="0" smtClean="0">
                  <a:solidFill>
                    <a:srgbClr val="000000"/>
                  </a:solidFill>
                </a:rPr>
                <a:t>36 K</a:t>
              </a:r>
              <a:endParaRPr lang="en-US" sz="1600" dirty="0">
                <a:solidFill>
                  <a:srgbClr val="000000"/>
                </a:solidFill>
              </a:endParaRPr>
            </a:p>
          </p:txBody>
        </p:sp>
        <p:sp>
          <p:nvSpPr>
            <p:cNvPr id="21" name="TextBox 1"/>
            <p:cNvSpPr txBox="1">
              <a:spLocks noChangeArrowheads="1"/>
            </p:cNvSpPr>
            <p:nvPr/>
          </p:nvSpPr>
          <p:spPr bwMode="auto">
            <a:xfrm>
              <a:off x="2274902" y="4355898"/>
              <a:ext cx="13450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err="1" smtClean="0"/>
                <a:t>E</a:t>
              </a:r>
              <a:r>
                <a:rPr lang="en-US" sz="1600" baseline="-25000" dirty="0" err="1" smtClean="0"/>
                <a:t>photon</a:t>
              </a:r>
              <a:r>
                <a:rPr lang="en-US" sz="1600" dirty="0" smtClean="0"/>
                <a:t>= 80 </a:t>
              </a:r>
              <a:r>
                <a:rPr lang="en-US" sz="1600" dirty="0" err="1" smtClean="0"/>
                <a:t>eV</a:t>
              </a:r>
              <a:endParaRPr lang="en-US" sz="1600" dirty="0"/>
            </a:p>
          </p:txBody>
        </p:sp>
      </p:grpSp>
      <p:grpSp>
        <p:nvGrpSpPr>
          <p:cNvPr id="74" name="Group 73"/>
          <p:cNvGrpSpPr/>
          <p:nvPr/>
        </p:nvGrpSpPr>
        <p:grpSpPr>
          <a:xfrm>
            <a:off x="1030848" y="1953890"/>
            <a:ext cx="7579895" cy="3352800"/>
            <a:chOff x="765865" y="2057400"/>
            <a:chExt cx="7579895" cy="3352800"/>
          </a:xfrm>
        </p:grpSpPr>
        <p:pic>
          <p:nvPicPr>
            <p:cNvPr id="4" name="Picture 3"/>
            <p:cNvPicPr preferRelativeResize="0">
              <a:picLocks/>
            </p:cNvPicPr>
            <p:nvPr/>
          </p:nvPicPr>
          <p:blipFill>
            <a:blip r:embed="rId5"/>
            <a:stretch>
              <a:fillRect/>
            </a:stretch>
          </p:blipFill>
          <p:spPr>
            <a:xfrm>
              <a:off x="765865" y="2057400"/>
              <a:ext cx="3383999" cy="3339498"/>
            </a:xfrm>
            <a:prstGeom prst="rect">
              <a:avLst/>
            </a:prstGeom>
          </p:spPr>
        </p:pic>
        <p:pic>
          <p:nvPicPr>
            <p:cNvPr id="73" name="Picture 72"/>
            <p:cNvPicPr preferRelativeResize="0">
              <a:picLocks/>
            </p:cNvPicPr>
            <p:nvPr/>
          </p:nvPicPr>
          <p:blipFill>
            <a:blip r:embed="rId5"/>
            <a:stretch>
              <a:fillRect/>
            </a:stretch>
          </p:blipFill>
          <p:spPr>
            <a:xfrm>
              <a:off x="4961761" y="2070702"/>
              <a:ext cx="3383999" cy="3339498"/>
            </a:xfrm>
            <a:prstGeom prst="rect">
              <a:avLst/>
            </a:prstGeom>
          </p:spPr>
        </p:pic>
      </p:grpSp>
      <p:grpSp>
        <p:nvGrpSpPr>
          <p:cNvPr id="76" name="Group 75"/>
          <p:cNvGrpSpPr/>
          <p:nvPr/>
        </p:nvGrpSpPr>
        <p:grpSpPr>
          <a:xfrm>
            <a:off x="2819400" y="5874603"/>
            <a:ext cx="4419600" cy="830997"/>
            <a:chOff x="2568072" y="5867400"/>
            <a:chExt cx="4419600" cy="830997"/>
          </a:xfrm>
        </p:grpSpPr>
        <p:sp>
          <p:nvSpPr>
            <p:cNvPr id="24" name="TextBox 23"/>
            <p:cNvSpPr txBox="1"/>
            <p:nvPr/>
          </p:nvSpPr>
          <p:spPr>
            <a:xfrm>
              <a:off x="2568072" y="5867400"/>
              <a:ext cx="1603774" cy="830997"/>
            </a:xfrm>
            <a:prstGeom prst="rect">
              <a:avLst/>
            </a:prstGeom>
            <a:noFill/>
          </p:spPr>
          <p:txBody>
            <a:bodyPr wrap="none" rtlCol="0">
              <a:spAutoFit/>
            </a:bodyPr>
            <a:lstStyle/>
            <a:p>
              <a:r>
                <a:rPr lang="en-US" sz="2400" dirty="0" smtClean="0">
                  <a:solidFill>
                    <a:schemeClr val="bg1">
                      <a:lumMod val="50000"/>
                    </a:schemeClr>
                  </a:solidFill>
                </a:rPr>
                <a:t>As-grown</a:t>
              </a:r>
            </a:p>
            <a:p>
              <a:r>
                <a:rPr lang="en-US" sz="2400" dirty="0" err="1" smtClean="0">
                  <a:solidFill>
                    <a:schemeClr val="bg1">
                      <a:lumMod val="50000"/>
                    </a:schemeClr>
                  </a:solidFill>
                </a:rPr>
                <a:t>graphene</a:t>
              </a:r>
              <a:endParaRPr lang="en-US" sz="2400" dirty="0" smtClean="0">
                <a:solidFill>
                  <a:schemeClr val="bg1">
                    <a:lumMod val="50000"/>
                  </a:schemeClr>
                </a:solidFill>
              </a:endParaRPr>
            </a:p>
          </p:txBody>
        </p:sp>
        <p:sp>
          <p:nvSpPr>
            <p:cNvPr id="25" name="TextBox 24"/>
            <p:cNvSpPr txBox="1"/>
            <p:nvPr/>
          </p:nvSpPr>
          <p:spPr>
            <a:xfrm>
              <a:off x="5092802" y="5867400"/>
              <a:ext cx="1894870" cy="830997"/>
            </a:xfrm>
            <a:prstGeom prst="rect">
              <a:avLst/>
            </a:prstGeom>
            <a:noFill/>
          </p:spPr>
          <p:txBody>
            <a:bodyPr wrap="none" rtlCol="0">
              <a:spAutoFit/>
            </a:bodyPr>
            <a:lstStyle/>
            <a:p>
              <a:r>
                <a:rPr lang="en-US" sz="2400" dirty="0" err="1" smtClean="0">
                  <a:solidFill>
                    <a:srgbClr val="8000FF"/>
                  </a:solidFill>
                </a:rPr>
                <a:t>Graphene</a:t>
              </a:r>
              <a:endParaRPr lang="en-US" sz="2400" dirty="0" smtClean="0">
                <a:solidFill>
                  <a:srgbClr val="8000FF"/>
                </a:solidFill>
              </a:endParaRPr>
            </a:p>
            <a:p>
              <a:r>
                <a:rPr lang="en-US" sz="2400" dirty="0" smtClean="0">
                  <a:solidFill>
                    <a:srgbClr val="8000FF"/>
                  </a:solidFill>
                </a:rPr>
                <a:t>with cerium</a:t>
              </a:r>
            </a:p>
          </p:txBody>
        </p:sp>
        <p:sp>
          <p:nvSpPr>
            <p:cNvPr id="75" name="TextBox 74"/>
            <p:cNvSpPr txBox="1"/>
            <p:nvPr/>
          </p:nvSpPr>
          <p:spPr>
            <a:xfrm>
              <a:off x="4405941" y="5943600"/>
              <a:ext cx="484227" cy="707886"/>
            </a:xfrm>
            <a:prstGeom prst="rect">
              <a:avLst/>
            </a:prstGeom>
            <a:noFill/>
          </p:spPr>
          <p:txBody>
            <a:bodyPr wrap="none" rtlCol="0">
              <a:spAutoFit/>
            </a:bodyPr>
            <a:lstStyle/>
            <a:p>
              <a:r>
                <a:rPr lang="en-US" sz="4000" b="0" dirty="0" smtClean="0"/>
                <a:t>+</a:t>
              </a:r>
              <a:endParaRPr lang="en-US" sz="4000" b="0" dirty="0"/>
            </a:p>
          </p:txBody>
        </p:sp>
      </p:grpSp>
      <p:grpSp>
        <p:nvGrpSpPr>
          <p:cNvPr id="92" name="그룹 1"/>
          <p:cNvGrpSpPr>
            <a:grpSpLocks noChangeAspect="1"/>
          </p:cNvGrpSpPr>
          <p:nvPr/>
        </p:nvGrpSpPr>
        <p:grpSpPr>
          <a:xfrm>
            <a:off x="-18875" y="762000"/>
            <a:ext cx="1334857" cy="1828800"/>
            <a:chOff x="3985780" y="3589493"/>
            <a:chExt cx="1429404" cy="1958331"/>
          </a:xfrm>
        </p:grpSpPr>
        <p:grpSp>
          <p:nvGrpSpPr>
            <p:cNvPr id="93" name="그룹 15"/>
            <p:cNvGrpSpPr/>
            <p:nvPr/>
          </p:nvGrpSpPr>
          <p:grpSpPr>
            <a:xfrm>
              <a:off x="4244752" y="3589493"/>
              <a:ext cx="1170432" cy="1779356"/>
              <a:chOff x="1787674" y="286692"/>
              <a:chExt cx="1170432" cy="1779356"/>
            </a:xfrm>
          </p:grpSpPr>
          <p:pic>
            <p:nvPicPr>
              <p:cNvPr id="100" name="Picture 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7674" y="286692"/>
                <a:ext cx="1170432" cy="168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 name="TextBox 26"/>
              <p:cNvSpPr txBox="1">
                <a:spLocks noChangeArrowheads="1"/>
              </p:cNvSpPr>
              <p:nvPr/>
            </p:nvSpPr>
            <p:spPr bwMode="auto">
              <a:xfrm>
                <a:off x="1876507" y="1834603"/>
                <a:ext cx="381297" cy="23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1000" b="0" dirty="0">
                    <a:latin typeface="Symbol" pitchFamily="18" charset="2"/>
                    <a:ea typeface="맑은 고딕" pitchFamily="50" charset="-127"/>
                    <a:cs typeface="Arial" pitchFamily="34" charset="0"/>
                  </a:rPr>
                  <a:t>-</a:t>
                </a:r>
                <a:r>
                  <a:rPr kumimoji="0" lang="en-US" altLang="ko-KR" sz="1000" b="0" dirty="0" smtClean="0">
                    <a:latin typeface="Arial" pitchFamily="34" charset="0"/>
                    <a:ea typeface="맑은 고딕" pitchFamily="50" charset="-127"/>
                    <a:cs typeface="Arial" pitchFamily="34" charset="0"/>
                  </a:rPr>
                  <a:t>0.2</a:t>
                </a:r>
                <a:endParaRPr kumimoji="0" lang="ko-KR" altLang="en-US" sz="1000" b="0" dirty="0">
                  <a:latin typeface="Arial" pitchFamily="34" charset="0"/>
                  <a:ea typeface="맑은 고딕" pitchFamily="50" charset="-127"/>
                  <a:cs typeface="Arial" pitchFamily="34" charset="0"/>
                </a:endParaRPr>
              </a:p>
            </p:txBody>
          </p:sp>
          <p:sp>
            <p:nvSpPr>
              <p:cNvPr id="102" name="TextBox 27"/>
              <p:cNvSpPr txBox="1">
                <a:spLocks noChangeArrowheads="1"/>
              </p:cNvSpPr>
              <p:nvPr/>
            </p:nvSpPr>
            <p:spPr bwMode="auto">
              <a:xfrm>
                <a:off x="2224652" y="1834604"/>
                <a:ext cx="341155" cy="23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1000" b="0" dirty="0" smtClean="0">
                    <a:latin typeface="Arial" pitchFamily="34" charset="0"/>
                    <a:ea typeface="맑은 고딕" pitchFamily="50" charset="-127"/>
                    <a:cs typeface="Arial" pitchFamily="34" charset="0"/>
                  </a:rPr>
                  <a:t>0.0</a:t>
                </a:r>
                <a:endParaRPr kumimoji="0" lang="ko-KR" altLang="en-US" sz="1000" b="0" dirty="0">
                  <a:latin typeface="Arial" pitchFamily="34" charset="0"/>
                  <a:ea typeface="맑은 고딕" pitchFamily="50" charset="-127"/>
                  <a:cs typeface="Arial" pitchFamily="34" charset="0"/>
                </a:endParaRPr>
              </a:p>
            </p:txBody>
          </p:sp>
          <p:sp>
            <p:nvSpPr>
              <p:cNvPr id="103" name="TextBox 28"/>
              <p:cNvSpPr txBox="1">
                <a:spLocks noChangeArrowheads="1"/>
              </p:cNvSpPr>
              <p:nvPr/>
            </p:nvSpPr>
            <p:spPr bwMode="auto">
              <a:xfrm>
                <a:off x="2554052" y="1833539"/>
                <a:ext cx="341155" cy="23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1000" b="0" dirty="0" smtClean="0">
                    <a:latin typeface="Arial" pitchFamily="34" charset="0"/>
                    <a:ea typeface="맑은 고딕" pitchFamily="50" charset="-127"/>
                    <a:cs typeface="Arial" pitchFamily="34" charset="0"/>
                  </a:rPr>
                  <a:t>0.2</a:t>
                </a:r>
                <a:endParaRPr kumimoji="0" lang="ko-KR" altLang="en-US" sz="1000" b="0" dirty="0">
                  <a:latin typeface="Arial" pitchFamily="34" charset="0"/>
                  <a:ea typeface="맑은 고딕" pitchFamily="50" charset="-127"/>
                  <a:cs typeface="Arial" pitchFamily="34" charset="0"/>
                </a:endParaRPr>
              </a:p>
            </p:txBody>
          </p:sp>
        </p:grpSp>
        <p:sp>
          <p:nvSpPr>
            <p:cNvPr id="94" name="TextBox 26"/>
            <p:cNvSpPr txBox="1">
              <a:spLocks noChangeArrowheads="1"/>
            </p:cNvSpPr>
            <p:nvPr/>
          </p:nvSpPr>
          <p:spPr bwMode="auto">
            <a:xfrm>
              <a:off x="4160983" y="4976388"/>
              <a:ext cx="280766" cy="23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1000" b="0" dirty="0" smtClean="0">
                  <a:latin typeface="Symbol" pitchFamily="18" charset="2"/>
                  <a:ea typeface="맑은 고딕" pitchFamily="50" charset="-127"/>
                  <a:cs typeface="Arial" pitchFamily="34" charset="0"/>
                </a:rPr>
                <a:t>-</a:t>
              </a:r>
              <a:r>
                <a:rPr kumimoji="0" lang="en-US" altLang="ko-KR" sz="1000" b="0" dirty="0" smtClean="0">
                  <a:latin typeface="Arial" pitchFamily="34" charset="0"/>
                  <a:ea typeface="맑은 고딕" pitchFamily="50" charset="-127"/>
                  <a:cs typeface="Arial" pitchFamily="34" charset="0"/>
                </a:rPr>
                <a:t>3</a:t>
              </a:r>
              <a:endParaRPr kumimoji="0" lang="ko-KR" altLang="en-US" sz="1000" b="0" dirty="0">
                <a:latin typeface="Arial" pitchFamily="34" charset="0"/>
                <a:ea typeface="맑은 고딕" pitchFamily="50" charset="-127"/>
                <a:cs typeface="Arial" pitchFamily="34" charset="0"/>
              </a:endParaRPr>
            </a:p>
          </p:txBody>
        </p:sp>
        <p:sp>
          <p:nvSpPr>
            <p:cNvPr id="95" name="TextBox 26"/>
            <p:cNvSpPr txBox="1">
              <a:spLocks noChangeArrowheads="1"/>
            </p:cNvSpPr>
            <p:nvPr/>
          </p:nvSpPr>
          <p:spPr bwMode="auto">
            <a:xfrm>
              <a:off x="4160286" y="4528482"/>
              <a:ext cx="280766" cy="23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1000" b="0" dirty="0" smtClean="0">
                  <a:latin typeface="Symbol" pitchFamily="18" charset="2"/>
                  <a:ea typeface="맑은 고딕" pitchFamily="50" charset="-127"/>
                  <a:cs typeface="Arial" pitchFamily="34" charset="0"/>
                </a:rPr>
                <a:t>-</a:t>
              </a:r>
              <a:r>
                <a:rPr kumimoji="0" lang="en-US" altLang="ko-KR" sz="1000" b="0" dirty="0" smtClean="0">
                  <a:latin typeface="Arial" pitchFamily="34" charset="0"/>
                  <a:ea typeface="맑은 고딕" pitchFamily="50" charset="-127"/>
                  <a:cs typeface="Arial" pitchFamily="34" charset="0"/>
                </a:rPr>
                <a:t>2</a:t>
              </a:r>
              <a:endParaRPr kumimoji="0" lang="ko-KR" altLang="en-US" sz="1000" b="0" dirty="0">
                <a:latin typeface="Arial" pitchFamily="34" charset="0"/>
                <a:ea typeface="맑은 고딕" pitchFamily="50" charset="-127"/>
                <a:cs typeface="Arial" pitchFamily="34" charset="0"/>
              </a:endParaRPr>
            </a:p>
          </p:txBody>
        </p:sp>
        <p:sp>
          <p:nvSpPr>
            <p:cNvPr id="96" name="TextBox 26"/>
            <p:cNvSpPr txBox="1">
              <a:spLocks noChangeArrowheads="1"/>
            </p:cNvSpPr>
            <p:nvPr/>
          </p:nvSpPr>
          <p:spPr bwMode="auto">
            <a:xfrm>
              <a:off x="4162556" y="4061427"/>
              <a:ext cx="280766" cy="23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1000" b="0" dirty="0" smtClean="0">
                  <a:latin typeface="Symbol" pitchFamily="18" charset="2"/>
                  <a:ea typeface="맑은 고딕" pitchFamily="50" charset="-127"/>
                  <a:cs typeface="Arial" pitchFamily="34" charset="0"/>
                </a:rPr>
                <a:t>-</a:t>
              </a:r>
              <a:r>
                <a:rPr kumimoji="0" lang="en-US" altLang="ko-KR" sz="1000" b="0" dirty="0" smtClean="0">
                  <a:latin typeface="Arial" pitchFamily="34" charset="0"/>
                  <a:ea typeface="맑은 고딕" pitchFamily="50" charset="-127"/>
                  <a:cs typeface="Arial" pitchFamily="34" charset="0"/>
                </a:rPr>
                <a:t>1</a:t>
              </a:r>
              <a:endParaRPr kumimoji="0" lang="ko-KR" altLang="en-US" sz="1000" b="0" dirty="0">
                <a:latin typeface="Arial" pitchFamily="34" charset="0"/>
                <a:ea typeface="맑은 고딕" pitchFamily="50" charset="-127"/>
                <a:cs typeface="Arial" pitchFamily="34" charset="0"/>
              </a:endParaRPr>
            </a:p>
          </p:txBody>
        </p:sp>
        <p:sp>
          <p:nvSpPr>
            <p:cNvPr id="97" name="TextBox 26"/>
            <p:cNvSpPr txBox="1">
              <a:spLocks noChangeArrowheads="1"/>
            </p:cNvSpPr>
            <p:nvPr/>
          </p:nvSpPr>
          <p:spPr bwMode="auto">
            <a:xfrm>
              <a:off x="4211147" y="3605949"/>
              <a:ext cx="240624" cy="23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1000" b="0" dirty="0" smtClean="0">
                  <a:latin typeface="Arial" pitchFamily="34" charset="0"/>
                  <a:ea typeface="맑은 고딕" pitchFamily="50" charset="-127"/>
                  <a:cs typeface="Arial" pitchFamily="34" charset="0"/>
                </a:rPr>
                <a:t>0</a:t>
              </a:r>
              <a:endParaRPr kumimoji="0" lang="ko-KR" altLang="en-US" sz="1000" b="0" dirty="0">
                <a:latin typeface="Arial" pitchFamily="34" charset="0"/>
                <a:ea typeface="맑은 고딕" pitchFamily="50" charset="-127"/>
                <a:cs typeface="Arial" pitchFamily="34" charset="0"/>
              </a:endParaRPr>
            </a:p>
          </p:txBody>
        </p:sp>
        <p:sp>
          <p:nvSpPr>
            <p:cNvPr id="98" name="TextBox 50"/>
            <p:cNvSpPr txBox="1">
              <a:spLocks noChangeArrowheads="1"/>
            </p:cNvSpPr>
            <p:nvPr/>
          </p:nvSpPr>
          <p:spPr bwMode="auto">
            <a:xfrm rot="16200000">
              <a:off x="3690575" y="4286416"/>
              <a:ext cx="821853" cy="23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1000" b="0" i="1" dirty="0" smtClean="0">
                  <a:latin typeface="Arial" pitchFamily="34" charset="0"/>
                  <a:ea typeface="맑은 고딕" pitchFamily="50" charset="-127"/>
                  <a:cs typeface="Arial" pitchFamily="34" charset="0"/>
                </a:rPr>
                <a:t>Energy </a:t>
              </a:r>
              <a:r>
                <a:rPr kumimoji="0" lang="en-US" altLang="ko-KR" sz="1000" b="0" dirty="0" smtClean="0">
                  <a:latin typeface="Arial" pitchFamily="34" charset="0"/>
                  <a:ea typeface="맑은 고딕" pitchFamily="50" charset="-127"/>
                  <a:cs typeface="Arial" pitchFamily="34" charset="0"/>
                </a:rPr>
                <a:t>(eV)</a:t>
              </a:r>
              <a:endParaRPr kumimoji="0" lang="ko-KR" altLang="en-US" sz="1000" b="0" dirty="0">
                <a:latin typeface="Arial" pitchFamily="34" charset="0"/>
                <a:ea typeface="맑은 고딕" pitchFamily="50" charset="-127"/>
                <a:cs typeface="Arial" pitchFamily="34" charset="0"/>
              </a:endParaRPr>
            </a:p>
          </p:txBody>
        </p:sp>
        <p:sp>
          <p:nvSpPr>
            <p:cNvPr id="99" name="TextBox 50"/>
            <p:cNvSpPr txBox="1">
              <a:spLocks noChangeArrowheads="1"/>
            </p:cNvSpPr>
            <p:nvPr/>
          </p:nvSpPr>
          <p:spPr bwMode="auto">
            <a:xfrm>
              <a:off x="4337046" y="5316380"/>
              <a:ext cx="1047225" cy="23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1000" b="0" i="1" dirty="0" smtClean="0">
                  <a:latin typeface="Arial" pitchFamily="34" charset="0"/>
                  <a:ea typeface="맑은 고딕" pitchFamily="50" charset="-127"/>
                  <a:cs typeface="Arial" pitchFamily="34" charset="0"/>
                </a:rPr>
                <a:t>Momentum </a:t>
              </a:r>
              <a:r>
                <a:rPr kumimoji="0" lang="en-US" altLang="ko-KR" sz="1000" b="0" dirty="0" smtClean="0">
                  <a:latin typeface="Arial" pitchFamily="34" charset="0"/>
                  <a:ea typeface="맑은 고딕" pitchFamily="50" charset="-127"/>
                  <a:cs typeface="Arial" pitchFamily="34" charset="0"/>
                </a:rPr>
                <a:t>(Å</a:t>
              </a:r>
              <a:r>
                <a:rPr kumimoji="0" lang="en-US" altLang="ko-KR" sz="1000" b="0" baseline="30000" dirty="0" smtClean="0">
                  <a:latin typeface="Arial" pitchFamily="34" charset="0"/>
                  <a:ea typeface="맑은 고딕" pitchFamily="50" charset="-127"/>
                  <a:cs typeface="Arial" pitchFamily="34" charset="0"/>
                </a:rPr>
                <a:t>-1</a:t>
              </a:r>
              <a:r>
                <a:rPr kumimoji="0" lang="en-US" altLang="ko-KR" sz="1000" b="0" dirty="0" smtClean="0">
                  <a:latin typeface="Arial" pitchFamily="34" charset="0"/>
                  <a:ea typeface="맑은 고딕" pitchFamily="50" charset="-127"/>
                  <a:cs typeface="Arial" pitchFamily="34" charset="0"/>
                </a:rPr>
                <a:t>)</a:t>
              </a:r>
              <a:endParaRPr kumimoji="0" lang="ko-KR" altLang="en-US" sz="1000" b="0" dirty="0">
                <a:latin typeface="Arial" pitchFamily="34" charset="0"/>
                <a:ea typeface="맑은 고딕" pitchFamily="50" charset="-127"/>
                <a:cs typeface="Arial" pitchFamily="34" charset="0"/>
              </a:endParaRPr>
            </a:p>
          </p:txBody>
        </p:sp>
      </p:grpSp>
      <p:grpSp>
        <p:nvGrpSpPr>
          <p:cNvPr id="165" name="Group 164"/>
          <p:cNvGrpSpPr/>
          <p:nvPr/>
        </p:nvGrpSpPr>
        <p:grpSpPr>
          <a:xfrm>
            <a:off x="5562579" y="1676421"/>
            <a:ext cx="3010917" cy="4343420"/>
            <a:chOff x="5562579" y="1676421"/>
            <a:chExt cx="3010917" cy="4343420"/>
          </a:xfrm>
        </p:grpSpPr>
        <p:pic>
          <p:nvPicPr>
            <p:cNvPr id="166" name="Picture 165"/>
            <p:cNvPicPr>
              <a:picLocks noChangeAspect="1"/>
            </p:cNvPicPr>
            <p:nvPr/>
          </p:nvPicPr>
          <p:blipFill rotWithShape="1">
            <a:blip r:embed="rId7"/>
            <a:srcRect l="90950" t="13920" r="4228" b="54427"/>
            <a:stretch/>
          </p:blipFill>
          <p:spPr>
            <a:xfrm rot="6958449">
              <a:off x="5888774" y="2431033"/>
              <a:ext cx="332731" cy="558432"/>
            </a:xfrm>
            <a:prstGeom prst="rect">
              <a:avLst/>
            </a:prstGeom>
          </p:spPr>
        </p:pic>
        <p:pic>
          <p:nvPicPr>
            <p:cNvPr id="167" name="Picture 166"/>
            <p:cNvPicPr>
              <a:picLocks noChangeAspect="1"/>
            </p:cNvPicPr>
            <p:nvPr/>
          </p:nvPicPr>
          <p:blipFill rotWithShape="1">
            <a:blip r:embed="rId7"/>
            <a:srcRect l="90950" t="13920" r="4228" b="54427"/>
            <a:stretch/>
          </p:blipFill>
          <p:spPr>
            <a:xfrm rot="2976767">
              <a:off x="7231067" y="2410158"/>
              <a:ext cx="332731" cy="558432"/>
            </a:xfrm>
            <a:prstGeom prst="rect">
              <a:avLst/>
            </a:prstGeom>
          </p:spPr>
        </p:pic>
        <p:pic>
          <p:nvPicPr>
            <p:cNvPr id="168" name="Picture 167"/>
            <p:cNvPicPr>
              <a:picLocks noChangeAspect="1"/>
            </p:cNvPicPr>
            <p:nvPr/>
          </p:nvPicPr>
          <p:blipFill rotWithShape="1">
            <a:blip r:embed="rId7"/>
            <a:srcRect l="90950" t="13920" r="4228" b="54427"/>
            <a:stretch/>
          </p:blipFill>
          <p:spPr>
            <a:xfrm rot="7183549">
              <a:off x="7309001" y="4655098"/>
              <a:ext cx="332731" cy="558432"/>
            </a:xfrm>
            <a:prstGeom prst="rect">
              <a:avLst/>
            </a:prstGeom>
          </p:spPr>
        </p:pic>
        <p:pic>
          <p:nvPicPr>
            <p:cNvPr id="169" name="Picture 168"/>
            <p:cNvPicPr>
              <a:picLocks noChangeAspect="1"/>
            </p:cNvPicPr>
            <p:nvPr/>
          </p:nvPicPr>
          <p:blipFill rotWithShape="1">
            <a:blip r:embed="rId7"/>
            <a:srcRect l="87216" t="74282" r="9652" b="13465"/>
            <a:stretch/>
          </p:blipFill>
          <p:spPr>
            <a:xfrm rot="14330132">
              <a:off x="5867400" y="1828800"/>
              <a:ext cx="304800" cy="304841"/>
            </a:xfrm>
            <a:prstGeom prst="rect">
              <a:avLst/>
            </a:prstGeom>
          </p:spPr>
        </p:pic>
        <p:pic>
          <p:nvPicPr>
            <p:cNvPr id="170" name="Picture 169"/>
            <p:cNvPicPr>
              <a:picLocks noChangeAspect="1"/>
            </p:cNvPicPr>
            <p:nvPr/>
          </p:nvPicPr>
          <p:blipFill rotWithShape="1">
            <a:blip r:embed="rId7"/>
            <a:srcRect l="87216" t="74282" r="9652" b="13465"/>
            <a:stretch/>
          </p:blipFill>
          <p:spPr>
            <a:xfrm rot="17253850">
              <a:off x="6172200" y="1676400"/>
              <a:ext cx="304800" cy="304841"/>
            </a:xfrm>
            <a:prstGeom prst="rect">
              <a:avLst/>
            </a:prstGeom>
          </p:spPr>
        </p:pic>
        <p:pic>
          <p:nvPicPr>
            <p:cNvPr id="171" name="Picture 170"/>
            <p:cNvPicPr>
              <a:picLocks noChangeAspect="1"/>
            </p:cNvPicPr>
            <p:nvPr/>
          </p:nvPicPr>
          <p:blipFill rotWithShape="1">
            <a:blip r:embed="rId7"/>
            <a:srcRect l="87216" t="74282" r="9652" b="13465"/>
            <a:stretch/>
          </p:blipFill>
          <p:spPr>
            <a:xfrm rot="1913847">
              <a:off x="6477000" y="1828800"/>
              <a:ext cx="304800" cy="304841"/>
            </a:xfrm>
            <a:prstGeom prst="rect">
              <a:avLst/>
            </a:prstGeom>
          </p:spPr>
        </p:pic>
        <p:pic>
          <p:nvPicPr>
            <p:cNvPr id="172" name="Picture 171"/>
            <p:cNvPicPr>
              <a:picLocks noChangeAspect="1"/>
            </p:cNvPicPr>
            <p:nvPr/>
          </p:nvPicPr>
          <p:blipFill rotWithShape="1">
            <a:blip r:embed="rId7"/>
            <a:srcRect l="87216" t="74282" r="9652" b="13465"/>
            <a:stretch/>
          </p:blipFill>
          <p:spPr>
            <a:xfrm rot="7864000">
              <a:off x="6858000" y="1676400"/>
              <a:ext cx="304800" cy="304841"/>
            </a:xfrm>
            <a:prstGeom prst="rect">
              <a:avLst/>
            </a:prstGeom>
          </p:spPr>
        </p:pic>
        <p:pic>
          <p:nvPicPr>
            <p:cNvPr id="173" name="Picture 172"/>
            <p:cNvPicPr>
              <a:picLocks noChangeAspect="1"/>
            </p:cNvPicPr>
            <p:nvPr/>
          </p:nvPicPr>
          <p:blipFill rotWithShape="1">
            <a:blip r:embed="rId7"/>
            <a:srcRect l="87216" t="74282" r="9652" b="13465"/>
            <a:stretch/>
          </p:blipFill>
          <p:spPr>
            <a:xfrm rot="13897467">
              <a:off x="7239000" y="1828800"/>
              <a:ext cx="304800" cy="304841"/>
            </a:xfrm>
            <a:prstGeom prst="rect">
              <a:avLst/>
            </a:prstGeom>
          </p:spPr>
        </p:pic>
        <p:pic>
          <p:nvPicPr>
            <p:cNvPr id="174" name="Picture 173"/>
            <p:cNvPicPr>
              <a:picLocks noChangeAspect="1"/>
            </p:cNvPicPr>
            <p:nvPr/>
          </p:nvPicPr>
          <p:blipFill rotWithShape="1">
            <a:blip r:embed="rId7"/>
            <a:srcRect l="87216" t="74282" r="9652" b="13465"/>
            <a:stretch/>
          </p:blipFill>
          <p:spPr>
            <a:xfrm rot="18459174">
              <a:off x="7543800" y="1676400"/>
              <a:ext cx="304800" cy="304841"/>
            </a:xfrm>
            <a:prstGeom prst="rect">
              <a:avLst/>
            </a:prstGeom>
          </p:spPr>
        </p:pic>
        <p:pic>
          <p:nvPicPr>
            <p:cNvPr id="175" name="Picture 174"/>
            <p:cNvPicPr>
              <a:picLocks noChangeAspect="1"/>
            </p:cNvPicPr>
            <p:nvPr/>
          </p:nvPicPr>
          <p:blipFill rotWithShape="1">
            <a:blip r:embed="rId7"/>
            <a:srcRect l="87216" t="74282" r="9652" b="13465"/>
            <a:stretch/>
          </p:blipFill>
          <p:spPr>
            <a:xfrm rot="5141916">
              <a:off x="7848600" y="1828800"/>
              <a:ext cx="304800" cy="304841"/>
            </a:xfrm>
            <a:prstGeom prst="rect">
              <a:avLst/>
            </a:prstGeom>
          </p:spPr>
        </p:pic>
        <p:pic>
          <p:nvPicPr>
            <p:cNvPr id="176" name="Picture 175"/>
            <p:cNvPicPr>
              <a:picLocks noChangeAspect="1"/>
            </p:cNvPicPr>
            <p:nvPr/>
          </p:nvPicPr>
          <p:blipFill rotWithShape="1">
            <a:blip r:embed="rId7"/>
            <a:srcRect l="87216" t="74282" r="9652" b="13465"/>
            <a:stretch/>
          </p:blipFill>
          <p:spPr>
            <a:xfrm rot="6820820">
              <a:off x="5562600" y="2362200"/>
              <a:ext cx="304800" cy="304841"/>
            </a:xfrm>
            <a:prstGeom prst="rect">
              <a:avLst/>
            </a:prstGeom>
          </p:spPr>
        </p:pic>
        <p:pic>
          <p:nvPicPr>
            <p:cNvPr id="177" name="Picture 176"/>
            <p:cNvPicPr>
              <a:picLocks noChangeAspect="1"/>
            </p:cNvPicPr>
            <p:nvPr/>
          </p:nvPicPr>
          <p:blipFill rotWithShape="1">
            <a:blip r:embed="rId7"/>
            <a:srcRect l="87216" t="74282" r="9652" b="13465"/>
            <a:stretch/>
          </p:blipFill>
          <p:spPr>
            <a:xfrm rot="10800000">
              <a:off x="5867400" y="2209800"/>
              <a:ext cx="304800" cy="304841"/>
            </a:xfrm>
            <a:prstGeom prst="rect">
              <a:avLst/>
            </a:prstGeom>
          </p:spPr>
        </p:pic>
        <p:pic>
          <p:nvPicPr>
            <p:cNvPr id="178" name="Picture 177"/>
            <p:cNvPicPr>
              <a:picLocks noChangeAspect="1"/>
            </p:cNvPicPr>
            <p:nvPr/>
          </p:nvPicPr>
          <p:blipFill rotWithShape="1">
            <a:blip r:embed="rId7"/>
            <a:srcRect l="87216" t="74282" r="9652" b="13465"/>
            <a:stretch/>
          </p:blipFill>
          <p:spPr>
            <a:xfrm rot="13633014">
              <a:off x="6172200" y="2362200"/>
              <a:ext cx="304800" cy="304841"/>
            </a:xfrm>
            <a:prstGeom prst="rect">
              <a:avLst/>
            </a:prstGeom>
          </p:spPr>
        </p:pic>
        <p:pic>
          <p:nvPicPr>
            <p:cNvPr id="179" name="Picture 178"/>
            <p:cNvPicPr>
              <a:picLocks noChangeAspect="1"/>
            </p:cNvPicPr>
            <p:nvPr/>
          </p:nvPicPr>
          <p:blipFill rotWithShape="1">
            <a:blip r:embed="rId7"/>
            <a:srcRect l="87216" t="74282" r="9652" b="13465"/>
            <a:stretch/>
          </p:blipFill>
          <p:spPr>
            <a:xfrm rot="5400000">
              <a:off x="6553200" y="2209800"/>
              <a:ext cx="304800" cy="304841"/>
            </a:xfrm>
            <a:prstGeom prst="rect">
              <a:avLst/>
            </a:prstGeom>
          </p:spPr>
        </p:pic>
        <p:pic>
          <p:nvPicPr>
            <p:cNvPr id="180" name="Picture 179"/>
            <p:cNvPicPr>
              <a:picLocks noChangeAspect="1"/>
            </p:cNvPicPr>
            <p:nvPr/>
          </p:nvPicPr>
          <p:blipFill rotWithShape="1">
            <a:blip r:embed="rId7"/>
            <a:srcRect l="87216" t="74282" r="9652" b="13465"/>
            <a:stretch/>
          </p:blipFill>
          <p:spPr>
            <a:xfrm rot="15183125">
              <a:off x="6934200" y="2362200"/>
              <a:ext cx="304800" cy="304841"/>
            </a:xfrm>
            <a:prstGeom prst="rect">
              <a:avLst/>
            </a:prstGeom>
          </p:spPr>
        </p:pic>
        <p:pic>
          <p:nvPicPr>
            <p:cNvPr id="181" name="Picture 180"/>
            <p:cNvPicPr>
              <a:picLocks noChangeAspect="1"/>
            </p:cNvPicPr>
            <p:nvPr/>
          </p:nvPicPr>
          <p:blipFill rotWithShape="1">
            <a:blip r:embed="rId7"/>
            <a:srcRect l="87216" t="74282" r="9652" b="13465"/>
            <a:stretch/>
          </p:blipFill>
          <p:spPr>
            <a:xfrm rot="10800000">
              <a:off x="7239000" y="2209800"/>
              <a:ext cx="304800" cy="304841"/>
            </a:xfrm>
            <a:prstGeom prst="rect">
              <a:avLst/>
            </a:prstGeom>
          </p:spPr>
        </p:pic>
        <p:pic>
          <p:nvPicPr>
            <p:cNvPr id="182" name="Picture 181"/>
            <p:cNvPicPr>
              <a:picLocks noChangeAspect="1"/>
            </p:cNvPicPr>
            <p:nvPr/>
          </p:nvPicPr>
          <p:blipFill rotWithShape="1">
            <a:blip r:embed="rId7"/>
            <a:srcRect l="87216" t="74282" r="9652" b="13465"/>
            <a:stretch/>
          </p:blipFill>
          <p:spPr>
            <a:xfrm rot="14561970">
              <a:off x="7543800" y="2362200"/>
              <a:ext cx="304800" cy="304841"/>
            </a:xfrm>
            <a:prstGeom prst="rect">
              <a:avLst/>
            </a:prstGeom>
          </p:spPr>
        </p:pic>
        <p:pic>
          <p:nvPicPr>
            <p:cNvPr id="183" name="Picture 182"/>
            <p:cNvPicPr>
              <a:picLocks noChangeAspect="1"/>
            </p:cNvPicPr>
            <p:nvPr/>
          </p:nvPicPr>
          <p:blipFill rotWithShape="1">
            <a:blip r:embed="rId7"/>
            <a:srcRect l="87216" t="74282" r="9652" b="13465"/>
            <a:stretch/>
          </p:blipFill>
          <p:spPr>
            <a:xfrm rot="10800000">
              <a:off x="7924800" y="2209800"/>
              <a:ext cx="304800" cy="304841"/>
            </a:xfrm>
            <a:prstGeom prst="rect">
              <a:avLst/>
            </a:prstGeom>
          </p:spPr>
        </p:pic>
        <p:pic>
          <p:nvPicPr>
            <p:cNvPr id="184" name="Picture 183"/>
            <p:cNvPicPr>
              <a:picLocks noChangeAspect="1"/>
            </p:cNvPicPr>
            <p:nvPr/>
          </p:nvPicPr>
          <p:blipFill rotWithShape="1">
            <a:blip r:embed="rId7"/>
            <a:srcRect l="87216" t="74282" r="9652" b="13465"/>
            <a:stretch/>
          </p:blipFill>
          <p:spPr>
            <a:xfrm rot="10800000">
              <a:off x="8229600" y="2362200"/>
              <a:ext cx="304800" cy="304841"/>
            </a:xfrm>
            <a:prstGeom prst="rect">
              <a:avLst/>
            </a:prstGeom>
          </p:spPr>
        </p:pic>
        <p:pic>
          <p:nvPicPr>
            <p:cNvPr id="185" name="Picture 184"/>
            <p:cNvPicPr>
              <a:picLocks noChangeAspect="1"/>
            </p:cNvPicPr>
            <p:nvPr/>
          </p:nvPicPr>
          <p:blipFill rotWithShape="1">
            <a:blip r:embed="rId7"/>
            <a:srcRect l="87216" t="74282" r="9652" b="13465"/>
            <a:stretch/>
          </p:blipFill>
          <p:spPr>
            <a:xfrm rot="12621545">
              <a:off x="5867400" y="2971800"/>
              <a:ext cx="304800" cy="304841"/>
            </a:xfrm>
            <a:prstGeom prst="rect">
              <a:avLst/>
            </a:prstGeom>
          </p:spPr>
        </p:pic>
        <p:pic>
          <p:nvPicPr>
            <p:cNvPr id="186" name="Picture 185"/>
            <p:cNvPicPr>
              <a:picLocks noChangeAspect="1"/>
            </p:cNvPicPr>
            <p:nvPr/>
          </p:nvPicPr>
          <p:blipFill rotWithShape="1">
            <a:blip r:embed="rId7"/>
            <a:srcRect l="87216" t="74282" r="9652" b="13465"/>
            <a:stretch/>
          </p:blipFill>
          <p:spPr>
            <a:xfrm rot="10800000">
              <a:off x="6172200" y="2819400"/>
              <a:ext cx="304800" cy="304841"/>
            </a:xfrm>
            <a:prstGeom prst="rect">
              <a:avLst/>
            </a:prstGeom>
          </p:spPr>
        </p:pic>
        <p:pic>
          <p:nvPicPr>
            <p:cNvPr id="187" name="Picture 186"/>
            <p:cNvPicPr>
              <a:picLocks noChangeAspect="1"/>
            </p:cNvPicPr>
            <p:nvPr/>
          </p:nvPicPr>
          <p:blipFill rotWithShape="1">
            <a:blip r:embed="rId7"/>
            <a:srcRect l="87216" t="74282" r="9652" b="13465"/>
            <a:stretch/>
          </p:blipFill>
          <p:spPr>
            <a:xfrm rot="17703700">
              <a:off x="6477000" y="2971800"/>
              <a:ext cx="304800" cy="304841"/>
            </a:xfrm>
            <a:prstGeom prst="rect">
              <a:avLst/>
            </a:prstGeom>
          </p:spPr>
        </p:pic>
        <p:pic>
          <p:nvPicPr>
            <p:cNvPr id="188" name="Picture 187"/>
            <p:cNvPicPr>
              <a:picLocks noChangeAspect="1"/>
            </p:cNvPicPr>
            <p:nvPr/>
          </p:nvPicPr>
          <p:blipFill rotWithShape="1">
            <a:blip r:embed="rId7"/>
            <a:srcRect l="87216" t="74282" r="9652" b="13465"/>
            <a:stretch/>
          </p:blipFill>
          <p:spPr>
            <a:xfrm rot="1925392">
              <a:off x="6858000" y="2819400"/>
              <a:ext cx="304800" cy="304841"/>
            </a:xfrm>
            <a:prstGeom prst="rect">
              <a:avLst/>
            </a:prstGeom>
          </p:spPr>
        </p:pic>
        <p:pic>
          <p:nvPicPr>
            <p:cNvPr id="189" name="Picture 188"/>
            <p:cNvPicPr>
              <a:picLocks noChangeAspect="1"/>
            </p:cNvPicPr>
            <p:nvPr/>
          </p:nvPicPr>
          <p:blipFill rotWithShape="1">
            <a:blip r:embed="rId7"/>
            <a:srcRect l="87216" t="74282" r="9652" b="13465"/>
            <a:stretch/>
          </p:blipFill>
          <p:spPr>
            <a:xfrm rot="13562301">
              <a:off x="7239000" y="2971800"/>
              <a:ext cx="304800" cy="304841"/>
            </a:xfrm>
            <a:prstGeom prst="rect">
              <a:avLst/>
            </a:prstGeom>
          </p:spPr>
        </p:pic>
        <p:pic>
          <p:nvPicPr>
            <p:cNvPr id="190" name="Picture 189"/>
            <p:cNvPicPr>
              <a:picLocks noChangeAspect="1"/>
            </p:cNvPicPr>
            <p:nvPr/>
          </p:nvPicPr>
          <p:blipFill rotWithShape="1">
            <a:blip r:embed="rId7"/>
            <a:srcRect l="87216" t="74282" r="9652" b="13465"/>
            <a:stretch/>
          </p:blipFill>
          <p:spPr>
            <a:xfrm rot="10800000">
              <a:off x="7543800" y="2819400"/>
              <a:ext cx="304800" cy="304841"/>
            </a:xfrm>
            <a:prstGeom prst="rect">
              <a:avLst/>
            </a:prstGeom>
          </p:spPr>
        </p:pic>
        <p:pic>
          <p:nvPicPr>
            <p:cNvPr id="191" name="Picture 190"/>
            <p:cNvPicPr>
              <a:picLocks noChangeAspect="1"/>
            </p:cNvPicPr>
            <p:nvPr/>
          </p:nvPicPr>
          <p:blipFill rotWithShape="1">
            <a:blip r:embed="rId7"/>
            <a:srcRect l="87216" t="74282" r="9652" b="13465"/>
            <a:stretch/>
          </p:blipFill>
          <p:spPr>
            <a:xfrm rot="14349048">
              <a:off x="7848600" y="2971800"/>
              <a:ext cx="304800" cy="304841"/>
            </a:xfrm>
            <a:prstGeom prst="rect">
              <a:avLst/>
            </a:prstGeom>
          </p:spPr>
        </p:pic>
        <p:pic>
          <p:nvPicPr>
            <p:cNvPr id="192" name="Picture 191"/>
            <p:cNvPicPr>
              <a:picLocks noChangeAspect="1"/>
            </p:cNvPicPr>
            <p:nvPr/>
          </p:nvPicPr>
          <p:blipFill rotWithShape="1">
            <a:blip r:embed="rId7"/>
            <a:srcRect l="87216" t="74282" r="9652" b="13465"/>
            <a:stretch/>
          </p:blipFill>
          <p:spPr>
            <a:xfrm rot="8681520">
              <a:off x="5562600" y="3505200"/>
              <a:ext cx="304800" cy="304841"/>
            </a:xfrm>
            <a:prstGeom prst="rect">
              <a:avLst/>
            </a:prstGeom>
          </p:spPr>
        </p:pic>
        <p:pic>
          <p:nvPicPr>
            <p:cNvPr id="193" name="Picture 192"/>
            <p:cNvPicPr>
              <a:picLocks noChangeAspect="1"/>
            </p:cNvPicPr>
            <p:nvPr/>
          </p:nvPicPr>
          <p:blipFill rotWithShape="1">
            <a:blip r:embed="rId7"/>
            <a:srcRect l="87216" t="74282" r="9652" b="13465"/>
            <a:stretch/>
          </p:blipFill>
          <p:spPr>
            <a:xfrm rot="16531312">
              <a:off x="5867400" y="3352800"/>
              <a:ext cx="304800" cy="304841"/>
            </a:xfrm>
            <a:prstGeom prst="rect">
              <a:avLst/>
            </a:prstGeom>
          </p:spPr>
        </p:pic>
        <p:pic>
          <p:nvPicPr>
            <p:cNvPr id="194" name="Picture 193"/>
            <p:cNvPicPr>
              <a:picLocks noChangeAspect="1"/>
            </p:cNvPicPr>
            <p:nvPr/>
          </p:nvPicPr>
          <p:blipFill rotWithShape="1">
            <a:blip r:embed="rId7"/>
            <a:srcRect l="87216" t="74282" r="9652" b="13465"/>
            <a:stretch/>
          </p:blipFill>
          <p:spPr>
            <a:xfrm rot="3072982">
              <a:off x="6172200" y="3505200"/>
              <a:ext cx="304800" cy="304841"/>
            </a:xfrm>
            <a:prstGeom prst="rect">
              <a:avLst/>
            </a:prstGeom>
          </p:spPr>
        </p:pic>
        <p:pic>
          <p:nvPicPr>
            <p:cNvPr id="195" name="Picture 194"/>
            <p:cNvPicPr>
              <a:picLocks noChangeAspect="1"/>
            </p:cNvPicPr>
            <p:nvPr/>
          </p:nvPicPr>
          <p:blipFill rotWithShape="1">
            <a:blip r:embed="rId7"/>
            <a:srcRect l="87216" t="74282" r="9652" b="13465"/>
            <a:stretch/>
          </p:blipFill>
          <p:spPr>
            <a:xfrm rot="15210990">
              <a:off x="6934200" y="3505200"/>
              <a:ext cx="304800" cy="304841"/>
            </a:xfrm>
            <a:prstGeom prst="rect">
              <a:avLst/>
            </a:prstGeom>
          </p:spPr>
        </p:pic>
        <p:pic>
          <p:nvPicPr>
            <p:cNvPr id="196" name="Picture 195"/>
            <p:cNvPicPr>
              <a:picLocks noChangeAspect="1"/>
            </p:cNvPicPr>
            <p:nvPr/>
          </p:nvPicPr>
          <p:blipFill rotWithShape="1">
            <a:blip r:embed="rId7"/>
            <a:srcRect l="87216" t="74282" r="9652" b="13465"/>
            <a:stretch/>
          </p:blipFill>
          <p:spPr>
            <a:xfrm rot="10800000">
              <a:off x="7239000" y="3352800"/>
              <a:ext cx="304800" cy="304841"/>
            </a:xfrm>
            <a:prstGeom prst="rect">
              <a:avLst/>
            </a:prstGeom>
          </p:spPr>
        </p:pic>
        <p:pic>
          <p:nvPicPr>
            <p:cNvPr id="197" name="Picture 196"/>
            <p:cNvPicPr>
              <a:picLocks noChangeAspect="1"/>
            </p:cNvPicPr>
            <p:nvPr/>
          </p:nvPicPr>
          <p:blipFill rotWithShape="1">
            <a:blip r:embed="rId7"/>
            <a:srcRect l="87216" t="74282" r="9652" b="13465"/>
            <a:stretch/>
          </p:blipFill>
          <p:spPr>
            <a:xfrm rot="1308757">
              <a:off x="7543800" y="3505200"/>
              <a:ext cx="304800" cy="304841"/>
            </a:xfrm>
            <a:prstGeom prst="rect">
              <a:avLst/>
            </a:prstGeom>
          </p:spPr>
        </p:pic>
        <p:pic>
          <p:nvPicPr>
            <p:cNvPr id="198" name="Picture 197"/>
            <p:cNvPicPr>
              <a:picLocks noChangeAspect="1"/>
            </p:cNvPicPr>
            <p:nvPr/>
          </p:nvPicPr>
          <p:blipFill rotWithShape="1">
            <a:blip r:embed="rId7"/>
            <a:srcRect l="87216" t="74282" r="9652" b="13465"/>
            <a:stretch/>
          </p:blipFill>
          <p:spPr>
            <a:xfrm rot="7474094">
              <a:off x="7924800" y="3352800"/>
              <a:ext cx="304800" cy="304841"/>
            </a:xfrm>
            <a:prstGeom prst="rect">
              <a:avLst/>
            </a:prstGeom>
          </p:spPr>
        </p:pic>
        <p:pic>
          <p:nvPicPr>
            <p:cNvPr id="199" name="Picture 198"/>
            <p:cNvPicPr>
              <a:picLocks noChangeAspect="1"/>
            </p:cNvPicPr>
            <p:nvPr/>
          </p:nvPicPr>
          <p:blipFill rotWithShape="1">
            <a:blip r:embed="rId7"/>
            <a:srcRect l="87216" t="74282" r="9652" b="13465"/>
            <a:stretch/>
          </p:blipFill>
          <p:spPr>
            <a:xfrm rot="10800000">
              <a:off x="8229600" y="3505200"/>
              <a:ext cx="304800" cy="304841"/>
            </a:xfrm>
            <a:prstGeom prst="rect">
              <a:avLst/>
            </a:prstGeom>
          </p:spPr>
        </p:pic>
        <p:pic>
          <p:nvPicPr>
            <p:cNvPr id="200" name="Picture 199"/>
            <p:cNvPicPr>
              <a:picLocks noChangeAspect="1"/>
            </p:cNvPicPr>
            <p:nvPr/>
          </p:nvPicPr>
          <p:blipFill rotWithShape="1">
            <a:blip r:embed="rId7"/>
            <a:srcRect l="87216" t="74282" r="9652" b="13465"/>
            <a:stretch/>
          </p:blipFill>
          <p:spPr>
            <a:xfrm rot="2263389">
              <a:off x="5867400" y="4038600"/>
              <a:ext cx="304800" cy="304841"/>
            </a:xfrm>
            <a:prstGeom prst="rect">
              <a:avLst/>
            </a:prstGeom>
          </p:spPr>
        </p:pic>
        <p:pic>
          <p:nvPicPr>
            <p:cNvPr id="201" name="Picture 200"/>
            <p:cNvPicPr>
              <a:picLocks noChangeAspect="1"/>
            </p:cNvPicPr>
            <p:nvPr/>
          </p:nvPicPr>
          <p:blipFill rotWithShape="1">
            <a:blip r:embed="rId7"/>
            <a:srcRect l="87216" t="74282" r="9652" b="13465"/>
            <a:stretch/>
          </p:blipFill>
          <p:spPr>
            <a:xfrm rot="10800000">
              <a:off x="6172200" y="3886200"/>
              <a:ext cx="304800" cy="304841"/>
            </a:xfrm>
            <a:prstGeom prst="rect">
              <a:avLst/>
            </a:prstGeom>
          </p:spPr>
        </p:pic>
        <p:pic>
          <p:nvPicPr>
            <p:cNvPr id="202" name="Picture 201"/>
            <p:cNvPicPr>
              <a:picLocks noChangeAspect="1"/>
            </p:cNvPicPr>
            <p:nvPr/>
          </p:nvPicPr>
          <p:blipFill rotWithShape="1">
            <a:blip r:embed="rId7"/>
            <a:srcRect l="87216" t="74282" r="9652" b="13465"/>
            <a:stretch/>
          </p:blipFill>
          <p:spPr>
            <a:xfrm rot="13834017">
              <a:off x="6477000" y="4038600"/>
              <a:ext cx="304800" cy="304841"/>
            </a:xfrm>
            <a:prstGeom prst="rect">
              <a:avLst/>
            </a:prstGeom>
          </p:spPr>
        </p:pic>
        <p:pic>
          <p:nvPicPr>
            <p:cNvPr id="203" name="Picture 202"/>
            <p:cNvPicPr>
              <a:picLocks noChangeAspect="1"/>
            </p:cNvPicPr>
            <p:nvPr/>
          </p:nvPicPr>
          <p:blipFill rotWithShape="1">
            <a:blip r:embed="rId7"/>
            <a:srcRect l="87216" t="74282" r="9652" b="13465"/>
            <a:stretch/>
          </p:blipFill>
          <p:spPr>
            <a:xfrm rot="4116756">
              <a:off x="6858000" y="3886200"/>
              <a:ext cx="304800" cy="304841"/>
            </a:xfrm>
            <a:prstGeom prst="rect">
              <a:avLst/>
            </a:prstGeom>
          </p:spPr>
        </p:pic>
        <p:pic>
          <p:nvPicPr>
            <p:cNvPr id="204" name="Picture 203"/>
            <p:cNvPicPr>
              <a:picLocks noChangeAspect="1"/>
            </p:cNvPicPr>
            <p:nvPr/>
          </p:nvPicPr>
          <p:blipFill rotWithShape="1">
            <a:blip r:embed="rId7"/>
            <a:srcRect l="87216" t="74282" r="9652" b="13465"/>
            <a:stretch/>
          </p:blipFill>
          <p:spPr>
            <a:xfrm rot="8848952">
              <a:off x="7239000" y="4038600"/>
              <a:ext cx="304800" cy="304841"/>
            </a:xfrm>
            <a:prstGeom prst="rect">
              <a:avLst/>
            </a:prstGeom>
          </p:spPr>
        </p:pic>
        <p:pic>
          <p:nvPicPr>
            <p:cNvPr id="205" name="Picture 204"/>
            <p:cNvPicPr>
              <a:picLocks noChangeAspect="1"/>
            </p:cNvPicPr>
            <p:nvPr/>
          </p:nvPicPr>
          <p:blipFill rotWithShape="1">
            <a:blip r:embed="rId7"/>
            <a:srcRect l="87216" t="74282" r="9652" b="13465"/>
            <a:stretch/>
          </p:blipFill>
          <p:spPr>
            <a:xfrm rot="14333820">
              <a:off x="7543800" y="3886200"/>
              <a:ext cx="304800" cy="304841"/>
            </a:xfrm>
            <a:prstGeom prst="rect">
              <a:avLst/>
            </a:prstGeom>
          </p:spPr>
        </p:pic>
        <p:pic>
          <p:nvPicPr>
            <p:cNvPr id="206" name="Picture 205"/>
            <p:cNvPicPr>
              <a:picLocks noChangeAspect="1"/>
            </p:cNvPicPr>
            <p:nvPr/>
          </p:nvPicPr>
          <p:blipFill rotWithShape="1">
            <a:blip r:embed="rId7"/>
            <a:srcRect l="87216" t="74282" r="9652" b="13465"/>
            <a:stretch/>
          </p:blipFill>
          <p:spPr>
            <a:xfrm rot="8983059">
              <a:off x="7848600" y="4038600"/>
              <a:ext cx="304800" cy="304841"/>
            </a:xfrm>
            <a:prstGeom prst="rect">
              <a:avLst/>
            </a:prstGeom>
          </p:spPr>
        </p:pic>
        <p:pic>
          <p:nvPicPr>
            <p:cNvPr id="207" name="Picture 206"/>
            <p:cNvPicPr>
              <a:picLocks noChangeAspect="1"/>
            </p:cNvPicPr>
            <p:nvPr/>
          </p:nvPicPr>
          <p:blipFill rotWithShape="1">
            <a:blip r:embed="rId7"/>
            <a:srcRect l="87216" t="74282" r="9652" b="13465"/>
            <a:stretch/>
          </p:blipFill>
          <p:spPr>
            <a:xfrm rot="15150014">
              <a:off x="5562600" y="4572000"/>
              <a:ext cx="304800" cy="304841"/>
            </a:xfrm>
            <a:prstGeom prst="rect">
              <a:avLst/>
            </a:prstGeom>
          </p:spPr>
        </p:pic>
        <p:pic>
          <p:nvPicPr>
            <p:cNvPr id="208" name="Picture 207"/>
            <p:cNvPicPr>
              <a:picLocks noChangeAspect="1"/>
            </p:cNvPicPr>
            <p:nvPr/>
          </p:nvPicPr>
          <p:blipFill rotWithShape="1">
            <a:blip r:embed="rId7"/>
            <a:srcRect l="87216" t="74282" r="9652" b="13465"/>
            <a:stretch/>
          </p:blipFill>
          <p:spPr>
            <a:xfrm rot="7898238">
              <a:off x="5867400" y="4419600"/>
              <a:ext cx="304800" cy="304841"/>
            </a:xfrm>
            <a:prstGeom prst="rect">
              <a:avLst/>
            </a:prstGeom>
          </p:spPr>
        </p:pic>
        <p:pic>
          <p:nvPicPr>
            <p:cNvPr id="209" name="Picture 208"/>
            <p:cNvPicPr>
              <a:picLocks noChangeAspect="1"/>
            </p:cNvPicPr>
            <p:nvPr/>
          </p:nvPicPr>
          <p:blipFill rotWithShape="1">
            <a:blip r:embed="rId7"/>
            <a:srcRect l="87216" t="74282" r="9652" b="13465"/>
            <a:stretch/>
          </p:blipFill>
          <p:spPr>
            <a:xfrm rot="16748102">
              <a:off x="6172200" y="4572000"/>
              <a:ext cx="304800" cy="304841"/>
            </a:xfrm>
            <a:prstGeom prst="rect">
              <a:avLst/>
            </a:prstGeom>
          </p:spPr>
        </p:pic>
        <p:pic>
          <p:nvPicPr>
            <p:cNvPr id="210" name="Picture 209"/>
            <p:cNvPicPr>
              <a:picLocks noChangeAspect="1"/>
            </p:cNvPicPr>
            <p:nvPr/>
          </p:nvPicPr>
          <p:blipFill rotWithShape="1">
            <a:blip r:embed="rId7"/>
            <a:srcRect l="87216" t="74282" r="9652" b="13465"/>
            <a:stretch/>
          </p:blipFill>
          <p:spPr>
            <a:xfrm rot="1616233">
              <a:off x="6553200" y="4419600"/>
              <a:ext cx="304800" cy="304841"/>
            </a:xfrm>
            <a:prstGeom prst="rect">
              <a:avLst/>
            </a:prstGeom>
          </p:spPr>
        </p:pic>
        <p:pic>
          <p:nvPicPr>
            <p:cNvPr id="211" name="Picture 210"/>
            <p:cNvPicPr>
              <a:picLocks noChangeAspect="1"/>
            </p:cNvPicPr>
            <p:nvPr/>
          </p:nvPicPr>
          <p:blipFill rotWithShape="1">
            <a:blip r:embed="rId7"/>
            <a:srcRect l="87216" t="74282" r="9652" b="13465"/>
            <a:stretch/>
          </p:blipFill>
          <p:spPr>
            <a:xfrm rot="5400000">
              <a:off x="6934200" y="4572000"/>
              <a:ext cx="304800" cy="304841"/>
            </a:xfrm>
            <a:prstGeom prst="rect">
              <a:avLst/>
            </a:prstGeom>
          </p:spPr>
        </p:pic>
        <p:pic>
          <p:nvPicPr>
            <p:cNvPr id="212" name="Picture 211"/>
            <p:cNvPicPr>
              <a:picLocks noChangeAspect="1"/>
            </p:cNvPicPr>
            <p:nvPr/>
          </p:nvPicPr>
          <p:blipFill rotWithShape="1">
            <a:blip r:embed="rId7"/>
            <a:srcRect l="87216" t="74282" r="9652" b="13465"/>
            <a:stretch/>
          </p:blipFill>
          <p:spPr>
            <a:xfrm rot="17669152">
              <a:off x="7239000" y="4419600"/>
              <a:ext cx="304800" cy="304841"/>
            </a:xfrm>
            <a:prstGeom prst="rect">
              <a:avLst/>
            </a:prstGeom>
          </p:spPr>
        </p:pic>
        <p:pic>
          <p:nvPicPr>
            <p:cNvPr id="213" name="Picture 212"/>
            <p:cNvPicPr>
              <a:picLocks noChangeAspect="1"/>
            </p:cNvPicPr>
            <p:nvPr/>
          </p:nvPicPr>
          <p:blipFill rotWithShape="1">
            <a:blip r:embed="rId7"/>
            <a:srcRect l="87216" t="74282" r="9652" b="13465"/>
            <a:stretch/>
          </p:blipFill>
          <p:spPr>
            <a:xfrm rot="10800000">
              <a:off x="7543800" y="4572000"/>
              <a:ext cx="304800" cy="304841"/>
            </a:xfrm>
            <a:prstGeom prst="rect">
              <a:avLst/>
            </a:prstGeom>
          </p:spPr>
        </p:pic>
        <p:pic>
          <p:nvPicPr>
            <p:cNvPr id="214" name="Picture 213"/>
            <p:cNvPicPr>
              <a:picLocks noChangeAspect="1"/>
            </p:cNvPicPr>
            <p:nvPr/>
          </p:nvPicPr>
          <p:blipFill rotWithShape="1">
            <a:blip r:embed="rId7"/>
            <a:srcRect l="87216" t="74282" r="9652" b="13465"/>
            <a:stretch/>
          </p:blipFill>
          <p:spPr>
            <a:xfrm rot="12950820">
              <a:off x="7924800" y="4419600"/>
              <a:ext cx="304800" cy="304841"/>
            </a:xfrm>
            <a:prstGeom prst="rect">
              <a:avLst/>
            </a:prstGeom>
          </p:spPr>
        </p:pic>
        <p:pic>
          <p:nvPicPr>
            <p:cNvPr id="215" name="Picture 214"/>
            <p:cNvPicPr>
              <a:picLocks noChangeAspect="1"/>
            </p:cNvPicPr>
            <p:nvPr/>
          </p:nvPicPr>
          <p:blipFill rotWithShape="1">
            <a:blip r:embed="rId7"/>
            <a:srcRect l="87216" t="74282" r="9652" b="13465"/>
            <a:stretch/>
          </p:blipFill>
          <p:spPr>
            <a:xfrm rot="10800000">
              <a:off x="8229600" y="4572000"/>
              <a:ext cx="304800" cy="304841"/>
            </a:xfrm>
            <a:prstGeom prst="rect">
              <a:avLst/>
            </a:prstGeom>
          </p:spPr>
        </p:pic>
        <p:pic>
          <p:nvPicPr>
            <p:cNvPr id="216" name="Picture 215"/>
            <p:cNvPicPr>
              <a:picLocks noChangeAspect="1"/>
            </p:cNvPicPr>
            <p:nvPr/>
          </p:nvPicPr>
          <p:blipFill rotWithShape="1">
            <a:blip r:embed="rId7"/>
            <a:srcRect l="87216" t="74282" r="9652" b="13465"/>
            <a:stretch/>
          </p:blipFill>
          <p:spPr>
            <a:xfrm rot="14259927">
              <a:off x="5943600" y="5181600"/>
              <a:ext cx="304800" cy="304841"/>
            </a:xfrm>
            <a:prstGeom prst="rect">
              <a:avLst/>
            </a:prstGeom>
          </p:spPr>
        </p:pic>
        <p:pic>
          <p:nvPicPr>
            <p:cNvPr id="217" name="Picture 216"/>
            <p:cNvPicPr>
              <a:picLocks noChangeAspect="1"/>
            </p:cNvPicPr>
            <p:nvPr/>
          </p:nvPicPr>
          <p:blipFill rotWithShape="1">
            <a:blip r:embed="rId7"/>
            <a:srcRect l="87216" t="74282" r="9652" b="13465"/>
            <a:stretch/>
          </p:blipFill>
          <p:spPr>
            <a:xfrm rot="8416976">
              <a:off x="6248400" y="5029200"/>
              <a:ext cx="304800" cy="304841"/>
            </a:xfrm>
            <a:prstGeom prst="rect">
              <a:avLst/>
            </a:prstGeom>
          </p:spPr>
        </p:pic>
        <p:pic>
          <p:nvPicPr>
            <p:cNvPr id="218" name="Picture 217"/>
            <p:cNvPicPr>
              <a:picLocks noChangeAspect="1"/>
            </p:cNvPicPr>
            <p:nvPr/>
          </p:nvPicPr>
          <p:blipFill rotWithShape="1">
            <a:blip r:embed="rId7"/>
            <a:srcRect l="87216" t="74282" r="9652" b="13465"/>
            <a:stretch/>
          </p:blipFill>
          <p:spPr>
            <a:xfrm rot="13766764">
              <a:off x="6553200" y="5181600"/>
              <a:ext cx="304800" cy="304841"/>
            </a:xfrm>
            <a:prstGeom prst="rect">
              <a:avLst/>
            </a:prstGeom>
          </p:spPr>
        </p:pic>
        <p:pic>
          <p:nvPicPr>
            <p:cNvPr id="219" name="Picture 218"/>
            <p:cNvPicPr>
              <a:picLocks noChangeAspect="1"/>
            </p:cNvPicPr>
            <p:nvPr/>
          </p:nvPicPr>
          <p:blipFill rotWithShape="1">
            <a:blip r:embed="rId7"/>
            <a:srcRect l="87216" t="74282" r="9652" b="13465"/>
            <a:stretch/>
          </p:blipFill>
          <p:spPr>
            <a:xfrm rot="16982808">
              <a:off x="6934200" y="5029200"/>
              <a:ext cx="304800" cy="304841"/>
            </a:xfrm>
            <a:prstGeom prst="rect">
              <a:avLst/>
            </a:prstGeom>
          </p:spPr>
        </p:pic>
        <p:pic>
          <p:nvPicPr>
            <p:cNvPr id="220" name="Picture 219"/>
            <p:cNvPicPr>
              <a:picLocks noChangeAspect="1"/>
            </p:cNvPicPr>
            <p:nvPr/>
          </p:nvPicPr>
          <p:blipFill rotWithShape="1">
            <a:blip r:embed="rId7"/>
            <a:srcRect l="87216" t="74282" r="9652" b="13465"/>
            <a:stretch/>
          </p:blipFill>
          <p:spPr>
            <a:xfrm rot="19638962">
              <a:off x="7315200" y="5181600"/>
              <a:ext cx="304800" cy="304841"/>
            </a:xfrm>
            <a:prstGeom prst="rect">
              <a:avLst/>
            </a:prstGeom>
          </p:spPr>
        </p:pic>
        <p:pic>
          <p:nvPicPr>
            <p:cNvPr id="221" name="Picture 220"/>
            <p:cNvPicPr>
              <a:picLocks noChangeAspect="1"/>
            </p:cNvPicPr>
            <p:nvPr/>
          </p:nvPicPr>
          <p:blipFill rotWithShape="1">
            <a:blip r:embed="rId7"/>
            <a:srcRect l="87216" t="74282" r="9652" b="13465"/>
            <a:stretch/>
          </p:blipFill>
          <p:spPr>
            <a:xfrm rot="1390944">
              <a:off x="7620000" y="5029200"/>
              <a:ext cx="304800" cy="304841"/>
            </a:xfrm>
            <a:prstGeom prst="rect">
              <a:avLst/>
            </a:prstGeom>
          </p:spPr>
        </p:pic>
        <p:pic>
          <p:nvPicPr>
            <p:cNvPr id="222" name="Picture 221"/>
            <p:cNvPicPr>
              <a:picLocks noChangeAspect="1"/>
            </p:cNvPicPr>
            <p:nvPr/>
          </p:nvPicPr>
          <p:blipFill rotWithShape="1">
            <a:blip r:embed="rId7"/>
            <a:srcRect l="87216" t="74282" r="9652" b="13465"/>
            <a:stretch/>
          </p:blipFill>
          <p:spPr>
            <a:xfrm rot="4103252">
              <a:off x="7924800" y="5181600"/>
              <a:ext cx="304800" cy="304841"/>
            </a:xfrm>
            <a:prstGeom prst="rect">
              <a:avLst/>
            </a:prstGeom>
          </p:spPr>
        </p:pic>
        <p:pic>
          <p:nvPicPr>
            <p:cNvPr id="223" name="Picture 222"/>
            <p:cNvPicPr>
              <a:picLocks noChangeAspect="1"/>
            </p:cNvPicPr>
            <p:nvPr/>
          </p:nvPicPr>
          <p:blipFill rotWithShape="1">
            <a:blip r:embed="rId7"/>
            <a:srcRect l="87216" t="74282" r="9652" b="13465"/>
            <a:stretch/>
          </p:blipFill>
          <p:spPr>
            <a:xfrm rot="5819592">
              <a:off x="5582139" y="5029158"/>
              <a:ext cx="304800" cy="304841"/>
            </a:xfrm>
            <a:prstGeom prst="rect">
              <a:avLst/>
            </a:prstGeom>
          </p:spPr>
        </p:pic>
        <p:pic>
          <p:nvPicPr>
            <p:cNvPr id="224" name="Picture 223"/>
            <p:cNvPicPr>
              <a:picLocks noChangeAspect="1"/>
            </p:cNvPicPr>
            <p:nvPr/>
          </p:nvPicPr>
          <p:blipFill rotWithShape="1">
            <a:blip r:embed="rId7"/>
            <a:srcRect l="87216" t="74282" r="9652" b="13465"/>
            <a:stretch/>
          </p:blipFill>
          <p:spPr>
            <a:xfrm rot="8467932">
              <a:off x="5943600" y="5562600"/>
              <a:ext cx="304800" cy="304841"/>
            </a:xfrm>
            <a:prstGeom prst="rect">
              <a:avLst/>
            </a:prstGeom>
          </p:spPr>
        </p:pic>
        <p:pic>
          <p:nvPicPr>
            <p:cNvPr id="225" name="Picture 224"/>
            <p:cNvPicPr>
              <a:picLocks noChangeAspect="1"/>
            </p:cNvPicPr>
            <p:nvPr/>
          </p:nvPicPr>
          <p:blipFill rotWithShape="1">
            <a:blip r:embed="rId7"/>
            <a:srcRect l="87216" t="74282" r="9652" b="13465"/>
            <a:stretch/>
          </p:blipFill>
          <p:spPr>
            <a:xfrm rot="13010080">
              <a:off x="6248400" y="5715000"/>
              <a:ext cx="304800" cy="304841"/>
            </a:xfrm>
            <a:prstGeom prst="rect">
              <a:avLst/>
            </a:prstGeom>
          </p:spPr>
        </p:pic>
        <p:pic>
          <p:nvPicPr>
            <p:cNvPr id="226" name="Picture 225"/>
            <p:cNvPicPr>
              <a:picLocks noChangeAspect="1"/>
            </p:cNvPicPr>
            <p:nvPr/>
          </p:nvPicPr>
          <p:blipFill rotWithShape="1">
            <a:blip r:embed="rId7"/>
            <a:srcRect l="87216" t="74282" r="9652" b="13465"/>
            <a:stretch/>
          </p:blipFill>
          <p:spPr>
            <a:xfrm rot="10800000">
              <a:off x="6629400" y="5562600"/>
              <a:ext cx="304800" cy="304841"/>
            </a:xfrm>
            <a:prstGeom prst="rect">
              <a:avLst/>
            </a:prstGeom>
          </p:spPr>
        </p:pic>
        <p:pic>
          <p:nvPicPr>
            <p:cNvPr id="227" name="Picture 226"/>
            <p:cNvPicPr>
              <a:picLocks noChangeAspect="1"/>
            </p:cNvPicPr>
            <p:nvPr/>
          </p:nvPicPr>
          <p:blipFill rotWithShape="1">
            <a:blip r:embed="rId7"/>
            <a:srcRect l="87216" t="74282" r="9652" b="13465"/>
            <a:stretch/>
          </p:blipFill>
          <p:spPr>
            <a:xfrm rot="3295787">
              <a:off x="7010400" y="5715000"/>
              <a:ext cx="304800" cy="304841"/>
            </a:xfrm>
            <a:prstGeom prst="rect">
              <a:avLst/>
            </a:prstGeom>
          </p:spPr>
        </p:pic>
        <p:pic>
          <p:nvPicPr>
            <p:cNvPr id="228" name="Picture 227"/>
            <p:cNvPicPr>
              <a:picLocks noChangeAspect="1"/>
            </p:cNvPicPr>
            <p:nvPr/>
          </p:nvPicPr>
          <p:blipFill rotWithShape="1">
            <a:blip r:embed="rId7"/>
            <a:srcRect l="87216" t="74282" r="9652" b="13465"/>
            <a:stretch/>
          </p:blipFill>
          <p:spPr>
            <a:xfrm rot="10800000">
              <a:off x="7315200" y="5562600"/>
              <a:ext cx="304800" cy="304841"/>
            </a:xfrm>
            <a:prstGeom prst="rect">
              <a:avLst/>
            </a:prstGeom>
          </p:spPr>
        </p:pic>
        <p:pic>
          <p:nvPicPr>
            <p:cNvPr id="229" name="Picture 228"/>
            <p:cNvPicPr>
              <a:picLocks noChangeAspect="1"/>
            </p:cNvPicPr>
            <p:nvPr/>
          </p:nvPicPr>
          <p:blipFill rotWithShape="1">
            <a:blip r:embed="rId7"/>
            <a:srcRect l="87216" t="74282" r="9652" b="13465"/>
            <a:stretch/>
          </p:blipFill>
          <p:spPr>
            <a:xfrm rot="16910674">
              <a:off x="7620000" y="5715000"/>
              <a:ext cx="304800" cy="304841"/>
            </a:xfrm>
            <a:prstGeom prst="rect">
              <a:avLst/>
            </a:prstGeom>
          </p:spPr>
        </p:pic>
        <p:pic>
          <p:nvPicPr>
            <p:cNvPr id="230" name="Picture 229"/>
            <p:cNvPicPr>
              <a:picLocks noChangeAspect="1"/>
            </p:cNvPicPr>
            <p:nvPr/>
          </p:nvPicPr>
          <p:blipFill rotWithShape="1">
            <a:blip r:embed="rId7"/>
            <a:srcRect l="87216" t="74282" r="9652" b="13465"/>
            <a:stretch/>
          </p:blipFill>
          <p:spPr>
            <a:xfrm rot="13203076">
              <a:off x="8001000" y="5562600"/>
              <a:ext cx="304800" cy="304841"/>
            </a:xfrm>
            <a:prstGeom prst="rect">
              <a:avLst/>
            </a:prstGeom>
          </p:spPr>
        </p:pic>
        <p:pic>
          <p:nvPicPr>
            <p:cNvPr id="231" name="Picture 230"/>
            <p:cNvPicPr>
              <a:picLocks noChangeAspect="1"/>
            </p:cNvPicPr>
            <p:nvPr/>
          </p:nvPicPr>
          <p:blipFill rotWithShape="1">
            <a:blip r:embed="rId7"/>
            <a:srcRect l="87216" t="74282" r="9652" b="13465"/>
            <a:stretch/>
          </p:blipFill>
          <p:spPr>
            <a:xfrm rot="7938050">
              <a:off x="8268676" y="4953000"/>
              <a:ext cx="304800" cy="304841"/>
            </a:xfrm>
            <a:prstGeom prst="rect">
              <a:avLst/>
            </a:prstGeom>
          </p:spPr>
        </p:pic>
        <p:pic>
          <p:nvPicPr>
            <p:cNvPr id="232" name="Picture 231"/>
            <p:cNvPicPr>
              <a:picLocks noChangeAspect="1"/>
            </p:cNvPicPr>
            <p:nvPr/>
          </p:nvPicPr>
          <p:blipFill rotWithShape="1">
            <a:blip r:embed="rId7"/>
            <a:srcRect l="87216" t="74282" r="9652" b="13465"/>
            <a:stretch/>
          </p:blipFill>
          <p:spPr>
            <a:xfrm rot="16440757">
              <a:off x="5562601" y="3886158"/>
              <a:ext cx="304800" cy="304841"/>
            </a:xfrm>
            <a:prstGeom prst="rect">
              <a:avLst/>
            </a:prstGeom>
          </p:spPr>
        </p:pic>
        <p:pic>
          <p:nvPicPr>
            <p:cNvPr id="233" name="Picture 232"/>
            <p:cNvPicPr>
              <a:picLocks noChangeAspect="1"/>
            </p:cNvPicPr>
            <p:nvPr/>
          </p:nvPicPr>
          <p:blipFill rotWithShape="1">
            <a:blip r:embed="rId7"/>
            <a:srcRect l="87216" t="74282" r="9652" b="13465"/>
            <a:stretch/>
          </p:blipFill>
          <p:spPr>
            <a:xfrm rot="10800000">
              <a:off x="8249138" y="3810000"/>
              <a:ext cx="304800" cy="304841"/>
            </a:xfrm>
            <a:prstGeom prst="rect">
              <a:avLst/>
            </a:prstGeom>
          </p:spPr>
        </p:pic>
        <p:pic>
          <p:nvPicPr>
            <p:cNvPr id="234" name="Picture 233"/>
            <p:cNvPicPr>
              <a:picLocks noChangeAspect="1"/>
            </p:cNvPicPr>
            <p:nvPr/>
          </p:nvPicPr>
          <p:blipFill rotWithShape="1">
            <a:blip r:embed="rId7"/>
            <a:srcRect l="87216" t="74282" r="9652" b="13465"/>
            <a:stretch/>
          </p:blipFill>
          <p:spPr>
            <a:xfrm rot="10800000">
              <a:off x="5562600" y="2790051"/>
              <a:ext cx="304800" cy="304841"/>
            </a:xfrm>
            <a:prstGeom prst="rect">
              <a:avLst/>
            </a:prstGeom>
          </p:spPr>
        </p:pic>
        <p:pic>
          <p:nvPicPr>
            <p:cNvPr id="235" name="Picture 234"/>
            <p:cNvPicPr>
              <a:picLocks noChangeAspect="1"/>
            </p:cNvPicPr>
            <p:nvPr/>
          </p:nvPicPr>
          <p:blipFill rotWithShape="1">
            <a:blip r:embed="rId7"/>
            <a:srcRect l="87216" t="74282" r="9652" b="13465"/>
            <a:stretch/>
          </p:blipFill>
          <p:spPr>
            <a:xfrm rot="18095503">
              <a:off x="8249137" y="2713893"/>
              <a:ext cx="304800" cy="304841"/>
            </a:xfrm>
            <a:prstGeom prst="rect">
              <a:avLst/>
            </a:prstGeom>
          </p:spPr>
        </p:pic>
        <p:pic>
          <p:nvPicPr>
            <p:cNvPr id="236" name="Picture 235"/>
            <p:cNvPicPr>
              <a:picLocks noChangeAspect="1"/>
            </p:cNvPicPr>
            <p:nvPr/>
          </p:nvPicPr>
          <p:blipFill rotWithShape="1">
            <a:blip r:embed="rId7"/>
            <a:srcRect l="90950" t="13920" r="4228" b="54427"/>
            <a:stretch/>
          </p:blipFill>
          <p:spPr>
            <a:xfrm rot="17290554">
              <a:off x="7912618" y="3573480"/>
              <a:ext cx="332731" cy="558432"/>
            </a:xfrm>
            <a:prstGeom prst="rect">
              <a:avLst/>
            </a:prstGeom>
          </p:spPr>
        </p:pic>
        <p:pic>
          <p:nvPicPr>
            <p:cNvPr id="237" name="Picture 236"/>
            <p:cNvPicPr>
              <a:picLocks noChangeAspect="1"/>
            </p:cNvPicPr>
            <p:nvPr/>
          </p:nvPicPr>
          <p:blipFill rotWithShape="1">
            <a:blip r:embed="rId7"/>
            <a:srcRect l="90950" t="13920" r="4228" b="54427"/>
            <a:stretch/>
          </p:blipFill>
          <p:spPr>
            <a:xfrm rot="12625264">
              <a:off x="5939822" y="4684407"/>
              <a:ext cx="332731" cy="558432"/>
            </a:xfrm>
            <a:prstGeom prst="rect">
              <a:avLst/>
            </a:prstGeom>
          </p:spPr>
        </p:pic>
        <p:pic>
          <p:nvPicPr>
            <p:cNvPr id="238" name="Picture 237"/>
            <p:cNvPicPr>
              <a:picLocks noChangeAspect="1"/>
            </p:cNvPicPr>
            <p:nvPr/>
          </p:nvPicPr>
          <p:blipFill rotWithShape="1">
            <a:blip r:embed="rId7"/>
            <a:srcRect l="90950" t="13920" r="4228" b="54427"/>
            <a:stretch/>
          </p:blipFill>
          <p:spPr>
            <a:xfrm>
              <a:off x="6533662" y="3514969"/>
              <a:ext cx="332731" cy="558432"/>
            </a:xfrm>
            <a:prstGeom prst="rect">
              <a:avLst/>
            </a:prstGeom>
          </p:spPr>
        </p:pic>
        <p:pic>
          <p:nvPicPr>
            <p:cNvPr id="239" name="Picture 238"/>
            <p:cNvPicPr>
              <a:picLocks noChangeAspect="1"/>
            </p:cNvPicPr>
            <p:nvPr/>
          </p:nvPicPr>
          <p:blipFill rotWithShape="1">
            <a:blip r:embed="rId7"/>
            <a:srcRect l="87216" t="74282" r="9652" b="13465"/>
            <a:stretch/>
          </p:blipFill>
          <p:spPr>
            <a:xfrm rot="10800000">
              <a:off x="6553200" y="3352800"/>
              <a:ext cx="304800" cy="304841"/>
            </a:xfrm>
            <a:prstGeom prst="rect">
              <a:avLst/>
            </a:prstGeom>
          </p:spPr>
        </p:pic>
        <p:grpSp>
          <p:nvGrpSpPr>
            <p:cNvPr id="240" name="Group 239"/>
            <p:cNvGrpSpPr/>
            <p:nvPr/>
          </p:nvGrpSpPr>
          <p:grpSpPr>
            <a:xfrm>
              <a:off x="5694171" y="1811500"/>
              <a:ext cx="2764951" cy="4041269"/>
              <a:chOff x="5694171" y="1811500"/>
              <a:chExt cx="2764951" cy="4041269"/>
            </a:xfrm>
          </p:grpSpPr>
          <p:sp>
            <p:nvSpPr>
              <p:cNvPr id="241" name="Hexagon 240"/>
              <p:cNvSpPr>
                <a:spLocks noChangeAspect="1"/>
              </p:cNvSpPr>
              <p:nvPr/>
            </p:nvSpPr>
            <p:spPr bwMode="auto">
              <a:xfrm rot="16200000">
                <a:off x="5675910" y="2380461"/>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42" name="Hexagon 241"/>
              <p:cNvSpPr>
                <a:spLocks noChangeAspect="1"/>
              </p:cNvSpPr>
              <p:nvPr/>
            </p:nvSpPr>
            <p:spPr bwMode="auto">
              <a:xfrm rot="16200000">
                <a:off x="6360387" y="2380461"/>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43" name="Hexagon 242"/>
              <p:cNvSpPr>
                <a:spLocks noChangeAspect="1"/>
              </p:cNvSpPr>
              <p:nvPr/>
            </p:nvSpPr>
            <p:spPr bwMode="auto">
              <a:xfrm rot="16200000">
                <a:off x="7048632" y="2380461"/>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44" name="Hexagon 243"/>
              <p:cNvSpPr>
                <a:spLocks noChangeAspect="1"/>
              </p:cNvSpPr>
              <p:nvPr/>
            </p:nvSpPr>
            <p:spPr bwMode="auto">
              <a:xfrm rot="16200000">
                <a:off x="7739304" y="2380461"/>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45" name="Hexagon 244"/>
              <p:cNvSpPr>
                <a:spLocks noChangeAspect="1"/>
              </p:cNvSpPr>
              <p:nvPr/>
            </p:nvSpPr>
            <p:spPr bwMode="auto">
              <a:xfrm rot="16200000">
                <a:off x="7402609" y="2932714"/>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46" name="Hexagon 245"/>
              <p:cNvSpPr>
                <a:spLocks noChangeAspect="1"/>
              </p:cNvSpPr>
              <p:nvPr/>
            </p:nvSpPr>
            <p:spPr bwMode="auto">
              <a:xfrm rot="16200000">
                <a:off x="6710614" y="2933566"/>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47" name="Hexagon 246"/>
              <p:cNvSpPr>
                <a:spLocks noChangeAspect="1"/>
              </p:cNvSpPr>
              <p:nvPr/>
            </p:nvSpPr>
            <p:spPr bwMode="auto">
              <a:xfrm rot="16200000">
                <a:off x="6023491" y="2931379"/>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48" name="Hexagon 247"/>
              <p:cNvSpPr>
                <a:spLocks noChangeAspect="1"/>
              </p:cNvSpPr>
              <p:nvPr/>
            </p:nvSpPr>
            <p:spPr bwMode="auto">
              <a:xfrm rot="16200000">
                <a:off x="5684350" y="3489126"/>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49" name="Hexagon 248"/>
              <p:cNvSpPr>
                <a:spLocks noChangeAspect="1"/>
              </p:cNvSpPr>
              <p:nvPr/>
            </p:nvSpPr>
            <p:spPr bwMode="auto">
              <a:xfrm rot="16200000">
                <a:off x="6368827" y="3482931"/>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50" name="Hexagon 249"/>
              <p:cNvSpPr>
                <a:spLocks noChangeAspect="1"/>
              </p:cNvSpPr>
              <p:nvPr/>
            </p:nvSpPr>
            <p:spPr bwMode="auto">
              <a:xfrm rot="16200000">
                <a:off x="7057072" y="3482931"/>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51" name="Hexagon 250"/>
              <p:cNvSpPr>
                <a:spLocks noChangeAspect="1"/>
              </p:cNvSpPr>
              <p:nvPr/>
            </p:nvSpPr>
            <p:spPr bwMode="auto">
              <a:xfrm rot="16200000">
                <a:off x="7747744" y="3482931"/>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52" name="Hexagon 251"/>
              <p:cNvSpPr>
                <a:spLocks noChangeAspect="1"/>
              </p:cNvSpPr>
              <p:nvPr/>
            </p:nvSpPr>
            <p:spPr bwMode="auto">
              <a:xfrm rot="16200000">
                <a:off x="7404854" y="4035184"/>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53" name="Hexagon 252"/>
              <p:cNvSpPr>
                <a:spLocks noChangeAspect="1"/>
              </p:cNvSpPr>
              <p:nvPr/>
            </p:nvSpPr>
            <p:spPr bwMode="auto">
              <a:xfrm rot="16200000">
                <a:off x="6719054" y="4036036"/>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54" name="Hexagon 253"/>
              <p:cNvSpPr>
                <a:spLocks noChangeAspect="1"/>
              </p:cNvSpPr>
              <p:nvPr/>
            </p:nvSpPr>
            <p:spPr bwMode="auto">
              <a:xfrm rot="16200000">
                <a:off x="6038126" y="4040044"/>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55" name="Hexagon 254"/>
              <p:cNvSpPr>
                <a:spLocks noChangeAspect="1"/>
              </p:cNvSpPr>
              <p:nvPr/>
            </p:nvSpPr>
            <p:spPr bwMode="auto">
              <a:xfrm rot="16200000">
                <a:off x="5704057" y="4597791"/>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56" name="Hexagon 255"/>
              <p:cNvSpPr>
                <a:spLocks noChangeAspect="1"/>
              </p:cNvSpPr>
              <p:nvPr/>
            </p:nvSpPr>
            <p:spPr bwMode="auto">
              <a:xfrm rot="16200000">
                <a:off x="6388534" y="4591596"/>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57" name="Hexagon 256"/>
              <p:cNvSpPr>
                <a:spLocks noChangeAspect="1"/>
              </p:cNvSpPr>
              <p:nvPr/>
            </p:nvSpPr>
            <p:spPr bwMode="auto">
              <a:xfrm rot="16200000">
                <a:off x="7070584" y="4585401"/>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58" name="Hexagon 257"/>
              <p:cNvSpPr>
                <a:spLocks noChangeAspect="1"/>
              </p:cNvSpPr>
              <p:nvPr/>
            </p:nvSpPr>
            <p:spPr bwMode="auto">
              <a:xfrm rot="16200000">
                <a:off x="7755061" y="4585401"/>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59" name="Hexagon 258"/>
              <p:cNvSpPr>
                <a:spLocks noChangeAspect="1"/>
              </p:cNvSpPr>
              <p:nvPr/>
            </p:nvSpPr>
            <p:spPr bwMode="auto">
              <a:xfrm rot="16200000">
                <a:off x="7418366" y="5137654"/>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60" name="Hexagon 259"/>
              <p:cNvSpPr>
                <a:spLocks noChangeAspect="1"/>
              </p:cNvSpPr>
              <p:nvPr/>
            </p:nvSpPr>
            <p:spPr bwMode="auto">
              <a:xfrm rot="16200000">
                <a:off x="6732566" y="5138506"/>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61" name="Hexagon 260"/>
              <p:cNvSpPr>
                <a:spLocks noChangeAspect="1"/>
              </p:cNvSpPr>
              <p:nvPr/>
            </p:nvSpPr>
            <p:spPr bwMode="auto">
              <a:xfrm rot="16200000">
                <a:off x="6051638" y="5148709"/>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62" name="Hexagon 261"/>
              <p:cNvSpPr>
                <a:spLocks noChangeAspect="1"/>
              </p:cNvSpPr>
              <p:nvPr/>
            </p:nvSpPr>
            <p:spPr bwMode="auto">
              <a:xfrm rot="16200000">
                <a:off x="7387975" y="1831096"/>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63" name="Hexagon 262"/>
              <p:cNvSpPr>
                <a:spLocks noChangeAspect="1"/>
              </p:cNvSpPr>
              <p:nvPr/>
            </p:nvSpPr>
            <p:spPr bwMode="auto">
              <a:xfrm rot="16200000">
                <a:off x="6702175" y="1831948"/>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264" name="Hexagon 263"/>
              <p:cNvSpPr>
                <a:spLocks noChangeAspect="1"/>
              </p:cNvSpPr>
              <p:nvPr/>
            </p:nvSpPr>
            <p:spPr bwMode="auto">
              <a:xfrm rot="16200000">
                <a:off x="6015052" y="1829761"/>
                <a:ext cx="722321" cy="685800"/>
              </a:xfrm>
              <a:prstGeom prst="hexagon">
                <a:avLst/>
              </a:prstGeom>
              <a:solidFill>
                <a:srgbClr val="FFFFFF">
                  <a:alpha val="0"/>
                </a:srgbClr>
              </a:solidFill>
              <a:ln>
                <a:solidFill>
                  <a:schemeClr val="bg1">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grpSp>
      </p:grpSp>
    </p:spTree>
    <p:extLst>
      <p:ext uri="{BB962C8B-B14F-4D97-AF65-F5344CB8AC3E}">
        <p14:creationId xmlns:p14="http://schemas.microsoft.com/office/powerpoint/2010/main" val="1229806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6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err="1" smtClean="0">
                <a:solidFill>
                  <a:schemeClr val="bg1"/>
                </a:solidFill>
                <a:effectLst>
                  <a:outerShdw blurRad="38100" dist="38100" dir="2700000" algn="tl">
                    <a:srgbClr val="000000"/>
                  </a:outerShdw>
                </a:effectLst>
                <a:ea typeface="宋体" pitchFamily="2" charset="-122"/>
              </a:rPr>
              <a:t>Graphene</a:t>
            </a:r>
            <a:r>
              <a:rPr lang="en-US" altLang="zh-CN" sz="3000" dirty="0" smtClean="0">
                <a:solidFill>
                  <a:schemeClr val="bg1"/>
                </a:solidFill>
                <a:effectLst>
                  <a:outerShdw blurRad="38100" dist="38100" dir="2700000" algn="tl">
                    <a:srgbClr val="000000"/>
                  </a:outerShdw>
                </a:effectLst>
                <a:ea typeface="宋体" pitchFamily="2" charset="-122"/>
              </a:rPr>
              <a:t>: partially decorated with Cerium</a:t>
            </a:r>
            <a:endParaRPr lang="en-US" altLang="zh-CN" sz="3000" dirty="0">
              <a:solidFill>
                <a:schemeClr val="bg1"/>
              </a:solidFill>
              <a:effectLst>
                <a:outerShdw blurRad="38100" dist="38100" dir="2700000" algn="tl">
                  <a:srgbClr val="000000"/>
                </a:outerShdw>
              </a:effectLst>
              <a:ea typeface="宋体" pitchFamily="2" charset="-122"/>
            </a:endParaRPr>
          </a:p>
        </p:txBody>
      </p:sp>
      <p:grpSp>
        <p:nvGrpSpPr>
          <p:cNvPr id="114" name="Group 113"/>
          <p:cNvGrpSpPr/>
          <p:nvPr/>
        </p:nvGrpSpPr>
        <p:grpSpPr>
          <a:xfrm>
            <a:off x="533401" y="1172477"/>
            <a:ext cx="3468989" cy="3590972"/>
            <a:chOff x="533401" y="1782077"/>
            <a:chExt cx="3468989" cy="3590972"/>
          </a:xfrm>
        </p:grpSpPr>
        <p:pic>
          <p:nvPicPr>
            <p:cNvPr id="95" name="Picture 94"/>
            <p:cNvPicPr>
              <a:picLocks noChangeAspect="1"/>
            </p:cNvPicPr>
            <p:nvPr/>
          </p:nvPicPr>
          <p:blipFill rotWithShape="1">
            <a:blip r:embed="rId2"/>
            <a:srcRect l="10216" b="7199"/>
            <a:stretch/>
          </p:blipFill>
          <p:spPr>
            <a:xfrm>
              <a:off x="1537368" y="1842168"/>
              <a:ext cx="2465022" cy="2799402"/>
            </a:xfrm>
            <a:prstGeom prst="rect">
              <a:avLst/>
            </a:prstGeom>
          </p:spPr>
        </p:pic>
        <p:sp>
          <p:nvSpPr>
            <p:cNvPr id="80" name="TextBox 15"/>
            <p:cNvSpPr txBox="1">
              <a:spLocks noChangeArrowheads="1"/>
            </p:cNvSpPr>
            <p:nvPr/>
          </p:nvSpPr>
          <p:spPr bwMode="auto">
            <a:xfrm rot="16200000">
              <a:off x="172038" y="3104562"/>
              <a:ext cx="10612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a:t>E </a:t>
              </a:r>
              <a:r>
                <a:rPr lang="mr-IN" sz="1600" i="1" dirty="0"/>
                <a:t>–</a:t>
              </a:r>
              <a:r>
                <a:rPr lang="en-US" sz="1600" dirty="0" smtClean="0"/>
                <a:t> </a:t>
              </a:r>
              <a:r>
                <a:rPr lang="en-US" sz="1600" i="1" dirty="0"/>
                <a:t>E</a:t>
              </a:r>
              <a:r>
                <a:rPr lang="en-US" sz="1600" baseline="-25000" dirty="0"/>
                <a:t>F </a:t>
              </a:r>
              <a:r>
                <a:rPr lang="en-US" sz="1600" dirty="0"/>
                <a:t>(</a:t>
              </a:r>
              <a:r>
                <a:rPr lang="en-US" sz="1600" dirty="0" err="1"/>
                <a:t>eV</a:t>
              </a:r>
              <a:r>
                <a:rPr lang="en-US" sz="1600" dirty="0"/>
                <a:t>)</a:t>
              </a:r>
            </a:p>
          </p:txBody>
        </p:sp>
        <p:grpSp>
          <p:nvGrpSpPr>
            <p:cNvPr id="81" name="Group 80"/>
            <p:cNvGrpSpPr/>
            <p:nvPr/>
          </p:nvGrpSpPr>
          <p:grpSpPr>
            <a:xfrm>
              <a:off x="1019346" y="1782077"/>
              <a:ext cx="574187" cy="2978419"/>
              <a:chOff x="601323" y="890078"/>
              <a:chExt cx="300204" cy="1557216"/>
            </a:xfrm>
          </p:grpSpPr>
          <p:sp>
            <p:nvSpPr>
              <p:cNvPr id="82" name="TextBox 142"/>
              <p:cNvSpPr txBox="1">
                <a:spLocks noChangeArrowheads="1"/>
              </p:cNvSpPr>
              <p:nvPr/>
            </p:nvSpPr>
            <p:spPr bwMode="auto">
              <a:xfrm>
                <a:off x="603833" y="2270287"/>
                <a:ext cx="29769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t>–</a:t>
                </a:r>
                <a:r>
                  <a:rPr lang="en-US" sz="1600" dirty="0" smtClean="0"/>
                  <a:t>2.5</a:t>
                </a:r>
                <a:endParaRPr lang="en-US" sz="1600" dirty="0"/>
              </a:p>
            </p:txBody>
          </p:sp>
          <p:sp>
            <p:nvSpPr>
              <p:cNvPr id="83" name="TextBox 143"/>
              <p:cNvSpPr txBox="1">
                <a:spLocks noChangeArrowheads="1"/>
              </p:cNvSpPr>
              <p:nvPr/>
            </p:nvSpPr>
            <p:spPr bwMode="auto">
              <a:xfrm>
                <a:off x="605774" y="1995185"/>
                <a:ext cx="294708"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t>–</a:t>
                </a:r>
                <a:r>
                  <a:rPr lang="en-US" sz="1600" dirty="0" smtClean="0"/>
                  <a:t>2.0</a:t>
                </a:r>
                <a:endParaRPr lang="en-US" sz="1600" dirty="0"/>
              </a:p>
            </p:txBody>
          </p:sp>
          <p:sp>
            <p:nvSpPr>
              <p:cNvPr id="84" name="TextBox 144"/>
              <p:cNvSpPr txBox="1">
                <a:spLocks noChangeArrowheads="1"/>
              </p:cNvSpPr>
              <p:nvPr/>
            </p:nvSpPr>
            <p:spPr bwMode="auto">
              <a:xfrm>
                <a:off x="603833" y="1723550"/>
                <a:ext cx="29769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t>–</a:t>
                </a:r>
                <a:r>
                  <a:rPr lang="en-US" sz="1600" dirty="0" smtClean="0"/>
                  <a:t>1.5</a:t>
                </a:r>
                <a:endParaRPr lang="en-US" sz="1600" dirty="0"/>
              </a:p>
            </p:txBody>
          </p:sp>
          <p:sp>
            <p:nvSpPr>
              <p:cNvPr id="85" name="TextBox 145"/>
              <p:cNvSpPr txBox="1">
                <a:spLocks noChangeArrowheads="1"/>
              </p:cNvSpPr>
              <p:nvPr/>
            </p:nvSpPr>
            <p:spPr bwMode="auto">
              <a:xfrm>
                <a:off x="605774" y="1443306"/>
                <a:ext cx="294708"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t>–</a:t>
                </a:r>
                <a:r>
                  <a:rPr lang="en-US" sz="1600" dirty="0" smtClean="0"/>
                  <a:t>1.0</a:t>
                </a:r>
                <a:endParaRPr lang="en-US" sz="1600" dirty="0"/>
              </a:p>
            </p:txBody>
          </p:sp>
          <p:sp>
            <p:nvSpPr>
              <p:cNvPr id="86" name="TextBox 142"/>
              <p:cNvSpPr txBox="1">
                <a:spLocks noChangeArrowheads="1"/>
              </p:cNvSpPr>
              <p:nvPr/>
            </p:nvSpPr>
            <p:spPr bwMode="auto">
              <a:xfrm>
                <a:off x="601323" y="1162635"/>
                <a:ext cx="29769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smtClean="0"/>
                  <a:t>–</a:t>
                </a:r>
                <a:r>
                  <a:rPr lang="en-US" sz="1600" dirty="0" smtClean="0"/>
                  <a:t>0.5</a:t>
                </a:r>
                <a:endParaRPr lang="en-US" sz="1600" dirty="0"/>
              </a:p>
            </p:txBody>
          </p:sp>
          <p:sp>
            <p:nvSpPr>
              <p:cNvPr id="87" name="TextBox 142"/>
              <p:cNvSpPr txBox="1">
                <a:spLocks noChangeArrowheads="1"/>
              </p:cNvSpPr>
              <p:nvPr/>
            </p:nvSpPr>
            <p:spPr bwMode="auto">
              <a:xfrm>
                <a:off x="664983" y="890078"/>
                <a:ext cx="233946"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0.0</a:t>
                </a:r>
                <a:endParaRPr lang="en-US" sz="1600" dirty="0"/>
              </a:p>
            </p:txBody>
          </p:sp>
        </p:grpSp>
        <p:grpSp>
          <p:nvGrpSpPr>
            <p:cNvPr id="88" name="Group 87"/>
            <p:cNvGrpSpPr/>
            <p:nvPr/>
          </p:nvGrpSpPr>
          <p:grpSpPr>
            <a:xfrm>
              <a:off x="1463876" y="4592993"/>
              <a:ext cx="2362852" cy="780056"/>
              <a:chOff x="2932234" y="4899512"/>
              <a:chExt cx="1235377" cy="407839"/>
            </a:xfrm>
          </p:grpSpPr>
          <p:sp>
            <p:nvSpPr>
              <p:cNvPr id="89" name="TextBox 147"/>
              <p:cNvSpPr txBox="1">
                <a:spLocks noChangeArrowheads="1"/>
              </p:cNvSpPr>
              <p:nvPr/>
            </p:nvSpPr>
            <p:spPr bwMode="auto">
              <a:xfrm>
                <a:off x="2932234" y="4899512"/>
                <a:ext cx="29769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t>–</a:t>
                </a:r>
                <a:r>
                  <a:rPr lang="en-US" sz="1600" dirty="0" smtClean="0"/>
                  <a:t>0.4</a:t>
                </a:r>
                <a:endParaRPr lang="en-US" sz="1600" dirty="0"/>
              </a:p>
            </p:txBody>
          </p:sp>
          <p:sp>
            <p:nvSpPr>
              <p:cNvPr id="90" name="TextBox 149"/>
              <p:cNvSpPr txBox="1">
                <a:spLocks noChangeArrowheads="1"/>
              </p:cNvSpPr>
              <p:nvPr/>
            </p:nvSpPr>
            <p:spPr bwMode="auto">
              <a:xfrm>
                <a:off x="3464134" y="4899512"/>
                <a:ext cx="233946"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t>0.0</a:t>
                </a:r>
              </a:p>
            </p:txBody>
          </p:sp>
          <p:sp>
            <p:nvSpPr>
              <p:cNvPr id="91" name="TextBox 150"/>
              <p:cNvSpPr txBox="1">
                <a:spLocks noChangeArrowheads="1"/>
              </p:cNvSpPr>
              <p:nvPr/>
            </p:nvSpPr>
            <p:spPr bwMode="auto">
              <a:xfrm>
                <a:off x="3933665" y="4899512"/>
                <a:ext cx="233946"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0.4</a:t>
                </a:r>
                <a:endParaRPr lang="en-US" sz="1600" dirty="0"/>
              </a:p>
            </p:txBody>
          </p:sp>
          <p:sp>
            <p:nvSpPr>
              <p:cNvPr id="92" name="TextBox 15"/>
              <p:cNvSpPr txBox="1">
                <a:spLocks noChangeArrowheads="1"/>
              </p:cNvSpPr>
              <p:nvPr/>
            </p:nvSpPr>
            <p:spPr bwMode="auto">
              <a:xfrm>
                <a:off x="3400549" y="5130344"/>
                <a:ext cx="42676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err="1"/>
                  <a:t>k</a:t>
                </a:r>
                <a:r>
                  <a:rPr lang="en-US" sz="1600" baseline="-25000" dirty="0" err="1"/>
                  <a:t>x</a:t>
                </a:r>
                <a:r>
                  <a:rPr lang="en-US" sz="1600" baseline="-25000" dirty="0"/>
                  <a:t>  </a:t>
                </a:r>
                <a:r>
                  <a:rPr lang="en-US" sz="1600" dirty="0"/>
                  <a:t>(</a:t>
                </a:r>
                <a:r>
                  <a:rPr lang="en-US" sz="1600" dirty="0" err="1" smtClean="0"/>
                  <a:t>Å</a:t>
                </a:r>
                <a:r>
                  <a:rPr lang="mr-IN" sz="1600" i="1" baseline="30000" dirty="0" smtClean="0"/>
                  <a:t>–</a:t>
                </a:r>
                <a:r>
                  <a:rPr lang="en-US" sz="1600" baseline="30000" dirty="0" smtClean="0"/>
                  <a:t>1</a:t>
                </a:r>
                <a:r>
                  <a:rPr lang="en-US" sz="1600" dirty="0" smtClean="0"/>
                  <a:t>)</a:t>
                </a:r>
                <a:endParaRPr lang="en-US" sz="1600" dirty="0"/>
              </a:p>
            </p:txBody>
          </p:sp>
        </p:grpSp>
        <p:sp>
          <p:nvSpPr>
            <p:cNvPr id="93" name="TextBox 1"/>
            <p:cNvSpPr txBox="1">
              <a:spLocks noChangeArrowheads="1"/>
            </p:cNvSpPr>
            <p:nvPr/>
          </p:nvSpPr>
          <p:spPr bwMode="auto">
            <a:xfrm>
              <a:off x="3249124" y="1910295"/>
              <a:ext cx="5512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tLang="ko-KR" sz="1600" dirty="0" smtClean="0">
                  <a:solidFill>
                    <a:srgbClr val="000000"/>
                  </a:solidFill>
                </a:rPr>
                <a:t>35 K</a:t>
              </a:r>
              <a:endParaRPr lang="en-US" sz="1600" dirty="0">
                <a:solidFill>
                  <a:srgbClr val="000000"/>
                </a:solidFill>
              </a:endParaRPr>
            </a:p>
          </p:txBody>
        </p:sp>
        <p:sp>
          <p:nvSpPr>
            <p:cNvPr id="94" name="TextBox 1"/>
            <p:cNvSpPr txBox="1">
              <a:spLocks noChangeArrowheads="1"/>
            </p:cNvSpPr>
            <p:nvPr/>
          </p:nvSpPr>
          <p:spPr bwMode="auto">
            <a:xfrm>
              <a:off x="1971577" y="4196295"/>
              <a:ext cx="14490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err="1" smtClean="0"/>
                <a:t>E</a:t>
              </a:r>
              <a:r>
                <a:rPr lang="en-US" sz="1600" baseline="-25000" dirty="0" err="1" smtClean="0"/>
                <a:t>photon</a:t>
              </a:r>
              <a:r>
                <a:rPr lang="en-US" sz="1600" dirty="0" smtClean="0"/>
                <a:t>= 120 </a:t>
              </a:r>
              <a:r>
                <a:rPr lang="en-US" sz="1600" dirty="0" err="1" smtClean="0"/>
                <a:t>eV</a:t>
              </a:r>
              <a:endParaRPr lang="en-US" sz="1600" dirty="0"/>
            </a:p>
          </p:txBody>
        </p:sp>
      </p:grpSp>
      <p:grpSp>
        <p:nvGrpSpPr>
          <p:cNvPr id="113" name="Group 112"/>
          <p:cNvGrpSpPr/>
          <p:nvPr/>
        </p:nvGrpSpPr>
        <p:grpSpPr>
          <a:xfrm>
            <a:off x="4267200" y="762000"/>
            <a:ext cx="4542589" cy="3657599"/>
            <a:chOff x="4267200" y="1371600"/>
            <a:chExt cx="4542589" cy="3657599"/>
          </a:xfrm>
        </p:grpSpPr>
        <p:pic>
          <p:nvPicPr>
            <p:cNvPr id="97" name="Picture 96"/>
            <p:cNvPicPr>
              <a:picLocks noChangeAspect="1"/>
            </p:cNvPicPr>
            <p:nvPr/>
          </p:nvPicPr>
          <p:blipFill>
            <a:blip r:embed="rId3"/>
            <a:stretch>
              <a:fillRect/>
            </a:stretch>
          </p:blipFill>
          <p:spPr>
            <a:xfrm>
              <a:off x="4267200" y="1916036"/>
              <a:ext cx="2532885" cy="1665364"/>
            </a:xfrm>
            <a:prstGeom prst="rect">
              <a:avLst/>
            </a:prstGeom>
          </p:spPr>
        </p:pic>
        <p:pic>
          <p:nvPicPr>
            <p:cNvPr id="98" name="Picture 97"/>
            <p:cNvPicPr>
              <a:picLocks noChangeAspect="1"/>
            </p:cNvPicPr>
            <p:nvPr/>
          </p:nvPicPr>
          <p:blipFill rotWithShape="1">
            <a:blip r:embed="rId4"/>
            <a:srcRect l="36232" t="48346" r="42265" b="36174"/>
            <a:stretch/>
          </p:blipFill>
          <p:spPr>
            <a:xfrm rot="10800000">
              <a:off x="7232316" y="4344090"/>
              <a:ext cx="1577473" cy="685109"/>
            </a:xfrm>
            <a:prstGeom prst="rect">
              <a:avLst/>
            </a:prstGeom>
          </p:spPr>
        </p:pic>
        <p:pic>
          <p:nvPicPr>
            <p:cNvPr id="99" name="Picture 98"/>
            <p:cNvPicPr>
              <a:picLocks noChangeAspect="1"/>
            </p:cNvPicPr>
            <p:nvPr/>
          </p:nvPicPr>
          <p:blipFill rotWithShape="1">
            <a:blip r:embed="rId5"/>
            <a:srcRect l="40635" t="31158" r="36130" b="29022"/>
            <a:stretch/>
          </p:blipFill>
          <p:spPr>
            <a:xfrm rot="5400000">
              <a:off x="7196979" y="1942125"/>
              <a:ext cx="1622041" cy="1547791"/>
            </a:xfrm>
            <a:prstGeom prst="rect">
              <a:avLst/>
            </a:prstGeom>
          </p:spPr>
        </p:pic>
        <p:sp>
          <p:nvSpPr>
            <p:cNvPr id="100" name="TextBox 99"/>
            <p:cNvSpPr txBox="1"/>
            <p:nvPr/>
          </p:nvSpPr>
          <p:spPr>
            <a:xfrm>
              <a:off x="6245523" y="4320672"/>
              <a:ext cx="869123" cy="276999"/>
            </a:xfrm>
            <a:prstGeom prst="rect">
              <a:avLst/>
            </a:prstGeom>
            <a:noFill/>
          </p:spPr>
          <p:txBody>
            <a:bodyPr wrap="none" rtlCol="0">
              <a:spAutoFit/>
            </a:bodyPr>
            <a:lstStyle/>
            <a:p>
              <a:r>
                <a:rPr lang="en-US" sz="1200" b="0" dirty="0" err="1" smtClean="0"/>
                <a:t>Graphene</a:t>
              </a:r>
              <a:endParaRPr lang="en-US" sz="1200" b="0" dirty="0" smtClean="0"/>
            </a:p>
          </p:txBody>
        </p:sp>
        <p:sp>
          <p:nvSpPr>
            <p:cNvPr id="101" name="TextBox 100"/>
            <p:cNvSpPr txBox="1"/>
            <p:nvPr/>
          </p:nvSpPr>
          <p:spPr>
            <a:xfrm>
              <a:off x="6177202" y="4546339"/>
              <a:ext cx="982969" cy="276999"/>
            </a:xfrm>
            <a:prstGeom prst="rect">
              <a:avLst/>
            </a:prstGeom>
            <a:noFill/>
          </p:spPr>
          <p:txBody>
            <a:bodyPr wrap="square" rtlCol="0">
              <a:spAutoFit/>
            </a:bodyPr>
            <a:lstStyle/>
            <a:p>
              <a:r>
                <a:rPr lang="en-US" sz="1200" b="0" dirty="0" smtClean="0"/>
                <a:t>Cerium</a:t>
              </a:r>
            </a:p>
          </p:txBody>
        </p:sp>
        <p:sp>
          <p:nvSpPr>
            <p:cNvPr id="102" name="TextBox 101"/>
            <p:cNvSpPr txBox="1"/>
            <p:nvPr/>
          </p:nvSpPr>
          <p:spPr>
            <a:xfrm>
              <a:off x="6191262" y="4742535"/>
              <a:ext cx="968760" cy="276999"/>
            </a:xfrm>
            <a:prstGeom prst="rect">
              <a:avLst/>
            </a:prstGeom>
            <a:noFill/>
          </p:spPr>
          <p:txBody>
            <a:bodyPr wrap="none" rtlCol="0">
              <a:spAutoFit/>
            </a:bodyPr>
            <a:lstStyle/>
            <a:p>
              <a:r>
                <a:rPr lang="en-US" sz="1200" b="0" dirty="0" smtClean="0"/>
                <a:t>Buffer layer</a:t>
              </a:r>
            </a:p>
          </p:txBody>
        </p:sp>
        <p:cxnSp>
          <p:nvCxnSpPr>
            <p:cNvPr id="103" name="Straight Arrow Connector 102"/>
            <p:cNvCxnSpPr/>
            <p:nvPr/>
          </p:nvCxnSpPr>
          <p:spPr>
            <a:xfrm>
              <a:off x="6010199" y="2109025"/>
              <a:ext cx="439970" cy="0"/>
            </a:xfrm>
            <a:prstGeom prst="straightConnector1">
              <a:avLst/>
            </a:prstGeom>
            <a:ln w="9525" cmpd="sng">
              <a:solidFill>
                <a:schemeClr val="tx1"/>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6106099" y="1371600"/>
              <a:ext cx="1056701" cy="338554"/>
            </a:xfrm>
            <a:prstGeom prst="rect">
              <a:avLst/>
            </a:prstGeom>
            <a:noFill/>
          </p:spPr>
          <p:txBody>
            <a:bodyPr wrap="none" rtlCol="0">
              <a:spAutoFit/>
            </a:bodyPr>
            <a:lstStyle/>
            <a:p>
              <a:r>
                <a:rPr lang="en-US" sz="1600" dirty="0" smtClean="0"/>
                <a:t>Top view</a:t>
              </a:r>
            </a:p>
          </p:txBody>
        </p:sp>
        <p:sp>
          <p:nvSpPr>
            <p:cNvPr id="105" name="TextBox 104"/>
            <p:cNvSpPr txBox="1"/>
            <p:nvPr/>
          </p:nvSpPr>
          <p:spPr>
            <a:xfrm>
              <a:off x="7476412" y="4004846"/>
              <a:ext cx="1120820" cy="338554"/>
            </a:xfrm>
            <a:prstGeom prst="rect">
              <a:avLst/>
            </a:prstGeom>
            <a:noFill/>
          </p:spPr>
          <p:txBody>
            <a:bodyPr wrap="none" rtlCol="0">
              <a:spAutoFit/>
            </a:bodyPr>
            <a:lstStyle/>
            <a:p>
              <a:r>
                <a:rPr lang="en-US" sz="1600" dirty="0" smtClean="0"/>
                <a:t>Side view</a:t>
              </a:r>
            </a:p>
          </p:txBody>
        </p:sp>
        <p:sp>
          <p:nvSpPr>
            <p:cNvPr id="106" name="Oval 105"/>
            <p:cNvSpPr/>
            <p:nvPr/>
          </p:nvSpPr>
          <p:spPr>
            <a:xfrm>
              <a:off x="5715176" y="1969653"/>
              <a:ext cx="295023" cy="290139"/>
            </a:xfrm>
            <a:prstGeom prst="ellipse">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07" name="Straight Arrow Connector 106"/>
            <p:cNvCxnSpPr/>
            <p:nvPr/>
          </p:nvCxnSpPr>
          <p:spPr>
            <a:xfrm>
              <a:off x="5257800" y="3429000"/>
              <a:ext cx="0" cy="304800"/>
            </a:xfrm>
            <a:prstGeom prst="straightConnector1">
              <a:avLst/>
            </a:prstGeom>
            <a:ln w="9525" cmpd="sng">
              <a:solidFill>
                <a:schemeClr val="tx1"/>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08" name="Oval 107"/>
            <p:cNvSpPr/>
            <p:nvPr/>
          </p:nvSpPr>
          <p:spPr>
            <a:xfrm>
              <a:off x="5105400" y="3124200"/>
              <a:ext cx="295023" cy="290139"/>
            </a:xfrm>
            <a:prstGeom prst="ellipse">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9" name="TextBox 108"/>
            <p:cNvSpPr txBox="1"/>
            <p:nvPr/>
          </p:nvSpPr>
          <p:spPr>
            <a:xfrm>
              <a:off x="6368559" y="1923612"/>
              <a:ext cx="889599" cy="338554"/>
            </a:xfrm>
            <a:prstGeom prst="rect">
              <a:avLst/>
            </a:prstGeom>
            <a:noFill/>
          </p:spPr>
          <p:txBody>
            <a:bodyPr wrap="none" rtlCol="0">
              <a:spAutoFit/>
            </a:bodyPr>
            <a:lstStyle/>
            <a:p>
              <a:r>
                <a:rPr lang="en-US" sz="1600" dirty="0" smtClean="0">
                  <a:ln>
                    <a:gradFill flip="none" rotWithShape="1">
                      <a:gsLst>
                        <a:gs pos="0">
                          <a:srgbClr val="0000FF"/>
                        </a:gs>
                        <a:gs pos="100000">
                          <a:srgbClr val="FF0000"/>
                        </a:gs>
                      </a:gsLst>
                      <a:lin ang="0" scaled="1"/>
                      <a:tileRect/>
                    </a:gradFill>
                  </a:ln>
                </a:rPr>
                <a:t>DFT+</a:t>
              </a:r>
              <a:r>
                <a:rPr lang="en-US" sz="1600" i="1" dirty="0" smtClean="0">
                  <a:ln>
                    <a:gradFill flip="none" rotWithShape="1">
                      <a:gsLst>
                        <a:gs pos="0">
                          <a:srgbClr val="0000FF"/>
                        </a:gs>
                        <a:gs pos="100000">
                          <a:srgbClr val="FF0000"/>
                        </a:gs>
                      </a:gsLst>
                      <a:lin ang="0" scaled="1"/>
                      <a:tileRect/>
                    </a:gradFill>
                  </a:ln>
                </a:rPr>
                <a:t>U</a:t>
              </a:r>
            </a:p>
          </p:txBody>
        </p:sp>
        <p:sp>
          <p:nvSpPr>
            <p:cNvPr id="110" name="TextBox 109"/>
            <p:cNvSpPr txBox="1"/>
            <p:nvPr/>
          </p:nvSpPr>
          <p:spPr>
            <a:xfrm>
              <a:off x="4495800" y="3720432"/>
              <a:ext cx="1491313" cy="338554"/>
            </a:xfrm>
            <a:prstGeom prst="rect">
              <a:avLst/>
            </a:prstGeom>
            <a:noFill/>
          </p:spPr>
          <p:txBody>
            <a:bodyPr wrap="none" rtlCol="0">
              <a:spAutoFit/>
            </a:bodyPr>
            <a:lstStyle/>
            <a:p>
              <a:r>
                <a:rPr lang="en-US" sz="1600" dirty="0" smtClean="0">
                  <a:solidFill>
                    <a:srgbClr val="A6A6A6"/>
                  </a:solidFill>
                </a:rPr>
                <a:t>Tight-binding</a:t>
              </a:r>
            </a:p>
          </p:txBody>
        </p:sp>
      </p:grpSp>
      <p:grpSp>
        <p:nvGrpSpPr>
          <p:cNvPr id="122" name="Group 121"/>
          <p:cNvGrpSpPr>
            <a:grpSpLocks noChangeAspect="1"/>
          </p:cNvGrpSpPr>
          <p:nvPr/>
        </p:nvGrpSpPr>
        <p:grpSpPr>
          <a:xfrm>
            <a:off x="1066799" y="963864"/>
            <a:ext cx="3505199" cy="3627521"/>
            <a:chOff x="4818978" y="2367709"/>
            <a:chExt cx="1868065" cy="1933255"/>
          </a:xfrm>
        </p:grpSpPr>
        <p:pic>
          <p:nvPicPr>
            <p:cNvPr id="116" name="Picture 115"/>
            <p:cNvPicPr preferRelativeResize="0">
              <a:picLocks/>
            </p:cNvPicPr>
            <p:nvPr/>
          </p:nvPicPr>
          <p:blipFill>
            <a:blip r:embed="rId6"/>
            <a:stretch>
              <a:fillRect/>
            </a:stretch>
          </p:blipFill>
          <p:spPr>
            <a:xfrm>
              <a:off x="4818978" y="2464964"/>
              <a:ext cx="1630800" cy="1836000"/>
            </a:xfrm>
            <a:prstGeom prst="rect">
              <a:avLst/>
            </a:prstGeom>
          </p:spPr>
        </p:pic>
        <p:pic>
          <p:nvPicPr>
            <p:cNvPr id="117" name="Picture 116"/>
            <p:cNvPicPr>
              <a:picLocks/>
            </p:cNvPicPr>
            <p:nvPr/>
          </p:nvPicPr>
          <p:blipFill rotWithShape="1">
            <a:blip r:embed="rId7"/>
            <a:srcRect l="11404" t="2602" r="7266" b="7712"/>
            <a:stretch/>
          </p:blipFill>
          <p:spPr>
            <a:xfrm>
              <a:off x="5083097" y="2554443"/>
              <a:ext cx="1188000" cy="1440000"/>
            </a:xfrm>
            <a:prstGeom prst="rect">
              <a:avLst/>
            </a:prstGeom>
            <a:ln>
              <a:solidFill>
                <a:srgbClr val="000000"/>
              </a:solidFill>
            </a:ln>
          </p:spPr>
        </p:pic>
        <p:sp>
          <p:nvSpPr>
            <p:cNvPr id="118" name="TextBox 117"/>
            <p:cNvSpPr txBox="1"/>
            <p:nvPr/>
          </p:nvSpPr>
          <p:spPr>
            <a:xfrm>
              <a:off x="6199182" y="3689855"/>
              <a:ext cx="487861" cy="180429"/>
            </a:xfrm>
            <a:prstGeom prst="rect">
              <a:avLst/>
            </a:prstGeom>
            <a:noFill/>
          </p:spPr>
          <p:txBody>
            <a:bodyPr wrap="square" rtlCol="0">
              <a:spAutoFit/>
            </a:bodyPr>
            <a:lstStyle/>
            <a:p>
              <a:r>
                <a:rPr lang="en-US" sz="1600" dirty="0" err="1" smtClean="0">
                  <a:solidFill>
                    <a:srgbClr val="FF0000"/>
                  </a:solidFill>
                </a:rPr>
                <a:t>Ce</a:t>
              </a:r>
              <a:r>
                <a:rPr lang="en-US" sz="1600" dirty="0" smtClean="0">
                  <a:solidFill>
                    <a:srgbClr val="FF0000"/>
                  </a:solidFill>
                </a:rPr>
                <a:t> 4</a:t>
              </a:r>
              <a:r>
                <a:rPr lang="en-US" sz="1600" i="1" dirty="0" smtClean="0">
                  <a:solidFill>
                    <a:srgbClr val="FF0000"/>
                  </a:solidFill>
                </a:rPr>
                <a:t>f</a:t>
              </a:r>
            </a:p>
          </p:txBody>
        </p:sp>
        <p:sp>
          <p:nvSpPr>
            <p:cNvPr id="119" name="TextBox 118"/>
            <p:cNvSpPr txBox="1"/>
            <p:nvPr/>
          </p:nvSpPr>
          <p:spPr>
            <a:xfrm>
              <a:off x="5875129" y="2847722"/>
              <a:ext cx="608864" cy="180429"/>
            </a:xfrm>
            <a:prstGeom prst="rect">
              <a:avLst/>
            </a:prstGeom>
            <a:noFill/>
          </p:spPr>
          <p:txBody>
            <a:bodyPr wrap="none" rtlCol="0">
              <a:spAutoFit/>
            </a:bodyPr>
            <a:lstStyle/>
            <a:p>
              <a:r>
                <a:rPr lang="en-US" sz="1600" dirty="0" err="1" smtClean="0">
                  <a:solidFill>
                    <a:srgbClr val="0000FF"/>
                  </a:solidFill>
                </a:rPr>
                <a:t>Graphene</a:t>
              </a:r>
              <a:endParaRPr lang="en-US" sz="1600" dirty="0" smtClean="0">
                <a:solidFill>
                  <a:srgbClr val="0000FF"/>
                </a:solidFill>
              </a:endParaRPr>
            </a:p>
          </p:txBody>
        </p:sp>
        <p:sp>
          <p:nvSpPr>
            <p:cNvPr id="120" name="TextBox 119"/>
            <p:cNvSpPr txBox="1"/>
            <p:nvPr/>
          </p:nvSpPr>
          <p:spPr>
            <a:xfrm>
              <a:off x="5863008" y="3126169"/>
              <a:ext cx="620985" cy="311651"/>
            </a:xfrm>
            <a:prstGeom prst="rect">
              <a:avLst/>
            </a:prstGeom>
            <a:noFill/>
          </p:spPr>
          <p:txBody>
            <a:bodyPr wrap="none" rtlCol="0">
              <a:spAutoFit/>
            </a:bodyPr>
            <a:lstStyle/>
            <a:p>
              <a:r>
                <a:rPr lang="en-US" sz="1600" dirty="0" smtClean="0">
                  <a:solidFill>
                    <a:schemeClr val="bg1">
                      <a:lumMod val="65000"/>
                    </a:schemeClr>
                  </a:solidFill>
                </a:rPr>
                <a:t>As-grown</a:t>
              </a:r>
            </a:p>
            <a:p>
              <a:r>
                <a:rPr lang="en-US" sz="1600" dirty="0" smtClean="0">
                  <a:solidFill>
                    <a:schemeClr val="bg1">
                      <a:lumMod val="65000"/>
                    </a:schemeClr>
                  </a:solidFill>
                </a:rPr>
                <a:t> </a:t>
              </a:r>
              <a:r>
                <a:rPr lang="en-US" sz="1600" dirty="0" err="1" smtClean="0">
                  <a:solidFill>
                    <a:schemeClr val="bg1">
                      <a:lumMod val="65000"/>
                    </a:schemeClr>
                  </a:solidFill>
                </a:rPr>
                <a:t>graphene</a:t>
              </a:r>
              <a:endParaRPr lang="en-US" sz="1600" dirty="0" smtClean="0">
                <a:solidFill>
                  <a:schemeClr val="bg1">
                    <a:lumMod val="65000"/>
                  </a:schemeClr>
                </a:solidFill>
              </a:endParaRPr>
            </a:p>
          </p:txBody>
        </p:sp>
        <p:sp>
          <p:nvSpPr>
            <p:cNvPr id="121" name="TextBox 120"/>
            <p:cNvSpPr txBox="1"/>
            <p:nvPr/>
          </p:nvSpPr>
          <p:spPr>
            <a:xfrm>
              <a:off x="5811274" y="2367709"/>
              <a:ext cx="487861" cy="180429"/>
            </a:xfrm>
            <a:prstGeom prst="rect">
              <a:avLst/>
            </a:prstGeom>
            <a:noFill/>
          </p:spPr>
          <p:txBody>
            <a:bodyPr wrap="square" rtlCol="0">
              <a:spAutoFit/>
            </a:bodyPr>
            <a:lstStyle/>
            <a:p>
              <a:r>
                <a:rPr lang="en-US" sz="1600" dirty="0" err="1" smtClean="0">
                  <a:solidFill>
                    <a:srgbClr val="FF0000"/>
                  </a:solidFill>
                </a:rPr>
                <a:t>Ce</a:t>
              </a:r>
              <a:r>
                <a:rPr lang="en-US" sz="1600" dirty="0" smtClean="0">
                  <a:solidFill>
                    <a:srgbClr val="FF0000"/>
                  </a:solidFill>
                </a:rPr>
                <a:t> 5</a:t>
              </a:r>
              <a:r>
                <a:rPr lang="en-US" sz="1600" i="1" dirty="0" smtClean="0">
                  <a:solidFill>
                    <a:srgbClr val="FF0000"/>
                  </a:solidFill>
                </a:rPr>
                <a:t>d</a:t>
              </a:r>
            </a:p>
          </p:txBody>
        </p:sp>
      </p:grpSp>
      <p:grpSp>
        <p:nvGrpSpPr>
          <p:cNvPr id="44" name="Group 43"/>
          <p:cNvGrpSpPr/>
          <p:nvPr/>
        </p:nvGrpSpPr>
        <p:grpSpPr>
          <a:xfrm>
            <a:off x="535389" y="4343400"/>
            <a:ext cx="8167074" cy="2454419"/>
            <a:chOff x="535389" y="3230143"/>
            <a:chExt cx="8167074" cy="2454419"/>
          </a:xfrm>
        </p:grpSpPr>
        <p:sp>
          <p:nvSpPr>
            <p:cNvPr id="45" name="Rounded Rectangle 44"/>
            <p:cNvSpPr/>
            <p:nvPr/>
          </p:nvSpPr>
          <p:spPr bwMode="auto">
            <a:xfrm>
              <a:off x="599313" y="3230143"/>
              <a:ext cx="8021574" cy="2454419"/>
            </a:xfrm>
            <a:prstGeom prst="roundRect">
              <a:avLst/>
            </a:prstGeom>
            <a:solidFill>
              <a:srgbClr val="E6CE0D">
                <a:alpha val="53000"/>
              </a:srgb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46" name="TextBox 45"/>
            <p:cNvSpPr txBox="1"/>
            <p:nvPr/>
          </p:nvSpPr>
          <p:spPr>
            <a:xfrm>
              <a:off x="535389" y="3250208"/>
              <a:ext cx="8167074" cy="2400657"/>
            </a:xfrm>
            <a:prstGeom prst="rect">
              <a:avLst/>
            </a:prstGeom>
            <a:noFill/>
          </p:spPr>
          <p:txBody>
            <a:bodyPr wrap="square" rtlCol="0">
              <a:spAutoFit/>
            </a:bodyPr>
            <a:lstStyle/>
            <a:p>
              <a:pPr algn="ctr"/>
              <a:r>
                <a:rPr lang="en-US" sz="3000" dirty="0" smtClean="0"/>
                <a:t>Localized 4</a:t>
              </a:r>
              <a:r>
                <a:rPr lang="en-US" sz="3000" i="1" dirty="0" smtClean="0"/>
                <a:t>f</a:t>
              </a:r>
              <a:r>
                <a:rPr lang="en-US" sz="3000" dirty="0" smtClean="0"/>
                <a:t> electron from cerium</a:t>
              </a:r>
              <a:endParaRPr lang="en-US" sz="3000" dirty="0" smtClean="0">
                <a:solidFill>
                  <a:srgbClr val="0000FF"/>
                </a:solidFill>
              </a:endParaRPr>
            </a:p>
            <a:p>
              <a:pPr algn="ctr"/>
              <a:r>
                <a:rPr lang="en-US" sz="3000" dirty="0"/>
                <a:t>+</a:t>
              </a:r>
              <a:endParaRPr lang="en-US" sz="3000" dirty="0" smtClean="0"/>
            </a:p>
            <a:p>
              <a:pPr algn="ctr"/>
              <a:r>
                <a:rPr lang="en-US" sz="3000" dirty="0" smtClean="0"/>
                <a:t>Metallic background from </a:t>
              </a:r>
              <a:r>
                <a:rPr lang="en-US" sz="3000" dirty="0" err="1" smtClean="0"/>
                <a:t>graphene</a:t>
              </a:r>
              <a:endParaRPr lang="en-US" sz="3000" dirty="0" smtClean="0">
                <a:solidFill>
                  <a:srgbClr val="0000FF"/>
                </a:solidFill>
              </a:endParaRPr>
            </a:p>
            <a:p>
              <a:pPr algn="ctr"/>
              <a:r>
                <a:rPr lang="en-US" sz="3000" dirty="0" smtClean="0">
                  <a:solidFill>
                    <a:srgbClr val="000000"/>
                  </a:solidFill>
                </a:rPr>
                <a:t>||</a:t>
              </a:r>
            </a:p>
            <a:p>
              <a:pPr algn="ctr"/>
              <a:r>
                <a:rPr lang="en-US" sz="3000" dirty="0" smtClean="0">
                  <a:solidFill>
                    <a:srgbClr val="FF0000"/>
                  </a:solidFill>
                </a:rPr>
                <a:t>Are they interacting with each other?</a:t>
              </a:r>
            </a:p>
          </p:txBody>
        </p:sp>
      </p:grpSp>
    </p:spTree>
    <p:extLst>
      <p:ext uri="{BB962C8B-B14F-4D97-AF65-F5344CB8AC3E}">
        <p14:creationId xmlns:p14="http://schemas.microsoft.com/office/powerpoint/2010/main" val="4248039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Energy spectrum close to Fermi energy</a:t>
            </a:r>
            <a:endParaRPr lang="en-US" altLang="zh-CN" sz="3000" dirty="0">
              <a:solidFill>
                <a:schemeClr val="bg1"/>
              </a:solidFill>
              <a:effectLst>
                <a:outerShdw blurRad="38100" dist="38100" dir="2700000" algn="tl">
                  <a:srgbClr val="000000"/>
                </a:outerShdw>
              </a:effectLst>
              <a:ea typeface="宋体" pitchFamily="2" charset="-122"/>
            </a:endParaRPr>
          </a:p>
        </p:txBody>
      </p:sp>
      <p:pic>
        <p:nvPicPr>
          <p:cNvPr id="65" name="Picture 64"/>
          <p:cNvPicPr>
            <a:picLocks/>
          </p:cNvPicPr>
          <p:nvPr/>
        </p:nvPicPr>
        <p:blipFill rotWithShape="1">
          <a:blip r:embed="rId2"/>
          <a:srcRect l="7827" b="13454"/>
          <a:stretch/>
        </p:blipFill>
        <p:spPr>
          <a:xfrm>
            <a:off x="5038967" y="2914377"/>
            <a:ext cx="2956064" cy="1141784"/>
          </a:xfrm>
          <a:prstGeom prst="rect">
            <a:avLst/>
          </a:prstGeom>
        </p:spPr>
      </p:pic>
      <p:sp>
        <p:nvSpPr>
          <p:cNvPr id="70" name="TextBox 59"/>
          <p:cNvSpPr txBox="1">
            <a:spLocks noChangeArrowheads="1"/>
          </p:cNvSpPr>
          <p:nvPr/>
        </p:nvSpPr>
        <p:spPr bwMode="auto">
          <a:xfrm>
            <a:off x="7262030" y="3650584"/>
            <a:ext cx="65524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rgbClr val="FFFF00"/>
                </a:solidFill>
              </a:rPr>
              <a:t>290 K</a:t>
            </a:r>
          </a:p>
        </p:txBody>
      </p:sp>
      <p:pic>
        <p:nvPicPr>
          <p:cNvPr id="76" name="Picture 75"/>
          <p:cNvPicPr>
            <a:picLocks/>
          </p:cNvPicPr>
          <p:nvPr/>
        </p:nvPicPr>
        <p:blipFill rotWithShape="1">
          <a:blip r:embed="rId3"/>
          <a:srcRect l="7445" b="10412"/>
          <a:stretch/>
        </p:blipFill>
        <p:spPr>
          <a:xfrm>
            <a:off x="1397134" y="2914375"/>
            <a:ext cx="2930685" cy="1181921"/>
          </a:xfrm>
          <a:prstGeom prst="rect">
            <a:avLst/>
          </a:prstGeom>
        </p:spPr>
      </p:pic>
      <p:sp>
        <p:nvSpPr>
          <p:cNvPr id="77" name="TextBox 15"/>
          <p:cNvSpPr txBox="1">
            <a:spLocks noChangeArrowheads="1"/>
          </p:cNvSpPr>
          <p:nvPr/>
        </p:nvSpPr>
        <p:spPr bwMode="auto">
          <a:xfrm>
            <a:off x="2362201" y="4521514"/>
            <a:ext cx="81545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err="1"/>
              <a:t>k</a:t>
            </a:r>
            <a:r>
              <a:rPr lang="en-US" sz="1600" baseline="-25000" dirty="0" err="1"/>
              <a:t>x</a:t>
            </a:r>
            <a:r>
              <a:rPr lang="en-US" sz="1600" baseline="-25000" dirty="0"/>
              <a:t>  </a:t>
            </a:r>
            <a:r>
              <a:rPr lang="en-US" sz="1600" dirty="0"/>
              <a:t>(</a:t>
            </a:r>
            <a:r>
              <a:rPr lang="en-US" sz="1600" dirty="0" err="1" smtClean="0"/>
              <a:t>Å</a:t>
            </a:r>
            <a:r>
              <a:rPr lang="mr-IN" sz="1600" i="1" baseline="30000" dirty="0" smtClean="0">
                <a:latin typeface="Calibri"/>
                <a:cs typeface="Calibri"/>
              </a:rPr>
              <a:t>–</a:t>
            </a:r>
            <a:r>
              <a:rPr lang="en-US" sz="1600" baseline="30000" dirty="0" smtClean="0"/>
              <a:t>1</a:t>
            </a:r>
            <a:r>
              <a:rPr lang="en-US" sz="1600" dirty="0"/>
              <a:t>)</a:t>
            </a:r>
          </a:p>
        </p:txBody>
      </p:sp>
      <p:sp>
        <p:nvSpPr>
          <p:cNvPr id="81" name="TextBox 59"/>
          <p:cNvSpPr txBox="1">
            <a:spLocks noChangeArrowheads="1"/>
          </p:cNvSpPr>
          <p:nvPr/>
        </p:nvSpPr>
        <p:spPr bwMode="auto">
          <a:xfrm>
            <a:off x="3597502" y="3649057"/>
            <a:ext cx="65524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rgbClr val="FFFF00"/>
                </a:solidFill>
              </a:rPr>
              <a:t>290 K</a:t>
            </a:r>
          </a:p>
        </p:txBody>
      </p:sp>
      <p:sp>
        <p:nvSpPr>
          <p:cNvPr id="86" name="TextBox 146"/>
          <p:cNvSpPr txBox="1">
            <a:spLocks noChangeArrowheads="1"/>
          </p:cNvSpPr>
          <p:nvPr/>
        </p:nvSpPr>
        <p:spPr bwMode="auto">
          <a:xfrm>
            <a:off x="1614749" y="4028670"/>
            <a:ext cx="55992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1.0</a:t>
            </a:r>
            <a:endParaRPr lang="en-US" sz="1600" dirty="0"/>
          </a:p>
        </p:txBody>
      </p:sp>
      <p:sp>
        <p:nvSpPr>
          <p:cNvPr id="87" name="TextBox 147"/>
          <p:cNvSpPr txBox="1">
            <a:spLocks noChangeArrowheads="1"/>
          </p:cNvSpPr>
          <p:nvPr/>
        </p:nvSpPr>
        <p:spPr bwMode="auto">
          <a:xfrm>
            <a:off x="2566061" y="4028016"/>
            <a:ext cx="44745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0.0</a:t>
            </a:r>
            <a:endParaRPr lang="en-US" sz="1600" dirty="0"/>
          </a:p>
        </p:txBody>
      </p:sp>
      <p:sp>
        <p:nvSpPr>
          <p:cNvPr id="88" name="TextBox 148"/>
          <p:cNvSpPr txBox="1">
            <a:spLocks noChangeArrowheads="1"/>
          </p:cNvSpPr>
          <p:nvPr/>
        </p:nvSpPr>
        <p:spPr bwMode="auto">
          <a:xfrm>
            <a:off x="3501666" y="4025329"/>
            <a:ext cx="44745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1.0</a:t>
            </a:r>
            <a:endParaRPr lang="en-US" sz="1600" dirty="0"/>
          </a:p>
        </p:txBody>
      </p:sp>
      <p:grpSp>
        <p:nvGrpSpPr>
          <p:cNvPr id="89" name="Group 1"/>
          <p:cNvGrpSpPr>
            <a:grpSpLocks/>
          </p:cNvGrpSpPr>
          <p:nvPr/>
        </p:nvGrpSpPr>
        <p:grpSpPr bwMode="auto">
          <a:xfrm>
            <a:off x="4245228" y="2978147"/>
            <a:ext cx="701654" cy="1082587"/>
            <a:chOff x="7355393" y="2216343"/>
            <a:chExt cx="890640" cy="1661715"/>
          </a:xfrm>
        </p:grpSpPr>
        <p:grpSp>
          <p:nvGrpSpPr>
            <p:cNvPr id="90" name="Group 2"/>
            <p:cNvGrpSpPr>
              <a:grpSpLocks/>
            </p:cNvGrpSpPr>
            <p:nvPr/>
          </p:nvGrpSpPr>
          <p:grpSpPr bwMode="auto">
            <a:xfrm>
              <a:off x="7355393" y="2216343"/>
              <a:ext cx="890640" cy="1661715"/>
              <a:chOff x="5404084" y="1797970"/>
              <a:chExt cx="890640" cy="1661715"/>
            </a:xfrm>
          </p:grpSpPr>
          <p:sp>
            <p:nvSpPr>
              <p:cNvPr id="92" name="Hexagon 91"/>
              <p:cNvSpPr/>
              <p:nvPr/>
            </p:nvSpPr>
            <p:spPr>
              <a:xfrm rot="16200000">
                <a:off x="5282227" y="2447188"/>
                <a:ext cx="1134354" cy="890640"/>
              </a:xfrm>
              <a:prstGeom prst="hexagon">
                <a:avLst/>
              </a:prstGeom>
              <a:solidFill>
                <a:srgbClr val="FFFFFF">
                  <a:alpha val="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93" name="TextBox 5"/>
              <p:cNvSpPr txBox="1">
                <a:spLocks noChangeArrowheads="1"/>
              </p:cNvSpPr>
              <p:nvPr/>
            </p:nvSpPr>
            <p:spPr bwMode="auto">
              <a:xfrm>
                <a:off x="5690641" y="2596191"/>
                <a:ext cx="511130" cy="5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accent2">
                        <a:lumMod val="75000"/>
                      </a:schemeClr>
                    </a:solidFill>
                    <a:latin typeface="Symbol" charset="0"/>
                    <a:cs typeface="Symbol" charset="0"/>
                  </a:rPr>
                  <a:t>G</a:t>
                </a:r>
              </a:p>
            </p:txBody>
          </p:sp>
          <p:sp>
            <p:nvSpPr>
              <p:cNvPr id="94" name="TextBox 6"/>
              <p:cNvSpPr txBox="1">
                <a:spLocks noChangeArrowheads="1"/>
              </p:cNvSpPr>
              <p:nvPr/>
            </p:nvSpPr>
            <p:spPr bwMode="auto">
              <a:xfrm>
                <a:off x="5659868" y="1797970"/>
                <a:ext cx="478576" cy="51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accent2">
                        <a:lumMod val="75000"/>
                      </a:schemeClr>
                    </a:solidFill>
                    <a:latin typeface="Symbol" charset="2"/>
                    <a:cs typeface="Symbol" charset="2"/>
                  </a:rPr>
                  <a:t>K</a:t>
                </a:r>
              </a:p>
            </p:txBody>
          </p:sp>
        </p:grpSp>
        <p:cxnSp>
          <p:nvCxnSpPr>
            <p:cNvPr id="91" name="Straight Connector 90"/>
            <p:cNvCxnSpPr/>
            <p:nvPr/>
          </p:nvCxnSpPr>
          <p:spPr>
            <a:xfrm>
              <a:off x="7618070" y="2725604"/>
              <a:ext cx="35707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0" name="TextBox 15"/>
          <p:cNvSpPr txBox="1">
            <a:spLocks noChangeArrowheads="1"/>
          </p:cNvSpPr>
          <p:nvPr/>
        </p:nvSpPr>
        <p:spPr bwMode="auto">
          <a:xfrm>
            <a:off x="6019800" y="4521514"/>
            <a:ext cx="81545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err="1"/>
              <a:t>k</a:t>
            </a:r>
            <a:r>
              <a:rPr lang="en-US" sz="1600" baseline="-25000" dirty="0" err="1"/>
              <a:t>x</a:t>
            </a:r>
            <a:r>
              <a:rPr lang="en-US" sz="1600" baseline="-25000" dirty="0"/>
              <a:t>  </a:t>
            </a:r>
            <a:r>
              <a:rPr lang="en-US" sz="1600" dirty="0"/>
              <a:t>(</a:t>
            </a:r>
            <a:r>
              <a:rPr lang="en-US" sz="1600" dirty="0" err="1" smtClean="0"/>
              <a:t>Å</a:t>
            </a:r>
            <a:r>
              <a:rPr lang="mr-IN" sz="1600" i="1" baseline="30000" dirty="0" smtClean="0">
                <a:latin typeface="Calibri"/>
                <a:cs typeface="Calibri"/>
              </a:rPr>
              <a:t>–</a:t>
            </a:r>
            <a:r>
              <a:rPr lang="en-US" sz="1600" baseline="30000" dirty="0" smtClean="0"/>
              <a:t>1</a:t>
            </a:r>
            <a:r>
              <a:rPr lang="en-US" sz="1600" dirty="0"/>
              <a:t>)</a:t>
            </a:r>
          </a:p>
        </p:txBody>
      </p:sp>
      <p:sp>
        <p:nvSpPr>
          <p:cNvPr id="101" name="TextBox 146"/>
          <p:cNvSpPr txBox="1">
            <a:spLocks noChangeArrowheads="1"/>
          </p:cNvSpPr>
          <p:nvPr/>
        </p:nvSpPr>
        <p:spPr bwMode="auto">
          <a:xfrm>
            <a:off x="5249064" y="4028670"/>
            <a:ext cx="55992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1.0</a:t>
            </a:r>
            <a:endParaRPr lang="en-US" sz="1600" dirty="0"/>
          </a:p>
        </p:txBody>
      </p:sp>
      <p:sp>
        <p:nvSpPr>
          <p:cNvPr id="102" name="TextBox 147"/>
          <p:cNvSpPr txBox="1">
            <a:spLocks noChangeArrowheads="1"/>
          </p:cNvSpPr>
          <p:nvPr/>
        </p:nvSpPr>
        <p:spPr bwMode="auto">
          <a:xfrm>
            <a:off x="6200374" y="4028016"/>
            <a:ext cx="44745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0.0</a:t>
            </a:r>
            <a:endParaRPr lang="en-US" sz="1600" dirty="0"/>
          </a:p>
        </p:txBody>
      </p:sp>
      <p:sp>
        <p:nvSpPr>
          <p:cNvPr id="103" name="TextBox 148"/>
          <p:cNvSpPr txBox="1">
            <a:spLocks noChangeArrowheads="1"/>
          </p:cNvSpPr>
          <p:nvPr/>
        </p:nvSpPr>
        <p:spPr bwMode="auto">
          <a:xfrm>
            <a:off x="7135981" y="4025329"/>
            <a:ext cx="44745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1.0</a:t>
            </a:r>
            <a:endParaRPr lang="en-US" sz="1600" dirty="0"/>
          </a:p>
        </p:txBody>
      </p:sp>
      <p:grpSp>
        <p:nvGrpSpPr>
          <p:cNvPr id="118" name="Group 117"/>
          <p:cNvGrpSpPr/>
          <p:nvPr/>
        </p:nvGrpSpPr>
        <p:grpSpPr>
          <a:xfrm>
            <a:off x="854625" y="2895600"/>
            <a:ext cx="559920" cy="1219199"/>
            <a:chOff x="432483" y="2573430"/>
            <a:chExt cx="199710" cy="492368"/>
          </a:xfrm>
        </p:grpSpPr>
        <p:sp>
          <p:nvSpPr>
            <p:cNvPr id="119" name="TextBox 307"/>
            <p:cNvSpPr txBox="1">
              <a:spLocks noChangeArrowheads="1"/>
            </p:cNvSpPr>
            <p:nvPr/>
          </p:nvSpPr>
          <p:spPr bwMode="auto">
            <a:xfrm>
              <a:off x="471993" y="2573430"/>
              <a:ext cx="159598" cy="13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t>0.0</a:t>
              </a:r>
            </a:p>
          </p:txBody>
        </p:sp>
        <p:sp>
          <p:nvSpPr>
            <p:cNvPr id="121" name="TextBox 312"/>
            <p:cNvSpPr txBox="1">
              <a:spLocks noChangeArrowheads="1"/>
            </p:cNvSpPr>
            <p:nvPr/>
          </p:nvSpPr>
          <p:spPr bwMode="auto">
            <a:xfrm>
              <a:off x="432483" y="2929074"/>
              <a:ext cx="199710" cy="13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smtClean="0">
                  <a:latin typeface="Calibri"/>
                  <a:cs typeface="Calibri"/>
                </a:rPr>
                <a:t>–</a:t>
              </a:r>
              <a:r>
                <a:rPr lang="en-US" sz="1600" dirty="0" smtClean="0"/>
                <a:t>1.0</a:t>
              </a:r>
              <a:endParaRPr lang="en-US" sz="1600" dirty="0"/>
            </a:p>
          </p:txBody>
        </p:sp>
      </p:grpSp>
      <p:sp>
        <p:nvSpPr>
          <p:cNvPr id="123" name="TextBox 15"/>
          <p:cNvSpPr txBox="1">
            <a:spLocks noChangeArrowheads="1"/>
          </p:cNvSpPr>
          <p:nvPr/>
        </p:nvSpPr>
        <p:spPr bwMode="auto">
          <a:xfrm rot="16200000">
            <a:off x="-47894" y="3347348"/>
            <a:ext cx="1043946"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a:t>E </a:t>
            </a:r>
            <a:r>
              <a:rPr lang="mr-IN" sz="1600" i="1" dirty="0" smtClean="0">
                <a:latin typeface="Calibri"/>
                <a:cs typeface="Calibri"/>
              </a:rPr>
              <a:t>–</a:t>
            </a:r>
            <a:r>
              <a:rPr lang="en-US" sz="1600" i="1" dirty="0" smtClean="0">
                <a:latin typeface="Calibri"/>
                <a:cs typeface="Calibri"/>
              </a:rPr>
              <a:t> </a:t>
            </a:r>
            <a:r>
              <a:rPr lang="en-US" sz="1600" i="1" dirty="0" smtClean="0"/>
              <a:t>E</a:t>
            </a:r>
            <a:r>
              <a:rPr lang="en-US" sz="1600" baseline="-25000" dirty="0" smtClean="0"/>
              <a:t>F </a:t>
            </a:r>
            <a:r>
              <a:rPr lang="en-US" sz="1600" dirty="0"/>
              <a:t>(</a:t>
            </a:r>
            <a:r>
              <a:rPr lang="en-US" sz="1600" dirty="0" err="1"/>
              <a:t>eV</a:t>
            </a:r>
            <a:r>
              <a:rPr lang="en-US" sz="1600" dirty="0"/>
              <a:t>)</a:t>
            </a:r>
          </a:p>
        </p:txBody>
      </p:sp>
      <p:grpSp>
        <p:nvGrpSpPr>
          <p:cNvPr id="2" name="Group 1"/>
          <p:cNvGrpSpPr/>
          <p:nvPr/>
        </p:nvGrpSpPr>
        <p:grpSpPr>
          <a:xfrm>
            <a:off x="2181890" y="2819400"/>
            <a:ext cx="4800600" cy="1224000"/>
            <a:chOff x="2181890" y="2819400"/>
            <a:chExt cx="4800600" cy="1224000"/>
          </a:xfrm>
        </p:grpSpPr>
        <p:grpSp>
          <p:nvGrpSpPr>
            <p:cNvPr id="82" name="Group 81"/>
            <p:cNvGrpSpPr/>
            <p:nvPr/>
          </p:nvGrpSpPr>
          <p:grpSpPr>
            <a:xfrm>
              <a:off x="2181890" y="2819400"/>
              <a:ext cx="1143000" cy="1224000"/>
              <a:chOff x="2209801" y="1477888"/>
              <a:chExt cx="3060000" cy="1341376"/>
            </a:xfrm>
          </p:grpSpPr>
          <p:pic>
            <p:nvPicPr>
              <p:cNvPr id="83" name="Picture 82"/>
              <p:cNvPicPr preferRelativeResize="0">
                <a:picLocks/>
              </p:cNvPicPr>
              <p:nvPr/>
            </p:nvPicPr>
            <p:blipFill rotWithShape="1">
              <a:blip r:embed="rId4"/>
              <a:srcRect b="61063"/>
              <a:stretch/>
            </p:blipFill>
            <p:spPr>
              <a:xfrm>
                <a:off x="2209801" y="1477888"/>
                <a:ext cx="3060000" cy="1341376"/>
              </a:xfrm>
              <a:prstGeom prst="rect">
                <a:avLst/>
              </a:prstGeom>
            </p:spPr>
          </p:pic>
          <p:pic>
            <p:nvPicPr>
              <p:cNvPr id="84" name="Picture 83"/>
              <p:cNvPicPr>
                <a:picLocks/>
              </p:cNvPicPr>
              <p:nvPr/>
            </p:nvPicPr>
            <p:blipFill rotWithShape="1">
              <a:blip r:embed="rId5"/>
              <a:srcRect l="24709" t="4754" r="20303" b="57521"/>
              <a:stretch/>
            </p:blipFill>
            <p:spPr>
              <a:xfrm>
                <a:off x="3075910" y="1676400"/>
                <a:ext cx="1507138" cy="1136572"/>
              </a:xfrm>
              <a:prstGeom prst="rect">
                <a:avLst/>
              </a:prstGeom>
              <a:ln>
                <a:noFill/>
              </a:ln>
            </p:spPr>
          </p:pic>
        </p:grpSp>
        <p:grpSp>
          <p:nvGrpSpPr>
            <p:cNvPr id="85" name="Group 84"/>
            <p:cNvGrpSpPr/>
            <p:nvPr/>
          </p:nvGrpSpPr>
          <p:grpSpPr>
            <a:xfrm>
              <a:off x="5839490" y="2819400"/>
              <a:ext cx="1143000" cy="1224000"/>
              <a:chOff x="2209801" y="1477888"/>
              <a:chExt cx="3060000" cy="1341376"/>
            </a:xfrm>
          </p:grpSpPr>
          <p:pic>
            <p:nvPicPr>
              <p:cNvPr id="98" name="Picture 97"/>
              <p:cNvPicPr preferRelativeResize="0">
                <a:picLocks/>
              </p:cNvPicPr>
              <p:nvPr/>
            </p:nvPicPr>
            <p:blipFill rotWithShape="1">
              <a:blip r:embed="rId4"/>
              <a:srcRect b="61063"/>
              <a:stretch/>
            </p:blipFill>
            <p:spPr>
              <a:xfrm>
                <a:off x="2209801" y="1477888"/>
                <a:ext cx="3060000" cy="1341376"/>
              </a:xfrm>
              <a:prstGeom prst="rect">
                <a:avLst/>
              </a:prstGeom>
            </p:spPr>
          </p:pic>
          <p:pic>
            <p:nvPicPr>
              <p:cNvPr id="104" name="Picture 103"/>
              <p:cNvPicPr>
                <a:picLocks/>
              </p:cNvPicPr>
              <p:nvPr/>
            </p:nvPicPr>
            <p:blipFill rotWithShape="1">
              <a:blip r:embed="rId5"/>
              <a:srcRect l="24709" t="4754" r="20303" b="57521"/>
              <a:stretch/>
            </p:blipFill>
            <p:spPr>
              <a:xfrm>
                <a:off x="3075910" y="1676400"/>
                <a:ext cx="1507138" cy="1136572"/>
              </a:xfrm>
              <a:prstGeom prst="rect">
                <a:avLst/>
              </a:prstGeom>
              <a:ln>
                <a:noFill/>
              </a:ln>
            </p:spPr>
          </p:pic>
        </p:grpSp>
      </p:grpSp>
      <p:pic>
        <p:nvPicPr>
          <p:cNvPr id="32" name="Picture 31"/>
          <p:cNvPicPr>
            <a:picLocks noChangeAspect="1"/>
          </p:cNvPicPr>
          <p:nvPr/>
        </p:nvPicPr>
        <p:blipFill rotWithShape="1">
          <a:blip r:embed="rId6"/>
          <a:srcRect l="77568" t="9300"/>
          <a:stretch/>
        </p:blipFill>
        <p:spPr>
          <a:xfrm>
            <a:off x="8001000" y="3057414"/>
            <a:ext cx="1031942" cy="1066800"/>
          </a:xfrm>
          <a:prstGeom prst="rect">
            <a:avLst/>
          </a:prstGeom>
        </p:spPr>
      </p:pic>
      <p:sp>
        <p:nvSpPr>
          <p:cNvPr id="33" name="TextBox 32"/>
          <p:cNvSpPr txBox="1"/>
          <p:nvPr/>
        </p:nvSpPr>
        <p:spPr>
          <a:xfrm>
            <a:off x="4020682" y="672290"/>
            <a:ext cx="5123318" cy="338554"/>
          </a:xfrm>
          <a:prstGeom prst="rect">
            <a:avLst/>
          </a:prstGeom>
          <a:noFill/>
        </p:spPr>
        <p:txBody>
          <a:bodyPr wrap="none" rtlCol="0">
            <a:spAutoFit/>
          </a:bodyPr>
          <a:lstStyle/>
          <a:p>
            <a:pPr algn="l"/>
            <a:r>
              <a:rPr lang="en-US" sz="1600" b="0" dirty="0" smtClean="0"/>
              <a:t>J. Hwang, C. Hwang et al., Nano </a:t>
            </a:r>
            <a:r>
              <a:rPr lang="en-US" sz="1600" b="0" dirty="0" err="1" smtClean="0"/>
              <a:t>Lett</a:t>
            </a:r>
            <a:r>
              <a:rPr lang="en-US" sz="1600" b="0" dirty="0" smtClean="0"/>
              <a:t>. 18, 3661 (2018)</a:t>
            </a:r>
            <a:endParaRPr lang="en-US" sz="1600" b="0" dirty="0"/>
          </a:p>
        </p:txBody>
      </p:sp>
    </p:spTree>
    <p:extLst>
      <p:ext uri="{BB962C8B-B14F-4D97-AF65-F5344CB8AC3E}">
        <p14:creationId xmlns:p14="http://schemas.microsoft.com/office/powerpoint/2010/main" val="2153629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a:solidFill>
                  <a:schemeClr val="bg1"/>
                </a:solidFill>
                <a:effectLst>
                  <a:outerShdw blurRad="38100" dist="38100" dir="2700000" algn="tl">
                    <a:srgbClr val="000000"/>
                  </a:outerShdw>
                </a:effectLst>
                <a:ea typeface="宋体" pitchFamily="2" charset="-122"/>
              </a:rPr>
              <a:t>Energy spectrum close to Fermi energy</a:t>
            </a:r>
          </a:p>
        </p:txBody>
      </p:sp>
      <p:pic>
        <p:nvPicPr>
          <p:cNvPr id="65" name="Picture 64"/>
          <p:cNvPicPr>
            <a:picLocks/>
          </p:cNvPicPr>
          <p:nvPr/>
        </p:nvPicPr>
        <p:blipFill rotWithShape="1">
          <a:blip r:embed="rId2"/>
          <a:srcRect l="7827" b="13454"/>
          <a:stretch/>
        </p:blipFill>
        <p:spPr>
          <a:xfrm>
            <a:off x="5038967" y="3693108"/>
            <a:ext cx="2956064" cy="1141784"/>
          </a:xfrm>
          <a:prstGeom prst="rect">
            <a:avLst/>
          </a:prstGeom>
        </p:spPr>
      </p:pic>
      <p:sp>
        <p:nvSpPr>
          <p:cNvPr id="70" name="TextBox 59"/>
          <p:cNvSpPr txBox="1">
            <a:spLocks noChangeArrowheads="1"/>
          </p:cNvSpPr>
          <p:nvPr/>
        </p:nvSpPr>
        <p:spPr bwMode="auto">
          <a:xfrm>
            <a:off x="7262030" y="4429315"/>
            <a:ext cx="65524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rgbClr val="FFFF00"/>
                </a:solidFill>
              </a:rPr>
              <a:t>290 K</a:t>
            </a:r>
          </a:p>
        </p:txBody>
      </p:sp>
      <p:pic>
        <p:nvPicPr>
          <p:cNvPr id="76" name="Picture 75"/>
          <p:cNvPicPr>
            <a:picLocks/>
          </p:cNvPicPr>
          <p:nvPr/>
        </p:nvPicPr>
        <p:blipFill rotWithShape="1">
          <a:blip r:embed="rId3"/>
          <a:srcRect l="7445" b="10412"/>
          <a:stretch/>
        </p:blipFill>
        <p:spPr>
          <a:xfrm>
            <a:off x="1397134" y="3693106"/>
            <a:ext cx="2930685" cy="1181921"/>
          </a:xfrm>
          <a:prstGeom prst="rect">
            <a:avLst/>
          </a:prstGeom>
        </p:spPr>
      </p:pic>
      <p:sp>
        <p:nvSpPr>
          <p:cNvPr id="77" name="TextBox 15"/>
          <p:cNvSpPr txBox="1">
            <a:spLocks noChangeArrowheads="1"/>
          </p:cNvSpPr>
          <p:nvPr/>
        </p:nvSpPr>
        <p:spPr bwMode="auto">
          <a:xfrm>
            <a:off x="2362201" y="5300245"/>
            <a:ext cx="81545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err="1"/>
              <a:t>k</a:t>
            </a:r>
            <a:r>
              <a:rPr lang="en-US" sz="1600" baseline="-25000" dirty="0" err="1"/>
              <a:t>x</a:t>
            </a:r>
            <a:r>
              <a:rPr lang="en-US" sz="1600" baseline="-25000" dirty="0"/>
              <a:t>  </a:t>
            </a:r>
            <a:r>
              <a:rPr lang="en-US" sz="1600" dirty="0"/>
              <a:t>(</a:t>
            </a:r>
            <a:r>
              <a:rPr lang="en-US" sz="1600" dirty="0" err="1" smtClean="0"/>
              <a:t>Å</a:t>
            </a:r>
            <a:r>
              <a:rPr lang="mr-IN" sz="1600" i="1" baseline="30000" dirty="0" smtClean="0">
                <a:latin typeface="Calibri"/>
                <a:cs typeface="Calibri"/>
              </a:rPr>
              <a:t>–</a:t>
            </a:r>
            <a:r>
              <a:rPr lang="en-US" sz="1600" baseline="30000" dirty="0" smtClean="0"/>
              <a:t>1</a:t>
            </a:r>
            <a:r>
              <a:rPr lang="en-US" sz="1600" dirty="0"/>
              <a:t>)</a:t>
            </a:r>
          </a:p>
        </p:txBody>
      </p:sp>
      <p:sp>
        <p:nvSpPr>
          <p:cNvPr id="81" name="TextBox 59"/>
          <p:cNvSpPr txBox="1">
            <a:spLocks noChangeArrowheads="1"/>
          </p:cNvSpPr>
          <p:nvPr/>
        </p:nvSpPr>
        <p:spPr bwMode="auto">
          <a:xfrm>
            <a:off x="3597502" y="4427788"/>
            <a:ext cx="65524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rgbClr val="FFFF00"/>
                </a:solidFill>
              </a:rPr>
              <a:t>290 K</a:t>
            </a:r>
          </a:p>
        </p:txBody>
      </p:sp>
      <p:sp>
        <p:nvSpPr>
          <p:cNvPr id="86" name="TextBox 146"/>
          <p:cNvSpPr txBox="1">
            <a:spLocks noChangeArrowheads="1"/>
          </p:cNvSpPr>
          <p:nvPr/>
        </p:nvSpPr>
        <p:spPr bwMode="auto">
          <a:xfrm>
            <a:off x="1614749" y="4807401"/>
            <a:ext cx="55992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1.0</a:t>
            </a:r>
            <a:endParaRPr lang="en-US" sz="1600" dirty="0"/>
          </a:p>
        </p:txBody>
      </p:sp>
      <p:sp>
        <p:nvSpPr>
          <p:cNvPr id="87" name="TextBox 147"/>
          <p:cNvSpPr txBox="1">
            <a:spLocks noChangeArrowheads="1"/>
          </p:cNvSpPr>
          <p:nvPr/>
        </p:nvSpPr>
        <p:spPr bwMode="auto">
          <a:xfrm>
            <a:off x="2566061" y="4806747"/>
            <a:ext cx="44745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0.0</a:t>
            </a:r>
            <a:endParaRPr lang="en-US" sz="1600" dirty="0"/>
          </a:p>
        </p:txBody>
      </p:sp>
      <p:sp>
        <p:nvSpPr>
          <p:cNvPr id="88" name="TextBox 148"/>
          <p:cNvSpPr txBox="1">
            <a:spLocks noChangeArrowheads="1"/>
          </p:cNvSpPr>
          <p:nvPr/>
        </p:nvSpPr>
        <p:spPr bwMode="auto">
          <a:xfrm>
            <a:off x="3501666" y="4804060"/>
            <a:ext cx="44745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1.0</a:t>
            </a:r>
            <a:endParaRPr lang="en-US" sz="1600" dirty="0"/>
          </a:p>
        </p:txBody>
      </p:sp>
      <p:grpSp>
        <p:nvGrpSpPr>
          <p:cNvPr id="89" name="Group 1"/>
          <p:cNvGrpSpPr>
            <a:grpSpLocks/>
          </p:cNvGrpSpPr>
          <p:nvPr/>
        </p:nvGrpSpPr>
        <p:grpSpPr bwMode="auto">
          <a:xfrm>
            <a:off x="4245228" y="3756878"/>
            <a:ext cx="701654" cy="1082587"/>
            <a:chOff x="7355393" y="2216343"/>
            <a:chExt cx="890640" cy="1661715"/>
          </a:xfrm>
        </p:grpSpPr>
        <p:grpSp>
          <p:nvGrpSpPr>
            <p:cNvPr id="90" name="Group 2"/>
            <p:cNvGrpSpPr>
              <a:grpSpLocks/>
            </p:cNvGrpSpPr>
            <p:nvPr/>
          </p:nvGrpSpPr>
          <p:grpSpPr bwMode="auto">
            <a:xfrm>
              <a:off x="7355393" y="2216343"/>
              <a:ext cx="890640" cy="1661715"/>
              <a:chOff x="5404084" y="1797970"/>
              <a:chExt cx="890640" cy="1661715"/>
            </a:xfrm>
          </p:grpSpPr>
          <p:sp>
            <p:nvSpPr>
              <p:cNvPr id="92" name="Hexagon 91"/>
              <p:cNvSpPr/>
              <p:nvPr/>
            </p:nvSpPr>
            <p:spPr>
              <a:xfrm rot="16200000">
                <a:off x="5282227" y="2447188"/>
                <a:ext cx="1134354" cy="890640"/>
              </a:xfrm>
              <a:prstGeom prst="hexagon">
                <a:avLst/>
              </a:prstGeom>
              <a:solidFill>
                <a:srgbClr val="FFFFFF">
                  <a:alpha val="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93" name="TextBox 5"/>
              <p:cNvSpPr txBox="1">
                <a:spLocks noChangeArrowheads="1"/>
              </p:cNvSpPr>
              <p:nvPr/>
            </p:nvSpPr>
            <p:spPr bwMode="auto">
              <a:xfrm>
                <a:off x="5690641" y="2596191"/>
                <a:ext cx="511130" cy="5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accent2">
                        <a:lumMod val="75000"/>
                      </a:schemeClr>
                    </a:solidFill>
                    <a:latin typeface="Symbol" charset="0"/>
                    <a:cs typeface="Symbol" charset="0"/>
                  </a:rPr>
                  <a:t>G</a:t>
                </a:r>
              </a:p>
            </p:txBody>
          </p:sp>
          <p:sp>
            <p:nvSpPr>
              <p:cNvPr id="94" name="TextBox 6"/>
              <p:cNvSpPr txBox="1">
                <a:spLocks noChangeArrowheads="1"/>
              </p:cNvSpPr>
              <p:nvPr/>
            </p:nvSpPr>
            <p:spPr bwMode="auto">
              <a:xfrm>
                <a:off x="5659868" y="1797970"/>
                <a:ext cx="478576" cy="51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accent2">
                        <a:lumMod val="75000"/>
                      </a:schemeClr>
                    </a:solidFill>
                    <a:latin typeface="Symbol" charset="2"/>
                    <a:cs typeface="Symbol" charset="2"/>
                  </a:rPr>
                  <a:t>K</a:t>
                </a:r>
              </a:p>
            </p:txBody>
          </p:sp>
        </p:grpSp>
        <p:cxnSp>
          <p:nvCxnSpPr>
            <p:cNvPr id="91" name="Straight Connector 90"/>
            <p:cNvCxnSpPr/>
            <p:nvPr/>
          </p:nvCxnSpPr>
          <p:spPr>
            <a:xfrm>
              <a:off x="7618070" y="2725604"/>
              <a:ext cx="35707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0" name="TextBox 15"/>
          <p:cNvSpPr txBox="1">
            <a:spLocks noChangeArrowheads="1"/>
          </p:cNvSpPr>
          <p:nvPr/>
        </p:nvSpPr>
        <p:spPr bwMode="auto">
          <a:xfrm>
            <a:off x="6019800" y="5300245"/>
            <a:ext cx="81545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err="1"/>
              <a:t>k</a:t>
            </a:r>
            <a:r>
              <a:rPr lang="en-US" sz="1600" baseline="-25000" dirty="0" err="1"/>
              <a:t>x</a:t>
            </a:r>
            <a:r>
              <a:rPr lang="en-US" sz="1600" baseline="-25000" dirty="0"/>
              <a:t>  </a:t>
            </a:r>
            <a:r>
              <a:rPr lang="en-US" sz="1600" dirty="0"/>
              <a:t>(</a:t>
            </a:r>
            <a:r>
              <a:rPr lang="en-US" sz="1600" dirty="0" err="1" smtClean="0"/>
              <a:t>Å</a:t>
            </a:r>
            <a:r>
              <a:rPr lang="mr-IN" sz="1600" i="1" baseline="30000" dirty="0" smtClean="0">
                <a:latin typeface="Calibri"/>
                <a:cs typeface="Calibri"/>
              </a:rPr>
              <a:t>–</a:t>
            </a:r>
            <a:r>
              <a:rPr lang="en-US" sz="1600" baseline="30000" dirty="0" smtClean="0"/>
              <a:t>1</a:t>
            </a:r>
            <a:r>
              <a:rPr lang="en-US" sz="1600" dirty="0"/>
              <a:t>)</a:t>
            </a:r>
          </a:p>
        </p:txBody>
      </p:sp>
      <p:sp>
        <p:nvSpPr>
          <p:cNvPr id="101" name="TextBox 146"/>
          <p:cNvSpPr txBox="1">
            <a:spLocks noChangeArrowheads="1"/>
          </p:cNvSpPr>
          <p:nvPr/>
        </p:nvSpPr>
        <p:spPr bwMode="auto">
          <a:xfrm>
            <a:off x="5249064" y="4807401"/>
            <a:ext cx="55992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1.0</a:t>
            </a:r>
            <a:endParaRPr lang="en-US" sz="1600" dirty="0"/>
          </a:p>
        </p:txBody>
      </p:sp>
      <p:sp>
        <p:nvSpPr>
          <p:cNvPr id="102" name="TextBox 147"/>
          <p:cNvSpPr txBox="1">
            <a:spLocks noChangeArrowheads="1"/>
          </p:cNvSpPr>
          <p:nvPr/>
        </p:nvSpPr>
        <p:spPr bwMode="auto">
          <a:xfrm>
            <a:off x="6200374" y="4806747"/>
            <a:ext cx="44745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0.0</a:t>
            </a:r>
            <a:endParaRPr lang="en-US" sz="1600" dirty="0"/>
          </a:p>
        </p:txBody>
      </p:sp>
      <p:sp>
        <p:nvSpPr>
          <p:cNvPr id="103" name="TextBox 148"/>
          <p:cNvSpPr txBox="1">
            <a:spLocks noChangeArrowheads="1"/>
          </p:cNvSpPr>
          <p:nvPr/>
        </p:nvSpPr>
        <p:spPr bwMode="auto">
          <a:xfrm>
            <a:off x="7135981" y="4804060"/>
            <a:ext cx="44745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1.0</a:t>
            </a:r>
            <a:endParaRPr lang="en-US" sz="1600" dirty="0"/>
          </a:p>
        </p:txBody>
      </p:sp>
      <p:grpSp>
        <p:nvGrpSpPr>
          <p:cNvPr id="118" name="Group 117"/>
          <p:cNvGrpSpPr/>
          <p:nvPr/>
        </p:nvGrpSpPr>
        <p:grpSpPr>
          <a:xfrm>
            <a:off x="854625" y="3674331"/>
            <a:ext cx="559920" cy="1219199"/>
            <a:chOff x="432483" y="2573430"/>
            <a:chExt cx="199710" cy="492368"/>
          </a:xfrm>
        </p:grpSpPr>
        <p:sp>
          <p:nvSpPr>
            <p:cNvPr id="119" name="TextBox 307"/>
            <p:cNvSpPr txBox="1">
              <a:spLocks noChangeArrowheads="1"/>
            </p:cNvSpPr>
            <p:nvPr/>
          </p:nvSpPr>
          <p:spPr bwMode="auto">
            <a:xfrm>
              <a:off x="471993" y="2573430"/>
              <a:ext cx="159598" cy="13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t>0.0</a:t>
              </a:r>
            </a:p>
          </p:txBody>
        </p:sp>
        <p:sp>
          <p:nvSpPr>
            <p:cNvPr id="121" name="TextBox 312"/>
            <p:cNvSpPr txBox="1">
              <a:spLocks noChangeArrowheads="1"/>
            </p:cNvSpPr>
            <p:nvPr/>
          </p:nvSpPr>
          <p:spPr bwMode="auto">
            <a:xfrm>
              <a:off x="432483" y="2929074"/>
              <a:ext cx="199710" cy="13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smtClean="0">
                  <a:latin typeface="Calibri"/>
                  <a:cs typeface="Calibri"/>
                </a:rPr>
                <a:t>–</a:t>
              </a:r>
              <a:r>
                <a:rPr lang="en-US" sz="1600" dirty="0" smtClean="0"/>
                <a:t>1.0</a:t>
              </a:r>
              <a:endParaRPr lang="en-US" sz="1600" dirty="0"/>
            </a:p>
          </p:txBody>
        </p:sp>
      </p:grpSp>
      <p:sp>
        <p:nvSpPr>
          <p:cNvPr id="123" name="TextBox 15"/>
          <p:cNvSpPr txBox="1">
            <a:spLocks noChangeArrowheads="1"/>
          </p:cNvSpPr>
          <p:nvPr/>
        </p:nvSpPr>
        <p:spPr bwMode="auto">
          <a:xfrm rot="16200000">
            <a:off x="-47894" y="3476896"/>
            <a:ext cx="1043946"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a:t>E </a:t>
            </a:r>
            <a:r>
              <a:rPr lang="mr-IN" sz="1600" i="1" dirty="0" smtClean="0">
                <a:latin typeface="Calibri"/>
                <a:cs typeface="Calibri"/>
              </a:rPr>
              <a:t>–</a:t>
            </a:r>
            <a:r>
              <a:rPr lang="en-US" sz="1600" i="1" dirty="0" smtClean="0">
                <a:latin typeface="Calibri"/>
                <a:cs typeface="Calibri"/>
              </a:rPr>
              <a:t> </a:t>
            </a:r>
            <a:r>
              <a:rPr lang="en-US" sz="1600" i="1" dirty="0" smtClean="0"/>
              <a:t>E</a:t>
            </a:r>
            <a:r>
              <a:rPr lang="en-US" sz="1600" baseline="-25000" dirty="0" smtClean="0"/>
              <a:t>F </a:t>
            </a:r>
            <a:r>
              <a:rPr lang="en-US" sz="1600" dirty="0"/>
              <a:t>(</a:t>
            </a:r>
            <a:r>
              <a:rPr lang="en-US" sz="1600" dirty="0" err="1"/>
              <a:t>eV</a:t>
            </a:r>
            <a:r>
              <a:rPr lang="en-US" sz="1600" dirty="0"/>
              <a:t>)</a:t>
            </a:r>
          </a:p>
        </p:txBody>
      </p:sp>
      <p:grpSp>
        <p:nvGrpSpPr>
          <p:cNvPr id="2" name="Group 1"/>
          <p:cNvGrpSpPr/>
          <p:nvPr/>
        </p:nvGrpSpPr>
        <p:grpSpPr>
          <a:xfrm>
            <a:off x="2181890" y="3598131"/>
            <a:ext cx="4800600" cy="1224000"/>
            <a:chOff x="2181890" y="2819400"/>
            <a:chExt cx="4800600" cy="1224000"/>
          </a:xfrm>
        </p:grpSpPr>
        <p:grpSp>
          <p:nvGrpSpPr>
            <p:cNvPr id="82" name="Group 81"/>
            <p:cNvGrpSpPr/>
            <p:nvPr/>
          </p:nvGrpSpPr>
          <p:grpSpPr>
            <a:xfrm>
              <a:off x="2181890" y="2819400"/>
              <a:ext cx="1143000" cy="1224000"/>
              <a:chOff x="2209801" y="1477888"/>
              <a:chExt cx="3060000" cy="1341376"/>
            </a:xfrm>
          </p:grpSpPr>
          <p:pic>
            <p:nvPicPr>
              <p:cNvPr id="83" name="Picture 82"/>
              <p:cNvPicPr preferRelativeResize="0">
                <a:picLocks/>
              </p:cNvPicPr>
              <p:nvPr/>
            </p:nvPicPr>
            <p:blipFill rotWithShape="1">
              <a:blip r:embed="rId4"/>
              <a:srcRect b="61063"/>
              <a:stretch/>
            </p:blipFill>
            <p:spPr>
              <a:xfrm>
                <a:off x="2209801" y="1477888"/>
                <a:ext cx="3060000" cy="1341376"/>
              </a:xfrm>
              <a:prstGeom prst="rect">
                <a:avLst/>
              </a:prstGeom>
            </p:spPr>
          </p:pic>
          <p:pic>
            <p:nvPicPr>
              <p:cNvPr id="84" name="Picture 83"/>
              <p:cNvPicPr>
                <a:picLocks/>
              </p:cNvPicPr>
              <p:nvPr/>
            </p:nvPicPr>
            <p:blipFill rotWithShape="1">
              <a:blip r:embed="rId5"/>
              <a:srcRect l="24709" t="4754" r="20303" b="57521"/>
              <a:stretch/>
            </p:blipFill>
            <p:spPr>
              <a:xfrm>
                <a:off x="3075910" y="1676400"/>
                <a:ext cx="1507138" cy="1136572"/>
              </a:xfrm>
              <a:prstGeom prst="rect">
                <a:avLst/>
              </a:prstGeom>
              <a:ln>
                <a:noFill/>
              </a:ln>
            </p:spPr>
          </p:pic>
        </p:grpSp>
        <p:grpSp>
          <p:nvGrpSpPr>
            <p:cNvPr id="85" name="Group 84"/>
            <p:cNvGrpSpPr/>
            <p:nvPr/>
          </p:nvGrpSpPr>
          <p:grpSpPr>
            <a:xfrm>
              <a:off x="5839490" y="2819400"/>
              <a:ext cx="1143000" cy="1224000"/>
              <a:chOff x="2209801" y="1477888"/>
              <a:chExt cx="3060000" cy="1341376"/>
            </a:xfrm>
          </p:grpSpPr>
          <p:pic>
            <p:nvPicPr>
              <p:cNvPr id="98" name="Picture 97"/>
              <p:cNvPicPr preferRelativeResize="0">
                <a:picLocks/>
              </p:cNvPicPr>
              <p:nvPr/>
            </p:nvPicPr>
            <p:blipFill rotWithShape="1">
              <a:blip r:embed="rId4"/>
              <a:srcRect b="61063"/>
              <a:stretch/>
            </p:blipFill>
            <p:spPr>
              <a:xfrm>
                <a:off x="2209801" y="1477888"/>
                <a:ext cx="3060000" cy="1341376"/>
              </a:xfrm>
              <a:prstGeom prst="rect">
                <a:avLst/>
              </a:prstGeom>
            </p:spPr>
          </p:pic>
          <p:pic>
            <p:nvPicPr>
              <p:cNvPr id="104" name="Picture 103"/>
              <p:cNvPicPr>
                <a:picLocks/>
              </p:cNvPicPr>
              <p:nvPr/>
            </p:nvPicPr>
            <p:blipFill rotWithShape="1">
              <a:blip r:embed="rId5"/>
              <a:srcRect l="24709" t="4754" r="20303" b="57521"/>
              <a:stretch/>
            </p:blipFill>
            <p:spPr>
              <a:xfrm>
                <a:off x="3075910" y="1676400"/>
                <a:ext cx="1507138" cy="1136572"/>
              </a:xfrm>
              <a:prstGeom prst="rect">
                <a:avLst/>
              </a:prstGeom>
              <a:ln>
                <a:noFill/>
              </a:ln>
            </p:spPr>
          </p:pic>
        </p:grpSp>
      </p:grpSp>
      <p:pic>
        <p:nvPicPr>
          <p:cNvPr id="32" name="Picture 31"/>
          <p:cNvPicPr>
            <a:picLocks/>
          </p:cNvPicPr>
          <p:nvPr/>
        </p:nvPicPr>
        <p:blipFill rotWithShape="1">
          <a:blip r:embed="rId6"/>
          <a:srcRect l="7820" t="1" b="10689"/>
          <a:stretch/>
        </p:blipFill>
        <p:spPr>
          <a:xfrm>
            <a:off x="5043951" y="2414336"/>
            <a:ext cx="2956303" cy="1178262"/>
          </a:xfrm>
          <a:prstGeom prst="rect">
            <a:avLst/>
          </a:prstGeom>
        </p:spPr>
      </p:pic>
      <p:sp>
        <p:nvSpPr>
          <p:cNvPr id="33" name="TextBox 58"/>
          <p:cNvSpPr txBox="1">
            <a:spLocks noChangeArrowheads="1"/>
          </p:cNvSpPr>
          <p:nvPr/>
        </p:nvSpPr>
        <p:spPr bwMode="auto">
          <a:xfrm>
            <a:off x="7267014" y="3148875"/>
            <a:ext cx="65524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FFFF00"/>
                </a:solidFill>
              </a:rPr>
              <a:t>210 K</a:t>
            </a:r>
          </a:p>
        </p:txBody>
      </p:sp>
      <p:pic>
        <p:nvPicPr>
          <p:cNvPr id="34" name="Picture 33"/>
          <p:cNvPicPr>
            <a:picLocks/>
          </p:cNvPicPr>
          <p:nvPr/>
        </p:nvPicPr>
        <p:blipFill rotWithShape="1">
          <a:blip r:embed="rId7"/>
          <a:srcRect l="7445" t="1" b="10689"/>
          <a:stretch/>
        </p:blipFill>
        <p:spPr>
          <a:xfrm>
            <a:off x="1402118" y="2414336"/>
            <a:ext cx="2930685" cy="1178262"/>
          </a:xfrm>
          <a:prstGeom prst="rect">
            <a:avLst/>
          </a:prstGeom>
        </p:spPr>
      </p:pic>
      <p:sp>
        <p:nvSpPr>
          <p:cNvPr id="35" name="TextBox 58"/>
          <p:cNvSpPr txBox="1">
            <a:spLocks noChangeArrowheads="1"/>
          </p:cNvSpPr>
          <p:nvPr/>
        </p:nvSpPr>
        <p:spPr bwMode="auto">
          <a:xfrm>
            <a:off x="3602486" y="3147347"/>
            <a:ext cx="65524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FFFF00"/>
                </a:solidFill>
              </a:rPr>
              <a:t>210 K</a:t>
            </a:r>
          </a:p>
        </p:txBody>
      </p:sp>
      <p:sp>
        <p:nvSpPr>
          <p:cNvPr id="36" name="TextBox 307"/>
          <p:cNvSpPr txBox="1">
            <a:spLocks noChangeArrowheads="1"/>
          </p:cNvSpPr>
          <p:nvPr/>
        </p:nvSpPr>
        <p:spPr bwMode="auto">
          <a:xfrm>
            <a:off x="962922" y="2362200"/>
            <a:ext cx="447459"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t>0.0</a:t>
            </a:r>
          </a:p>
        </p:txBody>
      </p:sp>
      <p:sp>
        <p:nvSpPr>
          <p:cNvPr id="37" name="TextBox 312"/>
          <p:cNvSpPr txBox="1">
            <a:spLocks noChangeArrowheads="1"/>
          </p:cNvSpPr>
          <p:nvPr/>
        </p:nvSpPr>
        <p:spPr bwMode="auto">
          <a:xfrm>
            <a:off x="852155" y="3255435"/>
            <a:ext cx="559917"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smtClean="0">
                <a:latin typeface="Calibri"/>
                <a:cs typeface="Calibri"/>
              </a:rPr>
              <a:t>–</a:t>
            </a:r>
            <a:r>
              <a:rPr lang="en-US" sz="1600" dirty="0" smtClean="0"/>
              <a:t>1.0</a:t>
            </a:r>
            <a:endParaRPr lang="en-US" sz="1600" dirty="0"/>
          </a:p>
        </p:txBody>
      </p:sp>
      <p:pic>
        <p:nvPicPr>
          <p:cNvPr id="38" name="Picture 37"/>
          <p:cNvPicPr>
            <a:picLocks noChangeAspect="1"/>
          </p:cNvPicPr>
          <p:nvPr/>
        </p:nvPicPr>
        <p:blipFill rotWithShape="1">
          <a:blip r:embed="rId8"/>
          <a:srcRect l="77568" t="9300"/>
          <a:stretch/>
        </p:blipFill>
        <p:spPr>
          <a:xfrm>
            <a:off x="8001000" y="3824269"/>
            <a:ext cx="1031942" cy="1066800"/>
          </a:xfrm>
          <a:prstGeom prst="rect">
            <a:avLst/>
          </a:prstGeom>
        </p:spPr>
      </p:pic>
      <p:sp>
        <p:nvSpPr>
          <p:cNvPr id="39" name="TextBox 38"/>
          <p:cNvSpPr txBox="1"/>
          <p:nvPr/>
        </p:nvSpPr>
        <p:spPr>
          <a:xfrm>
            <a:off x="4020682" y="672290"/>
            <a:ext cx="5123318" cy="338554"/>
          </a:xfrm>
          <a:prstGeom prst="rect">
            <a:avLst/>
          </a:prstGeom>
          <a:noFill/>
        </p:spPr>
        <p:txBody>
          <a:bodyPr wrap="none" rtlCol="0">
            <a:spAutoFit/>
          </a:bodyPr>
          <a:lstStyle/>
          <a:p>
            <a:pPr algn="l"/>
            <a:r>
              <a:rPr lang="en-US" sz="1600" b="0" dirty="0" smtClean="0"/>
              <a:t>J. Hwang, C. Hwang et al., Nano </a:t>
            </a:r>
            <a:r>
              <a:rPr lang="en-US" sz="1600" b="0" dirty="0" err="1" smtClean="0"/>
              <a:t>Lett</a:t>
            </a:r>
            <a:r>
              <a:rPr lang="en-US" sz="1600" b="0" dirty="0" smtClean="0"/>
              <a:t>. 18, 3661 (2018)</a:t>
            </a:r>
            <a:endParaRPr lang="en-US" sz="1600" b="0" dirty="0"/>
          </a:p>
        </p:txBody>
      </p:sp>
    </p:spTree>
    <p:extLst>
      <p:ext uri="{BB962C8B-B14F-4D97-AF65-F5344CB8AC3E}">
        <p14:creationId xmlns:p14="http://schemas.microsoft.com/office/powerpoint/2010/main" val="30573109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http://newscenter.lbl.gov/wp-content/uploads/Lab-panoramic-bay.jpg"/>
          <p:cNvPicPr>
            <a:picLocks noChangeAspect="1" noChangeArrowheads="1"/>
          </p:cNvPicPr>
          <p:nvPr/>
        </p:nvPicPr>
        <p:blipFill rotWithShape="1">
          <a:blip r:embed="rId4">
            <a:extLst>
              <a:ext uri="{28A0092B-C50C-407E-A947-70E740481C1C}">
                <a14:useLocalDpi xmlns:a14="http://schemas.microsoft.com/office/drawing/2010/main" val="0"/>
              </a:ext>
            </a:extLst>
          </a:blip>
          <a:srcRect b="13240"/>
          <a:stretch/>
        </p:blipFill>
        <p:spPr bwMode="auto">
          <a:xfrm>
            <a:off x="1358771" y="1356988"/>
            <a:ext cx="6607228" cy="428181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383391" y="3553178"/>
            <a:ext cx="988209" cy="1188000"/>
          </a:xfrm>
          <a:prstGeom prst="rect">
            <a:avLst/>
          </a:prstGeom>
        </p:spPr>
      </p:pic>
      <p:pic>
        <p:nvPicPr>
          <p:cNvPr id="13" name="Picture 8" descr="http://civet.berkeley.edu/photos/sglouie.jpg"/>
          <p:cNvPicPr>
            <a:picLocks noChangeAspect="1" noChangeArrowheads="1"/>
          </p:cNvPicPr>
          <p:nvPr/>
        </p:nvPicPr>
        <p:blipFill>
          <a:blip r:embed="rId6" cstate="print"/>
          <a:srcRect/>
          <a:stretch>
            <a:fillRect/>
          </a:stretch>
        </p:blipFill>
        <p:spPr bwMode="auto">
          <a:xfrm>
            <a:off x="1474610" y="1548387"/>
            <a:ext cx="985959" cy="1188000"/>
          </a:xfrm>
          <a:prstGeom prst="rect">
            <a:avLst/>
          </a:prstGeom>
          <a:noFill/>
        </p:spPr>
      </p:pic>
      <p:pic>
        <p:nvPicPr>
          <p:cNvPr id="18" name="Picture 2" descr="http://www.ornl.gov/info/news/pulse/Zettl_sm_htm.jpg"/>
          <p:cNvPicPr>
            <a:picLocks noChangeAspect="1" noChangeArrowheads="1"/>
          </p:cNvPicPr>
          <p:nvPr/>
        </p:nvPicPr>
        <p:blipFill>
          <a:blip r:embed="rId7" cstate="print"/>
          <a:srcRect l="5449"/>
          <a:stretch>
            <a:fillRect/>
          </a:stretch>
        </p:blipFill>
        <p:spPr bwMode="auto">
          <a:xfrm>
            <a:off x="4779954" y="1535442"/>
            <a:ext cx="924636" cy="1161288"/>
          </a:xfrm>
          <a:prstGeom prst="rect">
            <a:avLst/>
          </a:prstGeom>
          <a:noFill/>
        </p:spPr>
      </p:pic>
      <p:sp>
        <p:nvSpPr>
          <p:cNvPr id="19" name="TextBox 18"/>
          <p:cNvSpPr txBox="1"/>
          <p:nvPr/>
        </p:nvSpPr>
        <p:spPr>
          <a:xfrm>
            <a:off x="1295400" y="1256355"/>
            <a:ext cx="1336431" cy="276999"/>
          </a:xfrm>
          <a:prstGeom prst="rect">
            <a:avLst/>
          </a:prstGeom>
          <a:noFill/>
        </p:spPr>
        <p:txBody>
          <a:bodyPr wrap="square" rtlCol="0">
            <a:spAutoFit/>
          </a:bodyPr>
          <a:lstStyle/>
          <a:p>
            <a:pPr algn="ctr"/>
            <a:r>
              <a:rPr lang="en-US" sz="1200" dirty="0" smtClean="0"/>
              <a:t>S. Louie</a:t>
            </a:r>
            <a:endParaRPr lang="en-US" sz="1200" baseline="30000" dirty="0"/>
          </a:p>
        </p:txBody>
      </p:sp>
      <p:sp>
        <p:nvSpPr>
          <p:cNvPr id="21" name="TextBox 20"/>
          <p:cNvSpPr txBox="1"/>
          <p:nvPr/>
        </p:nvSpPr>
        <p:spPr>
          <a:xfrm>
            <a:off x="4725104" y="1261875"/>
            <a:ext cx="1090246" cy="276999"/>
          </a:xfrm>
          <a:prstGeom prst="rect">
            <a:avLst/>
          </a:prstGeom>
          <a:noFill/>
        </p:spPr>
        <p:txBody>
          <a:bodyPr wrap="square" rtlCol="0">
            <a:spAutoFit/>
          </a:bodyPr>
          <a:lstStyle/>
          <a:p>
            <a:pPr algn="ctr"/>
            <a:r>
              <a:rPr lang="en-US" sz="1200" dirty="0" smtClean="0"/>
              <a:t>A. </a:t>
            </a:r>
            <a:r>
              <a:rPr lang="en-US" sz="1200" dirty="0" err="1" smtClean="0"/>
              <a:t>Zettl</a:t>
            </a:r>
            <a:endParaRPr lang="en-US" sz="1200" baseline="30000" dirty="0"/>
          </a:p>
        </p:txBody>
      </p:sp>
      <p:sp>
        <p:nvSpPr>
          <p:cNvPr id="33" name="TextBox 32"/>
          <p:cNvSpPr txBox="1"/>
          <p:nvPr/>
        </p:nvSpPr>
        <p:spPr>
          <a:xfrm>
            <a:off x="389216" y="839231"/>
            <a:ext cx="3109520" cy="369332"/>
          </a:xfrm>
          <a:prstGeom prst="rect">
            <a:avLst/>
          </a:prstGeom>
          <a:solidFill>
            <a:schemeClr val="accent3"/>
          </a:solidFill>
          <a:ln>
            <a:solidFill>
              <a:srgbClr val="0000FF"/>
            </a:solidFill>
          </a:ln>
          <a:effectLst>
            <a:glow rad="63500">
              <a:schemeClr val="accent2">
                <a:satMod val="175000"/>
                <a:alpha val="40000"/>
              </a:schemeClr>
            </a:glow>
          </a:effectLst>
        </p:spPr>
        <p:txBody>
          <a:bodyPr wrap="none" rtlCol="0">
            <a:spAutoFit/>
          </a:bodyPr>
          <a:lstStyle/>
          <a:p>
            <a:r>
              <a:rPr lang="en-US" dirty="0" smtClean="0">
                <a:solidFill>
                  <a:srgbClr val="0000FF"/>
                </a:solidFill>
              </a:rPr>
              <a:t>UC Berkeley Collaborators</a:t>
            </a:r>
            <a:endParaRPr lang="en-US" dirty="0">
              <a:solidFill>
                <a:srgbClr val="0000FF"/>
              </a:solidFill>
            </a:endParaRPr>
          </a:p>
        </p:txBody>
      </p:sp>
      <p:pic>
        <p:nvPicPr>
          <p:cNvPr id="42" name="Picture 2" descr="http://www.physics.berkeley.edu/directory/faculty/photo/lanzara.jpg"/>
          <p:cNvPicPr>
            <a:picLocks noChangeAspect="1" noChangeArrowheads="1"/>
          </p:cNvPicPr>
          <p:nvPr/>
        </p:nvPicPr>
        <p:blipFill>
          <a:blip r:embed="rId8" cstate="print"/>
          <a:srcRect/>
          <a:stretch>
            <a:fillRect/>
          </a:stretch>
        </p:blipFill>
        <p:spPr bwMode="auto">
          <a:xfrm>
            <a:off x="381000" y="1525031"/>
            <a:ext cx="985917" cy="1188000"/>
          </a:xfrm>
          <a:prstGeom prst="rect">
            <a:avLst/>
          </a:prstGeom>
          <a:noFill/>
        </p:spPr>
      </p:pic>
      <p:sp>
        <p:nvSpPr>
          <p:cNvPr id="43" name="TextBox 42"/>
          <p:cNvSpPr txBox="1"/>
          <p:nvPr/>
        </p:nvSpPr>
        <p:spPr>
          <a:xfrm>
            <a:off x="-82267" y="1248263"/>
            <a:ext cx="1892072" cy="276999"/>
          </a:xfrm>
          <a:prstGeom prst="rect">
            <a:avLst/>
          </a:prstGeom>
          <a:noFill/>
        </p:spPr>
        <p:txBody>
          <a:bodyPr wrap="square" rtlCol="0">
            <a:spAutoFit/>
          </a:bodyPr>
          <a:lstStyle/>
          <a:p>
            <a:pPr algn="ctr"/>
            <a:r>
              <a:rPr lang="en-US" sz="1200" dirty="0" smtClean="0"/>
              <a:t>A. </a:t>
            </a:r>
            <a:r>
              <a:rPr lang="en-US" sz="1200" dirty="0" err="1" smtClean="0"/>
              <a:t>Lanzara</a:t>
            </a:r>
            <a:endParaRPr lang="en-US" sz="1200" baseline="30000" dirty="0"/>
          </a:p>
        </p:txBody>
      </p:sp>
      <p:pic>
        <p:nvPicPr>
          <p:cNvPr id="47" name="Picture 8" descr="http://civet.berkeley.edu/photos/mlcohe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75812" y="1527571"/>
            <a:ext cx="929388" cy="118800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2362200" y="1248263"/>
            <a:ext cx="1336431" cy="276999"/>
          </a:xfrm>
          <a:prstGeom prst="rect">
            <a:avLst/>
          </a:prstGeom>
          <a:noFill/>
        </p:spPr>
        <p:txBody>
          <a:bodyPr wrap="square" rtlCol="0">
            <a:spAutoFit/>
          </a:bodyPr>
          <a:lstStyle/>
          <a:p>
            <a:pPr algn="ctr"/>
            <a:r>
              <a:rPr lang="en-US" sz="1200" dirty="0" smtClean="0"/>
              <a:t>M. L. Cohen</a:t>
            </a:r>
            <a:endParaRPr lang="en-US" sz="1200" baseline="30000" dirty="0"/>
          </a:p>
        </p:txBody>
      </p:sp>
      <p:pic>
        <p:nvPicPr>
          <p:cNvPr id="50" name="Picture 10" descr="https://commons.lbl.gov/download/attachments/78749938/neaton.png?version=1&amp;modificationDate=1331947958845"/>
          <p:cNvPicPr>
            <a:picLocks noChangeAspect="1" noChangeArrowheads="1"/>
          </p:cNvPicPr>
          <p:nvPr/>
        </p:nvPicPr>
        <p:blipFill rotWithShape="1">
          <a:blip r:embed="rId10">
            <a:extLst>
              <a:ext uri="{28A0092B-C50C-407E-A947-70E740481C1C}">
                <a14:useLocalDpi xmlns:a14="http://schemas.microsoft.com/office/drawing/2010/main" val="0"/>
              </a:ext>
            </a:extLst>
          </a:blip>
          <a:srcRect r="11509"/>
          <a:stretch/>
        </p:blipFill>
        <p:spPr bwMode="auto">
          <a:xfrm>
            <a:off x="3615960" y="1530894"/>
            <a:ext cx="1051267" cy="118800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3473970" y="1248263"/>
            <a:ext cx="1336431" cy="276999"/>
          </a:xfrm>
          <a:prstGeom prst="rect">
            <a:avLst/>
          </a:prstGeom>
          <a:noFill/>
        </p:spPr>
        <p:txBody>
          <a:bodyPr wrap="square" rtlCol="0">
            <a:spAutoFit/>
          </a:bodyPr>
          <a:lstStyle/>
          <a:p>
            <a:pPr algn="ctr"/>
            <a:r>
              <a:rPr lang="en-US" sz="1200" dirty="0" smtClean="0"/>
              <a:t>J. B. </a:t>
            </a:r>
            <a:r>
              <a:rPr lang="en-US" sz="1200" dirty="0" err="1" smtClean="0"/>
              <a:t>Neaton</a:t>
            </a:r>
            <a:endParaRPr lang="en-US" sz="1200" baseline="30000" dirty="0"/>
          </a:p>
        </p:txBody>
      </p:sp>
      <p:pic>
        <p:nvPicPr>
          <p:cNvPr id="57" name="Picture 24" descr="fedorov"/>
          <p:cNvPicPr>
            <a:picLocks noChangeArrowheads="1"/>
          </p:cNvPicPr>
          <p:nvPr/>
        </p:nvPicPr>
        <p:blipFill>
          <a:blip r:embed="rId11" cstate="print"/>
          <a:srcRect/>
          <a:stretch>
            <a:fillRect/>
          </a:stretch>
        </p:blipFill>
        <p:spPr bwMode="auto">
          <a:xfrm>
            <a:off x="1592609" y="3565722"/>
            <a:ext cx="914400" cy="1161288"/>
          </a:xfrm>
          <a:prstGeom prst="rect">
            <a:avLst/>
          </a:prstGeom>
          <a:noFill/>
        </p:spPr>
      </p:pic>
      <p:sp>
        <p:nvSpPr>
          <p:cNvPr id="67" name="TextBox 66"/>
          <p:cNvSpPr txBox="1"/>
          <p:nvPr/>
        </p:nvSpPr>
        <p:spPr>
          <a:xfrm>
            <a:off x="1335519" y="3319536"/>
            <a:ext cx="1419605" cy="276999"/>
          </a:xfrm>
          <a:prstGeom prst="rect">
            <a:avLst/>
          </a:prstGeom>
          <a:noFill/>
        </p:spPr>
        <p:txBody>
          <a:bodyPr wrap="square" rtlCol="0">
            <a:spAutoFit/>
          </a:bodyPr>
          <a:lstStyle/>
          <a:p>
            <a:r>
              <a:rPr lang="en-US" sz="1200" dirty="0" smtClean="0"/>
              <a:t>A. </a:t>
            </a:r>
            <a:r>
              <a:rPr lang="en-US" sz="1200" dirty="0" err="1" smtClean="0"/>
              <a:t>Fedorov</a:t>
            </a:r>
            <a:r>
              <a:rPr lang="en-US" sz="1200" dirty="0" smtClean="0"/>
              <a:t> </a:t>
            </a:r>
            <a:endParaRPr lang="en-US" sz="1200" dirty="0"/>
          </a:p>
        </p:txBody>
      </p:sp>
      <p:sp>
        <p:nvSpPr>
          <p:cNvPr id="68" name="TextBox 67"/>
          <p:cNvSpPr txBox="1"/>
          <p:nvPr/>
        </p:nvSpPr>
        <p:spPr>
          <a:xfrm>
            <a:off x="403882" y="2953036"/>
            <a:ext cx="2210862" cy="369332"/>
          </a:xfrm>
          <a:prstGeom prst="rect">
            <a:avLst/>
          </a:prstGeom>
          <a:solidFill>
            <a:schemeClr val="accent3"/>
          </a:solidFill>
          <a:ln>
            <a:solidFill>
              <a:srgbClr val="00B050"/>
            </a:solidFill>
          </a:ln>
          <a:effectLst>
            <a:glow rad="63500">
              <a:srgbClr val="00B050">
                <a:alpha val="40000"/>
              </a:srgbClr>
            </a:glow>
          </a:effectLst>
        </p:spPr>
        <p:txBody>
          <a:bodyPr wrap="none" rtlCol="0">
            <a:spAutoFit/>
          </a:bodyPr>
          <a:lstStyle/>
          <a:p>
            <a:r>
              <a:rPr lang="en-US" dirty="0" smtClean="0">
                <a:solidFill>
                  <a:srgbClr val="00B050"/>
                </a:solidFill>
              </a:rPr>
              <a:t>ALS Collaborators</a:t>
            </a:r>
            <a:endParaRPr lang="en-US" dirty="0">
              <a:solidFill>
                <a:srgbClr val="00B050"/>
              </a:solidFill>
            </a:endParaRPr>
          </a:p>
        </p:txBody>
      </p:sp>
      <p:sp>
        <p:nvSpPr>
          <p:cNvPr id="69" name="TextBox 68"/>
          <p:cNvSpPr txBox="1"/>
          <p:nvPr/>
        </p:nvSpPr>
        <p:spPr>
          <a:xfrm>
            <a:off x="135311" y="3319665"/>
            <a:ext cx="1524000" cy="276999"/>
          </a:xfrm>
          <a:prstGeom prst="rect">
            <a:avLst/>
          </a:prstGeom>
          <a:noFill/>
        </p:spPr>
        <p:txBody>
          <a:bodyPr wrap="square" rtlCol="0">
            <a:spAutoFit/>
          </a:bodyPr>
          <a:lstStyle/>
          <a:p>
            <a:r>
              <a:rPr lang="en-US" sz="1200" dirty="0" smtClean="0"/>
              <a:t>S. –K. Mo</a:t>
            </a:r>
            <a:endParaRPr lang="en-US" sz="1200" dirty="0"/>
          </a:p>
        </p:txBody>
      </p:sp>
      <p:pic>
        <p:nvPicPr>
          <p:cNvPr id="70" name="Picture 69"/>
          <p:cNvPicPr>
            <a:picLocks noChangeAspect="1"/>
          </p:cNvPicPr>
          <p:nvPr/>
        </p:nvPicPr>
        <p:blipFill>
          <a:blip r:embed="rId12"/>
          <a:stretch>
            <a:fillRect/>
          </a:stretch>
        </p:blipFill>
        <p:spPr>
          <a:xfrm>
            <a:off x="2727145" y="3547842"/>
            <a:ext cx="786176" cy="1188000"/>
          </a:xfrm>
          <a:prstGeom prst="rect">
            <a:avLst/>
          </a:prstGeom>
        </p:spPr>
      </p:pic>
      <p:sp>
        <p:nvSpPr>
          <p:cNvPr id="71" name="TextBox 70"/>
          <p:cNvSpPr txBox="1"/>
          <p:nvPr/>
        </p:nvSpPr>
        <p:spPr>
          <a:xfrm>
            <a:off x="2280355" y="3319242"/>
            <a:ext cx="1676400" cy="276999"/>
          </a:xfrm>
          <a:prstGeom prst="rect">
            <a:avLst/>
          </a:prstGeom>
          <a:noFill/>
        </p:spPr>
        <p:txBody>
          <a:bodyPr wrap="square" rtlCol="0">
            <a:spAutoFit/>
          </a:bodyPr>
          <a:lstStyle/>
          <a:p>
            <a:r>
              <a:rPr lang="en-US" sz="1200" dirty="0" smtClean="0"/>
              <a:t>J. </a:t>
            </a:r>
            <a:r>
              <a:rPr lang="en-US" sz="1200" dirty="0" err="1" smtClean="0"/>
              <a:t>Denlinger</a:t>
            </a:r>
            <a:endParaRPr lang="en-US" sz="1200" dirty="0"/>
          </a:p>
        </p:txBody>
      </p:sp>
      <p:pic>
        <p:nvPicPr>
          <p:cNvPr id="72" name="Picture 12" descr="Ismach"/>
          <p:cNvPicPr>
            <a:picLocks noChangeAspect="1" noChangeArrowheads="1"/>
          </p:cNvPicPr>
          <p:nvPr/>
        </p:nvPicPr>
        <p:blipFill rotWithShape="1">
          <a:blip r:embed="rId13">
            <a:extLst>
              <a:ext uri="{28A0092B-C50C-407E-A947-70E740481C1C}">
                <a14:useLocalDpi xmlns:a14="http://schemas.microsoft.com/office/drawing/2010/main" val="0"/>
              </a:ext>
            </a:extLst>
          </a:blip>
          <a:srcRect l="21263" r="15853"/>
          <a:stretch/>
        </p:blipFill>
        <p:spPr bwMode="auto">
          <a:xfrm>
            <a:off x="2732068" y="5654838"/>
            <a:ext cx="858663" cy="116128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4" descr="http://4.bp.blogspot.com/_vfImvyorvjQ/S75LeMH_BtI/AAAAAAAADRY/K3Fa8paPyuc/s320/graphene+3Yuegang-Zhang1-234x30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37679" y="5649440"/>
            <a:ext cx="905805" cy="1161288"/>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403882" y="4973703"/>
            <a:ext cx="2360583" cy="369332"/>
          </a:xfrm>
          <a:prstGeom prst="rect">
            <a:avLst/>
          </a:prstGeom>
          <a:solidFill>
            <a:schemeClr val="accent3"/>
          </a:solidFill>
          <a:ln>
            <a:solidFill>
              <a:srgbClr val="7030A0"/>
            </a:solidFill>
          </a:ln>
          <a:effectLst>
            <a:glow rad="63500">
              <a:srgbClr val="7030A0">
                <a:alpha val="40000"/>
              </a:srgbClr>
            </a:glow>
          </a:effectLst>
        </p:spPr>
        <p:txBody>
          <a:bodyPr wrap="none" rtlCol="0">
            <a:spAutoFit/>
          </a:bodyPr>
          <a:lstStyle/>
          <a:p>
            <a:r>
              <a:rPr lang="en-US" dirty="0" smtClean="0">
                <a:solidFill>
                  <a:srgbClr val="7030A0"/>
                </a:solidFill>
              </a:rPr>
              <a:t>LBNL Collaborators</a:t>
            </a:r>
            <a:endParaRPr lang="en-US" dirty="0">
              <a:solidFill>
                <a:srgbClr val="7030A0"/>
              </a:solidFill>
            </a:endParaRPr>
          </a:p>
        </p:txBody>
      </p:sp>
      <p:sp>
        <p:nvSpPr>
          <p:cNvPr id="75" name="TextBox 74"/>
          <p:cNvSpPr txBox="1"/>
          <p:nvPr/>
        </p:nvSpPr>
        <p:spPr>
          <a:xfrm>
            <a:off x="2600131" y="5402178"/>
            <a:ext cx="1133669" cy="276999"/>
          </a:xfrm>
          <a:prstGeom prst="rect">
            <a:avLst/>
          </a:prstGeom>
          <a:noFill/>
        </p:spPr>
        <p:txBody>
          <a:bodyPr wrap="square" rtlCol="0">
            <a:spAutoFit/>
          </a:bodyPr>
          <a:lstStyle/>
          <a:p>
            <a:r>
              <a:rPr lang="en-US" sz="1200" dirty="0" smtClean="0"/>
              <a:t>A. </a:t>
            </a:r>
            <a:r>
              <a:rPr lang="en-US" sz="1200" dirty="0" err="1" smtClean="0"/>
              <a:t>Ismach</a:t>
            </a:r>
            <a:endParaRPr lang="en-US" sz="1200" dirty="0"/>
          </a:p>
        </p:txBody>
      </p:sp>
      <p:sp>
        <p:nvSpPr>
          <p:cNvPr id="76" name="TextBox 75"/>
          <p:cNvSpPr txBox="1"/>
          <p:nvPr/>
        </p:nvSpPr>
        <p:spPr>
          <a:xfrm>
            <a:off x="1418643" y="5400626"/>
            <a:ext cx="1354993" cy="276999"/>
          </a:xfrm>
          <a:prstGeom prst="rect">
            <a:avLst/>
          </a:prstGeom>
          <a:noFill/>
        </p:spPr>
        <p:txBody>
          <a:bodyPr wrap="square" rtlCol="0">
            <a:spAutoFit/>
          </a:bodyPr>
          <a:lstStyle/>
          <a:p>
            <a:r>
              <a:rPr lang="en-US" sz="1200" dirty="0" smtClean="0"/>
              <a:t>Y. Zhang</a:t>
            </a:r>
            <a:endParaRPr lang="en-US" sz="1200" dirty="0"/>
          </a:p>
        </p:txBody>
      </p:sp>
      <p:pic>
        <p:nvPicPr>
          <p:cNvPr id="77" name="Picture 8" descr="https://encrypted-tbn3.google.com/images?q=tbn:ANd9GcSce_297DvI7YTn-8j1ufMhpV0xLa7y4Ef1qnNFVm9_A-sxvSa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6611" y="5644650"/>
            <a:ext cx="1032256" cy="1161288"/>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p:cNvSpPr txBox="1"/>
          <p:nvPr/>
        </p:nvSpPr>
        <p:spPr>
          <a:xfrm>
            <a:off x="240041" y="5400175"/>
            <a:ext cx="1336431" cy="276999"/>
          </a:xfrm>
          <a:prstGeom prst="rect">
            <a:avLst/>
          </a:prstGeom>
          <a:noFill/>
        </p:spPr>
        <p:txBody>
          <a:bodyPr wrap="square" rtlCol="0">
            <a:spAutoFit/>
          </a:bodyPr>
          <a:lstStyle/>
          <a:p>
            <a:pPr algn="ctr"/>
            <a:r>
              <a:rPr lang="en-US" sz="1200" dirty="0" smtClean="0"/>
              <a:t>R. Dynes</a:t>
            </a:r>
            <a:endParaRPr lang="en-US" sz="1200" baseline="30000" dirty="0"/>
          </a:p>
        </p:txBody>
      </p:sp>
      <p:pic>
        <p:nvPicPr>
          <p:cNvPr id="87" name="Picture 6" descr="antonio"/>
          <p:cNvPicPr>
            <a:picLocks noChangeAspect="1" noChangeArrowheads="1"/>
          </p:cNvPicPr>
          <p:nvPr/>
        </p:nvPicPr>
        <p:blipFill rotWithShape="1">
          <a:blip r:embed="rId16" cstate="print"/>
          <a:srcRect l="20699" r="14823"/>
          <a:stretch/>
        </p:blipFill>
        <p:spPr bwMode="auto">
          <a:xfrm>
            <a:off x="6598170" y="5636439"/>
            <a:ext cx="981288" cy="1188000"/>
          </a:xfrm>
          <a:prstGeom prst="rect">
            <a:avLst/>
          </a:prstGeom>
          <a:noFill/>
        </p:spPr>
      </p:pic>
      <p:sp>
        <p:nvSpPr>
          <p:cNvPr id="88" name="TextBox 87"/>
          <p:cNvSpPr txBox="1"/>
          <p:nvPr/>
        </p:nvSpPr>
        <p:spPr>
          <a:xfrm>
            <a:off x="6414769" y="4966368"/>
            <a:ext cx="2364750" cy="369332"/>
          </a:xfrm>
          <a:prstGeom prst="rect">
            <a:avLst/>
          </a:prstGeom>
          <a:solidFill>
            <a:schemeClr val="accent3"/>
          </a:solidFill>
          <a:ln>
            <a:solidFill>
              <a:srgbClr val="FEAE0D"/>
            </a:solidFill>
          </a:ln>
          <a:effectLst>
            <a:glow rad="63500">
              <a:srgbClr val="FEAE0D">
                <a:alpha val="40000"/>
              </a:srgbClr>
            </a:glow>
          </a:effectLst>
        </p:spPr>
        <p:txBody>
          <a:bodyPr wrap="none" rtlCol="0">
            <a:spAutoFit/>
          </a:bodyPr>
          <a:lstStyle/>
          <a:p>
            <a:r>
              <a:rPr lang="en-US" dirty="0" smtClean="0">
                <a:solidFill>
                  <a:srgbClr val="FEAE0D"/>
                </a:solidFill>
              </a:rPr>
              <a:t>Theoretical Support</a:t>
            </a:r>
            <a:endParaRPr lang="en-US" dirty="0">
              <a:solidFill>
                <a:srgbClr val="FEAE0D"/>
              </a:solidFill>
            </a:endParaRPr>
          </a:p>
        </p:txBody>
      </p:sp>
      <p:sp>
        <p:nvSpPr>
          <p:cNvPr id="89" name="TextBox 88"/>
          <p:cNvSpPr txBox="1"/>
          <p:nvPr/>
        </p:nvSpPr>
        <p:spPr>
          <a:xfrm>
            <a:off x="6140970" y="5362872"/>
            <a:ext cx="1892072" cy="276999"/>
          </a:xfrm>
          <a:prstGeom prst="rect">
            <a:avLst/>
          </a:prstGeom>
          <a:noFill/>
        </p:spPr>
        <p:txBody>
          <a:bodyPr wrap="square" rtlCol="0">
            <a:spAutoFit/>
          </a:bodyPr>
          <a:lstStyle/>
          <a:p>
            <a:pPr algn="ctr"/>
            <a:r>
              <a:rPr lang="en-US" sz="1200" dirty="0" smtClean="0"/>
              <a:t>A. Castro </a:t>
            </a:r>
            <a:r>
              <a:rPr lang="en-US" sz="1200" dirty="0" err="1" smtClean="0"/>
              <a:t>Neto</a:t>
            </a:r>
            <a:endParaRPr lang="en-US" sz="1200" baseline="30000" dirty="0"/>
          </a:p>
        </p:txBody>
      </p:sp>
      <p:sp>
        <p:nvSpPr>
          <p:cNvPr id="90" name="TextBox 89"/>
          <p:cNvSpPr txBox="1"/>
          <p:nvPr/>
        </p:nvSpPr>
        <p:spPr>
          <a:xfrm>
            <a:off x="7567950" y="5362872"/>
            <a:ext cx="1437390" cy="276999"/>
          </a:xfrm>
          <a:prstGeom prst="rect">
            <a:avLst/>
          </a:prstGeom>
          <a:noFill/>
        </p:spPr>
        <p:txBody>
          <a:bodyPr wrap="square" rtlCol="0">
            <a:spAutoFit/>
          </a:bodyPr>
          <a:lstStyle/>
          <a:p>
            <a:pPr algn="ctr"/>
            <a:r>
              <a:rPr lang="en-US" sz="1200" dirty="0" smtClean="0"/>
              <a:t>C. –H. Park</a:t>
            </a:r>
            <a:endParaRPr lang="en-US" sz="1200" baseline="30000" dirty="0"/>
          </a:p>
        </p:txBody>
      </p:sp>
      <p:pic>
        <p:nvPicPr>
          <p:cNvPr id="91" name="Picture 2" descr="http://physics.berkeley.edu/ENewsletter/0210/KooAwardWinner.jpg"/>
          <p:cNvPicPr>
            <a:picLocks noChangeAspect="1" noChangeArrowheads="1"/>
          </p:cNvPicPr>
          <p:nvPr/>
        </p:nvPicPr>
        <p:blipFill>
          <a:blip r:embed="rId17" cstate="print"/>
          <a:srcRect r="7097" b="33333"/>
          <a:stretch>
            <a:fillRect/>
          </a:stretch>
        </p:blipFill>
        <p:spPr bwMode="auto">
          <a:xfrm>
            <a:off x="7811618" y="5636439"/>
            <a:ext cx="972000" cy="1188000"/>
          </a:xfrm>
          <a:prstGeom prst="rect">
            <a:avLst/>
          </a:prstGeom>
          <a:noFill/>
        </p:spPr>
      </p:pic>
      <p:sp>
        <p:nvSpPr>
          <p:cNvPr id="92" name="TextBox 91"/>
          <p:cNvSpPr txBox="1"/>
          <p:nvPr/>
        </p:nvSpPr>
        <p:spPr>
          <a:xfrm>
            <a:off x="6445770" y="6522005"/>
            <a:ext cx="1358672" cy="338554"/>
          </a:xfrm>
          <a:prstGeom prst="rect">
            <a:avLst/>
          </a:prstGeom>
          <a:noFill/>
        </p:spPr>
        <p:txBody>
          <a:bodyPr wrap="square" rtlCol="0">
            <a:spAutoFit/>
          </a:bodyPr>
          <a:lstStyle/>
          <a:p>
            <a:pPr algn="ctr"/>
            <a:r>
              <a:rPr lang="en-US" sz="800" dirty="0" smtClean="0">
                <a:solidFill>
                  <a:schemeClr val="bg1"/>
                </a:solidFill>
              </a:rPr>
              <a:t>Natl. Univ. </a:t>
            </a:r>
          </a:p>
          <a:p>
            <a:pPr algn="ctr"/>
            <a:r>
              <a:rPr lang="en-US" sz="800" dirty="0" smtClean="0">
                <a:solidFill>
                  <a:schemeClr val="bg1"/>
                </a:solidFill>
              </a:rPr>
              <a:t>of Singapore</a:t>
            </a:r>
            <a:endParaRPr lang="en-US" sz="800" baseline="30000" dirty="0">
              <a:solidFill>
                <a:schemeClr val="bg1"/>
              </a:solidFill>
            </a:endParaRPr>
          </a:p>
        </p:txBody>
      </p:sp>
      <p:sp>
        <p:nvSpPr>
          <p:cNvPr id="93" name="TextBox 92"/>
          <p:cNvSpPr txBox="1"/>
          <p:nvPr/>
        </p:nvSpPr>
        <p:spPr>
          <a:xfrm>
            <a:off x="7362688" y="6554040"/>
            <a:ext cx="1892072" cy="215444"/>
          </a:xfrm>
          <a:prstGeom prst="rect">
            <a:avLst/>
          </a:prstGeom>
          <a:noFill/>
        </p:spPr>
        <p:txBody>
          <a:bodyPr wrap="square" rtlCol="0">
            <a:spAutoFit/>
          </a:bodyPr>
          <a:lstStyle/>
          <a:p>
            <a:pPr algn="ctr"/>
            <a:r>
              <a:rPr lang="en-US" sz="800" dirty="0" smtClean="0">
                <a:solidFill>
                  <a:schemeClr val="bg1"/>
                </a:solidFill>
              </a:rPr>
              <a:t>Seoul Natl. Univ.</a:t>
            </a:r>
            <a:endParaRPr lang="en-US" sz="800" baseline="30000" dirty="0">
              <a:solidFill>
                <a:schemeClr val="bg1"/>
              </a:solidFill>
            </a:endParaRPr>
          </a:p>
        </p:txBody>
      </p:sp>
      <p:pic>
        <p:nvPicPr>
          <p:cNvPr id="94" name="Picture 2" descr="https://www.gl.ciw.edu/sites/www.gl.ciw.edu/files/users/mscholtes/DuckYoung2.jpg"/>
          <p:cNvPicPr>
            <a:picLocks noChangeAspect="1" noChangeArrowheads="1"/>
          </p:cNvPicPr>
          <p:nvPr/>
        </p:nvPicPr>
        <p:blipFill rotWithShape="1">
          <a:blip r:embed="rId18">
            <a:extLst>
              <a:ext uri="{28A0092B-C50C-407E-A947-70E740481C1C}">
                <a14:useLocalDpi xmlns:a14="http://schemas.microsoft.com/office/drawing/2010/main" val="0"/>
              </a:ext>
            </a:extLst>
          </a:blip>
          <a:srcRect l="15338" r="8265"/>
          <a:stretch/>
        </p:blipFill>
        <p:spPr bwMode="auto">
          <a:xfrm>
            <a:off x="5451421" y="5629915"/>
            <a:ext cx="889437" cy="1188000"/>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94"/>
          <p:cNvSpPr txBox="1"/>
          <p:nvPr/>
        </p:nvSpPr>
        <p:spPr>
          <a:xfrm>
            <a:off x="5118328" y="5359671"/>
            <a:ext cx="1587272" cy="276999"/>
          </a:xfrm>
          <a:prstGeom prst="rect">
            <a:avLst/>
          </a:prstGeom>
          <a:noFill/>
        </p:spPr>
        <p:txBody>
          <a:bodyPr wrap="square" rtlCol="0">
            <a:spAutoFit/>
          </a:bodyPr>
          <a:lstStyle/>
          <a:p>
            <a:pPr algn="ctr"/>
            <a:r>
              <a:rPr lang="en-US" sz="1200" dirty="0" smtClean="0"/>
              <a:t>D. –Y. Kim</a:t>
            </a:r>
            <a:endParaRPr lang="en-US" sz="1200" baseline="30000" dirty="0"/>
          </a:p>
        </p:txBody>
      </p:sp>
      <p:sp>
        <p:nvSpPr>
          <p:cNvPr id="96" name="TextBox 95"/>
          <p:cNvSpPr txBox="1"/>
          <p:nvPr/>
        </p:nvSpPr>
        <p:spPr>
          <a:xfrm>
            <a:off x="5173708" y="6518804"/>
            <a:ext cx="1434872" cy="215444"/>
          </a:xfrm>
          <a:prstGeom prst="rect">
            <a:avLst/>
          </a:prstGeom>
          <a:noFill/>
        </p:spPr>
        <p:txBody>
          <a:bodyPr wrap="square" rtlCol="0">
            <a:spAutoFit/>
          </a:bodyPr>
          <a:lstStyle/>
          <a:p>
            <a:pPr algn="ctr"/>
            <a:r>
              <a:rPr lang="en-US" sz="800" dirty="0" smtClean="0">
                <a:solidFill>
                  <a:schemeClr val="bg1"/>
                </a:solidFill>
              </a:rPr>
              <a:t>HPSTAR, China</a:t>
            </a:r>
          </a:p>
        </p:txBody>
      </p:sp>
      <p:sp>
        <p:nvSpPr>
          <p:cNvPr id="97" name="TextBox 96"/>
          <p:cNvSpPr txBox="1"/>
          <p:nvPr/>
        </p:nvSpPr>
        <p:spPr>
          <a:xfrm>
            <a:off x="6429606" y="3328884"/>
            <a:ext cx="1336431" cy="276999"/>
          </a:xfrm>
          <a:prstGeom prst="rect">
            <a:avLst/>
          </a:prstGeom>
          <a:noFill/>
        </p:spPr>
        <p:txBody>
          <a:bodyPr wrap="square" rtlCol="0">
            <a:spAutoFit/>
          </a:bodyPr>
          <a:lstStyle/>
          <a:p>
            <a:pPr algn="ctr"/>
            <a:r>
              <a:rPr lang="en-US" sz="1200" dirty="0" smtClean="0"/>
              <a:t>B. I. Min</a:t>
            </a:r>
            <a:endParaRPr lang="en-US" sz="1200" baseline="30000" dirty="0"/>
          </a:p>
        </p:txBody>
      </p:sp>
      <p:sp>
        <p:nvSpPr>
          <p:cNvPr id="98" name="TextBox 97"/>
          <p:cNvSpPr txBox="1"/>
          <p:nvPr/>
        </p:nvSpPr>
        <p:spPr>
          <a:xfrm>
            <a:off x="5902803" y="2951864"/>
            <a:ext cx="2865275" cy="369332"/>
          </a:xfrm>
          <a:prstGeom prst="rect">
            <a:avLst/>
          </a:prstGeom>
          <a:solidFill>
            <a:schemeClr val="accent3"/>
          </a:solidFill>
          <a:ln>
            <a:solidFill>
              <a:srgbClr val="FF0000"/>
            </a:solidFill>
          </a:ln>
          <a:effectLst>
            <a:glow rad="63500">
              <a:srgbClr val="FF0000">
                <a:alpha val="40000"/>
              </a:srgbClr>
            </a:glow>
          </a:effectLst>
        </p:spPr>
        <p:txBody>
          <a:bodyPr wrap="none" rtlCol="0">
            <a:spAutoFit/>
          </a:bodyPr>
          <a:lstStyle/>
          <a:p>
            <a:r>
              <a:rPr lang="en-US" dirty="0" smtClean="0">
                <a:solidFill>
                  <a:srgbClr val="FF0000"/>
                </a:solidFill>
              </a:rPr>
              <a:t>POSTECH Collaborators</a:t>
            </a:r>
            <a:endParaRPr lang="en-US" dirty="0">
              <a:solidFill>
                <a:srgbClr val="FF0000"/>
              </a:solidFill>
            </a:endParaRPr>
          </a:p>
        </p:txBody>
      </p:sp>
      <p:sp>
        <p:nvSpPr>
          <p:cNvPr id="99" name="TextBox 98"/>
          <p:cNvSpPr txBox="1"/>
          <p:nvPr/>
        </p:nvSpPr>
        <p:spPr>
          <a:xfrm>
            <a:off x="5334000" y="3320792"/>
            <a:ext cx="1174827" cy="276999"/>
          </a:xfrm>
          <a:prstGeom prst="rect">
            <a:avLst/>
          </a:prstGeom>
          <a:noFill/>
        </p:spPr>
        <p:txBody>
          <a:bodyPr wrap="square" rtlCol="0">
            <a:spAutoFit/>
          </a:bodyPr>
          <a:lstStyle/>
          <a:p>
            <a:pPr algn="ctr"/>
            <a:r>
              <a:rPr lang="en-US" sz="1200" dirty="0" smtClean="0"/>
              <a:t>J. –H. Park</a:t>
            </a:r>
            <a:endParaRPr lang="en-US" sz="1200" baseline="30000" dirty="0"/>
          </a:p>
        </p:txBody>
      </p:sp>
      <p:sp>
        <p:nvSpPr>
          <p:cNvPr id="100" name="TextBox 99"/>
          <p:cNvSpPr txBox="1"/>
          <p:nvPr/>
        </p:nvSpPr>
        <p:spPr>
          <a:xfrm>
            <a:off x="7595488" y="3320792"/>
            <a:ext cx="1336431" cy="276999"/>
          </a:xfrm>
          <a:prstGeom prst="rect">
            <a:avLst/>
          </a:prstGeom>
          <a:noFill/>
        </p:spPr>
        <p:txBody>
          <a:bodyPr wrap="square" rtlCol="0">
            <a:spAutoFit/>
          </a:bodyPr>
          <a:lstStyle/>
          <a:p>
            <a:pPr algn="ctr"/>
            <a:r>
              <a:rPr lang="en-US" sz="1200" dirty="0" smtClean="0"/>
              <a:t>K. Kim</a:t>
            </a:r>
            <a:endParaRPr lang="en-US" sz="1200" baseline="30000" dirty="0"/>
          </a:p>
        </p:txBody>
      </p:sp>
      <p:pic>
        <p:nvPicPr>
          <p:cNvPr id="101" name="Picture 100"/>
          <p:cNvPicPr>
            <a:picLocks noChangeAspect="1"/>
          </p:cNvPicPr>
          <p:nvPr/>
        </p:nvPicPr>
        <p:blipFill>
          <a:blip r:embed="rId19"/>
          <a:stretch>
            <a:fillRect/>
          </a:stretch>
        </p:blipFill>
        <p:spPr>
          <a:xfrm>
            <a:off x="5518319" y="3568032"/>
            <a:ext cx="822800" cy="1188000"/>
          </a:xfrm>
          <a:prstGeom prst="rect">
            <a:avLst/>
          </a:prstGeom>
        </p:spPr>
      </p:pic>
      <p:pic>
        <p:nvPicPr>
          <p:cNvPr id="102" name="Picture 101"/>
          <p:cNvPicPr>
            <a:picLocks noChangeAspect="1"/>
          </p:cNvPicPr>
          <p:nvPr/>
        </p:nvPicPr>
        <p:blipFill>
          <a:blip r:embed="rId20"/>
          <a:stretch>
            <a:fillRect/>
          </a:stretch>
        </p:blipFill>
        <p:spPr>
          <a:xfrm>
            <a:off x="6598478" y="3579474"/>
            <a:ext cx="950400" cy="1188000"/>
          </a:xfrm>
          <a:prstGeom prst="rect">
            <a:avLst/>
          </a:prstGeom>
        </p:spPr>
      </p:pic>
      <p:pic>
        <p:nvPicPr>
          <p:cNvPr id="103" name="Picture 102"/>
          <p:cNvPicPr>
            <a:picLocks noChangeAspect="1"/>
          </p:cNvPicPr>
          <p:nvPr/>
        </p:nvPicPr>
        <p:blipFill>
          <a:blip r:embed="rId21"/>
          <a:stretch>
            <a:fillRect/>
          </a:stretch>
        </p:blipFill>
        <p:spPr>
          <a:xfrm>
            <a:off x="7795661" y="3564180"/>
            <a:ext cx="979971" cy="1188000"/>
          </a:xfrm>
          <a:prstGeom prst="rect">
            <a:avLst/>
          </a:prstGeom>
        </p:spPr>
      </p:pic>
      <p:grpSp>
        <p:nvGrpSpPr>
          <p:cNvPr id="52" name="Group 51"/>
          <p:cNvGrpSpPr/>
          <p:nvPr/>
        </p:nvGrpSpPr>
        <p:grpSpPr>
          <a:xfrm>
            <a:off x="5830864" y="737360"/>
            <a:ext cx="3021704" cy="1979104"/>
            <a:chOff x="5830864" y="3098042"/>
            <a:chExt cx="3021704" cy="1979104"/>
          </a:xfrm>
        </p:grpSpPr>
        <p:pic>
          <p:nvPicPr>
            <p:cNvPr id="53" name="Picture 52"/>
            <p:cNvPicPr>
              <a:picLocks noChangeAspect="1"/>
            </p:cNvPicPr>
            <p:nvPr/>
          </p:nvPicPr>
          <p:blipFill rotWithShape="1">
            <a:blip r:embed="rId22"/>
            <a:srcRect l="21832" r="19688"/>
            <a:stretch/>
          </p:blipFill>
          <p:spPr>
            <a:xfrm>
              <a:off x="6188241" y="3524736"/>
              <a:ext cx="1203159" cy="1543050"/>
            </a:xfrm>
            <a:prstGeom prst="rect">
              <a:avLst/>
            </a:prstGeom>
          </p:spPr>
        </p:pic>
        <p:pic>
          <p:nvPicPr>
            <p:cNvPr id="54" name="Picture 53"/>
            <p:cNvPicPr>
              <a:picLocks noChangeAspect="1"/>
            </p:cNvPicPr>
            <p:nvPr/>
          </p:nvPicPr>
          <p:blipFill rotWithShape="1">
            <a:blip r:embed="rId23"/>
            <a:srcRect t="4205" b="9892"/>
            <a:stretch/>
          </p:blipFill>
          <p:spPr>
            <a:xfrm>
              <a:off x="7530432" y="3537103"/>
              <a:ext cx="1282059" cy="1540043"/>
            </a:xfrm>
            <a:prstGeom prst="rect">
              <a:avLst/>
            </a:prstGeom>
          </p:spPr>
        </p:pic>
        <p:sp>
          <p:nvSpPr>
            <p:cNvPr id="55" name="TextBox 54"/>
            <p:cNvSpPr txBox="1"/>
            <p:nvPr/>
          </p:nvSpPr>
          <p:spPr>
            <a:xfrm>
              <a:off x="5830864" y="3098042"/>
              <a:ext cx="1892072" cy="584776"/>
            </a:xfrm>
            <a:prstGeom prst="rect">
              <a:avLst/>
            </a:prstGeom>
            <a:noFill/>
          </p:spPr>
          <p:txBody>
            <a:bodyPr wrap="square" rtlCol="0">
              <a:spAutoFit/>
            </a:bodyPr>
            <a:lstStyle/>
            <a:p>
              <a:r>
                <a:rPr lang="en-US" sz="1200" dirty="0" smtClean="0"/>
                <a:t>Postdoc</a:t>
              </a:r>
            </a:p>
            <a:p>
              <a:r>
                <a:rPr lang="en-US" sz="1200" b="0" dirty="0" smtClean="0"/>
                <a:t>Dr. </a:t>
              </a:r>
              <a:r>
                <a:rPr lang="en-US" sz="1200" b="0" dirty="0" err="1" smtClean="0"/>
                <a:t>Hyejin</a:t>
              </a:r>
              <a:r>
                <a:rPr lang="en-US" sz="1200" b="0" dirty="0" smtClean="0"/>
                <a:t> </a:t>
              </a:r>
              <a:r>
                <a:rPr lang="en-US" sz="1200" b="0" dirty="0" err="1" smtClean="0"/>
                <a:t>Ryu</a:t>
              </a:r>
              <a:endParaRPr lang="en-US" sz="800" b="0" dirty="0" smtClean="0"/>
            </a:p>
            <a:p>
              <a:endParaRPr lang="en-US" sz="1200" b="0" baseline="30000" dirty="0"/>
            </a:p>
          </p:txBody>
        </p:sp>
        <p:sp>
          <p:nvSpPr>
            <p:cNvPr id="56" name="TextBox 55"/>
            <p:cNvSpPr txBox="1"/>
            <p:nvPr/>
          </p:nvSpPr>
          <p:spPr>
            <a:xfrm>
              <a:off x="6960496" y="3098316"/>
              <a:ext cx="1892072" cy="461665"/>
            </a:xfrm>
            <a:prstGeom prst="rect">
              <a:avLst/>
            </a:prstGeom>
            <a:noFill/>
          </p:spPr>
          <p:txBody>
            <a:bodyPr wrap="square" rtlCol="0">
              <a:spAutoFit/>
            </a:bodyPr>
            <a:lstStyle/>
            <a:p>
              <a:pPr algn="r"/>
              <a:r>
                <a:rPr lang="en-US" sz="1200" dirty="0" smtClean="0"/>
                <a:t>Graduate student</a:t>
              </a:r>
            </a:p>
            <a:p>
              <a:pPr algn="r"/>
              <a:r>
                <a:rPr lang="en-US" sz="1200" b="0" dirty="0" err="1" smtClean="0"/>
                <a:t>Jinwoong</a:t>
              </a:r>
              <a:r>
                <a:rPr lang="en-US" sz="1200" b="0" dirty="0" smtClean="0"/>
                <a:t> Hwang</a:t>
              </a:r>
              <a:endParaRPr lang="en-US" sz="1200" b="0" baseline="30000" dirty="0"/>
            </a:p>
          </p:txBody>
        </p:sp>
      </p:grpSp>
      <p:sp>
        <p:nvSpPr>
          <p:cNvPr id="58"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r>
              <a:rPr lang="en-US" altLang="zh-CN" sz="3000" dirty="0" smtClean="0">
                <a:solidFill>
                  <a:schemeClr val="bg1"/>
                </a:solidFill>
                <a:effectLst>
                  <a:outerShdw blurRad="38100" dist="38100" dir="2700000" algn="tl">
                    <a:srgbClr val="000000"/>
                  </a:outerShdw>
                </a:effectLst>
                <a:ea typeface="宋体" pitchFamily="2" charset="-122"/>
              </a:rPr>
              <a:t>Collaborators</a:t>
            </a:r>
            <a:endParaRPr lang="en-US" altLang="zh-CN" sz="3000" dirty="0">
              <a:solidFill>
                <a:schemeClr val="bg1"/>
              </a:solidFill>
              <a:effectLst>
                <a:outerShdw blurRad="38100" dist="38100" dir="2700000" algn="tl">
                  <a:srgbClr val="000000"/>
                </a:outerShdw>
              </a:effectLst>
              <a:ea typeface="宋体" pitchFamily="2" charset="-122"/>
            </a:endParaRPr>
          </a:p>
        </p:txBody>
      </p:sp>
    </p:spTree>
    <p:custDataLst>
      <p:tags r:id="rId1"/>
    </p:custDataLst>
    <p:extLst>
      <p:ext uri="{BB962C8B-B14F-4D97-AF65-F5344CB8AC3E}">
        <p14:creationId xmlns:p14="http://schemas.microsoft.com/office/powerpoint/2010/main" val="4230281711"/>
      </p:ext>
    </p:extLst>
  </p:cSld>
  <p:clrMapOvr>
    <a:masterClrMapping/>
  </p:clrMapOvr>
  <mc:AlternateContent xmlns:mc="http://schemas.openxmlformats.org/markup-compatibility/2006" xmlns:p14="http://schemas.microsoft.com/office/powerpoint/2010/main">
    <mc:Choice Requires="p14">
      <p:transition spd="slow" p14:dur="2000" advTm="4563"/>
    </mc:Choice>
    <mc:Fallback xmlns="">
      <p:transition xmlns:p14="http://schemas.microsoft.com/office/powerpoint/2010/main" spd="slow" advTm="456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9"/>
                                        </p:tgtEl>
                                        <p:attrNameLst>
                                          <p:attrName>style.opacity</p:attrName>
                                        </p:attrNameLst>
                                      </p:cBhvr>
                                      <p:to>
                                        <p:strVal val="0.5"/>
                                      </p:to>
                                    </p:set>
                                    <p:animEffect filter="image" prLst="opacity: 0.5">
                                      <p:cBhvr rctx="IE">
                                        <p:cTn id="7" dur="indefinite"/>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a:solidFill>
                  <a:schemeClr val="bg1"/>
                </a:solidFill>
                <a:effectLst>
                  <a:outerShdw blurRad="38100" dist="38100" dir="2700000" algn="tl">
                    <a:srgbClr val="000000"/>
                  </a:outerShdw>
                </a:effectLst>
                <a:ea typeface="宋体" pitchFamily="2" charset="-122"/>
              </a:rPr>
              <a:t>Energy spectrum close to Fermi energy</a:t>
            </a:r>
          </a:p>
        </p:txBody>
      </p:sp>
      <p:pic>
        <p:nvPicPr>
          <p:cNvPr id="65" name="Picture 64"/>
          <p:cNvPicPr>
            <a:picLocks/>
          </p:cNvPicPr>
          <p:nvPr/>
        </p:nvPicPr>
        <p:blipFill rotWithShape="1">
          <a:blip r:embed="rId2"/>
          <a:srcRect l="7827" b="13454"/>
          <a:stretch/>
        </p:blipFill>
        <p:spPr>
          <a:xfrm>
            <a:off x="5038967" y="4302708"/>
            <a:ext cx="2956064" cy="1141784"/>
          </a:xfrm>
          <a:prstGeom prst="rect">
            <a:avLst/>
          </a:prstGeom>
        </p:spPr>
      </p:pic>
      <p:sp>
        <p:nvSpPr>
          <p:cNvPr id="70" name="TextBox 59"/>
          <p:cNvSpPr txBox="1">
            <a:spLocks noChangeArrowheads="1"/>
          </p:cNvSpPr>
          <p:nvPr/>
        </p:nvSpPr>
        <p:spPr bwMode="auto">
          <a:xfrm>
            <a:off x="7262030" y="5038915"/>
            <a:ext cx="65524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rgbClr val="FFFF00"/>
                </a:solidFill>
              </a:rPr>
              <a:t>290 K</a:t>
            </a:r>
          </a:p>
        </p:txBody>
      </p:sp>
      <p:pic>
        <p:nvPicPr>
          <p:cNvPr id="76" name="Picture 75"/>
          <p:cNvPicPr>
            <a:picLocks/>
          </p:cNvPicPr>
          <p:nvPr/>
        </p:nvPicPr>
        <p:blipFill rotWithShape="1">
          <a:blip r:embed="rId3"/>
          <a:srcRect l="7445" b="10412"/>
          <a:stretch/>
        </p:blipFill>
        <p:spPr>
          <a:xfrm>
            <a:off x="1397134" y="4302706"/>
            <a:ext cx="2930685" cy="1181921"/>
          </a:xfrm>
          <a:prstGeom prst="rect">
            <a:avLst/>
          </a:prstGeom>
        </p:spPr>
      </p:pic>
      <p:sp>
        <p:nvSpPr>
          <p:cNvPr id="77" name="TextBox 15"/>
          <p:cNvSpPr txBox="1">
            <a:spLocks noChangeArrowheads="1"/>
          </p:cNvSpPr>
          <p:nvPr/>
        </p:nvSpPr>
        <p:spPr bwMode="auto">
          <a:xfrm>
            <a:off x="2362201" y="5909845"/>
            <a:ext cx="81545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err="1"/>
              <a:t>k</a:t>
            </a:r>
            <a:r>
              <a:rPr lang="en-US" sz="1600" baseline="-25000" dirty="0" err="1"/>
              <a:t>x</a:t>
            </a:r>
            <a:r>
              <a:rPr lang="en-US" sz="1600" baseline="-25000" dirty="0"/>
              <a:t>  </a:t>
            </a:r>
            <a:r>
              <a:rPr lang="en-US" sz="1600" dirty="0"/>
              <a:t>(</a:t>
            </a:r>
            <a:r>
              <a:rPr lang="en-US" sz="1600" dirty="0" err="1" smtClean="0"/>
              <a:t>Å</a:t>
            </a:r>
            <a:r>
              <a:rPr lang="mr-IN" sz="1600" i="1" baseline="30000" dirty="0" smtClean="0">
                <a:latin typeface="Calibri"/>
                <a:cs typeface="Calibri"/>
              </a:rPr>
              <a:t>–</a:t>
            </a:r>
            <a:r>
              <a:rPr lang="en-US" sz="1600" baseline="30000" dirty="0" smtClean="0"/>
              <a:t>1</a:t>
            </a:r>
            <a:r>
              <a:rPr lang="en-US" sz="1600" dirty="0"/>
              <a:t>)</a:t>
            </a:r>
          </a:p>
        </p:txBody>
      </p:sp>
      <p:sp>
        <p:nvSpPr>
          <p:cNvPr id="81" name="TextBox 59"/>
          <p:cNvSpPr txBox="1">
            <a:spLocks noChangeArrowheads="1"/>
          </p:cNvSpPr>
          <p:nvPr/>
        </p:nvSpPr>
        <p:spPr bwMode="auto">
          <a:xfrm>
            <a:off x="3597502" y="5037388"/>
            <a:ext cx="65524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rgbClr val="FFFF00"/>
                </a:solidFill>
              </a:rPr>
              <a:t>290 K</a:t>
            </a:r>
          </a:p>
        </p:txBody>
      </p:sp>
      <p:sp>
        <p:nvSpPr>
          <p:cNvPr id="86" name="TextBox 146"/>
          <p:cNvSpPr txBox="1">
            <a:spLocks noChangeArrowheads="1"/>
          </p:cNvSpPr>
          <p:nvPr/>
        </p:nvSpPr>
        <p:spPr bwMode="auto">
          <a:xfrm>
            <a:off x="1614749" y="5417001"/>
            <a:ext cx="55992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1.0</a:t>
            </a:r>
            <a:endParaRPr lang="en-US" sz="1600" dirty="0"/>
          </a:p>
        </p:txBody>
      </p:sp>
      <p:sp>
        <p:nvSpPr>
          <p:cNvPr id="87" name="TextBox 147"/>
          <p:cNvSpPr txBox="1">
            <a:spLocks noChangeArrowheads="1"/>
          </p:cNvSpPr>
          <p:nvPr/>
        </p:nvSpPr>
        <p:spPr bwMode="auto">
          <a:xfrm>
            <a:off x="2566061" y="5416347"/>
            <a:ext cx="44745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0.0</a:t>
            </a:r>
            <a:endParaRPr lang="en-US" sz="1600" dirty="0"/>
          </a:p>
        </p:txBody>
      </p:sp>
      <p:sp>
        <p:nvSpPr>
          <p:cNvPr id="88" name="TextBox 148"/>
          <p:cNvSpPr txBox="1">
            <a:spLocks noChangeArrowheads="1"/>
          </p:cNvSpPr>
          <p:nvPr/>
        </p:nvSpPr>
        <p:spPr bwMode="auto">
          <a:xfrm>
            <a:off x="3501666" y="5413660"/>
            <a:ext cx="44745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1.0</a:t>
            </a:r>
            <a:endParaRPr lang="en-US" sz="1600" dirty="0"/>
          </a:p>
        </p:txBody>
      </p:sp>
      <p:grpSp>
        <p:nvGrpSpPr>
          <p:cNvPr id="89" name="Group 1"/>
          <p:cNvGrpSpPr>
            <a:grpSpLocks/>
          </p:cNvGrpSpPr>
          <p:nvPr/>
        </p:nvGrpSpPr>
        <p:grpSpPr bwMode="auto">
          <a:xfrm>
            <a:off x="4245228" y="4366478"/>
            <a:ext cx="701654" cy="1082587"/>
            <a:chOff x="7355393" y="2216343"/>
            <a:chExt cx="890640" cy="1661715"/>
          </a:xfrm>
        </p:grpSpPr>
        <p:grpSp>
          <p:nvGrpSpPr>
            <p:cNvPr id="90" name="Group 2"/>
            <p:cNvGrpSpPr>
              <a:grpSpLocks/>
            </p:cNvGrpSpPr>
            <p:nvPr/>
          </p:nvGrpSpPr>
          <p:grpSpPr bwMode="auto">
            <a:xfrm>
              <a:off x="7355393" y="2216343"/>
              <a:ext cx="890640" cy="1661715"/>
              <a:chOff x="5404084" y="1797970"/>
              <a:chExt cx="890640" cy="1661715"/>
            </a:xfrm>
          </p:grpSpPr>
          <p:sp>
            <p:nvSpPr>
              <p:cNvPr id="92" name="Hexagon 91"/>
              <p:cNvSpPr/>
              <p:nvPr/>
            </p:nvSpPr>
            <p:spPr>
              <a:xfrm rot="16200000">
                <a:off x="5282227" y="2447188"/>
                <a:ext cx="1134354" cy="890640"/>
              </a:xfrm>
              <a:prstGeom prst="hexagon">
                <a:avLst/>
              </a:prstGeom>
              <a:solidFill>
                <a:srgbClr val="FFFFFF">
                  <a:alpha val="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93" name="TextBox 5"/>
              <p:cNvSpPr txBox="1">
                <a:spLocks noChangeArrowheads="1"/>
              </p:cNvSpPr>
              <p:nvPr/>
            </p:nvSpPr>
            <p:spPr bwMode="auto">
              <a:xfrm>
                <a:off x="5690641" y="2596191"/>
                <a:ext cx="511130" cy="5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accent2">
                        <a:lumMod val="75000"/>
                      </a:schemeClr>
                    </a:solidFill>
                    <a:latin typeface="Symbol" charset="0"/>
                    <a:cs typeface="Symbol" charset="0"/>
                  </a:rPr>
                  <a:t>G</a:t>
                </a:r>
              </a:p>
            </p:txBody>
          </p:sp>
          <p:sp>
            <p:nvSpPr>
              <p:cNvPr id="94" name="TextBox 6"/>
              <p:cNvSpPr txBox="1">
                <a:spLocks noChangeArrowheads="1"/>
              </p:cNvSpPr>
              <p:nvPr/>
            </p:nvSpPr>
            <p:spPr bwMode="auto">
              <a:xfrm>
                <a:off x="5659868" y="1797970"/>
                <a:ext cx="478576" cy="51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accent2">
                        <a:lumMod val="75000"/>
                      </a:schemeClr>
                    </a:solidFill>
                    <a:latin typeface="Symbol" charset="2"/>
                    <a:cs typeface="Symbol" charset="2"/>
                  </a:rPr>
                  <a:t>K</a:t>
                </a:r>
              </a:p>
            </p:txBody>
          </p:sp>
        </p:grpSp>
        <p:cxnSp>
          <p:nvCxnSpPr>
            <p:cNvPr id="91" name="Straight Connector 90"/>
            <p:cNvCxnSpPr/>
            <p:nvPr/>
          </p:nvCxnSpPr>
          <p:spPr>
            <a:xfrm>
              <a:off x="7618070" y="2725604"/>
              <a:ext cx="35707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0" name="TextBox 15"/>
          <p:cNvSpPr txBox="1">
            <a:spLocks noChangeArrowheads="1"/>
          </p:cNvSpPr>
          <p:nvPr/>
        </p:nvSpPr>
        <p:spPr bwMode="auto">
          <a:xfrm>
            <a:off x="6019800" y="5909845"/>
            <a:ext cx="81545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err="1"/>
              <a:t>k</a:t>
            </a:r>
            <a:r>
              <a:rPr lang="en-US" sz="1600" baseline="-25000" dirty="0" err="1"/>
              <a:t>x</a:t>
            </a:r>
            <a:r>
              <a:rPr lang="en-US" sz="1600" baseline="-25000" dirty="0"/>
              <a:t>  </a:t>
            </a:r>
            <a:r>
              <a:rPr lang="en-US" sz="1600" dirty="0"/>
              <a:t>(</a:t>
            </a:r>
            <a:r>
              <a:rPr lang="en-US" sz="1600" dirty="0" err="1" smtClean="0"/>
              <a:t>Å</a:t>
            </a:r>
            <a:r>
              <a:rPr lang="mr-IN" sz="1600" i="1" baseline="30000" dirty="0" smtClean="0">
                <a:latin typeface="Calibri"/>
                <a:cs typeface="Calibri"/>
              </a:rPr>
              <a:t>–</a:t>
            </a:r>
            <a:r>
              <a:rPr lang="en-US" sz="1600" baseline="30000" dirty="0" smtClean="0"/>
              <a:t>1</a:t>
            </a:r>
            <a:r>
              <a:rPr lang="en-US" sz="1600" dirty="0"/>
              <a:t>)</a:t>
            </a:r>
          </a:p>
        </p:txBody>
      </p:sp>
      <p:sp>
        <p:nvSpPr>
          <p:cNvPr id="101" name="TextBox 146"/>
          <p:cNvSpPr txBox="1">
            <a:spLocks noChangeArrowheads="1"/>
          </p:cNvSpPr>
          <p:nvPr/>
        </p:nvSpPr>
        <p:spPr bwMode="auto">
          <a:xfrm>
            <a:off x="5249064" y="5417001"/>
            <a:ext cx="55992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1.0</a:t>
            </a:r>
            <a:endParaRPr lang="en-US" sz="1600" dirty="0"/>
          </a:p>
        </p:txBody>
      </p:sp>
      <p:sp>
        <p:nvSpPr>
          <p:cNvPr id="102" name="TextBox 147"/>
          <p:cNvSpPr txBox="1">
            <a:spLocks noChangeArrowheads="1"/>
          </p:cNvSpPr>
          <p:nvPr/>
        </p:nvSpPr>
        <p:spPr bwMode="auto">
          <a:xfrm>
            <a:off x="6200374" y="5416347"/>
            <a:ext cx="44745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0.0</a:t>
            </a:r>
            <a:endParaRPr lang="en-US" sz="1600" dirty="0"/>
          </a:p>
        </p:txBody>
      </p:sp>
      <p:sp>
        <p:nvSpPr>
          <p:cNvPr id="103" name="TextBox 148"/>
          <p:cNvSpPr txBox="1">
            <a:spLocks noChangeArrowheads="1"/>
          </p:cNvSpPr>
          <p:nvPr/>
        </p:nvSpPr>
        <p:spPr bwMode="auto">
          <a:xfrm>
            <a:off x="7135981" y="5413660"/>
            <a:ext cx="44745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1.0</a:t>
            </a:r>
            <a:endParaRPr lang="en-US" sz="1600" dirty="0"/>
          </a:p>
        </p:txBody>
      </p:sp>
      <p:grpSp>
        <p:nvGrpSpPr>
          <p:cNvPr id="118" name="Group 117"/>
          <p:cNvGrpSpPr/>
          <p:nvPr/>
        </p:nvGrpSpPr>
        <p:grpSpPr>
          <a:xfrm>
            <a:off x="854625" y="4283931"/>
            <a:ext cx="559920" cy="1219199"/>
            <a:chOff x="432483" y="2573430"/>
            <a:chExt cx="199710" cy="492368"/>
          </a:xfrm>
        </p:grpSpPr>
        <p:sp>
          <p:nvSpPr>
            <p:cNvPr id="119" name="TextBox 307"/>
            <p:cNvSpPr txBox="1">
              <a:spLocks noChangeArrowheads="1"/>
            </p:cNvSpPr>
            <p:nvPr/>
          </p:nvSpPr>
          <p:spPr bwMode="auto">
            <a:xfrm>
              <a:off x="471993" y="2573430"/>
              <a:ext cx="159598" cy="13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t>0.0</a:t>
              </a:r>
            </a:p>
          </p:txBody>
        </p:sp>
        <p:sp>
          <p:nvSpPr>
            <p:cNvPr id="121" name="TextBox 312"/>
            <p:cNvSpPr txBox="1">
              <a:spLocks noChangeArrowheads="1"/>
            </p:cNvSpPr>
            <p:nvPr/>
          </p:nvSpPr>
          <p:spPr bwMode="auto">
            <a:xfrm>
              <a:off x="432483" y="2929074"/>
              <a:ext cx="199710" cy="13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smtClean="0">
                  <a:latin typeface="Calibri"/>
                  <a:cs typeface="Calibri"/>
                </a:rPr>
                <a:t>–</a:t>
              </a:r>
              <a:r>
                <a:rPr lang="en-US" sz="1600" dirty="0" smtClean="0"/>
                <a:t>1.0</a:t>
              </a:r>
              <a:endParaRPr lang="en-US" sz="1600" dirty="0"/>
            </a:p>
          </p:txBody>
        </p:sp>
      </p:grpSp>
      <p:grpSp>
        <p:nvGrpSpPr>
          <p:cNvPr id="2" name="Group 1"/>
          <p:cNvGrpSpPr/>
          <p:nvPr/>
        </p:nvGrpSpPr>
        <p:grpSpPr>
          <a:xfrm>
            <a:off x="2181890" y="4207731"/>
            <a:ext cx="4800600" cy="1224000"/>
            <a:chOff x="2181890" y="2819400"/>
            <a:chExt cx="4800600" cy="1224000"/>
          </a:xfrm>
        </p:grpSpPr>
        <p:grpSp>
          <p:nvGrpSpPr>
            <p:cNvPr id="82" name="Group 81"/>
            <p:cNvGrpSpPr/>
            <p:nvPr/>
          </p:nvGrpSpPr>
          <p:grpSpPr>
            <a:xfrm>
              <a:off x="2181890" y="2819400"/>
              <a:ext cx="1143000" cy="1224000"/>
              <a:chOff x="2209801" y="1477888"/>
              <a:chExt cx="3060000" cy="1341376"/>
            </a:xfrm>
          </p:grpSpPr>
          <p:pic>
            <p:nvPicPr>
              <p:cNvPr id="83" name="Picture 82"/>
              <p:cNvPicPr preferRelativeResize="0">
                <a:picLocks/>
              </p:cNvPicPr>
              <p:nvPr/>
            </p:nvPicPr>
            <p:blipFill rotWithShape="1">
              <a:blip r:embed="rId4"/>
              <a:srcRect b="61063"/>
              <a:stretch/>
            </p:blipFill>
            <p:spPr>
              <a:xfrm>
                <a:off x="2209801" y="1477888"/>
                <a:ext cx="3060000" cy="1341376"/>
              </a:xfrm>
              <a:prstGeom prst="rect">
                <a:avLst/>
              </a:prstGeom>
            </p:spPr>
          </p:pic>
          <p:pic>
            <p:nvPicPr>
              <p:cNvPr id="84" name="Picture 83"/>
              <p:cNvPicPr>
                <a:picLocks/>
              </p:cNvPicPr>
              <p:nvPr/>
            </p:nvPicPr>
            <p:blipFill rotWithShape="1">
              <a:blip r:embed="rId5"/>
              <a:srcRect l="24709" t="4754" r="20303" b="57521"/>
              <a:stretch/>
            </p:blipFill>
            <p:spPr>
              <a:xfrm>
                <a:off x="3075910" y="1676400"/>
                <a:ext cx="1507138" cy="1136572"/>
              </a:xfrm>
              <a:prstGeom prst="rect">
                <a:avLst/>
              </a:prstGeom>
              <a:ln>
                <a:noFill/>
              </a:ln>
            </p:spPr>
          </p:pic>
        </p:grpSp>
        <p:grpSp>
          <p:nvGrpSpPr>
            <p:cNvPr id="85" name="Group 84"/>
            <p:cNvGrpSpPr/>
            <p:nvPr/>
          </p:nvGrpSpPr>
          <p:grpSpPr>
            <a:xfrm>
              <a:off x="5839490" y="2819400"/>
              <a:ext cx="1143000" cy="1224000"/>
              <a:chOff x="2209801" y="1477888"/>
              <a:chExt cx="3060000" cy="1341376"/>
            </a:xfrm>
          </p:grpSpPr>
          <p:pic>
            <p:nvPicPr>
              <p:cNvPr id="98" name="Picture 97"/>
              <p:cNvPicPr preferRelativeResize="0">
                <a:picLocks/>
              </p:cNvPicPr>
              <p:nvPr/>
            </p:nvPicPr>
            <p:blipFill rotWithShape="1">
              <a:blip r:embed="rId4"/>
              <a:srcRect b="61063"/>
              <a:stretch/>
            </p:blipFill>
            <p:spPr>
              <a:xfrm>
                <a:off x="2209801" y="1477888"/>
                <a:ext cx="3060000" cy="1341376"/>
              </a:xfrm>
              <a:prstGeom prst="rect">
                <a:avLst/>
              </a:prstGeom>
            </p:spPr>
          </p:pic>
          <p:pic>
            <p:nvPicPr>
              <p:cNvPr id="104" name="Picture 103"/>
              <p:cNvPicPr>
                <a:picLocks/>
              </p:cNvPicPr>
              <p:nvPr/>
            </p:nvPicPr>
            <p:blipFill rotWithShape="1">
              <a:blip r:embed="rId5"/>
              <a:srcRect l="24709" t="4754" r="20303" b="57521"/>
              <a:stretch/>
            </p:blipFill>
            <p:spPr>
              <a:xfrm>
                <a:off x="3075910" y="1676400"/>
                <a:ext cx="1507138" cy="1136572"/>
              </a:xfrm>
              <a:prstGeom prst="rect">
                <a:avLst/>
              </a:prstGeom>
              <a:ln>
                <a:noFill/>
              </a:ln>
            </p:spPr>
          </p:pic>
        </p:grpSp>
      </p:grpSp>
      <p:pic>
        <p:nvPicPr>
          <p:cNvPr id="32" name="Picture 31"/>
          <p:cNvPicPr>
            <a:picLocks/>
          </p:cNvPicPr>
          <p:nvPr/>
        </p:nvPicPr>
        <p:blipFill rotWithShape="1">
          <a:blip r:embed="rId6"/>
          <a:srcRect l="7820" t="1" b="10689"/>
          <a:stretch/>
        </p:blipFill>
        <p:spPr>
          <a:xfrm>
            <a:off x="5043951" y="3023936"/>
            <a:ext cx="2956303" cy="1178262"/>
          </a:xfrm>
          <a:prstGeom prst="rect">
            <a:avLst/>
          </a:prstGeom>
        </p:spPr>
      </p:pic>
      <p:sp>
        <p:nvSpPr>
          <p:cNvPr id="33" name="TextBox 58"/>
          <p:cNvSpPr txBox="1">
            <a:spLocks noChangeArrowheads="1"/>
          </p:cNvSpPr>
          <p:nvPr/>
        </p:nvSpPr>
        <p:spPr bwMode="auto">
          <a:xfrm>
            <a:off x="7267014" y="3758475"/>
            <a:ext cx="65524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FFFF00"/>
                </a:solidFill>
              </a:rPr>
              <a:t>210 K</a:t>
            </a:r>
          </a:p>
        </p:txBody>
      </p:sp>
      <p:pic>
        <p:nvPicPr>
          <p:cNvPr id="34" name="Picture 33"/>
          <p:cNvPicPr>
            <a:picLocks/>
          </p:cNvPicPr>
          <p:nvPr/>
        </p:nvPicPr>
        <p:blipFill rotWithShape="1">
          <a:blip r:embed="rId7"/>
          <a:srcRect l="7445" t="1" b="10689"/>
          <a:stretch/>
        </p:blipFill>
        <p:spPr>
          <a:xfrm>
            <a:off x="1402118" y="3023936"/>
            <a:ext cx="2930685" cy="1178262"/>
          </a:xfrm>
          <a:prstGeom prst="rect">
            <a:avLst/>
          </a:prstGeom>
        </p:spPr>
      </p:pic>
      <p:sp>
        <p:nvSpPr>
          <p:cNvPr id="35" name="TextBox 58"/>
          <p:cNvSpPr txBox="1">
            <a:spLocks noChangeArrowheads="1"/>
          </p:cNvSpPr>
          <p:nvPr/>
        </p:nvSpPr>
        <p:spPr bwMode="auto">
          <a:xfrm>
            <a:off x="3602486" y="3756947"/>
            <a:ext cx="65524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FFFF00"/>
                </a:solidFill>
              </a:rPr>
              <a:t>210 K</a:t>
            </a:r>
          </a:p>
        </p:txBody>
      </p:sp>
      <p:sp>
        <p:nvSpPr>
          <p:cNvPr id="36" name="TextBox 307"/>
          <p:cNvSpPr txBox="1">
            <a:spLocks noChangeArrowheads="1"/>
          </p:cNvSpPr>
          <p:nvPr/>
        </p:nvSpPr>
        <p:spPr bwMode="auto">
          <a:xfrm>
            <a:off x="962922" y="2971800"/>
            <a:ext cx="447459"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t>0.0</a:t>
            </a:r>
          </a:p>
        </p:txBody>
      </p:sp>
      <p:sp>
        <p:nvSpPr>
          <p:cNvPr id="37" name="TextBox 312"/>
          <p:cNvSpPr txBox="1">
            <a:spLocks noChangeArrowheads="1"/>
          </p:cNvSpPr>
          <p:nvPr/>
        </p:nvSpPr>
        <p:spPr bwMode="auto">
          <a:xfrm>
            <a:off x="852155" y="3865035"/>
            <a:ext cx="559917"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smtClean="0">
                <a:latin typeface="Calibri"/>
                <a:cs typeface="Calibri"/>
              </a:rPr>
              <a:t>–</a:t>
            </a:r>
            <a:r>
              <a:rPr lang="en-US" sz="1600" dirty="0" smtClean="0"/>
              <a:t>1.0</a:t>
            </a:r>
            <a:endParaRPr lang="en-US" sz="1600" dirty="0"/>
          </a:p>
        </p:txBody>
      </p:sp>
      <p:pic>
        <p:nvPicPr>
          <p:cNvPr id="38" name="Picture 37"/>
          <p:cNvPicPr>
            <a:picLocks/>
          </p:cNvPicPr>
          <p:nvPr/>
        </p:nvPicPr>
        <p:blipFill rotWithShape="1">
          <a:blip r:embed="rId8"/>
          <a:srcRect l="7610" t="1" b="11655"/>
          <a:stretch/>
        </p:blipFill>
        <p:spPr>
          <a:xfrm>
            <a:off x="5038966" y="1761935"/>
            <a:ext cx="2963037" cy="1165520"/>
          </a:xfrm>
          <a:prstGeom prst="rect">
            <a:avLst/>
          </a:prstGeom>
        </p:spPr>
      </p:pic>
      <p:sp>
        <p:nvSpPr>
          <p:cNvPr id="39" name="TextBox 57"/>
          <p:cNvSpPr txBox="1">
            <a:spLocks noChangeArrowheads="1"/>
          </p:cNvSpPr>
          <p:nvPr/>
        </p:nvSpPr>
        <p:spPr bwMode="auto">
          <a:xfrm>
            <a:off x="7262029" y="2496338"/>
            <a:ext cx="65524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FFFF00"/>
                </a:solidFill>
              </a:rPr>
              <a:t>110 K</a:t>
            </a:r>
          </a:p>
        </p:txBody>
      </p:sp>
      <p:pic>
        <p:nvPicPr>
          <p:cNvPr id="40" name="Picture 39"/>
          <p:cNvPicPr>
            <a:picLocks/>
          </p:cNvPicPr>
          <p:nvPr/>
        </p:nvPicPr>
        <p:blipFill rotWithShape="1">
          <a:blip r:embed="rId9"/>
          <a:srcRect l="7445" b="11524"/>
          <a:stretch/>
        </p:blipFill>
        <p:spPr>
          <a:xfrm>
            <a:off x="1397133" y="1761932"/>
            <a:ext cx="2930685" cy="1167259"/>
          </a:xfrm>
          <a:prstGeom prst="rect">
            <a:avLst/>
          </a:prstGeom>
        </p:spPr>
      </p:pic>
      <p:sp>
        <p:nvSpPr>
          <p:cNvPr id="41" name="TextBox 57"/>
          <p:cNvSpPr txBox="1">
            <a:spLocks noChangeArrowheads="1"/>
          </p:cNvSpPr>
          <p:nvPr/>
        </p:nvSpPr>
        <p:spPr bwMode="auto">
          <a:xfrm>
            <a:off x="3597501" y="2494810"/>
            <a:ext cx="65524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FFFF00"/>
                </a:solidFill>
              </a:rPr>
              <a:t>110 K</a:t>
            </a:r>
          </a:p>
        </p:txBody>
      </p:sp>
      <p:sp>
        <p:nvSpPr>
          <p:cNvPr id="42" name="TextBox 15"/>
          <p:cNvSpPr txBox="1">
            <a:spLocks noChangeArrowheads="1"/>
          </p:cNvSpPr>
          <p:nvPr/>
        </p:nvSpPr>
        <p:spPr bwMode="auto">
          <a:xfrm rot="16200000">
            <a:off x="-47895" y="3499749"/>
            <a:ext cx="1043946"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a:t>E </a:t>
            </a:r>
            <a:r>
              <a:rPr lang="mr-IN" sz="1600" i="1" dirty="0" smtClean="0">
                <a:latin typeface="Calibri"/>
                <a:cs typeface="Calibri"/>
              </a:rPr>
              <a:t>–</a:t>
            </a:r>
            <a:r>
              <a:rPr lang="en-US" sz="1600" i="1" dirty="0" smtClean="0">
                <a:latin typeface="Calibri"/>
                <a:cs typeface="Calibri"/>
              </a:rPr>
              <a:t> </a:t>
            </a:r>
            <a:r>
              <a:rPr lang="en-US" sz="1600" i="1" dirty="0" smtClean="0"/>
              <a:t>E</a:t>
            </a:r>
            <a:r>
              <a:rPr lang="en-US" sz="1600" baseline="-25000" dirty="0" smtClean="0"/>
              <a:t>F </a:t>
            </a:r>
            <a:r>
              <a:rPr lang="en-US" sz="1600" dirty="0"/>
              <a:t>(</a:t>
            </a:r>
            <a:r>
              <a:rPr lang="en-US" sz="1600" dirty="0" err="1"/>
              <a:t>eV</a:t>
            </a:r>
            <a:r>
              <a:rPr lang="en-US" sz="1600" dirty="0"/>
              <a:t>)</a:t>
            </a:r>
          </a:p>
        </p:txBody>
      </p:sp>
      <p:grpSp>
        <p:nvGrpSpPr>
          <p:cNvPr id="43" name="Group 42"/>
          <p:cNvGrpSpPr/>
          <p:nvPr/>
        </p:nvGrpSpPr>
        <p:grpSpPr>
          <a:xfrm>
            <a:off x="845645" y="1724686"/>
            <a:ext cx="559917" cy="1224775"/>
            <a:chOff x="437253" y="2557471"/>
            <a:chExt cx="199709" cy="494620"/>
          </a:xfrm>
        </p:grpSpPr>
        <p:sp>
          <p:nvSpPr>
            <p:cNvPr id="44" name="TextBox 307"/>
            <p:cNvSpPr txBox="1">
              <a:spLocks noChangeArrowheads="1"/>
            </p:cNvSpPr>
            <p:nvPr/>
          </p:nvSpPr>
          <p:spPr bwMode="auto">
            <a:xfrm>
              <a:off x="471993" y="2557471"/>
              <a:ext cx="159598" cy="13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t>0.0</a:t>
              </a:r>
            </a:p>
          </p:txBody>
        </p:sp>
        <p:sp>
          <p:nvSpPr>
            <p:cNvPr id="45" name="TextBox 312"/>
            <p:cNvSpPr txBox="1">
              <a:spLocks noChangeArrowheads="1"/>
            </p:cNvSpPr>
            <p:nvPr/>
          </p:nvSpPr>
          <p:spPr bwMode="auto">
            <a:xfrm>
              <a:off x="437253" y="2915367"/>
              <a:ext cx="199709" cy="13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smtClean="0">
                  <a:latin typeface="Calibri"/>
                  <a:cs typeface="Calibri"/>
                </a:rPr>
                <a:t>–</a:t>
              </a:r>
              <a:r>
                <a:rPr lang="en-US" sz="1600" dirty="0" smtClean="0"/>
                <a:t>1.0</a:t>
              </a:r>
              <a:endParaRPr lang="en-US" sz="1600" dirty="0"/>
            </a:p>
          </p:txBody>
        </p:sp>
      </p:grpSp>
      <p:pic>
        <p:nvPicPr>
          <p:cNvPr id="46" name="Picture 45"/>
          <p:cNvPicPr>
            <a:picLocks noChangeAspect="1"/>
          </p:cNvPicPr>
          <p:nvPr/>
        </p:nvPicPr>
        <p:blipFill rotWithShape="1">
          <a:blip r:embed="rId10"/>
          <a:srcRect l="77568" t="9300"/>
          <a:stretch/>
        </p:blipFill>
        <p:spPr>
          <a:xfrm>
            <a:off x="8001000" y="4405331"/>
            <a:ext cx="1031942" cy="1066800"/>
          </a:xfrm>
          <a:prstGeom prst="rect">
            <a:avLst/>
          </a:prstGeom>
        </p:spPr>
      </p:pic>
      <p:grpSp>
        <p:nvGrpSpPr>
          <p:cNvPr id="48" name="Group 47"/>
          <p:cNvGrpSpPr/>
          <p:nvPr/>
        </p:nvGrpSpPr>
        <p:grpSpPr>
          <a:xfrm>
            <a:off x="4217551" y="1933693"/>
            <a:ext cx="4045135" cy="213001"/>
            <a:chOff x="4217551" y="1275223"/>
            <a:chExt cx="4045135" cy="213001"/>
          </a:xfrm>
        </p:grpSpPr>
        <p:cxnSp>
          <p:nvCxnSpPr>
            <p:cNvPr id="49" name="Straight Arrow Connector 48"/>
            <p:cNvCxnSpPr/>
            <p:nvPr/>
          </p:nvCxnSpPr>
          <p:spPr bwMode="auto">
            <a:xfrm rot="5400000">
              <a:off x="4400340" y="1092434"/>
              <a:ext cx="0" cy="365578"/>
            </a:xfrm>
            <a:prstGeom prst="straightConnector1">
              <a:avLst/>
            </a:prstGeom>
            <a:ln w="38100" cmpd="sng">
              <a:solidFill>
                <a:schemeClr val="tx1"/>
              </a:solidFill>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bwMode="auto">
            <a:xfrm rot="5400000">
              <a:off x="4403863" y="1301911"/>
              <a:ext cx="0" cy="365578"/>
            </a:xfrm>
            <a:prstGeom prst="straightConnector1">
              <a:avLst/>
            </a:prstGeom>
            <a:ln w="38100" cmpd="sng">
              <a:solidFill>
                <a:schemeClr val="tx1"/>
              </a:solidFill>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bwMode="auto">
            <a:xfrm rot="5400000">
              <a:off x="8076374" y="1095957"/>
              <a:ext cx="0" cy="365578"/>
            </a:xfrm>
            <a:prstGeom prst="straightConnector1">
              <a:avLst/>
            </a:prstGeom>
            <a:ln w="38100" cmpd="sng">
              <a:solidFill>
                <a:schemeClr val="tx1"/>
              </a:solidFill>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bwMode="auto">
            <a:xfrm rot="5400000">
              <a:off x="8079897" y="1305435"/>
              <a:ext cx="0" cy="365578"/>
            </a:xfrm>
            <a:prstGeom prst="straightConnector1">
              <a:avLst/>
            </a:prstGeom>
            <a:ln w="38100" cmpd="sng">
              <a:solidFill>
                <a:schemeClr val="tx1"/>
              </a:solidFill>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sp>
        <p:nvSpPr>
          <p:cNvPr id="53" name="TextBox 52"/>
          <p:cNvSpPr txBox="1"/>
          <p:nvPr/>
        </p:nvSpPr>
        <p:spPr>
          <a:xfrm>
            <a:off x="4020682" y="672290"/>
            <a:ext cx="5123318" cy="338554"/>
          </a:xfrm>
          <a:prstGeom prst="rect">
            <a:avLst/>
          </a:prstGeom>
          <a:noFill/>
        </p:spPr>
        <p:txBody>
          <a:bodyPr wrap="none" rtlCol="0">
            <a:spAutoFit/>
          </a:bodyPr>
          <a:lstStyle/>
          <a:p>
            <a:pPr algn="l"/>
            <a:r>
              <a:rPr lang="en-US" sz="1600" b="0" dirty="0" smtClean="0"/>
              <a:t>J. Hwang, C. Hwang et al., Nano </a:t>
            </a:r>
            <a:r>
              <a:rPr lang="en-US" sz="1600" b="0" dirty="0" err="1" smtClean="0"/>
              <a:t>Lett</a:t>
            </a:r>
            <a:r>
              <a:rPr lang="en-US" sz="1600" b="0" dirty="0" smtClean="0"/>
              <a:t>. 18, 3661 (2018)</a:t>
            </a:r>
            <a:endParaRPr lang="en-US" sz="1600" b="0" dirty="0"/>
          </a:p>
        </p:txBody>
      </p:sp>
    </p:spTree>
    <p:extLst>
      <p:ext uri="{BB962C8B-B14F-4D97-AF65-F5344CB8AC3E}">
        <p14:creationId xmlns:p14="http://schemas.microsoft.com/office/powerpoint/2010/main" val="3398437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rotWithShape="1">
          <a:blip r:embed="rId2"/>
          <a:srcRect l="53371" t="7509" r="22553"/>
          <a:stretch/>
        </p:blipFill>
        <p:spPr>
          <a:xfrm>
            <a:off x="7987907" y="1524000"/>
            <a:ext cx="1044000" cy="1025416"/>
          </a:xfrm>
          <a:prstGeom prst="rect">
            <a:avLst/>
          </a:prstGeom>
        </p:spPr>
      </p:pic>
      <p:sp>
        <p:nvSpPr>
          <p:cNvPr id="60"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a:solidFill>
                  <a:schemeClr val="bg1"/>
                </a:solidFill>
                <a:effectLst>
                  <a:outerShdw blurRad="38100" dist="38100" dir="2700000" algn="tl">
                    <a:srgbClr val="000000"/>
                  </a:outerShdw>
                </a:effectLst>
                <a:ea typeface="宋体" pitchFamily="2" charset="-122"/>
              </a:rPr>
              <a:t>Energy spectrum close to Fermi energy</a:t>
            </a:r>
          </a:p>
        </p:txBody>
      </p:sp>
      <p:pic>
        <p:nvPicPr>
          <p:cNvPr id="65" name="Picture 64"/>
          <p:cNvPicPr>
            <a:picLocks/>
          </p:cNvPicPr>
          <p:nvPr/>
        </p:nvPicPr>
        <p:blipFill rotWithShape="1">
          <a:blip r:embed="rId3"/>
          <a:srcRect l="7827" b="13454"/>
          <a:stretch/>
        </p:blipFill>
        <p:spPr>
          <a:xfrm>
            <a:off x="5038967" y="4912308"/>
            <a:ext cx="2956064" cy="1141784"/>
          </a:xfrm>
          <a:prstGeom prst="rect">
            <a:avLst/>
          </a:prstGeom>
        </p:spPr>
      </p:pic>
      <p:sp>
        <p:nvSpPr>
          <p:cNvPr id="70" name="TextBox 59"/>
          <p:cNvSpPr txBox="1">
            <a:spLocks noChangeArrowheads="1"/>
          </p:cNvSpPr>
          <p:nvPr/>
        </p:nvSpPr>
        <p:spPr bwMode="auto">
          <a:xfrm>
            <a:off x="7262030" y="5648515"/>
            <a:ext cx="65524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rgbClr val="FFFF00"/>
                </a:solidFill>
              </a:rPr>
              <a:t>290 K</a:t>
            </a:r>
          </a:p>
        </p:txBody>
      </p:sp>
      <p:pic>
        <p:nvPicPr>
          <p:cNvPr id="76" name="Picture 75"/>
          <p:cNvPicPr>
            <a:picLocks/>
          </p:cNvPicPr>
          <p:nvPr/>
        </p:nvPicPr>
        <p:blipFill rotWithShape="1">
          <a:blip r:embed="rId4"/>
          <a:srcRect l="7445" b="10412"/>
          <a:stretch/>
        </p:blipFill>
        <p:spPr>
          <a:xfrm>
            <a:off x="1397134" y="4912306"/>
            <a:ext cx="2930685" cy="1181921"/>
          </a:xfrm>
          <a:prstGeom prst="rect">
            <a:avLst/>
          </a:prstGeom>
        </p:spPr>
      </p:pic>
      <p:sp>
        <p:nvSpPr>
          <p:cNvPr id="77" name="TextBox 15"/>
          <p:cNvSpPr txBox="1">
            <a:spLocks noChangeArrowheads="1"/>
          </p:cNvSpPr>
          <p:nvPr/>
        </p:nvSpPr>
        <p:spPr bwMode="auto">
          <a:xfrm>
            <a:off x="2362201" y="6519445"/>
            <a:ext cx="81545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err="1"/>
              <a:t>k</a:t>
            </a:r>
            <a:r>
              <a:rPr lang="en-US" sz="1600" baseline="-25000" dirty="0" err="1"/>
              <a:t>x</a:t>
            </a:r>
            <a:r>
              <a:rPr lang="en-US" sz="1600" baseline="-25000" dirty="0"/>
              <a:t>  </a:t>
            </a:r>
            <a:r>
              <a:rPr lang="en-US" sz="1600" dirty="0"/>
              <a:t>(</a:t>
            </a:r>
            <a:r>
              <a:rPr lang="en-US" sz="1600" dirty="0" err="1" smtClean="0"/>
              <a:t>Å</a:t>
            </a:r>
            <a:r>
              <a:rPr lang="mr-IN" sz="1600" i="1" baseline="30000" dirty="0" smtClean="0">
                <a:latin typeface="Calibri"/>
                <a:cs typeface="Calibri"/>
              </a:rPr>
              <a:t>–</a:t>
            </a:r>
            <a:r>
              <a:rPr lang="en-US" sz="1600" baseline="30000" dirty="0" smtClean="0"/>
              <a:t>1</a:t>
            </a:r>
            <a:r>
              <a:rPr lang="en-US" sz="1600" dirty="0"/>
              <a:t>)</a:t>
            </a:r>
          </a:p>
        </p:txBody>
      </p:sp>
      <p:sp>
        <p:nvSpPr>
          <p:cNvPr id="81" name="TextBox 59"/>
          <p:cNvSpPr txBox="1">
            <a:spLocks noChangeArrowheads="1"/>
          </p:cNvSpPr>
          <p:nvPr/>
        </p:nvSpPr>
        <p:spPr bwMode="auto">
          <a:xfrm>
            <a:off x="3597502" y="5646988"/>
            <a:ext cx="65524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rgbClr val="FFFF00"/>
                </a:solidFill>
              </a:rPr>
              <a:t>290 K</a:t>
            </a:r>
          </a:p>
        </p:txBody>
      </p:sp>
      <p:sp>
        <p:nvSpPr>
          <p:cNvPr id="86" name="TextBox 146"/>
          <p:cNvSpPr txBox="1">
            <a:spLocks noChangeArrowheads="1"/>
          </p:cNvSpPr>
          <p:nvPr/>
        </p:nvSpPr>
        <p:spPr bwMode="auto">
          <a:xfrm>
            <a:off x="1614749" y="6026601"/>
            <a:ext cx="55992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1.0</a:t>
            </a:r>
            <a:endParaRPr lang="en-US" sz="1600" dirty="0"/>
          </a:p>
        </p:txBody>
      </p:sp>
      <p:sp>
        <p:nvSpPr>
          <p:cNvPr id="87" name="TextBox 147"/>
          <p:cNvSpPr txBox="1">
            <a:spLocks noChangeArrowheads="1"/>
          </p:cNvSpPr>
          <p:nvPr/>
        </p:nvSpPr>
        <p:spPr bwMode="auto">
          <a:xfrm>
            <a:off x="2566061" y="6025947"/>
            <a:ext cx="44745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0.0</a:t>
            </a:r>
            <a:endParaRPr lang="en-US" sz="1600" dirty="0"/>
          </a:p>
        </p:txBody>
      </p:sp>
      <p:sp>
        <p:nvSpPr>
          <p:cNvPr id="88" name="TextBox 148"/>
          <p:cNvSpPr txBox="1">
            <a:spLocks noChangeArrowheads="1"/>
          </p:cNvSpPr>
          <p:nvPr/>
        </p:nvSpPr>
        <p:spPr bwMode="auto">
          <a:xfrm>
            <a:off x="3501666" y="6023260"/>
            <a:ext cx="44745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1.0</a:t>
            </a:r>
            <a:endParaRPr lang="en-US" sz="1600" dirty="0"/>
          </a:p>
        </p:txBody>
      </p:sp>
      <p:grpSp>
        <p:nvGrpSpPr>
          <p:cNvPr id="89" name="Group 1"/>
          <p:cNvGrpSpPr>
            <a:grpSpLocks/>
          </p:cNvGrpSpPr>
          <p:nvPr/>
        </p:nvGrpSpPr>
        <p:grpSpPr bwMode="auto">
          <a:xfrm>
            <a:off x="4245228" y="4976078"/>
            <a:ext cx="701654" cy="1082587"/>
            <a:chOff x="7355393" y="2216343"/>
            <a:chExt cx="890640" cy="1661715"/>
          </a:xfrm>
        </p:grpSpPr>
        <p:grpSp>
          <p:nvGrpSpPr>
            <p:cNvPr id="90" name="Group 2"/>
            <p:cNvGrpSpPr>
              <a:grpSpLocks/>
            </p:cNvGrpSpPr>
            <p:nvPr/>
          </p:nvGrpSpPr>
          <p:grpSpPr bwMode="auto">
            <a:xfrm>
              <a:off x="7355393" y="2216343"/>
              <a:ext cx="890640" cy="1661715"/>
              <a:chOff x="5404084" y="1797970"/>
              <a:chExt cx="890640" cy="1661715"/>
            </a:xfrm>
          </p:grpSpPr>
          <p:sp>
            <p:nvSpPr>
              <p:cNvPr id="92" name="Hexagon 91"/>
              <p:cNvSpPr/>
              <p:nvPr/>
            </p:nvSpPr>
            <p:spPr>
              <a:xfrm rot="16200000">
                <a:off x="5282227" y="2447188"/>
                <a:ext cx="1134354" cy="890640"/>
              </a:xfrm>
              <a:prstGeom prst="hexagon">
                <a:avLst/>
              </a:prstGeom>
              <a:solidFill>
                <a:srgbClr val="FFFFFF">
                  <a:alpha val="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93" name="TextBox 5"/>
              <p:cNvSpPr txBox="1">
                <a:spLocks noChangeArrowheads="1"/>
              </p:cNvSpPr>
              <p:nvPr/>
            </p:nvSpPr>
            <p:spPr bwMode="auto">
              <a:xfrm>
                <a:off x="5690641" y="2596191"/>
                <a:ext cx="511130" cy="5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accent2">
                        <a:lumMod val="75000"/>
                      </a:schemeClr>
                    </a:solidFill>
                    <a:latin typeface="Symbol" charset="0"/>
                    <a:cs typeface="Symbol" charset="0"/>
                  </a:rPr>
                  <a:t>G</a:t>
                </a:r>
              </a:p>
            </p:txBody>
          </p:sp>
          <p:sp>
            <p:nvSpPr>
              <p:cNvPr id="94" name="TextBox 6"/>
              <p:cNvSpPr txBox="1">
                <a:spLocks noChangeArrowheads="1"/>
              </p:cNvSpPr>
              <p:nvPr/>
            </p:nvSpPr>
            <p:spPr bwMode="auto">
              <a:xfrm>
                <a:off x="5659868" y="1797970"/>
                <a:ext cx="478576" cy="51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accent2">
                        <a:lumMod val="75000"/>
                      </a:schemeClr>
                    </a:solidFill>
                    <a:latin typeface="Symbol" charset="2"/>
                    <a:cs typeface="Symbol" charset="2"/>
                  </a:rPr>
                  <a:t>K</a:t>
                </a:r>
              </a:p>
            </p:txBody>
          </p:sp>
        </p:grpSp>
        <p:cxnSp>
          <p:nvCxnSpPr>
            <p:cNvPr id="91" name="Straight Connector 90"/>
            <p:cNvCxnSpPr/>
            <p:nvPr/>
          </p:nvCxnSpPr>
          <p:spPr>
            <a:xfrm>
              <a:off x="7618070" y="2725604"/>
              <a:ext cx="35707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0" name="TextBox 15"/>
          <p:cNvSpPr txBox="1">
            <a:spLocks noChangeArrowheads="1"/>
          </p:cNvSpPr>
          <p:nvPr/>
        </p:nvSpPr>
        <p:spPr bwMode="auto">
          <a:xfrm>
            <a:off x="6019800" y="6519445"/>
            <a:ext cx="81545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err="1"/>
              <a:t>k</a:t>
            </a:r>
            <a:r>
              <a:rPr lang="en-US" sz="1600" baseline="-25000" dirty="0" err="1"/>
              <a:t>x</a:t>
            </a:r>
            <a:r>
              <a:rPr lang="en-US" sz="1600" baseline="-25000" dirty="0"/>
              <a:t>  </a:t>
            </a:r>
            <a:r>
              <a:rPr lang="en-US" sz="1600" dirty="0"/>
              <a:t>(</a:t>
            </a:r>
            <a:r>
              <a:rPr lang="en-US" sz="1600" dirty="0" err="1" smtClean="0"/>
              <a:t>Å</a:t>
            </a:r>
            <a:r>
              <a:rPr lang="mr-IN" sz="1600" i="1" baseline="30000" dirty="0" smtClean="0">
                <a:latin typeface="Calibri"/>
                <a:cs typeface="Calibri"/>
              </a:rPr>
              <a:t>–</a:t>
            </a:r>
            <a:r>
              <a:rPr lang="en-US" sz="1600" baseline="30000" dirty="0" smtClean="0"/>
              <a:t>1</a:t>
            </a:r>
            <a:r>
              <a:rPr lang="en-US" sz="1600" dirty="0"/>
              <a:t>)</a:t>
            </a:r>
          </a:p>
        </p:txBody>
      </p:sp>
      <p:sp>
        <p:nvSpPr>
          <p:cNvPr id="101" name="TextBox 146"/>
          <p:cNvSpPr txBox="1">
            <a:spLocks noChangeArrowheads="1"/>
          </p:cNvSpPr>
          <p:nvPr/>
        </p:nvSpPr>
        <p:spPr bwMode="auto">
          <a:xfrm>
            <a:off x="5249064" y="6026601"/>
            <a:ext cx="55992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1.0</a:t>
            </a:r>
            <a:endParaRPr lang="en-US" sz="1600" dirty="0"/>
          </a:p>
        </p:txBody>
      </p:sp>
      <p:sp>
        <p:nvSpPr>
          <p:cNvPr id="102" name="TextBox 147"/>
          <p:cNvSpPr txBox="1">
            <a:spLocks noChangeArrowheads="1"/>
          </p:cNvSpPr>
          <p:nvPr/>
        </p:nvSpPr>
        <p:spPr bwMode="auto">
          <a:xfrm>
            <a:off x="6200374" y="6025947"/>
            <a:ext cx="44745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0.0</a:t>
            </a:r>
            <a:endParaRPr lang="en-US" sz="1600" dirty="0"/>
          </a:p>
        </p:txBody>
      </p:sp>
      <p:sp>
        <p:nvSpPr>
          <p:cNvPr id="103" name="TextBox 148"/>
          <p:cNvSpPr txBox="1">
            <a:spLocks noChangeArrowheads="1"/>
          </p:cNvSpPr>
          <p:nvPr/>
        </p:nvSpPr>
        <p:spPr bwMode="auto">
          <a:xfrm>
            <a:off x="7135981" y="6023260"/>
            <a:ext cx="44745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1.0</a:t>
            </a:r>
            <a:endParaRPr lang="en-US" sz="1600" dirty="0"/>
          </a:p>
        </p:txBody>
      </p:sp>
      <p:grpSp>
        <p:nvGrpSpPr>
          <p:cNvPr id="118" name="Group 117"/>
          <p:cNvGrpSpPr/>
          <p:nvPr/>
        </p:nvGrpSpPr>
        <p:grpSpPr>
          <a:xfrm>
            <a:off x="854625" y="4893531"/>
            <a:ext cx="559920" cy="1219199"/>
            <a:chOff x="432483" y="2573430"/>
            <a:chExt cx="199710" cy="492368"/>
          </a:xfrm>
        </p:grpSpPr>
        <p:sp>
          <p:nvSpPr>
            <p:cNvPr id="119" name="TextBox 307"/>
            <p:cNvSpPr txBox="1">
              <a:spLocks noChangeArrowheads="1"/>
            </p:cNvSpPr>
            <p:nvPr/>
          </p:nvSpPr>
          <p:spPr bwMode="auto">
            <a:xfrm>
              <a:off x="471993" y="2573430"/>
              <a:ext cx="159598" cy="13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t>0.0</a:t>
              </a:r>
            </a:p>
          </p:txBody>
        </p:sp>
        <p:sp>
          <p:nvSpPr>
            <p:cNvPr id="121" name="TextBox 312"/>
            <p:cNvSpPr txBox="1">
              <a:spLocks noChangeArrowheads="1"/>
            </p:cNvSpPr>
            <p:nvPr/>
          </p:nvSpPr>
          <p:spPr bwMode="auto">
            <a:xfrm>
              <a:off x="432483" y="2929074"/>
              <a:ext cx="199710" cy="13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smtClean="0">
                  <a:latin typeface="Calibri"/>
                  <a:cs typeface="Calibri"/>
                </a:rPr>
                <a:t>–</a:t>
              </a:r>
              <a:r>
                <a:rPr lang="en-US" sz="1600" dirty="0" smtClean="0"/>
                <a:t>1.0</a:t>
              </a:r>
              <a:endParaRPr lang="en-US" sz="1600" dirty="0"/>
            </a:p>
          </p:txBody>
        </p:sp>
      </p:grpSp>
      <p:grpSp>
        <p:nvGrpSpPr>
          <p:cNvPr id="2" name="Group 1"/>
          <p:cNvGrpSpPr/>
          <p:nvPr/>
        </p:nvGrpSpPr>
        <p:grpSpPr>
          <a:xfrm>
            <a:off x="2181890" y="4817331"/>
            <a:ext cx="4800600" cy="1224000"/>
            <a:chOff x="2181890" y="2819400"/>
            <a:chExt cx="4800600" cy="1224000"/>
          </a:xfrm>
        </p:grpSpPr>
        <p:grpSp>
          <p:nvGrpSpPr>
            <p:cNvPr id="82" name="Group 81"/>
            <p:cNvGrpSpPr/>
            <p:nvPr/>
          </p:nvGrpSpPr>
          <p:grpSpPr>
            <a:xfrm>
              <a:off x="2181890" y="2819400"/>
              <a:ext cx="1143000" cy="1224000"/>
              <a:chOff x="2209801" y="1477888"/>
              <a:chExt cx="3060000" cy="1341376"/>
            </a:xfrm>
          </p:grpSpPr>
          <p:pic>
            <p:nvPicPr>
              <p:cNvPr id="83" name="Picture 82"/>
              <p:cNvPicPr preferRelativeResize="0">
                <a:picLocks/>
              </p:cNvPicPr>
              <p:nvPr/>
            </p:nvPicPr>
            <p:blipFill rotWithShape="1">
              <a:blip r:embed="rId5"/>
              <a:srcRect b="61063"/>
              <a:stretch/>
            </p:blipFill>
            <p:spPr>
              <a:xfrm>
                <a:off x="2209801" y="1477888"/>
                <a:ext cx="3060000" cy="1341376"/>
              </a:xfrm>
              <a:prstGeom prst="rect">
                <a:avLst/>
              </a:prstGeom>
            </p:spPr>
          </p:pic>
          <p:pic>
            <p:nvPicPr>
              <p:cNvPr id="84" name="Picture 83"/>
              <p:cNvPicPr>
                <a:picLocks/>
              </p:cNvPicPr>
              <p:nvPr/>
            </p:nvPicPr>
            <p:blipFill rotWithShape="1">
              <a:blip r:embed="rId6"/>
              <a:srcRect l="24709" t="4754" r="20303" b="57521"/>
              <a:stretch/>
            </p:blipFill>
            <p:spPr>
              <a:xfrm>
                <a:off x="3075910" y="1676400"/>
                <a:ext cx="1507138" cy="1136572"/>
              </a:xfrm>
              <a:prstGeom prst="rect">
                <a:avLst/>
              </a:prstGeom>
              <a:ln>
                <a:noFill/>
              </a:ln>
            </p:spPr>
          </p:pic>
        </p:grpSp>
        <p:grpSp>
          <p:nvGrpSpPr>
            <p:cNvPr id="85" name="Group 84"/>
            <p:cNvGrpSpPr/>
            <p:nvPr/>
          </p:nvGrpSpPr>
          <p:grpSpPr>
            <a:xfrm>
              <a:off x="5839490" y="2819400"/>
              <a:ext cx="1143000" cy="1224000"/>
              <a:chOff x="2209801" y="1477888"/>
              <a:chExt cx="3060000" cy="1341376"/>
            </a:xfrm>
          </p:grpSpPr>
          <p:pic>
            <p:nvPicPr>
              <p:cNvPr id="98" name="Picture 97"/>
              <p:cNvPicPr preferRelativeResize="0">
                <a:picLocks/>
              </p:cNvPicPr>
              <p:nvPr/>
            </p:nvPicPr>
            <p:blipFill rotWithShape="1">
              <a:blip r:embed="rId5"/>
              <a:srcRect b="61063"/>
              <a:stretch/>
            </p:blipFill>
            <p:spPr>
              <a:xfrm>
                <a:off x="2209801" y="1477888"/>
                <a:ext cx="3060000" cy="1341376"/>
              </a:xfrm>
              <a:prstGeom prst="rect">
                <a:avLst/>
              </a:prstGeom>
            </p:spPr>
          </p:pic>
          <p:pic>
            <p:nvPicPr>
              <p:cNvPr id="104" name="Picture 103"/>
              <p:cNvPicPr>
                <a:picLocks/>
              </p:cNvPicPr>
              <p:nvPr/>
            </p:nvPicPr>
            <p:blipFill rotWithShape="1">
              <a:blip r:embed="rId6"/>
              <a:srcRect l="24709" t="4754" r="20303" b="57521"/>
              <a:stretch/>
            </p:blipFill>
            <p:spPr>
              <a:xfrm>
                <a:off x="3075910" y="1676400"/>
                <a:ext cx="1507138" cy="1136572"/>
              </a:xfrm>
              <a:prstGeom prst="rect">
                <a:avLst/>
              </a:prstGeom>
              <a:ln>
                <a:noFill/>
              </a:ln>
            </p:spPr>
          </p:pic>
        </p:grpSp>
      </p:grpSp>
      <p:pic>
        <p:nvPicPr>
          <p:cNvPr id="32" name="Picture 31"/>
          <p:cNvPicPr>
            <a:picLocks/>
          </p:cNvPicPr>
          <p:nvPr/>
        </p:nvPicPr>
        <p:blipFill rotWithShape="1">
          <a:blip r:embed="rId7"/>
          <a:srcRect l="7820" t="1" b="10689"/>
          <a:stretch/>
        </p:blipFill>
        <p:spPr>
          <a:xfrm>
            <a:off x="5043951" y="3633536"/>
            <a:ext cx="2956303" cy="1178262"/>
          </a:xfrm>
          <a:prstGeom prst="rect">
            <a:avLst/>
          </a:prstGeom>
        </p:spPr>
      </p:pic>
      <p:sp>
        <p:nvSpPr>
          <p:cNvPr id="33" name="TextBox 58"/>
          <p:cNvSpPr txBox="1">
            <a:spLocks noChangeArrowheads="1"/>
          </p:cNvSpPr>
          <p:nvPr/>
        </p:nvSpPr>
        <p:spPr bwMode="auto">
          <a:xfrm>
            <a:off x="7267014" y="4368075"/>
            <a:ext cx="65524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FFFF00"/>
                </a:solidFill>
              </a:rPr>
              <a:t>210 K</a:t>
            </a:r>
          </a:p>
        </p:txBody>
      </p:sp>
      <p:pic>
        <p:nvPicPr>
          <p:cNvPr id="34" name="Picture 33"/>
          <p:cNvPicPr>
            <a:picLocks/>
          </p:cNvPicPr>
          <p:nvPr/>
        </p:nvPicPr>
        <p:blipFill rotWithShape="1">
          <a:blip r:embed="rId8"/>
          <a:srcRect l="7445" t="1" b="10689"/>
          <a:stretch/>
        </p:blipFill>
        <p:spPr>
          <a:xfrm>
            <a:off x="1402118" y="3633536"/>
            <a:ext cx="2930685" cy="1178262"/>
          </a:xfrm>
          <a:prstGeom prst="rect">
            <a:avLst/>
          </a:prstGeom>
        </p:spPr>
      </p:pic>
      <p:sp>
        <p:nvSpPr>
          <p:cNvPr id="35" name="TextBox 58"/>
          <p:cNvSpPr txBox="1">
            <a:spLocks noChangeArrowheads="1"/>
          </p:cNvSpPr>
          <p:nvPr/>
        </p:nvSpPr>
        <p:spPr bwMode="auto">
          <a:xfrm>
            <a:off x="3602486" y="4366547"/>
            <a:ext cx="65524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FFFF00"/>
                </a:solidFill>
              </a:rPr>
              <a:t>210 K</a:t>
            </a:r>
          </a:p>
        </p:txBody>
      </p:sp>
      <p:sp>
        <p:nvSpPr>
          <p:cNvPr id="36" name="TextBox 307"/>
          <p:cNvSpPr txBox="1">
            <a:spLocks noChangeArrowheads="1"/>
          </p:cNvSpPr>
          <p:nvPr/>
        </p:nvSpPr>
        <p:spPr bwMode="auto">
          <a:xfrm>
            <a:off x="962922" y="3581400"/>
            <a:ext cx="447459"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t>0.0</a:t>
            </a:r>
          </a:p>
        </p:txBody>
      </p:sp>
      <p:sp>
        <p:nvSpPr>
          <p:cNvPr id="37" name="TextBox 312"/>
          <p:cNvSpPr txBox="1">
            <a:spLocks noChangeArrowheads="1"/>
          </p:cNvSpPr>
          <p:nvPr/>
        </p:nvSpPr>
        <p:spPr bwMode="auto">
          <a:xfrm>
            <a:off x="852155" y="4474635"/>
            <a:ext cx="559917"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smtClean="0">
                <a:latin typeface="Calibri"/>
                <a:cs typeface="Calibri"/>
              </a:rPr>
              <a:t>–</a:t>
            </a:r>
            <a:r>
              <a:rPr lang="en-US" sz="1600" dirty="0" smtClean="0"/>
              <a:t>1.0</a:t>
            </a:r>
            <a:endParaRPr lang="en-US" sz="1600" dirty="0"/>
          </a:p>
        </p:txBody>
      </p:sp>
      <p:pic>
        <p:nvPicPr>
          <p:cNvPr id="38" name="Picture 37"/>
          <p:cNvPicPr>
            <a:picLocks/>
          </p:cNvPicPr>
          <p:nvPr/>
        </p:nvPicPr>
        <p:blipFill rotWithShape="1">
          <a:blip r:embed="rId9"/>
          <a:srcRect l="7610" t="1" b="11655"/>
          <a:stretch/>
        </p:blipFill>
        <p:spPr>
          <a:xfrm>
            <a:off x="5038966" y="2371535"/>
            <a:ext cx="2963037" cy="1165520"/>
          </a:xfrm>
          <a:prstGeom prst="rect">
            <a:avLst/>
          </a:prstGeom>
        </p:spPr>
      </p:pic>
      <p:sp>
        <p:nvSpPr>
          <p:cNvPr id="39" name="TextBox 57"/>
          <p:cNvSpPr txBox="1">
            <a:spLocks noChangeArrowheads="1"/>
          </p:cNvSpPr>
          <p:nvPr/>
        </p:nvSpPr>
        <p:spPr bwMode="auto">
          <a:xfrm>
            <a:off x="7262029" y="3105938"/>
            <a:ext cx="65524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FFFF00"/>
                </a:solidFill>
              </a:rPr>
              <a:t>110 K</a:t>
            </a:r>
          </a:p>
        </p:txBody>
      </p:sp>
      <p:pic>
        <p:nvPicPr>
          <p:cNvPr id="40" name="Picture 39"/>
          <p:cNvPicPr>
            <a:picLocks/>
          </p:cNvPicPr>
          <p:nvPr/>
        </p:nvPicPr>
        <p:blipFill rotWithShape="1">
          <a:blip r:embed="rId10"/>
          <a:srcRect l="7445" b="11524"/>
          <a:stretch/>
        </p:blipFill>
        <p:spPr>
          <a:xfrm>
            <a:off x="1397133" y="2371532"/>
            <a:ext cx="2930685" cy="1167259"/>
          </a:xfrm>
          <a:prstGeom prst="rect">
            <a:avLst/>
          </a:prstGeom>
        </p:spPr>
      </p:pic>
      <p:sp>
        <p:nvSpPr>
          <p:cNvPr id="41" name="TextBox 57"/>
          <p:cNvSpPr txBox="1">
            <a:spLocks noChangeArrowheads="1"/>
          </p:cNvSpPr>
          <p:nvPr/>
        </p:nvSpPr>
        <p:spPr bwMode="auto">
          <a:xfrm>
            <a:off x="3597501" y="3104410"/>
            <a:ext cx="655248"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FFFF00"/>
                </a:solidFill>
              </a:rPr>
              <a:t>110 K</a:t>
            </a:r>
          </a:p>
        </p:txBody>
      </p:sp>
      <p:sp>
        <p:nvSpPr>
          <p:cNvPr id="42" name="TextBox 15"/>
          <p:cNvSpPr txBox="1">
            <a:spLocks noChangeArrowheads="1"/>
          </p:cNvSpPr>
          <p:nvPr/>
        </p:nvSpPr>
        <p:spPr bwMode="auto">
          <a:xfrm rot="16200000">
            <a:off x="-47895" y="3400696"/>
            <a:ext cx="1043946"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a:t>E </a:t>
            </a:r>
            <a:r>
              <a:rPr lang="mr-IN" sz="1600" i="1" dirty="0" smtClean="0">
                <a:latin typeface="Calibri"/>
                <a:cs typeface="Calibri"/>
              </a:rPr>
              <a:t>–</a:t>
            </a:r>
            <a:r>
              <a:rPr lang="en-US" sz="1600" i="1" dirty="0" smtClean="0">
                <a:latin typeface="Calibri"/>
                <a:cs typeface="Calibri"/>
              </a:rPr>
              <a:t> </a:t>
            </a:r>
            <a:r>
              <a:rPr lang="en-US" sz="1600" i="1" dirty="0" smtClean="0"/>
              <a:t>E</a:t>
            </a:r>
            <a:r>
              <a:rPr lang="en-US" sz="1600" baseline="-25000" dirty="0" smtClean="0"/>
              <a:t>F </a:t>
            </a:r>
            <a:r>
              <a:rPr lang="en-US" sz="1600" dirty="0"/>
              <a:t>(</a:t>
            </a:r>
            <a:r>
              <a:rPr lang="en-US" sz="1600" dirty="0" err="1"/>
              <a:t>eV</a:t>
            </a:r>
            <a:r>
              <a:rPr lang="en-US" sz="1600" dirty="0"/>
              <a:t>)</a:t>
            </a:r>
          </a:p>
        </p:txBody>
      </p:sp>
      <p:grpSp>
        <p:nvGrpSpPr>
          <p:cNvPr id="43" name="Group 42"/>
          <p:cNvGrpSpPr/>
          <p:nvPr/>
        </p:nvGrpSpPr>
        <p:grpSpPr>
          <a:xfrm>
            <a:off x="845645" y="2334286"/>
            <a:ext cx="559917" cy="1224775"/>
            <a:chOff x="437253" y="2557471"/>
            <a:chExt cx="199709" cy="494620"/>
          </a:xfrm>
        </p:grpSpPr>
        <p:sp>
          <p:nvSpPr>
            <p:cNvPr id="44" name="TextBox 307"/>
            <p:cNvSpPr txBox="1">
              <a:spLocks noChangeArrowheads="1"/>
            </p:cNvSpPr>
            <p:nvPr/>
          </p:nvSpPr>
          <p:spPr bwMode="auto">
            <a:xfrm>
              <a:off x="471993" y="2557471"/>
              <a:ext cx="159598" cy="13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t>0.0</a:t>
              </a:r>
            </a:p>
          </p:txBody>
        </p:sp>
        <p:sp>
          <p:nvSpPr>
            <p:cNvPr id="45" name="TextBox 312"/>
            <p:cNvSpPr txBox="1">
              <a:spLocks noChangeArrowheads="1"/>
            </p:cNvSpPr>
            <p:nvPr/>
          </p:nvSpPr>
          <p:spPr bwMode="auto">
            <a:xfrm>
              <a:off x="437253" y="2915367"/>
              <a:ext cx="199709" cy="13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smtClean="0">
                  <a:latin typeface="Calibri"/>
                  <a:cs typeface="Calibri"/>
                </a:rPr>
                <a:t>–</a:t>
              </a:r>
              <a:r>
                <a:rPr lang="en-US" sz="1600" dirty="0" smtClean="0"/>
                <a:t>1.0</a:t>
              </a:r>
              <a:endParaRPr lang="en-US" sz="1600" dirty="0"/>
            </a:p>
          </p:txBody>
        </p:sp>
      </p:grpSp>
      <p:pic>
        <p:nvPicPr>
          <p:cNvPr id="46" name="Picture 45"/>
          <p:cNvPicPr>
            <a:picLocks/>
          </p:cNvPicPr>
          <p:nvPr/>
        </p:nvPicPr>
        <p:blipFill rotWithShape="1">
          <a:blip r:embed="rId11"/>
          <a:srcRect l="7520" b="12410"/>
          <a:stretch/>
        </p:blipFill>
        <p:spPr>
          <a:xfrm>
            <a:off x="5038403" y="1094843"/>
            <a:ext cx="2965928" cy="1155572"/>
          </a:xfrm>
          <a:prstGeom prst="rect">
            <a:avLst/>
          </a:prstGeom>
        </p:spPr>
      </p:pic>
      <p:sp>
        <p:nvSpPr>
          <p:cNvPr id="47" name="TextBox 53"/>
          <p:cNvSpPr txBox="1">
            <a:spLocks noChangeArrowheads="1"/>
          </p:cNvSpPr>
          <p:nvPr/>
        </p:nvSpPr>
        <p:spPr bwMode="auto">
          <a:xfrm>
            <a:off x="7317569" y="1838815"/>
            <a:ext cx="551253"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rgbClr val="FFFF00"/>
                </a:solidFill>
              </a:rPr>
              <a:t>18 K</a:t>
            </a:r>
          </a:p>
        </p:txBody>
      </p:sp>
      <p:pic>
        <p:nvPicPr>
          <p:cNvPr id="48" name="Picture 47"/>
          <p:cNvPicPr>
            <a:picLocks/>
          </p:cNvPicPr>
          <p:nvPr/>
        </p:nvPicPr>
        <p:blipFill rotWithShape="1">
          <a:blip r:embed="rId12"/>
          <a:srcRect l="7445" b="12410"/>
          <a:stretch/>
        </p:blipFill>
        <p:spPr>
          <a:xfrm>
            <a:off x="1396570" y="1094843"/>
            <a:ext cx="2930685" cy="1155572"/>
          </a:xfrm>
          <a:prstGeom prst="rect">
            <a:avLst/>
          </a:prstGeom>
        </p:spPr>
      </p:pic>
      <p:sp>
        <p:nvSpPr>
          <p:cNvPr id="49" name="TextBox 53"/>
          <p:cNvSpPr txBox="1">
            <a:spLocks noChangeArrowheads="1"/>
          </p:cNvSpPr>
          <p:nvPr/>
        </p:nvSpPr>
        <p:spPr bwMode="auto">
          <a:xfrm>
            <a:off x="3653039" y="1837288"/>
            <a:ext cx="551253"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rgbClr val="FFFF00"/>
                </a:solidFill>
              </a:rPr>
              <a:t>18 K</a:t>
            </a:r>
          </a:p>
        </p:txBody>
      </p:sp>
      <p:grpSp>
        <p:nvGrpSpPr>
          <p:cNvPr id="50" name="Group 49"/>
          <p:cNvGrpSpPr/>
          <p:nvPr/>
        </p:nvGrpSpPr>
        <p:grpSpPr>
          <a:xfrm>
            <a:off x="824245" y="1066800"/>
            <a:ext cx="559917" cy="1224775"/>
            <a:chOff x="432484" y="2557471"/>
            <a:chExt cx="199709" cy="494620"/>
          </a:xfrm>
        </p:grpSpPr>
        <p:sp>
          <p:nvSpPr>
            <p:cNvPr id="51" name="TextBox 307"/>
            <p:cNvSpPr txBox="1">
              <a:spLocks noChangeArrowheads="1"/>
            </p:cNvSpPr>
            <p:nvPr/>
          </p:nvSpPr>
          <p:spPr bwMode="auto">
            <a:xfrm>
              <a:off x="471993" y="2557471"/>
              <a:ext cx="159598" cy="13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t>0.0</a:t>
              </a:r>
            </a:p>
          </p:txBody>
        </p:sp>
        <p:sp>
          <p:nvSpPr>
            <p:cNvPr id="52" name="TextBox 312"/>
            <p:cNvSpPr txBox="1">
              <a:spLocks noChangeArrowheads="1"/>
            </p:cNvSpPr>
            <p:nvPr/>
          </p:nvSpPr>
          <p:spPr bwMode="auto">
            <a:xfrm>
              <a:off x="432484" y="2915367"/>
              <a:ext cx="199709" cy="13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smtClean="0">
                  <a:latin typeface="Calibri"/>
                  <a:cs typeface="Calibri"/>
                </a:rPr>
                <a:t>–</a:t>
              </a:r>
              <a:r>
                <a:rPr lang="en-US" sz="1600" dirty="0" smtClean="0"/>
                <a:t>1.0</a:t>
              </a:r>
              <a:endParaRPr lang="en-US" sz="1600" dirty="0"/>
            </a:p>
          </p:txBody>
        </p:sp>
      </p:grpSp>
      <p:grpSp>
        <p:nvGrpSpPr>
          <p:cNvPr id="3" name="Group 2"/>
          <p:cNvGrpSpPr/>
          <p:nvPr/>
        </p:nvGrpSpPr>
        <p:grpSpPr>
          <a:xfrm>
            <a:off x="4191000" y="1275223"/>
            <a:ext cx="4045135" cy="213001"/>
            <a:chOff x="4217551" y="1275223"/>
            <a:chExt cx="4045135" cy="213001"/>
          </a:xfrm>
        </p:grpSpPr>
        <p:cxnSp>
          <p:nvCxnSpPr>
            <p:cNvPr id="53" name="Straight Arrow Connector 52"/>
            <p:cNvCxnSpPr/>
            <p:nvPr/>
          </p:nvCxnSpPr>
          <p:spPr bwMode="auto">
            <a:xfrm rot="5400000">
              <a:off x="4400340" y="1092434"/>
              <a:ext cx="0" cy="365578"/>
            </a:xfrm>
            <a:prstGeom prst="straightConnector1">
              <a:avLst/>
            </a:prstGeom>
            <a:ln w="38100" cmpd="sng">
              <a:solidFill>
                <a:schemeClr val="tx1"/>
              </a:solidFill>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bwMode="auto">
            <a:xfrm rot="5400000">
              <a:off x="4403863" y="1301911"/>
              <a:ext cx="0" cy="365578"/>
            </a:xfrm>
            <a:prstGeom prst="straightConnector1">
              <a:avLst/>
            </a:prstGeom>
            <a:ln w="38100" cmpd="sng">
              <a:solidFill>
                <a:schemeClr val="tx1"/>
              </a:solidFill>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bwMode="auto">
            <a:xfrm rot="5400000">
              <a:off x="8076374" y="1095957"/>
              <a:ext cx="0" cy="365578"/>
            </a:xfrm>
            <a:prstGeom prst="straightConnector1">
              <a:avLst/>
            </a:prstGeom>
            <a:ln w="38100" cmpd="sng">
              <a:solidFill>
                <a:schemeClr val="tx1"/>
              </a:solidFill>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bwMode="auto">
            <a:xfrm rot="5400000">
              <a:off x="8079897" y="1305435"/>
              <a:ext cx="0" cy="365578"/>
            </a:xfrm>
            <a:prstGeom prst="straightConnector1">
              <a:avLst/>
            </a:prstGeom>
            <a:ln w="38100" cmpd="sng">
              <a:solidFill>
                <a:schemeClr val="tx1"/>
              </a:solidFill>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3263232" y="1169736"/>
            <a:ext cx="914400" cy="4419600"/>
            <a:chOff x="3263232" y="1169736"/>
            <a:chExt cx="914400" cy="4419600"/>
          </a:xfrm>
        </p:grpSpPr>
        <p:sp>
          <p:nvSpPr>
            <p:cNvPr id="57" name="Rectangle 56"/>
            <p:cNvSpPr/>
            <p:nvPr/>
          </p:nvSpPr>
          <p:spPr>
            <a:xfrm>
              <a:off x="3263232" y="4979736"/>
              <a:ext cx="914400" cy="609600"/>
            </a:xfrm>
            <a:prstGeom prst="rect">
              <a:avLst/>
            </a:prstGeom>
            <a:noFill/>
            <a:ln w="28575" cmpd="sng">
              <a:solidFill>
                <a:srgbClr val="FF008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3263232" y="3697704"/>
              <a:ext cx="914400" cy="609600"/>
            </a:xfrm>
            <a:prstGeom prst="rect">
              <a:avLst/>
            </a:prstGeom>
            <a:noFill/>
            <a:ln w="28575" cmpd="sng">
              <a:solidFill>
                <a:srgbClr val="FF008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3263232" y="2451768"/>
              <a:ext cx="914400" cy="609600"/>
            </a:xfrm>
            <a:prstGeom prst="rect">
              <a:avLst/>
            </a:prstGeom>
            <a:noFill/>
            <a:ln w="28575" cmpd="sng">
              <a:solidFill>
                <a:srgbClr val="FF008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3263232" y="1169736"/>
              <a:ext cx="914400" cy="609600"/>
            </a:xfrm>
            <a:prstGeom prst="rect">
              <a:avLst/>
            </a:prstGeom>
            <a:noFill/>
            <a:ln w="28575" cmpd="sng">
              <a:solidFill>
                <a:srgbClr val="FF008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3" name="Picture 62"/>
          <p:cNvPicPr>
            <a:picLocks noChangeAspect="1"/>
          </p:cNvPicPr>
          <p:nvPr/>
        </p:nvPicPr>
        <p:blipFill rotWithShape="1">
          <a:blip r:embed="rId2"/>
          <a:srcRect l="77568" t="9300"/>
          <a:stretch/>
        </p:blipFill>
        <p:spPr>
          <a:xfrm>
            <a:off x="8001000" y="5029200"/>
            <a:ext cx="1031942" cy="1066800"/>
          </a:xfrm>
          <a:prstGeom prst="rect">
            <a:avLst/>
          </a:prstGeom>
        </p:spPr>
      </p:pic>
      <p:grpSp>
        <p:nvGrpSpPr>
          <p:cNvPr id="66" name="Group 65"/>
          <p:cNvGrpSpPr/>
          <p:nvPr/>
        </p:nvGrpSpPr>
        <p:grpSpPr>
          <a:xfrm>
            <a:off x="4191000" y="2530199"/>
            <a:ext cx="4045135" cy="213001"/>
            <a:chOff x="4217551" y="1275223"/>
            <a:chExt cx="4045135" cy="213001"/>
          </a:xfrm>
        </p:grpSpPr>
        <p:cxnSp>
          <p:nvCxnSpPr>
            <p:cNvPr id="67" name="Straight Arrow Connector 66"/>
            <p:cNvCxnSpPr/>
            <p:nvPr/>
          </p:nvCxnSpPr>
          <p:spPr bwMode="auto">
            <a:xfrm rot="5400000">
              <a:off x="4400340" y="1092434"/>
              <a:ext cx="0" cy="365578"/>
            </a:xfrm>
            <a:prstGeom prst="straightConnector1">
              <a:avLst/>
            </a:prstGeom>
            <a:ln w="38100" cmpd="sng">
              <a:solidFill>
                <a:schemeClr val="tx1"/>
              </a:solidFill>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bwMode="auto">
            <a:xfrm rot="5400000">
              <a:off x="4403863" y="1301911"/>
              <a:ext cx="0" cy="365578"/>
            </a:xfrm>
            <a:prstGeom prst="straightConnector1">
              <a:avLst/>
            </a:prstGeom>
            <a:ln w="38100" cmpd="sng">
              <a:solidFill>
                <a:schemeClr val="tx1"/>
              </a:solidFill>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bwMode="auto">
            <a:xfrm rot="5400000">
              <a:off x="8076374" y="1095957"/>
              <a:ext cx="0" cy="365578"/>
            </a:xfrm>
            <a:prstGeom prst="straightConnector1">
              <a:avLst/>
            </a:prstGeom>
            <a:ln w="38100" cmpd="sng">
              <a:solidFill>
                <a:schemeClr val="tx1"/>
              </a:solidFill>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bwMode="auto">
            <a:xfrm rot="5400000">
              <a:off x="8079897" y="1305435"/>
              <a:ext cx="0" cy="365578"/>
            </a:xfrm>
            <a:prstGeom prst="straightConnector1">
              <a:avLst/>
            </a:prstGeom>
            <a:ln w="38100" cmpd="sng">
              <a:solidFill>
                <a:schemeClr val="tx1"/>
              </a:solidFill>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sp>
        <p:nvSpPr>
          <p:cNvPr id="72" name="TextBox 71"/>
          <p:cNvSpPr txBox="1"/>
          <p:nvPr/>
        </p:nvSpPr>
        <p:spPr>
          <a:xfrm>
            <a:off x="4020682" y="672290"/>
            <a:ext cx="5123318" cy="338554"/>
          </a:xfrm>
          <a:prstGeom prst="rect">
            <a:avLst/>
          </a:prstGeom>
          <a:noFill/>
        </p:spPr>
        <p:txBody>
          <a:bodyPr wrap="none" rtlCol="0">
            <a:spAutoFit/>
          </a:bodyPr>
          <a:lstStyle/>
          <a:p>
            <a:pPr algn="l"/>
            <a:r>
              <a:rPr lang="en-US" sz="1600" b="0" dirty="0" smtClean="0"/>
              <a:t>J. Hwang, C. Hwang et al., Nano </a:t>
            </a:r>
            <a:r>
              <a:rPr lang="en-US" sz="1600" b="0" dirty="0" err="1" smtClean="0"/>
              <a:t>Lett</a:t>
            </a:r>
            <a:r>
              <a:rPr lang="en-US" sz="1600" b="0" dirty="0" smtClean="0"/>
              <a:t>. 18, 3661 (2018)</a:t>
            </a:r>
            <a:endParaRPr lang="en-US" sz="1600" b="0" dirty="0"/>
          </a:p>
        </p:txBody>
      </p:sp>
    </p:spTree>
    <p:extLst>
      <p:ext uri="{BB962C8B-B14F-4D97-AF65-F5344CB8AC3E}">
        <p14:creationId xmlns:p14="http://schemas.microsoft.com/office/powerpoint/2010/main" val="8842766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990601" y="1143000"/>
            <a:ext cx="7086599" cy="4574492"/>
            <a:chOff x="990601" y="1143000"/>
            <a:chExt cx="7086599" cy="4574492"/>
          </a:xfrm>
        </p:grpSpPr>
        <p:pic>
          <p:nvPicPr>
            <p:cNvPr id="2" name="Picture 1"/>
            <p:cNvPicPr>
              <a:picLocks/>
            </p:cNvPicPr>
            <p:nvPr/>
          </p:nvPicPr>
          <p:blipFill rotWithShape="1">
            <a:blip r:embed="rId2"/>
            <a:srcRect l="10851" b="7877"/>
            <a:stretch/>
          </p:blipFill>
          <p:spPr>
            <a:xfrm>
              <a:off x="1541405" y="1155216"/>
              <a:ext cx="2561685" cy="3842528"/>
            </a:xfrm>
            <a:prstGeom prst="rect">
              <a:avLst/>
            </a:prstGeom>
          </p:spPr>
        </p:pic>
        <p:pic>
          <p:nvPicPr>
            <p:cNvPr id="3" name="Picture 2"/>
            <p:cNvPicPr>
              <a:picLocks/>
            </p:cNvPicPr>
            <p:nvPr/>
          </p:nvPicPr>
          <p:blipFill rotWithShape="1">
            <a:blip r:embed="rId3"/>
            <a:srcRect l="10764" b="8115"/>
            <a:stretch/>
          </p:blipFill>
          <p:spPr>
            <a:xfrm>
              <a:off x="5515515" y="1143000"/>
              <a:ext cx="2561685" cy="3842528"/>
            </a:xfrm>
            <a:prstGeom prst="rect">
              <a:avLst/>
            </a:prstGeom>
          </p:spPr>
        </p:pic>
        <p:sp>
          <p:nvSpPr>
            <p:cNvPr id="6" name="TextBox 150"/>
            <p:cNvSpPr txBox="1">
              <a:spLocks noChangeArrowheads="1"/>
            </p:cNvSpPr>
            <p:nvPr/>
          </p:nvSpPr>
          <p:spPr bwMode="auto">
            <a:xfrm>
              <a:off x="3590437" y="4990436"/>
              <a:ext cx="4474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dirty="0"/>
                <a:t>0.2</a:t>
              </a:r>
            </a:p>
          </p:txBody>
        </p:sp>
        <p:sp>
          <p:nvSpPr>
            <p:cNvPr id="7" name="Rectangle 6"/>
            <p:cNvSpPr/>
            <p:nvPr/>
          </p:nvSpPr>
          <p:spPr>
            <a:xfrm>
              <a:off x="3064669" y="1435700"/>
              <a:ext cx="434255" cy="155621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nvGrpSpPr>
            <p:cNvPr id="8" name="Group 153"/>
            <p:cNvGrpSpPr>
              <a:grpSpLocks/>
            </p:cNvGrpSpPr>
            <p:nvPr/>
          </p:nvGrpSpPr>
          <p:grpSpPr bwMode="auto">
            <a:xfrm>
              <a:off x="3036358" y="1358135"/>
              <a:ext cx="857842" cy="1984132"/>
              <a:chOff x="3933850" y="1174191"/>
              <a:chExt cx="434379" cy="1003774"/>
            </a:xfrm>
          </p:grpSpPr>
          <p:sp>
            <p:nvSpPr>
              <p:cNvPr id="9" name="TextBox 154"/>
              <p:cNvSpPr txBox="1">
                <a:spLocks noChangeArrowheads="1"/>
              </p:cNvSpPr>
              <p:nvPr/>
            </p:nvSpPr>
            <p:spPr bwMode="auto">
              <a:xfrm>
                <a:off x="4035625" y="1174191"/>
                <a:ext cx="332604" cy="1003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10000"/>
                  </a:lnSpc>
                </a:pPr>
                <a:r>
                  <a:rPr lang="en-US" sz="1600" b="0" dirty="0"/>
                  <a:t>  18 K</a:t>
                </a:r>
              </a:p>
              <a:p>
                <a:pPr eaLnBrk="1" hangingPunct="1">
                  <a:lnSpc>
                    <a:spcPct val="110000"/>
                  </a:lnSpc>
                </a:pPr>
                <a:r>
                  <a:rPr lang="en-US" sz="1600" b="0" dirty="0"/>
                  <a:t>  60 K</a:t>
                </a:r>
              </a:p>
              <a:p>
                <a:pPr eaLnBrk="1" hangingPunct="1">
                  <a:lnSpc>
                    <a:spcPct val="110000"/>
                  </a:lnSpc>
                </a:pPr>
                <a:r>
                  <a:rPr lang="en-US" sz="1600" b="0" dirty="0"/>
                  <a:t>110 K</a:t>
                </a:r>
              </a:p>
              <a:p>
                <a:pPr eaLnBrk="1" hangingPunct="1">
                  <a:lnSpc>
                    <a:spcPct val="110000"/>
                  </a:lnSpc>
                </a:pPr>
                <a:r>
                  <a:rPr lang="en-US" sz="1600" b="0" dirty="0"/>
                  <a:t>160 K</a:t>
                </a:r>
              </a:p>
              <a:p>
                <a:pPr eaLnBrk="1" hangingPunct="1">
                  <a:lnSpc>
                    <a:spcPct val="110000"/>
                  </a:lnSpc>
                </a:pPr>
                <a:r>
                  <a:rPr lang="en-US" sz="1600" b="0" dirty="0"/>
                  <a:t>210 K</a:t>
                </a:r>
              </a:p>
              <a:p>
                <a:pPr eaLnBrk="1" hangingPunct="1">
                  <a:lnSpc>
                    <a:spcPct val="110000"/>
                  </a:lnSpc>
                </a:pPr>
                <a:r>
                  <a:rPr lang="en-US" sz="1600" b="0" dirty="0"/>
                  <a:t>260 K</a:t>
                </a:r>
              </a:p>
              <a:p>
                <a:pPr eaLnBrk="1" hangingPunct="1">
                  <a:lnSpc>
                    <a:spcPct val="110000"/>
                  </a:lnSpc>
                </a:pPr>
                <a:r>
                  <a:rPr lang="en-US" sz="1600" b="0" dirty="0"/>
                  <a:t>290 K</a:t>
                </a:r>
              </a:p>
            </p:txBody>
          </p:sp>
          <p:cxnSp>
            <p:nvCxnSpPr>
              <p:cNvPr id="10" name="Straight Connector 9"/>
              <p:cNvCxnSpPr/>
              <p:nvPr/>
            </p:nvCxnSpPr>
            <p:spPr>
              <a:xfrm flipV="1">
                <a:off x="3933850" y="2088993"/>
                <a:ext cx="90568" cy="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3933850" y="1950728"/>
                <a:ext cx="90568" cy="0"/>
              </a:xfrm>
              <a:prstGeom prst="line">
                <a:avLst/>
              </a:prstGeom>
              <a:ln w="19050" cmpd="sng">
                <a:solidFill>
                  <a:srgbClr val="FF820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933850" y="1818815"/>
                <a:ext cx="90568" cy="0"/>
              </a:xfrm>
              <a:prstGeom prst="line">
                <a:avLst/>
              </a:prstGeom>
              <a:ln w="19050" cmpd="sng">
                <a:solidFill>
                  <a:srgbClr val="B59C1C"/>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3933850" y="1680552"/>
                <a:ext cx="90568" cy="0"/>
              </a:xfrm>
              <a:prstGeom prst="line">
                <a:avLst/>
              </a:prstGeom>
              <a:ln w="19050" cmpd="sng">
                <a:solidFill>
                  <a:srgbClr val="00BF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3933850" y="1538411"/>
                <a:ext cx="90568" cy="0"/>
              </a:xfrm>
              <a:prstGeom prst="line">
                <a:avLst/>
              </a:prstGeom>
              <a:ln w="190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933850" y="1401736"/>
                <a:ext cx="90568"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933850" y="1276875"/>
                <a:ext cx="90568" cy="0"/>
              </a:xfrm>
              <a:prstGeom prst="line">
                <a:avLst/>
              </a:prstGeom>
              <a:ln w="19050" cmpd="sng">
                <a:solidFill>
                  <a:srgbClr val="660066"/>
                </a:solidFill>
              </a:ln>
              <a:effectLst/>
            </p:spPr>
            <p:style>
              <a:lnRef idx="2">
                <a:schemeClr val="accent1"/>
              </a:lnRef>
              <a:fillRef idx="0">
                <a:schemeClr val="accent1"/>
              </a:fillRef>
              <a:effectRef idx="1">
                <a:schemeClr val="accent1"/>
              </a:effectRef>
              <a:fontRef idx="minor">
                <a:schemeClr val="tx1"/>
              </a:fontRef>
            </p:style>
          </p:cxnSp>
        </p:grpSp>
        <p:sp>
          <p:nvSpPr>
            <p:cNvPr id="17" name="TextBox 141"/>
            <p:cNvSpPr txBox="1">
              <a:spLocks noChangeArrowheads="1"/>
            </p:cNvSpPr>
            <p:nvPr/>
          </p:nvSpPr>
          <p:spPr bwMode="auto">
            <a:xfrm rot="16200000">
              <a:off x="52593" y="2972907"/>
              <a:ext cx="22145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dirty="0" smtClean="0"/>
                <a:t>Spectral Intensity (a. u.)</a:t>
              </a:r>
              <a:endParaRPr lang="en-US" sz="1600" b="0" dirty="0"/>
            </a:p>
          </p:txBody>
        </p:sp>
        <p:sp>
          <p:nvSpPr>
            <p:cNvPr id="18" name="TextBox 15"/>
            <p:cNvSpPr txBox="1">
              <a:spLocks noChangeArrowheads="1"/>
            </p:cNvSpPr>
            <p:nvPr/>
          </p:nvSpPr>
          <p:spPr bwMode="auto">
            <a:xfrm>
              <a:off x="2209800" y="5378938"/>
              <a:ext cx="1043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i="1" dirty="0" smtClean="0">
                  <a:latin typeface="Calibri"/>
                  <a:cs typeface="Calibri"/>
                </a:rPr>
                <a:t>E </a:t>
              </a:r>
              <a:r>
                <a:rPr lang="mr-IN" sz="1600" b="0" i="1" dirty="0" smtClean="0">
                  <a:latin typeface="Calibri"/>
                  <a:cs typeface="Calibri"/>
                </a:rPr>
                <a:t>–</a:t>
              </a:r>
              <a:r>
                <a:rPr lang="en-US" sz="1600" b="0" i="1" dirty="0" smtClean="0">
                  <a:latin typeface="Calibri"/>
                  <a:cs typeface="Calibri"/>
                </a:rPr>
                <a:t> E</a:t>
              </a:r>
              <a:r>
                <a:rPr lang="en-US" sz="1600" b="0" baseline="-25000" dirty="0" smtClean="0">
                  <a:latin typeface="Calibri"/>
                  <a:cs typeface="Calibri"/>
                </a:rPr>
                <a:t>F </a:t>
              </a:r>
              <a:r>
                <a:rPr lang="en-US" sz="1600" b="0" dirty="0">
                  <a:latin typeface="Calibri"/>
                  <a:cs typeface="Calibri"/>
                </a:rPr>
                <a:t>(</a:t>
              </a:r>
              <a:r>
                <a:rPr lang="en-US" sz="1600" b="0" dirty="0" err="1">
                  <a:latin typeface="Calibri"/>
                  <a:cs typeface="Calibri"/>
                </a:rPr>
                <a:t>eV</a:t>
              </a:r>
              <a:r>
                <a:rPr lang="en-US" sz="1600" b="0" dirty="0">
                  <a:latin typeface="Calibri"/>
                  <a:cs typeface="Calibri"/>
                </a:rPr>
                <a:t>)</a:t>
              </a:r>
            </a:p>
          </p:txBody>
        </p:sp>
        <p:sp>
          <p:nvSpPr>
            <p:cNvPr id="19" name="TextBox 146"/>
            <p:cNvSpPr txBox="1">
              <a:spLocks noChangeArrowheads="1"/>
            </p:cNvSpPr>
            <p:nvPr/>
          </p:nvSpPr>
          <p:spPr bwMode="auto">
            <a:xfrm>
              <a:off x="1470403" y="4988687"/>
              <a:ext cx="5599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b="0" i="1" dirty="0">
                  <a:latin typeface="Calibri"/>
                  <a:cs typeface="Calibri"/>
                </a:rPr>
                <a:t>–</a:t>
              </a:r>
              <a:r>
                <a:rPr lang="en-US" sz="1600" b="0" dirty="0" smtClean="0"/>
                <a:t>0.6</a:t>
              </a:r>
              <a:endParaRPr lang="en-US" sz="1600" b="0" dirty="0"/>
            </a:p>
          </p:txBody>
        </p:sp>
        <p:sp>
          <p:nvSpPr>
            <p:cNvPr id="20" name="TextBox 147"/>
            <p:cNvSpPr txBox="1">
              <a:spLocks noChangeArrowheads="1"/>
            </p:cNvSpPr>
            <p:nvPr/>
          </p:nvSpPr>
          <p:spPr bwMode="auto">
            <a:xfrm>
              <a:off x="1974148" y="4988165"/>
              <a:ext cx="5599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b="0" i="1" dirty="0">
                  <a:latin typeface="Calibri"/>
                  <a:cs typeface="Calibri"/>
                </a:rPr>
                <a:t>–</a:t>
              </a:r>
              <a:r>
                <a:rPr lang="en-US" sz="1600" b="0" dirty="0" smtClean="0"/>
                <a:t>0.4</a:t>
              </a:r>
              <a:endParaRPr lang="en-US" sz="1600" b="0" dirty="0"/>
            </a:p>
          </p:txBody>
        </p:sp>
        <p:sp>
          <p:nvSpPr>
            <p:cNvPr id="21" name="TextBox 148"/>
            <p:cNvSpPr txBox="1">
              <a:spLocks noChangeArrowheads="1"/>
            </p:cNvSpPr>
            <p:nvPr/>
          </p:nvSpPr>
          <p:spPr bwMode="auto">
            <a:xfrm>
              <a:off x="2503766" y="4986020"/>
              <a:ext cx="5599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b="0" i="1" dirty="0">
                  <a:latin typeface="Calibri"/>
                  <a:cs typeface="Calibri"/>
                </a:rPr>
                <a:t>–</a:t>
              </a:r>
              <a:r>
                <a:rPr lang="en-US" sz="1600" b="0" dirty="0" smtClean="0"/>
                <a:t>0.2</a:t>
              </a:r>
              <a:endParaRPr lang="en-US" sz="1600" b="0" dirty="0"/>
            </a:p>
          </p:txBody>
        </p:sp>
        <p:sp>
          <p:nvSpPr>
            <p:cNvPr id="22" name="TextBox 149"/>
            <p:cNvSpPr txBox="1">
              <a:spLocks noChangeArrowheads="1"/>
            </p:cNvSpPr>
            <p:nvPr/>
          </p:nvSpPr>
          <p:spPr bwMode="auto">
            <a:xfrm>
              <a:off x="3061429" y="4990436"/>
              <a:ext cx="4474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dirty="0"/>
                <a:t>0.0</a:t>
              </a:r>
            </a:p>
          </p:txBody>
        </p:sp>
        <p:cxnSp>
          <p:nvCxnSpPr>
            <p:cNvPr id="23" name="Straight Arrow Connector 22"/>
            <p:cNvCxnSpPr/>
            <p:nvPr/>
          </p:nvCxnSpPr>
          <p:spPr bwMode="auto">
            <a:xfrm>
              <a:off x="2460607" y="2787584"/>
              <a:ext cx="0" cy="291821"/>
            </a:xfrm>
            <a:prstGeom prst="straightConnector1">
              <a:avLst/>
            </a:prstGeom>
            <a:ln w="38100" cmpd="sng">
              <a:solidFill>
                <a:schemeClr val="tx1"/>
              </a:solidFill>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bwMode="auto">
            <a:xfrm>
              <a:off x="3085051" y="3512434"/>
              <a:ext cx="0" cy="291823"/>
            </a:xfrm>
            <a:prstGeom prst="straightConnector1">
              <a:avLst/>
            </a:prstGeom>
            <a:ln w="38100" cmpd="sng">
              <a:solidFill>
                <a:schemeClr val="tx1"/>
              </a:solidFill>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26" name="TextBox 15"/>
            <p:cNvSpPr txBox="1">
              <a:spLocks noChangeArrowheads="1"/>
            </p:cNvSpPr>
            <p:nvPr/>
          </p:nvSpPr>
          <p:spPr bwMode="auto">
            <a:xfrm>
              <a:off x="6195054" y="5366128"/>
              <a:ext cx="1043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i="1" dirty="0"/>
                <a:t>E </a:t>
              </a:r>
              <a:r>
                <a:rPr lang="mr-IN" sz="1600" b="0" i="1" dirty="0" smtClean="0">
                  <a:latin typeface="Calibri"/>
                  <a:cs typeface="Calibri"/>
                </a:rPr>
                <a:t>–</a:t>
              </a:r>
              <a:r>
                <a:rPr lang="en-US" sz="1600" b="0" i="1" dirty="0" smtClean="0">
                  <a:latin typeface="Calibri"/>
                  <a:cs typeface="Calibri"/>
                </a:rPr>
                <a:t> </a:t>
              </a:r>
              <a:r>
                <a:rPr lang="en-US" sz="1600" b="0" i="1" dirty="0" smtClean="0"/>
                <a:t>E</a:t>
              </a:r>
              <a:r>
                <a:rPr lang="en-US" sz="1600" b="0" baseline="-25000" dirty="0" smtClean="0"/>
                <a:t>F </a:t>
              </a:r>
              <a:r>
                <a:rPr lang="en-US" sz="1600" b="0" dirty="0"/>
                <a:t>(</a:t>
              </a:r>
              <a:r>
                <a:rPr lang="en-US" sz="1600" b="0" dirty="0" err="1"/>
                <a:t>eV</a:t>
              </a:r>
              <a:r>
                <a:rPr lang="en-US" sz="1600" b="0" dirty="0"/>
                <a:t>)</a:t>
              </a:r>
            </a:p>
          </p:txBody>
        </p:sp>
        <p:sp>
          <p:nvSpPr>
            <p:cNvPr id="27" name="TextBox 146"/>
            <p:cNvSpPr txBox="1">
              <a:spLocks noChangeArrowheads="1"/>
            </p:cNvSpPr>
            <p:nvPr/>
          </p:nvSpPr>
          <p:spPr bwMode="auto">
            <a:xfrm>
              <a:off x="5284102" y="4973289"/>
              <a:ext cx="5599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b="0" i="1" dirty="0">
                  <a:latin typeface="Calibri"/>
                  <a:cs typeface="Calibri"/>
                </a:rPr>
                <a:t>–</a:t>
              </a:r>
              <a:r>
                <a:rPr lang="en-US" sz="1600" b="0" dirty="0" smtClean="0"/>
                <a:t>0.6</a:t>
              </a:r>
              <a:endParaRPr lang="en-US" sz="1600" b="0" dirty="0"/>
            </a:p>
          </p:txBody>
        </p:sp>
        <p:sp>
          <p:nvSpPr>
            <p:cNvPr id="28" name="TextBox 147"/>
            <p:cNvSpPr txBox="1">
              <a:spLocks noChangeArrowheads="1"/>
            </p:cNvSpPr>
            <p:nvPr/>
          </p:nvSpPr>
          <p:spPr bwMode="auto">
            <a:xfrm>
              <a:off x="5800177" y="4972767"/>
              <a:ext cx="5599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b="0" i="1" dirty="0">
                  <a:latin typeface="Calibri"/>
                  <a:cs typeface="Calibri"/>
                </a:rPr>
                <a:t>–</a:t>
              </a:r>
              <a:r>
                <a:rPr lang="en-US" sz="1600" b="0" dirty="0" smtClean="0"/>
                <a:t>0.4</a:t>
              </a:r>
              <a:endParaRPr lang="en-US" sz="1600" b="0" dirty="0"/>
            </a:p>
          </p:txBody>
        </p:sp>
        <p:sp>
          <p:nvSpPr>
            <p:cNvPr id="29" name="TextBox 148"/>
            <p:cNvSpPr txBox="1">
              <a:spLocks noChangeArrowheads="1"/>
            </p:cNvSpPr>
            <p:nvPr/>
          </p:nvSpPr>
          <p:spPr bwMode="auto">
            <a:xfrm>
              <a:off x="6316631" y="4970623"/>
              <a:ext cx="5599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b="0" i="1" dirty="0">
                  <a:latin typeface="Calibri"/>
                  <a:cs typeface="Calibri"/>
                </a:rPr>
                <a:t>–</a:t>
              </a:r>
              <a:r>
                <a:rPr lang="en-US" sz="1600" b="0" dirty="0" smtClean="0"/>
                <a:t>0.2</a:t>
              </a:r>
              <a:endParaRPr lang="en-US" sz="1600" b="0" dirty="0"/>
            </a:p>
          </p:txBody>
        </p:sp>
        <p:sp>
          <p:nvSpPr>
            <p:cNvPr id="30" name="TextBox 149"/>
            <p:cNvSpPr txBox="1">
              <a:spLocks noChangeArrowheads="1"/>
            </p:cNvSpPr>
            <p:nvPr/>
          </p:nvSpPr>
          <p:spPr bwMode="auto">
            <a:xfrm>
              <a:off x="6872904" y="4975039"/>
              <a:ext cx="4474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dirty="0"/>
                <a:t>0.0</a:t>
              </a:r>
            </a:p>
          </p:txBody>
        </p:sp>
        <p:sp>
          <p:nvSpPr>
            <p:cNvPr id="31" name="TextBox 150"/>
            <p:cNvSpPr txBox="1">
              <a:spLocks noChangeArrowheads="1"/>
            </p:cNvSpPr>
            <p:nvPr/>
          </p:nvSpPr>
          <p:spPr bwMode="auto">
            <a:xfrm>
              <a:off x="7362597" y="4975039"/>
              <a:ext cx="4474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dirty="0"/>
                <a:t>0.2</a:t>
              </a:r>
            </a:p>
          </p:txBody>
        </p:sp>
        <p:cxnSp>
          <p:nvCxnSpPr>
            <p:cNvPr id="32" name="Straight Connector 31"/>
            <p:cNvCxnSpPr/>
            <p:nvPr/>
          </p:nvCxnSpPr>
          <p:spPr bwMode="auto">
            <a:xfrm>
              <a:off x="6267028" y="1300475"/>
              <a:ext cx="0" cy="3692122"/>
            </a:xfrm>
            <a:prstGeom prst="line">
              <a:avLst/>
            </a:prstGeom>
            <a:ln w="9525" cmpd="sng">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bwMode="auto">
            <a:xfrm>
              <a:off x="6963040" y="1305622"/>
              <a:ext cx="0" cy="3692122"/>
            </a:xfrm>
            <a:prstGeom prst="line">
              <a:avLst/>
            </a:prstGeom>
            <a:ln w="9525" cmpd="sng">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34" name="TextBox 141"/>
            <p:cNvSpPr txBox="1">
              <a:spLocks noChangeArrowheads="1"/>
            </p:cNvSpPr>
            <p:nvPr/>
          </p:nvSpPr>
          <p:spPr bwMode="auto">
            <a:xfrm rot="16200000">
              <a:off x="3912778" y="2955828"/>
              <a:ext cx="24555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dirty="0" smtClean="0"/>
                <a:t>Subtracted Intensity (a. u.)</a:t>
              </a:r>
              <a:endParaRPr lang="en-US" sz="1600" b="0" dirty="0"/>
            </a:p>
          </p:txBody>
        </p:sp>
        <p:sp>
          <p:nvSpPr>
            <p:cNvPr id="35" name="TextBox 154"/>
            <p:cNvSpPr txBox="1">
              <a:spLocks noChangeArrowheads="1"/>
            </p:cNvSpPr>
            <p:nvPr/>
          </p:nvSpPr>
          <p:spPr bwMode="auto">
            <a:xfrm>
              <a:off x="7222030" y="1962971"/>
              <a:ext cx="655248" cy="280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dirty="0"/>
                <a:t>  </a:t>
              </a:r>
              <a:r>
                <a:rPr lang="en-US" sz="1600" b="0" dirty="0" smtClean="0"/>
                <a:t>18 </a:t>
              </a:r>
              <a:r>
                <a:rPr lang="en-US" sz="1600" b="0" dirty="0"/>
                <a:t>K</a:t>
              </a:r>
            </a:p>
            <a:p>
              <a:pPr eaLnBrk="1" hangingPunct="1"/>
              <a:r>
                <a:rPr lang="en-US" sz="1600" b="0" dirty="0"/>
                <a:t> </a:t>
              </a:r>
              <a:endParaRPr lang="en-US" sz="1600" b="0" dirty="0" smtClean="0"/>
            </a:p>
            <a:p>
              <a:pPr eaLnBrk="1" hangingPunct="1"/>
              <a:r>
                <a:rPr lang="en-US" sz="1600" b="0" dirty="0"/>
                <a:t> </a:t>
              </a:r>
              <a:r>
                <a:rPr lang="en-US" sz="1600" b="0" dirty="0" smtClean="0"/>
                <a:t> </a:t>
              </a:r>
              <a:r>
                <a:rPr lang="en-US" sz="1600" b="0" dirty="0"/>
                <a:t>60 K</a:t>
              </a:r>
            </a:p>
            <a:p>
              <a:pPr eaLnBrk="1" hangingPunct="1"/>
              <a:endParaRPr lang="en-US" sz="1600" b="0" dirty="0" smtClean="0"/>
            </a:p>
            <a:p>
              <a:pPr eaLnBrk="1" hangingPunct="1"/>
              <a:r>
                <a:rPr lang="en-US" sz="1600" b="0" dirty="0" smtClean="0"/>
                <a:t>110 </a:t>
              </a:r>
              <a:r>
                <a:rPr lang="en-US" sz="1600" b="0" dirty="0"/>
                <a:t>K</a:t>
              </a:r>
            </a:p>
            <a:p>
              <a:pPr eaLnBrk="1" hangingPunct="1"/>
              <a:endParaRPr lang="en-US" sz="1600" b="0" dirty="0" smtClean="0"/>
            </a:p>
            <a:p>
              <a:pPr eaLnBrk="1" hangingPunct="1"/>
              <a:r>
                <a:rPr lang="en-US" sz="1600" b="0" dirty="0" smtClean="0"/>
                <a:t>160 </a:t>
              </a:r>
              <a:r>
                <a:rPr lang="en-US" sz="1600" b="0" dirty="0"/>
                <a:t>K</a:t>
              </a:r>
            </a:p>
            <a:p>
              <a:pPr eaLnBrk="1" hangingPunct="1"/>
              <a:endParaRPr lang="en-US" sz="1600" b="0" dirty="0" smtClean="0"/>
            </a:p>
            <a:p>
              <a:pPr eaLnBrk="1" hangingPunct="1"/>
              <a:r>
                <a:rPr lang="en-US" sz="1600" b="0" dirty="0" smtClean="0"/>
                <a:t>210 K</a:t>
              </a:r>
            </a:p>
            <a:p>
              <a:pPr eaLnBrk="1" hangingPunct="1"/>
              <a:endParaRPr lang="en-US" sz="1600" b="0" dirty="0"/>
            </a:p>
            <a:p>
              <a:pPr eaLnBrk="1" hangingPunct="1"/>
              <a:r>
                <a:rPr lang="en-US" sz="1600" b="0" dirty="0"/>
                <a:t>260 </a:t>
              </a:r>
              <a:r>
                <a:rPr lang="en-US" sz="1600" b="0" dirty="0" smtClean="0"/>
                <a:t>K</a:t>
              </a:r>
              <a:endParaRPr lang="en-US" sz="1600" b="0" dirty="0"/>
            </a:p>
          </p:txBody>
        </p:sp>
        <p:cxnSp>
          <p:nvCxnSpPr>
            <p:cNvPr id="36" name="Straight Connector 35"/>
            <p:cNvCxnSpPr/>
            <p:nvPr/>
          </p:nvCxnSpPr>
          <p:spPr>
            <a:xfrm>
              <a:off x="1584044" y="4195262"/>
              <a:ext cx="21288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584044" y="3368209"/>
              <a:ext cx="21288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577923" y="2521309"/>
              <a:ext cx="14231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587468" y="1694257"/>
              <a:ext cx="21288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1"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Temperature-dependent spectral change</a:t>
            </a:r>
            <a:endParaRPr lang="en-US" altLang="zh-CN" sz="3000" dirty="0">
              <a:solidFill>
                <a:schemeClr val="bg1"/>
              </a:solidFill>
              <a:effectLst>
                <a:outerShdw blurRad="38100" dist="38100" dir="2700000" algn="tl">
                  <a:srgbClr val="000000"/>
                </a:outerShdw>
              </a:effectLst>
              <a:ea typeface="宋体" pitchFamily="2" charset="-122"/>
            </a:endParaRPr>
          </a:p>
        </p:txBody>
      </p:sp>
      <p:grpSp>
        <p:nvGrpSpPr>
          <p:cNvPr id="88" name="Group 87"/>
          <p:cNvGrpSpPr/>
          <p:nvPr/>
        </p:nvGrpSpPr>
        <p:grpSpPr>
          <a:xfrm>
            <a:off x="0" y="3762031"/>
            <a:ext cx="6753025" cy="3019769"/>
            <a:chOff x="0" y="3390900"/>
            <a:chExt cx="6753025" cy="3019769"/>
          </a:xfrm>
        </p:grpSpPr>
        <p:grpSp>
          <p:nvGrpSpPr>
            <p:cNvPr id="44" name="Group 43"/>
            <p:cNvGrpSpPr/>
            <p:nvPr/>
          </p:nvGrpSpPr>
          <p:grpSpPr>
            <a:xfrm>
              <a:off x="0" y="3733800"/>
              <a:ext cx="6753025" cy="2676869"/>
              <a:chOff x="34309" y="394843"/>
              <a:chExt cx="6753025" cy="2676869"/>
            </a:xfrm>
          </p:grpSpPr>
          <p:grpSp>
            <p:nvGrpSpPr>
              <p:cNvPr id="45" name="Group 44"/>
              <p:cNvGrpSpPr/>
              <p:nvPr/>
            </p:nvGrpSpPr>
            <p:grpSpPr>
              <a:xfrm>
                <a:off x="4132849" y="445199"/>
                <a:ext cx="2654485" cy="2351586"/>
                <a:chOff x="2520801" y="2246997"/>
                <a:chExt cx="1570902" cy="1371267"/>
              </a:xfrm>
            </p:grpSpPr>
            <p:pic>
              <p:nvPicPr>
                <p:cNvPr id="73" name="Picture 72"/>
                <p:cNvPicPr>
                  <a:picLocks noChangeAspect="1"/>
                </p:cNvPicPr>
                <p:nvPr/>
              </p:nvPicPr>
              <p:blipFill rotWithShape="1">
                <a:blip r:embed="rId4"/>
                <a:srcRect l="8752" t="1" r="2328" b="20030"/>
                <a:stretch/>
              </p:blipFill>
              <p:spPr>
                <a:xfrm rot="16200000" flipV="1">
                  <a:off x="3250996" y="2777558"/>
                  <a:ext cx="1371267" cy="310146"/>
                </a:xfrm>
                <a:prstGeom prst="rect">
                  <a:avLst/>
                </a:prstGeom>
              </p:spPr>
            </p:pic>
            <p:grpSp>
              <p:nvGrpSpPr>
                <p:cNvPr id="74" name="Group 73"/>
                <p:cNvGrpSpPr/>
                <p:nvPr/>
              </p:nvGrpSpPr>
              <p:grpSpPr>
                <a:xfrm>
                  <a:off x="2520801" y="2261574"/>
                  <a:ext cx="1176685" cy="1333336"/>
                  <a:chOff x="2520801" y="2261574"/>
                  <a:chExt cx="1176685" cy="1333336"/>
                </a:xfrm>
              </p:grpSpPr>
              <p:grpSp>
                <p:nvGrpSpPr>
                  <p:cNvPr id="75" name="Group 323"/>
                  <p:cNvGrpSpPr>
                    <a:grpSpLocks/>
                  </p:cNvGrpSpPr>
                  <p:nvPr/>
                </p:nvGrpSpPr>
                <p:grpSpPr bwMode="auto">
                  <a:xfrm>
                    <a:off x="2520801" y="2316766"/>
                    <a:ext cx="1163587" cy="1278144"/>
                    <a:chOff x="4317265" y="2220140"/>
                    <a:chExt cx="1718616" cy="2097088"/>
                  </a:xfrm>
                </p:grpSpPr>
                <p:pic>
                  <p:nvPicPr>
                    <p:cNvPr id="77" name="Picture 330"/>
                    <p:cNvPicPr>
                      <a:picLocks noChangeAspect="1"/>
                    </p:cNvPicPr>
                    <p:nvPr/>
                  </p:nvPicPr>
                  <p:blipFill rotWithShape="1">
                    <a:blip r:embed="rId5">
                      <a:extLst>
                        <a:ext uri="{28A0092B-C50C-407E-A947-70E740481C1C}">
                          <a14:useLocalDpi xmlns:a14="http://schemas.microsoft.com/office/drawing/2010/main" val="0"/>
                        </a:ext>
                      </a:extLst>
                    </a:blip>
                    <a:srcRect l="54829" t="10589" r="20707" b="9958"/>
                    <a:stretch/>
                  </p:blipFill>
                  <p:spPr bwMode="auto">
                    <a:xfrm>
                      <a:off x="4358220" y="2220140"/>
                      <a:ext cx="1677661" cy="20970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78" name="Group 331"/>
                    <p:cNvGrpSpPr>
                      <a:grpSpLocks/>
                    </p:cNvGrpSpPr>
                    <p:nvPr/>
                  </p:nvGrpSpPr>
                  <p:grpSpPr bwMode="auto">
                    <a:xfrm>
                      <a:off x="4317265" y="2557045"/>
                      <a:ext cx="90377" cy="1760183"/>
                      <a:chOff x="1122470" y="4903377"/>
                      <a:chExt cx="90377" cy="1760183"/>
                    </a:xfrm>
                  </p:grpSpPr>
                  <p:cxnSp>
                    <p:nvCxnSpPr>
                      <p:cNvPr id="79" name="Straight Connector 78"/>
                      <p:cNvCxnSpPr/>
                      <p:nvPr/>
                    </p:nvCxnSpPr>
                    <p:spPr>
                      <a:xfrm>
                        <a:off x="1122470" y="4887185"/>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1122470" y="5251836"/>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1122470" y="5608675"/>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1122470" y="5957699"/>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122470" y="6309327"/>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1122470" y="6663560"/>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76" name="TextBox 1"/>
                  <p:cNvSpPr txBox="1">
                    <a:spLocks noChangeArrowheads="1"/>
                  </p:cNvSpPr>
                  <p:nvPr/>
                </p:nvSpPr>
                <p:spPr bwMode="auto">
                  <a:xfrm>
                    <a:off x="3371259" y="2261574"/>
                    <a:ext cx="326227" cy="1974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rgbClr val="CCFFCC"/>
                        </a:solidFill>
                      </a:rPr>
                      <a:t>20 K</a:t>
                    </a:r>
                  </a:p>
                </p:txBody>
              </p:sp>
            </p:grpSp>
          </p:grpSp>
          <p:pic>
            <p:nvPicPr>
              <p:cNvPr id="46" name="Picture 45"/>
              <p:cNvPicPr>
                <a:picLocks noChangeAspect="1"/>
              </p:cNvPicPr>
              <p:nvPr/>
            </p:nvPicPr>
            <p:blipFill rotWithShape="1">
              <a:blip r:embed="rId6"/>
              <a:srcRect l="8776" b="20040"/>
              <a:stretch/>
            </p:blipFill>
            <p:spPr>
              <a:xfrm rot="16200000" flipV="1">
                <a:off x="2203238" y="1338732"/>
                <a:ext cx="2408047" cy="520270"/>
              </a:xfrm>
              <a:prstGeom prst="rect">
                <a:avLst/>
              </a:prstGeom>
            </p:spPr>
          </p:pic>
          <p:grpSp>
            <p:nvGrpSpPr>
              <p:cNvPr id="47" name="Group 46"/>
              <p:cNvGrpSpPr/>
              <p:nvPr/>
            </p:nvGrpSpPr>
            <p:grpSpPr>
              <a:xfrm>
                <a:off x="1016634" y="477396"/>
                <a:ext cx="1966297" cy="2284659"/>
                <a:chOff x="697490" y="2263447"/>
                <a:chExt cx="1163639" cy="1332241"/>
              </a:xfrm>
            </p:grpSpPr>
            <p:grpSp>
              <p:nvGrpSpPr>
                <p:cNvPr id="64" name="Group 313"/>
                <p:cNvGrpSpPr>
                  <a:grpSpLocks/>
                </p:cNvGrpSpPr>
                <p:nvPr/>
              </p:nvGrpSpPr>
              <p:grpSpPr bwMode="auto">
                <a:xfrm>
                  <a:off x="697490" y="2316767"/>
                  <a:ext cx="1163639" cy="1278921"/>
                  <a:chOff x="1094118" y="2218867"/>
                  <a:chExt cx="1717190" cy="2098361"/>
                </a:xfrm>
              </p:grpSpPr>
              <p:pic>
                <p:nvPicPr>
                  <p:cNvPr id="66" name="Picture 314"/>
                  <p:cNvPicPr>
                    <a:picLocks noChangeAspect="1"/>
                  </p:cNvPicPr>
                  <p:nvPr/>
                </p:nvPicPr>
                <p:blipFill rotWithShape="1">
                  <a:blip r:embed="rId7">
                    <a:extLst>
                      <a:ext uri="{28A0092B-C50C-407E-A947-70E740481C1C}">
                        <a14:useLocalDpi xmlns:a14="http://schemas.microsoft.com/office/drawing/2010/main" val="0"/>
                      </a:ext>
                    </a:extLst>
                  </a:blip>
                  <a:srcRect l="54829" t="10541" r="20760" b="9958"/>
                  <a:stretch/>
                </p:blipFill>
                <p:spPr bwMode="auto">
                  <a:xfrm>
                    <a:off x="1137273" y="2218867"/>
                    <a:ext cx="1674035" cy="209836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67" name="Group 315"/>
                  <p:cNvGrpSpPr>
                    <a:grpSpLocks/>
                  </p:cNvGrpSpPr>
                  <p:nvPr/>
                </p:nvGrpSpPr>
                <p:grpSpPr bwMode="auto">
                  <a:xfrm>
                    <a:off x="1094118" y="2551487"/>
                    <a:ext cx="90921" cy="1413120"/>
                    <a:chOff x="1122155" y="4903514"/>
                    <a:chExt cx="90921" cy="1413120"/>
                  </a:xfrm>
                </p:grpSpPr>
                <p:cxnSp>
                  <p:nvCxnSpPr>
                    <p:cNvPr id="68" name="Straight Connector 67"/>
                    <p:cNvCxnSpPr/>
                    <p:nvPr/>
                  </p:nvCxnSpPr>
                  <p:spPr>
                    <a:xfrm>
                      <a:off x="1122231" y="4903299"/>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1122231" y="5254927"/>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1122231" y="5611766"/>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1122231" y="5958184"/>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1122231" y="6317627"/>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65" name="TextBox 209"/>
                <p:cNvSpPr txBox="1">
                  <a:spLocks noChangeArrowheads="1"/>
                </p:cNvSpPr>
                <p:nvPr/>
              </p:nvSpPr>
              <p:spPr bwMode="auto">
                <a:xfrm>
                  <a:off x="1473125" y="2263447"/>
                  <a:ext cx="387771" cy="19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rgbClr val="CCFFCC"/>
                      </a:solidFill>
                    </a:rPr>
                    <a:t>300 K</a:t>
                  </a:r>
                </a:p>
              </p:txBody>
            </p:sp>
          </p:grpSp>
          <p:sp>
            <p:nvSpPr>
              <p:cNvPr id="48" name="TextBox 15"/>
              <p:cNvSpPr txBox="1">
                <a:spLocks noChangeArrowheads="1"/>
              </p:cNvSpPr>
              <p:nvPr/>
            </p:nvSpPr>
            <p:spPr bwMode="auto">
              <a:xfrm rot="16200000">
                <a:off x="-326453" y="1448115"/>
                <a:ext cx="10600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a:t>E </a:t>
                </a:r>
                <a:r>
                  <a:rPr lang="mr-IN" sz="1600" i="1" dirty="0" smtClean="0">
                    <a:latin typeface="Calibri"/>
                    <a:cs typeface="Calibri"/>
                  </a:rPr>
                  <a:t>–</a:t>
                </a:r>
                <a:r>
                  <a:rPr lang="en-US" sz="1600" dirty="0" smtClean="0"/>
                  <a:t> </a:t>
                </a:r>
                <a:r>
                  <a:rPr lang="en-US" sz="1600" i="1" dirty="0"/>
                  <a:t>E</a:t>
                </a:r>
                <a:r>
                  <a:rPr lang="en-US" sz="1600" baseline="-25000" dirty="0"/>
                  <a:t>F </a:t>
                </a:r>
                <a:r>
                  <a:rPr lang="en-US" sz="1600" dirty="0"/>
                  <a:t>(</a:t>
                </a:r>
                <a:r>
                  <a:rPr lang="en-US" sz="1600" dirty="0" err="1"/>
                  <a:t>eV</a:t>
                </a:r>
                <a:r>
                  <a:rPr lang="en-US" sz="1600" dirty="0"/>
                  <a:t>)</a:t>
                </a:r>
              </a:p>
            </p:txBody>
          </p:sp>
          <p:sp>
            <p:nvSpPr>
              <p:cNvPr id="49" name="TextBox 303"/>
              <p:cNvSpPr txBox="1">
                <a:spLocks noChangeArrowheads="1"/>
              </p:cNvSpPr>
              <p:nvPr/>
            </p:nvSpPr>
            <p:spPr bwMode="auto">
              <a:xfrm>
                <a:off x="2809911" y="2733158"/>
                <a:ext cx="3770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latin typeface="Symbol" charset="0"/>
                    <a:cs typeface="Symbol" charset="0"/>
                  </a:rPr>
                  <a:t>K</a:t>
                </a:r>
              </a:p>
            </p:txBody>
          </p:sp>
          <p:sp>
            <p:nvSpPr>
              <p:cNvPr id="50" name="TextBox 8"/>
              <p:cNvSpPr txBox="1">
                <a:spLocks noChangeArrowheads="1"/>
              </p:cNvSpPr>
              <p:nvPr/>
            </p:nvSpPr>
            <p:spPr bwMode="auto">
              <a:xfrm>
                <a:off x="804849" y="2733158"/>
                <a:ext cx="7104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latin typeface="Symbol" charset="0"/>
                    <a:cs typeface="Symbol" charset="0"/>
                  </a:rPr>
                  <a:t>K</a:t>
                </a:r>
                <a:r>
                  <a:rPr lang="en-US" altLang="ko-KR" sz="1600" dirty="0">
                    <a:latin typeface="Symbol" charset="0"/>
                    <a:cs typeface="Symbol" charset="0"/>
                  </a:rPr>
                  <a:t>+M</a:t>
                </a:r>
                <a:endParaRPr lang="en-US" sz="1600" dirty="0">
                  <a:latin typeface="Symbol" charset="0"/>
                  <a:cs typeface="Symbol" charset="0"/>
                </a:endParaRPr>
              </a:p>
            </p:txBody>
          </p:sp>
          <p:sp>
            <p:nvSpPr>
              <p:cNvPr id="51" name="TextBox 307"/>
              <p:cNvSpPr txBox="1">
                <a:spLocks noChangeArrowheads="1"/>
              </p:cNvSpPr>
              <p:nvPr/>
            </p:nvSpPr>
            <p:spPr bwMode="auto">
              <a:xfrm>
                <a:off x="607472" y="705997"/>
                <a:ext cx="4474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600" dirty="0" smtClean="0"/>
                  <a:t>0.0</a:t>
                </a:r>
                <a:endParaRPr lang="en-US" sz="1600" dirty="0"/>
              </a:p>
            </p:txBody>
          </p:sp>
          <p:sp>
            <p:nvSpPr>
              <p:cNvPr id="52" name="TextBox 309"/>
              <p:cNvSpPr txBox="1">
                <a:spLocks noChangeArrowheads="1"/>
              </p:cNvSpPr>
              <p:nvPr/>
            </p:nvSpPr>
            <p:spPr bwMode="auto">
              <a:xfrm>
                <a:off x="496630" y="2186947"/>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mr-IN" sz="1600" dirty="0"/>
                  <a:t>–</a:t>
                </a:r>
                <a:r>
                  <a:rPr lang="en-US" sz="1600" dirty="0" smtClean="0"/>
                  <a:t>0.4</a:t>
                </a:r>
                <a:endParaRPr lang="en-US" sz="1600" dirty="0"/>
              </a:p>
            </p:txBody>
          </p:sp>
          <p:sp>
            <p:nvSpPr>
              <p:cNvPr id="53" name="TextBox 312"/>
              <p:cNvSpPr txBox="1">
                <a:spLocks noChangeArrowheads="1"/>
              </p:cNvSpPr>
              <p:nvPr/>
            </p:nvSpPr>
            <p:spPr bwMode="auto">
              <a:xfrm>
                <a:off x="496630" y="1452430"/>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mr-IN" sz="1600" dirty="0"/>
                  <a:t>–</a:t>
                </a:r>
                <a:r>
                  <a:rPr lang="en-US" sz="1600" dirty="0" smtClean="0"/>
                  <a:t>0.2</a:t>
                </a:r>
                <a:endParaRPr lang="en-US" sz="1600" dirty="0"/>
              </a:p>
            </p:txBody>
          </p:sp>
          <p:grpSp>
            <p:nvGrpSpPr>
              <p:cNvPr id="54" name="Group 1"/>
              <p:cNvGrpSpPr>
                <a:grpSpLocks/>
              </p:cNvGrpSpPr>
              <p:nvPr/>
            </p:nvGrpSpPr>
            <p:grpSpPr bwMode="auto">
              <a:xfrm>
                <a:off x="1170268" y="2024177"/>
                <a:ext cx="403551" cy="678669"/>
                <a:chOff x="7355393" y="1786693"/>
                <a:chExt cx="1028388" cy="2091365"/>
              </a:xfrm>
            </p:grpSpPr>
            <p:grpSp>
              <p:nvGrpSpPr>
                <p:cNvPr id="59" name="Group 2"/>
                <p:cNvGrpSpPr>
                  <a:grpSpLocks/>
                </p:cNvGrpSpPr>
                <p:nvPr/>
              </p:nvGrpSpPr>
              <p:grpSpPr bwMode="auto">
                <a:xfrm>
                  <a:off x="7355393" y="1786693"/>
                  <a:ext cx="1028388" cy="2091365"/>
                  <a:chOff x="5404084" y="1368320"/>
                  <a:chExt cx="1028388" cy="2091365"/>
                </a:xfrm>
              </p:grpSpPr>
              <p:sp>
                <p:nvSpPr>
                  <p:cNvPr id="61" name="Hexagon 60"/>
                  <p:cNvSpPr/>
                  <p:nvPr/>
                </p:nvSpPr>
                <p:spPr>
                  <a:xfrm rot="16200000">
                    <a:off x="5282227" y="2447188"/>
                    <a:ext cx="1134354" cy="890640"/>
                  </a:xfrm>
                  <a:prstGeom prst="hexagon">
                    <a:avLst/>
                  </a:prstGeom>
                  <a:solidFill>
                    <a:srgbClr val="FFFFFF">
                      <a:alpha val="0"/>
                    </a:srgbClr>
                  </a:solidFill>
                  <a:ln>
                    <a:solidFill>
                      <a:srgbClr val="8EB4E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62" name="TextBox 5"/>
                  <p:cNvSpPr txBox="1">
                    <a:spLocks noChangeArrowheads="1"/>
                  </p:cNvSpPr>
                  <p:nvPr/>
                </p:nvSpPr>
                <p:spPr bwMode="auto">
                  <a:xfrm>
                    <a:off x="5406319" y="2415864"/>
                    <a:ext cx="1026153" cy="104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bg1"/>
                        </a:solidFill>
                        <a:latin typeface="Symbol" charset="0"/>
                        <a:cs typeface="Symbol" charset="0"/>
                      </a:rPr>
                      <a:t>G</a:t>
                    </a:r>
                  </a:p>
                </p:txBody>
              </p:sp>
              <p:sp>
                <p:nvSpPr>
                  <p:cNvPr id="63" name="TextBox 6"/>
                  <p:cNvSpPr txBox="1">
                    <a:spLocks noChangeArrowheads="1"/>
                  </p:cNvSpPr>
                  <p:nvPr/>
                </p:nvSpPr>
                <p:spPr bwMode="auto">
                  <a:xfrm>
                    <a:off x="5424521" y="1368320"/>
                    <a:ext cx="960794" cy="104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bg1"/>
                        </a:solidFill>
                        <a:latin typeface="Symbol" charset="2"/>
                        <a:cs typeface="Symbol" charset="2"/>
                      </a:rPr>
                      <a:t>K</a:t>
                    </a:r>
                  </a:p>
                </p:txBody>
              </p:sp>
            </p:grpSp>
            <p:cxnSp>
              <p:nvCxnSpPr>
                <p:cNvPr id="60" name="Straight Connector 59"/>
                <p:cNvCxnSpPr/>
                <p:nvPr/>
              </p:nvCxnSpPr>
              <p:spPr>
                <a:xfrm>
                  <a:off x="7618070" y="2725604"/>
                  <a:ext cx="3570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5" name="TextBox 15"/>
              <p:cNvSpPr txBox="1">
                <a:spLocks noChangeArrowheads="1"/>
              </p:cNvSpPr>
              <p:nvPr/>
            </p:nvSpPr>
            <p:spPr bwMode="auto">
              <a:xfrm>
                <a:off x="3115926" y="2728685"/>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DOS</a:t>
                </a:r>
                <a:endParaRPr lang="en-US" sz="1600" dirty="0"/>
              </a:p>
            </p:txBody>
          </p:sp>
          <p:sp>
            <p:nvSpPr>
              <p:cNvPr id="56" name="TextBox 303"/>
              <p:cNvSpPr txBox="1">
                <a:spLocks noChangeArrowheads="1"/>
              </p:cNvSpPr>
              <p:nvPr/>
            </p:nvSpPr>
            <p:spPr bwMode="auto">
              <a:xfrm>
                <a:off x="5923233" y="2728685"/>
                <a:ext cx="3770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latin typeface="Symbol" charset="0"/>
                    <a:cs typeface="Symbol" charset="0"/>
                  </a:rPr>
                  <a:t>K</a:t>
                </a:r>
              </a:p>
            </p:txBody>
          </p:sp>
          <p:sp>
            <p:nvSpPr>
              <p:cNvPr id="57" name="TextBox 8"/>
              <p:cNvSpPr txBox="1">
                <a:spLocks noChangeArrowheads="1"/>
              </p:cNvSpPr>
              <p:nvPr/>
            </p:nvSpPr>
            <p:spPr bwMode="auto">
              <a:xfrm>
                <a:off x="3918171" y="2728685"/>
                <a:ext cx="7104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latin typeface="Symbol" charset="0"/>
                    <a:cs typeface="Symbol" charset="0"/>
                  </a:rPr>
                  <a:t>K</a:t>
                </a:r>
                <a:r>
                  <a:rPr lang="en-US" altLang="ko-KR" sz="1600" dirty="0">
                    <a:latin typeface="Symbol" charset="0"/>
                    <a:cs typeface="Symbol" charset="0"/>
                  </a:rPr>
                  <a:t>+M</a:t>
                </a:r>
                <a:endParaRPr lang="en-US" sz="1600" dirty="0">
                  <a:latin typeface="Symbol" charset="0"/>
                  <a:cs typeface="Symbol" charset="0"/>
                </a:endParaRPr>
              </a:p>
            </p:txBody>
          </p:sp>
          <p:sp>
            <p:nvSpPr>
              <p:cNvPr id="58" name="TextBox 15"/>
              <p:cNvSpPr txBox="1">
                <a:spLocks noChangeArrowheads="1"/>
              </p:cNvSpPr>
              <p:nvPr/>
            </p:nvSpPr>
            <p:spPr bwMode="auto">
              <a:xfrm>
                <a:off x="6229248" y="2724212"/>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DOS</a:t>
                </a:r>
                <a:endParaRPr lang="en-US" sz="1600" dirty="0"/>
              </a:p>
            </p:txBody>
          </p:sp>
        </p:grpSp>
        <p:sp>
          <p:nvSpPr>
            <p:cNvPr id="87" name="TextBox 86"/>
            <p:cNvSpPr txBox="1"/>
            <p:nvPr/>
          </p:nvSpPr>
          <p:spPr>
            <a:xfrm>
              <a:off x="228600" y="3390900"/>
              <a:ext cx="5391219" cy="338554"/>
            </a:xfrm>
            <a:prstGeom prst="rect">
              <a:avLst/>
            </a:prstGeom>
            <a:noFill/>
          </p:spPr>
          <p:txBody>
            <a:bodyPr wrap="none" rtlCol="0">
              <a:spAutoFit/>
            </a:bodyPr>
            <a:lstStyle/>
            <a:p>
              <a:pPr algn="l"/>
              <a:r>
                <a:rPr lang="en-US" altLang="ko-KR" sz="1600" dirty="0" smtClean="0"/>
                <a:t>Calculations within the Dynamic Mean-Field Theory</a:t>
              </a:r>
              <a:endParaRPr lang="en-US" sz="1600" dirty="0"/>
            </a:p>
          </p:txBody>
        </p:sp>
      </p:grpSp>
      <p:sp>
        <p:nvSpPr>
          <p:cNvPr id="4" name="Rectangle 3"/>
          <p:cNvSpPr/>
          <p:nvPr/>
        </p:nvSpPr>
        <p:spPr bwMode="auto">
          <a:xfrm>
            <a:off x="4800600" y="990600"/>
            <a:ext cx="3352800" cy="4876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86" name="TextBox 85"/>
          <p:cNvSpPr txBox="1"/>
          <p:nvPr/>
        </p:nvSpPr>
        <p:spPr>
          <a:xfrm>
            <a:off x="4020682" y="672290"/>
            <a:ext cx="5123318" cy="338554"/>
          </a:xfrm>
          <a:prstGeom prst="rect">
            <a:avLst/>
          </a:prstGeom>
          <a:noFill/>
        </p:spPr>
        <p:txBody>
          <a:bodyPr wrap="none" rtlCol="0">
            <a:spAutoFit/>
          </a:bodyPr>
          <a:lstStyle/>
          <a:p>
            <a:pPr algn="l"/>
            <a:r>
              <a:rPr lang="en-US" sz="1600" b="0" dirty="0" smtClean="0"/>
              <a:t>J. Hwang, C. Hwang et al., Nano </a:t>
            </a:r>
            <a:r>
              <a:rPr lang="en-US" sz="1600" b="0" dirty="0" err="1" smtClean="0"/>
              <a:t>Lett</a:t>
            </a:r>
            <a:r>
              <a:rPr lang="en-US" sz="1600" b="0" dirty="0" smtClean="0"/>
              <a:t>. 18, 3661 (2018)</a:t>
            </a:r>
            <a:endParaRPr lang="en-US" sz="1600" b="0" dirty="0"/>
          </a:p>
        </p:txBody>
      </p:sp>
    </p:spTree>
    <p:extLst>
      <p:ext uri="{BB962C8B-B14F-4D97-AF65-F5344CB8AC3E}">
        <p14:creationId xmlns:p14="http://schemas.microsoft.com/office/powerpoint/2010/main" val="3354052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1000" fill="hold"/>
                                        <p:tgtEl>
                                          <p:spTgt spid="43"/>
                                        </p:tgtEl>
                                      </p:cBhvr>
                                      <p:by x="50000" y="50000"/>
                                    </p:animScale>
                                  </p:childTnLst>
                                </p:cTn>
                              </p:par>
                              <p:par>
                                <p:cTn id="11" presetID="42" presetClass="path" presetSubtype="0" accel="50000" decel="50000" fill="hold" nodeType="withEffect">
                                  <p:stCondLst>
                                    <p:cond delay="0"/>
                                  </p:stCondLst>
                                  <p:childTnLst>
                                    <p:animMotion origin="layout" path="M -3.33333E-6 -1.48148E-6 L -0.22916 -0.20023 " pathEditMode="relative" rAng="0" ptsTypes="AA">
                                      <p:cBhvr>
                                        <p:cTn id="12" dur="1000" fill="hold"/>
                                        <p:tgtEl>
                                          <p:spTgt spid="43"/>
                                        </p:tgtEl>
                                        <p:attrNameLst>
                                          <p:attrName>ppt_x</p:attrName>
                                          <p:attrName>ppt_y</p:attrName>
                                        </p:attrNameLst>
                                      </p:cBhvr>
                                      <p:rCtr x="-11458" y="-10023"/>
                                    </p:animMotion>
                                  </p:childTnLst>
                                </p:cTn>
                              </p:par>
                            </p:childTnLst>
                          </p:cTn>
                        </p:par>
                        <p:par>
                          <p:cTn id="13" fill="hold">
                            <p:stCondLst>
                              <p:cond delay="1000"/>
                            </p:stCondLst>
                            <p:childTnLst>
                              <p:par>
                                <p:cTn id="14" presetID="1" presetClass="entr" presetSubtype="0" fill="hold" nodeType="afterEffect">
                                  <p:stCondLst>
                                    <p:cond delay="0"/>
                                  </p:stCondLst>
                                  <p:childTnLst>
                                    <p:set>
                                      <p:cBhvr>
                                        <p:cTn id="15"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Realization of Kondo resonance in a 2D limit</a:t>
            </a:r>
            <a:endParaRPr lang="en-US" altLang="zh-CN" sz="3000" dirty="0">
              <a:solidFill>
                <a:schemeClr val="bg1"/>
              </a:solidFill>
              <a:effectLst>
                <a:outerShdw blurRad="38100" dist="38100" dir="2700000" algn="tl">
                  <a:srgbClr val="000000"/>
                </a:outerShdw>
              </a:effectLst>
              <a:ea typeface="宋体" pitchFamily="2" charset="-122"/>
            </a:endParaRPr>
          </a:p>
        </p:txBody>
      </p:sp>
      <p:grpSp>
        <p:nvGrpSpPr>
          <p:cNvPr id="89" name="Group 88"/>
          <p:cNvGrpSpPr/>
          <p:nvPr/>
        </p:nvGrpSpPr>
        <p:grpSpPr>
          <a:xfrm>
            <a:off x="6715660" y="4452177"/>
            <a:ext cx="2168082" cy="1515308"/>
            <a:chOff x="6715660" y="4081046"/>
            <a:chExt cx="2168082" cy="1515308"/>
          </a:xfrm>
        </p:grpSpPr>
        <p:sp>
          <p:nvSpPr>
            <p:cNvPr id="85" name="TextBox 84"/>
            <p:cNvSpPr txBox="1"/>
            <p:nvPr/>
          </p:nvSpPr>
          <p:spPr>
            <a:xfrm>
              <a:off x="6718828" y="4081046"/>
              <a:ext cx="1364476" cy="338554"/>
            </a:xfrm>
            <a:prstGeom prst="rect">
              <a:avLst/>
            </a:prstGeom>
            <a:noFill/>
          </p:spPr>
          <p:txBody>
            <a:bodyPr wrap="none" rtlCol="0">
              <a:spAutoFit/>
            </a:bodyPr>
            <a:lstStyle/>
            <a:p>
              <a:pPr algn="l"/>
              <a:r>
                <a:rPr lang="en-US" sz="1600" dirty="0" smtClean="0"/>
                <a:t>Kondo peak</a:t>
              </a:r>
              <a:endParaRPr lang="en-US" sz="1600" dirty="0"/>
            </a:p>
          </p:txBody>
        </p:sp>
        <p:sp>
          <p:nvSpPr>
            <p:cNvPr id="86" name="TextBox 85"/>
            <p:cNvSpPr txBox="1"/>
            <p:nvPr/>
          </p:nvSpPr>
          <p:spPr>
            <a:xfrm>
              <a:off x="6715660" y="5257800"/>
              <a:ext cx="2168082" cy="338554"/>
            </a:xfrm>
            <a:prstGeom prst="rect">
              <a:avLst/>
            </a:prstGeom>
            <a:noFill/>
          </p:spPr>
          <p:txBody>
            <a:bodyPr wrap="none" rtlCol="0">
              <a:spAutoFit/>
            </a:bodyPr>
            <a:lstStyle/>
            <a:p>
              <a:pPr algn="l"/>
              <a:r>
                <a:rPr lang="en-US" sz="1600" dirty="0" smtClean="0"/>
                <a:t>Spin-orbit side band</a:t>
              </a:r>
              <a:endParaRPr lang="en-US" sz="1600" dirty="0"/>
            </a:p>
          </p:txBody>
        </p:sp>
      </p:grpSp>
      <p:grpSp>
        <p:nvGrpSpPr>
          <p:cNvPr id="88" name="Group 87"/>
          <p:cNvGrpSpPr/>
          <p:nvPr/>
        </p:nvGrpSpPr>
        <p:grpSpPr>
          <a:xfrm>
            <a:off x="0" y="3762031"/>
            <a:ext cx="6753025" cy="3019769"/>
            <a:chOff x="0" y="3390900"/>
            <a:chExt cx="6753025" cy="3019769"/>
          </a:xfrm>
        </p:grpSpPr>
        <p:grpSp>
          <p:nvGrpSpPr>
            <p:cNvPr id="44" name="Group 43"/>
            <p:cNvGrpSpPr/>
            <p:nvPr/>
          </p:nvGrpSpPr>
          <p:grpSpPr>
            <a:xfrm>
              <a:off x="0" y="3733800"/>
              <a:ext cx="6753025" cy="2676869"/>
              <a:chOff x="34309" y="394843"/>
              <a:chExt cx="6753025" cy="2676869"/>
            </a:xfrm>
          </p:grpSpPr>
          <p:grpSp>
            <p:nvGrpSpPr>
              <p:cNvPr id="45" name="Group 44"/>
              <p:cNvGrpSpPr/>
              <p:nvPr/>
            </p:nvGrpSpPr>
            <p:grpSpPr>
              <a:xfrm>
                <a:off x="4132849" y="445199"/>
                <a:ext cx="2654485" cy="2351586"/>
                <a:chOff x="2520801" y="2246997"/>
                <a:chExt cx="1570902" cy="1371267"/>
              </a:xfrm>
            </p:grpSpPr>
            <p:pic>
              <p:nvPicPr>
                <p:cNvPr id="73" name="Picture 72"/>
                <p:cNvPicPr>
                  <a:picLocks noChangeAspect="1"/>
                </p:cNvPicPr>
                <p:nvPr/>
              </p:nvPicPr>
              <p:blipFill rotWithShape="1">
                <a:blip r:embed="rId2"/>
                <a:srcRect l="8752" t="1" r="2328" b="20030"/>
                <a:stretch/>
              </p:blipFill>
              <p:spPr>
                <a:xfrm rot="16200000" flipV="1">
                  <a:off x="3250996" y="2777558"/>
                  <a:ext cx="1371267" cy="310146"/>
                </a:xfrm>
                <a:prstGeom prst="rect">
                  <a:avLst/>
                </a:prstGeom>
              </p:spPr>
            </p:pic>
            <p:grpSp>
              <p:nvGrpSpPr>
                <p:cNvPr id="74" name="Group 73"/>
                <p:cNvGrpSpPr/>
                <p:nvPr/>
              </p:nvGrpSpPr>
              <p:grpSpPr>
                <a:xfrm>
                  <a:off x="2520801" y="2261574"/>
                  <a:ext cx="1176685" cy="1333336"/>
                  <a:chOff x="2520801" y="2261574"/>
                  <a:chExt cx="1176685" cy="1333336"/>
                </a:xfrm>
              </p:grpSpPr>
              <p:grpSp>
                <p:nvGrpSpPr>
                  <p:cNvPr id="75" name="Group 323"/>
                  <p:cNvGrpSpPr>
                    <a:grpSpLocks/>
                  </p:cNvGrpSpPr>
                  <p:nvPr/>
                </p:nvGrpSpPr>
                <p:grpSpPr bwMode="auto">
                  <a:xfrm>
                    <a:off x="2520801" y="2316766"/>
                    <a:ext cx="1163587" cy="1278144"/>
                    <a:chOff x="4317265" y="2220140"/>
                    <a:chExt cx="1718616" cy="2097088"/>
                  </a:xfrm>
                </p:grpSpPr>
                <p:pic>
                  <p:nvPicPr>
                    <p:cNvPr id="77" name="Picture 330"/>
                    <p:cNvPicPr>
                      <a:picLocks noChangeAspect="1"/>
                    </p:cNvPicPr>
                    <p:nvPr/>
                  </p:nvPicPr>
                  <p:blipFill rotWithShape="1">
                    <a:blip r:embed="rId3">
                      <a:extLst>
                        <a:ext uri="{28A0092B-C50C-407E-A947-70E740481C1C}">
                          <a14:useLocalDpi xmlns:a14="http://schemas.microsoft.com/office/drawing/2010/main" val="0"/>
                        </a:ext>
                      </a:extLst>
                    </a:blip>
                    <a:srcRect l="54829" t="10589" r="20707" b="9958"/>
                    <a:stretch/>
                  </p:blipFill>
                  <p:spPr bwMode="auto">
                    <a:xfrm>
                      <a:off x="4358220" y="2220140"/>
                      <a:ext cx="1677661" cy="20970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78" name="Group 331"/>
                    <p:cNvGrpSpPr>
                      <a:grpSpLocks/>
                    </p:cNvGrpSpPr>
                    <p:nvPr/>
                  </p:nvGrpSpPr>
                  <p:grpSpPr bwMode="auto">
                    <a:xfrm>
                      <a:off x="4317265" y="2557045"/>
                      <a:ext cx="90377" cy="1760183"/>
                      <a:chOff x="1122470" y="4903377"/>
                      <a:chExt cx="90377" cy="1760183"/>
                    </a:xfrm>
                  </p:grpSpPr>
                  <p:cxnSp>
                    <p:nvCxnSpPr>
                      <p:cNvPr id="79" name="Straight Connector 78"/>
                      <p:cNvCxnSpPr/>
                      <p:nvPr/>
                    </p:nvCxnSpPr>
                    <p:spPr>
                      <a:xfrm>
                        <a:off x="1122470" y="4887185"/>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1122470" y="5251836"/>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1122470" y="5608675"/>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1122470" y="5957699"/>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122470" y="6309327"/>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1122470" y="6663560"/>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76" name="TextBox 1"/>
                  <p:cNvSpPr txBox="1">
                    <a:spLocks noChangeArrowheads="1"/>
                  </p:cNvSpPr>
                  <p:nvPr/>
                </p:nvSpPr>
                <p:spPr bwMode="auto">
                  <a:xfrm>
                    <a:off x="3371259" y="2261574"/>
                    <a:ext cx="326227" cy="1974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rgbClr val="CCFFCC"/>
                        </a:solidFill>
                      </a:rPr>
                      <a:t>20 K</a:t>
                    </a:r>
                  </a:p>
                </p:txBody>
              </p:sp>
            </p:grpSp>
          </p:grpSp>
          <p:pic>
            <p:nvPicPr>
              <p:cNvPr id="46" name="Picture 45"/>
              <p:cNvPicPr>
                <a:picLocks noChangeAspect="1"/>
              </p:cNvPicPr>
              <p:nvPr/>
            </p:nvPicPr>
            <p:blipFill rotWithShape="1">
              <a:blip r:embed="rId4"/>
              <a:srcRect l="8776" b="20040"/>
              <a:stretch/>
            </p:blipFill>
            <p:spPr>
              <a:xfrm rot="16200000" flipV="1">
                <a:off x="2203238" y="1338732"/>
                <a:ext cx="2408047" cy="520270"/>
              </a:xfrm>
              <a:prstGeom prst="rect">
                <a:avLst/>
              </a:prstGeom>
            </p:spPr>
          </p:pic>
          <p:grpSp>
            <p:nvGrpSpPr>
              <p:cNvPr id="47" name="Group 46"/>
              <p:cNvGrpSpPr/>
              <p:nvPr/>
            </p:nvGrpSpPr>
            <p:grpSpPr>
              <a:xfrm>
                <a:off x="1016634" y="477396"/>
                <a:ext cx="1966297" cy="2284659"/>
                <a:chOff x="697490" y="2263447"/>
                <a:chExt cx="1163639" cy="1332241"/>
              </a:xfrm>
            </p:grpSpPr>
            <p:grpSp>
              <p:nvGrpSpPr>
                <p:cNvPr id="64" name="Group 313"/>
                <p:cNvGrpSpPr>
                  <a:grpSpLocks/>
                </p:cNvGrpSpPr>
                <p:nvPr/>
              </p:nvGrpSpPr>
              <p:grpSpPr bwMode="auto">
                <a:xfrm>
                  <a:off x="697490" y="2316767"/>
                  <a:ext cx="1163639" cy="1278921"/>
                  <a:chOff x="1094118" y="2218867"/>
                  <a:chExt cx="1717190" cy="2098361"/>
                </a:xfrm>
              </p:grpSpPr>
              <p:pic>
                <p:nvPicPr>
                  <p:cNvPr id="66" name="Picture 314"/>
                  <p:cNvPicPr>
                    <a:picLocks noChangeAspect="1"/>
                  </p:cNvPicPr>
                  <p:nvPr/>
                </p:nvPicPr>
                <p:blipFill rotWithShape="1">
                  <a:blip r:embed="rId5">
                    <a:extLst>
                      <a:ext uri="{28A0092B-C50C-407E-A947-70E740481C1C}">
                        <a14:useLocalDpi xmlns:a14="http://schemas.microsoft.com/office/drawing/2010/main" val="0"/>
                      </a:ext>
                    </a:extLst>
                  </a:blip>
                  <a:srcRect l="54829" t="10541" r="20760" b="9958"/>
                  <a:stretch/>
                </p:blipFill>
                <p:spPr bwMode="auto">
                  <a:xfrm>
                    <a:off x="1137273" y="2218867"/>
                    <a:ext cx="1674035" cy="209836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67" name="Group 315"/>
                  <p:cNvGrpSpPr>
                    <a:grpSpLocks/>
                  </p:cNvGrpSpPr>
                  <p:nvPr/>
                </p:nvGrpSpPr>
                <p:grpSpPr bwMode="auto">
                  <a:xfrm>
                    <a:off x="1094118" y="2551487"/>
                    <a:ext cx="90921" cy="1413120"/>
                    <a:chOff x="1122155" y="4903514"/>
                    <a:chExt cx="90921" cy="1413120"/>
                  </a:xfrm>
                </p:grpSpPr>
                <p:cxnSp>
                  <p:nvCxnSpPr>
                    <p:cNvPr id="68" name="Straight Connector 67"/>
                    <p:cNvCxnSpPr/>
                    <p:nvPr/>
                  </p:nvCxnSpPr>
                  <p:spPr>
                    <a:xfrm>
                      <a:off x="1122231" y="4903299"/>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1122231" y="5254927"/>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1122231" y="5611766"/>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1122231" y="5958184"/>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1122231" y="6317627"/>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65" name="TextBox 209"/>
                <p:cNvSpPr txBox="1">
                  <a:spLocks noChangeArrowheads="1"/>
                </p:cNvSpPr>
                <p:nvPr/>
              </p:nvSpPr>
              <p:spPr bwMode="auto">
                <a:xfrm>
                  <a:off x="1473125" y="2263447"/>
                  <a:ext cx="387771" cy="19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rgbClr val="CCFFCC"/>
                      </a:solidFill>
                    </a:rPr>
                    <a:t>300 K</a:t>
                  </a:r>
                </a:p>
              </p:txBody>
            </p:sp>
          </p:grpSp>
          <p:sp>
            <p:nvSpPr>
              <p:cNvPr id="48" name="TextBox 15"/>
              <p:cNvSpPr txBox="1">
                <a:spLocks noChangeArrowheads="1"/>
              </p:cNvSpPr>
              <p:nvPr/>
            </p:nvSpPr>
            <p:spPr bwMode="auto">
              <a:xfrm rot="16200000">
                <a:off x="-326453" y="1448115"/>
                <a:ext cx="10600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a:t>E </a:t>
                </a:r>
                <a:r>
                  <a:rPr lang="mr-IN" sz="1600" i="1" dirty="0" smtClean="0">
                    <a:latin typeface="Calibri"/>
                    <a:cs typeface="Calibri"/>
                  </a:rPr>
                  <a:t>–</a:t>
                </a:r>
                <a:r>
                  <a:rPr lang="en-US" sz="1600" dirty="0" smtClean="0"/>
                  <a:t> </a:t>
                </a:r>
                <a:r>
                  <a:rPr lang="en-US" sz="1600" i="1" dirty="0"/>
                  <a:t>E</a:t>
                </a:r>
                <a:r>
                  <a:rPr lang="en-US" sz="1600" baseline="-25000" dirty="0"/>
                  <a:t>F </a:t>
                </a:r>
                <a:r>
                  <a:rPr lang="en-US" sz="1600" dirty="0"/>
                  <a:t>(</a:t>
                </a:r>
                <a:r>
                  <a:rPr lang="en-US" sz="1600" dirty="0" err="1"/>
                  <a:t>eV</a:t>
                </a:r>
                <a:r>
                  <a:rPr lang="en-US" sz="1600" dirty="0"/>
                  <a:t>)</a:t>
                </a:r>
              </a:p>
            </p:txBody>
          </p:sp>
          <p:sp>
            <p:nvSpPr>
              <p:cNvPr id="49" name="TextBox 303"/>
              <p:cNvSpPr txBox="1">
                <a:spLocks noChangeArrowheads="1"/>
              </p:cNvSpPr>
              <p:nvPr/>
            </p:nvSpPr>
            <p:spPr bwMode="auto">
              <a:xfrm>
                <a:off x="2809911" y="2733158"/>
                <a:ext cx="3770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latin typeface="Symbol" charset="0"/>
                    <a:cs typeface="Symbol" charset="0"/>
                  </a:rPr>
                  <a:t>K</a:t>
                </a:r>
              </a:p>
            </p:txBody>
          </p:sp>
          <p:sp>
            <p:nvSpPr>
              <p:cNvPr id="50" name="TextBox 8"/>
              <p:cNvSpPr txBox="1">
                <a:spLocks noChangeArrowheads="1"/>
              </p:cNvSpPr>
              <p:nvPr/>
            </p:nvSpPr>
            <p:spPr bwMode="auto">
              <a:xfrm>
                <a:off x="804849" y="2733158"/>
                <a:ext cx="7104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latin typeface="Symbol" charset="0"/>
                    <a:cs typeface="Symbol" charset="0"/>
                  </a:rPr>
                  <a:t>K</a:t>
                </a:r>
                <a:r>
                  <a:rPr lang="en-US" altLang="ko-KR" sz="1600" dirty="0">
                    <a:latin typeface="Symbol" charset="0"/>
                    <a:cs typeface="Symbol" charset="0"/>
                  </a:rPr>
                  <a:t>+M</a:t>
                </a:r>
                <a:endParaRPr lang="en-US" sz="1600" dirty="0">
                  <a:latin typeface="Symbol" charset="0"/>
                  <a:cs typeface="Symbol" charset="0"/>
                </a:endParaRPr>
              </a:p>
            </p:txBody>
          </p:sp>
          <p:sp>
            <p:nvSpPr>
              <p:cNvPr id="51" name="TextBox 307"/>
              <p:cNvSpPr txBox="1">
                <a:spLocks noChangeArrowheads="1"/>
              </p:cNvSpPr>
              <p:nvPr/>
            </p:nvSpPr>
            <p:spPr bwMode="auto">
              <a:xfrm>
                <a:off x="607472" y="705997"/>
                <a:ext cx="4474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600" dirty="0" smtClean="0"/>
                  <a:t>0.0</a:t>
                </a:r>
                <a:endParaRPr lang="en-US" sz="1600" dirty="0"/>
              </a:p>
            </p:txBody>
          </p:sp>
          <p:sp>
            <p:nvSpPr>
              <p:cNvPr id="52" name="TextBox 309"/>
              <p:cNvSpPr txBox="1">
                <a:spLocks noChangeArrowheads="1"/>
              </p:cNvSpPr>
              <p:nvPr/>
            </p:nvSpPr>
            <p:spPr bwMode="auto">
              <a:xfrm>
                <a:off x="496630" y="2186947"/>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mr-IN" sz="1600" dirty="0"/>
                  <a:t>–</a:t>
                </a:r>
                <a:r>
                  <a:rPr lang="en-US" sz="1600" dirty="0" smtClean="0"/>
                  <a:t>0.4</a:t>
                </a:r>
                <a:endParaRPr lang="en-US" sz="1600" dirty="0"/>
              </a:p>
            </p:txBody>
          </p:sp>
          <p:sp>
            <p:nvSpPr>
              <p:cNvPr id="53" name="TextBox 312"/>
              <p:cNvSpPr txBox="1">
                <a:spLocks noChangeArrowheads="1"/>
              </p:cNvSpPr>
              <p:nvPr/>
            </p:nvSpPr>
            <p:spPr bwMode="auto">
              <a:xfrm>
                <a:off x="496630" y="1452430"/>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mr-IN" sz="1600" dirty="0"/>
                  <a:t>–</a:t>
                </a:r>
                <a:r>
                  <a:rPr lang="en-US" sz="1600" dirty="0" smtClean="0"/>
                  <a:t>0.2</a:t>
                </a:r>
                <a:endParaRPr lang="en-US" sz="1600" dirty="0"/>
              </a:p>
            </p:txBody>
          </p:sp>
          <p:grpSp>
            <p:nvGrpSpPr>
              <p:cNvPr id="54" name="Group 1"/>
              <p:cNvGrpSpPr>
                <a:grpSpLocks/>
              </p:cNvGrpSpPr>
              <p:nvPr/>
            </p:nvGrpSpPr>
            <p:grpSpPr bwMode="auto">
              <a:xfrm>
                <a:off x="1170268" y="2024177"/>
                <a:ext cx="403551" cy="678669"/>
                <a:chOff x="7355393" y="1786693"/>
                <a:chExt cx="1028388" cy="2091365"/>
              </a:xfrm>
            </p:grpSpPr>
            <p:grpSp>
              <p:nvGrpSpPr>
                <p:cNvPr id="59" name="Group 2"/>
                <p:cNvGrpSpPr>
                  <a:grpSpLocks/>
                </p:cNvGrpSpPr>
                <p:nvPr/>
              </p:nvGrpSpPr>
              <p:grpSpPr bwMode="auto">
                <a:xfrm>
                  <a:off x="7355393" y="1786693"/>
                  <a:ext cx="1028388" cy="2091365"/>
                  <a:chOff x="5404084" y="1368320"/>
                  <a:chExt cx="1028388" cy="2091365"/>
                </a:xfrm>
              </p:grpSpPr>
              <p:sp>
                <p:nvSpPr>
                  <p:cNvPr id="61" name="Hexagon 60"/>
                  <p:cNvSpPr/>
                  <p:nvPr/>
                </p:nvSpPr>
                <p:spPr>
                  <a:xfrm rot="16200000">
                    <a:off x="5282227" y="2447188"/>
                    <a:ext cx="1134354" cy="890640"/>
                  </a:xfrm>
                  <a:prstGeom prst="hexagon">
                    <a:avLst/>
                  </a:prstGeom>
                  <a:solidFill>
                    <a:srgbClr val="FFFFFF">
                      <a:alpha val="0"/>
                    </a:srgbClr>
                  </a:solidFill>
                  <a:ln>
                    <a:solidFill>
                      <a:srgbClr val="8EB4E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62" name="TextBox 5"/>
                  <p:cNvSpPr txBox="1">
                    <a:spLocks noChangeArrowheads="1"/>
                  </p:cNvSpPr>
                  <p:nvPr/>
                </p:nvSpPr>
                <p:spPr bwMode="auto">
                  <a:xfrm>
                    <a:off x="5406319" y="2415864"/>
                    <a:ext cx="1026153" cy="104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bg1"/>
                        </a:solidFill>
                        <a:latin typeface="Symbol" charset="0"/>
                        <a:cs typeface="Symbol" charset="0"/>
                      </a:rPr>
                      <a:t>G</a:t>
                    </a:r>
                  </a:p>
                </p:txBody>
              </p:sp>
              <p:sp>
                <p:nvSpPr>
                  <p:cNvPr id="63" name="TextBox 6"/>
                  <p:cNvSpPr txBox="1">
                    <a:spLocks noChangeArrowheads="1"/>
                  </p:cNvSpPr>
                  <p:nvPr/>
                </p:nvSpPr>
                <p:spPr bwMode="auto">
                  <a:xfrm>
                    <a:off x="5424521" y="1368320"/>
                    <a:ext cx="960794" cy="104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bg1"/>
                        </a:solidFill>
                        <a:latin typeface="Symbol" charset="2"/>
                        <a:cs typeface="Symbol" charset="2"/>
                      </a:rPr>
                      <a:t>K</a:t>
                    </a:r>
                  </a:p>
                </p:txBody>
              </p:sp>
            </p:grpSp>
            <p:cxnSp>
              <p:nvCxnSpPr>
                <p:cNvPr id="60" name="Straight Connector 59"/>
                <p:cNvCxnSpPr/>
                <p:nvPr/>
              </p:nvCxnSpPr>
              <p:spPr>
                <a:xfrm>
                  <a:off x="7618070" y="2725604"/>
                  <a:ext cx="3570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5" name="TextBox 15"/>
              <p:cNvSpPr txBox="1">
                <a:spLocks noChangeArrowheads="1"/>
              </p:cNvSpPr>
              <p:nvPr/>
            </p:nvSpPr>
            <p:spPr bwMode="auto">
              <a:xfrm>
                <a:off x="3115926" y="2728685"/>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DOS</a:t>
                </a:r>
                <a:endParaRPr lang="en-US" sz="1600" dirty="0"/>
              </a:p>
            </p:txBody>
          </p:sp>
          <p:sp>
            <p:nvSpPr>
              <p:cNvPr id="56" name="TextBox 303"/>
              <p:cNvSpPr txBox="1">
                <a:spLocks noChangeArrowheads="1"/>
              </p:cNvSpPr>
              <p:nvPr/>
            </p:nvSpPr>
            <p:spPr bwMode="auto">
              <a:xfrm>
                <a:off x="5923233" y="2728685"/>
                <a:ext cx="3770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latin typeface="Symbol" charset="0"/>
                    <a:cs typeface="Symbol" charset="0"/>
                  </a:rPr>
                  <a:t>K</a:t>
                </a:r>
              </a:p>
            </p:txBody>
          </p:sp>
          <p:sp>
            <p:nvSpPr>
              <p:cNvPr id="57" name="TextBox 8"/>
              <p:cNvSpPr txBox="1">
                <a:spLocks noChangeArrowheads="1"/>
              </p:cNvSpPr>
              <p:nvPr/>
            </p:nvSpPr>
            <p:spPr bwMode="auto">
              <a:xfrm>
                <a:off x="3918171" y="2728685"/>
                <a:ext cx="7104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latin typeface="Symbol" charset="0"/>
                    <a:cs typeface="Symbol" charset="0"/>
                  </a:rPr>
                  <a:t>K</a:t>
                </a:r>
                <a:r>
                  <a:rPr lang="en-US" altLang="ko-KR" sz="1600" dirty="0">
                    <a:latin typeface="Symbol" charset="0"/>
                    <a:cs typeface="Symbol" charset="0"/>
                  </a:rPr>
                  <a:t>+M</a:t>
                </a:r>
                <a:endParaRPr lang="en-US" sz="1600" dirty="0">
                  <a:latin typeface="Symbol" charset="0"/>
                  <a:cs typeface="Symbol" charset="0"/>
                </a:endParaRPr>
              </a:p>
            </p:txBody>
          </p:sp>
          <p:sp>
            <p:nvSpPr>
              <p:cNvPr id="58" name="TextBox 15"/>
              <p:cNvSpPr txBox="1">
                <a:spLocks noChangeArrowheads="1"/>
              </p:cNvSpPr>
              <p:nvPr/>
            </p:nvSpPr>
            <p:spPr bwMode="auto">
              <a:xfrm>
                <a:off x="6229248" y="2724212"/>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DOS</a:t>
                </a:r>
                <a:endParaRPr lang="en-US" sz="1600" dirty="0"/>
              </a:p>
            </p:txBody>
          </p:sp>
        </p:grpSp>
        <p:sp>
          <p:nvSpPr>
            <p:cNvPr id="87" name="TextBox 86"/>
            <p:cNvSpPr txBox="1"/>
            <p:nvPr/>
          </p:nvSpPr>
          <p:spPr>
            <a:xfrm>
              <a:off x="228600" y="3390900"/>
              <a:ext cx="5391219" cy="338554"/>
            </a:xfrm>
            <a:prstGeom prst="rect">
              <a:avLst/>
            </a:prstGeom>
            <a:noFill/>
          </p:spPr>
          <p:txBody>
            <a:bodyPr wrap="none" rtlCol="0">
              <a:spAutoFit/>
            </a:bodyPr>
            <a:lstStyle/>
            <a:p>
              <a:pPr algn="l"/>
              <a:r>
                <a:rPr lang="en-US" altLang="ko-KR" sz="1600" dirty="0" smtClean="0"/>
                <a:t>Calculations within the Dynamic Mean-Field Theory</a:t>
              </a:r>
              <a:endParaRPr lang="en-US" sz="1600" dirty="0"/>
            </a:p>
          </p:txBody>
        </p:sp>
      </p:grpSp>
      <p:grpSp>
        <p:nvGrpSpPr>
          <p:cNvPr id="90" name="Group 89"/>
          <p:cNvGrpSpPr/>
          <p:nvPr/>
        </p:nvGrpSpPr>
        <p:grpSpPr>
          <a:xfrm>
            <a:off x="-80645" y="956846"/>
            <a:ext cx="9148445" cy="3081754"/>
            <a:chOff x="-80645" y="3623846"/>
            <a:chExt cx="9148445" cy="3081754"/>
          </a:xfrm>
        </p:grpSpPr>
        <p:grpSp>
          <p:nvGrpSpPr>
            <p:cNvPr id="91" name="Group 90"/>
            <p:cNvGrpSpPr/>
            <p:nvPr/>
          </p:nvGrpSpPr>
          <p:grpSpPr>
            <a:xfrm>
              <a:off x="473693" y="4829571"/>
              <a:ext cx="1408661" cy="1496108"/>
              <a:chOff x="798096" y="1371600"/>
              <a:chExt cx="1981200" cy="2104189"/>
            </a:xfrm>
          </p:grpSpPr>
          <p:sp>
            <p:nvSpPr>
              <p:cNvPr id="137" name="Freeform 136"/>
              <p:cNvSpPr/>
              <p:nvPr/>
            </p:nvSpPr>
            <p:spPr>
              <a:xfrm>
                <a:off x="990600" y="2057400"/>
                <a:ext cx="1600200" cy="14183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solidFill>
                <a:schemeClr val="bg1">
                  <a:lumMod val="75000"/>
                </a:schemeClr>
              </a:solidFill>
              <a:ln>
                <a:no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38" name="Freeform 137"/>
              <p:cNvSpPr/>
              <p:nvPr/>
            </p:nvSpPr>
            <p:spPr>
              <a:xfrm>
                <a:off x="798096" y="1371600"/>
                <a:ext cx="1981200" cy="21041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ln>
                <a:solidFill>
                  <a:srgbClr val="000000"/>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sp>
          <p:nvSpPr>
            <p:cNvPr id="92" name="TextBox 91"/>
            <p:cNvSpPr txBox="1"/>
            <p:nvPr/>
          </p:nvSpPr>
          <p:spPr>
            <a:xfrm>
              <a:off x="275986" y="5164151"/>
              <a:ext cx="324489" cy="262600"/>
            </a:xfrm>
            <a:prstGeom prst="rect">
              <a:avLst/>
            </a:prstGeom>
            <a:noFill/>
          </p:spPr>
          <p:txBody>
            <a:bodyPr wrap="none" rtlCol="0">
              <a:spAutoFit/>
            </a:bodyPr>
            <a:lstStyle/>
            <a:p>
              <a:r>
                <a:rPr lang="en-US" i="1" dirty="0" smtClean="0">
                  <a:latin typeface="Times New Roman"/>
                  <a:cs typeface="Times New Roman"/>
                </a:rPr>
                <a:t>E</a:t>
              </a:r>
              <a:r>
                <a:rPr lang="en-US" baseline="-25000" dirty="0" smtClean="0">
                  <a:latin typeface="Times New Roman"/>
                  <a:cs typeface="Times New Roman"/>
                </a:rPr>
                <a:t>F</a:t>
              </a:r>
              <a:endParaRPr lang="en-US" baseline="-25000" dirty="0">
                <a:latin typeface="Times New Roman"/>
                <a:cs typeface="Times New Roman"/>
              </a:endParaRPr>
            </a:p>
          </p:txBody>
        </p:sp>
        <p:cxnSp>
          <p:nvCxnSpPr>
            <p:cNvPr id="93" name="Straight Connector 92"/>
            <p:cNvCxnSpPr/>
            <p:nvPr/>
          </p:nvCxnSpPr>
          <p:spPr bwMode="auto">
            <a:xfrm>
              <a:off x="1856689" y="5522494"/>
              <a:ext cx="541793" cy="0"/>
            </a:xfrm>
            <a:prstGeom prst="line">
              <a:avLst/>
            </a:prstGeom>
            <a:noFill/>
            <a:ln w="9525" cap="flat" cmpd="sng" algn="ctr">
              <a:solidFill>
                <a:schemeClr val="tx1"/>
              </a:solidFill>
              <a:prstDash val="solid"/>
              <a:round/>
              <a:headEnd type="none" w="med" len="med"/>
              <a:tailEnd type="none" w="med" len="med"/>
            </a:ln>
            <a:effectLst/>
          </p:spPr>
        </p:cxnSp>
        <p:cxnSp>
          <p:nvCxnSpPr>
            <p:cNvPr id="94" name="Straight Connector 93"/>
            <p:cNvCxnSpPr/>
            <p:nvPr/>
          </p:nvCxnSpPr>
          <p:spPr bwMode="auto">
            <a:xfrm>
              <a:off x="1856689" y="5793391"/>
              <a:ext cx="541793" cy="0"/>
            </a:xfrm>
            <a:prstGeom prst="line">
              <a:avLst/>
            </a:prstGeom>
            <a:noFill/>
            <a:ln w="9525" cap="flat" cmpd="sng" algn="ctr">
              <a:solidFill>
                <a:schemeClr val="tx1"/>
              </a:solidFill>
              <a:prstDash val="solid"/>
              <a:round/>
              <a:headEnd type="none" w="med" len="med"/>
              <a:tailEnd type="none" w="med" len="med"/>
            </a:ln>
            <a:effectLst/>
          </p:spPr>
        </p:cxnSp>
        <p:sp>
          <p:nvSpPr>
            <p:cNvPr id="95" name="TextBox 94"/>
            <p:cNvSpPr txBox="1"/>
            <p:nvPr/>
          </p:nvSpPr>
          <p:spPr>
            <a:xfrm>
              <a:off x="2410988" y="5359957"/>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7/2</a:t>
              </a:r>
              <a:endParaRPr lang="en-US" baseline="-25000" dirty="0">
                <a:latin typeface="Times New Roman"/>
                <a:cs typeface="Times New Roman"/>
              </a:endParaRPr>
            </a:p>
          </p:txBody>
        </p:sp>
        <p:sp>
          <p:nvSpPr>
            <p:cNvPr id="96" name="TextBox 95"/>
            <p:cNvSpPr txBox="1"/>
            <p:nvPr/>
          </p:nvSpPr>
          <p:spPr>
            <a:xfrm>
              <a:off x="2414642" y="5629644"/>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5/2</a:t>
              </a:r>
              <a:endParaRPr lang="en-US" baseline="-25000" dirty="0">
                <a:latin typeface="Times New Roman"/>
                <a:cs typeface="Times New Roman"/>
              </a:endParaRPr>
            </a:p>
          </p:txBody>
        </p:sp>
        <p:sp>
          <p:nvSpPr>
            <p:cNvPr id="97" name="TextBox 96"/>
            <p:cNvSpPr txBox="1"/>
            <p:nvPr/>
          </p:nvSpPr>
          <p:spPr>
            <a:xfrm>
              <a:off x="242155" y="3623846"/>
              <a:ext cx="4710845" cy="338554"/>
            </a:xfrm>
            <a:prstGeom prst="rect">
              <a:avLst/>
            </a:prstGeom>
            <a:noFill/>
          </p:spPr>
          <p:txBody>
            <a:bodyPr wrap="none" rtlCol="0">
              <a:spAutoFit/>
            </a:bodyPr>
            <a:lstStyle/>
            <a:p>
              <a:pPr algn="l"/>
              <a:r>
                <a:rPr lang="en-US" altLang="ko-KR" sz="1600" dirty="0" smtClean="0"/>
                <a:t>Photoemission final states (Kondo resonance)</a:t>
              </a:r>
              <a:endParaRPr lang="en-US" sz="1600" dirty="0"/>
            </a:p>
          </p:txBody>
        </p:sp>
        <p:grpSp>
          <p:nvGrpSpPr>
            <p:cNvPr id="98" name="Group 97"/>
            <p:cNvGrpSpPr/>
            <p:nvPr/>
          </p:nvGrpSpPr>
          <p:grpSpPr>
            <a:xfrm>
              <a:off x="3174521" y="4829571"/>
              <a:ext cx="1408661" cy="1496108"/>
              <a:chOff x="798096" y="1371600"/>
              <a:chExt cx="1981200" cy="2104189"/>
            </a:xfrm>
          </p:grpSpPr>
          <p:sp>
            <p:nvSpPr>
              <p:cNvPr id="135" name="Freeform 134"/>
              <p:cNvSpPr/>
              <p:nvPr/>
            </p:nvSpPr>
            <p:spPr>
              <a:xfrm>
                <a:off x="990600" y="2057400"/>
                <a:ext cx="1600200" cy="14183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solidFill>
                <a:schemeClr val="bg1">
                  <a:lumMod val="75000"/>
                </a:schemeClr>
              </a:solidFill>
              <a:ln>
                <a:no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36" name="Freeform 135"/>
              <p:cNvSpPr/>
              <p:nvPr/>
            </p:nvSpPr>
            <p:spPr>
              <a:xfrm>
                <a:off x="798096" y="1371600"/>
                <a:ext cx="1981200" cy="21041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ln>
                <a:solidFill>
                  <a:srgbClr val="000000"/>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sp>
          <p:nvSpPr>
            <p:cNvPr id="99" name="TextBox 98"/>
            <p:cNvSpPr txBox="1"/>
            <p:nvPr/>
          </p:nvSpPr>
          <p:spPr>
            <a:xfrm>
              <a:off x="2976813" y="5164151"/>
              <a:ext cx="324489" cy="262600"/>
            </a:xfrm>
            <a:prstGeom prst="rect">
              <a:avLst/>
            </a:prstGeom>
            <a:noFill/>
          </p:spPr>
          <p:txBody>
            <a:bodyPr wrap="none" rtlCol="0">
              <a:spAutoFit/>
            </a:bodyPr>
            <a:lstStyle/>
            <a:p>
              <a:r>
                <a:rPr lang="en-US" i="1" dirty="0" smtClean="0">
                  <a:latin typeface="Times New Roman"/>
                  <a:cs typeface="Times New Roman"/>
                </a:rPr>
                <a:t>E</a:t>
              </a:r>
              <a:r>
                <a:rPr lang="en-US" baseline="-25000" dirty="0" smtClean="0">
                  <a:latin typeface="Times New Roman"/>
                  <a:cs typeface="Times New Roman"/>
                </a:rPr>
                <a:t>F</a:t>
              </a:r>
              <a:endParaRPr lang="en-US" baseline="-25000" dirty="0">
                <a:latin typeface="Times New Roman"/>
                <a:cs typeface="Times New Roman"/>
              </a:endParaRPr>
            </a:p>
          </p:txBody>
        </p:sp>
        <p:cxnSp>
          <p:nvCxnSpPr>
            <p:cNvPr id="100" name="Straight Connector 99"/>
            <p:cNvCxnSpPr/>
            <p:nvPr/>
          </p:nvCxnSpPr>
          <p:spPr bwMode="auto">
            <a:xfrm>
              <a:off x="4557516" y="5522494"/>
              <a:ext cx="541793" cy="0"/>
            </a:xfrm>
            <a:prstGeom prst="line">
              <a:avLst/>
            </a:prstGeom>
            <a:noFill/>
            <a:ln w="9525" cap="flat" cmpd="sng" algn="ctr">
              <a:solidFill>
                <a:schemeClr val="tx1"/>
              </a:solidFill>
              <a:prstDash val="solid"/>
              <a:round/>
              <a:headEnd type="none" w="med" len="med"/>
              <a:tailEnd type="none" w="med" len="med"/>
            </a:ln>
            <a:effectLst/>
          </p:spPr>
        </p:cxnSp>
        <p:cxnSp>
          <p:nvCxnSpPr>
            <p:cNvPr id="101" name="Straight Connector 100"/>
            <p:cNvCxnSpPr/>
            <p:nvPr/>
          </p:nvCxnSpPr>
          <p:spPr bwMode="auto">
            <a:xfrm>
              <a:off x="4557516" y="5793391"/>
              <a:ext cx="541793" cy="0"/>
            </a:xfrm>
            <a:prstGeom prst="line">
              <a:avLst/>
            </a:prstGeom>
            <a:noFill/>
            <a:ln w="9525" cap="flat" cmpd="sng" algn="ctr">
              <a:solidFill>
                <a:schemeClr val="tx1"/>
              </a:solidFill>
              <a:prstDash val="solid"/>
              <a:round/>
              <a:headEnd type="none" w="med" len="med"/>
              <a:tailEnd type="none" w="med" len="med"/>
            </a:ln>
            <a:effectLst/>
          </p:spPr>
        </p:cxnSp>
        <p:sp>
          <p:nvSpPr>
            <p:cNvPr id="102" name="TextBox 101"/>
            <p:cNvSpPr txBox="1"/>
            <p:nvPr/>
          </p:nvSpPr>
          <p:spPr>
            <a:xfrm>
              <a:off x="5111817" y="5359957"/>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7/2</a:t>
              </a:r>
              <a:endParaRPr lang="en-US" baseline="-25000" dirty="0">
                <a:latin typeface="Times New Roman"/>
                <a:cs typeface="Times New Roman"/>
              </a:endParaRPr>
            </a:p>
          </p:txBody>
        </p:sp>
        <p:sp>
          <p:nvSpPr>
            <p:cNvPr id="103" name="TextBox 102"/>
            <p:cNvSpPr txBox="1"/>
            <p:nvPr/>
          </p:nvSpPr>
          <p:spPr>
            <a:xfrm>
              <a:off x="5115469" y="5629644"/>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5/2</a:t>
              </a:r>
              <a:endParaRPr lang="en-US" baseline="-25000" dirty="0">
                <a:latin typeface="Times New Roman"/>
                <a:cs typeface="Times New Roman"/>
              </a:endParaRPr>
            </a:p>
          </p:txBody>
        </p:sp>
        <p:sp>
          <p:nvSpPr>
            <p:cNvPr id="104" name="Oval 103"/>
            <p:cNvSpPr/>
            <p:nvPr/>
          </p:nvSpPr>
          <p:spPr bwMode="auto">
            <a:xfrm>
              <a:off x="4159317" y="5326689"/>
              <a:ext cx="162538" cy="16253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05" name="Oval 104"/>
            <p:cNvSpPr/>
            <p:nvPr/>
          </p:nvSpPr>
          <p:spPr bwMode="auto">
            <a:xfrm>
              <a:off x="4774298" y="5701192"/>
              <a:ext cx="162538" cy="162538"/>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06" name="Freeform 105"/>
            <p:cNvSpPr/>
            <p:nvPr/>
          </p:nvSpPr>
          <p:spPr>
            <a:xfrm>
              <a:off x="4339914" y="5422691"/>
              <a:ext cx="446741" cy="90299"/>
            </a:xfrm>
            <a:custGeom>
              <a:avLst/>
              <a:gdLst>
                <a:gd name="connsiteX0" fmla="*/ 0 w 628316"/>
                <a:gd name="connsiteY0" fmla="*/ 0 h 254000"/>
                <a:gd name="connsiteX1" fmla="*/ 427789 w 628316"/>
                <a:gd name="connsiteY1" fmla="*/ 93579 h 254000"/>
                <a:gd name="connsiteX2" fmla="*/ 628316 w 628316"/>
                <a:gd name="connsiteY2" fmla="*/ 254000 h 254000"/>
              </a:gdLst>
              <a:ahLst/>
              <a:cxnLst>
                <a:cxn ang="0">
                  <a:pos x="connsiteX0" y="connsiteY0"/>
                </a:cxn>
                <a:cxn ang="0">
                  <a:pos x="connsiteX1" y="connsiteY1"/>
                </a:cxn>
                <a:cxn ang="0">
                  <a:pos x="connsiteX2" y="connsiteY2"/>
                </a:cxn>
              </a:cxnLst>
              <a:rect l="l" t="t" r="r" b="b"/>
              <a:pathLst>
                <a:path w="628316" h="254000">
                  <a:moveTo>
                    <a:pt x="0" y="0"/>
                  </a:moveTo>
                  <a:cubicBezTo>
                    <a:pt x="161535" y="25623"/>
                    <a:pt x="323070" y="51246"/>
                    <a:pt x="427789" y="93579"/>
                  </a:cubicBezTo>
                  <a:cubicBezTo>
                    <a:pt x="532508" y="135912"/>
                    <a:pt x="628316" y="254000"/>
                    <a:pt x="628316" y="254000"/>
                  </a:cubicBezTo>
                </a:path>
              </a:pathLst>
            </a:custGeom>
            <a:ln>
              <a:solidFill>
                <a:schemeClr val="tx1"/>
              </a:solidFill>
              <a:headEnd type="stealth" w="lg" len="lg"/>
              <a:tailEnd type="stealth" w="lg" len="lg"/>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07" name="Oval 106"/>
            <p:cNvSpPr/>
            <p:nvPr/>
          </p:nvSpPr>
          <p:spPr bwMode="auto">
            <a:xfrm>
              <a:off x="1458425" y="5334292"/>
              <a:ext cx="162538" cy="16253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08" name="Oval 107"/>
            <p:cNvSpPr/>
            <p:nvPr/>
          </p:nvSpPr>
          <p:spPr bwMode="auto">
            <a:xfrm>
              <a:off x="2073406" y="5708795"/>
              <a:ext cx="162538" cy="162538"/>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cxnSp>
          <p:nvCxnSpPr>
            <p:cNvPr id="109" name="Straight Arrow Connector 108"/>
            <p:cNvCxnSpPr/>
            <p:nvPr/>
          </p:nvCxnSpPr>
          <p:spPr bwMode="auto">
            <a:xfrm flipV="1">
              <a:off x="2199350" y="4483584"/>
              <a:ext cx="696250" cy="1225212"/>
            </a:xfrm>
            <a:prstGeom prst="straightConnector1">
              <a:avLst/>
            </a:prstGeom>
            <a:noFill/>
            <a:ln w="9525" cap="flat" cmpd="sng" algn="ctr">
              <a:solidFill>
                <a:schemeClr val="tx1"/>
              </a:solidFill>
              <a:prstDash val="dash"/>
              <a:round/>
              <a:headEnd type="none" w="med" len="med"/>
              <a:tailEnd type="stealth" w="lg" len="lg"/>
            </a:ln>
            <a:effectLst/>
          </p:spPr>
        </p:cxnSp>
        <p:cxnSp>
          <p:nvCxnSpPr>
            <p:cNvPr id="110" name="Straight Arrow Connector 109"/>
            <p:cNvCxnSpPr>
              <a:cxnSpLocks noChangeAspect="1"/>
            </p:cNvCxnSpPr>
            <p:nvPr/>
          </p:nvCxnSpPr>
          <p:spPr bwMode="auto">
            <a:xfrm flipV="1">
              <a:off x="4901666" y="4228847"/>
              <a:ext cx="835465" cy="1470254"/>
            </a:xfrm>
            <a:prstGeom prst="straightConnector1">
              <a:avLst/>
            </a:prstGeom>
            <a:noFill/>
            <a:ln w="9525" cap="flat" cmpd="sng" algn="ctr">
              <a:solidFill>
                <a:schemeClr val="tx1"/>
              </a:solidFill>
              <a:prstDash val="dash"/>
              <a:round/>
              <a:headEnd type="none" w="med" len="med"/>
              <a:tailEnd type="stealth" w="lg" len="lg"/>
            </a:ln>
            <a:effectLst/>
          </p:spPr>
        </p:cxnSp>
        <p:grpSp>
          <p:nvGrpSpPr>
            <p:cNvPr id="111" name="Group 110"/>
            <p:cNvGrpSpPr/>
            <p:nvPr/>
          </p:nvGrpSpPr>
          <p:grpSpPr>
            <a:xfrm>
              <a:off x="5940552" y="4832224"/>
              <a:ext cx="1408661" cy="1496108"/>
              <a:chOff x="798096" y="1371600"/>
              <a:chExt cx="1981200" cy="2104189"/>
            </a:xfrm>
          </p:grpSpPr>
          <p:sp>
            <p:nvSpPr>
              <p:cNvPr id="133" name="Freeform 132"/>
              <p:cNvSpPr/>
              <p:nvPr/>
            </p:nvSpPr>
            <p:spPr>
              <a:xfrm>
                <a:off x="990600" y="2057400"/>
                <a:ext cx="1600200" cy="14183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solidFill>
                <a:schemeClr val="bg1">
                  <a:lumMod val="75000"/>
                </a:schemeClr>
              </a:solidFill>
              <a:ln>
                <a:no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34" name="Freeform 133"/>
              <p:cNvSpPr/>
              <p:nvPr/>
            </p:nvSpPr>
            <p:spPr>
              <a:xfrm>
                <a:off x="798096" y="1371600"/>
                <a:ext cx="1981200" cy="21041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ln>
                <a:solidFill>
                  <a:srgbClr val="000000"/>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sp>
          <p:nvSpPr>
            <p:cNvPr id="112" name="TextBox 111"/>
            <p:cNvSpPr txBox="1"/>
            <p:nvPr/>
          </p:nvSpPr>
          <p:spPr>
            <a:xfrm>
              <a:off x="5742844" y="5166805"/>
              <a:ext cx="324489" cy="262600"/>
            </a:xfrm>
            <a:prstGeom prst="rect">
              <a:avLst/>
            </a:prstGeom>
            <a:noFill/>
          </p:spPr>
          <p:txBody>
            <a:bodyPr wrap="none" rtlCol="0">
              <a:spAutoFit/>
            </a:bodyPr>
            <a:lstStyle/>
            <a:p>
              <a:r>
                <a:rPr lang="en-US" i="1" dirty="0" smtClean="0">
                  <a:latin typeface="Times New Roman"/>
                  <a:cs typeface="Times New Roman"/>
                </a:rPr>
                <a:t>E</a:t>
              </a:r>
              <a:r>
                <a:rPr lang="en-US" baseline="-25000" dirty="0" smtClean="0">
                  <a:latin typeface="Times New Roman"/>
                  <a:cs typeface="Times New Roman"/>
                </a:rPr>
                <a:t>F</a:t>
              </a:r>
              <a:endParaRPr lang="en-US" baseline="-25000" dirty="0">
                <a:latin typeface="Times New Roman"/>
                <a:cs typeface="Times New Roman"/>
              </a:endParaRPr>
            </a:p>
          </p:txBody>
        </p:sp>
        <p:cxnSp>
          <p:nvCxnSpPr>
            <p:cNvPr id="113" name="Straight Connector 112"/>
            <p:cNvCxnSpPr/>
            <p:nvPr/>
          </p:nvCxnSpPr>
          <p:spPr bwMode="auto">
            <a:xfrm>
              <a:off x="7323547" y="5525148"/>
              <a:ext cx="541793" cy="0"/>
            </a:xfrm>
            <a:prstGeom prst="line">
              <a:avLst/>
            </a:prstGeom>
            <a:noFill/>
            <a:ln w="9525"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323547" y="5796044"/>
              <a:ext cx="541793" cy="0"/>
            </a:xfrm>
            <a:prstGeom prst="line">
              <a:avLst/>
            </a:prstGeom>
            <a:noFill/>
            <a:ln w="9525" cap="flat" cmpd="sng" algn="ctr">
              <a:solidFill>
                <a:schemeClr val="tx1"/>
              </a:solidFill>
              <a:prstDash val="solid"/>
              <a:round/>
              <a:headEnd type="none" w="med" len="med"/>
              <a:tailEnd type="none" w="med" len="med"/>
            </a:ln>
            <a:effectLst/>
          </p:spPr>
        </p:cxnSp>
        <p:sp>
          <p:nvSpPr>
            <p:cNvPr id="115" name="TextBox 114"/>
            <p:cNvSpPr txBox="1"/>
            <p:nvPr/>
          </p:nvSpPr>
          <p:spPr>
            <a:xfrm>
              <a:off x="7877847" y="5362610"/>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7/2</a:t>
              </a:r>
              <a:endParaRPr lang="en-US" baseline="-25000" dirty="0">
                <a:latin typeface="Times New Roman"/>
                <a:cs typeface="Times New Roman"/>
              </a:endParaRPr>
            </a:p>
          </p:txBody>
        </p:sp>
        <p:sp>
          <p:nvSpPr>
            <p:cNvPr id="116" name="TextBox 115"/>
            <p:cNvSpPr txBox="1"/>
            <p:nvPr/>
          </p:nvSpPr>
          <p:spPr>
            <a:xfrm>
              <a:off x="7881500" y="5632298"/>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5/2</a:t>
              </a:r>
              <a:endParaRPr lang="en-US" baseline="-25000" dirty="0">
                <a:latin typeface="Times New Roman"/>
                <a:cs typeface="Times New Roman"/>
              </a:endParaRPr>
            </a:p>
          </p:txBody>
        </p:sp>
        <p:sp>
          <p:nvSpPr>
            <p:cNvPr id="117" name="Oval 116"/>
            <p:cNvSpPr/>
            <p:nvPr/>
          </p:nvSpPr>
          <p:spPr bwMode="auto">
            <a:xfrm>
              <a:off x="6925348" y="5329343"/>
              <a:ext cx="162538" cy="16253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18" name="Oval 117"/>
            <p:cNvSpPr/>
            <p:nvPr/>
          </p:nvSpPr>
          <p:spPr bwMode="auto">
            <a:xfrm>
              <a:off x="7610331" y="5703846"/>
              <a:ext cx="162538" cy="162538"/>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19" name="Freeform 118"/>
            <p:cNvSpPr/>
            <p:nvPr/>
          </p:nvSpPr>
          <p:spPr>
            <a:xfrm>
              <a:off x="7105945" y="5425344"/>
              <a:ext cx="367812" cy="281562"/>
            </a:xfrm>
            <a:custGeom>
              <a:avLst/>
              <a:gdLst>
                <a:gd name="connsiteX0" fmla="*/ 0 w 628316"/>
                <a:gd name="connsiteY0" fmla="*/ 0 h 254000"/>
                <a:gd name="connsiteX1" fmla="*/ 427789 w 628316"/>
                <a:gd name="connsiteY1" fmla="*/ 93579 h 254000"/>
                <a:gd name="connsiteX2" fmla="*/ 628316 w 628316"/>
                <a:gd name="connsiteY2" fmla="*/ 254000 h 254000"/>
              </a:gdLst>
              <a:ahLst/>
              <a:cxnLst>
                <a:cxn ang="0">
                  <a:pos x="connsiteX0" y="connsiteY0"/>
                </a:cxn>
                <a:cxn ang="0">
                  <a:pos x="connsiteX1" y="connsiteY1"/>
                </a:cxn>
                <a:cxn ang="0">
                  <a:pos x="connsiteX2" y="connsiteY2"/>
                </a:cxn>
              </a:cxnLst>
              <a:rect l="l" t="t" r="r" b="b"/>
              <a:pathLst>
                <a:path w="628316" h="254000">
                  <a:moveTo>
                    <a:pt x="0" y="0"/>
                  </a:moveTo>
                  <a:cubicBezTo>
                    <a:pt x="161535" y="25623"/>
                    <a:pt x="323070" y="51246"/>
                    <a:pt x="427789" y="93579"/>
                  </a:cubicBezTo>
                  <a:cubicBezTo>
                    <a:pt x="532508" y="135912"/>
                    <a:pt x="628316" y="254000"/>
                    <a:pt x="628316" y="254000"/>
                  </a:cubicBezTo>
                </a:path>
              </a:pathLst>
            </a:custGeom>
            <a:ln>
              <a:solidFill>
                <a:schemeClr val="tx1"/>
              </a:solidFill>
              <a:headEnd type="stealth" w="lg" len="lg"/>
              <a:tailEnd type="stealth" w="lg" len="lg"/>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cxnSp>
          <p:nvCxnSpPr>
            <p:cNvPr id="120" name="Straight Arrow Connector 119"/>
            <p:cNvCxnSpPr>
              <a:cxnSpLocks noChangeAspect="1"/>
            </p:cNvCxnSpPr>
            <p:nvPr/>
          </p:nvCxnSpPr>
          <p:spPr bwMode="auto">
            <a:xfrm flipV="1">
              <a:off x="7740687" y="4085515"/>
              <a:ext cx="919011" cy="1617280"/>
            </a:xfrm>
            <a:prstGeom prst="straightConnector1">
              <a:avLst/>
            </a:prstGeom>
            <a:noFill/>
            <a:ln w="9525" cap="flat" cmpd="sng" algn="ctr">
              <a:solidFill>
                <a:schemeClr val="tx1"/>
              </a:solidFill>
              <a:prstDash val="dash"/>
              <a:round/>
              <a:headEnd type="none" w="med" len="med"/>
              <a:tailEnd type="stealth" w="lg" len="lg"/>
            </a:ln>
            <a:effectLst/>
          </p:spPr>
        </p:cxnSp>
        <p:sp>
          <p:nvSpPr>
            <p:cNvPr id="121" name="Oval 120"/>
            <p:cNvSpPr/>
            <p:nvPr/>
          </p:nvSpPr>
          <p:spPr bwMode="auto">
            <a:xfrm>
              <a:off x="6750615" y="5331638"/>
              <a:ext cx="162538" cy="16253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22" name="Oval 121"/>
            <p:cNvSpPr/>
            <p:nvPr/>
          </p:nvSpPr>
          <p:spPr bwMode="auto">
            <a:xfrm>
              <a:off x="7435399" y="5703748"/>
              <a:ext cx="162538" cy="162538"/>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23" name="Oval 122"/>
            <p:cNvSpPr/>
            <p:nvPr/>
          </p:nvSpPr>
          <p:spPr bwMode="auto">
            <a:xfrm>
              <a:off x="4774199" y="5430590"/>
              <a:ext cx="162538" cy="162538"/>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24" name="Oval 123"/>
            <p:cNvSpPr/>
            <p:nvPr/>
          </p:nvSpPr>
          <p:spPr bwMode="auto">
            <a:xfrm>
              <a:off x="3987473" y="5331638"/>
              <a:ext cx="162538" cy="16253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cxnSp>
          <p:nvCxnSpPr>
            <p:cNvPr id="125" name="Straight Connector 124"/>
            <p:cNvCxnSpPr/>
            <p:nvPr/>
          </p:nvCxnSpPr>
          <p:spPr bwMode="auto">
            <a:xfrm>
              <a:off x="2250822" y="4478326"/>
              <a:ext cx="6588378" cy="0"/>
            </a:xfrm>
            <a:prstGeom prst="line">
              <a:avLst/>
            </a:prstGeom>
            <a:noFill/>
            <a:ln w="9525" cap="flat" cmpd="sng" algn="ctr">
              <a:solidFill>
                <a:schemeClr val="tx1"/>
              </a:solidFill>
              <a:prstDash val="solid"/>
              <a:round/>
              <a:headEnd type="none" w="med" len="med"/>
              <a:tailEnd type="none" w="med" len="med"/>
            </a:ln>
            <a:effectLst/>
          </p:spPr>
        </p:cxnSp>
        <p:cxnSp>
          <p:nvCxnSpPr>
            <p:cNvPr id="126" name="Straight Connector 125"/>
            <p:cNvCxnSpPr/>
            <p:nvPr/>
          </p:nvCxnSpPr>
          <p:spPr bwMode="auto">
            <a:xfrm>
              <a:off x="7313565" y="4084096"/>
              <a:ext cx="1512407" cy="0"/>
            </a:xfrm>
            <a:prstGeom prst="line">
              <a:avLst/>
            </a:prstGeom>
            <a:noFill/>
            <a:ln w="9525" cap="flat" cmpd="sng" algn="ctr">
              <a:solidFill>
                <a:schemeClr val="tx1"/>
              </a:solidFill>
              <a:prstDash val="solid"/>
              <a:round/>
              <a:headEnd type="none" w="med" len="med"/>
              <a:tailEnd type="none" w="med" len="med"/>
            </a:ln>
            <a:effectLst/>
          </p:spPr>
        </p:cxnSp>
        <p:cxnSp>
          <p:nvCxnSpPr>
            <p:cNvPr id="127" name="Straight Connector 126"/>
            <p:cNvCxnSpPr/>
            <p:nvPr/>
          </p:nvCxnSpPr>
          <p:spPr bwMode="auto">
            <a:xfrm flipV="1">
              <a:off x="4860747" y="4227510"/>
              <a:ext cx="3965225" cy="0"/>
            </a:xfrm>
            <a:prstGeom prst="line">
              <a:avLst/>
            </a:prstGeom>
            <a:noFill/>
            <a:ln w="9525" cap="flat" cmpd="sng" algn="ctr">
              <a:solidFill>
                <a:schemeClr val="tx1"/>
              </a:solidFill>
              <a:prstDash val="solid"/>
              <a:round/>
              <a:headEnd type="none" w="med" len="med"/>
              <a:tailEnd type="none" w="med" len="med"/>
            </a:ln>
            <a:effectLst/>
          </p:spPr>
        </p:cxnSp>
        <p:sp>
          <p:nvSpPr>
            <p:cNvPr id="128" name="TextBox 127"/>
            <p:cNvSpPr txBox="1"/>
            <p:nvPr/>
          </p:nvSpPr>
          <p:spPr>
            <a:xfrm>
              <a:off x="-80645" y="4253970"/>
              <a:ext cx="2403222" cy="369332"/>
            </a:xfrm>
            <a:prstGeom prst="rect">
              <a:avLst/>
            </a:prstGeom>
            <a:noFill/>
          </p:spPr>
          <p:txBody>
            <a:bodyPr wrap="none" rtlCol="0">
              <a:spAutoFit/>
            </a:bodyPr>
            <a:lstStyle/>
            <a:p>
              <a:r>
                <a:rPr lang="en-US" b="0" dirty="0" smtClean="0">
                  <a:latin typeface="Times New Roman"/>
                  <a:cs typeface="Times New Roman"/>
                </a:rPr>
                <a:t>4</a:t>
              </a:r>
              <a:r>
                <a:rPr lang="en-US" b="0" i="1" dirty="0" smtClean="0">
                  <a:latin typeface="Times New Roman"/>
                  <a:cs typeface="Times New Roman"/>
                </a:rPr>
                <a:t>f</a:t>
              </a:r>
              <a:r>
                <a:rPr lang="en-US" b="0" baseline="-25000" dirty="0" smtClean="0">
                  <a:latin typeface="Times New Roman"/>
                  <a:cs typeface="Times New Roman"/>
                </a:rPr>
                <a:t>1</a:t>
              </a:r>
              <a:r>
                <a:rPr lang="en-US" b="0" dirty="0" smtClean="0">
                  <a:latin typeface="Times New Roman"/>
                  <a:cs typeface="Times New Roman"/>
                  <a:sym typeface="Wingdings"/>
                </a:rPr>
                <a:t></a:t>
              </a:r>
              <a:r>
                <a:rPr lang="en-US" b="0" dirty="0" smtClean="0">
                  <a:latin typeface="Times New Roman"/>
                  <a:cs typeface="Times New Roman"/>
                </a:rPr>
                <a:t>4</a:t>
              </a:r>
              <a:r>
                <a:rPr lang="en-US" b="0" i="1" dirty="0" smtClean="0">
                  <a:latin typeface="Times New Roman"/>
                  <a:cs typeface="Times New Roman"/>
                </a:rPr>
                <a:t>f</a:t>
              </a:r>
              <a:r>
                <a:rPr lang="en-US" b="0" baseline="-25000" dirty="0" smtClean="0">
                  <a:latin typeface="Times New Roman"/>
                  <a:cs typeface="Times New Roman"/>
                </a:rPr>
                <a:t>0</a:t>
              </a:r>
              <a:r>
                <a:rPr lang="en-US" b="0" dirty="0" smtClean="0">
                  <a:latin typeface="Times New Roman"/>
                  <a:cs typeface="Times New Roman"/>
                </a:rPr>
                <a:t> ionization peak</a:t>
              </a:r>
              <a:endParaRPr lang="en-US" b="0" baseline="-25000" dirty="0">
                <a:latin typeface="Times New Roman"/>
                <a:cs typeface="Times New Roman"/>
              </a:endParaRPr>
            </a:p>
          </p:txBody>
        </p:sp>
        <p:sp>
          <p:nvSpPr>
            <p:cNvPr id="129" name="TextBox 128"/>
            <p:cNvSpPr txBox="1"/>
            <p:nvPr/>
          </p:nvSpPr>
          <p:spPr>
            <a:xfrm>
              <a:off x="2743200" y="4025370"/>
              <a:ext cx="2198814" cy="369332"/>
            </a:xfrm>
            <a:prstGeom prst="rect">
              <a:avLst/>
            </a:prstGeom>
            <a:noFill/>
          </p:spPr>
          <p:txBody>
            <a:bodyPr wrap="none" rtlCol="0">
              <a:spAutoFit/>
            </a:bodyPr>
            <a:lstStyle/>
            <a:p>
              <a:r>
                <a:rPr lang="en-US" dirty="0" smtClean="0">
                  <a:solidFill>
                    <a:srgbClr val="FF0000"/>
                  </a:solidFill>
                  <a:latin typeface="Times New Roman"/>
                  <a:cs typeface="Times New Roman"/>
                </a:rPr>
                <a:t>Spin-orbit side band</a:t>
              </a:r>
              <a:endParaRPr lang="en-US" baseline="-25000" dirty="0">
                <a:solidFill>
                  <a:srgbClr val="FF0000"/>
                </a:solidFill>
                <a:latin typeface="Times New Roman"/>
                <a:cs typeface="Times New Roman"/>
              </a:endParaRPr>
            </a:p>
          </p:txBody>
        </p:sp>
        <p:sp>
          <p:nvSpPr>
            <p:cNvPr id="130" name="TextBox 129"/>
            <p:cNvSpPr txBox="1"/>
            <p:nvPr/>
          </p:nvSpPr>
          <p:spPr>
            <a:xfrm>
              <a:off x="6019800" y="3859740"/>
              <a:ext cx="1402948" cy="369332"/>
            </a:xfrm>
            <a:prstGeom prst="rect">
              <a:avLst/>
            </a:prstGeom>
            <a:noFill/>
          </p:spPr>
          <p:txBody>
            <a:bodyPr wrap="none" rtlCol="0">
              <a:spAutoFit/>
            </a:bodyPr>
            <a:lstStyle/>
            <a:p>
              <a:r>
                <a:rPr lang="en-US" dirty="0" smtClean="0">
                  <a:solidFill>
                    <a:srgbClr val="FF0000"/>
                  </a:solidFill>
                  <a:latin typeface="Times New Roman"/>
                  <a:cs typeface="Times New Roman"/>
                </a:rPr>
                <a:t>Kondo peak</a:t>
              </a:r>
              <a:r>
                <a:rPr lang="en-US" baseline="-25000" dirty="0" smtClean="0">
                  <a:solidFill>
                    <a:srgbClr val="FF0000"/>
                  </a:solidFill>
                  <a:latin typeface="Times New Roman"/>
                  <a:cs typeface="Times New Roman"/>
                </a:rPr>
                <a:t>  </a:t>
              </a:r>
              <a:endParaRPr lang="en-US" baseline="-25000" dirty="0">
                <a:solidFill>
                  <a:srgbClr val="FF0000"/>
                </a:solidFill>
                <a:latin typeface="Times New Roman"/>
                <a:cs typeface="Times New Roman"/>
              </a:endParaRPr>
            </a:p>
          </p:txBody>
        </p:sp>
        <p:cxnSp>
          <p:nvCxnSpPr>
            <p:cNvPr id="131" name="Straight Arrow Connector 130"/>
            <p:cNvCxnSpPr>
              <a:cxnSpLocks/>
            </p:cNvCxnSpPr>
            <p:nvPr/>
          </p:nvCxnSpPr>
          <p:spPr bwMode="auto">
            <a:xfrm flipV="1">
              <a:off x="8839200" y="3680880"/>
              <a:ext cx="0" cy="2719920"/>
            </a:xfrm>
            <a:prstGeom prst="straightConnector1">
              <a:avLst/>
            </a:prstGeom>
            <a:noFill/>
            <a:ln w="9525" cap="flat" cmpd="sng" algn="ctr">
              <a:solidFill>
                <a:schemeClr val="tx1"/>
              </a:solidFill>
              <a:prstDash val="solid"/>
              <a:round/>
              <a:headEnd type="none" w="med" len="med"/>
              <a:tailEnd type="stealth" w="lg" len="lg"/>
            </a:ln>
            <a:effectLst/>
          </p:spPr>
        </p:cxnSp>
        <p:sp>
          <p:nvSpPr>
            <p:cNvPr id="132" name="TextBox 131"/>
            <p:cNvSpPr txBox="1"/>
            <p:nvPr/>
          </p:nvSpPr>
          <p:spPr>
            <a:xfrm>
              <a:off x="8556460" y="6336268"/>
              <a:ext cx="511340" cy="369332"/>
            </a:xfrm>
            <a:prstGeom prst="rect">
              <a:avLst/>
            </a:prstGeom>
            <a:noFill/>
          </p:spPr>
          <p:txBody>
            <a:bodyPr wrap="none" rtlCol="0">
              <a:spAutoFit/>
            </a:bodyPr>
            <a:lstStyle/>
            <a:p>
              <a:r>
                <a:rPr lang="en-US" b="0" i="1" dirty="0" err="1" smtClean="0">
                  <a:latin typeface="Times New Roman"/>
                  <a:cs typeface="Times New Roman"/>
                </a:rPr>
                <a:t>ħ</a:t>
              </a:r>
              <a:r>
                <a:rPr lang="en-US" b="0" i="1" dirty="0" err="1" smtClean="0">
                  <a:latin typeface="Symbol" charset="2"/>
                  <a:cs typeface="Symbol" charset="2"/>
                </a:rPr>
                <a:t>w</a:t>
              </a:r>
              <a:endParaRPr lang="en-US" b="0" i="1" baseline="-25000" dirty="0">
                <a:latin typeface="Symbol" charset="2"/>
                <a:cs typeface="Symbol" charset="2"/>
              </a:endParaRPr>
            </a:p>
          </p:txBody>
        </p:sp>
      </p:grpSp>
      <p:sp>
        <p:nvSpPr>
          <p:cNvPr id="139" name="Freeform 138"/>
          <p:cNvSpPr/>
          <p:nvPr/>
        </p:nvSpPr>
        <p:spPr>
          <a:xfrm>
            <a:off x="1646407" y="2756430"/>
            <a:ext cx="460737" cy="281562"/>
          </a:xfrm>
          <a:custGeom>
            <a:avLst/>
            <a:gdLst>
              <a:gd name="connsiteX0" fmla="*/ 0 w 628316"/>
              <a:gd name="connsiteY0" fmla="*/ 0 h 254000"/>
              <a:gd name="connsiteX1" fmla="*/ 427789 w 628316"/>
              <a:gd name="connsiteY1" fmla="*/ 93579 h 254000"/>
              <a:gd name="connsiteX2" fmla="*/ 628316 w 628316"/>
              <a:gd name="connsiteY2" fmla="*/ 254000 h 254000"/>
            </a:gdLst>
            <a:ahLst/>
            <a:cxnLst>
              <a:cxn ang="0">
                <a:pos x="connsiteX0" y="connsiteY0"/>
              </a:cxn>
              <a:cxn ang="0">
                <a:pos x="connsiteX1" y="connsiteY1"/>
              </a:cxn>
              <a:cxn ang="0">
                <a:pos x="connsiteX2" y="connsiteY2"/>
              </a:cxn>
            </a:cxnLst>
            <a:rect l="l" t="t" r="r" b="b"/>
            <a:pathLst>
              <a:path w="628316" h="254000">
                <a:moveTo>
                  <a:pt x="0" y="0"/>
                </a:moveTo>
                <a:cubicBezTo>
                  <a:pt x="161535" y="25623"/>
                  <a:pt x="323070" y="51246"/>
                  <a:pt x="427789" y="93579"/>
                </a:cubicBezTo>
                <a:cubicBezTo>
                  <a:pt x="532508" y="135912"/>
                  <a:pt x="628316" y="254000"/>
                  <a:pt x="628316" y="254000"/>
                </a:cubicBezTo>
              </a:path>
            </a:pathLst>
          </a:custGeom>
          <a:ln>
            <a:solidFill>
              <a:schemeClr val="tx1"/>
            </a:solidFill>
            <a:headEnd type="stealth" w="lg" len="lg"/>
            <a:tailEnd type="stealth" w="lg" len="lg"/>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nvGrpSpPr>
          <p:cNvPr id="3" name="Group 2"/>
          <p:cNvGrpSpPr/>
          <p:nvPr/>
        </p:nvGrpSpPr>
        <p:grpSpPr>
          <a:xfrm>
            <a:off x="4580640" y="4343400"/>
            <a:ext cx="1066800" cy="1681260"/>
            <a:chOff x="4580640" y="4343400"/>
            <a:chExt cx="1066800" cy="1681260"/>
          </a:xfrm>
        </p:grpSpPr>
        <p:sp>
          <p:nvSpPr>
            <p:cNvPr id="2" name="Oval 1"/>
            <p:cNvSpPr/>
            <p:nvPr/>
          </p:nvSpPr>
          <p:spPr bwMode="auto">
            <a:xfrm>
              <a:off x="4961640" y="5504770"/>
              <a:ext cx="685800" cy="519890"/>
            </a:xfrm>
            <a:prstGeom prst="ellipse">
              <a:avLst/>
            </a:prstGeom>
            <a:noFill/>
            <a:ln w="38100" cap="flat" cmpd="sng" algn="ctr">
              <a:solidFill>
                <a:schemeClr val="bg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40" name="Oval 139"/>
            <p:cNvSpPr/>
            <p:nvPr/>
          </p:nvSpPr>
          <p:spPr bwMode="auto">
            <a:xfrm>
              <a:off x="4580640" y="4343400"/>
              <a:ext cx="685800" cy="519890"/>
            </a:xfrm>
            <a:prstGeom prst="ellipse">
              <a:avLst/>
            </a:prstGeom>
            <a:noFill/>
            <a:ln w="38100" cap="flat" cmpd="sng" algn="ctr">
              <a:solidFill>
                <a:schemeClr val="bg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sp>
        <p:nvSpPr>
          <p:cNvPr id="143" name="TextBox 142"/>
          <p:cNvSpPr txBox="1"/>
          <p:nvPr/>
        </p:nvSpPr>
        <p:spPr>
          <a:xfrm>
            <a:off x="4020682" y="672290"/>
            <a:ext cx="5123318" cy="338554"/>
          </a:xfrm>
          <a:prstGeom prst="rect">
            <a:avLst/>
          </a:prstGeom>
          <a:noFill/>
        </p:spPr>
        <p:txBody>
          <a:bodyPr wrap="none" rtlCol="0">
            <a:spAutoFit/>
          </a:bodyPr>
          <a:lstStyle/>
          <a:p>
            <a:pPr algn="l"/>
            <a:r>
              <a:rPr lang="en-US" sz="1600" b="0" dirty="0" smtClean="0"/>
              <a:t>J. Hwang, C. Hwang et al., Nano </a:t>
            </a:r>
            <a:r>
              <a:rPr lang="en-US" sz="1600" b="0" dirty="0" err="1" smtClean="0"/>
              <a:t>Lett</a:t>
            </a:r>
            <a:r>
              <a:rPr lang="en-US" sz="1600" b="0" dirty="0" smtClean="0"/>
              <a:t>. 18, 3661 (2018)</a:t>
            </a:r>
            <a:endParaRPr lang="en-US" sz="1600" b="0" dirty="0"/>
          </a:p>
        </p:txBody>
      </p:sp>
    </p:spTree>
    <p:extLst>
      <p:ext uri="{BB962C8B-B14F-4D97-AF65-F5344CB8AC3E}">
        <p14:creationId xmlns:p14="http://schemas.microsoft.com/office/powerpoint/2010/main" val="19880403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Realization of Kondo resonance in a 2D limit</a:t>
            </a:r>
            <a:endParaRPr lang="en-US" altLang="zh-CN" sz="3000" dirty="0">
              <a:solidFill>
                <a:schemeClr val="bg1"/>
              </a:solidFill>
              <a:effectLst>
                <a:outerShdw blurRad="38100" dist="38100" dir="2700000" algn="tl">
                  <a:srgbClr val="000000"/>
                </a:outerShdw>
              </a:effectLst>
              <a:ea typeface="宋体" pitchFamily="2" charset="-122"/>
            </a:endParaRPr>
          </a:p>
        </p:txBody>
      </p:sp>
      <p:grpSp>
        <p:nvGrpSpPr>
          <p:cNvPr id="89" name="Group 88"/>
          <p:cNvGrpSpPr/>
          <p:nvPr/>
        </p:nvGrpSpPr>
        <p:grpSpPr>
          <a:xfrm>
            <a:off x="6715660" y="4452177"/>
            <a:ext cx="2168082" cy="1515308"/>
            <a:chOff x="6715660" y="4081046"/>
            <a:chExt cx="2168082" cy="1515308"/>
          </a:xfrm>
        </p:grpSpPr>
        <p:sp>
          <p:nvSpPr>
            <p:cNvPr id="85" name="TextBox 84"/>
            <p:cNvSpPr txBox="1"/>
            <p:nvPr/>
          </p:nvSpPr>
          <p:spPr>
            <a:xfrm>
              <a:off x="6718828" y="4081046"/>
              <a:ext cx="1364476" cy="338554"/>
            </a:xfrm>
            <a:prstGeom prst="rect">
              <a:avLst/>
            </a:prstGeom>
            <a:noFill/>
          </p:spPr>
          <p:txBody>
            <a:bodyPr wrap="none" rtlCol="0">
              <a:spAutoFit/>
            </a:bodyPr>
            <a:lstStyle/>
            <a:p>
              <a:pPr algn="l"/>
              <a:r>
                <a:rPr lang="en-US" sz="1600" dirty="0" smtClean="0"/>
                <a:t>Kondo peak</a:t>
              </a:r>
              <a:endParaRPr lang="en-US" sz="1600" dirty="0"/>
            </a:p>
          </p:txBody>
        </p:sp>
        <p:sp>
          <p:nvSpPr>
            <p:cNvPr id="86" name="TextBox 85"/>
            <p:cNvSpPr txBox="1"/>
            <p:nvPr/>
          </p:nvSpPr>
          <p:spPr>
            <a:xfrm>
              <a:off x="6715660" y="5257800"/>
              <a:ext cx="2168082" cy="338554"/>
            </a:xfrm>
            <a:prstGeom prst="rect">
              <a:avLst/>
            </a:prstGeom>
            <a:noFill/>
          </p:spPr>
          <p:txBody>
            <a:bodyPr wrap="none" rtlCol="0">
              <a:spAutoFit/>
            </a:bodyPr>
            <a:lstStyle/>
            <a:p>
              <a:pPr algn="l"/>
              <a:r>
                <a:rPr lang="en-US" sz="1600" dirty="0" smtClean="0"/>
                <a:t>Spin-orbit side band</a:t>
              </a:r>
              <a:endParaRPr lang="en-US" sz="1600" dirty="0"/>
            </a:p>
          </p:txBody>
        </p:sp>
      </p:grpSp>
      <p:grpSp>
        <p:nvGrpSpPr>
          <p:cNvPr id="88" name="Group 87"/>
          <p:cNvGrpSpPr/>
          <p:nvPr/>
        </p:nvGrpSpPr>
        <p:grpSpPr>
          <a:xfrm>
            <a:off x="0" y="3762031"/>
            <a:ext cx="6753025" cy="3019769"/>
            <a:chOff x="0" y="3390900"/>
            <a:chExt cx="6753025" cy="3019769"/>
          </a:xfrm>
        </p:grpSpPr>
        <p:grpSp>
          <p:nvGrpSpPr>
            <p:cNvPr id="44" name="Group 43"/>
            <p:cNvGrpSpPr/>
            <p:nvPr/>
          </p:nvGrpSpPr>
          <p:grpSpPr>
            <a:xfrm>
              <a:off x="0" y="3733800"/>
              <a:ext cx="6753025" cy="2676869"/>
              <a:chOff x="34309" y="394843"/>
              <a:chExt cx="6753025" cy="2676869"/>
            </a:xfrm>
          </p:grpSpPr>
          <p:grpSp>
            <p:nvGrpSpPr>
              <p:cNvPr id="45" name="Group 44"/>
              <p:cNvGrpSpPr/>
              <p:nvPr/>
            </p:nvGrpSpPr>
            <p:grpSpPr>
              <a:xfrm>
                <a:off x="4132849" y="445199"/>
                <a:ext cx="2654485" cy="2351586"/>
                <a:chOff x="2520801" y="2246997"/>
                <a:chExt cx="1570902" cy="1371267"/>
              </a:xfrm>
            </p:grpSpPr>
            <p:pic>
              <p:nvPicPr>
                <p:cNvPr id="73" name="Picture 72"/>
                <p:cNvPicPr>
                  <a:picLocks noChangeAspect="1"/>
                </p:cNvPicPr>
                <p:nvPr/>
              </p:nvPicPr>
              <p:blipFill rotWithShape="1">
                <a:blip r:embed="rId2"/>
                <a:srcRect l="8752" t="1" r="2328" b="20030"/>
                <a:stretch/>
              </p:blipFill>
              <p:spPr>
                <a:xfrm rot="16200000" flipV="1">
                  <a:off x="3250996" y="2777558"/>
                  <a:ext cx="1371267" cy="310146"/>
                </a:xfrm>
                <a:prstGeom prst="rect">
                  <a:avLst/>
                </a:prstGeom>
              </p:spPr>
            </p:pic>
            <p:grpSp>
              <p:nvGrpSpPr>
                <p:cNvPr id="74" name="Group 73"/>
                <p:cNvGrpSpPr/>
                <p:nvPr/>
              </p:nvGrpSpPr>
              <p:grpSpPr>
                <a:xfrm>
                  <a:off x="2520801" y="2261574"/>
                  <a:ext cx="1176685" cy="1333336"/>
                  <a:chOff x="2520801" y="2261574"/>
                  <a:chExt cx="1176685" cy="1333336"/>
                </a:xfrm>
              </p:grpSpPr>
              <p:grpSp>
                <p:nvGrpSpPr>
                  <p:cNvPr id="75" name="Group 323"/>
                  <p:cNvGrpSpPr>
                    <a:grpSpLocks/>
                  </p:cNvGrpSpPr>
                  <p:nvPr/>
                </p:nvGrpSpPr>
                <p:grpSpPr bwMode="auto">
                  <a:xfrm>
                    <a:off x="2520801" y="2316766"/>
                    <a:ext cx="1163587" cy="1278144"/>
                    <a:chOff x="4317265" y="2220140"/>
                    <a:chExt cx="1718616" cy="2097088"/>
                  </a:xfrm>
                </p:grpSpPr>
                <p:pic>
                  <p:nvPicPr>
                    <p:cNvPr id="77" name="Picture 330"/>
                    <p:cNvPicPr>
                      <a:picLocks noChangeAspect="1"/>
                    </p:cNvPicPr>
                    <p:nvPr/>
                  </p:nvPicPr>
                  <p:blipFill rotWithShape="1">
                    <a:blip r:embed="rId3">
                      <a:extLst>
                        <a:ext uri="{28A0092B-C50C-407E-A947-70E740481C1C}">
                          <a14:useLocalDpi xmlns:a14="http://schemas.microsoft.com/office/drawing/2010/main" val="0"/>
                        </a:ext>
                      </a:extLst>
                    </a:blip>
                    <a:srcRect l="54829" t="10589" r="20707" b="9958"/>
                    <a:stretch/>
                  </p:blipFill>
                  <p:spPr bwMode="auto">
                    <a:xfrm>
                      <a:off x="4358220" y="2220140"/>
                      <a:ext cx="1677661" cy="20970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78" name="Group 331"/>
                    <p:cNvGrpSpPr>
                      <a:grpSpLocks/>
                    </p:cNvGrpSpPr>
                    <p:nvPr/>
                  </p:nvGrpSpPr>
                  <p:grpSpPr bwMode="auto">
                    <a:xfrm>
                      <a:off x="4317265" y="2557045"/>
                      <a:ext cx="90377" cy="1760183"/>
                      <a:chOff x="1122470" y="4903377"/>
                      <a:chExt cx="90377" cy="1760183"/>
                    </a:xfrm>
                  </p:grpSpPr>
                  <p:cxnSp>
                    <p:nvCxnSpPr>
                      <p:cNvPr id="79" name="Straight Connector 78"/>
                      <p:cNvCxnSpPr/>
                      <p:nvPr/>
                    </p:nvCxnSpPr>
                    <p:spPr>
                      <a:xfrm>
                        <a:off x="1122470" y="4887185"/>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1122470" y="5251836"/>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1122470" y="5608675"/>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1122470" y="5957699"/>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122470" y="6309327"/>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1122470" y="6663560"/>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76" name="TextBox 1"/>
                  <p:cNvSpPr txBox="1">
                    <a:spLocks noChangeArrowheads="1"/>
                  </p:cNvSpPr>
                  <p:nvPr/>
                </p:nvSpPr>
                <p:spPr bwMode="auto">
                  <a:xfrm>
                    <a:off x="3371259" y="2261574"/>
                    <a:ext cx="326227" cy="1974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rgbClr val="CCFFCC"/>
                        </a:solidFill>
                      </a:rPr>
                      <a:t>20 K</a:t>
                    </a:r>
                  </a:p>
                </p:txBody>
              </p:sp>
            </p:grpSp>
          </p:grpSp>
          <p:pic>
            <p:nvPicPr>
              <p:cNvPr id="46" name="Picture 45"/>
              <p:cNvPicPr>
                <a:picLocks noChangeAspect="1"/>
              </p:cNvPicPr>
              <p:nvPr/>
            </p:nvPicPr>
            <p:blipFill rotWithShape="1">
              <a:blip r:embed="rId4"/>
              <a:srcRect l="8776" b="20040"/>
              <a:stretch/>
            </p:blipFill>
            <p:spPr>
              <a:xfrm rot="16200000" flipV="1">
                <a:off x="2203238" y="1338732"/>
                <a:ext cx="2408047" cy="520270"/>
              </a:xfrm>
              <a:prstGeom prst="rect">
                <a:avLst/>
              </a:prstGeom>
            </p:spPr>
          </p:pic>
          <p:grpSp>
            <p:nvGrpSpPr>
              <p:cNvPr id="47" name="Group 46"/>
              <p:cNvGrpSpPr/>
              <p:nvPr/>
            </p:nvGrpSpPr>
            <p:grpSpPr>
              <a:xfrm>
                <a:off x="1016634" y="477396"/>
                <a:ext cx="1966297" cy="2284659"/>
                <a:chOff x="697490" y="2263447"/>
                <a:chExt cx="1163639" cy="1332241"/>
              </a:xfrm>
            </p:grpSpPr>
            <p:grpSp>
              <p:nvGrpSpPr>
                <p:cNvPr id="64" name="Group 313"/>
                <p:cNvGrpSpPr>
                  <a:grpSpLocks/>
                </p:cNvGrpSpPr>
                <p:nvPr/>
              </p:nvGrpSpPr>
              <p:grpSpPr bwMode="auto">
                <a:xfrm>
                  <a:off x="697490" y="2316767"/>
                  <a:ext cx="1163639" cy="1278921"/>
                  <a:chOff x="1094118" y="2218867"/>
                  <a:chExt cx="1717190" cy="2098361"/>
                </a:xfrm>
              </p:grpSpPr>
              <p:pic>
                <p:nvPicPr>
                  <p:cNvPr id="66" name="Picture 314"/>
                  <p:cNvPicPr>
                    <a:picLocks noChangeAspect="1"/>
                  </p:cNvPicPr>
                  <p:nvPr/>
                </p:nvPicPr>
                <p:blipFill rotWithShape="1">
                  <a:blip r:embed="rId5">
                    <a:extLst>
                      <a:ext uri="{28A0092B-C50C-407E-A947-70E740481C1C}">
                        <a14:useLocalDpi xmlns:a14="http://schemas.microsoft.com/office/drawing/2010/main" val="0"/>
                      </a:ext>
                    </a:extLst>
                  </a:blip>
                  <a:srcRect l="54829" t="10541" r="20760" b="9958"/>
                  <a:stretch/>
                </p:blipFill>
                <p:spPr bwMode="auto">
                  <a:xfrm>
                    <a:off x="1137273" y="2218867"/>
                    <a:ext cx="1674035" cy="209836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67" name="Group 315"/>
                  <p:cNvGrpSpPr>
                    <a:grpSpLocks/>
                  </p:cNvGrpSpPr>
                  <p:nvPr/>
                </p:nvGrpSpPr>
                <p:grpSpPr bwMode="auto">
                  <a:xfrm>
                    <a:off x="1094118" y="2551487"/>
                    <a:ext cx="90921" cy="1413120"/>
                    <a:chOff x="1122155" y="4903514"/>
                    <a:chExt cx="90921" cy="1413120"/>
                  </a:xfrm>
                </p:grpSpPr>
                <p:cxnSp>
                  <p:nvCxnSpPr>
                    <p:cNvPr id="68" name="Straight Connector 67"/>
                    <p:cNvCxnSpPr/>
                    <p:nvPr/>
                  </p:nvCxnSpPr>
                  <p:spPr>
                    <a:xfrm>
                      <a:off x="1122231" y="4903299"/>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1122231" y="5254927"/>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1122231" y="5611766"/>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1122231" y="5958184"/>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1122231" y="6317627"/>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65" name="TextBox 209"/>
                <p:cNvSpPr txBox="1">
                  <a:spLocks noChangeArrowheads="1"/>
                </p:cNvSpPr>
                <p:nvPr/>
              </p:nvSpPr>
              <p:spPr bwMode="auto">
                <a:xfrm>
                  <a:off x="1473125" y="2263447"/>
                  <a:ext cx="387771" cy="19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rgbClr val="CCFFCC"/>
                      </a:solidFill>
                    </a:rPr>
                    <a:t>300 K</a:t>
                  </a:r>
                </a:p>
              </p:txBody>
            </p:sp>
          </p:grpSp>
          <p:sp>
            <p:nvSpPr>
              <p:cNvPr id="48" name="TextBox 15"/>
              <p:cNvSpPr txBox="1">
                <a:spLocks noChangeArrowheads="1"/>
              </p:cNvSpPr>
              <p:nvPr/>
            </p:nvSpPr>
            <p:spPr bwMode="auto">
              <a:xfrm rot="16200000">
                <a:off x="-326453" y="1448115"/>
                <a:ext cx="10600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a:t>E </a:t>
                </a:r>
                <a:r>
                  <a:rPr lang="mr-IN" sz="1600" i="1" dirty="0" smtClean="0">
                    <a:latin typeface="Calibri"/>
                    <a:cs typeface="Calibri"/>
                  </a:rPr>
                  <a:t>–</a:t>
                </a:r>
                <a:r>
                  <a:rPr lang="en-US" sz="1600" dirty="0" smtClean="0"/>
                  <a:t> </a:t>
                </a:r>
                <a:r>
                  <a:rPr lang="en-US" sz="1600" i="1" dirty="0"/>
                  <a:t>E</a:t>
                </a:r>
                <a:r>
                  <a:rPr lang="en-US" sz="1600" baseline="-25000" dirty="0"/>
                  <a:t>F </a:t>
                </a:r>
                <a:r>
                  <a:rPr lang="en-US" sz="1600" dirty="0"/>
                  <a:t>(</a:t>
                </a:r>
                <a:r>
                  <a:rPr lang="en-US" sz="1600" dirty="0" err="1"/>
                  <a:t>eV</a:t>
                </a:r>
                <a:r>
                  <a:rPr lang="en-US" sz="1600" dirty="0"/>
                  <a:t>)</a:t>
                </a:r>
              </a:p>
            </p:txBody>
          </p:sp>
          <p:sp>
            <p:nvSpPr>
              <p:cNvPr id="49" name="TextBox 303"/>
              <p:cNvSpPr txBox="1">
                <a:spLocks noChangeArrowheads="1"/>
              </p:cNvSpPr>
              <p:nvPr/>
            </p:nvSpPr>
            <p:spPr bwMode="auto">
              <a:xfrm>
                <a:off x="2809911" y="2733158"/>
                <a:ext cx="3770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latin typeface="Symbol" charset="0"/>
                    <a:cs typeface="Symbol" charset="0"/>
                  </a:rPr>
                  <a:t>K</a:t>
                </a:r>
              </a:p>
            </p:txBody>
          </p:sp>
          <p:sp>
            <p:nvSpPr>
              <p:cNvPr id="50" name="TextBox 8"/>
              <p:cNvSpPr txBox="1">
                <a:spLocks noChangeArrowheads="1"/>
              </p:cNvSpPr>
              <p:nvPr/>
            </p:nvSpPr>
            <p:spPr bwMode="auto">
              <a:xfrm>
                <a:off x="804849" y="2733158"/>
                <a:ext cx="7104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latin typeface="Symbol" charset="0"/>
                    <a:cs typeface="Symbol" charset="0"/>
                  </a:rPr>
                  <a:t>K</a:t>
                </a:r>
                <a:r>
                  <a:rPr lang="en-US" altLang="ko-KR" sz="1600" dirty="0">
                    <a:latin typeface="Symbol" charset="0"/>
                    <a:cs typeface="Symbol" charset="0"/>
                  </a:rPr>
                  <a:t>+M</a:t>
                </a:r>
                <a:endParaRPr lang="en-US" sz="1600" dirty="0">
                  <a:latin typeface="Symbol" charset="0"/>
                  <a:cs typeface="Symbol" charset="0"/>
                </a:endParaRPr>
              </a:p>
            </p:txBody>
          </p:sp>
          <p:sp>
            <p:nvSpPr>
              <p:cNvPr id="51" name="TextBox 307"/>
              <p:cNvSpPr txBox="1">
                <a:spLocks noChangeArrowheads="1"/>
              </p:cNvSpPr>
              <p:nvPr/>
            </p:nvSpPr>
            <p:spPr bwMode="auto">
              <a:xfrm>
                <a:off x="607472" y="705997"/>
                <a:ext cx="4474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600" dirty="0" smtClean="0"/>
                  <a:t>0.0</a:t>
                </a:r>
                <a:endParaRPr lang="en-US" sz="1600" dirty="0"/>
              </a:p>
            </p:txBody>
          </p:sp>
          <p:sp>
            <p:nvSpPr>
              <p:cNvPr id="52" name="TextBox 309"/>
              <p:cNvSpPr txBox="1">
                <a:spLocks noChangeArrowheads="1"/>
              </p:cNvSpPr>
              <p:nvPr/>
            </p:nvSpPr>
            <p:spPr bwMode="auto">
              <a:xfrm>
                <a:off x="496630" y="2186947"/>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mr-IN" sz="1600" dirty="0"/>
                  <a:t>–</a:t>
                </a:r>
                <a:r>
                  <a:rPr lang="en-US" sz="1600" dirty="0" smtClean="0"/>
                  <a:t>0.4</a:t>
                </a:r>
                <a:endParaRPr lang="en-US" sz="1600" dirty="0"/>
              </a:p>
            </p:txBody>
          </p:sp>
          <p:sp>
            <p:nvSpPr>
              <p:cNvPr id="53" name="TextBox 312"/>
              <p:cNvSpPr txBox="1">
                <a:spLocks noChangeArrowheads="1"/>
              </p:cNvSpPr>
              <p:nvPr/>
            </p:nvSpPr>
            <p:spPr bwMode="auto">
              <a:xfrm>
                <a:off x="496630" y="1452430"/>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mr-IN" sz="1600" dirty="0"/>
                  <a:t>–</a:t>
                </a:r>
                <a:r>
                  <a:rPr lang="en-US" sz="1600" dirty="0" smtClean="0"/>
                  <a:t>0.2</a:t>
                </a:r>
                <a:endParaRPr lang="en-US" sz="1600" dirty="0"/>
              </a:p>
            </p:txBody>
          </p:sp>
          <p:grpSp>
            <p:nvGrpSpPr>
              <p:cNvPr id="54" name="Group 1"/>
              <p:cNvGrpSpPr>
                <a:grpSpLocks/>
              </p:cNvGrpSpPr>
              <p:nvPr/>
            </p:nvGrpSpPr>
            <p:grpSpPr bwMode="auto">
              <a:xfrm>
                <a:off x="1170268" y="2024177"/>
                <a:ext cx="403551" cy="678669"/>
                <a:chOff x="7355393" y="1786693"/>
                <a:chExt cx="1028388" cy="2091365"/>
              </a:xfrm>
            </p:grpSpPr>
            <p:grpSp>
              <p:nvGrpSpPr>
                <p:cNvPr id="59" name="Group 2"/>
                <p:cNvGrpSpPr>
                  <a:grpSpLocks/>
                </p:cNvGrpSpPr>
                <p:nvPr/>
              </p:nvGrpSpPr>
              <p:grpSpPr bwMode="auto">
                <a:xfrm>
                  <a:off x="7355393" y="1786693"/>
                  <a:ext cx="1028388" cy="2091365"/>
                  <a:chOff x="5404084" y="1368320"/>
                  <a:chExt cx="1028388" cy="2091365"/>
                </a:xfrm>
              </p:grpSpPr>
              <p:sp>
                <p:nvSpPr>
                  <p:cNvPr id="61" name="Hexagon 60"/>
                  <p:cNvSpPr/>
                  <p:nvPr/>
                </p:nvSpPr>
                <p:spPr>
                  <a:xfrm rot="16200000">
                    <a:off x="5282227" y="2447188"/>
                    <a:ext cx="1134354" cy="890640"/>
                  </a:xfrm>
                  <a:prstGeom prst="hexagon">
                    <a:avLst/>
                  </a:prstGeom>
                  <a:solidFill>
                    <a:srgbClr val="FFFFFF">
                      <a:alpha val="0"/>
                    </a:srgbClr>
                  </a:solidFill>
                  <a:ln>
                    <a:solidFill>
                      <a:srgbClr val="8EB4E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62" name="TextBox 5"/>
                  <p:cNvSpPr txBox="1">
                    <a:spLocks noChangeArrowheads="1"/>
                  </p:cNvSpPr>
                  <p:nvPr/>
                </p:nvSpPr>
                <p:spPr bwMode="auto">
                  <a:xfrm>
                    <a:off x="5406319" y="2415864"/>
                    <a:ext cx="1026153" cy="104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bg1"/>
                        </a:solidFill>
                        <a:latin typeface="Symbol" charset="0"/>
                        <a:cs typeface="Symbol" charset="0"/>
                      </a:rPr>
                      <a:t>G</a:t>
                    </a:r>
                  </a:p>
                </p:txBody>
              </p:sp>
              <p:sp>
                <p:nvSpPr>
                  <p:cNvPr id="63" name="TextBox 6"/>
                  <p:cNvSpPr txBox="1">
                    <a:spLocks noChangeArrowheads="1"/>
                  </p:cNvSpPr>
                  <p:nvPr/>
                </p:nvSpPr>
                <p:spPr bwMode="auto">
                  <a:xfrm>
                    <a:off x="5424521" y="1368320"/>
                    <a:ext cx="960794" cy="104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bg1"/>
                        </a:solidFill>
                        <a:latin typeface="Symbol" charset="2"/>
                        <a:cs typeface="Symbol" charset="2"/>
                      </a:rPr>
                      <a:t>K</a:t>
                    </a:r>
                  </a:p>
                </p:txBody>
              </p:sp>
            </p:grpSp>
            <p:cxnSp>
              <p:nvCxnSpPr>
                <p:cNvPr id="60" name="Straight Connector 59"/>
                <p:cNvCxnSpPr/>
                <p:nvPr/>
              </p:nvCxnSpPr>
              <p:spPr>
                <a:xfrm>
                  <a:off x="7618070" y="2725604"/>
                  <a:ext cx="3570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5" name="TextBox 15"/>
              <p:cNvSpPr txBox="1">
                <a:spLocks noChangeArrowheads="1"/>
              </p:cNvSpPr>
              <p:nvPr/>
            </p:nvSpPr>
            <p:spPr bwMode="auto">
              <a:xfrm>
                <a:off x="3115926" y="2728685"/>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DOS</a:t>
                </a:r>
                <a:endParaRPr lang="en-US" sz="1600" dirty="0"/>
              </a:p>
            </p:txBody>
          </p:sp>
          <p:sp>
            <p:nvSpPr>
              <p:cNvPr id="56" name="TextBox 303"/>
              <p:cNvSpPr txBox="1">
                <a:spLocks noChangeArrowheads="1"/>
              </p:cNvSpPr>
              <p:nvPr/>
            </p:nvSpPr>
            <p:spPr bwMode="auto">
              <a:xfrm>
                <a:off x="5923233" y="2728685"/>
                <a:ext cx="3770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latin typeface="Symbol" charset="0"/>
                    <a:cs typeface="Symbol" charset="0"/>
                  </a:rPr>
                  <a:t>K</a:t>
                </a:r>
              </a:p>
            </p:txBody>
          </p:sp>
          <p:sp>
            <p:nvSpPr>
              <p:cNvPr id="57" name="TextBox 8"/>
              <p:cNvSpPr txBox="1">
                <a:spLocks noChangeArrowheads="1"/>
              </p:cNvSpPr>
              <p:nvPr/>
            </p:nvSpPr>
            <p:spPr bwMode="auto">
              <a:xfrm>
                <a:off x="3918171" y="2728685"/>
                <a:ext cx="7104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latin typeface="Symbol" charset="0"/>
                    <a:cs typeface="Symbol" charset="0"/>
                  </a:rPr>
                  <a:t>K</a:t>
                </a:r>
                <a:r>
                  <a:rPr lang="en-US" altLang="ko-KR" sz="1600" dirty="0">
                    <a:latin typeface="Symbol" charset="0"/>
                    <a:cs typeface="Symbol" charset="0"/>
                  </a:rPr>
                  <a:t>+M</a:t>
                </a:r>
                <a:endParaRPr lang="en-US" sz="1600" dirty="0">
                  <a:latin typeface="Symbol" charset="0"/>
                  <a:cs typeface="Symbol" charset="0"/>
                </a:endParaRPr>
              </a:p>
            </p:txBody>
          </p:sp>
          <p:sp>
            <p:nvSpPr>
              <p:cNvPr id="58" name="TextBox 15"/>
              <p:cNvSpPr txBox="1">
                <a:spLocks noChangeArrowheads="1"/>
              </p:cNvSpPr>
              <p:nvPr/>
            </p:nvSpPr>
            <p:spPr bwMode="auto">
              <a:xfrm>
                <a:off x="6229248" y="2724212"/>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DOS</a:t>
                </a:r>
                <a:endParaRPr lang="en-US" sz="1600" dirty="0"/>
              </a:p>
            </p:txBody>
          </p:sp>
        </p:grpSp>
        <p:sp>
          <p:nvSpPr>
            <p:cNvPr id="87" name="TextBox 86"/>
            <p:cNvSpPr txBox="1"/>
            <p:nvPr/>
          </p:nvSpPr>
          <p:spPr>
            <a:xfrm>
              <a:off x="228600" y="3390900"/>
              <a:ext cx="5391219" cy="338554"/>
            </a:xfrm>
            <a:prstGeom prst="rect">
              <a:avLst/>
            </a:prstGeom>
            <a:noFill/>
          </p:spPr>
          <p:txBody>
            <a:bodyPr wrap="none" rtlCol="0">
              <a:spAutoFit/>
            </a:bodyPr>
            <a:lstStyle/>
            <a:p>
              <a:pPr algn="l"/>
              <a:r>
                <a:rPr lang="en-US" altLang="ko-KR" sz="1600" dirty="0" smtClean="0"/>
                <a:t>Calculations within the Dynamic Mean-Field Theory</a:t>
              </a:r>
              <a:endParaRPr lang="en-US" sz="1600" dirty="0"/>
            </a:p>
          </p:txBody>
        </p:sp>
      </p:grpSp>
      <p:pic>
        <p:nvPicPr>
          <p:cNvPr id="143" name="Picture 142"/>
          <p:cNvPicPr>
            <a:picLocks/>
          </p:cNvPicPr>
          <p:nvPr/>
        </p:nvPicPr>
        <p:blipFill rotWithShape="1">
          <a:blip r:embed="rId6"/>
          <a:srcRect l="5226" b="9535"/>
          <a:stretch/>
        </p:blipFill>
        <p:spPr>
          <a:xfrm>
            <a:off x="4172563" y="913777"/>
            <a:ext cx="3477376" cy="2330142"/>
          </a:xfrm>
          <a:prstGeom prst="rect">
            <a:avLst/>
          </a:prstGeom>
        </p:spPr>
      </p:pic>
      <p:sp>
        <p:nvSpPr>
          <p:cNvPr id="163" name="TextBox 15"/>
          <p:cNvSpPr txBox="1">
            <a:spLocks noChangeArrowheads="1"/>
          </p:cNvSpPr>
          <p:nvPr/>
        </p:nvSpPr>
        <p:spPr bwMode="auto">
          <a:xfrm rot="16200000">
            <a:off x="1330118" y="2029828"/>
            <a:ext cx="10600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a:t>E </a:t>
            </a:r>
            <a:r>
              <a:rPr lang="mr-IN" sz="1600" i="1" dirty="0">
                <a:latin typeface="Calibri"/>
                <a:cs typeface="Calibri"/>
              </a:rPr>
              <a:t>–</a:t>
            </a:r>
            <a:r>
              <a:rPr lang="en-US" sz="1600" dirty="0" smtClean="0"/>
              <a:t> </a:t>
            </a:r>
            <a:r>
              <a:rPr lang="en-US" sz="1600" i="1" dirty="0"/>
              <a:t>E</a:t>
            </a:r>
            <a:r>
              <a:rPr lang="en-US" sz="1600" baseline="-25000" dirty="0"/>
              <a:t>F </a:t>
            </a:r>
            <a:r>
              <a:rPr lang="en-US" sz="1600" dirty="0"/>
              <a:t>(</a:t>
            </a:r>
            <a:r>
              <a:rPr lang="en-US" sz="1600" dirty="0" err="1"/>
              <a:t>eV</a:t>
            </a:r>
            <a:r>
              <a:rPr lang="en-US" sz="1600" dirty="0"/>
              <a:t>)</a:t>
            </a:r>
          </a:p>
        </p:txBody>
      </p:sp>
      <p:sp>
        <p:nvSpPr>
          <p:cNvPr id="164" name="TextBox 15"/>
          <p:cNvSpPr txBox="1">
            <a:spLocks noChangeArrowheads="1"/>
          </p:cNvSpPr>
          <p:nvPr/>
        </p:nvSpPr>
        <p:spPr bwMode="auto">
          <a:xfrm>
            <a:off x="5486400" y="3444426"/>
            <a:ext cx="8154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err="1"/>
              <a:t>k</a:t>
            </a:r>
            <a:r>
              <a:rPr lang="en-US" sz="1600" baseline="-25000" dirty="0" err="1"/>
              <a:t>x</a:t>
            </a:r>
            <a:r>
              <a:rPr lang="en-US" sz="1600" baseline="-25000" dirty="0"/>
              <a:t>  </a:t>
            </a:r>
            <a:r>
              <a:rPr lang="en-US" sz="1600" dirty="0"/>
              <a:t>(</a:t>
            </a:r>
            <a:r>
              <a:rPr lang="en-US" sz="1600" dirty="0" err="1" smtClean="0"/>
              <a:t>Å</a:t>
            </a:r>
            <a:r>
              <a:rPr lang="mr-IN" sz="1600" i="1" baseline="30000" dirty="0" smtClean="0">
                <a:latin typeface="Calibri"/>
                <a:cs typeface="Calibri"/>
              </a:rPr>
              <a:t>–</a:t>
            </a:r>
            <a:r>
              <a:rPr lang="en-US" sz="1600" baseline="30000" dirty="0" smtClean="0"/>
              <a:t>1</a:t>
            </a:r>
            <a:r>
              <a:rPr lang="en-US" sz="1600" dirty="0"/>
              <a:t>)</a:t>
            </a:r>
          </a:p>
        </p:txBody>
      </p:sp>
      <p:grpSp>
        <p:nvGrpSpPr>
          <p:cNvPr id="166" name="Group 77"/>
          <p:cNvGrpSpPr>
            <a:grpSpLocks/>
          </p:cNvGrpSpPr>
          <p:nvPr/>
        </p:nvGrpSpPr>
        <p:grpSpPr bwMode="auto">
          <a:xfrm rot="5400000">
            <a:off x="7483783" y="2574514"/>
            <a:ext cx="846815" cy="496121"/>
            <a:chOff x="3059455" y="4731423"/>
            <a:chExt cx="831266" cy="486833"/>
          </a:xfrm>
        </p:grpSpPr>
        <p:pic>
          <p:nvPicPr>
            <p:cNvPr id="188" name="Picture 9"/>
            <p:cNvPicPr>
              <a:picLocks/>
            </p:cNvPicPr>
            <p:nvPr/>
          </p:nvPicPr>
          <p:blipFill>
            <a:blip r:embed="rId7">
              <a:extLst>
                <a:ext uri="{28A0092B-C50C-407E-A947-70E740481C1C}">
                  <a14:useLocalDpi xmlns:a14="http://schemas.microsoft.com/office/drawing/2010/main" val="0"/>
                </a:ext>
              </a:extLst>
            </a:blip>
            <a:srcRect l="14326" r="33585"/>
            <a:stretch>
              <a:fillRect/>
            </a:stretch>
          </p:blipFill>
          <p:spPr bwMode="auto">
            <a:xfrm rot="-5400000">
              <a:off x="3425966" y="4774665"/>
              <a:ext cx="129716" cy="40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 name="TextBox 10"/>
            <p:cNvSpPr txBox="1">
              <a:spLocks noChangeArrowheads="1"/>
            </p:cNvSpPr>
            <p:nvPr/>
          </p:nvSpPr>
          <p:spPr bwMode="auto">
            <a:xfrm rot="16200000">
              <a:off x="2952325" y="4839212"/>
              <a:ext cx="486174" cy="2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t>Max.</a:t>
              </a:r>
            </a:p>
          </p:txBody>
        </p:sp>
        <p:sp>
          <p:nvSpPr>
            <p:cNvPr id="190" name="TextBox 76"/>
            <p:cNvSpPr txBox="1">
              <a:spLocks noChangeArrowheads="1"/>
            </p:cNvSpPr>
            <p:nvPr/>
          </p:nvSpPr>
          <p:spPr bwMode="auto">
            <a:xfrm rot="16200000">
              <a:off x="3523549" y="4826682"/>
              <a:ext cx="462431" cy="2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t>Min.</a:t>
              </a:r>
            </a:p>
          </p:txBody>
        </p:sp>
      </p:grpSp>
      <p:grpSp>
        <p:nvGrpSpPr>
          <p:cNvPr id="167" name="Group 166"/>
          <p:cNvGrpSpPr/>
          <p:nvPr/>
        </p:nvGrpSpPr>
        <p:grpSpPr>
          <a:xfrm>
            <a:off x="3640416" y="915493"/>
            <a:ext cx="556565" cy="2098255"/>
            <a:chOff x="370484" y="2505166"/>
            <a:chExt cx="398541" cy="1701190"/>
          </a:xfrm>
        </p:grpSpPr>
        <p:sp>
          <p:nvSpPr>
            <p:cNvPr id="184" name="TextBox 307"/>
            <p:cNvSpPr txBox="1">
              <a:spLocks noChangeArrowheads="1"/>
            </p:cNvSpPr>
            <p:nvPr/>
          </p:nvSpPr>
          <p:spPr bwMode="auto">
            <a:xfrm>
              <a:off x="438662" y="2505166"/>
              <a:ext cx="320412" cy="27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t>0.0</a:t>
              </a:r>
            </a:p>
          </p:txBody>
        </p:sp>
        <p:sp>
          <p:nvSpPr>
            <p:cNvPr id="185" name="TextBox 308"/>
            <p:cNvSpPr txBox="1">
              <a:spLocks noChangeArrowheads="1"/>
            </p:cNvSpPr>
            <p:nvPr/>
          </p:nvSpPr>
          <p:spPr bwMode="auto">
            <a:xfrm>
              <a:off x="370484" y="3459236"/>
              <a:ext cx="398540" cy="27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dirty="0"/>
                <a:t>–</a:t>
              </a:r>
              <a:r>
                <a:rPr lang="en-US" sz="1600" dirty="0" smtClean="0"/>
                <a:t>0.4</a:t>
              </a:r>
              <a:endParaRPr lang="en-US" sz="1600" dirty="0"/>
            </a:p>
          </p:txBody>
        </p:sp>
        <p:sp>
          <p:nvSpPr>
            <p:cNvPr id="186" name="TextBox 309"/>
            <p:cNvSpPr txBox="1">
              <a:spLocks noChangeArrowheads="1"/>
            </p:cNvSpPr>
            <p:nvPr/>
          </p:nvSpPr>
          <p:spPr bwMode="auto">
            <a:xfrm>
              <a:off x="370485" y="3931869"/>
              <a:ext cx="398539" cy="27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dirty="0"/>
                <a:t>–</a:t>
              </a:r>
              <a:r>
                <a:rPr lang="en-US" sz="1600" dirty="0" smtClean="0"/>
                <a:t>0.6</a:t>
              </a:r>
              <a:endParaRPr lang="en-US" sz="1600" dirty="0"/>
            </a:p>
          </p:txBody>
        </p:sp>
        <p:sp>
          <p:nvSpPr>
            <p:cNvPr id="187" name="TextBox 311"/>
            <p:cNvSpPr txBox="1">
              <a:spLocks noChangeArrowheads="1"/>
            </p:cNvSpPr>
            <p:nvPr/>
          </p:nvSpPr>
          <p:spPr bwMode="auto">
            <a:xfrm>
              <a:off x="370485" y="2982551"/>
              <a:ext cx="398540" cy="27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dirty="0"/>
                <a:t>–</a:t>
              </a:r>
              <a:r>
                <a:rPr lang="en-US" sz="1600" dirty="0" smtClean="0"/>
                <a:t>0.2</a:t>
              </a:r>
              <a:endParaRPr lang="en-US" sz="1600" dirty="0"/>
            </a:p>
          </p:txBody>
        </p:sp>
      </p:grpSp>
      <p:sp>
        <p:nvSpPr>
          <p:cNvPr id="168" name="TextBox 307"/>
          <p:cNvSpPr txBox="1">
            <a:spLocks noChangeArrowheads="1"/>
          </p:cNvSpPr>
          <p:nvPr/>
        </p:nvSpPr>
        <p:spPr bwMode="auto">
          <a:xfrm>
            <a:off x="6200262" y="3233897"/>
            <a:ext cx="4474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t>0.0</a:t>
            </a:r>
          </a:p>
        </p:txBody>
      </p:sp>
      <p:sp>
        <p:nvSpPr>
          <p:cNvPr id="169" name="TextBox 309"/>
          <p:cNvSpPr txBox="1">
            <a:spLocks noChangeArrowheads="1"/>
          </p:cNvSpPr>
          <p:nvPr/>
        </p:nvSpPr>
        <p:spPr bwMode="auto">
          <a:xfrm>
            <a:off x="3999401" y="3233897"/>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dirty="0"/>
              <a:t>–</a:t>
            </a:r>
            <a:r>
              <a:rPr lang="en-US" sz="1600" dirty="0" smtClean="0"/>
              <a:t>0.4</a:t>
            </a:r>
            <a:endParaRPr lang="en-US" sz="1600" dirty="0"/>
          </a:p>
        </p:txBody>
      </p:sp>
      <p:sp>
        <p:nvSpPr>
          <p:cNvPr id="170" name="TextBox 311"/>
          <p:cNvSpPr txBox="1">
            <a:spLocks noChangeArrowheads="1"/>
          </p:cNvSpPr>
          <p:nvPr/>
        </p:nvSpPr>
        <p:spPr bwMode="auto">
          <a:xfrm>
            <a:off x="7292760" y="3233897"/>
            <a:ext cx="4474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0.2</a:t>
            </a:r>
            <a:endParaRPr lang="en-US" sz="1600" dirty="0"/>
          </a:p>
        </p:txBody>
      </p:sp>
      <p:sp>
        <p:nvSpPr>
          <p:cNvPr id="171" name="TextBox 312"/>
          <p:cNvSpPr txBox="1">
            <a:spLocks noChangeArrowheads="1"/>
          </p:cNvSpPr>
          <p:nvPr/>
        </p:nvSpPr>
        <p:spPr bwMode="auto">
          <a:xfrm>
            <a:off x="5085328" y="3233897"/>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dirty="0"/>
              <a:t>–</a:t>
            </a:r>
            <a:r>
              <a:rPr lang="en-US" sz="1600" dirty="0" smtClean="0"/>
              <a:t>0.2</a:t>
            </a:r>
            <a:endParaRPr lang="en-US" sz="1600" dirty="0"/>
          </a:p>
        </p:txBody>
      </p:sp>
      <p:cxnSp>
        <p:nvCxnSpPr>
          <p:cNvPr id="172" name="Straight Connector 171"/>
          <p:cNvCxnSpPr/>
          <p:nvPr/>
        </p:nvCxnSpPr>
        <p:spPr>
          <a:xfrm>
            <a:off x="4994715" y="1234323"/>
            <a:ext cx="361482" cy="956564"/>
          </a:xfrm>
          <a:prstGeom prst="line">
            <a:avLst/>
          </a:prstGeom>
          <a:ln w="12700" cmpd="sng">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5228869" y="2116951"/>
            <a:ext cx="264695" cy="781333"/>
          </a:xfrm>
          <a:prstGeom prst="line">
            <a:avLst/>
          </a:prstGeom>
          <a:ln w="12700" cmpd="sng">
            <a:solidFill>
              <a:srgbClr val="FFFF00"/>
            </a:solidFill>
            <a:prstDash val="sysDash"/>
          </a:ln>
        </p:spPr>
        <p:style>
          <a:lnRef idx="2">
            <a:schemeClr val="accent1"/>
          </a:lnRef>
          <a:fillRef idx="0">
            <a:schemeClr val="accent1"/>
          </a:fillRef>
          <a:effectRef idx="1">
            <a:schemeClr val="accent1"/>
          </a:effectRef>
          <a:fontRef idx="minor">
            <a:schemeClr val="tx1"/>
          </a:fontRef>
        </p:style>
      </p:cxnSp>
      <p:sp>
        <p:nvSpPr>
          <p:cNvPr id="174" name="TextBox 1"/>
          <p:cNvSpPr txBox="1">
            <a:spLocks noChangeArrowheads="1"/>
          </p:cNvSpPr>
          <p:nvPr/>
        </p:nvSpPr>
        <p:spPr bwMode="auto">
          <a:xfrm>
            <a:off x="6899819" y="916331"/>
            <a:ext cx="6463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smtClean="0"/>
              <a:t>36 </a:t>
            </a:r>
            <a:r>
              <a:rPr lang="en-US" sz="2000" dirty="0"/>
              <a:t>K</a:t>
            </a:r>
          </a:p>
        </p:txBody>
      </p:sp>
      <p:grpSp>
        <p:nvGrpSpPr>
          <p:cNvPr id="175" name="Group 1"/>
          <p:cNvGrpSpPr>
            <a:grpSpLocks/>
          </p:cNvGrpSpPr>
          <p:nvPr/>
        </p:nvGrpSpPr>
        <p:grpSpPr bwMode="auto">
          <a:xfrm>
            <a:off x="4298856" y="2538498"/>
            <a:ext cx="370928" cy="616635"/>
            <a:chOff x="7355393" y="1977855"/>
            <a:chExt cx="945252" cy="1900203"/>
          </a:xfrm>
        </p:grpSpPr>
        <p:grpSp>
          <p:nvGrpSpPr>
            <p:cNvPr id="179" name="Group 2"/>
            <p:cNvGrpSpPr>
              <a:grpSpLocks/>
            </p:cNvGrpSpPr>
            <p:nvPr/>
          </p:nvGrpSpPr>
          <p:grpSpPr bwMode="auto">
            <a:xfrm>
              <a:off x="7355393" y="1977855"/>
              <a:ext cx="945252" cy="1900203"/>
              <a:chOff x="5404084" y="1559482"/>
              <a:chExt cx="945252" cy="1900203"/>
            </a:xfrm>
          </p:grpSpPr>
          <p:sp>
            <p:nvSpPr>
              <p:cNvPr id="181" name="Hexagon 180"/>
              <p:cNvSpPr/>
              <p:nvPr/>
            </p:nvSpPr>
            <p:spPr>
              <a:xfrm rot="16200000">
                <a:off x="5282227" y="2447188"/>
                <a:ext cx="1134354" cy="890640"/>
              </a:xfrm>
              <a:prstGeom prst="hexagon">
                <a:avLst/>
              </a:prstGeom>
              <a:solidFill>
                <a:srgbClr val="FFFFFF">
                  <a:alpha val="0"/>
                </a:srgbClr>
              </a:solidFill>
              <a:ln>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2" name="TextBox 5"/>
              <p:cNvSpPr txBox="1">
                <a:spLocks noChangeArrowheads="1"/>
              </p:cNvSpPr>
              <p:nvPr/>
            </p:nvSpPr>
            <p:spPr bwMode="auto">
              <a:xfrm>
                <a:off x="5519264" y="2418238"/>
                <a:ext cx="830072" cy="85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200" dirty="0" smtClean="0">
                    <a:solidFill>
                      <a:schemeClr val="bg1"/>
                    </a:solidFill>
                    <a:latin typeface="Symbol" charset="0"/>
                    <a:cs typeface="Symbol" charset="0"/>
                  </a:rPr>
                  <a:t>G</a:t>
                </a:r>
              </a:p>
            </p:txBody>
          </p:sp>
          <p:sp>
            <p:nvSpPr>
              <p:cNvPr id="183" name="TextBox 6"/>
              <p:cNvSpPr txBox="1">
                <a:spLocks noChangeArrowheads="1"/>
              </p:cNvSpPr>
              <p:nvPr/>
            </p:nvSpPr>
            <p:spPr bwMode="auto">
              <a:xfrm>
                <a:off x="5454034" y="1559482"/>
                <a:ext cx="797392" cy="85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200" dirty="0" smtClean="0">
                    <a:solidFill>
                      <a:schemeClr val="bg1"/>
                    </a:solidFill>
                    <a:latin typeface="Symbol" charset="2"/>
                    <a:cs typeface="Symbol" charset="2"/>
                  </a:rPr>
                  <a:t>K</a:t>
                </a:r>
              </a:p>
            </p:txBody>
          </p:sp>
        </p:grpSp>
        <p:cxnSp>
          <p:nvCxnSpPr>
            <p:cNvPr id="180" name="Straight Connector 179"/>
            <p:cNvCxnSpPr/>
            <p:nvPr/>
          </p:nvCxnSpPr>
          <p:spPr>
            <a:xfrm>
              <a:off x="7618070" y="2725604"/>
              <a:ext cx="357078"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grpSp>
      <p:cxnSp>
        <p:nvCxnSpPr>
          <p:cNvPr id="176" name="Straight Arrow Connector 175"/>
          <p:cNvCxnSpPr/>
          <p:nvPr/>
        </p:nvCxnSpPr>
        <p:spPr>
          <a:xfrm>
            <a:off x="4834021" y="2050688"/>
            <a:ext cx="28800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7" name="TextBox 1"/>
          <p:cNvSpPr txBox="1">
            <a:spLocks noChangeArrowheads="1"/>
          </p:cNvSpPr>
          <p:nvPr/>
        </p:nvSpPr>
        <p:spPr bwMode="auto">
          <a:xfrm>
            <a:off x="4225689" y="1813692"/>
            <a:ext cx="6114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a:t>k</a:t>
            </a:r>
            <a:r>
              <a:rPr lang="en-US" sz="2000" dirty="0" smtClean="0"/>
              <a:t>ink</a:t>
            </a:r>
            <a:endParaRPr lang="en-US" sz="2000" dirty="0"/>
          </a:p>
        </p:txBody>
      </p:sp>
      <p:grpSp>
        <p:nvGrpSpPr>
          <p:cNvPr id="3" name="Group 2"/>
          <p:cNvGrpSpPr/>
          <p:nvPr/>
        </p:nvGrpSpPr>
        <p:grpSpPr>
          <a:xfrm>
            <a:off x="2029434" y="914400"/>
            <a:ext cx="1780566" cy="2873440"/>
            <a:chOff x="8228658" y="928456"/>
            <a:chExt cx="1780566" cy="2873440"/>
          </a:xfrm>
        </p:grpSpPr>
        <p:pic>
          <p:nvPicPr>
            <p:cNvPr id="144" name="Picture 143"/>
            <p:cNvPicPr>
              <a:picLocks/>
            </p:cNvPicPr>
            <p:nvPr/>
          </p:nvPicPr>
          <p:blipFill rotWithShape="1">
            <a:blip r:embed="rId8"/>
            <a:srcRect l="15885" b="5100"/>
            <a:stretch/>
          </p:blipFill>
          <p:spPr>
            <a:xfrm>
              <a:off x="8745539" y="954997"/>
              <a:ext cx="1103486" cy="2288921"/>
            </a:xfrm>
            <a:prstGeom prst="rect">
              <a:avLst/>
            </a:prstGeom>
          </p:spPr>
        </p:pic>
        <p:sp>
          <p:nvSpPr>
            <p:cNvPr id="145" name="TextBox 148"/>
            <p:cNvSpPr txBox="1">
              <a:spLocks noChangeArrowheads="1"/>
            </p:cNvSpPr>
            <p:nvPr/>
          </p:nvSpPr>
          <p:spPr bwMode="auto">
            <a:xfrm>
              <a:off x="8458200" y="3233897"/>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dirty="0"/>
                <a:t>–</a:t>
              </a:r>
              <a:r>
                <a:rPr lang="en-US" sz="1600" dirty="0" smtClean="0"/>
                <a:t>0.4</a:t>
              </a:r>
              <a:endParaRPr lang="en-US" sz="1600" dirty="0"/>
            </a:p>
          </p:txBody>
        </p:sp>
        <p:sp>
          <p:nvSpPr>
            <p:cNvPr id="146" name="TextBox 150"/>
            <p:cNvSpPr txBox="1">
              <a:spLocks noChangeArrowheads="1"/>
            </p:cNvSpPr>
            <p:nvPr/>
          </p:nvSpPr>
          <p:spPr bwMode="auto">
            <a:xfrm>
              <a:off x="9458372" y="3233897"/>
              <a:ext cx="5508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dirty="0"/>
                <a:t>–</a:t>
              </a:r>
              <a:r>
                <a:rPr lang="en-US" sz="1600" dirty="0" smtClean="0"/>
                <a:t>0.1</a:t>
              </a:r>
              <a:endParaRPr lang="en-US" sz="1600" dirty="0"/>
            </a:p>
          </p:txBody>
        </p:sp>
        <p:sp>
          <p:nvSpPr>
            <p:cNvPr id="147" name="TextBox 309"/>
            <p:cNvSpPr txBox="1">
              <a:spLocks noChangeArrowheads="1"/>
            </p:cNvSpPr>
            <p:nvPr/>
          </p:nvSpPr>
          <p:spPr bwMode="auto">
            <a:xfrm>
              <a:off x="8228658" y="2929055"/>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dirty="0"/>
                <a:t>–</a:t>
              </a:r>
              <a:r>
                <a:rPr lang="en-US" sz="1600" dirty="0" smtClean="0"/>
                <a:t>0.5</a:t>
              </a:r>
              <a:endParaRPr lang="en-US" sz="1600" dirty="0"/>
            </a:p>
          </p:txBody>
        </p:sp>
        <p:sp>
          <p:nvSpPr>
            <p:cNvPr id="148" name="TextBox 311"/>
            <p:cNvSpPr txBox="1">
              <a:spLocks noChangeArrowheads="1"/>
            </p:cNvSpPr>
            <p:nvPr/>
          </p:nvSpPr>
          <p:spPr bwMode="auto">
            <a:xfrm>
              <a:off x="8231513" y="1216739"/>
              <a:ext cx="5508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dirty="0"/>
                <a:t>–</a:t>
              </a:r>
              <a:r>
                <a:rPr lang="en-US" sz="1600" dirty="0" smtClean="0"/>
                <a:t>0.1</a:t>
              </a:r>
              <a:endParaRPr lang="en-US" sz="1600" dirty="0"/>
            </a:p>
          </p:txBody>
        </p:sp>
        <p:sp>
          <p:nvSpPr>
            <p:cNvPr id="149" name="TextBox 312"/>
            <p:cNvSpPr txBox="1">
              <a:spLocks noChangeArrowheads="1"/>
            </p:cNvSpPr>
            <p:nvPr/>
          </p:nvSpPr>
          <p:spPr bwMode="auto">
            <a:xfrm>
              <a:off x="8228658" y="2095135"/>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dirty="0"/>
                <a:t>–</a:t>
              </a:r>
              <a:r>
                <a:rPr lang="en-US" sz="1600" dirty="0" smtClean="0"/>
                <a:t>0.3</a:t>
              </a:r>
              <a:endParaRPr lang="en-US" sz="1600" dirty="0"/>
            </a:p>
          </p:txBody>
        </p:sp>
        <p:sp>
          <p:nvSpPr>
            <p:cNvPr id="150" name="TextBox 149"/>
            <p:cNvSpPr txBox="1"/>
            <p:nvPr/>
          </p:nvSpPr>
          <p:spPr>
            <a:xfrm>
              <a:off x="9015563" y="928456"/>
              <a:ext cx="492968" cy="276999"/>
            </a:xfrm>
            <a:prstGeom prst="rect">
              <a:avLst/>
            </a:prstGeom>
            <a:noFill/>
          </p:spPr>
          <p:txBody>
            <a:bodyPr wrap="none" rtlCol="0">
              <a:spAutoFit/>
            </a:bodyPr>
            <a:lstStyle/>
            <a:p>
              <a:r>
                <a:rPr lang="en-US" sz="1200" dirty="0" smtClean="0"/>
                <a:t>MDC</a:t>
              </a:r>
            </a:p>
          </p:txBody>
        </p:sp>
        <p:sp>
          <p:nvSpPr>
            <p:cNvPr id="151" name="TextBox 150"/>
            <p:cNvSpPr txBox="1"/>
            <p:nvPr/>
          </p:nvSpPr>
          <p:spPr>
            <a:xfrm>
              <a:off x="9018522" y="1055045"/>
              <a:ext cx="342236" cy="276999"/>
            </a:xfrm>
            <a:prstGeom prst="rect">
              <a:avLst/>
            </a:prstGeom>
            <a:noFill/>
          </p:spPr>
          <p:txBody>
            <a:bodyPr wrap="none" rtlCol="0">
              <a:spAutoFit/>
            </a:bodyPr>
            <a:lstStyle/>
            <a:p>
              <a:r>
                <a:rPr lang="en-US" sz="1200" dirty="0" smtClean="0"/>
                <a:t>Fit</a:t>
              </a:r>
            </a:p>
          </p:txBody>
        </p:sp>
        <p:sp>
          <p:nvSpPr>
            <p:cNvPr id="152" name="Oval 151"/>
            <p:cNvSpPr/>
            <p:nvPr/>
          </p:nvSpPr>
          <p:spPr>
            <a:xfrm>
              <a:off x="9152243" y="1254758"/>
              <a:ext cx="133208" cy="126426"/>
            </a:xfrm>
            <a:prstGeom prst="ellipse">
              <a:avLst/>
            </a:prstGeom>
            <a:solidFill>
              <a:srgbClr val="0080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p:nvSpPr>
          <p:spPr>
            <a:xfrm>
              <a:off x="9170219" y="1432247"/>
              <a:ext cx="133208" cy="126426"/>
            </a:xfrm>
            <a:prstGeom prst="ellipse">
              <a:avLst/>
            </a:prstGeom>
            <a:solidFill>
              <a:srgbClr val="0080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p:cNvSpPr/>
            <p:nvPr/>
          </p:nvSpPr>
          <p:spPr>
            <a:xfrm>
              <a:off x="9195655" y="1595745"/>
              <a:ext cx="133208" cy="126426"/>
            </a:xfrm>
            <a:prstGeom prst="ellipse">
              <a:avLst/>
            </a:prstGeom>
            <a:solidFill>
              <a:srgbClr val="0080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Oval 154"/>
            <p:cNvSpPr/>
            <p:nvPr/>
          </p:nvSpPr>
          <p:spPr>
            <a:xfrm>
              <a:off x="9219591" y="1770836"/>
              <a:ext cx="133208" cy="126426"/>
            </a:xfrm>
            <a:prstGeom prst="ellipse">
              <a:avLst/>
            </a:prstGeom>
            <a:solidFill>
              <a:srgbClr val="0080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p:cNvSpPr/>
            <p:nvPr/>
          </p:nvSpPr>
          <p:spPr>
            <a:xfrm>
              <a:off x="9245305" y="1946942"/>
              <a:ext cx="133208" cy="126426"/>
            </a:xfrm>
            <a:prstGeom prst="ellipse">
              <a:avLst/>
            </a:prstGeom>
            <a:solidFill>
              <a:srgbClr val="0080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p:cNvSpPr/>
            <p:nvPr/>
          </p:nvSpPr>
          <p:spPr>
            <a:xfrm>
              <a:off x="9265805" y="2116951"/>
              <a:ext cx="133208" cy="126426"/>
            </a:xfrm>
            <a:prstGeom prst="ellipse">
              <a:avLst/>
            </a:prstGeom>
            <a:solidFill>
              <a:srgbClr val="0080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p:nvSpPr>
          <p:spPr>
            <a:xfrm>
              <a:off x="9269347" y="2280616"/>
              <a:ext cx="133208" cy="126426"/>
            </a:xfrm>
            <a:prstGeom prst="ellipse">
              <a:avLst/>
            </a:prstGeom>
            <a:solidFill>
              <a:srgbClr val="FF66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p:nvSpPr>
          <p:spPr>
            <a:xfrm>
              <a:off x="9292507" y="2445284"/>
              <a:ext cx="133208" cy="126426"/>
            </a:xfrm>
            <a:prstGeom prst="ellipse">
              <a:avLst/>
            </a:prstGeom>
            <a:solidFill>
              <a:srgbClr val="FF66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p:cNvSpPr/>
            <p:nvPr/>
          </p:nvSpPr>
          <p:spPr>
            <a:xfrm>
              <a:off x="9317284" y="2609654"/>
              <a:ext cx="133208" cy="126426"/>
            </a:xfrm>
            <a:prstGeom prst="ellipse">
              <a:avLst/>
            </a:prstGeom>
            <a:solidFill>
              <a:srgbClr val="FF66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p:cNvSpPr/>
            <p:nvPr/>
          </p:nvSpPr>
          <p:spPr>
            <a:xfrm>
              <a:off x="9338604" y="2771858"/>
              <a:ext cx="133208" cy="126426"/>
            </a:xfrm>
            <a:prstGeom prst="ellipse">
              <a:avLst/>
            </a:prstGeom>
            <a:solidFill>
              <a:srgbClr val="FF66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Oval 161"/>
            <p:cNvSpPr/>
            <p:nvPr/>
          </p:nvSpPr>
          <p:spPr>
            <a:xfrm>
              <a:off x="9366299" y="2932335"/>
              <a:ext cx="133208" cy="126426"/>
            </a:xfrm>
            <a:prstGeom prst="ellipse">
              <a:avLst/>
            </a:prstGeom>
            <a:solidFill>
              <a:srgbClr val="FF6600">
                <a:alpha val="2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TextBox 15"/>
            <p:cNvSpPr txBox="1">
              <a:spLocks noChangeArrowheads="1"/>
            </p:cNvSpPr>
            <p:nvPr/>
          </p:nvSpPr>
          <p:spPr bwMode="auto">
            <a:xfrm>
              <a:off x="8824843" y="3463342"/>
              <a:ext cx="8154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err="1"/>
                <a:t>k</a:t>
              </a:r>
              <a:r>
                <a:rPr lang="en-US" sz="1600" baseline="-25000" dirty="0" err="1"/>
                <a:t>x</a:t>
              </a:r>
              <a:r>
                <a:rPr lang="en-US" sz="1600" baseline="-25000" dirty="0"/>
                <a:t>  </a:t>
              </a:r>
              <a:r>
                <a:rPr lang="en-US" sz="1600" dirty="0"/>
                <a:t>(</a:t>
              </a:r>
              <a:r>
                <a:rPr lang="en-US" sz="1600" dirty="0" err="1" smtClean="0"/>
                <a:t>Å</a:t>
              </a:r>
              <a:r>
                <a:rPr lang="mr-IN" sz="1600" i="1" baseline="30000" dirty="0" smtClean="0">
                  <a:latin typeface="Calibri"/>
                  <a:cs typeface="Calibri"/>
                </a:rPr>
                <a:t>–</a:t>
              </a:r>
              <a:r>
                <a:rPr lang="en-US" sz="1600" baseline="30000" dirty="0" smtClean="0"/>
                <a:t>1</a:t>
              </a:r>
              <a:r>
                <a:rPr lang="en-US" sz="1600" dirty="0"/>
                <a:t>)</a:t>
              </a:r>
            </a:p>
          </p:txBody>
        </p:sp>
        <p:cxnSp>
          <p:nvCxnSpPr>
            <p:cNvPr id="178" name="Straight Arrow Connector 177"/>
            <p:cNvCxnSpPr/>
            <p:nvPr/>
          </p:nvCxnSpPr>
          <p:spPr>
            <a:xfrm flipH="1" flipV="1">
              <a:off x="9434348" y="2269256"/>
              <a:ext cx="288000" cy="246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91" name="Oval 190"/>
          <p:cNvSpPr/>
          <p:nvPr/>
        </p:nvSpPr>
        <p:spPr bwMode="auto">
          <a:xfrm>
            <a:off x="4953000" y="1801780"/>
            <a:ext cx="685800" cy="533400"/>
          </a:xfrm>
          <a:prstGeom prst="ellipse">
            <a:avLst/>
          </a:prstGeom>
          <a:noFill/>
          <a:ln w="38100" cap="flat" cmpd="sng" algn="ctr">
            <a:solidFill>
              <a:schemeClr val="bg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92" name="Oval 191"/>
          <p:cNvSpPr/>
          <p:nvPr/>
        </p:nvSpPr>
        <p:spPr bwMode="auto">
          <a:xfrm>
            <a:off x="4710888" y="900890"/>
            <a:ext cx="685800" cy="533400"/>
          </a:xfrm>
          <a:prstGeom prst="ellipse">
            <a:avLst/>
          </a:prstGeom>
          <a:noFill/>
          <a:ln w="38100" cap="flat" cmpd="sng" algn="ctr">
            <a:solidFill>
              <a:schemeClr val="bg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nvGrpSpPr>
          <p:cNvPr id="193" name="Group 192"/>
          <p:cNvGrpSpPr/>
          <p:nvPr/>
        </p:nvGrpSpPr>
        <p:grpSpPr>
          <a:xfrm>
            <a:off x="4580640" y="4343400"/>
            <a:ext cx="1066800" cy="1681260"/>
            <a:chOff x="4580640" y="4343400"/>
            <a:chExt cx="1066800" cy="1681260"/>
          </a:xfrm>
        </p:grpSpPr>
        <p:sp>
          <p:nvSpPr>
            <p:cNvPr id="194" name="Oval 193"/>
            <p:cNvSpPr/>
            <p:nvPr/>
          </p:nvSpPr>
          <p:spPr bwMode="auto">
            <a:xfrm>
              <a:off x="4961640" y="5504770"/>
              <a:ext cx="685800" cy="519890"/>
            </a:xfrm>
            <a:prstGeom prst="ellipse">
              <a:avLst/>
            </a:prstGeom>
            <a:noFill/>
            <a:ln w="38100" cap="flat" cmpd="sng" algn="ctr">
              <a:solidFill>
                <a:schemeClr val="bg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95" name="Oval 194"/>
            <p:cNvSpPr/>
            <p:nvPr/>
          </p:nvSpPr>
          <p:spPr bwMode="auto">
            <a:xfrm>
              <a:off x="4580640" y="4343400"/>
              <a:ext cx="685800" cy="519890"/>
            </a:xfrm>
            <a:prstGeom prst="ellipse">
              <a:avLst/>
            </a:prstGeom>
            <a:noFill/>
            <a:ln w="38100" cap="flat" cmpd="sng" algn="ctr">
              <a:solidFill>
                <a:schemeClr val="bg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sp>
        <p:nvSpPr>
          <p:cNvPr id="196" name="TextBox 95"/>
          <p:cNvSpPr txBox="1">
            <a:spLocks noChangeArrowheads="1"/>
          </p:cNvSpPr>
          <p:nvPr/>
        </p:nvSpPr>
        <p:spPr bwMode="auto">
          <a:xfrm>
            <a:off x="1385255" y="2590800"/>
            <a:ext cx="6552000" cy="646331"/>
          </a:xfrm>
          <a:prstGeom prst="rect">
            <a:avLst/>
          </a:prstGeom>
          <a:solidFill>
            <a:schemeClr val="bg1">
              <a:lumMod val="95000"/>
              <a:alpha val="58000"/>
            </a:schemeClr>
          </a:solidFill>
          <a:ln>
            <a:noFill/>
          </a:ln>
          <a:effectLst>
            <a:outerShdw blurRad="50800" dist="38100" dir="5400000" algn="t" rotWithShape="0">
              <a:prstClr val="black">
                <a:alpha val="40000"/>
              </a:prstClr>
            </a:outerShdw>
          </a:effectLs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en-US" sz="3600" i="1" dirty="0" smtClean="0">
                <a:solidFill>
                  <a:srgbClr val="0000FF"/>
                </a:solidFill>
              </a:rPr>
              <a:t>Kondo effect</a:t>
            </a:r>
            <a:endParaRPr lang="en-US" sz="3600" b="1" i="1" dirty="0" smtClean="0">
              <a:solidFill>
                <a:srgbClr val="0000FF"/>
              </a:solidFill>
            </a:endParaRPr>
          </a:p>
        </p:txBody>
      </p:sp>
      <p:sp>
        <p:nvSpPr>
          <p:cNvPr id="197" name="TextBox 95"/>
          <p:cNvSpPr txBox="1">
            <a:spLocks noChangeArrowheads="1"/>
          </p:cNvSpPr>
          <p:nvPr/>
        </p:nvSpPr>
        <p:spPr bwMode="auto">
          <a:xfrm>
            <a:off x="1385061" y="3200400"/>
            <a:ext cx="6552000" cy="1200329"/>
          </a:xfrm>
          <a:prstGeom prst="rect">
            <a:avLst/>
          </a:prstGeom>
          <a:solidFill>
            <a:schemeClr val="bg1">
              <a:lumMod val="95000"/>
              <a:alpha val="58000"/>
            </a:schemeClr>
          </a:solidFill>
          <a:ln>
            <a:noFill/>
          </a:ln>
          <a:effectLst>
            <a:outerShdw blurRad="50800" dist="38100" dir="5400000" algn="t" rotWithShape="0">
              <a:prstClr val="black">
                <a:alpha val="40000"/>
              </a:prstClr>
            </a:outerShdw>
          </a:effectLs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en-US" sz="3600" i="1" dirty="0">
                <a:solidFill>
                  <a:srgbClr val="0000FF"/>
                </a:solidFill>
              </a:rPr>
              <a:t>i</a:t>
            </a:r>
            <a:r>
              <a:rPr lang="en-US" sz="3600" i="1" dirty="0" smtClean="0">
                <a:solidFill>
                  <a:srgbClr val="0000FF"/>
                </a:solidFill>
              </a:rPr>
              <a:t>n the sea of 2D Dirac fermions,</a:t>
            </a:r>
          </a:p>
          <a:p>
            <a:pPr algn="ctr" eaLnBrk="1" fontAlgn="auto" hangingPunct="1">
              <a:spcBef>
                <a:spcPts val="0"/>
              </a:spcBef>
              <a:spcAft>
                <a:spcPts val="0"/>
              </a:spcAft>
              <a:defRPr/>
            </a:pPr>
            <a:r>
              <a:rPr lang="en-US" sz="3600" i="1" dirty="0" err="1">
                <a:solidFill>
                  <a:srgbClr val="0000FF"/>
                </a:solidFill>
              </a:rPr>
              <a:t>G</a:t>
            </a:r>
            <a:r>
              <a:rPr lang="en-US" sz="3600" b="1" i="1" dirty="0" err="1" smtClean="0">
                <a:solidFill>
                  <a:srgbClr val="0000FF"/>
                </a:solidFill>
              </a:rPr>
              <a:t>raphene</a:t>
            </a:r>
            <a:endParaRPr lang="en-US" sz="3600" b="1" i="1" dirty="0" smtClean="0">
              <a:solidFill>
                <a:srgbClr val="0000FF"/>
              </a:solidFill>
            </a:endParaRPr>
          </a:p>
        </p:txBody>
      </p:sp>
      <p:sp>
        <p:nvSpPr>
          <p:cNvPr id="105" name="TextBox 104"/>
          <p:cNvSpPr txBox="1"/>
          <p:nvPr/>
        </p:nvSpPr>
        <p:spPr>
          <a:xfrm>
            <a:off x="4020682" y="672290"/>
            <a:ext cx="5123318" cy="338554"/>
          </a:xfrm>
          <a:prstGeom prst="rect">
            <a:avLst/>
          </a:prstGeom>
          <a:noFill/>
        </p:spPr>
        <p:txBody>
          <a:bodyPr wrap="none" rtlCol="0">
            <a:spAutoFit/>
          </a:bodyPr>
          <a:lstStyle/>
          <a:p>
            <a:pPr algn="l"/>
            <a:r>
              <a:rPr lang="en-US" sz="1600" b="0" dirty="0" smtClean="0"/>
              <a:t>J. Hwang, C. Hwang et al., Nano </a:t>
            </a:r>
            <a:r>
              <a:rPr lang="en-US" sz="1600" b="0" dirty="0" err="1" smtClean="0"/>
              <a:t>Lett</a:t>
            </a:r>
            <a:r>
              <a:rPr lang="en-US" sz="1600" b="0" dirty="0" smtClean="0"/>
              <a:t>. 18, 3661 (2018)</a:t>
            </a:r>
            <a:endParaRPr lang="en-US" sz="1600" b="0" dirty="0"/>
          </a:p>
        </p:txBody>
      </p:sp>
    </p:spTree>
    <p:extLst>
      <p:ext uri="{BB962C8B-B14F-4D97-AF65-F5344CB8AC3E}">
        <p14:creationId xmlns:p14="http://schemas.microsoft.com/office/powerpoint/2010/main" val="41808356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dissolve">
                                      <p:cBhvr>
                                        <p:cTn id="7" dur="500"/>
                                        <p:tgtEl>
                                          <p:spTgt spid="19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dissolve">
                                      <p:cBhvr>
                                        <p:cTn id="12"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9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rotWithShape="1">
          <a:blip r:embed="rId2"/>
          <a:srcRect t="3204" r="72914"/>
          <a:stretch/>
        </p:blipFill>
        <p:spPr>
          <a:xfrm>
            <a:off x="7239000" y="2930268"/>
            <a:ext cx="1447800" cy="1322820"/>
          </a:xfrm>
          <a:prstGeom prst="rect">
            <a:avLst/>
          </a:prstGeom>
        </p:spPr>
      </p:pic>
      <p:grpSp>
        <p:nvGrpSpPr>
          <p:cNvPr id="32" name="Group 101"/>
          <p:cNvGrpSpPr>
            <a:grpSpLocks/>
          </p:cNvGrpSpPr>
          <p:nvPr/>
        </p:nvGrpSpPr>
        <p:grpSpPr bwMode="auto">
          <a:xfrm>
            <a:off x="6886222" y="1171222"/>
            <a:ext cx="2071688" cy="1116012"/>
            <a:chOff x="26355153" y="23186876"/>
            <a:chExt cx="4882459" cy="2897731"/>
          </a:xfrm>
        </p:grpSpPr>
        <p:grpSp>
          <p:nvGrpSpPr>
            <p:cNvPr id="37" name="Group 102"/>
            <p:cNvGrpSpPr>
              <a:grpSpLocks/>
            </p:cNvGrpSpPr>
            <p:nvPr/>
          </p:nvGrpSpPr>
          <p:grpSpPr bwMode="auto">
            <a:xfrm>
              <a:off x="26355153" y="23186876"/>
              <a:ext cx="4882459" cy="2897731"/>
              <a:chOff x="26355153" y="23186876"/>
              <a:chExt cx="4882459" cy="2897731"/>
            </a:xfrm>
          </p:grpSpPr>
          <p:pic>
            <p:nvPicPr>
              <p:cNvPr id="39" name="Picture 105"/>
              <p:cNvPicPr>
                <a:picLocks noChangeAspect="1"/>
              </p:cNvPicPr>
              <p:nvPr/>
            </p:nvPicPr>
            <p:blipFill>
              <a:blip r:embed="rId3">
                <a:extLst>
                  <a:ext uri="{28A0092B-C50C-407E-A947-70E740481C1C}">
                    <a14:useLocalDpi xmlns:a14="http://schemas.microsoft.com/office/drawing/2010/main" val="0"/>
                  </a:ext>
                </a:extLst>
              </a:blip>
              <a:srcRect l="58208" t="61026" r="1675" b="3514"/>
              <a:stretch>
                <a:fillRect/>
              </a:stretch>
            </p:blipFill>
            <p:spPr bwMode="auto">
              <a:xfrm>
                <a:off x="26355153" y="23186876"/>
                <a:ext cx="4882459" cy="289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27866657" y="24052486"/>
                <a:ext cx="1369333" cy="4328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41" name="Rectangle 40"/>
              <p:cNvSpPr/>
              <p:nvPr/>
            </p:nvSpPr>
            <p:spPr>
              <a:xfrm>
                <a:off x="27934001" y="24769706"/>
                <a:ext cx="1373076" cy="4328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grpSp>
        <p:sp>
          <p:nvSpPr>
            <p:cNvPr id="38" name="TextBox 103"/>
            <p:cNvSpPr txBox="1">
              <a:spLocks noChangeArrowheads="1"/>
            </p:cNvSpPr>
            <p:nvPr/>
          </p:nvSpPr>
          <p:spPr bwMode="auto">
            <a:xfrm>
              <a:off x="27526809" y="23911143"/>
              <a:ext cx="2190986" cy="67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b="1"/>
                <a:t>Decreasing T</a:t>
              </a:r>
            </a:p>
          </p:txBody>
        </p:sp>
      </p:grpSp>
      <p:grpSp>
        <p:nvGrpSpPr>
          <p:cNvPr id="4" name="Group 3"/>
          <p:cNvGrpSpPr/>
          <p:nvPr/>
        </p:nvGrpSpPr>
        <p:grpSpPr>
          <a:xfrm>
            <a:off x="125376" y="4572000"/>
            <a:ext cx="9094824" cy="1988629"/>
            <a:chOff x="125376" y="4640770"/>
            <a:chExt cx="9094824" cy="1988629"/>
          </a:xfrm>
        </p:grpSpPr>
        <p:grpSp>
          <p:nvGrpSpPr>
            <p:cNvPr id="5" name="Group 4"/>
            <p:cNvGrpSpPr/>
            <p:nvPr/>
          </p:nvGrpSpPr>
          <p:grpSpPr>
            <a:xfrm>
              <a:off x="533400" y="5859970"/>
              <a:ext cx="8077200" cy="712879"/>
              <a:chOff x="650943" y="5117620"/>
              <a:chExt cx="8077200" cy="712879"/>
            </a:xfrm>
          </p:grpSpPr>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6943" y="5117620"/>
                <a:ext cx="1981200" cy="712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83"/>
              <p:cNvSpPr txBox="1">
                <a:spLocks noChangeArrowheads="1"/>
              </p:cNvSpPr>
              <p:nvPr/>
            </p:nvSpPr>
            <p:spPr bwMode="auto">
              <a:xfrm>
                <a:off x="650943" y="5157090"/>
                <a:ext cx="7246938" cy="646331"/>
              </a:xfrm>
              <a:prstGeom prst="rect">
                <a:avLst/>
              </a:prstGeom>
              <a:noFill/>
              <a:ln w="9525">
                <a:noFill/>
                <a:miter lim="800000"/>
                <a:headEnd/>
                <a:tailEnd/>
              </a:ln>
            </p:spPr>
            <p:txBody>
              <a:bodyPr>
                <a:spAutoFit/>
              </a:bodyPr>
              <a:lstStyle/>
              <a:p>
                <a:pPr algn="l"/>
                <a:r>
                  <a:rPr lang="en-US" altLang="ko-KR" dirty="0" smtClean="0">
                    <a:solidFill>
                      <a:srgbClr val="000000"/>
                    </a:solidFill>
                    <a:latin typeface="+mj-lt"/>
                    <a:cs typeface="Times New Roman" pitchFamily="18" charset="0"/>
                  </a:rPr>
                  <a:t>Viable route towards </a:t>
                </a:r>
                <a:r>
                  <a:rPr lang="en-US" altLang="ko-KR" dirty="0" smtClean="0">
                    <a:solidFill>
                      <a:srgbClr val="0000FF"/>
                    </a:solidFill>
                    <a:latin typeface="+mj-lt"/>
                    <a:cs typeface="Times New Roman" pitchFamily="18" charset="0"/>
                  </a:rPr>
                  <a:t>superconducting</a:t>
                </a:r>
                <a:r>
                  <a:rPr lang="en-US" altLang="ko-KR" dirty="0" smtClean="0">
                    <a:solidFill>
                      <a:srgbClr val="000000"/>
                    </a:solidFill>
                    <a:latin typeface="+mj-lt"/>
                    <a:cs typeface="Times New Roman" pitchFamily="18" charset="0"/>
                  </a:rPr>
                  <a:t> and</a:t>
                </a:r>
              </a:p>
              <a:p>
                <a:pPr algn="l"/>
                <a:r>
                  <a:rPr lang="en-US" altLang="ko-KR" dirty="0">
                    <a:solidFill>
                      <a:srgbClr val="0000FF"/>
                    </a:solidFill>
                    <a:latin typeface="+mj-lt"/>
                    <a:cs typeface="Times New Roman" pitchFamily="18" charset="0"/>
                  </a:rPr>
                  <a:t>m</a:t>
                </a:r>
                <a:r>
                  <a:rPr lang="en-US" altLang="ko-KR" dirty="0" smtClean="0">
                    <a:solidFill>
                      <a:srgbClr val="0000FF"/>
                    </a:solidFill>
                    <a:latin typeface="+mj-lt"/>
                    <a:cs typeface="Times New Roman" pitchFamily="18" charset="0"/>
                  </a:rPr>
                  <a:t>agnetic</a:t>
                </a:r>
                <a:r>
                  <a:rPr lang="en-US" altLang="ko-KR" dirty="0" smtClean="0">
                    <a:solidFill>
                      <a:srgbClr val="000000"/>
                    </a:solidFill>
                    <a:latin typeface="+mj-lt"/>
                    <a:cs typeface="Times New Roman" pitchFamily="18" charset="0"/>
                  </a:rPr>
                  <a:t> </a:t>
                </a:r>
                <a:r>
                  <a:rPr lang="en-US" altLang="ko-KR" dirty="0" err="1" smtClean="0">
                    <a:solidFill>
                      <a:srgbClr val="000000"/>
                    </a:solidFill>
                    <a:latin typeface="+mj-lt"/>
                    <a:cs typeface="Times New Roman" pitchFamily="18" charset="0"/>
                  </a:rPr>
                  <a:t>graphene</a:t>
                </a:r>
                <a:r>
                  <a:rPr lang="en-US" altLang="ko-KR" dirty="0" smtClean="0">
                    <a:solidFill>
                      <a:srgbClr val="000000"/>
                    </a:solidFill>
                    <a:latin typeface="+mj-lt"/>
                    <a:cs typeface="Times New Roman" pitchFamily="18" charset="0"/>
                  </a:rPr>
                  <a:t> at high temperatures</a:t>
                </a:r>
                <a:endParaRPr lang="ko-KR" altLang="en-US" dirty="0">
                  <a:solidFill>
                    <a:srgbClr val="000000"/>
                  </a:solidFill>
                  <a:latin typeface="+mj-lt"/>
                  <a:cs typeface="Times New Roman" pitchFamily="18" charset="0"/>
                </a:endParaRPr>
              </a:p>
            </p:txBody>
          </p:sp>
        </p:grpSp>
        <p:sp>
          <p:nvSpPr>
            <p:cNvPr id="6" name="Rectangle 12"/>
            <p:cNvSpPr/>
            <p:nvPr/>
          </p:nvSpPr>
          <p:spPr>
            <a:xfrm>
              <a:off x="152400" y="5043608"/>
              <a:ext cx="9067800" cy="466525"/>
            </a:xfrm>
            <a:prstGeom prst="rect">
              <a:avLst/>
            </a:prstGeom>
          </p:spPr>
          <p:txBody>
            <a:bodyPr wrap="square">
              <a:spAutoFit/>
            </a:bodyPr>
            <a:lstStyle/>
            <a:p>
              <a:pPr lvl="0" algn="l"/>
              <a:endParaRPr lang="en-US" dirty="0"/>
            </a:p>
          </p:txBody>
        </p:sp>
        <p:sp>
          <p:nvSpPr>
            <p:cNvPr id="7" name="TextBox 83"/>
            <p:cNvSpPr txBox="1">
              <a:spLocks noChangeArrowheads="1"/>
            </p:cNvSpPr>
            <p:nvPr/>
          </p:nvSpPr>
          <p:spPr bwMode="auto">
            <a:xfrm>
              <a:off x="300538" y="4712506"/>
              <a:ext cx="7555273" cy="461665"/>
            </a:xfrm>
            <a:prstGeom prst="rect">
              <a:avLst/>
            </a:prstGeom>
            <a:noFill/>
            <a:ln w="9525">
              <a:noFill/>
              <a:miter lim="800000"/>
              <a:headEnd/>
              <a:tailEnd/>
            </a:ln>
          </p:spPr>
          <p:txBody>
            <a:bodyPr wrap="none">
              <a:spAutoFit/>
            </a:bodyPr>
            <a:lstStyle/>
            <a:p>
              <a:pPr algn="l"/>
              <a:r>
                <a:rPr lang="en-US" altLang="ko-KR" sz="2400" b="1" dirty="0" smtClean="0">
                  <a:latin typeface="+mj-lt"/>
                  <a:cs typeface="Times New Roman" pitchFamily="18" charset="0"/>
                </a:rPr>
                <a:t>Dream about </a:t>
              </a:r>
              <a:r>
                <a:rPr lang="en-US" altLang="ko-KR" sz="2400" b="1" dirty="0" smtClean="0">
                  <a:solidFill>
                    <a:srgbClr val="FF0000"/>
                  </a:solidFill>
                  <a:latin typeface="+mj-lt"/>
                  <a:cs typeface="Times New Roman" pitchFamily="18" charset="0"/>
                </a:rPr>
                <a:t>strongly correlated electron phases?</a:t>
              </a:r>
              <a:endParaRPr lang="ko-KR" altLang="en-US" sz="2400" b="1" dirty="0">
                <a:solidFill>
                  <a:srgbClr val="FF0000"/>
                </a:solidFill>
                <a:latin typeface="+mj-lt"/>
                <a:cs typeface="Times New Roman" pitchFamily="18" charset="0"/>
              </a:endParaRPr>
            </a:p>
          </p:txBody>
        </p:sp>
        <p:grpSp>
          <p:nvGrpSpPr>
            <p:cNvPr id="8" name="Group 7"/>
            <p:cNvGrpSpPr/>
            <p:nvPr/>
          </p:nvGrpSpPr>
          <p:grpSpPr>
            <a:xfrm>
              <a:off x="539004" y="5097971"/>
              <a:ext cx="8015907" cy="722531"/>
              <a:chOff x="612564" y="2792152"/>
              <a:chExt cx="8015907" cy="722531"/>
            </a:xfrm>
          </p:grpSpPr>
          <p:sp>
            <p:nvSpPr>
              <p:cNvPr id="10" name="TextBox 83"/>
              <p:cNvSpPr txBox="1">
                <a:spLocks noChangeArrowheads="1"/>
              </p:cNvSpPr>
              <p:nvPr/>
            </p:nvSpPr>
            <p:spPr bwMode="auto">
              <a:xfrm>
                <a:off x="612564" y="2868352"/>
                <a:ext cx="6550236" cy="646331"/>
              </a:xfrm>
              <a:prstGeom prst="rect">
                <a:avLst/>
              </a:prstGeom>
              <a:noFill/>
              <a:ln w="9525">
                <a:noFill/>
                <a:miter lim="800000"/>
                <a:headEnd/>
                <a:tailEnd/>
              </a:ln>
            </p:spPr>
            <p:txBody>
              <a:bodyPr wrap="square">
                <a:spAutoFit/>
              </a:bodyPr>
              <a:lstStyle/>
              <a:p>
                <a:pPr algn="l"/>
                <a:r>
                  <a:rPr lang="en-US" altLang="ko-KR" dirty="0">
                    <a:solidFill>
                      <a:srgbClr val="000000"/>
                    </a:solidFill>
                    <a:cs typeface="Times New Roman" pitchFamily="18" charset="0"/>
                  </a:rPr>
                  <a:t>Smart choice of </a:t>
                </a:r>
                <a:r>
                  <a:rPr lang="en-US" altLang="ko-KR" dirty="0" smtClean="0">
                    <a:solidFill>
                      <a:srgbClr val="0000FF"/>
                    </a:solidFill>
                    <a:cs typeface="Times New Roman" pitchFamily="18" charset="0"/>
                  </a:rPr>
                  <a:t>substrate</a:t>
                </a:r>
                <a:r>
                  <a:rPr lang="en-US" altLang="ko-KR" dirty="0" smtClean="0">
                    <a:solidFill>
                      <a:srgbClr val="000000"/>
                    </a:solidFill>
                    <a:cs typeface="Times New Roman" pitchFamily="18" charset="0"/>
                  </a:rPr>
                  <a:t> and</a:t>
                </a:r>
                <a:r>
                  <a:rPr lang="en-US" altLang="ko-KR" dirty="0" smtClean="0">
                    <a:solidFill>
                      <a:srgbClr val="FF0000"/>
                    </a:solidFill>
                    <a:cs typeface="Times New Roman" pitchFamily="18" charset="0"/>
                  </a:rPr>
                  <a:t> </a:t>
                </a:r>
                <a:r>
                  <a:rPr lang="en-US" altLang="ko-KR" dirty="0" err="1" smtClean="0">
                    <a:solidFill>
                      <a:srgbClr val="0000FF"/>
                    </a:solidFill>
                    <a:cs typeface="Times New Roman" pitchFamily="18" charset="0"/>
                  </a:rPr>
                  <a:t>adsorbate</a:t>
                </a:r>
                <a:r>
                  <a:rPr lang="en-US" altLang="ko-KR" dirty="0" smtClean="0">
                    <a:solidFill>
                      <a:srgbClr val="0000FF"/>
                    </a:solidFill>
                    <a:cs typeface="Times New Roman" pitchFamily="18" charset="0"/>
                  </a:rPr>
                  <a:t>/dopant </a:t>
                </a:r>
              </a:p>
              <a:p>
                <a:pPr algn="l"/>
                <a:r>
                  <a:rPr lang="en-US" altLang="ko-KR" dirty="0" smtClean="0">
                    <a:cs typeface="Times New Roman" pitchFamily="18" charset="0"/>
                  </a:rPr>
                  <a:t>leading </a:t>
                </a:r>
                <a:r>
                  <a:rPr lang="en-US" altLang="ko-KR" dirty="0">
                    <a:cs typeface="Times New Roman" pitchFamily="18" charset="0"/>
                  </a:rPr>
                  <a:t>to </a:t>
                </a:r>
                <a:r>
                  <a:rPr lang="en-US" altLang="ko-KR" dirty="0" smtClean="0">
                    <a:cs typeface="Times New Roman" pitchFamily="18" charset="0"/>
                  </a:rPr>
                  <a:t>even stronger </a:t>
                </a:r>
                <a:r>
                  <a:rPr lang="en-US" altLang="ko-KR" dirty="0">
                    <a:cs typeface="Times New Roman" pitchFamily="18" charset="0"/>
                  </a:rPr>
                  <a:t>electronic correlations</a:t>
                </a:r>
                <a:endParaRPr lang="ko-KR" altLang="en-US" dirty="0">
                  <a:cs typeface="Times New Roman" pitchFamily="18" charset="0"/>
                </a:endParaRP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2960" y="2792152"/>
                <a:ext cx="1925511" cy="692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Rounded Rectangle 13"/>
            <p:cNvSpPr/>
            <p:nvPr/>
          </p:nvSpPr>
          <p:spPr bwMode="auto">
            <a:xfrm>
              <a:off x="125376" y="4640770"/>
              <a:ext cx="8915400" cy="1988629"/>
            </a:xfrm>
            <a:prstGeom prst="roundRect">
              <a:avLst/>
            </a:prstGeom>
            <a:no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sp>
        <p:nvSpPr>
          <p:cNvPr id="14"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r>
              <a:rPr lang="en-US" altLang="zh-CN" sz="3000" dirty="0" smtClean="0">
                <a:solidFill>
                  <a:schemeClr val="bg1"/>
                </a:solidFill>
                <a:effectLst>
                  <a:outerShdw blurRad="38100" dist="38100" dir="2700000" algn="tl">
                    <a:srgbClr val="000000"/>
                  </a:outerShdw>
                </a:effectLst>
                <a:ea typeface="宋体" pitchFamily="2" charset="-122"/>
              </a:rPr>
              <a:t>Summary</a:t>
            </a:r>
            <a:endParaRPr lang="en-US" altLang="zh-CN" sz="3000" dirty="0">
              <a:solidFill>
                <a:schemeClr val="bg1"/>
              </a:solidFill>
              <a:effectLst>
                <a:outerShdw blurRad="38100" dist="38100" dir="2700000" algn="tl">
                  <a:srgbClr val="000000"/>
                </a:outerShdw>
              </a:effectLst>
              <a:ea typeface="宋体" pitchFamily="2" charset="-122"/>
            </a:endParaRPr>
          </a:p>
        </p:txBody>
      </p:sp>
      <p:grpSp>
        <p:nvGrpSpPr>
          <p:cNvPr id="3" name="Group 2"/>
          <p:cNvGrpSpPr/>
          <p:nvPr/>
        </p:nvGrpSpPr>
        <p:grpSpPr>
          <a:xfrm>
            <a:off x="122263" y="2743200"/>
            <a:ext cx="8915400" cy="1600200"/>
            <a:chOff x="122263" y="2155007"/>
            <a:chExt cx="8915400" cy="1600200"/>
          </a:xfrm>
        </p:grpSpPr>
        <p:sp>
          <p:nvSpPr>
            <p:cNvPr id="16" name="TextBox 83"/>
            <p:cNvSpPr txBox="1">
              <a:spLocks noChangeArrowheads="1"/>
            </p:cNvSpPr>
            <p:nvPr/>
          </p:nvSpPr>
          <p:spPr bwMode="auto">
            <a:xfrm>
              <a:off x="300538" y="2244436"/>
              <a:ext cx="3365825" cy="461665"/>
            </a:xfrm>
            <a:prstGeom prst="rect">
              <a:avLst/>
            </a:prstGeom>
            <a:noFill/>
            <a:ln w="9525">
              <a:noFill/>
              <a:miter lim="800000"/>
              <a:headEnd/>
              <a:tailEnd/>
            </a:ln>
          </p:spPr>
          <p:txBody>
            <a:bodyPr wrap="none">
              <a:spAutoFit/>
            </a:bodyPr>
            <a:lstStyle/>
            <a:p>
              <a:pPr algn="l"/>
              <a:r>
                <a:rPr lang="en-US" altLang="ko-KR" sz="2400" dirty="0" smtClean="0">
                  <a:solidFill>
                    <a:srgbClr val="FF0000"/>
                  </a:solidFill>
                  <a:latin typeface="+mj-lt"/>
                  <a:cs typeface="Times New Roman" pitchFamily="18" charset="0"/>
                </a:rPr>
                <a:t>Magnetic correlations</a:t>
              </a:r>
              <a:endParaRPr lang="ko-KR" altLang="en-US" sz="2400" b="1" dirty="0">
                <a:solidFill>
                  <a:srgbClr val="0000FF"/>
                </a:solidFill>
                <a:latin typeface="+mj-lt"/>
                <a:cs typeface="Times New Roman" pitchFamily="18" charset="0"/>
              </a:endParaRPr>
            </a:p>
          </p:txBody>
        </p:sp>
        <p:sp>
          <p:nvSpPr>
            <p:cNvPr id="19" name="Rounded Rectangle 13"/>
            <p:cNvSpPr/>
            <p:nvPr/>
          </p:nvSpPr>
          <p:spPr bwMode="auto">
            <a:xfrm>
              <a:off x="122263" y="2155007"/>
              <a:ext cx="8915400" cy="1600200"/>
            </a:xfrm>
            <a:prstGeom prst="roundRect">
              <a:avLst/>
            </a:prstGeom>
            <a:no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grpSp>
        <p:nvGrpSpPr>
          <p:cNvPr id="2" name="Group 1"/>
          <p:cNvGrpSpPr/>
          <p:nvPr/>
        </p:nvGrpSpPr>
        <p:grpSpPr>
          <a:xfrm>
            <a:off x="114299" y="990600"/>
            <a:ext cx="8928000" cy="1524000"/>
            <a:chOff x="135774" y="688529"/>
            <a:chExt cx="8988061" cy="1469421"/>
          </a:xfrm>
        </p:grpSpPr>
        <p:sp>
          <p:nvSpPr>
            <p:cNvPr id="33" name="TextBox 83"/>
            <p:cNvSpPr txBox="1">
              <a:spLocks noChangeArrowheads="1"/>
            </p:cNvSpPr>
            <p:nvPr/>
          </p:nvSpPr>
          <p:spPr bwMode="auto">
            <a:xfrm>
              <a:off x="422357" y="762000"/>
              <a:ext cx="5042216" cy="461665"/>
            </a:xfrm>
            <a:prstGeom prst="rect">
              <a:avLst/>
            </a:prstGeom>
            <a:noFill/>
            <a:ln w="9525">
              <a:noFill/>
              <a:miter lim="800000"/>
              <a:headEnd/>
              <a:tailEnd/>
            </a:ln>
          </p:spPr>
          <p:txBody>
            <a:bodyPr wrap="none">
              <a:spAutoFit/>
            </a:bodyPr>
            <a:lstStyle/>
            <a:p>
              <a:pPr algn="l"/>
              <a:r>
                <a:rPr lang="en-US" altLang="ko-KR" sz="2400" dirty="0" smtClean="0">
                  <a:solidFill>
                    <a:srgbClr val="FF0000"/>
                  </a:solidFill>
                  <a:latin typeface="+mn-lt"/>
                  <a:cs typeface="Times New Roman" pitchFamily="18" charset="0"/>
                </a:rPr>
                <a:t>Enhanced electronic correlations</a:t>
              </a:r>
              <a:endParaRPr lang="ko-KR" altLang="en-US" sz="2400" b="1" dirty="0">
                <a:latin typeface="+mn-lt"/>
                <a:cs typeface="Times New Roman" pitchFamily="18" charset="0"/>
              </a:endParaRPr>
            </a:p>
          </p:txBody>
        </p:sp>
        <p:sp>
          <p:nvSpPr>
            <p:cNvPr id="34" name="TextBox 83"/>
            <p:cNvSpPr txBox="1">
              <a:spLocks noChangeArrowheads="1"/>
            </p:cNvSpPr>
            <p:nvPr/>
          </p:nvSpPr>
          <p:spPr bwMode="auto">
            <a:xfrm>
              <a:off x="708484" y="1219200"/>
              <a:ext cx="6084531" cy="369332"/>
            </a:xfrm>
            <a:prstGeom prst="rect">
              <a:avLst/>
            </a:prstGeom>
            <a:noFill/>
            <a:ln w="9525">
              <a:noFill/>
              <a:miter lim="800000"/>
              <a:headEnd/>
              <a:tailEnd/>
            </a:ln>
          </p:spPr>
          <p:txBody>
            <a:bodyPr wrap="none">
              <a:spAutoFit/>
            </a:bodyPr>
            <a:lstStyle/>
            <a:p>
              <a:pPr algn="l"/>
              <a:r>
                <a:rPr lang="en-US" altLang="ko-KR" dirty="0" smtClean="0">
                  <a:solidFill>
                    <a:srgbClr val="0000FF"/>
                  </a:solidFill>
                  <a:latin typeface="+mj-lt"/>
                  <a:cs typeface="Times New Roman" pitchFamily="18" charset="0"/>
                </a:rPr>
                <a:t>Non-Fermi liquid </a:t>
              </a:r>
              <a:r>
                <a:rPr lang="en-US" altLang="ko-KR" dirty="0" smtClean="0">
                  <a:latin typeface="+mj-lt"/>
                  <a:cs typeface="Times New Roman" pitchFamily="18" charset="0"/>
                </a:rPr>
                <a:t>behavior of charge neutral </a:t>
              </a:r>
              <a:r>
                <a:rPr lang="en-US" altLang="ko-KR" dirty="0" err="1" smtClean="0">
                  <a:latin typeface="+mj-lt"/>
                  <a:cs typeface="Times New Roman" pitchFamily="18" charset="0"/>
                </a:rPr>
                <a:t>graphene</a:t>
              </a:r>
              <a:endParaRPr lang="ko-KR" altLang="en-US" dirty="0">
                <a:solidFill>
                  <a:srgbClr val="FF0000"/>
                </a:solidFill>
                <a:latin typeface="+mj-lt"/>
                <a:cs typeface="Times New Roman" pitchFamily="18" charset="0"/>
              </a:endParaRPr>
            </a:p>
          </p:txBody>
        </p:sp>
        <p:sp>
          <p:nvSpPr>
            <p:cNvPr id="35" name="Rounded Rectangle 13"/>
            <p:cNvSpPr/>
            <p:nvPr/>
          </p:nvSpPr>
          <p:spPr bwMode="auto">
            <a:xfrm>
              <a:off x="135774" y="688529"/>
              <a:ext cx="8988061" cy="1469421"/>
            </a:xfrm>
            <a:prstGeom prst="roundRect">
              <a:avLst/>
            </a:prstGeom>
            <a:no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36" name="TextBox 83"/>
            <p:cNvSpPr txBox="1">
              <a:spLocks noChangeArrowheads="1"/>
            </p:cNvSpPr>
            <p:nvPr/>
          </p:nvSpPr>
          <p:spPr bwMode="auto">
            <a:xfrm>
              <a:off x="718458" y="1600200"/>
              <a:ext cx="5570597" cy="356105"/>
            </a:xfrm>
            <a:prstGeom prst="rect">
              <a:avLst/>
            </a:prstGeom>
            <a:noFill/>
            <a:ln w="9525">
              <a:noFill/>
              <a:miter lim="800000"/>
              <a:headEnd/>
              <a:tailEnd/>
            </a:ln>
          </p:spPr>
          <p:txBody>
            <a:bodyPr wrap="none">
              <a:spAutoFit/>
            </a:bodyPr>
            <a:lstStyle/>
            <a:p>
              <a:pPr algn="l"/>
              <a:r>
                <a:rPr lang="en-US" altLang="ko-KR" i="1" dirty="0" smtClean="0">
                  <a:cs typeface="Times New Roman" pitchFamily="18" charset="0"/>
                </a:rPr>
                <a:t>T</a:t>
              </a:r>
              <a:r>
                <a:rPr lang="en-US" altLang="ko-KR" dirty="0" smtClean="0">
                  <a:cs typeface="Times New Roman" pitchFamily="18" charset="0"/>
                </a:rPr>
                <a:t>-dependent </a:t>
              </a:r>
              <a:r>
                <a:rPr lang="en-US" altLang="ko-KR" dirty="0" smtClean="0">
                  <a:solidFill>
                    <a:srgbClr val="0000FF"/>
                  </a:solidFill>
                  <a:cs typeface="Times New Roman" pitchFamily="18" charset="0"/>
                </a:rPr>
                <a:t>electronic correlations </a:t>
              </a:r>
              <a:r>
                <a:rPr lang="en-US" altLang="ko-KR" dirty="0" smtClean="0">
                  <a:cs typeface="Times New Roman" pitchFamily="18" charset="0"/>
                </a:rPr>
                <a:t>in </a:t>
              </a:r>
              <a:r>
                <a:rPr lang="en-US" altLang="ko-KR" dirty="0" err="1" smtClean="0">
                  <a:cs typeface="Times New Roman" pitchFamily="18" charset="0"/>
                </a:rPr>
                <a:t>graphene</a:t>
              </a:r>
              <a:endParaRPr lang="ko-KR" altLang="en-US" dirty="0">
                <a:solidFill>
                  <a:srgbClr val="0000FF"/>
                </a:solidFill>
                <a:cs typeface="Times New Roman" pitchFamily="18" charset="0"/>
              </a:endParaRPr>
            </a:p>
          </p:txBody>
        </p:sp>
      </p:grpSp>
      <p:sp>
        <p:nvSpPr>
          <p:cNvPr id="26" name="TextBox 83"/>
          <p:cNvSpPr txBox="1">
            <a:spLocks noChangeArrowheads="1"/>
          </p:cNvSpPr>
          <p:nvPr/>
        </p:nvSpPr>
        <p:spPr bwMode="auto">
          <a:xfrm>
            <a:off x="666044" y="3773689"/>
            <a:ext cx="6629400" cy="369332"/>
          </a:xfrm>
          <a:prstGeom prst="rect">
            <a:avLst/>
          </a:prstGeom>
          <a:noFill/>
          <a:ln w="9525">
            <a:noFill/>
            <a:miter lim="800000"/>
            <a:headEnd/>
            <a:tailEnd/>
          </a:ln>
        </p:spPr>
        <p:txBody>
          <a:bodyPr wrap="square">
            <a:spAutoFit/>
          </a:bodyPr>
          <a:lstStyle/>
          <a:p>
            <a:pPr algn="l"/>
            <a:r>
              <a:rPr lang="en-US" altLang="ko-KR" dirty="0" smtClean="0">
                <a:solidFill>
                  <a:srgbClr val="000000"/>
                </a:solidFill>
                <a:cs typeface="Times New Roman" pitchFamily="18" charset="0"/>
              </a:rPr>
              <a:t>A binary compound of </a:t>
            </a:r>
            <a:r>
              <a:rPr lang="en-US" altLang="ko-KR" dirty="0" err="1" smtClean="0">
                <a:solidFill>
                  <a:srgbClr val="0000FF"/>
                </a:solidFill>
                <a:cs typeface="Times New Roman" pitchFamily="18" charset="0"/>
              </a:rPr>
              <a:t>graphene</a:t>
            </a:r>
            <a:r>
              <a:rPr lang="en-US" altLang="ko-KR" dirty="0" smtClean="0">
                <a:solidFill>
                  <a:srgbClr val="000000"/>
                </a:solidFill>
                <a:cs typeface="Times New Roman" pitchFamily="18" charset="0"/>
              </a:rPr>
              <a:t> and a </a:t>
            </a:r>
            <a:r>
              <a:rPr lang="en-US" altLang="ko-KR" dirty="0" smtClean="0">
                <a:solidFill>
                  <a:srgbClr val="0000FF"/>
                </a:solidFill>
                <a:cs typeface="Times New Roman" pitchFamily="18" charset="0"/>
              </a:rPr>
              <a:t>magnetic impurity</a:t>
            </a:r>
            <a:endParaRPr lang="ko-KR" altLang="en-US" dirty="0">
              <a:solidFill>
                <a:srgbClr val="0000FF"/>
              </a:solidFill>
              <a:cs typeface="Times New Roman" pitchFamily="18" charset="0"/>
            </a:endParaRPr>
          </a:p>
        </p:txBody>
      </p:sp>
      <p:sp>
        <p:nvSpPr>
          <p:cNvPr id="27" name="TextBox 83"/>
          <p:cNvSpPr txBox="1">
            <a:spLocks noChangeArrowheads="1"/>
          </p:cNvSpPr>
          <p:nvPr/>
        </p:nvSpPr>
        <p:spPr bwMode="auto">
          <a:xfrm>
            <a:off x="671689" y="3364467"/>
            <a:ext cx="3429000" cy="369332"/>
          </a:xfrm>
          <a:prstGeom prst="rect">
            <a:avLst/>
          </a:prstGeom>
          <a:noFill/>
          <a:ln w="9525">
            <a:noFill/>
            <a:miter lim="800000"/>
            <a:headEnd/>
            <a:tailEnd/>
          </a:ln>
        </p:spPr>
        <p:txBody>
          <a:bodyPr wrap="square">
            <a:spAutoFit/>
          </a:bodyPr>
          <a:lstStyle/>
          <a:p>
            <a:pPr algn="l"/>
            <a:r>
              <a:rPr lang="en-US" altLang="ko-KR" dirty="0" smtClean="0">
                <a:solidFill>
                  <a:srgbClr val="0000FF"/>
                </a:solidFill>
                <a:latin typeface="+mj-lt"/>
                <a:cs typeface="Times New Roman" pitchFamily="18" charset="0"/>
              </a:rPr>
              <a:t>Kondo effect</a:t>
            </a:r>
            <a:r>
              <a:rPr lang="en-US" altLang="ko-KR" dirty="0" smtClean="0">
                <a:solidFill>
                  <a:srgbClr val="FF0000"/>
                </a:solidFill>
                <a:latin typeface="+mj-lt"/>
                <a:cs typeface="Times New Roman" pitchFamily="18" charset="0"/>
              </a:rPr>
              <a:t> </a:t>
            </a:r>
            <a:r>
              <a:rPr lang="en-US" altLang="ko-KR" dirty="0" smtClean="0">
                <a:latin typeface="+mj-lt"/>
                <a:cs typeface="Times New Roman" pitchFamily="18" charset="0"/>
              </a:rPr>
              <a:t>in </a:t>
            </a:r>
            <a:r>
              <a:rPr lang="en-US" altLang="ko-KR" dirty="0" err="1" smtClean="0">
                <a:latin typeface="+mj-lt"/>
                <a:cs typeface="Times New Roman" pitchFamily="18" charset="0"/>
              </a:rPr>
              <a:t>graphene</a:t>
            </a:r>
            <a:endParaRPr lang="ko-KR" altLang="en-US" dirty="0">
              <a:latin typeface="+mj-lt"/>
              <a:cs typeface="Times New Roman" pitchFamily="18" charset="0"/>
            </a:endParaRPr>
          </a:p>
        </p:txBody>
      </p:sp>
    </p:spTree>
    <p:extLst>
      <p:ext uri="{BB962C8B-B14F-4D97-AF65-F5344CB8AC3E}">
        <p14:creationId xmlns:p14="http://schemas.microsoft.com/office/powerpoint/2010/main" val="2312035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12572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14100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What do we learn from momentum resolution?</a:t>
            </a:r>
            <a:endParaRPr lang="en-US" altLang="zh-CN" sz="3000" dirty="0">
              <a:solidFill>
                <a:schemeClr val="bg1"/>
              </a:solidFill>
              <a:effectLst>
                <a:outerShdw blurRad="38100" dist="38100" dir="2700000" algn="tl">
                  <a:srgbClr val="000000"/>
                </a:outerShdw>
              </a:effectLst>
              <a:ea typeface="宋体" pitchFamily="2" charset="-122"/>
            </a:endParaRPr>
          </a:p>
        </p:txBody>
      </p:sp>
      <p:grpSp>
        <p:nvGrpSpPr>
          <p:cNvPr id="4" name="Group 45"/>
          <p:cNvGrpSpPr>
            <a:grpSpLocks/>
          </p:cNvGrpSpPr>
          <p:nvPr/>
        </p:nvGrpSpPr>
        <p:grpSpPr bwMode="auto">
          <a:xfrm>
            <a:off x="4191427" y="1053100"/>
            <a:ext cx="3818272" cy="4509500"/>
            <a:chOff x="1841" y="560"/>
            <a:chExt cx="1567" cy="1707"/>
          </a:xfrm>
        </p:grpSpPr>
        <p:pic>
          <p:nvPicPr>
            <p:cNvPr id="5" name="Picture 2"/>
            <p:cNvPicPr>
              <a:picLocks noChangeAspect="1" noChangeArrowheads="1"/>
            </p:cNvPicPr>
            <p:nvPr/>
          </p:nvPicPr>
          <p:blipFill>
            <a:blip r:embed="rId2"/>
            <a:srcRect l="6871" b="4776"/>
            <a:stretch>
              <a:fillRect/>
            </a:stretch>
          </p:blipFill>
          <p:spPr bwMode="auto">
            <a:xfrm>
              <a:off x="1966" y="724"/>
              <a:ext cx="1442" cy="1414"/>
            </a:xfrm>
            <a:prstGeom prst="rect">
              <a:avLst/>
            </a:prstGeom>
            <a:noFill/>
            <a:ln w="9525">
              <a:noFill/>
              <a:miter lim="800000"/>
              <a:headEnd/>
              <a:tailEnd/>
            </a:ln>
          </p:spPr>
        </p:pic>
        <p:sp>
          <p:nvSpPr>
            <p:cNvPr id="6" name="Text Box 22"/>
            <p:cNvSpPr txBox="1">
              <a:spLocks noChangeArrowheads="1"/>
            </p:cNvSpPr>
            <p:nvPr/>
          </p:nvSpPr>
          <p:spPr bwMode="auto">
            <a:xfrm>
              <a:off x="2524" y="2139"/>
              <a:ext cx="433" cy="128"/>
            </a:xfrm>
            <a:prstGeom prst="rect">
              <a:avLst/>
            </a:prstGeom>
            <a:noFill/>
            <a:ln w="9525">
              <a:noFill/>
              <a:miter lim="800000"/>
              <a:headEnd/>
              <a:tailEnd/>
            </a:ln>
          </p:spPr>
          <p:txBody>
            <a:bodyPr wrap="none">
              <a:spAutoFit/>
            </a:bodyPr>
            <a:lstStyle/>
            <a:p>
              <a:r>
                <a:rPr lang="en-US" sz="1600" b="0" dirty="0"/>
                <a:t>E-E</a:t>
              </a:r>
              <a:r>
                <a:rPr lang="en-US" sz="1600" b="0" baseline="-25000" dirty="0"/>
                <a:t>F</a:t>
              </a:r>
              <a:r>
                <a:rPr lang="en-US" sz="1600" b="0" dirty="0"/>
                <a:t> (</a:t>
              </a:r>
              <a:r>
                <a:rPr lang="en-US" sz="1600" b="0" dirty="0" err="1"/>
                <a:t>eV</a:t>
              </a:r>
              <a:r>
                <a:rPr lang="en-US" sz="1600" b="0" dirty="0"/>
                <a:t>)</a:t>
              </a:r>
            </a:p>
          </p:txBody>
        </p:sp>
        <p:sp>
          <p:nvSpPr>
            <p:cNvPr id="8" name="Text Box 31"/>
            <p:cNvSpPr txBox="1">
              <a:spLocks noChangeArrowheads="1"/>
            </p:cNvSpPr>
            <p:nvPr/>
          </p:nvSpPr>
          <p:spPr bwMode="auto">
            <a:xfrm rot="16200000">
              <a:off x="1731" y="1464"/>
              <a:ext cx="359" cy="139"/>
            </a:xfrm>
            <a:prstGeom prst="rect">
              <a:avLst/>
            </a:prstGeom>
            <a:noFill/>
            <a:ln w="9525">
              <a:noFill/>
              <a:miter lim="800000"/>
              <a:headEnd/>
              <a:tailEnd/>
            </a:ln>
          </p:spPr>
          <p:txBody>
            <a:bodyPr wrap="none">
              <a:spAutoFit/>
            </a:bodyPr>
            <a:lstStyle/>
            <a:p>
              <a:r>
                <a:rPr lang="en-US" sz="1600" b="0" dirty="0"/>
                <a:t>Intensity</a:t>
              </a:r>
            </a:p>
          </p:txBody>
        </p:sp>
        <p:sp>
          <p:nvSpPr>
            <p:cNvPr id="9" name="Text Box 37"/>
            <p:cNvSpPr txBox="1">
              <a:spLocks noChangeArrowheads="1"/>
            </p:cNvSpPr>
            <p:nvPr/>
          </p:nvSpPr>
          <p:spPr bwMode="auto">
            <a:xfrm>
              <a:off x="2447" y="560"/>
              <a:ext cx="494" cy="163"/>
            </a:xfrm>
            <a:prstGeom prst="rect">
              <a:avLst/>
            </a:prstGeom>
            <a:noFill/>
            <a:ln w="9525">
              <a:noFill/>
              <a:miter lim="800000"/>
              <a:headEnd/>
              <a:tailEnd/>
            </a:ln>
          </p:spPr>
          <p:txBody>
            <a:bodyPr wrap="none">
              <a:spAutoFit/>
            </a:bodyPr>
            <a:lstStyle/>
            <a:p>
              <a:r>
                <a:rPr lang="en-US" sz="2200" dirty="0">
                  <a:solidFill>
                    <a:srgbClr val="CC6600"/>
                  </a:solidFill>
                </a:rPr>
                <a:t>BSCCO</a:t>
              </a:r>
            </a:p>
          </p:txBody>
        </p:sp>
      </p:grpSp>
      <p:sp>
        <p:nvSpPr>
          <p:cNvPr id="10" name="Text Box 28"/>
          <p:cNvSpPr txBox="1">
            <a:spLocks noChangeArrowheads="1"/>
          </p:cNvSpPr>
          <p:nvPr/>
        </p:nvSpPr>
        <p:spPr bwMode="auto">
          <a:xfrm>
            <a:off x="6380102" y="6510475"/>
            <a:ext cx="2763898" cy="338554"/>
          </a:xfrm>
          <a:prstGeom prst="rect">
            <a:avLst/>
          </a:prstGeom>
          <a:noFill/>
          <a:ln w="9525">
            <a:noFill/>
            <a:miter lim="800000"/>
            <a:headEnd/>
            <a:tailEnd/>
          </a:ln>
        </p:spPr>
        <p:txBody>
          <a:bodyPr wrap="none">
            <a:spAutoFit/>
          </a:bodyPr>
          <a:lstStyle/>
          <a:p>
            <a:pPr algn="r"/>
            <a:r>
              <a:rPr lang="en-US" sz="1600" b="0" dirty="0"/>
              <a:t>Z.X. </a:t>
            </a:r>
            <a:r>
              <a:rPr lang="en-US" sz="1600" b="0" dirty="0" err="1" smtClean="0"/>
              <a:t>Shen</a:t>
            </a:r>
            <a:r>
              <a:rPr lang="en-US" sz="1600" b="0" dirty="0" smtClean="0"/>
              <a:t> et al., </a:t>
            </a:r>
            <a:r>
              <a:rPr lang="en-US" sz="1600" b="0" i="1" dirty="0"/>
              <a:t>PRL</a:t>
            </a:r>
            <a:r>
              <a:rPr lang="en-US" sz="1600" b="0" dirty="0"/>
              <a:t> (1993)</a:t>
            </a:r>
          </a:p>
        </p:txBody>
      </p:sp>
      <p:pic>
        <p:nvPicPr>
          <p:cNvPr id="1474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68421"/>
            <a:ext cx="3281391" cy="388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타원 11"/>
          <p:cNvSpPr/>
          <p:nvPr/>
        </p:nvSpPr>
        <p:spPr bwMode="auto">
          <a:xfrm>
            <a:off x="2133600" y="2766717"/>
            <a:ext cx="274320" cy="274320"/>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1" name="TextBox 10"/>
          <p:cNvSpPr txBox="1"/>
          <p:nvPr/>
        </p:nvSpPr>
        <p:spPr>
          <a:xfrm>
            <a:off x="7233736" y="2967784"/>
            <a:ext cx="306426" cy="430887"/>
          </a:xfrm>
          <a:prstGeom prst="rect">
            <a:avLst/>
          </a:prstGeom>
          <a:solidFill>
            <a:schemeClr val="bg1"/>
          </a:solidFill>
        </p:spPr>
        <p:txBody>
          <a:bodyPr wrap="square" rtlCol="0">
            <a:spAutoFit/>
          </a:bodyPr>
          <a:lstStyle/>
          <a:p>
            <a:r>
              <a:rPr lang="en-US" sz="2200" dirty="0" smtClean="0">
                <a:solidFill>
                  <a:srgbClr val="0000FF"/>
                </a:solidFill>
              </a:rPr>
              <a:t>A</a:t>
            </a:r>
            <a:endParaRPr lang="en-US" sz="2200" dirty="0">
              <a:solidFill>
                <a:srgbClr val="0000FF"/>
              </a:solidFill>
            </a:endParaRPr>
          </a:p>
        </p:txBody>
      </p:sp>
      <p:sp>
        <p:nvSpPr>
          <p:cNvPr id="14" name="TextBox 13"/>
          <p:cNvSpPr txBox="1"/>
          <p:nvPr/>
        </p:nvSpPr>
        <p:spPr>
          <a:xfrm>
            <a:off x="7249518" y="4351535"/>
            <a:ext cx="306426" cy="430887"/>
          </a:xfrm>
          <a:prstGeom prst="rect">
            <a:avLst/>
          </a:prstGeom>
          <a:solidFill>
            <a:schemeClr val="bg1"/>
          </a:solidFill>
        </p:spPr>
        <p:txBody>
          <a:bodyPr wrap="square" rtlCol="0">
            <a:spAutoFit/>
          </a:bodyPr>
          <a:lstStyle/>
          <a:p>
            <a:r>
              <a:rPr lang="en-US" sz="2200" dirty="0" smtClean="0">
                <a:solidFill>
                  <a:srgbClr val="FF0000"/>
                </a:solidFill>
              </a:rPr>
              <a:t>B</a:t>
            </a:r>
            <a:endParaRPr lang="en-US" sz="2200" dirty="0">
              <a:solidFill>
                <a:srgbClr val="FF0000"/>
              </a:solidFill>
            </a:endParaRPr>
          </a:p>
        </p:txBody>
      </p:sp>
      <p:sp>
        <p:nvSpPr>
          <p:cNvPr id="15" name="타원 14"/>
          <p:cNvSpPr/>
          <p:nvPr/>
        </p:nvSpPr>
        <p:spPr bwMode="auto">
          <a:xfrm>
            <a:off x="2808186" y="2725023"/>
            <a:ext cx="274320" cy="274320"/>
          </a:xfrm>
          <a:prstGeom prst="ellipse">
            <a:avLst/>
          </a:prstGeom>
          <a:solidFill>
            <a:srgbClr val="0000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3" name="TextBox 2"/>
          <p:cNvSpPr txBox="1"/>
          <p:nvPr/>
        </p:nvSpPr>
        <p:spPr>
          <a:xfrm>
            <a:off x="7187668" y="4126468"/>
            <a:ext cx="1043877" cy="369332"/>
          </a:xfrm>
          <a:prstGeom prst="rect">
            <a:avLst/>
          </a:prstGeom>
          <a:noFill/>
        </p:spPr>
        <p:txBody>
          <a:bodyPr wrap="none" rtlCol="0">
            <a:spAutoFit/>
          </a:bodyPr>
          <a:lstStyle/>
          <a:p>
            <a:r>
              <a:rPr lang="en-US" dirty="0" smtClean="0"/>
              <a:t>metallic</a:t>
            </a:r>
            <a:endParaRPr lang="en-US" dirty="0"/>
          </a:p>
        </p:txBody>
      </p:sp>
      <p:sp>
        <p:nvSpPr>
          <p:cNvPr id="16" name="TextBox 15"/>
          <p:cNvSpPr txBox="1"/>
          <p:nvPr/>
        </p:nvSpPr>
        <p:spPr>
          <a:xfrm>
            <a:off x="7163227" y="2656935"/>
            <a:ext cx="2056973" cy="369332"/>
          </a:xfrm>
          <a:prstGeom prst="rect">
            <a:avLst/>
          </a:prstGeom>
          <a:noFill/>
        </p:spPr>
        <p:txBody>
          <a:bodyPr wrap="none" rtlCol="0">
            <a:spAutoFit/>
          </a:bodyPr>
          <a:lstStyle/>
          <a:p>
            <a:r>
              <a:rPr lang="en-US" dirty="0" smtClean="0"/>
              <a:t>superconducting</a:t>
            </a:r>
            <a:endParaRPr lang="en-US" dirty="0"/>
          </a:p>
        </p:txBody>
      </p:sp>
    </p:spTree>
    <p:extLst>
      <p:ext uri="{BB962C8B-B14F-4D97-AF65-F5344CB8AC3E}">
        <p14:creationId xmlns:p14="http://schemas.microsoft.com/office/powerpoint/2010/main" val="3577620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928688" y="4275137"/>
            <a:ext cx="6675438" cy="830263"/>
            <a:chOff x="585" y="1105"/>
            <a:chExt cx="4205" cy="523"/>
          </a:xfrm>
        </p:grpSpPr>
        <p:sp>
          <p:nvSpPr>
            <p:cNvPr id="52235" name="Rectangle 5"/>
            <p:cNvSpPr>
              <a:spLocks noChangeArrowheads="1"/>
            </p:cNvSpPr>
            <p:nvPr/>
          </p:nvSpPr>
          <p:spPr bwMode="auto">
            <a:xfrm>
              <a:off x="1292" y="1105"/>
              <a:ext cx="3498"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3000" b="1" dirty="0">
                  <a:solidFill>
                    <a:srgbClr val="FF3300"/>
                  </a:solidFill>
                  <a:latin typeface="Arial" charset="0"/>
                </a:rPr>
                <a:t>Spin </a:t>
              </a:r>
              <a:r>
                <a:rPr lang="en-US" sz="3000" b="1" dirty="0" smtClean="0">
                  <a:solidFill>
                    <a:srgbClr val="FF3300"/>
                  </a:solidFill>
                  <a:latin typeface="Arial" charset="0"/>
                </a:rPr>
                <a:t>resolved </a:t>
              </a:r>
              <a:r>
                <a:rPr lang="en-US" sz="3000" dirty="0">
                  <a:solidFill>
                    <a:srgbClr val="FF3300"/>
                  </a:solidFill>
                  <a:latin typeface="Arial" charset="0"/>
                </a:rPr>
                <a:t>p</a:t>
              </a:r>
              <a:r>
                <a:rPr lang="en-US" sz="3000" b="1" dirty="0" smtClean="0">
                  <a:solidFill>
                    <a:srgbClr val="FF3300"/>
                  </a:solidFill>
                  <a:latin typeface="Arial" charset="0"/>
                </a:rPr>
                <a:t>hotoemission</a:t>
              </a:r>
              <a:endParaRPr lang="en-US" sz="3000" b="1" dirty="0">
                <a:solidFill>
                  <a:srgbClr val="FF3300"/>
                </a:solidFill>
                <a:latin typeface="Arial" charset="0"/>
              </a:endParaRPr>
            </a:p>
            <a:p>
              <a:pPr algn="l"/>
              <a:r>
                <a:rPr lang="en-US" b="1" i="1" dirty="0" smtClean="0">
                  <a:latin typeface="Arial" charset="0"/>
                </a:rPr>
                <a:t>To </a:t>
              </a:r>
              <a:r>
                <a:rPr lang="en-US" b="1" i="1" dirty="0">
                  <a:latin typeface="Arial" charset="0"/>
                </a:rPr>
                <a:t>access spin degrees of freedom</a:t>
              </a:r>
            </a:p>
          </p:txBody>
        </p:sp>
        <p:sp>
          <p:nvSpPr>
            <p:cNvPr id="52236" name="AutoShape 7"/>
            <p:cNvSpPr>
              <a:spLocks noChangeArrowheads="1"/>
            </p:cNvSpPr>
            <p:nvPr/>
          </p:nvSpPr>
          <p:spPr bwMode="auto">
            <a:xfrm>
              <a:off x="585" y="1190"/>
              <a:ext cx="576" cy="225"/>
            </a:xfrm>
            <a:prstGeom prst="notchedRightArrow">
              <a:avLst>
                <a:gd name="adj1" fmla="val 50000"/>
                <a:gd name="adj2" fmla="val 64000"/>
              </a:avLst>
            </a:prstGeom>
            <a:solidFill>
              <a:srgbClr val="FF0000"/>
            </a:solidFill>
            <a:ln w="12700">
              <a:solidFill>
                <a:schemeClr val="tx1"/>
              </a:solidFill>
              <a:miter lim="800000"/>
              <a:headEnd/>
              <a:tailEnd/>
            </a:ln>
          </p:spPr>
          <p:txBody>
            <a:bodyPr wrap="none" anchor="ctr"/>
            <a:lstStyle/>
            <a:p>
              <a:endParaRPr lang="en-US"/>
            </a:p>
          </p:txBody>
        </p:sp>
      </p:grpSp>
      <p:grpSp>
        <p:nvGrpSpPr>
          <p:cNvPr id="4" name="Group 14"/>
          <p:cNvGrpSpPr>
            <a:grpSpLocks/>
          </p:cNvGrpSpPr>
          <p:nvPr/>
        </p:nvGrpSpPr>
        <p:grpSpPr bwMode="auto">
          <a:xfrm>
            <a:off x="928688" y="2674937"/>
            <a:ext cx="6956426" cy="830263"/>
            <a:chOff x="585" y="2928"/>
            <a:chExt cx="4382" cy="523"/>
          </a:xfrm>
        </p:grpSpPr>
        <p:sp>
          <p:nvSpPr>
            <p:cNvPr id="52231" name="AutoShape 9"/>
            <p:cNvSpPr>
              <a:spLocks noChangeArrowheads="1"/>
            </p:cNvSpPr>
            <p:nvPr/>
          </p:nvSpPr>
          <p:spPr bwMode="auto">
            <a:xfrm>
              <a:off x="585" y="2992"/>
              <a:ext cx="576" cy="224"/>
            </a:xfrm>
            <a:prstGeom prst="notchedRightArrow">
              <a:avLst>
                <a:gd name="adj1" fmla="val 50000"/>
                <a:gd name="adj2" fmla="val 64286"/>
              </a:avLst>
            </a:prstGeom>
            <a:solidFill>
              <a:srgbClr val="339966"/>
            </a:solidFill>
            <a:ln w="12700">
              <a:solidFill>
                <a:schemeClr val="tx1"/>
              </a:solidFill>
              <a:miter lim="800000"/>
              <a:headEnd/>
              <a:tailEnd/>
            </a:ln>
          </p:spPr>
          <p:txBody>
            <a:bodyPr wrap="none" anchor="ctr"/>
            <a:lstStyle/>
            <a:p>
              <a:endParaRPr lang="en-US"/>
            </a:p>
          </p:txBody>
        </p:sp>
        <p:sp>
          <p:nvSpPr>
            <p:cNvPr id="52232" name="Rectangle 10"/>
            <p:cNvSpPr>
              <a:spLocks noChangeArrowheads="1"/>
            </p:cNvSpPr>
            <p:nvPr/>
          </p:nvSpPr>
          <p:spPr bwMode="auto">
            <a:xfrm>
              <a:off x="1300" y="2928"/>
              <a:ext cx="3667"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3000" dirty="0" smtClean="0">
                  <a:solidFill>
                    <a:srgbClr val="008000"/>
                  </a:solidFill>
                  <a:latin typeface="Arial" charset="0"/>
                </a:rPr>
                <a:t>Time resolved</a:t>
              </a:r>
              <a:r>
                <a:rPr lang="en-US" sz="3000" b="1" dirty="0" smtClean="0">
                  <a:solidFill>
                    <a:srgbClr val="008000"/>
                  </a:solidFill>
                  <a:latin typeface="Arial" charset="0"/>
                </a:rPr>
                <a:t> </a:t>
              </a:r>
              <a:r>
                <a:rPr lang="en-US" sz="3000" b="1" dirty="0">
                  <a:solidFill>
                    <a:srgbClr val="008000"/>
                  </a:solidFill>
                  <a:latin typeface="Arial" charset="0"/>
                </a:rPr>
                <a:t>photoemission</a:t>
              </a:r>
            </a:p>
            <a:p>
              <a:pPr algn="l"/>
              <a:r>
                <a:rPr lang="en-US" b="1" i="1" dirty="0" smtClean="0">
                  <a:latin typeface="Arial" charset="0"/>
                </a:rPr>
                <a:t>To </a:t>
              </a:r>
              <a:r>
                <a:rPr lang="en-US" b="1" i="1" dirty="0">
                  <a:latin typeface="Arial" charset="0"/>
                </a:rPr>
                <a:t>study excitation and </a:t>
              </a:r>
              <a:r>
                <a:rPr lang="en-US" b="1" i="1" dirty="0" smtClean="0">
                  <a:latin typeface="Arial" charset="0"/>
                </a:rPr>
                <a:t>phase </a:t>
              </a:r>
              <a:r>
                <a:rPr lang="en-US" b="1" i="1" dirty="0">
                  <a:latin typeface="Arial" charset="0"/>
                </a:rPr>
                <a:t>transitions</a:t>
              </a:r>
            </a:p>
          </p:txBody>
        </p:sp>
      </p:grpSp>
      <p:sp>
        <p:nvSpPr>
          <p:cNvPr id="52230" name="Text Box 15"/>
          <p:cNvSpPr txBox="1">
            <a:spLocks noChangeArrowheads="1"/>
          </p:cNvSpPr>
          <p:nvPr/>
        </p:nvSpPr>
        <p:spPr bwMode="auto">
          <a:xfrm>
            <a:off x="1885999" y="1439862"/>
            <a:ext cx="527357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500" b="1" dirty="0">
                <a:latin typeface="Arial" charset="0"/>
              </a:rPr>
              <a:t>What is missing? </a:t>
            </a:r>
            <a:r>
              <a:rPr lang="en-US" sz="2500" dirty="0" smtClean="0">
                <a:solidFill>
                  <a:srgbClr val="008000"/>
                </a:solidFill>
                <a:latin typeface="Arial" charset="0"/>
              </a:rPr>
              <a:t>Time </a:t>
            </a:r>
            <a:r>
              <a:rPr lang="en-US" sz="2500" dirty="0" smtClean="0">
                <a:latin typeface="Arial" charset="0"/>
              </a:rPr>
              <a:t>and </a:t>
            </a:r>
            <a:r>
              <a:rPr lang="en-US" sz="2500" b="1" dirty="0" smtClean="0">
                <a:solidFill>
                  <a:srgbClr val="FF3300"/>
                </a:solidFill>
                <a:latin typeface="Arial" charset="0"/>
              </a:rPr>
              <a:t>Spin</a:t>
            </a:r>
            <a:endParaRPr lang="en-US" sz="2500" b="1" dirty="0">
              <a:solidFill>
                <a:srgbClr val="7030A0"/>
              </a:solidFill>
              <a:latin typeface="Arial" charset="0"/>
            </a:endParaRPr>
          </a:p>
        </p:txBody>
      </p:sp>
      <p:sp>
        <p:nvSpPr>
          <p:cNvPr id="13"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The future of photoemission</a:t>
            </a:r>
            <a:endParaRPr lang="en-US" altLang="zh-CN" sz="3000" dirty="0">
              <a:solidFill>
                <a:schemeClr val="bg1"/>
              </a:solidFill>
              <a:effectLst>
                <a:outerShdw blurRad="38100" dist="38100" dir="2700000" algn="tl">
                  <a:srgbClr val="000000"/>
                </a:outerShdw>
              </a:effectLst>
              <a:ea typeface="宋体" pitchFamily="2" charset="-122"/>
            </a:endParaRPr>
          </a:p>
        </p:txBody>
      </p:sp>
      <p:sp>
        <p:nvSpPr>
          <p:cNvPr id="3" name="Rectangle 2"/>
          <p:cNvSpPr/>
          <p:nvPr/>
        </p:nvSpPr>
        <p:spPr bwMode="auto">
          <a:xfrm>
            <a:off x="4724400" y="1371600"/>
            <a:ext cx="2667000" cy="6096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446193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0"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Outline</a:t>
            </a:r>
            <a:endParaRPr lang="en-US" altLang="zh-CN" sz="3000" dirty="0">
              <a:solidFill>
                <a:schemeClr val="bg1"/>
              </a:solidFill>
              <a:effectLst>
                <a:outerShdw blurRad="38100" dist="38100" dir="2700000" algn="tl">
                  <a:srgbClr val="000000"/>
                </a:outerShdw>
              </a:effectLst>
              <a:ea typeface="宋体" pitchFamily="2" charset="-122"/>
            </a:endParaRPr>
          </a:p>
        </p:txBody>
      </p:sp>
      <p:sp>
        <p:nvSpPr>
          <p:cNvPr id="22" name="TextBox 21"/>
          <p:cNvSpPr txBox="1"/>
          <p:nvPr/>
        </p:nvSpPr>
        <p:spPr>
          <a:xfrm>
            <a:off x="685800" y="1626513"/>
            <a:ext cx="4307627" cy="430887"/>
          </a:xfrm>
          <a:prstGeom prst="rect">
            <a:avLst/>
          </a:prstGeom>
          <a:noFill/>
        </p:spPr>
        <p:txBody>
          <a:bodyPr wrap="none" rtlCol="0">
            <a:spAutoFit/>
          </a:bodyPr>
          <a:lstStyle/>
          <a:p>
            <a:pPr algn="l"/>
            <a:r>
              <a:rPr lang="en-US" sz="2200" dirty="0" smtClean="0"/>
              <a:t>1. Why do we study electrons?</a:t>
            </a:r>
            <a:endParaRPr lang="en-US" sz="2200" dirty="0"/>
          </a:p>
        </p:txBody>
      </p:sp>
      <p:sp>
        <p:nvSpPr>
          <p:cNvPr id="12" name="TextBox 11"/>
          <p:cNvSpPr txBox="1"/>
          <p:nvPr/>
        </p:nvSpPr>
        <p:spPr>
          <a:xfrm>
            <a:off x="685800" y="3466980"/>
            <a:ext cx="7083315" cy="769441"/>
          </a:xfrm>
          <a:prstGeom prst="rect">
            <a:avLst/>
          </a:prstGeom>
          <a:noFill/>
        </p:spPr>
        <p:txBody>
          <a:bodyPr wrap="none" rtlCol="0">
            <a:spAutoFit/>
          </a:bodyPr>
          <a:lstStyle/>
          <a:p>
            <a:pPr algn="l"/>
            <a:r>
              <a:rPr lang="en-US" sz="2200" dirty="0">
                <a:solidFill>
                  <a:srgbClr val="000000"/>
                </a:solidFill>
              </a:rPr>
              <a:t>3</a:t>
            </a:r>
            <a:r>
              <a:rPr lang="en-US" sz="2200" dirty="0" smtClean="0">
                <a:solidFill>
                  <a:srgbClr val="000000"/>
                </a:solidFill>
              </a:rPr>
              <a:t>. </a:t>
            </a:r>
            <a:r>
              <a:rPr lang="en-US" sz="2200" dirty="0" smtClean="0">
                <a:solidFill>
                  <a:srgbClr val="000000"/>
                </a:solidFill>
              </a:rPr>
              <a:t>Dream about strongly correlated electron phases </a:t>
            </a:r>
          </a:p>
          <a:p>
            <a:pPr algn="l"/>
            <a:r>
              <a:rPr lang="en-US" sz="2200" dirty="0">
                <a:solidFill>
                  <a:srgbClr val="000000"/>
                </a:solidFill>
              </a:rPr>
              <a:t> </a:t>
            </a:r>
            <a:r>
              <a:rPr lang="en-US" sz="2200" dirty="0" smtClean="0">
                <a:solidFill>
                  <a:srgbClr val="000000"/>
                </a:solidFill>
              </a:rPr>
              <a:t>   in a 2D world: </a:t>
            </a:r>
            <a:r>
              <a:rPr lang="en-US" sz="2200" dirty="0" err="1" smtClean="0">
                <a:solidFill>
                  <a:srgbClr val="000000"/>
                </a:solidFill>
              </a:rPr>
              <a:t>graphene</a:t>
            </a:r>
            <a:endParaRPr lang="en-US" sz="2200" dirty="0">
              <a:solidFill>
                <a:srgbClr val="000000"/>
              </a:solidFill>
            </a:endParaRPr>
          </a:p>
        </p:txBody>
      </p:sp>
      <p:sp>
        <p:nvSpPr>
          <p:cNvPr id="8" name="TextBox 7"/>
          <p:cNvSpPr txBox="1"/>
          <p:nvPr/>
        </p:nvSpPr>
        <p:spPr>
          <a:xfrm>
            <a:off x="1229830" y="5086290"/>
            <a:ext cx="6583854" cy="400110"/>
          </a:xfrm>
          <a:prstGeom prst="rect">
            <a:avLst/>
          </a:prstGeom>
          <a:noFill/>
        </p:spPr>
        <p:txBody>
          <a:bodyPr wrap="none" rtlCol="0">
            <a:spAutoFit/>
          </a:bodyPr>
          <a:lstStyle/>
          <a:p>
            <a:pPr marL="342900" indent="-342900" algn="l">
              <a:buFont typeface="Arial" pitchFamily="34" charset="0"/>
              <a:buChar char="•"/>
            </a:pPr>
            <a:r>
              <a:rPr lang="en-US" sz="2000" b="0" dirty="0" smtClean="0"/>
              <a:t>Role of a dopant: spin</a:t>
            </a:r>
            <a:r>
              <a:rPr lang="en-US" sz="2000" b="0" dirty="0"/>
              <a:t>-spin </a:t>
            </a:r>
            <a:r>
              <a:rPr lang="en-US" sz="2000" b="0" dirty="0" smtClean="0"/>
              <a:t>interactions: Kondo effect</a:t>
            </a:r>
            <a:endParaRPr lang="en-US" sz="2000" b="0" dirty="0"/>
          </a:p>
        </p:txBody>
      </p:sp>
      <p:sp>
        <p:nvSpPr>
          <p:cNvPr id="9" name="TextBox 8"/>
          <p:cNvSpPr txBox="1"/>
          <p:nvPr/>
        </p:nvSpPr>
        <p:spPr>
          <a:xfrm>
            <a:off x="1219200" y="4457580"/>
            <a:ext cx="6135013" cy="400110"/>
          </a:xfrm>
          <a:prstGeom prst="rect">
            <a:avLst/>
          </a:prstGeom>
          <a:noFill/>
        </p:spPr>
        <p:txBody>
          <a:bodyPr wrap="none" rtlCol="0">
            <a:spAutoFit/>
          </a:bodyPr>
          <a:lstStyle/>
          <a:p>
            <a:pPr marL="342900" indent="-342900" algn="l">
              <a:buFont typeface="Arial" pitchFamily="34" charset="0"/>
              <a:buChar char="•"/>
            </a:pPr>
            <a:r>
              <a:rPr lang="en-US" sz="2000" b="0" dirty="0" smtClean="0"/>
              <a:t>Role of a substrate: electron</a:t>
            </a:r>
            <a:r>
              <a:rPr lang="en-US" sz="2000" b="0" dirty="0"/>
              <a:t>-electron </a:t>
            </a:r>
            <a:r>
              <a:rPr lang="en-US" sz="2000" b="0" dirty="0" smtClean="0"/>
              <a:t>interactions</a:t>
            </a:r>
            <a:endParaRPr lang="en-US" sz="2000" b="0" dirty="0"/>
          </a:p>
        </p:txBody>
      </p:sp>
      <p:sp>
        <p:nvSpPr>
          <p:cNvPr id="11" name="TextBox 10"/>
          <p:cNvSpPr txBox="1"/>
          <p:nvPr/>
        </p:nvSpPr>
        <p:spPr>
          <a:xfrm>
            <a:off x="685800" y="2540913"/>
            <a:ext cx="4307627" cy="430887"/>
          </a:xfrm>
          <a:prstGeom prst="rect">
            <a:avLst/>
          </a:prstGeom>
          <a:noFill/>
        </p:spPr>
        <p:txBody>
          <a:bodyPr wrap="none" rtlCol="0">
            <a:spAutoFit/>
          </a:bodyPr>
          <a:lstStyle/>
          <a:p>
            <a:pPr algn="l"/>
            <a:r>
              <a:rPr lang="en-US" sz="2200" dirty="0" smtClean="0"/>
              <a:t>2</a:t>
            </a:r>
            <a:r>
              <a:rPr lang="en-US" sz="2200" dirty="0" smtClean="0"/>
              <a:t>. How </a:t>
            </a:r>
            <a:r>
              <a:rPr lang="en-US" sz="2200" dirty="0" smtClean="0"/>
              <a:t>do we study electrons?</a:t>
            </a:r>
            <a:endParaRPr lang="en-US" sz="2200" dirty="0"/>
          </a:p>
        </p:txBody>
      </p:sp>
    </p:spTree>
    <p:extLst>
      <p:ext uri="{BB962C8B-B14F-4D97-AF65-F5344CB8AC3E}">
        <p14:creationId xmlns:p14="http://schemas.microsoft.com/office/powerpoint/2010/main" val="2436199088"/>
      </p:ext>
    </p:extLst>
  </p:cSld>
  <p:clrMapOvr>
    <a:masterClrMapping/>
  </p:clrMapOvr>
  <mc:AlternateContent xmlns:mc="http://schemas.openxmlformats.org/markup-compatibility/2006" xmlns:p14="http://schemas.microsoft.com/office/powerpoint/2010/main">
    <mc:Choice Requires="p14">
      <p:transition spd="slow" p14:dur="2000" advTm="22535"/>
    </mc:Choice>
    <mc:Fallback xmlns="">
      <p:transition xmlns:p14="http://schemas.microsoft.com/office/powerpoint/2010/main" spd="slow" advTm="22535"/>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53" name="Rectangle 69"/>
          <p:cNvSpPr>
            <a:spLocks noChangeArrowheads="1"/>
          </p:cNvSpPr>
          <p:nvPr/>
        </p:nvSpPr>
        <p:spPr bwMode="auto">
          <a:xfrm>
            <a:off x="4953000" y="1385888"/>
            <a:ext cx="3810000" cy="2536825"/>
          </a:xfrm>
          <a:prstGeom prst="rect">
            <a:avLst/>
          </a:prstGeom>
          <a:noFill/>
          <a:ln w="12700">
            <a:noFill/>
            <a:miter lim="800000"/>
            <a:headEnd/>
            <a:tailEnd type="none" w="lg" len="med"/>
          </a:ln>
          <a:effectLst/>
        </p:spPr>
        <p:txBody>
          <a:bodyPr>
            <a:spAutoFit/>
          </a:bodyPr>
          <a:lstStyle/>
          <a:p>
            <a:r>
              <a:rPr lang="en-US" sz="1600">
                <a:solidFill>
                  <a:srgbClr val="FF0000"/>
                </a:solidFill>
              </a:rPr>
              <a:t>1) Is there a Quantum Critical </a:t>
            </a:r>
          </a:p>
          <a:p>
            <a:r>
              <a:rPr lang="en-US" sz="1600">
                <a:solidFill>
                  <a:srgbClr val="FF0000"/>
                </a:solidFill>
              </a:rPr>
              <a:t>    Point?</a:t>
            </a:r>
          </a:p>
          <a:p>
            <a:r>
              <a:rPr lang="en-US" sz="1600">
                <a:solidFill>
                  <a:srgbClr val="FFCC00"/>
                </a:solidFill>
              </a:rPr>
              <a:t>2) What is the nature of NFL region?</a:t>
            </a:r>
          </a:p>
          <a:p>
            <a:r>
              <a:rPr lang="en-US" sz="1600">
                <a:solidFill>
                  <a:srgbClr val="CC6600"/>
                </a:solidFill>
              </a:rPr>
              <a:t>3) What defines the Pseudogap (PG)</a:t>
            </a:r>
          </a:p>
          <a:p>
            <a:r>
              <a:rPr lang="en-US" sz="1600">
                <a:solidFill>
                  <a:srgbClr val="CC6600"/>
                </a:solidFill>
              </a:rPr>
              <a:t>     phase?</a:t>
            </a:r>
          </a:p>
          <a:p>
            <a:r>
              <a:rPr lang="en-US" sz="1600">
                <a:solidFill>
                  <a:srgbClr val="009900"/>
                </a:solidFill>
              </a:rPr>
              <a:t>4) What are the basic excitations?</a:t>
            </a:r>
          </a:p>
          <a:p>
            <a:r>
              <a:rPr lang="en-US" sz="1600">
                <a:solidFill>
                  <a:srgbClr val="0000FF"/>
                </a:solidFill>
              </a:rPr>
              <a:t>5) Is SC a consequence of QCP or  is </a:t>
            </a:r>
          </a:p>
          <a:p>
            <a:r>
              <a:rPr lang="en-US" sz="1600">
                <a:solidFill>
                  <a:srgbClr val="0000FF"/>
                </a:solidFill>
              </a:rPr>
              <a:t>     it hiding the QCP? </a:t>
            </a:r>
          </a:p>
          <a:p>
            <a:r>
              <a:rPr lang="en-US" sz="1600"/>
              <a:t>6) Are PG and SC state competing  </a:t>
            </a:r>
          </a:p>
          <a:p>
            <a:r>
              <a:rPr lang="en-US" sz="1600"/>
              <a:t>    states of matter?</a:t>
            </a:r>
          </a:p>
        </p:txBody>
      </p:sp>
      <p:sp>
        <p:nvSpPr>
          <p:cNvPr id="118812" name="Text Box 28"/>
          <p:cNvSpPr txBox="1">
            <a:spLocks noChangeArrowheads="1"/>
          </p:cNvSpPr>
          <p:nvPr/>
        </p:nvSpPr>
        <p:spPr bwMode="auto">
          <a:xfrm rot="16200000">
            <a:off x="-240506" y="2370932"/>
            <a:ext cx="1568450" cy="366712"/>
          </a:xfrm>
          <a:prstGeom prst="rect">
            <a:avLst/>
          </a:prstGeom>
          <a:noFill/>
          <a:ln w="9525">
            <a:noFill/>
            <a:miter lim="800000"/>
            <a:headEnd/>
            <a:tailEnd/>
          </a:ln>
          <a:effectLst/>
        </p:spPr>
        <p:txBody>
          <a:bodyPr wrap="none">
            <a:spAutoFit/>
          </a:bodyPr>
          <a:lstStyle/>
          <a:p>
            <a:r>
              <a:rPr lang="en-US"/>
              <a:t>Temperature</a:t>
            </a:r>
          </a:p>
        </p:txBody>
      </p:sp>
      <p:grpSp>
        <p:nvGrpSpPr>
          <p:cNvPr id="2" name="Group 144"/>
          <p:cNvGrpSpPr>
            <a:grpSpLocks/>
          </p:cNvGrpSpPr>
          <p:nvPr/>
        </p:nvGrpSpPr>
        <p:grpSpPr bwMode="auto">
          <a:xfrm>
            <a:off x="741363" y="1295400"/>
            <a:ext cx="3906837" cy="3200400"/>
            <a:chOff x="610" y="816"/>
            <a:chExt cx="2461" cy="2016"/>
          </a:xfrm>
        </p:grpSpPr>
        <p:grpSp>
          <p:nvGrpSpPr>
            <p:cNvPr id="3" name="Group 80"/>
            <p:cNvGrpSpPr>
              <a:grpSpLocks/>
            </p:cNvGrpSpPr>
            <p:nvPr/>
          </p:nvGrpSpPr>
          <p:grpSpPr bwMode="auto">
            <a:xfrm>
              <a:off x="610" y="816"/>
              <a:ext cx="2461" cy="2016"/>
              <a:chOff x="322" y="816"/>
              <a:chExt cx="2461" cy="2016"/>
            </a:xfrm>
          </p:grpSpPr>
          <p:grpSp>
            <p:nvGrpSpPr>
              <p:cNvPr id="4" name="Group 79"/>
              <p:cNvGrpSpPr>
                <a:grpSpLocks/>
              </p:cNvGrpSpPr>
              <p:nvPr/>
            </p:nvGrpSpPr>
            <p:grpSpPr bwMode="auto">
              <a:xfrm>
                <a:off x="322" y="816"/>
                <a:ext cx="2461" cy="2016"/>
                <a:chOff x="322" y="816"/>
                <a:chExt cx="2461" cy="2016"/>
              </a:xfrm>
            </p:grpSpPr>
            <p:sp>
              <p:nvSpPr>
                <p:cNvPr id="118813" name="Text Box 29"/>
                <p:cNvSpPr txBox="1">
                  <a:spLocks noChangeArrowheads="1"/>
                </p:cNvSpPr>
                <p:nvPr/>
              </p:nvSpPr>
              <p:spPr bwMode="auto">
                <a:xfrm>
                  <a:off x="1220" y="2517"/>
                  <a:ext cx="864" cy="231"/>
                </a:xfrm>
                <a:prstGeom prst="rect">
                  <a:avLst/>
                </a:prstGeom>
                <a:noFill/>
                <a:ln w="9525">
                  <a:noFill/>
                  <a:miter lim="800000"/>
                  <a:headEnd/>
                  <a:tailEnd/>
                </a:ln>
                <a:effectLst/>
              </p:spPr>
              <p:txBody>
                <a:bodyPr wrap="none">
                  <a:spAutoFit/>
                </a:bodyPr>
                <a:lstStyle/>
                <a:p>
                  <a:r>
                    <a:rPr lang="en-US"/>
                    <a:t>g = Doping</a:t>
                  </a:r>
                </a:p>
              </p:txBody>
            </p:sp>
            <p:pic>
              <p:nvPicPr>
                <p:cNvPr id="118820" name="Picture 36" descr="new_fig1"/>
                <p:cNvPicPr>
                  <a:picLocks noChangeAspect="1" noChangeArrowheads="1"/>
                </p:cNvPicPr>
                <p:nvPr/>
              </p:nvPicPr>
              <p:blipFill>
                <a:blip r:embed="rId2" cstate="print"/>
                <a:srcRect l="10112" t="31323" r="6905" b="14006"/>
                <a:stretch>
                  <a:fillRect/>
                </a:stretch>
              </p:blipFill>
              <p:spPr bwMode="auto">
                <a:xfrm>
                  <a:off x="322" y="816"/>
                  <a:ext cx="2461" cy="1719"/>
                </a:xfrm>
                <a:prstGeom prst="rect">
                  <a:avLst/>
                </a:prstGeom>
                <a:noFill/>
              </p:spPr>
            </p:pic>
            <p:sp>
              <p:nvSpPr>
                <p:cNvPr id="118822" name="Text Box 38"/>
                <p:cNvSpPr txBox="1">
                  <a:spLocks noChangeArrowheads="1"/>
                </p:cNvSpPr>
                <p:nvPr/>
              </p:nvSpPr>
              <p:spPr bwMode="auto">
                <a:xfrm>
                  <a:off x="2080" y="1415"/>
                  <a:ext cx="330" cy="250"/>
                </a:xfrm>
                <a:prstGeom prst="rect">
                  <a:avLst/>
                </a:prstGeom>
                <a:noFill/>
                <a:ln w="9525">
                  <a:noFill/>
                  <a:miter lim="800000"/>
                  <a:headEnd/>
                  <a:tailEnd/>
                </a:ln>
                <a:effectLst/>
              </p:spPr>
              <p:txBody>
                <a:bodyPr wrap="none">
                  <a:spAutoFit/>
                </a:bodyPr>
                <a:lstStyle/>
                <a:p>
                  <a:r>
                    <a:rPr lang="en-US" sz="2000">
                      <a:latin typeface="Arial Black" pitchFamily="34" charset="0"/>
                    </a:rPr>
                    <a:t>FL</a:t>
                  </a:r>
                </a:p>
              </p:txBody>
            </p:sp>
            <p:sp>
              <p:nvSpPr>
                <p:cNvPr id="118829" name="Text Box 45"/>
                <p:cNvSpPr txBox="1">
                  <a:spLocks noChangeArrowheads="1"/>
                </p:cNvSpPr>
                <p:nvPr/>
              </p:nvSpPr>
              <p:spPr bwMode="auto">
                <a:xfrm>
                  <a:off x="864" y="2601"/>
                  <a:ext cx="324" cy="231"/>
                </a:xfrm>
                <a:prstGeom prst="rect">
                  <a:avLst/>
                </a:prstGeom>
                <a:noFill/>
                <a:ln w="38100">
                  <a:noFill/>
                  <a:miter lim="800000"/>
                  <a:headEnd/>
                  <a:tailEnd/>
                </a:ln>
                <a:effectLst/>
              </p:spPr>
              <p:txBody>
                <a:bodyPr wrap="none">
                  <a:spAutoFit/>
                </a:bodyPr>
                <a:lstStyle/>
                <a:p>
                  <a:r>
                    <a:rPr lang="en-US"/>
                    <a:t>UD</a:t>
                  </a:r>
                </a:p>
              </p:txBody>
            </p:sp>
            <p:sp>
              <p:nvSpPr>
                <p:cNvPr id="118830" name="Text Box 46"/>
                <p:cNvSpPr txBox="1">
                  <a:spLocks noChangeArrowheads="1"/>
                </p:cNvSpPr>
                <p:nvPr/>
              </p:nvSpPr>
              <p:spPr bwMode="auto">
                <a:xfrm>
                  <a:off x="2064" y="2601"/>
                  <a:ext cx="332" cy="231"/>
                </a:xfrm>
                <a:prstGeom prst="rect">
                  <a:avLst/>
                </a:prstGeom>
                <a:noFill/>
                <a:ln w="38100">
                  <a:noFill/>
                  <a:miter lim="800000"/>
                  <a:headEnd/>
                  <a:tailEnd/>
                </a:ln>
                <a:effectLst/>
              </p:spPr>
              <p:txBody>
                <a:bodyPr wrap="none">
                  <a:spAutoFit/>
                </a:bodyPr>
                <a:lstStyle/>
                <a:p>
                  <a:r>
                    <a:rPr lang="en-US"/>
                    <a:t>OD</a:t>
                  </a:r>
                </a:p>
              </p:txBody>
            </p:sp>
          </p:grpSp>
          <p:sp>
            <p:nvSpPr>
              <p:cNvPr id="118821" name="Line 37"/>
              <p:cNvSpPr>
                <a:spLocks noChangeShapeType="1"/>
              </p:cNvSpPr>
              <p:nvPr/>
            </p:nvSpPr>
            <p:spPr bwMode="auto">
              <a:xfrm flipV="1">
                <a:off x="1871" y="894"/>
                <a:ext cx="460" cy="1038"/>
              </a:xfrm>
              <a:prstGeom prst="line">
                <a:avLst/>
              </a:prstGeom>
              <a:noFill/>
              <a:ln w="25400">
                <a:solidFill>
                  <a:schemeClr val="tx1"/>
                </a:solidFill>
                <a:prstDash val="lgDash"/>
                <a:round/>
                <a:headEnd/>
                <a:tailEnd/>
              </a:ln>
              <a:effectLst/>
            </p:spPr>
            <p:txBody>
              <a:bodyPr/>
              <a:lstStyle/>
              <a:p>
                <a:endParaRPr lang="en-US"/>
              </a:p>
            </p:txBody>
          </p:sp>
          <p:sp>
            <p:nvSpPr>
              <p:cNvPr id="118826" name="Freeform 42"/>
              <p:cNvSpPr>
                <a:spLocks/>
              </p:cNvSpPr>
              <p:nvPr/>
            </p:nvSpPr>
            <p:spPr bwMode="auto">
              <a:xfrm>
                <a:off x="1992" y="1793"/>
                <a:ext cx="713" cy="690"/>
              </a:xfrm>
              <a:custGeom>
                <a:avLst/>
                <a:gdLst/>
                <a:ahLst/>
                <a:cxnLst>
                  <a:cxn ang="0">
                    <a:pos x="0" y="568"/>
                  </a:cxn>
                  <a:cxn ang="0">
                    <a:pos x="49" y="461"/>
                  </a:cxn>
                  <a:cxn ang="0">
                    <a:pos x="90" y="387"/>
                  </a:cxn>
                  <a:cxn ang="0">
                    <a:pos x="107" y="362"/>
                  </a:cxn>
                  <a:cxn ang="0">
                    <a:pos x="205" y="238"/>
                  </a:cxn>
                  <a:cxn ang="0">
                    <a:pos x="263" y="189"/>
                  </a:cxn>
                  <a:cxn ang="0">
                    <a:pos x="304" y="156"/>
                  </a:cxn>
                  <a:cxn ang="0">
                    <a:pos x="337" y="123"/>
                  </a:cxn>
                  <a:cxn ang="0">
                    <a:pos x="395" y="90"/>
                  </a:cxn>
                  <a:cxn ang="0">
                    <a:pos x="436" y="57"/>
                  </a:cxn>
                  <a:cxn ang="0">
                    <a:pos x="485" y="41"/>
                  </a:cxn>
                  <a:cxn ang="0">
                    <a:pos x="567" y="0"/>
                  </a:cxn>
                </a:cxnLst>
                <a:rect l="0" t="0" r="r" b="b"/>
                <a:pathLst>
                  <a:path w="567" h="568">
                    <a:moveTo>
                      <a:pt x="0" y="568"/>
                    </a:moveTo>
                    <a:cubicBezTo>
                      <a:pt x="12" y="531"/>
                      <a:pt x="27" y="493"/>
                      <a:pt x="49" y="461"/>
                    </a:cubicBezTo>
                    <a:cubicBezTo>
                      <a:pt x="63" y="417"/>
                      <a:pt x="52" y="443"/>
                      <a:pt x="90" y="387"/>
                    </a:cubicBezTo>
                    <a:cubicBezTo>
                      <a:pt x="96" y="379"/>
                      <a:pt x="107" y="362"/>
                      <a:pt x="107" y="362"/>
                    </a:cubicBezTo>
                    <a:cubicBezTo>
                      <a:pt x="125" y="306"/>
                      <a:pt x="166" y="277"/>
                      <a:pt x="205" y="238"/>
                    </a:cubicBezTo>
                    <a:cubicBezTo>
                      <a:pt x="230" y="213"/>
                      <a:pt x="227" y="200"/>
                      <a:pt x="263" y="189"/>
                    </a:cubicBezTo>
                    <a:cubicBezTo>
                      <a:pt x="294" y="141"/>
                      <a:pt x="261" y="181"/>
                      <a:pt x="304" y="156"/>
                    </a:cubicBezTo>
                    <a:cubicBezTo>
                      <a:pt x="313" y="151"/>
                      <a:pt x="329" y="130"/>
                      <a:pt x="337" y="123"/>
                    </a:cubicBezTo>
                    <a:cubicBezTo>
                      <a:pt x="390" y="78"/>
                      <a:pt x="349" y="114"/>
                      <a:pt x="395" y="90"/>
                    </a:cubicBezTo>
                    <a:cubicBezTo>
                      <a:pt x="411" y="82"/>
                      <a:pt x="420" y="65"/>
                      <a:pt x="436" y="57"/>
                    </a:cubicBezTo>
                    <a:cubicBezTo>
                      <a:pt x="451" y="49"/>
                      <a:pt x="485" y="41"/>
                      <a:pt x="485" y="41"/>
                    </a:cubicBezTo>
                    <a:cubicBezTo>
                      <a:pt x="509" y="17"/>
                      <a:pt x="538" y="14"/>
                      <a:pt x="567" y="0"/>
                    </a:cubicBezTo>
                  </a:path>
                </a:pathLst>
              </a:custGeom>
              <a:noFill/>
              <a:ln w="9525" cap="flat" cmpd="sng">
                <a:solidFill>
                  <a:srgbClr val="C0C0C0"/>
                </a:solidFill>
                <a:prstDash val="dash"/>
                <a:round/>
                <a:headEnd type="none" w="med" len="med"/>
                <a:tailEnd type="none" w="med" len="med"/>
              </a:ln>
              <a:effectLst/>
            </p:spPr>
            <p:txBody>
              <a:bodyPr/>
              <a:lstStyle/>
              <a:p>
                <a:endParaRPr lang="en-US"/>
              </a:p>
            </p:txBody>
          </p:sp>
          <p:sp>
            <p:nvSpPr>
              <p:cNvPr id="118827" name="Text Box 43"/>
              <p:cNvSpPr txBox="1">
                <a:spLocks noChangeArrowheads="1"/>
              </p:cNvSpPr>
              <p:nvPr/>
            </p:nvSpPr>
            <p:spPr bwMode="auto">
              <a:xfrm>
                <a:off x="2352" y="2213"/>
                <a:ext cx="212" cy="231"/>
              </a:xfrm>
              <a:prstGeom prst="rect">
                <a:avLst/>
              </a:prstGeom>
              <a:noFill/>
              <a:ln w="9525">
                <a:noFill/>
                <a:miter lim="800000"/>
                <a:headEnd/>
                <a:tailEnd/>
              </a:ln>
              <a:effectLst/>
            </p:spPr>
            <p:txBody>
              <a:bodyPr wrap="none">
                <a:spAutoFit/>
              </a:bodyPr>
              <a:lstStyle/>
              <a:p>
                <a:r>
                  <a:rPr lang="en-US">
                    <a:latin typeface="Arial Black" pitchFamily="34" charset="0"/>
                  </a:rPr>
                  <a:t>F</a:t>
                </a:r>
              </a:p>
            </p:txBody>
          </p:sp>
        </p:grpSp>
        <p:sp>
          <p:nvSpPr>
            <p:cNvPr id="118848" name="Oval 64"/>
            <p:cNvSpPr>
              <a:spLocks noChangeArrowheads="1"/>
            </p:cNvSpPr>
            <p:nvPr/>
          </p:nvSpPr>
          <p:spPr bwMode="auto">
            <a:xfrm>
              <a:off x="2063" y="2444"/>
              <a:ext cx="96" cy="96"/>
            </a:xfrm>
            <a:prstGeom prst="ellipse">
              <a:avLst/>
            </a:prstGeom>
            <a:solidFill>
              <a:srgbClr val="FF0000"/>
            </a:solidFill>
            <a:ln w="12700">
              <a:solidFill>
                <a:schemeClr val="tx1"/>
              </a:solidFill>
              <a:round/>
              <a:headEnd/>
              <a:tailEnd type="none" w="lg" len="med"/>
            </a:ln>
            <a:effectLst/>
          </p:spPr>
          <p:txBody>
            <a:bodyPr wrap="none" anchor="ctr"/>
            <a:lstStyle/>
            <a:p>
              <a:endParaRPr lang="en-US"/>
            </a:p>
          </p:txBody>
        </p:sp>
        <p:sp>
          <p:nvSpPr>
            <p:cNvPr id="118861" name="Oval 77" descr="50%"/>
            <p:cNvSpPr>
              <a:spLocks noChangeArrowheads="1"/>
            </p:cNvSpPr>
            <p:nvPr/>
          </p:nvSpPr>
          <p:spPr bwMode="auto">
            <a:xfrm>
              <a:off x="816" y="2448"/>
              <a:ext cx="96" cy="96"/>
            </a:xfrm>
            <a:prstGeom prst="ellipse">
              <a:avLst/>
            </a:prstGeom>
            <a:pattFill prst="pct50">
              <a:fgClr>
                <a:srgbClr val="FF0000"/>
              </a:fgClr>
              <a:bgClr>
                <a:srgbClr val="FFFFFF"/>
              </a:bgClr>
            </a:pattFill>
            <a:ln w="12700">
              <a:solidFill>
                <a:schemeClr val="tx1"/>
              </a:solidFill>
              <a:round/>
              <a:headEnd/>
              <a:tailEnd type="none" w="lg" len="med"/>
            </a:ln>
            <a:effectLst/>
          </p:spPr>
          <p:txBody>
            <a:bodyPr wrap="none" anchor="ctr"/>
            <a:lstStyle/>
            <a:p>
              <a:endParaRPr lang="en-US"/>
            </a:p>
          </p:txBody>
        </p:sp>
      </p:grpSp>
      <p:grpSp>
        <p:nvGrpSpPr>
          <p:cNvPr id="5" name="Group 143"/>
          <p:cNvGrpSpPr>
            <a:grpSpLocks/>
          </p:cNvGrpSpPr>
          <p:nvPr/>
        </p:nvGrpSpPr>
        <p:grpSpPr bwMode="auto">
          <a:xfrm>
            <a:off x="1595438" y="4572000"/>
            <a:ext cx="6557962" cy="1709738"/>
            <a:chOff x="336" y="3234"/>
            <a:chExt cx="4131" cy="1077"/>
          </a:xfrm>
        </p:grpSpPr>
        <p:pic>
          <p:nvPicPr>
            <p:cNvPr id="118870" name="Picture 86"/>
            <p:cNvPicPr>
              <a:picLocks noChangeAspect="1" noChangeArrowheads="1"/>
            </p:cNvPicPr>
            <p:nvPr/>
          </p:nvPicPr>
          <p:blipFill>
            <a:blip r:embed="rId3" cstate="print"/>
            <a:srcRect r="50229"/>
            <a:stretch>
              <a:fillRect/>
            </a:stretch>
          </p:blipFill>
          <p:spPr bwMode="auto">
            <a:xfrm>
              <a:off x="336" y="3277"/>
              <a:ext cx="624" cy="546"/>
            </a:xfrm>
            <a:prstGeom prst="rect">
              <a:avLst/>
            </a:prstGeom>
            <a:noFill/>
            <a:ln w="28575">
              <a:noFill/>
              <a:miter lim="800000"/>
              <a:headEnd/>
              <a:tailEnd/>
            </a:ln>
            <a:effectLst/>
          </p:spPr>
        </p:pic>
        <p:pic>
          <p:nvPicPr>
            <p:cNvPr id="118871" name="Picture 87"/>
            <p:cNvPicPr>
              <a:picLocks noChangeAspect="1" noChangeArrowheads="1"/>
            </p:cNvPicPr>
            <p:nvPr/>
          </p:nvPicPr>
          <p:blipFill>
            <a:blip r:embed="rId4" cstate="print"/>
            <a:srcRect r="34743"/>
            <a:stretch>
              <a:fillRect/>
            </a:stretch>
          </p:blipFill>
          <p:spPr bwMode="auto">
            <a:xfrm>
              <a:off x="336" y="3853"/>
              <a:ext cx="624" cy="371"/>
            </a:xfrm>
            <a:prstGeom prst="rect">
              <a:avLst/>
            </a:prstGeom>
            <a:noFill/>
            <a:ln w="28575">
              <a:noFill/>
              <a:miter lim="800000"/>
              <a:headEnd/>
              <a:tailEnd/>
            </a:ln>
            <a:effectLst/>
          </p:spPr>
        </p:pic>
        <p:sp>
          <p:nvSpPr>
            <p:cNvPr id="118899" name="AutoShape 115" descr="25%"/>
            <p:cNvSpPr>
              <a:spLocks noChangeArrowheads="1"/>
            </p:cNvSpPr>
            <p:nvPr/>
          </p:nvSpPr>
          <p:spPr bwMode="auto">
            <a:xfrm rot="10800000">
              <a:off x="2807" y="3307"/>
              <a:ext cx="1152" cy="756"/>
            </a:xfrm>
            <a:prstGeom prst="triangle">
              <a:avLst>
                <a:gd name="adj" fmla="val 50000"/>
              </a:avLst>
            </a:prstGeom>
            <a:pattFill prst="pct25">
              <a:fgClr>
                <a:schemeClr val="hlink"/>
              </a:fgClr>
              <a:bgClr>
                <a:schemeClr val="bg1"/>
              </a:bgClr>
            </a:pattFill>
            <a:ln w="12700">
              <a:noFill/>
              <a:miter lim="800000"/>
              <a:headEnd/>
              <a:tailEnd type="none" w="lg" len="med"/>
            </a:ln>
            <a:effectLst/>
          </p:spPr>
          <p:txBody>
            <a:bodyPr wrap="none" anchor="ctr"/>
            <a:lstStyle/>
            <a:p>
              <a:endParaRPr lang="en-US"/>
            </a:p>
          </p:txBody>
        </p:sp>
        <p:sp>
          <p:nvSpPr>
            <p:cNvPr id="118901" name="Line 117"/>
            <p:cNvSpPr>
              <a:spLocks noChangeShapeType="1"/>
            </p:cNvSpPr>
            <p:nvPr/>
          </p:nvSpPr>
          <p:spPr bwMode="auto">
            <a:xfrm>
              <a:off x="2448" y="4042"/>
              <a:ext cx="0" cy="0"/>
            </a:xfrm>
            <a:prstGeom prst="line">
              <a:avLst/>
            </a:prstGeom>
            <a:noFill/>
            <a:ln w="9525">
              <a:solidFill>
                <a:schemeClr val="tx1"/>
              </a:solidFill>
              <a:round/>
              <a:headEnd/>
              <a:tailEnd type="triangle" w="med" len="med"/>
            </a:ln>
            <a:effectLst/>
          </p:spPr>
          <p:txBody>
            <a:bodyPr/>
            <a:lstStyle/>
            <a:p>
              <a:endParaRPr lang="en-US"/>
            </a:p>
          </p:txBody>
        </p:sp>
        <p:sp>
          <p:nvSpPr>
            <p:cNvPr id="118902" name="Line 118"/>
            <p:cNvSpPr>
              <a:spLocks noChangeShapeType="1"/>
            </p:cNvSpPr>
            <p:nvPr/>
          </p:nvSpPr>
          <p:spPr bwMode="auto">
            <a:xfrm>
              <a:off x="1184" y="4063"/>
              <a:ext cx="3119" cy="0"/>
            </a:xfrm>
            <a:prstGeom prst="line">
              <a:avLst/>
            </a:prstGeom>
            <a:noFill/>
            <a:ln w="12700">
              <a:solidFill>
                <a:schemeClr val="tx1"/>
              </a:solidFill>
              <a:round/>
              <a:headEnd/>
              <a:tailEnd type="triangle" w="med" len="med"/>
            </a:ln>
            <a:effectLst/>
          </p:spPr>
          <p:txBody>
            <a:bodyPr/>
            <a:lstStyle/>
            <a:p>
              <a:endParaRPr lang="en-US"/>
            </a:p>
          </p:txBody>
        </p:sp>
        <p:sp>
          <p:nvSpPr>
            <p:cNvPr id="118903" name="Line 119"/>
            <p:cNvSpPr>
              <a:spLocks noChangeShapeType="1"/>
            </p:cNvSpPr>
            <p:nvPr/>
          </p:nvSpPr>
          <p:spPr bwMode="auto">
            <a:xfrm flipH="1" flipV="1">
              <a:off x="2785" y="3305"/>
              <a:ext cx="591" cy="758"/>
            </a:xfrm>
            <a:prstGeom prst="line">
              <a:avLst/>
            </a:prstGeom>
            <a:noFill/>
            <a:ln w="9525">
              <a:solidFill>
                <a:schemeClr val="tx1"/>
              </a:solidFill>
              <a:round/>
              <a:headEnd/>
              <a:tailEnd/>
            </a:ln>
            <a:effectLst/>
          </p:spPr>
          <p:txBody>
            <a:bodyPr/>
            <a:lstStyle/>
            <a:p>
              <a:endParaRPr lang="en-US"/>
            </a:p>
          </p:txBody>
        </p:sp>
        <p:sp>
          <p:nvSpPr>
            <p:cNvPr id="118904" name="Line 120"/>
            <p:cNvSpPr>
              <a:spLocks noChangeShapeType="1"/>
            </p:cNvSpPr>
            <p:nvPr/>
          </p:nvSpPr>
          <p:spPr bwMode="auto">
            <a:xfrm flipV="1">
              <a:off x="3376" y="3307"/>
              <a:ext cx="592" cy="756"/>
            </a:xfrm>
            <a:prstGeom prst="line">
              <a:avLst/>
            </a:prstGeom>
            <a:noFill/>
            <a:ln w="9525">
              <a:solidFill>
                <a:schemeClr val="tx1"/>
              </a:solidFill>
              <a:round/>
              <a:headEnd/>
              <a:tailEnd/>
            </a:ln>
            <a:effectLst/>
          </p:spPr>
          <p:txBody>
            <a:bodyPr/>
            <a:lstStyle/>
            <a:p>
              <a:endParaRPr lang="en-US"/>
            </a:p>
          </p:txBody>
        </p:sp>
        <p:sp>
          <p:nvSpPr>
            <p:cNvPr id="118905" name="Oval 121"/>
            <p:cNvSpPr>
              <a:spLocks noChangeArrowheads="1"/>
            </p:cNvSpPr>
            <p:nvPr/>
          </p:nvSpPr>
          <p:spPr bwMode="auto">
            <a:xfrm>
              <a:off x="3326" y="4028"/>
              <a:ext cx="85" cy="84"/>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18906" name="Text Box 122"/>
            <p:cNvSpPr txBox="1">
              <a:spLocks noChangeArrowheads="1"/>
            </p:cNvSpPr>
            <p:nvPr/>
          </p:nvSpPr>
          <p:spPr bwMode="auto">
            <a:xfrm>
              <a:off x="3008" y="3241"/>
              <a:ext cx="788" cy="577"/>
            </a:xfrm>
            <a:prstGeom prst="rect">
              <a:avLst/>
            </a:prstGeom>
            <a:noFill/>
            <a:ln w="9525">
              <a:noFill/>
              <a:miter lim="800000"/>
              <a:headEnd/>
              <a:tailEnd/>
            </a:ln>
            <a:effectLst/>
          </p:spPr>
          <p:txBody>
            <a:bodyPr wrap="none">
              <a:spAutoFit/>
            </a:bodyPr>
            <a:lstStyle/>
            <a:p>
              <a:pPr algn="ctr"/>
              <a:r>
                <a:rPr lang="en-US">
                  <a:solidFill>
                    <a:schemeClr val="folHlink"/>
                  </a:solidFill>
                </a:rPr>
                <a:t>Quantum </a:t>
              </a:r>
            </a:p>
            <a:p>
              <a:pPr algn="ctr"/>
              <a:r>
                <a:rPr lang="en-US">
                  <a:solidFill>
                    <a:schemeClr val="folHlink"/>
                  </a:solidFill>
                </a:rPr>
                <a:t>Critical </a:t>
              </a:r>
            </a:p>
            <a:p>
              <a:pPr algn="ctr"/>
              <a:r>
                <a:rPr lang="en-US">
                  <a:solidFill>
                    <a:schemeClr val="folHlink"/>
                  </a:solidFill>
                </a:rPr>
                <a:t>(NFL)</a:t>
              </a:r>
            </a:p>
          </p:txBody>
        </p:sp>
        <p:sp>
          <p:nvSpPr>
            <p:cNvPr id="118907" name="Text Box 123"/>
            <p:cNvSpPr txBox="1">
              <a:spLocks noChangeArrowheads="1"/>
            </p:cNvSpPr>
            <p:nvPr/>
          </p:nvSpPr>
          <p:spPr bwMode="auto">
            <a:xfrm>
              <a:off x="2432" y="3303"/>
              <a:ext cx="460" cy="750"/>
            </a:xfrm>
            <a:prstGeom prst="rect">
              <a:avLst/>
            </a:prstGeom>
            <a:noFill/>
            <a:ln w="9525">
              <a:noFill/>
              <a:miter lim="800000"/>
              <a:headEnd/>
              <a:tailEnd/>
            </a:ln>
            <a:effectLst/>
          </p:spPr>
          <p:txBody>
            <a:bodyPr wrap="none">
              <a:spAutoFit/>
            </a:bodyPr>
            <a:lstStyle/>
            <a:p>
              <a:pPr algn="ctr"/>
              <a:r>
                <a:rPr lang="en-US">
                  <a:solidFill>
                    <a:srgbClr val="0000CC"/>
                  </a:solidFill>
                </a:rPr>
                <a:t>SC</a:t>
              </a:r>
            </a:p>
            <a:p>
              <a:pPr algn="ctr"/>
              <a:r>
                <a:rPr lang="en-US">
                  <a:solidFill>
                    <a:srgbClr val="0000CC"/>
                  </a:solidFill>
                </a:rPr>
                <a:t>CDW</a:t>
              </a:r>
            </a:p>
            <a:p>
              <a:pPr algn="ctr"/>
              <a:r>
                <a:rPr lang="en-US">
                  <a:solidFill>
                    <a:srgbClr val="0000CC"/>
                  </a:solidFill>
                </a:rPr>
                <a:t>DDW</a:t>
              </a:r>
            </a:p>
            <a:p>
              <a:pPr algn="ctr"/>
              <a:r>
                <a:rPr lang="en-US">
                  <a:solidFill>
                    <a:srgbClr val="0000CC"/>
                  </a:solidFill>
                </a:rPr>
                <a:t>SDW</a:t>
              </a:r>
            </a:p>
          </p:txBody>
        </p:sp>
        <p:sp>
          <p:nvSpPr>
            <p:cNvPr id="118908" name="Text Box 124"/>
            <p:cNvSpPr txBox="1">
              <a:spLocks noChangeArrowheads="1"/>
            </p:cNvSpPr>
            <p:nvPr/>
          </p:nvSpPr>
          <p:spPr bwMode="auto">
            <a:xfrm>
              <a:off x="3872" y="3577"/>
              <a:ext cx="324" cy="404"/>
            </a:xfrm>
            <a:prstGeom prst="rect">
              <a:avLst/>
            </a:prstGeom>
            <a:noFill/>
            <a:ln w="9525">
              <a:noFill/>
              <a:miter lim="800000"/>
              <a:headEnd/>
              <a:tailEnd/>
            </a:ln>
            <a:effectLst/>
          </p:spPr>
          <p:txBody>
            <a:bodyPr wrap="none">
              <a:spAutoFit/>
            </a:bodyPr>
            <a:lstStyle/>
            <a:p>
              <a:pPr algn="ctr"/>
              <a:r>
                <a:rPr lang="en-US">
                  <a:solidFill>
                    <a:srgbClr val="A50021"/>
                  </a:solidFill>
                </a:rPr>
                <a:t>FL</a:t>
              </a:r>
            </a:p>
            <a:p>
              <a:pPr algn="ctr"/>
              <a:r>
                <a:rPr lang="en-US">
                  <a:solidFill>
                    <a:srgbClr val="A50021"/>
                  </a:solidFill>
                </a:rPr>
                <a:t>FM</a:t>
              </a:r>
            </a:p>
          </p:txBody>
        </p:sp>
        <p:sp>
          <p:nvSpPr>
            <p:cNvPr id="118910" name="Text Box 126"/>
            <p:cNvSpPr txBox="1">
              <a:spLocks noChangeArrowheads="1"/>
            </p:cNvSpPr>
            <p:nvPr/>
          </p:nvSpPr>
          <p:spPr bwMode="auto">
            <a:xfrm>
              <a:off x="4264" y="4000"/>
              <a:ext cx="203" cy="231"/>
            </a:xfrm>
            <a:prstGeom prst="rect">
              <a:avLst/>
            </a:prstGeom>
            <a:noFill/>
            <a:ln w="9525">
              <a:noFill/>
              <a:miter lim="800000"/>
              <a:headEnd/>
              <a:tailEnd/>
            </a:ln>
            <a:effectLst/>
          </p:spPr>
          <p:txBody>
            <a:bodyPr wrap="none">
              <a:spAutoFit/>
            </a:bodyPr>
            <a:lstStyle/>
            <a:p>
              <a:pPr algn="ctr"/>
              <a:r>
                <a:rPr lang="en-US"/>
                <a:t>g</a:t>
              </a:r>
            </a:p>
          </p:txBody>
        </p:sp>
        <p:sp>
          <p:nvSpPr>
            <p:cNvPr id="118911" name="Rectangle 127"/>
            <p:cNvSpPr>
              <a:spLocks noChangeArrowheads="1"/>
            </p:cNvSpPr>
            <p:nvPr/>
          </p:nvSpPr>
          <p:spPr bwMode="auto">
            <a:xfrm>
              <a:off x="3264" y="4080"/>
              <a:ext cx="362" cy="231"/>
            </a:xfrm>
            <a:prstGeom prst="rect">
              <a:avLst/>
            </a:prstGeom>
            <a:noFill/>
            <a:ln w="9525">
              <a:noFill/>
              <a:miter lim="800000"/>
              <a:headEnd/>
              <a:tailEnd/>
            </a:ln>
            <a:effectLst/>
          </p:spPr>
          <p:txBody>
            <a:bodyPr>
              <a:spAutoFit/>
            </a:bodyPr>
            <a:lstStyle/>
            <a:p>
              <a:r>
                <a:rPr lang="en-US"/>
                <a:t>g</a:t>
              </a:r>
              <a:r>
                <a:rPr lang="en-US" baseline="-25000"/>
                <a:t>c</a:t>
              </a:r>
            </a:p>
          </p:txBody>
        </p:sp>
        <p:sp>
          <p:nvSpPr>
            <p:cNvPr id="118914" name="Freeform 130"/>
            <p:cNvSpPr>
              <a:spLocks/>
            </p:cNvSpPr>
            <p:nvPr/>
          </p:nvSpPr>
          <p:spPr bwMode="auto">
            <a:xfrm>
              <a:off x="2912" y="3865"/>
              <a:ext cx="912" cy="200"/>
            </a:xfrm>
            <a:custGeom>
              <a:avLst/>
              <a:gdLst/>
              <a:ahLst/>
              <a:cxnLst>
                <a:cxn ang="0">
                  <a:pos x="0" y="157"/>
                </a:cxn>
                <a:cxn ang="0">
                  <a:pos x="131" y="70"/>
                </a:cxn>
                <a:cxn ang="0">
                  <a:pos x="210" y="26"/>
                </a:cxn>
                <a:cxn ang="0">
                  <a:pos x="314" y="0"/>
                </a:cxn>
                <a:cxn ang="0">
                  <a:pos x="873" y="35"/>
                </a:cxn>
                <a:cxn ang="0">
                  <a:pos x="899" y="44"/>
                </a:cxn>
                <a:cxn ang="0">
                  <a:pos x="908" y="70"/>
                </a:cxn>
                <a:cxn ang="0">
                  <a:pos x="943" y="105"/>
                </a:cxn>
                <a:cxn ang="0">
                  <a:pos x="995" y="122"/>
                </a:cxn>
                <a:cxn ang="0">
                  <a:pos x="1012" y="140"/>
                </a:cxn>
                <a:cxn ang="0">
                  <a:pos x="1065" y="157"/>
                </a:cxn>
              </a:cxnLst>
              <a:rect l="0" t="0" r="r" b="b"/>
              <a:pathLst>
                <a:path w="1068" h="161">
                  <a:moveTo>
                    <a:pt x="0" y="157"/>
                  </a:moveTo>
                  <a:cubicBezTo>
                    <a:pt x="20" y="100"/>
                    <a:pt x="79" y="88"/>
                    <a:pt x="131" y="70"/>
                  </a:cubicBezTo>
                  <a:cubicBezTo>
                    <a:pt x="158" y="61"/>
                    <a:pt x="185" y="38"/>
                    <a:pt x="210" y="26"/>
                  </a:cubicBezTo>
                  <a:cubicBezTo>
                    <a:pt x="241" y="11"/>
                    <a:pt x="281" y="9"/>
                    <a:pt x="314" y="0"/>
                  </a:cubicBezTo>
                  <a:cubicBezTo>
                    <a:pt x="512" y="5"/>
                    <a:pt x="684" y="3"/>
                    <a:pt x="873" y="35"/>
                  </a:cubicBezTo>
                  <a:cubicBezTo>
                    <a:pt x="882" y="38"/>
                    <a:pt x="893" y="38"/>
                    <a:pt x="899" y="44"/>
                  </a:cubicBezTo>
                  <a:cubicBezTo>
                    <a:pt x="905" y="50"/>
                    <a:pt x="903" y="62"/>
                    <a:pt x="908" y="70"/>
                  </a:cubicBezTo>
                  <a:cubicBezTo>
                    <a:pt x="910" y="73"/>
                    <a:pt x="940" y="103"/>
                    <a:pt x="943" y="105"/>
                  </a:cubicBezTo>
                  <a:cubicBezTo>
                    <a:pt x="948" y="108"/>
                    <a:pt x="990" y="120"/>
                    <a:pt x="995" y="122"/>
                  </a:cubicBezTo>
                  <a:cubicBezTo>
                    <a:pt x="1001" y="128"/>
                    <a:pt x="1004" y="137"/>
                    <a:pt x="1012" y="140"/>
                  </a:cubicBezTo>
                  <a:cubicBezTo>
                    <a:pt x="1068" y="161"/>
                    <a:pt x="1065" y="129"/>
                    <a:pt x="1065" y="157"/>
                  </a:cubicBezTo>
                </a:path>
              </a:pathLst>
            </a:custGeom>
            <a:noFill/>
            <a:ln w="12700" cap="flat" cmpd="sng">
              <a:solidFill>
                <a:schemeClr val="tx1"/>
              </a:solidFill>
              <a:prstDash val="dash"/>
              <a:round/>
              <a:headEnd type="none" w="med" len="med"/>
              <a:tailEnd type="none" w="lg" len="med"/>
            </a:ln>
            <a:effectLst/>
          </p:spPr>
          <p:txBody>
            <a:bodyPr/>
            <a:lstStyle/>
            <a:p>
              <a:endParaRPr lang="en-US"/>
            </a:p>
          </p:txBody>
        </p:sp>
        <p:sp>
          <p:nvSpPr>
            <p:cNvPr id="118917" name="Text Box 133"/>
            <p:cNvSpPr txBox="1">
              <a:spLocks noChangeArrowheads="1"/>
            </p:cNvSpPr>
            <p:nvPr/>
          </p:nvSpPr>
          <p:spPr bwMode="auto">
            <a:xfrm>
              <a:off x="1088" y="3552"/>
              <a:ext cx="428" cy="404"/>
            </a:xfrm>
            <a:prstGeom prst="rect">
              <a:avLst/>
            </a:prstGeom>
            <a:noFill/>
            <a:ln w="9525">
              <a:noFill/>
              <a:miter lim="800000"/>
              <a:headEnd/>
              <a:tailEnd/>
            </a:ln>
            <a:effectLst/>
          </p:spPr>
          <p:txBody>
            <a:bodyPr wrap="none">
              <a:spAutoFit/>
            </a:bodyPr>
            <a:lstStyle/>
            <a:p>
              <a:pPr algn="ctr"/>
              <a:r>
                <a:rPr lang="en-US">
                  <a:solidFill>
                    <a:srgbClr val="0000CC"/>
                  </a:solidFill>
                </a:rPr>
                <a:t>AFM</a:t>
              </a:r>
            </a:p>
            <a:p>
              <a:pPr algn="ctr"/>
              <a:r>
                <a:rPr lang="en-US">
                  <a:solidFill>
                    <a:srgbClr val="0000CC"/>
                  </a:solidFill>
                </a:rPr>
                <a:t>VB</a:t>
              </a:r>
            </a:p>
          </p:txBody>
        </p:sp>
        <p:sp>
          <p:nvSpPr>
            <p:cNvPr id="118918" name="AutoShape 134" descr="25%"/>
            <p:cNvSpPr>
              <a:spLocks noChangeArrowheads="1"/>
            </p:cNvSpPr>
            <p:nvPr/>
          </p:nvSpPr>
          <p:spPr bwMode="auto">
            <a:xfrm rot="10800000">
              <a:off x="1367" y="3300"/>
              <a:ext cx="1152" cy="756"/>
            </a:xfrm>
            <a:prstGeom prst="triangle">
              <a:avLst>
                <a:gd name="adj" fmla="val 50000"/>
              </a:avLst>
            </a:prstGeom>
            <a:pattFill prst="pct25">
              <a:fgClr>
                <a:schemeClr val="hlink"/>
              </a:fgClr>
              <a:bgClr>
                <a:schemeClr val="bg1"/>
              </a:bgClr>
            </a:pattFill>
            <a:ln w="12700">
              <a:noFill/>
              <a:miter lim="800000"/>
              <a:headEnd/>
              <a:tailEnd type="none" w="lg" len="med"/>
            </a:ln>
            <a:effectLst/>
          </p:spPr>
          <p:txBody>
            <a:bodyPr wrap="none" anchor="ctr"/>
            <a:lstStyle/>
            <a:p>
              <a:endParaRPr lang="en-US"/>
            </a:p>
          </p:txBody>
        </p:sp>
        <p:sp>
          <p:nvSpPr>
            <p:cNvPr id="118919" name="Line 135"/>
            <p:cNvSpPr>
              <a:spLocks noChangeShapeType="1"/>
            </p:cNvSpPr>
            <p:nvPr/>
          </p:nvSpPr>
          <p:spPr bwMode="auto">
            <a:xfrm>
              <a:off x="1008" y="4035"/>
              <a:ext cx="0" cy="0"/>
            </a:xfrm>
            <a:prstGeom prst="line">
              <a:avLst/>
            </a:prstGeom>
            <a:noFill/>
            <a:ln w="9525">
              <a:solidFill>
                <a:schemeClr val="tx1"/>
              </a:solidFill>
              <a:round/>
              <a:headEnd/>
              <a:tailEnd type="triangle" w="med" len="med"/>
            </a:ln>
            <a:effectLst/>
          </p:spPr>
          <p:txBody>
            <a:bodyPr/>
            <a:lstStyle/>
            <a:p>
              <a:endParaRPr lang="en-US"/>
            </a:p>
          </p:txBody>
        </p:sp>
        <p:sp>
          <p:nvSpPr>
            <p:cNvPr id="118920" name="Line 136"/>
            <p:cNvSpPr>
              <a:spLocks noChangeShapeType="1"/>
            </p:cNvSpPr>
            <p:nvPr/>
          </p:nvSpPr>
          <p:spPr bwMode="auto">
            <a:xfrm flipH="1" flipV="1">
              <a:off x="1345" y="3298"/>
              <a:ext cx="591" cy="758"/>
            </a:xfrm>
            <a:prstGeom prst="line">
              <a:avLst/>
            </a:prstGeom>
            <a:noFill/>
            <a:ln w="9525">
              <a:solidFill>
                <a:schemeClr val="tx1"/>
              </a:solidFill>
              <a:round/>
              <a:headEnd/>
              <a:tailEnd/>
            </a:ln>
            <a:effectLst/>
          </p:spPr>
          <p:txBody>
            <a:bodyPr/>
            <a:lstStyle/>
            <a:p>
              <a:endParaRPr lang="en-US"/>
            </a:p>
          </p:txBody>
        </p:sp>
        <p:sp>
          <p:nvSpPr>
            <p:cNvPr id="118921" name="Line 137"/>
            <p:cNvSpPr>
              <a:spLocks noChangeShapeType="1"/>
            </p:cNvSpPr>
            <p:nvPr/>
          </p:nvSpPr>
          <p:spPr bwMode="auto">
            <a:xfrm flipV="1">
              <a:off x="1936" y="3300"/>
              <a:ext cx="592" cy="756"/>
            </a:xfrm>
            <a:prstGeom prst="line">
              <a:avLst/>
            </a:prstGeom>
            <a:noFill/>
            <a:ln w="9525">
              <a:solidFill>
                <a:schemeClr val="tx1"/>
              </a:solidFill>
              <a:prstDash val="dash"/>
              <a:round/>
              <a:headEnd/>
              <a:tailEnd/>
            </a:ln>
            <a:effectLst/>
          </p:spPr>
          <p:txBody>
            <a:bodyPr/>
            <a:lstStyle/>
            <a:p>
              <a:endParaRPr lang="en-US"/>
            </a:p>
          </p:txBody>
        </p:sp>
        <p:sp>
          <p:nvSpPr>
            <p:cNvPr id="118922" name="Oval 138" descr="25%"/>
            <p:cNvSpPr>
              <a:spLocks noChangeArrowheads="1"/>
            </p:cNvSpPr>
            <p:nvPr/>
          </p:nvSpPr>
          <p:spPr bwMode="auto">
            <a:xfrm>
              <a:off x="1886" y="4021"/>
              <a:ext cx="85" cy="84"/>
            </a:xfrm>
            <a:prstGeom prst="ellipse">
              <a:avLst/>
            </a:prstGeom>
            <a:pattFill prst="pct25">
              <a:fgClr>
                <a:srgbClr val="FF0000"/>
              </a:fgClr>
              <a:bgClr>
                <a:srgbClr val="FFFFFF"/>
              </a:bgClr>
            </a:pattFill>
            <a:ln w="9525">
              <a:solidFill>
                <a:schemeClr val="tx1"/>
              </a:solidFill>
              <a:round/>
              <a:headEnd/>
              <a:tailEnd/>
            </a:ln>
            <a:effectLst/>
          </p:spPr>
          <p:txBody>
            <a:bodyPr wrap="none" anchor="ctr"/>
            <a:lstStyle/>
            <a:p>
              <a:endParaRPr lang="en-US"/>
            </a:p>
          </p:txBody>
        </p:sp>
        <p:sp>
          <p:nvSpPr>
            <p:cNvPr id="118923" name="Text Box 139"/>
            <p:cNvSpPr txBox="1">
              <a:spLocks noChangeArrowheads="1"/>
            </p:cNvSpPr>
            <p:nvPr/>
          </p:nvSpPr>
          <p:spPr bwMode="auto">
            <a:xfrm>
              <a:off x="1568" y="3234"/>
              <a:ext cx="788" cy="577"/>
            </a:xfrm>
            <a:prstGeom prst="rect">
              <a:avLst/>
            </a:prstGeom>
            <a:noFill/>
            <a:ln w="9525">
              <a:noFill/>
              <a:miter lim="800000"/>
              <a:headEnd/>
              <a:tailEnd/>
            </a:ln>
            <a:effectLst/>
          </p:spPr>
          <p:txBody>
            <a:bodyPr wrap="none">
              <a:spAutoFit/>
            </a:bodyPr>
            <a:lstStyle/>
            <a:p>
              <a:pPr algn="ctr"/>
              <a:r>
                <a:rPr lang="en-US">
                  <a:solidFill>
                    <a:schemeClr val="folHlink"/>
                  </a:solidFill>
                </a:rPr>
                <a:t>Quantum </a:t>
              </a:r>
            </a:p>
            <a:p>
              <a:pPr algn="ctr"/>
              <a:r>
                <a:rPr lang="en-US">
                  <a:solidFill>
                    <a:schemeClr val="folHlink"/>
                  </a:solidFill>
                </a:rPr>
                <a:t>Critical </a:t>
              </a:r>
            </a:p>
            <a:p>
              <a:pPr algn="ctr"/>
              <a:r>
                <a:rPr lang="en-US">
                  <a:solidFill>
                    <a:schemeClr val="folHlink"/>
                  </a:solidFill>
                </a:rPr>
                <a:t>(NFL)</a:t>
              </a:r>
            </a:p>
          </p:txBody>
        </p:sp>
      </p:grpSp>
      <p:sp>
        <p:nvSpPr>
          <p:cNvPr id="118926" name="Rectangle 142"/>
          <p:cNvSpPr>
            <a:spLocks noChangeArrowheads="1"/>
          </p:cNvSpPr>
          <p:nvPr/>
        </p:nvSpPr>
        <p:spPr bwMode="auto">
          <a:xfrm>
            <a:off x="4876800" y="1309688"/>
            <a:ext cx="3962400" cy="2667000"/>
          </a:xfrm>
          <a:prstGeom prst="rect">
            <a:avLst/>
          </a:prstGeom>
          <a:noFill/>
          <a:ln w="12700">
            <a:solidFill>
              <a:schemeClr val="tx1"/>
            </a:solidFill>
            <a:miter lim="800000"/>
            <a:headEnd/>
            <a:tailEnd type="none" w="lg" len="med"/>
          </a:ln>
          <a:effectLst/>
        </p:spPr>
        <p:txBody>
          <a:bodyPr wrap="none" anchor="ctr"/>
          <a:lstStyle/>
          <a:p>
            <a:endParaRPr lang="en-US"/>
          </a:p>
        </p:txBody>
      </p:sp>
      <p:sp>
        <p:nvSpPr>
          <p:cNvPr id="4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The mystery of high </a:t>
            </a:r>
            <a:r>
              <a:rPr lang="en-US" altLang="zh-CN" sz="3000" i="1" dirty="0" smtClean="0">
                <a:solidFill>
                  <a:schemeClr val="bg1"/>
                </a:solidFill>
                <a:effectLst>
                  <a:outerShdw blurRad="38100" dist="38100" dir="2700000" algn="tl">
                    <a:srgbClr val="000000"/>
                  </a:outerShdw>
                </a:effectLst>
                <a:ea typeface="宋体" pitchFamily="2" charset="-122"/>
              </a:rPr>
              <a:t>T</a:t>
            </a:r>
            <a:r>
              <a:rPr lang="en-US" altLang="zh-CN" sz="3000" baseline="-25000" dirty="0" smtClean="0">
                <a:solidFill>
                  <a:schemeClr val="bg1"/>
                </a:solidFill>
                <a:effectLst>
                  <a:outerShdw blurRad="38100" dist="38100" dir="2700000" algn="tl">
                    <a:srgbClr val="000000"/>
                  </a:outerShdw>
                </a:effectLst>
                <a:ea typeface="宋体" pitchFamily="2" charset="-122"/>
              </a:rPr>
              <a:t>C</a:t>
            </a:r>
            <a:r>
              <a:rPr lang="en-US" altLang="zh-CN" sz="3000" dirty="0" smtClean="0">
                <a:solidFill>
                  <a:schemeClr val="bg1"/>
                </a:solidFill>
                <a:effectLst>
                  <a:outerShdw blurRad="38100" dist="38100" dir="2700000" algn="tl">
                    <a:srgbClr val="000000"/>
                  </a:outerShdw>
                </a:effectLst>
                <a:ea typeface="宋体" pitchFamily="2" charset="-122"/>
              </a:rPr>
              <a:t> superconductivity</a:t>
            </a:r>
            <a:endParaRPr lang="en-US" altLang="zh-CN" sz="3000" dirty="0">
              <a:solidFill>
                <a:schemeClr val="bg1"/>
              </a:solidFill>
              <a:effectLst>
                <a:outerShdw blurRad="38100" dist="38100" dir="2700000" algn="tl">
                  <a:srgbClr val="000000"/>
                </a:outerShdw>
              </a:effectLst>
              <a:ea typeface="宋体" pitchFamily="2" charset="-122"/>
            </a:endParaRPr>
          </a:p>
        </p:txBody>
      </p:sp>
      <p:sp>
        <p:nvSpPr>
          <p:cNvPr id="43" name="TextBox 42"/>
          <p:cNvSpPr txBox="1"/>
          <p:nvPr/>
        </p:nvSpPr>
        <p:spPr>
          <a:xfrm>
            <a:off x="730602" y="782324"/>
            <a:ext cx="6660798" cy="430887"/>
          </a:xfrm>
          <a:prstGeom prst="rect">
            <a:avLst/>
          </a:prstGeom>
          <a:noFill/>
        </p:spPr>
        <p:txBody>
          <a:bodyPr wrap="none" rtlCol="0">
            <a:spAutoFit/>
          </a:bodyPr>
          <a:lstStyle/>
          <a:p>
            <a:pPr algn="l"/>
            <a:r>
              <a:rPr lang="en-US" sz="2200" dirty="0" smtClean="0"/>
              <a:t>- Why do we need these additional resolutions?</a:t>
            </a:r>
            <a:endParaRPr lang="en-US" sz="2200" dirty="0"/>
          </a:p>
        </p:txBody>
      </p:sp>
      <p:sp>
        <p:nvSpPr>
          <p:cNvPr id="47" name="Text Box 15"/>
          <p:cNvSpPr txBox="1">
            <a:spLocks noChangeArrowheads="1"/>
          </p:cNvSpPr>
          <p:nvPr/>
        </p:nvSpPr>
        <p:spPr bwMode="auto">
          <a:xfrm>
            <a:off x="762000" y="6324600"/>
            <a:ext cx="546956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a:r>
              <a:rPr lang="en-US" sz="2500" b="1" dirty="0" smtClean="0">
                <a:latin typeface="Arial" charset="0"/>
              </a:rPr>
              <a:t>We need </a:t>
            </a:r>
            <a:r>
              <a:rPr lang="en-US" sz="2500" dirty="0" smtClean="0">
                <a:solidFill>
                  <a:srgbClr val="008000"/>
                </a:solidFill>
                <a:latin typeface="Arial" charset="0"/>
              </a:rPr>
              <a:t>time</a:t>
            </a:r>
            <a:r>
              <a:rPr lang="en-US" sz="2500" dirty="0" smtClean="0">
                <a:solidFill>
                  <a:srgbClr val="0000FF"/>
                </a:solidFill>
                <a:latin typeface="Arial" charset="0"/>
              </a:rPr>
              <a:t> </a:t>
            </a:r>
            <a:r>
              <a:rPr lang="en-US" altLang="ko-KR" sz="2500" dirty="0" smtClean="0">
                <a:latin typeface="Arial" charset="0"/>
              </a:rPr>
              <a:t>and </a:t>
            </a:r>
            <a:r>
              <a:rPr lang="en-US" sz="2500" b="1" dirty="0" smtClean="0">
                <a:solidFill>
                  <a:srgbClr val="FF3300"/>
                </a:solidFill>
                <a:latin typeface="Arial" charset="0"/>
              </a:rPr>
              <a:t>spin</a:t>
            </a:r>
            <a:r>
              <a:rPr lang="ko-KR" altLang="en-US" sz="2500" dirty="0" smtClean="0">
                <a:latin typeface="Arial" charset="0"/>
              </a:rPr>
              <a:t> </a:t>
            </a:r>
            <a:r>
              <a:rPr lang="en-US" altLang="ko-KR" sz="2500" dirty="0" smtClean="0">
                <a:latin typeface="Arial" charset="0"/>
              </a:rPr>
              <a:t>r</a:t>
            </a:r>
            <a:r>
              <a:rPr lang="en-US" sz="2500" b="1" dirty="0" smtClean="0">
                <a:latin typeface="Arial" charset="0"/>
              </a:rPr>
              <a:t>esolutions</a:t>
            </a:r>
            <a:endParaRPr lang="en-US" sz="2500" b="1" dirty="0">
              <a:latin typeface="Arial" charset="0"/>
            </a:endParaRPr>
          </a:p>
        </p:txBody>
      </p:sp>
    </p:spTree>
    <p:extLst>
      <p:ext uri="{BB962C8B-B14F-4D97-AF65-F5344CB8AC3E}">
        <p14:creationId xmlns:p14="http://schemas.microsoft.com/office/powerpoint/2010/main" val="1601309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3">
            <a:duotone>
              <a:schemeClr val="accent3">
                <a:shade val="45000"/>
                <a:satMod val="135000"/>
              </a:schemeClr>
              <a:prstClr val="white"/>
            </a:duotone>
          </a:blip>
          <a:srcRect/>
          <a:stretch>
            <a:fillRect/>
          </a:stretch>
        </p:blipFill>
        <p:spPr bwMode="auto">
          <a:xfrm>
            <a:off x="4114800" y="1623376"/>
            <a:ext cx="4614423" cy="3648350"/>
          </a:xfrm>
          <a:prstGeom prst="rect">
            <a:avLst/>
          </a:prstGeom>
          <a:noFill/>
          <a:ln w="9525">
            <a:noFill/>
            <a:miter lim="800000"/>
            <a:headEnd/>
            <a:tailEnd/>
          </a:ln>
        </p:spPr>
      </p:pic>
      <p:sp>
        <p:nvSpPr>
          <p:cNvPr id="3" name="Title 1"/>
          <p:cNvSpPr txBox="1">
            <a:spLocks/>
          </p:cNvSpPr>
          <p:nvPr/>
        </p:nvSpPr>
        <p:spPr>
          <a:xfrm>
            <a:off x="891841" y="914400"/>
            <a:ext cx="2581275" cy="766099"/>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200" b="1" dirty="0" smtClean="0">
                <a:solidFill>
                  <a:srgbClr val="CC6600"/>
                </a:solidFill>
                <a:cs typeface="Times New Roman" pitchFamily="18" charset="0"/>
              </a:rPr>
              <a:t>Pump-Probe, ultrafast ARPES:</a:t>
            </a:r>
            <a:endParaRPr lang="en-US" sz="2200" dirty="0">
              <a:solidFill>
                <a:srgbClr val="CC6600"/>
              </a:solidFill>
              <a:cs typeface="Times New Roman" pitchFamily="18" charset="0"/>
            </a:endParaRPr>
          </a:p>
        </p:txBody>
      </p:sp>
      <p:sp>
        <p:nvSpPr>
          <p:cNvPr id="5" name="Oval 126"/>
          <p:cNvSpPr>
            <a:spLocks noChangeArrowheads="1"/>
          </p:cNvSpPr>
          <p:nvPr/>
        </p:nvSpPr>
        <p:spPr bwMode="auto">
          <a:xfrm>
            <a:off x="2177879" y="3400258"/>
            <a:ext cx="115887" cy="115888"/>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7" name="Text Box 17"/>
          <p:cNvSpPr txBox="1">
            <a:spLocks noChangeArrowheads="1"/>
          </p:cNvSpPr>
          <p:nvPr/>
        </p:nvSpPr>
        <p:spPr bwMode="auto">
          <a:xfrm>
            <a:off x="4767939" y="6116637"/>
            <a:ext cx="184150" cy="233363"/>
          </a:xfrm>
          <a:prstGeom prst="rect">
            <a:avLst/>
          </a:prstGeom>
          <a:noFill/>
          <a:ln w="9525">
            <a:noFill/>
            <a:miter lim="800000"/>
            <a:headEnd/>
            <a:tailEnd/>
          </a:ln>
          <a:effectLst/>
        </p:spPr>
        <p:txBody>
          <a:bodyPr wrap="none">
            <a:spAutoFit/>
          </a:bodyPr>
          <a:lstStyle/>
          <a:p>
            <a:endParaRPr lang="en-US" sz="1000">
              <a:solidFill>
                <a:schemeClr val="tx1"/>
              </a:solidFill>
              <a:latin typeface="Arial" charset="0"/>
              <a:cs typeface="Arial" charset="0"/>
            </a:endParaRPr>
          </a:p>
        </p:txBody>
      </p:sp>
      <p:grpSp>
        <p:nvGrpSpPr>
          <p:cNvPr id="4" name="그룹 3"/>
          <p:cNvGrpSpPr/>
          <p:nvPr/>
        </p:nvGrpSpPr>
        <p:grpSpPr>
          <a:xfrm>
            <a:off x="789664" y="4489450"/>
            <a:ext cx="2852063" cy="2298700"/>
            <a:chOff x="789664" y="4489450"/>
            <a:chExt cx="2852063" cy="2298700"/>
          </a:xfrm>
        </p:grpSpPr>
        <p:sp>
          <p:nvSpPr>
            <p:cNvPr id="14" name="TextBox 4"/>
            <p:cNvSpPr txBox="1">
              <a:spLocks noChangeArrowheads="1"/>
            </p:cNvSpPr>
            <p:nvPr/>
          </p:nvSpPr>
          <p:spPr bwMode="auto">
            <a:xfrm>
              <a:off x="1011914" y="4826000"/>
              <a:ext cx="2441694" cy="369332"/>
            </a:xfrm>
            <a:prstGeom prst="rect">
              <a:avLst/>
            </a:prstGeom>
            <a:noFill/>
            <a:ln w="9525">
              <a:noFill/>
              <a:miter lim="800000"/>
              <a:headEnd/>
              <a:tailEnd/>
            </a:ln>
          </p:spPr>
          <p:txBody>
            <a:bodyPr wrap="none">
              <a:spAutoFit/>
            </a:bodyPr>
            <a:lstStyle/>
            <a:p>
              <a:pPr>
                <a:defRPr/>
              </a:pPr>
              <a:r>
                <a:rPr lang="en-US" dirty="0" err="1" smtClean="0">
                  <a:solidFill>
                    <a:srgbClr val="2A547E"/>
                  </a:solidFill>
                  <a:effectLst>
                    <a:outerShdw blurRad="38100" dist="38100" dir="2700000" algn="tl">
                      <a:srgbClr val="C0C0C0"/>
                    </a:outerShdw>
                  </a:effectLst>
                </a:rPr>
                <a:t>Quasiparticle</a:t>
              </a:r>
              <a:r>
                <a:rPr lang="en-US" dirty="0" smtClean="0">
                  <a:solidFill>
                    <a:srgbClr val="2A547E"/>
                  </a:solidFill>
                  <a:effectLst>
                    <a:outerShdw blurRad="38100" dist="38100" dir="2700000" algn="tl">
                      <a:srgbClr val="C0C0C0"/>
                    </a:outerShdw>
                  </a:effectLst>
                </a:rPr>
                <a:t> lifetimes</a:t>
              </a:r>
              <a:endParaRPr lang="en-US" dirty="0">
                <a:solidFill>
                  <a:srgbClr val="2A547E"/>
                </a:solidFill>
                <a:effectLst>
                  <a:outerShdw blurRad="38100" dist="38100" dir="2700000" algn="tl">
                    <a:srgbClr val="C0C0C0"/>
                  </a:outerShdw>
                </a:effectLst>
              </a:endParaRPr>
            </a:p>
          </p:txBody>
        </p:sp>
        <p:sp>
          <p:nvSpPr>
            <p:cNvPr id="15" name="TextBox 4"/>
            <p:cNvSpPr txBox="1">
              <a:spLocks noChangeArrowheads="1"/>
            </p:cNvSpPr>
            <p:nvPr/>
          </p:nvSpPr>
          <p:spPr bwMode="auto">
            <a:xfrm>
              <a:off x="983339" y="6000750"/>
              <a:ext cx="2326278" cy="369332"/>
            </a:xfrm>
            <a:prstGeom prst="rect">
              <a:avLst/>
            </a:prstGeom>
            <a:noFill/>
            <a:ln w="9525">
              <a:noFill/>
              <a:miter lim="800000"/>
              <a:headEnd/>
              <a:tailEnd/>
            </a:ln>
          </p:spPr>
          <p:txBody>
            <a:bodyPr wrap="none">
              <a:spAutoFit/>
            </a:bodyPr>
            <a:lstStyle/>
            <a:p>
              <a:pPr>
                <a:defRPr/>
              </a:pPr>
              <a:r>
                <a:rPr lang="en-US" dirty="0" smtClean="0">
                  <a:solidFill>
                    <a:srgbClr val="2A547E"/>
                  </a:solidFill>
                  <a:effectLst>
                    <a:outerShdw blurRad="38100" dist="38100" dir="2700000" algn="tl">
                      <a:srgbClr val="C0C0C0"/>
                    </a:outerShdw>
                  </a:effectLst>
                </a:rPr>
                <a:t>Coherent oscillations</a:t>
              </a:r>
              <a:endParaRPr lang="en-US" dirty="0">
                <a:solidFill>
                  <a:srgbClr val="2A547E"/>
                </a:solidFill>
                <a:effectLst>
                  <a:outerShdw blurRad="38100" dist="38100" dir="2700000" algn="tl">
                    <a:srgbClr val="C0C0C0"/>
                  </a:outerShdw>
                </a:effectLst>
              </a:endParaRPr>
            </a:p>
          </p:txBody>
        </p:sp>
        <p:sp>
          <p:nvSpPr>
            <p:cNvPr id="16" name="TextBox 4"/>
            <p:cNvSpPr txBox="1">
              <a:spLocks noChangeArrowheads="1"/>
            </p:cNvSpPr>
            <p:nvPr/>
          </p:nvSpPr>
          <p:spPr bwMode="auto">
            <a:xfrm>
              <a:off x="789664" y="5238750"/>
              <a:ext cx="2852063" cy="369332"/>
            </a:xfrm>
            <a:prstGeom prst="rect">
              <a:avLst/>
            </a:prstGeom>
            <a:noFill/>
            <a:ln w="9525">
              <a:noFill/>
              <a:miter lim="800000"/>
              <a:headEnd/>
              <a:tailEnd/>
            </a:ln>
          </p:spPr>
          <p:txBody>
            <a:bodyPr wrap="none">
              <a:spAutoFit/>
            </a:bodyPr>
            <a:lstStyle/>
            <a:p>
              <a:pPr>
                <a:defRPr/>
              </a:pPr>
              <a:r>
                <a:rPr lang="en-US" dirty="0" smtClean="0">
                  <a:solidFill>
                    <a:srgbClr val="2A547E"/>
                  </a:solidFill>
                  <a:effectLst>
                    <a:outerShdw blurRad="38100" dist="38100" dir="2700000" algn="tl">
                      <a:srgbClr val="C0C0C0"/>
                    </a:outerShdw>
                  </a:effectLst>
                </a:rPr>
                <a:t>Ultrafast phase transitions</a:t>
              </a:r>
              <a:endParaRPr lang="en-US" dirty="0">
                <a:solidFill>
                  <a:srgbClr val="2A547E"/>
                </a:solidFill>
                <a:effectLst>
                  <a:outerShdw blurRad="38100" dist="38100" dir="2700000" algn="tl">
                    <a:srgbClr val="C0C0C0"/>
                  </a:outerShdw>
                </a:effectLst>
              </a:endParaRPr>
            </a:p>
          </p:txBody>
        </p:sp>
        <p:sp>
          <p:nvSpPr>
            <p:cNvPr id="17" name="TextBox 4"/>
            <p:cNvSpPr txBox="1">
              <a:spLocks noChangeArrowheads="1"/>
            </p:cNvSpPr>
            <p:nvPr/>
          </p:nvSpPr>
          <p:spPr bwMode="auto">
            <a:xfrm>
              <a:off x="830939" y="5631418"/>
              <a:ext cx="2659702" cy="369332"/>
            </a:xfrm>
            <a:prstGeom prst="rect">
              <a:avLst/>
            </a:prstGeom>
            <a:noFill/>
            <a:ln w="9525">
              <a:noFill/>
              <a:miter lim="800000"/>
              <a:headEnd/>
              <a:tailEnd/>
            </a:ln>
          </p:spPr>
          <p:txBody>
            <a:bodyPr wrap="none">
              <a:spAutoFit/>
            </a:bodyPr>
            <a:lstStyle/>
            <a:p>
              <a:pPr>
                <a:defRPr/>
              </a:pPr>
              <a:r>
                <a:rPr lang="en-US" dirty="0" smtClean="0">
                  <a:solidFill>
                    <a:srgbClr val="2A547E"/>
                  </a:solidFill>
                  <a:effectLst>
                    <a:outerShdw blurRad="38100" dist="38100" dir="2700000" algn="tl">
                      <a:srgbClr val="C0C0C0"/>
                    </a:outerShdw>
                  </a:effectLst>
                </a:rPr>
                <a:t>Closing/opening of gaps</a:t>
              </a:r>
              <a:endParaRPr lang="en-US" dirty="0">
                <a:solidFill>
                  <a:srgbClr val="2A547E"/>
                </a:solidFill>
                <a:effectLst>
                  <a:outerShdw blurRad="38100" dist="38100" dir="2700000" algn="tl">
                    <a:srgbClr val="C0C0C0"/>
                  </a:outerShdw>
                </a:effectLst>
              </a:endParaRPr>
            </a:p>
          </p:txBody>
        </p:sp>
        <p:sp>
          <p:nvSpPr>
            <p:cNvPr id="18" name="TextBox 8"/>
            <p:cNvSpPr txBox="1">
              <a:spLocks noChangeArrowheads="1"/>
            </p:cNvSpPr>
            <p:nvPr/>
          </p:nvSpPr>
          <p:spPr bwMode="auto">
            <a:xfrm rot="5400000">
              <a:off x="1936633" y="6398419"/>
              <a:ext cx="412750" cy="366712"/>
            </a:xfrm>
            <a:prstGeom prst="rect">
              <a:avLst/>
            </a:prstGeom>
            <a:noFill/>
            <a:ln w="9525">
              <a:noFill/>
              <a:miter lim="800000"/>
              <a:headEnd/>
              <a:tailEnd/>
            </a:ln>
          </p:spPr>
          <p:txBody>
            <a:bodyPr wrap="none">
              <a:spAutoFit/>
            </a:bodyPr>
            <a:lstStyle/>
            <a:p>
              <a:pPr>
                <a:defRPr/>
              </a:pPr>
              <a:r>
                <a:rPr lang="en-US" dirty="0">
                  <a:solidFill>
                    <a:srgbClr val="336699"/>
                  </a:solidFill>
                  <a:effectLst>
                    <a:outerShdw blurRad="38100" dist="38100" dir="2700000" algn="tl">
                      <a:srgbClr val="C0C0C0"/>
                    </a:outerShdw>
                  </a:effectLst>
                </a:rPr>
                <a:t>…</a:t>
              </a:r>
            </a:p>
          </p:txBody>
        </p:sp>
        <p:sp>
          <p:nvSpPr>
            <p:cNvPr id="19" name="TextBox 4"/>
            <p:cNvSpPr txBox="1">
              <a:spLocks noChangeArrowheads="1"/>
            </p:cNvSpPr>
            <p:nvPr/>
          </p:nvSpPr>
          <p:spPr bwMode="auto">
            <a:xfrm>
              <a:off x="1415139" y="4489450"/>
              <a:ext cx="1454244" cy="369332"/>
            </a:xfrm>
            <a:prstGeom prst="rect">
              <a:avLst/>
            </a:prstGeom>
            <a:noFill/>
            <a:ln w="9525">
              <a:noFill/>
              <a:miter lim="800000"/>
              <a:headEnd/>
              <a:tailEnd/>
            </a:ln>
          </p:spPr>
          <p:txBody>
            <a:bodyPr wrap="none">
              <a:spAutoFit/>
            </a:bodyPr>
            <a:lstStyle/>
            <a:p>
              <a:pPr>
                <a:defRPr/>
              </a:pPr>
              <a:r>
                <a:rPr lang="en-US" u="sng" dirty="0" smtClean="0">
                  <a:effectLst>
                    <a:outerShdw blurRad="38100" dist="38100" dir="2700000" algn="tl">
                      <a:srgbClr val="C0C0C0"/>
                    </a:outerShdw>
                  </a:effectLst>
                </a:rPr>
                <a:t>Possibilities:</a:t>
              </a:r>
              <a:endParaRPr lang="en-US" u="sng" dirty="0">
                <a:effectLst>
                  <a:outerShdw blurRad="38100" dist="38100" dir="2700000" algn="tl">
                    <a:srgbClr val="C0C0C0"/>
                  </a:outerShdw>
                </a:effectLst>
              </a:endParaRPr>
            </a:p>
          </p:txBody>
        </p:sp>
      </p:grpSp>
      <p:pic>
        <p:nvPicPr>
          <p:cNvPr id="2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091" y="1927058"/>
            <a:ext cx="2686050" cy="2022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066801" y="3422483"/>
            <a:ext cx="1480966" cy="523220"/>
          </a:xfrm>
          <a:prstGeom prst="rect">
            <a:avLst/>
          </a:prstGeom>
          <a:noFill/>
          <a:scene3d>
            <a:camera prst="orthographicFront">
              <a:rot lat="3600000" lon="0" rev="21180000"/>
            </a:camera>
            <a:lightRig rig="threePt" dir="t"/>
          </a:scene3d>
          <a:sp3d>
            <a:bevelB w="127000" h="127000"/>
          </a:sp3d>
        </p:spPr>
        <p:txBody>
          <a:bodyPr wrap="square" rtlCol="0">
            <a:spAutoFit/>
          </a:bodyPr>
          <a:lstStyle/>
          <a:p>
            <a:r>
              <a:rPr lang="en-US" altLang="zh-CN" sz="2800" spc="-150" dirty="0">
                <a:solidFill>
                  <a:srgbClr val="FFC000"/>
                </a:solidFill>
              </a:rPr>
              <a:t>s</a:t>
            </a:r>
            <a:r>
              <a:rPr lang="en-US" altLang="zh-CN" sz="2800" spc="-150" dirty="0" smtClean="0">
                <a:solidFill>
                  <a:srgbClr val="FFC000"/>
                </a:solidFill>
              </a:rPr>
              <a:t>ample</a:t>
            </a:r>
            <a:endParaRPr lang="zh-CN" altLang="en-US" sz="2800" spc="-150" dirty="0">
              <a:solidFill>
                <a:srgbClr val="FFC000"/>
              </a:solidFill>
            </a:endParaRPr>
          </a:p>
        </p:txBody>
      </p:sp>
      <p:sp>
        <p:nvSpPr>
          <p:cNvPr id="23" name="TextBox 22"/>
          <p:cNvSpPr txBox="1"/>
          <p:nvPr/>
        </p:nvSpPr>
        <p:spPr>
          <a:xfrm rot="8100000">
            <a:off x="1838526" y="3174366"/>
            <a:ext cx="298480" cy="246221"/>
          </a:xfrm>
          <a:prstGeom prst="rect">
            <a:avLst/>
          </a:prstGeom>
          <a:noFill/>
        </p:spPr>
        <p:txBody>
          <a:bodyPr wrap="none" rtlCol="0">
            <a:spAutoFit/>
          </a:bodyPr>
          <a:lstStyle/>
          <a:p>
            <a:r>
              <a:rPr lang="zh-CN" altLang="en-US" sz="1000" dirty="0">
                <a:solidFill>
                  <a:srgbClr val="FF0000"/>
                </a:solidFill>
                <a:cs typeface="Arial" charset="0"/>
                <a:sym typeface="Wingdings 2"/>
              </a:rPr>
              <a:t></a:t>
            </a:r>
            <a:endParaRPr lang="zh-CN" altLang="en-US" sz="1000" dirty="0">
              <a:solidFill>
                <a:srgbClr val="FF0000"/>
              </a:solidFill>
              <a:cs typeface="Arial" charset="0"/>
            </a:endParaRPr>
          </a:p>
        </p:txBody>
      </p:sp>
      <p:sp>
        <p:nvSpPr>
          <p:cNvPr id="24" name="TextBox 23"/>
          <p:cNvSpPr txBox="1"/>
          <p:nvPr/>
        </p:nvSpPr>
        <p:spPr>
          <a:xfrm rot="8100000">
            <a:off x="1953905" y="3268189"/>
            <a:ext cx="298480" cy="246221"/>
          </a:xfrm>
          <a:prstGeom prst="rect">
            <a:avLst/>
          </a:prstGeom>
          <a:noFill/>
        </p:spPr>
        <p:txBody>
          <a:bodyPr wrap="none" rtlCol="0">
            <a:spAutoFit/>
          </a:bodyPr>
          <a:lstStyle/>
          <a:p>
            <a:r>
              <a:rPr lang="zh-CN" altLang="en-US" sz="1000" dirty="0">
                <a:solidFill>
                  <a:srgbClr val="FF0000"/>
                </a:solidFill>
                <a:cs typeface="Arial" charset="0"/>
                <a:sym typeface="Wingdings 2"/>
              </a:rPr>
              <a:t></a:t>
            </a:r>
            <a:endParaRPr lang="zh-CN" altLang="en-US" sz="1000" dirty="0">
              <a:solidFill>
                <a:srgbClr val="FF0000"/>
              </a:solidFill>
              <a:cs typeface="Arial" charset="0"/>
            </a:endParaRPr>
          </a:p>
        </p:txBody>
      </p:sp>
      <p:sp>
        <p:nvSpPr>
          <p:cNvPr id="25" name="TextBox 24"/>
          <p:cNvSpPr txBox="1"/>
          <p:nvPr/>
        </p:nvSpPr>
        <p:spPr>
          <a:xfrm rot="8100000">
            <a:off x="1924853" y="3145077"/>
            <a:ext cx="298480" cy="246221"/>
          </a:xfrm>
          <a:prstGeom prst="rect">
            <a:avLst/>
          </a:prstGeom>
          <a:noFill/>
        </p:spPr>
        <p:txBody>
          <a:bodyPr wrap="none" rtlCol="0">
            <a:spAutoFit/>
          </a:bodyPr>
          <a:lstStyle/>
          <a:p>
            <a:r>
              <a:rPr lang="zh-CN" altLang="en-US" sz="1000" dirty="0">
                <a:solidFill>
                  <a:srgbClr val="FF0000"/>
                </a:solidFill>
                <a:cs typeface="Arial" charset="0"/>
                <a:sym typeface="Wingdings 2"/>
              </a:rPr>
              <a:t></a:t>
            </a:r>
            <a:endParaRPr lang="zh-CN" altLang="en-US" sz="1000" dirty="0">
              <a:solidFill>
                <a:srgbClr val="FF0000"/>
              </a:solidFill>
              <a:cs typeface="Arial" charset="0"/>
            </a:endParaRPr>
          </a:p>
        </p:txBody>
      </p:sp>
      <p:sp>
        <p:nvSpPr>
          <p:cNvPr id="26" name="TextBox 25"/>
          <p:cNvSpPr txBox="1"/>
          <p:nvPr/>
        </p:nvSpPr>
        <p:spPr>
          <a:xfrm rot="8100000">
            <a:off x="1881867" y="3216101"/>
            <a:ext cx="298480" cy="246221"/>
          </a:xfrm>
          <a:prstGeom prst="rect">
            <a:avLst/>
          </a:prstGeom>
          <a:noFill/>
        </p:spPr>
        <p:txBody>
          <a:bodyPr wrap="none" rtlCol="0">
            <a:spAutoFit/>
          </a:bodyPr>
          <a:lstStyle/>
          <a:p>
            <a:r>
              <a:rPr lang="zh-CN" altLang="en-US" sz="1000" dirty="0">
                <a:solidFill>
                  <a:srgbClr val="FF0000"/>
                </a:solidFill>
                <a:cs typeface="Arial" charset="0"/>
                <a:sym typeface="Wingdings 2"/>
              </a:rPr>
              <a:t></a:t>
            </a:r>
            <a:endParaRPr lang="zh-CN" altLang="en-US" sz="1000" dirty="0">
              <a:solidFill>
                <a:srgbClr val="FF0000"/>
              </a:solidFill>
              <a:cs typeface="Arial" charset="0"/>
            </a:endParaRPr>
          </a:p>
        </p:txBody>
      </p:sp>
      <p:sp>
        <p:nvSpPr>
          <p:cNvPr id="27" name="TextBox 26"/>
          <p:cNvSpPr txBox="1"/>
          <p:nvPr/>
        </p:nvSpPr>
        <p:spPr>
          <a:xfrm rot="8100000">
            <a:off x="1857096" y="3268188"/>
            <a:ext cx="298480" cy="246221"/>
          </a:xfrm>
          <a:prstGeom prst="rect">
            <a:avLst/>
          </a:prstGeom>
          <a:noFill/>
        </p:spPr>
        <p:txBody>
          <a:bodyPr wrap="none" rtlCol="0">
            <a:spAutoFit/>
          </a:bodyPr>
          <a:lstStyle/>
          <a:p>
            <a:r>
              <a:rPr lang="zh-CN" altLang="en-US" sz="1000" b="1" dirty="0">
                <a:solidFill>
                  <a:srgbClr val="FF0000"/>
                </a:solidFill>
                <a:cs typeface="Arial" charset="0"/>
                <a:sym typeface="Wingdings 2"/>
              </a:rPr>
              <a:t></a:t>
            </a:r>
            <a:endParaRPr lang="zh-CN" altLang="en-US" sz="1000" b="1" dirty="0">
              <a:solidFill>
                <a:srgbClr val="FF0000"/>
              </a:solidFill>
              <a:cs typeface="Arial" charset="0"/>
            </a:endParaRPr>
          </a:p>
        </p:txBody>
      </p:sp>
      <p:grpSp>
        <p:nvGrpSpPr>
          <p:cNvPr id="28" name="Group 55"/>
          <p:cNvGrpSpPr/>
          <p:nvPr/>
        </p:nvGrpSpPr>
        <p:grpSpPr>
          <a:xfrm>
            <a:off x="947566" y="2450933"/>
            <a:ext cx="2533650" cy="1333500"/>
            <a:chOff x="171450" y="2038350"/>
            <a:chExt cx="2533650" cy="1333500"/>
          </a:xfrm>
        </p:grpSpPr>
        <p:grpSp>
          <p:nvGrpSpPr>
            <p:cNvPr id="29" name="Group 146"/>
            <p:cNvGrpSpPr/>
            <p:nvPr/>
          </p:nvGrpSpPr>
          <p:grpSpPr>
            <a:xfrm>
              <a:off x="876300" y="2038350"/>
              <a:ext cx="1828800" cy="1333500"/>
              <a:chOff x="876300" y="2038350"/>
              <a:chExt cx="1828800" cy="1333500"/>
            </a:xfrm>
          </p:grpSpPr>
          <p:cxnSp>
            <p:nvCxnSpPr>
              <p:cNvPr id="31" name="Straight Arrow Connector 59"/>
              <p:cNvCxnSpPr/>
              <p:nvPr/>
            </p:nvCxnSpPr>
            <p:spPr>
              <a:xfrm rot="5400000" flipH="1" flipV="1">
                <a:off x="1285875" y="2266951"/>
                <a:ext cx="638175" cy="6191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65"/>
              <p:cNvCxnSpPr/>
              <p:nvPr/>
            </p:nvCxnSpPr>
            <p:spPr>
              <a:xfrm flipV="1">
                <a:off x="1323975" y="2657475"/>
                <a:ext cx="1381125" cy="2667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66"/>
              <p:cNvCxnSpPr/>
              <p:nvPr/>
            </p:nvCxnSpPr>
            <p:spPr>
              <a:xfrm>
                <a:off x="1323975" y="2971803"/>
                <a:ext cx="1162050" cy="4000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67"/>
              <p:cNvCxnSpPr/>
              <p:nvPr/>
            </p:nvCxnSpPr>
            <p:spPr>
              <a:xfrm rot="10800000" flipV="1">
                <a:off x="876300" y="2962277"/>
                <a:ext cx="361950" cy="2285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68"/>
              <p:cNvCxnSpPr/>
              <p:nvPr/>
            </p:nvCxnSpPr>
            <p:spPr>
              <a:xfrm rot="5400000" flipH="1" flipV="1">
                <a:off x="952499" y="2343153"/>
                <a:ext cx="819154" cy="2095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30" name="Straight Arrow Connector 57"/>
            <p:cNvCxnSpPr/>
            <p:nvPr/>
          </p:nvCxnSpPr>
          <p:spPr>
            <a:xfrm rot="5400000" flipH="1">
              <a:off x="587103" y="2260872"/>
              <a:ext cx="243663" cy="10749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3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00000">
            <a:off x="767819" y="2251705"/>
            <a:ext cx="1644687" cy="394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400000">
            <a:off x="278682" y="2021599"/>
            <a:ext cx="1514160" cy="85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r="27587" b="3381"/>
          <a:stretch>
            <a:fillRect/>
          </a:stretch>
        </p:blipFill>
        <p:spPr bwMode="auto">
          <a:xfrm rot="2400000">
            <a:off x="1053618" y="2519738"/>
            <a:ext cx="1096439" cy="769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400000">
            <a:off x="1136940" y="2733375"/>
            <a:ext cx="1514160" cy="85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rot="8100000">
            <a:off x="1980925" y="3219601"/>
            <a:ext cx="309700" cy="261610"/>
          </a:xfrm>
          <a:prstGeom prst="rect">
            <a:avLst/>
          </a:prstGeom>
          <a:noFill/>
        </p:spPr>
        <p:txBody>
          <a:bodyPr wrap="none" rtlCol="0">
            <a:spAutoFit/>
          </a:bodyPr>
          <a:lstStyle/>
          <a:p>
            <a:r>
              <a:rPr lang="zh-CN" altLang="en-US" sz="1050" dirty="0">
                <a:solidFill>
                  <a:srgbClr val="FF0000"/>
                </a:solidFill>
                <a:cs typeface="Arial" charset="0"/>
                <a:sym typeface="Wingdings 2"/>
              </a:rPr>
              <a:t></a:t>
            </a:r>
            <a:endParaRPr lang="zh-CN" altLang="en-US" sz="1050" dirty="0">
              <a:solidFill>
                <a:srgbClr val="FF0000"/>
              </a:solidFill>
              <a:cs typeface="Arial" charset="0"/>
            </a:endParaRPr>
          </a:p>
        </p:txBody>
      </p:sp>
      <p:grpSp>
        <p:nvGrpSpPr>
          <p:cNvPr id="41" name="Group 70"/>
          <p:cNvGrpSpPr/>
          <p:nvPr/>
        </p:nvGrpSpPr>
        <p:grpSpPr>
          <a:xfrm>
            <a:off x="331059" y="2054924"/>
            <a:ext cx="2133824" cy="1268104"/>
            <a:chOff x="-492687" y="1609000"/>
            <a:chExt cx="2133824" cy="1268104"/>
          </a:xfrm>
        </p:grpSpPr>
        <p:pic>
          <p:nvPicPr>
            <p:cNvPr id="42"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00000">
              <a:off x="-3550" y="1839106"/>
              <a:ext cx="1644687" cy="394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400000">
              <a:off x="-492687" y="1609000"/>
              <a:ext cx="1514160" cy="85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r="27587" b="3381"/>
            <a:stretch>
              <a:fillRect/>
            </a:stretch>
          </p:blipFill>
          <p:spPr bwMode="auto">
            <a:xfrm rot="2400000">
              <a:off x="282249" y="2107139"/>
              <a:ext cx="1096439" cy="769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 name="Text Box 171"/>
          <p:cNvSpPr txBox="1">
            <a:spLocks noChangeArrowheads="1"/>
          </p:cNvSpPr>
          <p:nvPr/>
        </p:nvSpPr>
        <p:spPr bwMode="auto">
          <a:xfrm>
            <a:off x="4635383" y="1687294"/>
            <a:ext cx="2997936" cy="769441"/>
          </a:xfrm>
          <a:prstGeom prst="rect">
            <a:avLst/>
          </a:prstGeom>
          <a:noFill/>
          <a:ln w="9525">
            <a:noFill/>
            <a:miter lim="800000"/>
            <a:headEnd/>
            <a:tailEnd/>
          </a:ln>
          <a:effectLst/>
        </p:spPr>
        <p:txBody>
          <a:bodyPr wrap="none">
            <a:spAutoFit/>
          </a:bodyPr>
          <a:lstStyle/>
          <a:p>
            <a:pPr algn="l"/>
            <a:r>
              <a:rPr lang="en-US" sz="2200" b="1" dirty="0" smtClean="0">
                <a:solidFill>
                  <a:srgbClr val="0000FF"/>
                </a:solidFill>
              </a:rPr>
              <a:t>Energy</a:t>
            </a:r>
            <a:r>
              <a:rPr lang="en-US" sz="2200" dirty="0" smtClean="0"/>
              <a:t> </a:t>
            </a:r>
            <a:r>
              <a:rPr lang="en-US" sz="2200" b="1" dirty="0" smtClean="0">
                <a:solidFill>
                  <a:schemeClr val="tx1"/>
                </a:solidFill>
              </a:rPr>
              <a:t>conservation</a:t>
            </a:r>
            <a:endParaRPr lang="en-US" sz="2200" b="1" dirty="0">
              <a:solidFill>
                <a:schemeClr val="tx1"/>
              </a:solidFill>
            </a:endParaRPr>
          </a:p>
          <a:p>
            <a:pPr algn="l"/>
            <a:r>
              <a:rPr lang="en-US" sz="2200" b="1" dirty="0" smtClean="0">
                <a:solidFill>
                  <a:srgbClr val="FF0000"/>
                </a:solidFill>
              </a:rPr>
              <a:t>E</a:t>
            </a:r>
            <a:r>
              <a:rPr lang="en-US" sz="2200" b="1" baseline="-25000" dirty="0" smtClean="0">
                <a:solidFill>
                  <a:srgbClr val="FF0000"/>
                </a:solidFill>
              </a:rPr>
              <a:t>B</a:t>
            </a:r>
            <a:r>
              <a:rPr lang="en-US" sz="2200" b="1" baseline="-25000" dirty="0" smtClean="0"/>
              <a:t> </a:t>
            </a:r>
            <a:r>
              <a:rPr lang="en-US" sz="2200" b="1" dirty="0"/>
              <a:t>=</a:t>
            </a:r>
            <a:r>
              <a:rPr lang="en-US" sz="2200" b="1" dirty="0">
                <a:solidFill>
                  <a:srgbClr val="008000"/>
                </a:solidFill>
              </a:rPr>
              <a:t> </a:t>
            </a:r>
            <a:r>
              <a:rPr lang="en-US" sz="2200" b="1" dirty="0"/>
              <a:t>ħ</a:t>
            </a:r>
            <a:r>
              <a:rPr lang="el-GR" sz="2200" b="1" dirty="0"/>
              <a:t>ω</a:t>
            </a:r>
            <a:r>
              <a:rPr lang="en-US" sz="2200" b="1" dirty="0">
                <a:solidFill>
                  <a:srgbClr val="008000"/>
                </a:solidFill>
              </a:rPr>
              <a:t> </a:t>
            </a:r>
            <a:r>
              <a:rPr lang="en-US" sz="2200" b="1" dirty="0"/>
              <a:t>- </a:t>
            </a:r>
            <a:r>
              <a:rPr lang="en-US" sz="2200" b="1" dirty="0">
                <a:solidFill>
                  <a:srgbClr val="0000FF"/>
                </a:solidFill>
              </a:rPr>
              <a:t>E</a:t>
            </a:r>
            <a:r>
              <a:rPr lang="en-US" sz="2200" b="1" baseline="-25000" dirty="0">
                <a:solidFill>
                  <a:srgbClr val="0000FF"/>
                </a:solidFill>
              </a:rPr>
              <a:t>K</a:t>
            </a:r>
            <a:r>
              <a:rPr lang="en-US" sz="2200" b="1" baseline="-25000" dirty="0">
                <a:solidFill>
                  <a:srgbClr val="008000"/>
                </a:solidFill>
              </a:rPr>
              <a:t> </a:t>
            </a:r>
            <a:r>
              <a:rPr lang="en-US" sz="2200" b="1" dirty="0" smtClean="0"/>
              <a:t>–</a:t>
            </a:r>
            <a:r>
              <a:rPr lang="en-US" sz="2200" b="1" dirty="0" smtClean="0">
                <a:solidFill>
                  <a:srgbClr val="008000"/>
                </a:solidFill>
              </a:rPr>
              <a:t> </a:t>
            </a:r>
            <a:r>
              <a:rPr lang="el-GR" sz="2200" b="1" dirty="0">
                <a:solidFill>
                  <a:schemeClr val="tx1"/>
                </a:solidFill>
              </a:rPr>
              <a:t>Φ</a:t>
            </a:r>
            <a:r>
              <a:rPr lang="en-US" sz="2200" b="1" baseline="-25000" dirty="0" smtClean="0">
                <a:solidFill>
                  <a:schemeClr val="tx1"/>
                </a:solidFill>
              </a:rPr>
              <a:t>A</a:t>
            </a:r>
            <a:endParaRPr lang="el-GR" sz="2200" b="1" dirty="0">
              <a:solidFill>
                <a:schemeClr val="tx1"/>
              </a:solidFill>
            </a:endParaRPr>
          </a:p>
        </p:txBody>
      </p:sp>
      <p:grpSp>
        <p:nvGrpSpPr>
          <p:cNvPr id="47" name="Group 54"/>
          <p:cNvGrpSpPr/>
          <p:nvPr/>
        </p:nvGrpSpPr>
        <p:grpSpPr>
          <a:xfrm>
            <a:off x="4572000" y="3040559"/>
            <a:ext cx="4738797" cy="769441"/>
            <a:chOff x="2850312" y="2166938"/>
            <a:chExt cx="4738797" cy="769441"/>
          </a:xfrm>
        </p:grpSpPr>
        <p:sp>
          <p:nvSpPr>
            <p:cNvPr id="48" name="Text Box 171"/>
            <p:cNvSpPr txBox="1">
              <a:spLocks noChangeArrowheads="1"/>
            </p:cNvSpPr>
            <p:nvPr/>
          </p:nvSpPr>
          <p:spPr bwMode="auto">
            <a:xfrm>
              <a:off x="2850312" y="2166938"/>
              <a:ext cx="4738797" cy="769441"/>
            </a:xfrm>
            <a:prstGeom prst="rect">
              <a:avLst/>
            </a:prstGeom>
            <a:noFill/>
            <a:ln w="9525">
              <a:noFill/>
              <a:miter lim="800000"/>
              <a:headEnd/>
              <a:tailEnd/>
            </a:ln>
            <a:effectLst/>
          </p:spPr>
          <p:txBody>
            <a:bodyPr wrap="none">
              <a:spAutoFit/>
            </a:bodyPr>
            <a:lstStyle/>
            <a:p>
              <a:pPr marL="342900" indent="-342900" algn="l"/>
              <a:r>
                <a:rPr lang="en-US" sz="2200" b="1" dirty="0" smtClean="0">
                  <a:solidFill>
                    <a:schemeClr val="tx1"/>
                  </a:solidFill>
                </a:rPr>
                <a:t>Angle / </a:t>
              </a:r>
              <a:r>
                <a:rPr lang="en-US" sz="2200" b="1" dirty="0" smtClean="0">
                  <a:solidFill>
                    <a:srgbClr val="0000FF"/>
                  </a:solidFill>
                </a:rPr>
                <a:t>momentum</a:t>
              </a:r>
              <a:r>
                <a:rPr lang="en-US" sz="2200" b="1" dirty="0" smtClean="0">
                  <a:solidFill>
                    <a:schemeClr val="tx1"/>
                  </a:solidFill>
                </a:rPr>
                <a:t> conservation</a:t>
              </a:r>
            </a:p>
            <a:p>
              <a:pPr marL="342900" indent="-342900" algn="l"/>
              <a:r>
                <a:rPr lang="en-US" sz="2200" b="1" dirty="0" smtClean="0">
                  <a:solidFill>
                    <a:srgbClr val="FF0000"/>
                  </a:solidFill>
                </a:rPr>
                <a:t>k</a:t>
              </a:r>
              <a:r>
                <a:rPr lang="en-US" sz="2200" b="1" baseline="-25000" dirty="0" smtClean="0">
                  <a:solidFill>
                    <a:srgbClr val="FF0000"/>
                  </a:solidFill>
                </a:rPr>
                <a:t>║</a:t>
              </a:r>
              <a:r>
                <a:rPr lang="en-US" sz="2200" b="1" dirty="0" smtClean="0"/>
                <a:t>     √</a:t>
              </a:r>
              <a:r>
                <a:rPr lang="en-US" sz="2200" b="1" dirty="0" err="1" smtClean="0">
                  <a:solidFill>
                    <a:srgbClr val="0000FF"/>
                  </a:solidFill>
                </a:rPr>
                <a:t>E</a:t>
              </a:r>
              <a:r>
                <a:rPr lang="en-US" sz="2200" b="1" baseline="-25000" dirty="0" err="1" smtClean="0">
                  <a:solidFill>
                    <a:srgbClr val="0000FF"/>
                  </a:solidFill>
                </a:rPr>
                <a:t>k</a:t>
              </a:r>
              <a:r>
                <a:rPr lang="en-US" sz="2200" b="1" dirty="0" smtClean="0"/>
                <a:t> sin </a:t>
              </a:r>
              <a:r>
                <a:rPr lang="el-GR" sz="2200" b="1" i="1" dirty="0" smtClean="0">
                  <a:solidFill>
                    <a:srgbClr val="0000FF"/>
                  </a:solidFill>
                </a:rPr>
                <a:t>θ</a:t>
              </a:r>
              <a:endParaRPr lang="en-US" sz="2200" b="1" i="1" dirty="0">
                <a:solidFill>
                  <a:srgbClr val="0000FF"/>
                </a:solidFill>
              </a:endParaRPr>
            </a:p>
          </p:txBody>
        </p:sp>
        <p:graphicFrame>
          <p:nvGraphicFramePr>
            <p:cNvPr id="49" name="Object 2"/>
            <p:cNvGraphicFramePr>
              <a:graphicFrameLocks noChangeAspect="1"/>
            </p:cNvGraphicFramePr>
            <p:nvPr>
              <p:extLst>
                <p:ext uri="{D42A27DB-BD31-4B8C-83A1-F6EECF244321}">
                  <p14:modId xmlns:p14="http://schemas.microsoft.com/office/powerpoint/2010/main" val="2850311075"/>
                </p:ext>
              </p:extLst>
            </p:nvPr>
          </p:nvGraphicFramePr>
          <p:xfrm>
            <a:off x="3265818" y="2657595"/>
            <a:ext cx="294673" cy="225425"/>
          </p:xfrm>
          <a:graphic>
            <a:graphicData uri="http://schemas.openxmlformats.org/presentationml/2006/ole">
              <mc:AlternateContent xmlns:mc="http://schemas.openxmlformats.org/markup-compatibility/2006">
                <mc:Choice xmlns:v="urn:schemas-microsoft-com:vml" Requires="v">
                  <p:oleObj spid="_x0000_s1584784" name="Equation" r:id="rId8" imgW="152280" imgH="126720" progId="Equation.3">
                    <p:embed/>
                  </p:oleObj>
                </mc:Choice>
                <mc:Fallback>
                  <p:oleObj name="Equation" r:id="rId8" imgW="152280" imgH="1267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5818" y="2657595"/>
                          <a:ext cx="294673" cy="225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0" name="Straight Connector 53"/>
            <p:cNvCxnSpPr/>
            <p:nvPr/>
          </p:nvCxnSpPr>
          <p:spPr>
            <a:xfrm>
              <a:off x="3756984" y="2564562"/>
              <a:ext cx="2190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1" name="Text Box 171"/>
          <p:cNvSpPr txBox="1">
            <a:spLocks noChangeArrowheads="1"/>
          </p:cNvSpPr>
          <p:nvPr/>
        </p:nvSpPr>
        <p:spPr bwMode="auto">
          <a:xfrm>
            <a:off x="4467726" y="4259759"/>
            <a:ext cx="2473498" cy="769441"/>
          </a:xfrm>
          <a:prstGeom prst="rect">
            <a:avLst/>
          </a:prstGeom>
          <a:noFill/>
          <a:ln w="9525">
            <a:noFill/>
            <a:miter lim="800000"/>
            <a:headEnd/>
            <a:tailEnd/>
          </a:ln>
          <a:effectLst/>
        </p:spPr>
        <p:txBody>
          <a:bodyPr wrap="none">
            <a:spAutoFit/>
          </a:bodyPr>
          <a:lstStyle/>
          <a:p>
            <a:pPr algn="ctr"/>
            <a:r>
              <a:rPr lang="en-US" sz="2200" dirty="0" smtClean="0">
                <a:solidFill>
                  <a:srgbClr val="0000FF"/>
                </a:solidFill>
              </a:rPr>
              <a:t>Time </a:t>
            </a:r>
            <a:r>
              <a:rPr lang="en-US" sz="2200" dirty="0" smtClean="0">
                <a:solidFill>
                  <a:schemeClr val="tx1"/>
                </a:solidFill>
              </a:rPr>
              <a:t>Resolution</a:t>
            </a:r>
            <a:endParaRPr lang="en-US" sz="2200" dirty="0">
              <a:solidFill>
                <a:schemeClr val="tx1"/>
              </a:solidFill>
            </a:endParaRPr>
          </a:p>
          <a:p>
            <a:pPr algn="ctr"/>
            <a:r>
              <a:rPr lang="en-US" sz="2200" b="1" dirty="0" smtClean="0">
                <a:solidFill>
                  <a:srgbClr val="FF0000"/>
                </a:solidFill>
              </a:rPr>
              <a:t>    </a:t>
            </a:r>
            <a:r>
              <a:rPr lang="en-US" sz="2200" b="1" dirty="0" smtClean="0">
                <a:solidFill>
                  <a:srgbClr val="0000FF"/>
                </a:solidFill>
                <a:latin typeface="Times New Roman" pitchFamily="18" charset="0"/>
                <a:cs typeface="Times New Roman" pitchFamily="18" charset="0"/>
              </a:rPr>
              <a:t>A</a:t>
            </a:r>
            <a:r>
              <a:rPr lang="en-US" sz="2200" b="1" i="1" dirty="0" smtClean="0">
                <a:solidFill>
                  <a:srgbClr val="0000FF"/>
                </a:solidFill>
                <a:latin typeface="Times New Roman" pitchFamily="18" charset="0"/>
                <a:cs typeface="Times New Roman" pitchFamily="18" charset="0"/>
              </a:rPr>
              <a:t>(k, </a:t>
            </a:r>
            <a:r>
              <a:rPr lang="el-GR" sz="2200" b="1" i="1" dirty="0" smtClean="0">
                <a:solidFill>
                  <a:srgbClr val="0000FF"/>
                </a:solidFill>
                <a:latin typeface="Times New Roman" pitchFamily="18" charset="0"/>
                <a:cs typeface="Times New Roman" pitchFamily="18" charset="0"/>
              </a:rPr>
              <a:t>ω</a:t>
            </a:r>
            <a:r>
              <a:rPr lang="en-US" sz="2200" b="1" i="1" dirty="0" smtClean="0">
                <a:solidFill>
                  <a:srgbClr val="0000FF"/>
                </a:solidFill>
                <a:latin typeface="Times New Roman" pitchFamily="18" charset="0"/>
                <a:cs typeface="Times New Roman" pitchFamily="18" charset="0"/>
              </a:rPr>
              <a:t>, t-t′)</a:t>
            </a:r>
            <a:endParaRPr lang="el-GR" sz="2200" b="1" i="1" baseline="-25000" dirty="0">
              <a:solidFill>
                <a:srgbClr val="0000FF"/>
              </a:solidFill>
              <a:latin typeface="Times New Roman" pitchFamily="18" charset="0"/>
              <a:cs typeface="Times New Roman" pitchFamily="18" charset="0"/>
            </a:endParaRPr>
          </a:p>
        </p:txBody>
      </p:sp>
      <p:graphicFrame>
        <p:nvGraphicFramePr>
          <p:cNvPr id="52" name="Object 3"/>
          <p:cNvGraphicFramePr>
            <a:graphicFrameLocks noChangeAspect="1"/>
          </p:cNvGraphicFramePr>
          <p:nvPr>
            <p:extLst>
              <p:ext uri="{D42A27DB-BD31-4B8C-83A1-F6EECF244321}">
                <p14:modId xmlns:p14="http://schemas.microsoft.com/office/powerpoint/2010/main" val="3708159914"/>
              </p:ext>
            </p:extLst>
          </p:nvPr>
        </p:nvGraphicFramePr>
        <p:xfrm>
          <a:off x="4341813" y="5953125"/>
          <a:ext cx="4745037" cy="676275"/>
        </p:xfrm>
        <a:graphic>
          <a:graphicData uri="http://schemas.openxmlformats.org/presentationml/2006/ole">
            <mc:AlternateContent xmlns:mc="http://schemas.openxmlformats.org/markup-compatibility/2006">
              <mc:Choice xmlns:v="urn:schemas-microsoft-com:vml" Requires="v">
                <p:oleObj spid="_x0000_s1584785" name="수식" r:id="rId10" imgW="2031840" imgH="279360" progId="Equation.3">
                  <p:embed/>
                </p:oleObj>
              </mc:Choice>
              <mc:Fallback>
                <p:oleObj name="수식" r:id="rId10" imgW="2031840" imgH="279360" progId="Equation.3">
                  <p:embed/>
                  <p:pic>
                    <p:nvPicPr>
                      <p:cNvPr id="0" name=""/>
                      <p:cNvPicPr>
                        <a:picLocks noChangeAspect="1" noChangeArrowheads="1"/>
                      </p:cNvPicPr>
                      <p:nvPr/>
                    </p:nvPicPr>
                    <p:blipFill>
                      <a:blip r:embed="rId11"/>
                      <a:srcRect/>
                      <a:stretch>
                        <a:fillRect/>
                      </a:stretch>
                    </p:blipFill>
                    <p:spPr bwMode="auto">
                      <a:xfrm>
                        <a:off x="4341813" y="5953125"/>
                        <a:ext cx="4745037" cy="676275"/>
                      </a:xfrm>
                      <a:prstGeom prst="rect">
                        <a:avLst/>
                      </a:prstGeom>
                      <a:noFill/>
                    </p:spPr>
                  </p:pic>
                </p:oleObj>
              </mc:Fallback>
            </mc:AlternateContent>
          </a:graphicData>
        </a:graphic>
      </p:graphicFrame>
      <p:sp>
        <p:nvSpPr>
          <p:cNvPr id="53" name="Text Box 171"/>
          <p:cNvSpPr txBox="1">
            <a:spLocks noChangeArrowheads="1"/>
          </p:cNvSpPr>
          <p:nvPr/>
        </p:nvSpPr>
        <p:spPr bwMode="auto">
          <a:xfrm>
            <a:off x="4572000" y="5488484"/>
            <a:ext cx="3328155" cy="430887"/>
          </a:xfrm>
          <a:prstGeom prst="rect">
            <a:avLst/>
          </a:prstGeom>
          <a:noFill/>
          <a:ln w="9525">
            <a:noFill/>
            <a:miter lim="800000"/>
            <a:headEnd/>
            <a:tailEnd/>
          </a:ln>
          <a:effectLst/>
        </p:spPr>
        <p:txBody>
          <a:bodyPr wrap="none">
            <a:spAutoFit/>
          </a:bodyPr>
          <a:lstStyle/>
          <a:p>
            <a:pPr marL="342900" indent="-342900" algn="l"/>
            <a:r>
              <a:rPr lang="en-US" sz="2200" dirty="0" smtClean="0"/>
              <a:t>Photoelectron intensity</a:t>
            </a:r>
            <a:endParaRPr lang="en-US" sz="2200" b="1" i="1" dirty="0">
              <a:solidFill>
                <a:srgbClr val="0000FF"/>
              </a:solidFill>
            </a:endParaRPr>
          </a:p>
        </p:txBody>
      </p:sp>
      <p:graphicFrame>
        <p:nvGraphicFramePr>
          <p:cNvPr id="54" name="개체 53"/>
          <p:cNvGraphicFramePr>
            <a:graphicFrameLocks noChangeAspect="1"/>
          </p:cNvGraphicFramePr>
          <p:nvPr>
            <p:extLst>
              <p:ext uri="{D42A27DB-BD31-4B8C-83A1-F6EECF244321}">
                <p14:modId xmlns:p14="http://schemas.microsoft.com/office/powerpoint/2010/main" val="761136551"/>
              </p:ext>
            </p:extLst>
          </p:nvPr>
        </p:nvGraphicFramePr>
        <p:xfrm>
          <a:off x="3721768" y="5953808"/>
          <a:ext cx="5486400" cy="676275"/>
        </p:xfrm>
        <a:graphic>
          <a:graphicData uri="http://schemas.openxmlformats.org/presentationml/2006/ole">
            <mc:AlternateContent xmlns:mc="http://schemas.openxmlformats.org/markup-compatibility/2006">
              <mc:Choice xmlns:v="urn:schemas-microsoft-com:vml" Requires="v">
                <p:oleObj spid="_x0000_s1584786" name="수식" r:id="rId12" imgW="2349360" imgH="279360" progId="Equation.3">
                  <p:embed/>
                </p:oleObj>
              </mc:Choice>
              <mc:Fallback>
                <p:oleObj name="수식" r:id="rId12" imgW="2349360" imgH="279360" progId="Equation.3">
                  <p:embed/>
                  <p:pic>
                    <p:nvPicPr>
                      <p:cNvPr id="0" name="Object 3"/>
                      <p:cNvPicPr>
                        <a:picLocks noChangeAspect="1" noChangeArrowheads="1"/>
                      </p:cNvPicPr>
                      <p:nvPr/>
                    </p:nvPicPr>
                    <p:blipFill>
                      <a:blip r:embed="rId13"/>
                      <a:srcRect/>
                      <a:stretch>
                        <a:fillRect/>
                      </a:stretch>
                    </p:blipFill>
                    <p:spPr bwMode="auto">
                      <a:xfrm>
                        <a:off x="3721768" y="5953808"/>
                        <a:ext cx="54864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5"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Time-resolved ARPES</a:t>
            </a:r>
            <a:endParaRPr lang="en-US" altLang="zh-CN" sz="3000" dirty="0">
              <a:solidFill>
                <a:schemeClr val="bg1"/>
              </a:solidFill>
              <a:effectLst>
                <a:outerShdw blurRad="38100" dist="38100" dir="2700000" algn="tl">
                  <a:srgbClr val="000000"/>
                </a:outerShdw>
              </a:effectLst>
              <a:ea typeface="宋体" pitchFamily="2" charset="-122"/>
            </a:endParaRPr>
          </a:p>
        </p:txBody>
      </p:sp>
    </p:spTree>
    <p:extLst>
      <p:ext uri="{BB962C8B-B14F-4D97-AF65-F5344CB8AC3E}">
        <p14:creationId xmlns:p14="http://schemas.microsoft.com/office/powerpoint/2010/main" val="8661520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1.11111E-6 L 0.09202 0.10116 " pathEditMode="relative" rAng="0" ptsTypes="AA">
                                      <p:cBhvr>
                                        <p:cTn id="6" dur="1500" fill="hold"/>
                                        <p:tgtEl>
                                          <p:spTgt spid="37"/>
                                        </p:tgtEl>
                                        <p:attrNameLst>
                                          <p:attrName>ppt_x</p:attrName>
                                          <p:attrName>ppt_y</p:attrName>
                                        </p:attrNameLst>
                                      </p:cBhvr>
                                      <p:rCtr x="46" y="50"/>
                                    </p:animMotion>
                                  </p:childTnLst>
                                </p:cTn>
                              </p:par>
                              <p:par>
                                <p:cTn id="7" presetID="42" presetClass="path" presetSubtype="0" accel="50000" decel="50000" fill="hold" nodeType="withEffect">
                                  <p:stCondLst>
                                    <p:cond delay="0"/>
                                  </p:stCondLst>
                                  <p:childTnLst>
                                    <p:animMotion origin="layout" path="M 2.22222E-6 -4.44444E-6 L 0.0835 0.09746 " pathEditMode="relative" rAng="0" ptsTypes="AA">
                                      <p:cBhvr>
                                        <p:cTn id="8" dur="1500" fill="hold"/>
                                        <p:tgtEl>
                                          <p:spTgt spid="38"/>
                                        </p:tgtEl>
                                        <p:attrNameLst>
                                          <p:attrName>ppt_x</p:attrName>
                                          <p:attrName>ppt_y</p:attrName>
                                        </p:attrNameLst>
                                      </p:cBhvr>
                                      <p:rCtr x="42" y="49"/>
                                    </p:animMotion>
                                  </p:childTnLst>
                                </p:cTn>
                              </p:par>
                              <p:par>
                                <p:cTn id="9" presetID="42" presetClass="path" presetSubtype="0" accel="50000" decel="50000" fill="hold" nodeType="withEffect">
                                  <p:stCondLst>
                                    <p:cond delay="0"/>
                                  </p:stCondLst>
                                  <p:childTnLst>
                                    <p:animMotion origin="layout" path="M -3.33333E-6 1.48148E-6 L 0.08646 0.09375 " pathEditMode="relative" rAng="0" ptsTypes="AA">
                                      <p:cBhvr>
                                        <p:cTn id="10" dur="1500" fill="hold"/>
                                        <p:tgtEl>
                                          <p:spTgt spid="36"/>
                                        </p:tgtEl>
                                        <p:attrNameLst>
                                          <p:attrName>ppt_x</p:attrName>
                                          <p:attrName>ppt_y</p:attrName>
                                        </p:attrNameLst>
                                      </p:cBhvr>
                                      <p:rCtr x="43" y="47"/>
                                    </p:animMotion>
                                  </p:childTnLst>
                                </p:cTn>
                              </p:par>
                              <p:par>
                                <p:cTn id="11" presetID="22" presetClass="exit" presetSubtype="4" fill="hold" nodeType="withEffect">
                                  <p:stCondLst>
                                    <p:cond delay="0"/>
                                  </p:stCondLst>
                                  <p:childTnLst>
                                    <p:animEffect transition="out" filter="wipe(down)">
                                      <p:cBhvr>
                                        <p:cTn id="12" dur="1500"/>
                                        <p:tgtEl>
                                          <p:spTgt spid="38"/>
                                        </p:tgtEl>
                                      </p:cBhvr>
                                    </p:animEffect>
                                    <p:set>
                                      <p:cBhvr>
                                        <p:cTn id="13" dur="1" fill="hold">
                                          <p:stCondLst>
                                            <p:cond delay="1499"/>
                                          </p:stCondLst>
                                        </p:cTn>
                                        <p:tgtEl>
                                          <p:spTgt spid="38"/>
                                        </p:tgtEl>
                                        <p:attrNameLst>
                                          <p:attrName>style.visibility</p:attrName>
                                        </p:attrNameLst>
                                      </p:cBhvr>
                                      <p:to>
                                        <p:strVal val="hidden"/>
                                      </p:to>
                                    </p:set>
                                  </p:childTnLst>
                                </p:cTn>
                              </p:par>
                            </p:childTnLst>
                          </p:cTn>
                        </p:par>
                        <p:par>
                          <p:cTn id="14" fill="hold">
                            <p:stCondLst>
                              <p:cond delay="1500"/>
                            </p:stCondLst>
                            <p:childTnLst>
                              <p:par>
                                <p:cTn id="15" presetID="1" presetClass="exit" presetSubtype="0" fill="hold" nodeType="afterEffect">
                                  <p:stCondLst>
                                    <p:cond delay="0"/>
                                  </p:stCondLst>
                                  <p:childTnLst>
                                    <p:set>
                                      <p:cBhvr>
                                        <p:cTn id="16" dur="1" fill="hold">
                                          <p:stCondLst>
                                            <p:cond delay="0"/>
                                          </p:stCondLst>
                                        </p:cTn>
                                        <p:tgtEl>
                                          <p:spTgt spid="37"/>
                                        </p:tgtEl>
                                        <p:attrNameLst>
                                          <p:attrName>style.visibility</p:attrName>
                                        </p:attrNameLst>
                                      </p:cBhvr>
                                      <p:to>
                                        <p:strVal val="hidden"/>
                                      </p:to>
                                    </p:set>
                                  </p:childTnLst>
                                </p:cTn>
                              </p:par>
                            </p:childTnLst>
                          </p:cTn>
                        </p:par>
                        <p:par>
                          <p:cTn id="17" fill="hold">
                            <p:stCondLst>
                              <p:cond delay="1500"/>
                            </p:stCondLst>
                            <p:childTnLst>
                              <p:par>
                                <p:cTn id="18" presetID="1" presetClass="entr" presetSubtype="0" fill="hold" nodeType="afterEffect">
                                  <p:stCondLst>
                                    <p:cond delay="0"/>
                                  </p:stCondLst>
                                  <p:childTnLst>
                                    <p:set>
                                      <p:cBhvr>
                                        <p:cTn id="19" dur="1" fill="hold">
                                          <p:stCondLst>
                                            <p:cond delay="99"/>
                                          </p:stCondLst>
                                        </p:cTn>
                                        <p:tgtEl>
                                          <p:spTgt spid="39"/>
                                        </p:tgtEl>
                                        <p:attrNameLst>
                                          <p:attrName>style.visibility</p:attrName>
                                        </p:attrNameLst>
                                      </p:cBhvr>
                                      <p:to>
                                        <p:strVal val="visible"/>
                                      </p:to>
                                    </p:set>
                                  </p:childTnLst>
                                </p:cTn>
                              </p:par>
                            </p:childTnLst>
                          </p:cTn>
                        </p:par>
                        <p:par>
                          <p:cTn id="20" fill="hold">
                            <p:stCondLst>
                              <p:cond delay="1600"/>
                            </p:stCondLst>
                            <p:childTnLst>
                              <p:par>
                                <p:cTn id="21" presetID="53" presetClass="entr" presetSubtype="16" fill="hold" grpId="1"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300" fill="hold"/>
                                        <p:tgtEl>
                                          <p:spTgt spid="23"/>
                                        </p:tgtEl>
                                        <p:attrNameLst>
                                          <p:attrName>ppt_w</p:attrName>
                                        </p:attrNameLst>
                                      </p:cBhvr>
                                      <p:tavLst>
                                        <p:tav tm="0">
                                          <p:val>
                                            <p:fltVal val="0"/>
                                          </p:val>
                                        </p:tav>
                                        <p:tav tm="100000">
                                          <p:val>
                                            <p:strVal val="#ppt_w"/>
                                          </p:val>
                                        </p:tav>
                                      </p:tavLst>
                                    </p:anim>
                                    <p:anim calcmode="lin" valueType="num">
                                      <p:cBhvr>
                                        <p:cTn id="24" dur="300" fill="hold"/>
                                        <p:tgtEl>
                                          <p:spTgt spid="23"/>
                                        </p:tgtEl>
                                        <p:attrNameLst>
                                          <p:attrName>ppt_h</p:attrName>
                                        </p:attrNameLst>
                                      </p:cBhvr>
                                      <p:tavLst>
                                        <p:tav tm="0">
                                          <p:val>
                                            <p:fltVal val="0"/>
                                          </p:val>
                                        </p:tav>
                                        <p:tav tm="100000">
                                          <p:val>
                                            <p:strVal val="#ppt_h"/>
                                          </p:val>
                                        </p:tav>
                                      </p:tavLst>
                                    </p:anim>
                                    <p:animEffect transition="in" filter="fade">
                                      <p:cBhvr>
                                        <p:cTn id="25" dur="300"/>
                                        <p:tgtEl>
                                          <p:spTgt spid="23"/>
                                        </p:tgtEl>
                                      </p:cBhvr>
                                    </p:animEffect>
                                  </p:childTnLst>
                                </p:cTn>
                              </p:par>
                              <p:par>
                                <p:cTn id="26" presetID="53" presetClass="entr" presetSubtype="16" fill="hold" grpId="1"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300" fill="hold"/>
                                        <p:tgtEl>
                                          <p:spTgt spid="24"/>
                                        </p:tgtEl>
                                        <p:attrNameLst>
                                          <p:attrName>ppt_w</p:attrName>
                                        </p:attrNameLst>
                                      </p:cBhvr>
                                      <p:tavLst>
                                        <p:tav tm="0">
                                          <p:val>
                                            <p:fltVal val="0"/>
                                          </p:val>
                                        </p:tav>
                                        <p:tav tm="100000">
                                          <p:val>
                                            <p:strVal val="#ppt_w"/>
                                          </p:val>
                                        </p:tav>
                                      </p:tavLst>
                                    </p:anim>
                                    <p:anim calcmode="lin" valueType="num">
                                      <p:cBhvr>
                                        <p:cTn id="29" dur="300" fill="hold"/>
                                        <p:tgtEl>
                                          <p:spTgt spid="24"/>
                                        </p:tgtEl>
                                        <p:attrNameLst>
                                          <p:attrName>ppt_h</p:attrName>
                                        </p:attrNameLst>
                                      </p:cBhvr>
                                      <p:tavLst>
                                        <p:tav tm="0">
                                          <p:val>
                                            <p:fltVal val="0"/>
                                          </p:val>
                                        </p:tav>
                                        <p:tav tm="100000">
                                          <p:val>
                                            <p:strVal val="#ppt_h"/>
                                          </p:val>
                                        </p:tav>
                                      </p:tavLst>
                                    </p:anim>
                                    <p:animEffect transition="in" filter="fade">
                                      <p:cBhvr>
                                        <p:cTn id="30" dur="300"/>
                                        <p:tgtEl>
                                          <p:spTgt spid="24"/>
                                        </p:tgtEl>
                                      </p:cBhvr>
                                    </p:animEffect>
                                  </p:childTnLst>
                                </p:cTn>
                              </p:par>
                              <p:par>
                                <p:cTn id="31" presetID="53" presetClass="entr" presetSubtype="16" fill="hold" grpId="1"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300" fill="hold"/>
                                        <p:tgtEl>
                                          <p:spTgt spid="25"/>
                                        </p:tgtEl>
                                        <p:attrNameLst>
                                          <p:attrName>ppt_w</p:attrName>
                                        </p:attrNameLst>
                                      </p:cBhvr>
                                      <p:tavLst>
                                        <p:tav tm="0">
                                          <p:val>
                                            <p:fltVal val="0"/>
                                          </p:val>
                                        </p:tav>
                                        <p:tav tm="100000">
                                          <p:val>
                                            <p:strVal val="#ppt_w"/>
                                          </p:val>
                                        </p:tav>
                                      </p:tavLst>
                                    </p:anim>
                                    <p:anim calcmode="lin" valueType="num">
                                      <p:cBhvr>
                                        <p:cTn id="34" dur="300" fill="hold"/>
                                        <p:tgtEl>
                                          <p:spTgt spid="25"/>
                                        </p:tgtEl>
                                        <p:attrNameLst>
                                          <p:attrName>ppt_h</p:attrName>
                                        </p:attrNameLst>
                                      </p:cBhvr>
                                      <p:tavLst>
                                        <p:tav tm="0">
                                          <p:val>
                                            <p:fltVal val="0"/>
                                          </p:val>
                                        </p:tav>
                                        <p:tav tm="100000">
                                          <p:val>
                                            <p:strVal val="#ppt_h"/>
                                          </p:val>
                                        </p:tav>
                                      </p:tavLst>
                                    </p:anim>
                                    <p:animEffect transition="in" filter="fade">
                                      <p:cBhvr>
                                        <p:cTn id="35" dur="300"/>
                                        <p:tgtEl>
                                          <p:spTgt spid="25"/>
                                        </p:tgtEl>
                                      </p:cBhvr>
                                    </p:animEffect>
                                  </p:childTnLst>
                                </p:cTn>
                              </p:par>
                              <p:par>
                                <p:cTn id="36" presetID="53" presetClass="entr" presetSubtype="16" fill="hold" grpId="1" nodeType="with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300" fill="hold"/>
                                        <p:tgtEl>
                                          <p:spTgt spid="26"/>
                                        </p:tgtEl>
                                        <p:attrNameLst>
                                          <p:attrName>ppt_w</p:attrName>
                                        </p:attrNameLst>
                                      </p:cBhvr>
                                      <p:tavLst>
                                        <p:tav tm="0">
                                          <p:val>
                                            <p:fltVal val="0"/>
                                          </p:val>
                                        </p:tav>
                                        <p:tav tm="100000">
                                          <p:val>
                                            <p:strVal val="#ppt_w"/>
                                          </p:val>
                                        </p:tav>
                                      </p:tavLst>
                                    </p:anim>
                                    <p:anim calcmode="lin" valueType="num">
                                      <p:cBhvr>
                                        <p:cTn id="39" dur="300" fill="hold"/>
                                        <p:tgtEl>
                                          <p:spTgt spid="26"/>
                                        </p:tgtEl>
                                        <p:attrNameLst>
                                          <p:attrName>ppt_h</p:attrName>
                                        </p:attrNameLst>
                                      </p:cBhvr>
                                      <p:tavLst>
                                        <p:tav tm="0">
                                          <p:val>
                                            <p:fltVal val="0"/>
                                          </p:val>
                                        </p:tav>
                                        <p:tav tm="100000">
                                          <p:val>
                                            <p:strVal val="#ppt_h"/>
                                          </p:val>
                                        </p:tav>
                                      </p:tavLst>
                                    </p:anim>
                                    <p:animEffect transition="in" filter="fade">
                                      <p:cBhvr>
                                        <p:cTn id="40" dur="300"/>
                                        <p:tgtEl>
                                          <p:spTgt spid="26"/>
                                        </p:tgtEl>
                                      </p:cBhvr>
                                    </p:animEffect>
                                  </p:childTnLst>
                                </p:cTn>
                              </p:par>
                              <p:par>
                                <p:cTn id="41" presetID="53" presetClass="entr" presetSubtype="16" fill="hold" grpId="1"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300" fill="hold"/>
                                        <p:tgtEl>
                                          <p:spTgt spid="27"/>
                                        </p:tgtEl>
                                        <p:attrNameLst>
                                          <p:attrName>ppt_w</p:attrName>
                                        </p:attrNameLst>
                                      </p:cBhvr>
                                      <p:tavLst>
                                        <p:tav tm="0">
                                          <p:val>
                                            <p:fltVal val="0"/>
                                          </p:val>
                                        </p:tav>
                                        <p:tav tm="100000">
                                          <p:val>
                                            <p:strVal val="#ppt_w"/>
                                          </p:val>
                                        </p:tav>
                                      </p:tavLst>
                                    </p:anim>
                                    <p:anim calcmode="lin" valueType="num">
                                      <p:cBhvr>
                                        <p:cTn id="44" dur="300" fill="hold"/>
                                        <p:tgtEl>
                                          <p:spTgt spid="27"/>
                                        </p:tgtEl>
                                        <p:attrNameLst>
                                          <p:attrName>ppt_h</p:attrName>
                                        </p:attrNameLst>
                                      </p:cBhvr>
                                      <p:tavLst>
                                        <p:tav tm="0">
                                          <p:val>
                                            <p:fltVal val="0"/>
                                          </p:val>
                                        </p:tav>
                                        <p:tav tm="100000">
                                          <p:val>
                                            <p:strVal val="#ppt_h"/>
                                          </p:val>
                                        </p:tav>
                                      </p:tavLst>
                                    </p:anim>
                                    <p:animEffect transition="in" filter="fade">
                                      <p:cBhvr>
                                        <p:cTn id="45" dur="300"/>
                                        <p:tgtEl>
                                          <p:spTgt spid="27"/>
                                        </p:tgtEl>
                                      </p:cBhvr>
                                    </p:animEffect>
                                  </p:childTnLst>
                                </p:cTn>
                              </p:par>
                              <p:par>
                                <p:cTn id="46" presetID="53" presetClass="entr" presetSubtype="16" fill="hold" grpId="1" nodeType="with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p:cTn id="48" dur="300" fill="hold"/>
                                        <p:tgtEl>
                                          <p:spTgt spid="40"/>
                                        </p:tgtEl>
                                        <p:attrNameLst>
                                          <p:attrName>ppt_w</p:attrName>
                                        </p:attrNameLst>
                                      </p:cBhvr>
                                      <p:tavLst>
                                        <p:tav tm="0">
                                          <p:val>
                                            <p:fltVal val="0"/>
                                          </p:val>
                                        </p:tav>
                                        <p:tav tm="100000">
                                          <p:val>
                                            <p:strVal val="#ppt_w"/>
                                          </p:val>
                                        </p:tav>
                                      </p:tavLst>
                                    </p:anim>
                                    <p:anim calcmode="lin" valueType="num">
                                      <p:cBhvr>
                                        <p:cTn id="49" dur="300" fill="hold"/>
                                        <p:tgtEl>
                                          <p:spTgt spid="40"/>
                                        </p:tgtEl>
                                        <p:attrNameLst>
                                          <p:attrName>ppt_h</p:attrName>
                                        </p:attrNameLst>
                                      </p:cBhvr>
                                      <p:tavLst>
                                        <p:tav tm="0">
                                          <p:val>
                                            <p:fltVal val="0"/>
                                          </p:val>
                                        </p:tav>
                                        <p:tav tm="100000">
                                          <p:val>
                                            <p:strVal val="#ppt_h"/>
                                          </p:val>
                                        </p:tav>
                                      </p:tavLst>
                                    </p:anim>
                                    <p:animEffect transition="in" filter="fade">
                                      <p:cBhvr>
                                        <p:cTn id="50" dur="300"/>
                                        <p:tgtEl>
                                          <p:spTgt spid="40"/>
                                        </p:tgtEl>
                                      </p:cBhvr>
                                    </p:animEffect>
                                  </p:childTnLst>
                                </p:cTn>
                              </p:par>
                            </p:childTnLst>
                          </p:cTn>
                        </p:par>
                        <p:par>
                          <p:cTn id="51" fill="hold">
                            <p:stCondLst>
                              <p:cond delay="1900"/>
                            </p:stCondLst>
                            <p:childTnLst>
                              <p:par>
                                <p:cTn id="52" presetID="21" presetClass="emph" presetSubtype="0" repeatCount="indefinite" fill="hold" grpId="2" nodeType="afterEffect">
                                  <p:stCondLst>
                                    <p:cond delay="0"/>
                                  </p:stCondLst>
                                  <p:endCondLst>
                                    <p:cond evt="onNext" delay="0">
                                      <p:tgtEl>
                                        <p:sldTgt/>
                                      </p:tgtEl>
                                    </p:cond>
                                  </p:endCondLst>
                                  <p:childTnLst>
                                    <p:animClr clrSpc="hsl" dir="cw">
                                      <p:cBhvr override="childStyle">
                                        <p:cTn id="53" dur="500" fill="hold"/>
                                        <p:tgtEl>
                                          <p:spTgt spid="23"/>
                                        </p:tgtEl>
                                        <p:attrNameLst>
                                          <p:attrName>style.color</p:attrName>
                                        </p:attrNameLst>
                                      </p:cBhvr>
                                      <p:by>
                                        <p:hsl h="7200000" s="0" l="0"/>
                                      </p:by>
                                    </p:animClr>
                                    <p:animClr clrSpc="hsl" dir="cw">
                                      <p:cBhvr>
                                        <p:cTn id="54" dur="500" fill="hold"/>
                                        <p:tgtEl>
                                          <p:spTgt spid="23"/>
                                        </p:tgtEl>
                                        <p:attrNameLst>
                                          <p:attrName>fillcolor</p:attrName>
                                        </p:attrNameLst>
                                      </p:cBhvr>
                                      <p:by>
                                        <p:hsl h="7200000" s="0" l="0"/>
                                      </p:by>
                                    </p:animClr>
                                    <p:animClr clrSpc="hsl" dir="cw">
                                      <p:cBhvr>
                                        <p:cTn id="55" dur="500" fill="hold"/>
                                        <p:tgtEl>
                                          <p:spTgt spid="23"/>
                                        </p:tgtEl>
                                        <p:attrNameLst>
                                          <p:attrName>stroke.color</p:attrName>
                                        </p:attrNameLst>
                                      </p:cBhvr>
                                      <p:by>
                                        <p:hsl h="7200000" s="0" l="0"/>
                                      </p:by>
                                    </p:animClr>
                                    <p:set>
                                      <p:cBhvr>
                                        <p:cTn id="56" dur="500" fill="hold"/>
                                        <p:tgtEl>
                                          <p:spTgt spid="23"/>
                                        </p:tgtEl>
                                        <p:attrNameLst>
                                          <p:attrName>fill.type</p:attrName>
                                        </p:attrNameLst>
                                      </p:cBhvr>
                                      <p:to>
                                        <p:strVal val="solid"/>
                                      </p:to>
                                    </p:set>
                                  </p:childTnLst>
                                </p:cTn>
                              </p:par>
                              <p:par>
                                <p:cTn id="57" presetID="21" presetClass="emph" presetSubtype="0" repeatCount="indefinite" fill="hold" grpId="2" nodeType="withEffect">
                                  <p:stCondLst>
                                    <p:cond delay="0"/>
                                  </p:stCondLst>
                                  <p:endCondLst>
                                    <p:cond evt="onNext" delay="0">
                                      <p:tgtEl>
                                        <p:sldTgt/>
                                      </p:tgtEl>
                                    </p:cond>
                                  </p:endCondLst>
                                  <p:childTnLst>
                                    <p:animClr clrSpc="hsl" dir="cw">
                                      <p:cBhvr override="childStyle">
                                        <p:cTn id="58" dur="1000" fill="hold"/>
                                        <p:tgtEl>
                                          <p:spTgt spid="24"/>
                                        </p:tgtEl>
                                        <p:attrNameLst>
                                          <p:attrName>style.color</p:attrName>
                                        </p:attrNameLst>
                                      </p:cBhvr>
                                      <p:by>
                                        <p:hsl h="7200000" s="0" l="0"/>
                                      </p:by>
                                    </p:animClr>
                                    <p:animClr clrSpc="hsl" dir="cw">
                                      <p:cBhvr>
                                        <p:cTn id="59" dur="1000" fill="hold"/>
                                        <p:tgtEl>
                                          <p:spTgt spid="24"/>
                                        </p:tgtEl>
                                        <p:attrNameLst>
                                          <p:attrName>fillcolor</p:attrName>
                                        </p:attrNameLst>
                                      </p:cBhvr>
                                      <p:by>
                                        <p:hsl h="7200000" s="0" l="0"/>
                                      </p:by>
                                    </p:animClr>
                                    <p:animClr clrSpc="hsl" dir="cw">
                                      <p:cBhvr>
                                        <p:cTn id="60" dur="1000" fill="hold"/>
                                        <p:tgtEl>
                                          <p:spTgt spid="24"/>
                                        </p:tgtEl>
                                        <p:attrNameLst>
                                          <p:attrName>stroke.color</p:attrName>
                                        </p:attrNameLst>
                                      </p:cBhvr>
                                      <p:by>
                                        <p:hsl h="7200000" s="0" l="0"/>
                                      </p:by>
                                    </p:animClr>
                                    <p:set>
                                      <p:cBhvr>
                                        <p:cTn id="61" dur="1000" fill="hold"/>
                                        <p:tgtEl>
                                          <p:spTgt spid="24"/>
                                        </p:tgtEl>
                                        <p:attrNameLst>
                                          <p:attrName>fill.type</p:attrName>
                                        </p:attrNameLst>
                                      </p:cBhvr>
                                      <p:to>
                                        <p:strVal val="solid"/>
                                      </p:to>
                                    </p:set>
                                  </p:childTnLst>
                                </p:cTn>
                              </p:par>
                              <p:par>
                                <p:cTn id="62" presetID="21" presetClass="emph" presetSubtype="0" repeatCount="indefinite" fill="hold" grpId="2" nodeType="withEffect">
                                  <p:stCondLst>
                                    <p:cond delay="0"/>
                                  </p:stCondLst>
                                  <p:endCondLst>
                                    <p:cond evt="onNext" delay="0">
                                      <p:tgtEl>
                                        <p:sldTgt/>
                                      </p:tgtEl>
                                    </p:cond>
                                  </p:endCondLst>
                                  <p:childTnLst>
                                    <p:animClr clrSpc="hsl" dir="cw">
                                      <p:cBhvr override="childStyle">
                                        <p:cTn id="63" dur="2000" fill="hold"/>
                                        <p:tgtEl>
                                          <p:spTgt spid="25"/>
                                        </p:tgtEl>
                                        <p:attrNameLst>
                                          <p:attrName>style.color</p:attrName>
                                        </p:attrNameLst>
                                      </p:cBhvr>
                                      <p:by>
                                        <p:hsl h="7200000" s="0" l="0"/>
                                      </p:by>
                                    </p:animClr>
                                    <p:animClr clrSpc="hsl" dir="cw">
                                      <p:cBhvr>
                                        <p:cTn id="64" dur="2000" fill="hold"/>
                                        <p:tgtEl>
                                          <p:spTgt spid="25"/>
                                        </p:tgtEl>
                                        <p:attrNameLst>
                                          <p:attrName>fillcolor</p:attrName>
                                        </p:attrNameLst>
                                      </p:cBhvr>
                                      <p:by>
                                        <p:hsl h="7200000" s="0" l="0"/>
                                      </p:by>
                                    </p:animClr>
                                    <p:animClr clrSpc="hsl" dir="cw">
                                      <p:cBhvr>
                                        <p:cTn id="65" dur="2000" fill="hold"/>
                                        <p:tgtEl>
                                          <p:spTgt spid="25"/>
                                        </p:tgtEl>
                                        <p:attrNameLst>
                                          <p:attrName>stroke.color</p:attrName>
                                        </p:attrNameLst>
                                      </p:cBhvr>
                                      <p:by>
                                        <p:hsl h="7200000" s="0" l="0"/>
                                      </p:by>
                                    </p:animClr>
                                    <p:set>
                                      <p:cBhvr>
                                        <p:cTn id="66" dur="2000" fill="hold"/>
                                        <p:tgtEl>
                                          <p:spTgt spid="25"/>
                                        </p:tgtEl>
                                        <p:attrNameLst>
                                          <p:attrName>fill.type</p:attrName>
                                        </p:attrNameLst>
                                      </p:cBhvr>
                                      <p:to>
                                        <p:strVal val="solid"/>
                                      </p:to>
                                    </p:set>
                                  </p:childTnLst>
                                </p:cTn>
                              </p:par>
                              <p:par>
                                <p:cTn id="67" presetID="21" presetClass="emph" presetSubtype="0" repeatCount="indefinite" fill="hold" grpId="2" nodeType="withEffect">
                                  <p:stCondLst>
                                    <p:cond delay="0"/>
                                  </p:stCondLst>
                                  <p:endCondLst>
                                    <p:cond evt="onNext" delay="0">
                                      <p:tgtEl>
                                        <p:sldTgt/>
                                      </p:tgtEl>
                                    </p:cond>
                                  </p:endCondLst>
                                  <p:childTnLst>
                                    <p:animClr clrSpc="hsl" dir="cw">
                                      <p:cBhvr override="childStyle">
                                        <p:cTn id="68" dur="1500" fill="hold"/>
                                        <p:tgtEl>
                                          <p:spTgt spid="26"/>
                                        </p:tgtEl>
                                        <p:attrNameLst>
                                          <p:attrName>style.color</p:attrName>
                                        </p:attrNameLst>
                                      </p:cBhvr>
                                      <p:by>
                                        <p:hsl h="7200000" s="0" l="0"/>
                                      </p:by>
                                    </p:animClr>
                                    <p:animClr clrSpc="hsl" dir="cw">
                                      <p:cBhvr>
                                        <p:cTn id="69" dur="1500" fill="hold"/>
                                        <p:tgtEl>
                                          <p:spTgt spid="26"/>
                                        </p:tgtEl>
                                        <p:attrNameLst>
                                          <p:attrName>fillcolor</p:attrName>
                                        </p:attrNameLst>
                                      </p:cBhvr>
                                      <p:by>
                                        <p:hsl h="7200000" s="0" l="0"/>
                                      </p:by>
                                    </p:animClr>
                                    <p:animClr clrSpc="hsl" dir="cw">
                                      <p:cBhvr>
                                        <p:cTn id="70" dur="1500" fill="hold"/>
                                        <p:tgtEl>
                                          <p:spTgt spid="26"/>
                                        </p:tgtEl>
                                        <p:attrNameLst>
                                          <p:attrName>stroke.color</p:attrName>
                                        </p:attrNameLst>
                                      </p:cBhvr>
                                      <p:by>
                                        <p:hsl h="7200000" s="0" l="0"/>
                                      </p:by>
                                    </p:animClr>
                                    <p:set>
                                      <p:cBhvr>
                                        <p:cTn id="71" dur="1500" fill="hold"/>
                                        <p:tgtEl>
                                          <p:spTgt spid="26"/>
                                        </p:tgtEl>
                                        <p:attrNameLst>
                                          <p:attrName>fill.type</p:attrName>
                                        </p:attrNameLst>
                                      </p:cBhvr>
                                      <p:to>
                                        <p:strVal val="solid"/>
                                      </p:to>
                                    </p:set>
                                  </p:childTnLst>
                                </p:cTn>
                              </p:par>
                              <p:par>
                                <p:cTn id="72" presetID="21" presetClass="emph" presetSubtype="0" repeatCount="indefinite" fill="hold" grpId="2" nodeType="withEffect">
                                  <p:stCondLst>
                                    <p:cond delay="0"/>
                                  </p:stCondLst>
                                  <p:endCondLst>
                                    <p:cond evt="onNext" delay="0">
                                      <p:tgtEl>
                                        <p:sldTgt/>
                                      </p:tgtEl>
                                    </p:cond>
                                  </p:endCondLst>
                                  <p:childTnLst>
                                    <p:animClr clrSpc="hsl" dir="cw">
                                      <p:cBhvr override="childStyle">
                                        <p:cTn id="73" dur="2500" fill="hold"/>
                                        <p:tgtEl>
                                          <p:spTgt spid="27"/>
                                        </p:tgtEl>
                                        <p:attrNameLst>
                                          <p:attrName>style.color</p:attrName>
                                        </p:attrNameLst>
                                      </p:cBhvr>
                                      <p:by>
                                        <p:hsl h="7200000" s="0" l="0"/>
                                      </p:by>
                                    </p:animClr>
                                    <p:animClr clrSpc="hsl" dir="cw">
                                      <p:cBhvr>
                                        <p:cTn id="74" dur="2500" fill="hold"/>
                                        <p:tgtEl>
                                          <p:spTgt spid="27"/>
                                        </p:tgtEl>
                                        <p:attrNameLst>
                                          <p:attrName>fillcolor</p:attrName>
                                        </p:attrNameLst>
                                      </p:cBhvr>
                                      <p:by>
                                        <p:hsl h="7200000" s="0" l="0"/>
                                      </p:by>
                                    </p:animClr>
                                    <p:animClr clrSpc="hsl" dir="cw">
                                      <p:cBhvr>
                                        <p:cTn id="75" dur="2500" fill="hold"/>
                                        <p:tgtEl>
                                          <p:spTgt spid="27"/>
                                        </p:tgtEl>
                                        <p:attrNameLst>
                                          <p:attrName>stroke.color</p:attrName>
                                        </p:attrNameLst>
                                      </p:cBhvr>
                                      <p:by>
                                        <p:hsl h="7200000" s="0" l="0"/>
                                      </p:by>
                                    </p:animClr>
                                    <p:set>
                                      <p:cBhvr>
                                        <p:cTn id="76" dur="2500" fill="hold"/>
                                        <p:tgtEl>
                                          <p:spTgt spid="27"/>
                                        </p:tgtEl>
                                        <p:attrNameLst>
                                          <p:attrName>fill.type</p:attrName>
                                        </p:attrNameLst>
                                      </p:cBhvr>
                                      <p:to>
                                        <p:strVal val="solid"/>
                                      </p:to>
                                    </p:set>
                                  </p:childTnLst>
                                </p:cTn>
                              </p:par>
                              <p:par>
                                <p:cTn id="77" presetID="21" presetClass="emph" presetSubtype="0" repeatCount="indefinite" fill="hold" grpId="3" nodeType="withEffect">
                                  <p:stCondLst>
                                    <p:cond delay="0"/>
                                  </p:stCondLst>
                                  <p:endCondLst>
                                    <p:cond evt="onNext" delay="0">
                                      <p:tgtEl>
                                        <p:sldTgt/>
                                      </p:tgtEl>
                                    </p:cond>
                                  </p:endCondLst>
                                  <p:childTnLst>
                                    <p:animClr clrSpc="hsl" dir="cw">
                                      <p:cBhvr override="childStyle">
                                        <p:cTn id="78" dur="3000" fill="hold"/>
                                        <p:tgtEl>
                                          <p:spTgt spid="40"/>
                                        </p:tgtEl>
                                        <p:attrNameLst>
                                          <p:attrName>style.color</p:attrName>
                                        </p:attrNameLst>
                                      </p:cBhvr>
                                      <p:by>
                                        <p:hsl h="7200000" s="0" l="0"/>
                                      </p:by>
                                    </p:animClr>
                                    <p:animClr clrSpc="hsl" dir="cw">
                                      <p:cBhvr>
                                        <p:cTn id="79" dur="3000" fill="hold"/>
                                        <p:tgtEl>
                                          <p:spTgt spid="40"/>
                                        </p:tgtEl>
                                        <p:attrNameLst>
                                          <p:attrName>fillcolor</p:attrName>
                                        </p:attrNameLst>
                                      </p:cBhvr>
                                      <p:by>
                                        <p:hsl h="7200000" s="0" l="0"/>
                                      </p:by>
                                    </p:animClr>
                                    <p:animClr clrSpc="hsl" dir="cw">
                                      <p:cBhvr>
                                        <p:cTn id="80" dur="3000" fill="hold"/>
                                        <p:tgtEl>
                                          <p:spTgt spid="40"/>
                                        </p:tgtEl>
                                        <p:attrNameLst>
                                          <p:attrName>stroke.color</p:attrName>
                                        </p:attrNameLst>
                                      </p:cBhvr>
                                      <p:by>
                                        <p:hsl h="7200000" s="0" l="0"/>
                                      </p:by>
                                    </p:animClr>
                                    <p:set>
                                      <p:cBhvr>
                                        <p:cTn id="81" dur="3000" fill="hold"/>
                                        <p:tgtEl>
                                          <p:spTgt spid="40"/>
                                        </p:tgtEl>
                                        <p:attrNameLst>
                                          <p:attrName>fill.type</p:attrName>
                                        </p:attrNameLst>
                                      </p:cBhvr>
                                      <p:to>
                                        <p:strVal val="solid"/>
                                      </p:to>
                                    </p:set>
                                  </p:childTnLst>
                                </p:cTn>
                              </p:par>
                              <p:par>
                                <p:cTn id="82" presetID="8" presetClass="emph" presetSubtype="0" repeatCount="indefinite" fill="hold" grpId="3" nodeType="withEffect">
                                  <p:stCondLst>
                                    <p:cond delay="0"/>
                                  </p:stCondLst>
                                  <p:endCondLst>
                                    <p:cond evt="onNext" delay="0">
                                      <p:tgtEl>
                                        <p:sldTgt/>
                                      </p:tgtEl>
                                    </p:cond>
                                  </p:endCondLst>
                                  <p:childTnLst>
                                    <p:animRot by="43200000">
                                      <p:cBhvr>
                                        <p:cTn id="83" dur="1000" fill="hold"/>
                                        <p:tgtEl>
                                          <p:spTgt spid="23"/>
                                        </p:tgtEl>
                                        <p:attrNameLst>
                                          <p:attrName>r</p:attrName>
                                        </p:attrNameLst>
                                      </p:cBhvr>
                                    </p:animRot>
                                  </p:childTnLst>
                                </p:cTn>
                              </p:par>
                              <p:par>
                                <p:cTn id="84" presetID="8" presetClass="emph" presetSubtype="0" repeatCount="indefinite" fill="hold" grpId="3" nodeType="withEffect">
                                  <p:stCondLst>
                                    <p:cond delay="0"/>
                                  </p:stCondLst>
                                  <p:endCondLst>
                                    <p:cond evt="onNext" delay="0">
                                      <p:tgtEl>
                                        <p:sldTgt/>
                                      </p:tgtEl>
                                    </p:cond>
                                  </p:endCondLst>
                                  <p:childTnLst>
                                    <p:animRot by="-21600000">
                                      <p:cBhvr>
                                        <p:cTn id="85" dur="1000" fill="hold"/>
                                        <p:tgtEl>
                                          <p:spTgt spid="24"/>
                                        </p:tgtEl>
                                        <p:attrNameLst>
                                          <p:attrName>r</p:attrName>
                                        </p:attrNameLst>
                                      </p:cBhvr>
                                    </p:animRot>
                                  </p:childTnLst>
                                </p:cTn>
                              </p:par>
                              <p:par>
                                <p:cTn id="86" presetID="8" presetClass="emph" presetSubtype="0" repeatCount="indefinite" fill="hold" grpId="3" nodeType="withEffect">
                                  <p:stCondLst>
                                    <p:cond delay="0"/>
                                  </p:stCondLst>
                                  <p:endCondLst>
                                    <p:cond evt="onNext" delay="0">
                                      <p:tgtEl>
                                        <p:sldTgt/>
                                      </p:tgtEl>
                                    </p:cond>
                                  </p:endCondLst>
                                  <p:childTnLst>
                                    <p:animRot by="-43200000">
                                      <p:cBhvr>
                                        <p:cTn id="87" dur="1000" fill="hold"/>
                                        <p:tgtEl>
                                          <p:spTgt spid="25"/>
                                        </p:tgtEl>
                                        <p:attrNameLst>
                                          <p:attrName>r</p:attrName>
                                        </p:attrNameLst>
                                      </p:cBhvr>
                                    </p:animRot>
                                  </p:childTnLst>
                                </p:cTn>
                              </p:par>
                              <p:par>
                                <p:cTn id="88" presetID="8" presetClass="emph" presetSubtype="0" repeatCount="indefinite" fill="hold" grpId="3" nodeType="withEffect">
                                  <p:stCondLst>
                                    <p:cond delay="0"/>
                                  </p:stCondLst>
                                  <p:endCondLst>
                                    <p:cond evt="onNext" delay="0">
                                      <p:tgtEl>
                                        <p:sldTgt/>
                                      </p:tgtEl>
                                    </p:cond>
                                  </p:endCondLst>
                                  <p:childTnLst>
                                    <p:animRot by="10800000">
                                      <p:cBhvr>
                                        <p:cTn id="89" dur="1000" fill="hold"/>
                                        <p:tgtEl>
                                          <p:spTgt spid="26"/>
                                        </p:tgtEl>
                                        <p:attrNameLst>
                                          <p:attrName>r</p:attrName>
                                        </p:attrNameLst>
                                      </p:cBhvr>
                                    </p:animRot>
                                  </p:childTnLst>
                                </p:cTn>
                              </p:par>
                              <p:par>
                                <p:cTn id="90" presetID="8" presetClass="emph" presetSubtype="0" repeatCount="indefinite" fill="hold" grpId="3" nodeType="withEffect">
                                  <p:stCondLst>
                                    <p:cond delay="0"/>
                                  </p:stCondLst>
                                  <p:endCondLst>
                                    <p:cond evt="onNext" delay="0">
                                      <p:tgtEl>
                                        <p:sldTgt/>
                                      </p:tgtEl>
                                    </p:cond>
                                  </p:endCondLst>
                                  <p:childTnLst>
                                    <p:animRot by="21600000">
                                      <p:cBhvr>
                                        <p:cTn id="91" dur="1000" fill="hold"/>
                                        <p:tgtEl>
                                          <p:spTgt spid="27"/>
                                        </p:tgtEl>
                                        <p:attrNameLst>
                                          <p:attrName>r</p:attrName>
                                        </p:attrNameLst>
                                      </p:cBhvr>
                                    </p:animRot>
                                  </p:childTnLst>
                                </p:cTn>
                              </p:par>
                              <p:par>
                                <p:cTn id="92" presetID="8" presetClass="emph" presetSubtype="0" repeatCount="indefinite" fill="hold" grpId="4" nodeType="withEffect">
                                  <p:stCondLst>
                                    <p:cond delay="0"/>
                                  </p:stCondLst>
                                  <p:endCondLst>
                                    <p:cond evt="onNext" delay="0">
                                      <p:tgtEl>
                                        <p:sldTgt/>
                                      </p:tgtEl>
                                    </p:cond>
                                  </p:endCondLst>
                                  <p:childTnLst>
                                    <p:animRot by="21600000">
                                      <p:cBhvr>
                                        <p:cTn id="93" dur="1000" fill="hold"/>
                                        <p:tgtEl>
                                          <p:spTgt spid="40"/>
                                        </p:tgtEl>
                                        <p:attrNameLst>
                                          <p:attrName>r</p:attrName>
                                        </p:attrNameLst>
                                      </p:cBhvr>
                                    </p:animRo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36"/>
                                        </p:tgtEl>
                                        <p:attrNameLst>
                                          <p:attrName>style.visibility</p:attrName>
                                        </p:attrNameLst>
                                      </p:cBhvr>
                                      <p:to>
                                        <p:strVal val="hidden"/>
                                      </p:to>
                                    </p:set>
                                  </p:childTnLst>
                                </p:cTn>
                              </p:par>
                              <p:par>
                                <p:cTn id="98" presetID="49" presetClass="path" presetSubtype="0" accel="50000" decel="50000" fill="hold" nodeType="withEffect">
                                  <p:stCondLst>
                                    <p:cond delay="0"/>
                                  </p:stCondLst>
                                  <p:childTnLst>
                                    <p:animMotion origin="layout" path="M -0.00191 -0.00277 L 0.07778 0.08542 " pathEditMode="relative" rAng="0" ptsTypes="AA">
                                      <p:cBhvr>
                                        <p:cTn id="99" dur="1200" fill="hold"/>
                                        <p:tgtEl>
                                          <p:spTgt spid="39"/>
                                        </p:tgtEl>
                                        <p:attrNameLst>
                                          <p:attrName>ppt_x</p:attrName>
                                          <p:attrName>ppt_y</p:attrName>
                                        </p:attrNameLst>
                                      </p:cBhvr>
                                      <p:rCtr x="40" y="44"/>
                                    </p:animMotion>
                                  </p:childTnLst>
                                </p:cTn>
                              </p:par>
                              <p:par>
                                <p:cTn id="100" presetID="22" presetClass="exit" presetSubtype="4" fill="hold" nodeType="withEffect">
                                  <p:stCondLst>
                                    <p:cond delay="0"/>
                                  </p:stCondLst>
                                  <p:childTnLst>
                                    <p:animEffect transition="out" filter="wipe(down)">
                                      <p:cBhvr>
                                        <p:cTn id="101" dur="1000"/>
                                        <p:tgtEl>
                                          <p:spTgt spid="39"/>
                                        </p:tgtEl>
                                      </p:cBhvr>
                                    </p:animEffect>
                                    <p:set>
                                      <p:cBhvr>
                                        <p:cTn id="102" dur="1" fill="hold">
                                          <p:stCondLst>
                                            <p:cond delay="999"/>
                                          </p:stCondLst>
                                        </p:cTn>
                                        <p:tgtEl>
                                          <p:spTgt spid="39"/>
                                        </p:tgtEl>
                                        <p:attrNameLst>
                                          <p:attrName>style.visibility</p:attrName>
                                        </p:attrNameLst>
                                      </p:cBhvr>
                                      <p:to>
                                        <p:strVal val="hidden"/>
                                      </p:to>
                                    </p:set>
                                  </p:childTnLst>
                                </p:cTn>
                              </p:par>
                            </p:childTnLst>
                          </p:cTn>
                        </p:par>
                        <p:par>
                          <p:cTn id="103" fill="hold">
                            <p:stCondLst>
                              <p:cond delay="1200"/>
                            </p:stCondLst>
                            <p:childTnLst>
                              <p:par>
                                <p:cTn id="104" presetID="42" presetClass="path" presetSubtype="0" accel="50000" decel="50000" fill="hold" grpId="0" nodeType="afterEffect">
                                  <p:stCondLst>
                                    <p:cond delay="0"/>
                                  </p:stCondLst>
                                  <p:childTnLst>
                                    <p:animMotion origin="layout" path="M 4.72222E-6 -1.85185E-6 L -0.11789 -0.03426 " pathEditMode="relative" rAng="0" ptsTypes="AA">
                                      <p:cBhvr>
                                        <p:cTn id="105" dur="500" fill="hold"/>
                                        <p:tgtEl>
                                          <p:spTgt spid="23"/>
                                        </p:tgtEl>
                                        <p:attrNameLst>
                                          <p:attrName>ppt_x</p:attrName>
                                          <p:attrName>ppt_y</p:attrName>
                                        </p:attrNameLst>
                                      </p:cBhvr>
                                      <p:rCtr x="-59" y="-17"/>
                                    </p:animMotion>
                                  </p:childTnLst>
                                </p:cTn>
                              </p:par>
                              <p:par>
                                <p:cTn id="106" presetID="42" presetClass="path" presetSubtype="0" accel="50000" decel="50000" fill="hold" grpId="0" nodeType="withEffect">
                                  <p:stCondLst>
                                    <p:cond delay="0"/>
                                  </p:stCondLst>
                                  <p:childTnLst>
                                    <p:animMotion origin="layout" path="M 1.11111E-6 7.40741E-7 L 0.15399 0.06319 " pathEditMode="relative" rAng="0" ptsTypes="AA">
                                      <p:cBhvr>
                                        <p:cTn id="107" dur="500" fill="hold"/>
                                        <p:tgtEl>
                                          <p:spTgt spid="24"/>
                                        </p:tgtEl>
                                        <p:attrNameLst>
                                          <p:attrName>ppt_x</p:attrName>
                                          <p:attrName>ppt_y</p:attrName>
                                        </p:attrNameLst>
                                      </p:cBhvr>
                                      <p:rCtr x="77" y="31"/>
                                    </p:animMotion>
                                  </p:childTnLst>
                                </p:cTn>
                              </p:par>
                              <p:par>
                                <p:cTn id="108" presetID="42" presetClass="path" presetSubtype="0" accel="50000" decel="50000" fill="hold" grpId="0" nodeType="withEffect">
                                  <p:stCondLst>
                                    <p:cond delay="0"/>
                                  </p:stCondLst>
                                  <p:childTnLst>
                                    <p:animMotion origin="layout" path="M 1.11111E-6 3.09898E-6 L 0.02569 -0.13691 " pathEditMode="relative" rAng="0" ptsTypes="AA">
                                      <p:cBhvr>
                                        <p:cTn id="109" dur="500" fill="hold"/>
                                        <p:tgtEl>
                                          <p:spTgt spid="25"/>
                                        </p:tgtEl>
                                        <p:attrNameLst>
                                          <p:attrName>ppt_x</p:attrName>
                                          <p:attrName>ppt_y</p:attrName>
                                        </p:attrNameLst>
                                      </p:cBhvr>
                                      <p:rCtr x="1285" y="-6846"/>
                                    </p:animMotion>
                                  </p:childTnLst>
                                </p:cTn>
                              </p:par>
                              <p:par>
                                <p:cTn id="110" presetID="42" presetClass="path" presetSubtype="0" accel="50000" decel="50000" fill="hold" grpId="0" nodeType="withEffect">
                                  <p:stCondLst>
                                    <p:cond delay="0"/>
                                  </p:stCondLst>
                                  <p:childTnLst>
                                    <p:animMotion origin="layout" path="M 3.05556E-6 4.07407E-6 L 0.19566 -0.04954 " pathEditMode="relative" rAng="0" ptsTypes="AA">
                                      <p:cBhvr>
                                        <p:cTn id="111" dur="500" fill="hold"/>
                                        <p:tgtEl>
                                          <p:spTgt spid="26"/>
                                        </p:tgtEl>
                                        <p:attrNameLst>
                                          <p:attrName>ppt_x</p:attrName>
                                          <p:attrName>ppt_y</p:attrName>
                                        </p:attrNameLst>
                                      </p:cBhvr>
                                      <p:rCtr x="9774" y="-2477"/>
                                    </p:animMotion>
                                  </p:childTnLst>
                                </p:cTn>
                              </p:par>
                              <p:par>
                                <p:cTn id="112" presetID="42" presetClass="path" presetSubtype="0" accel="50000" decel="50000" fill="hold" grpId="0" nodeType="withEffect">
                                  <p:stCondLst>
                                    <p:cond delay="0"/>
                                  </p:stCondLst>
                                  <p:childTnLst>
                                    <p:animMotion origin="layout" path="M 5.55556E-7 -1.11111E-6 L -0.04965 0.04028 " pathEditMode="relative" rAng="0" ptsTypes="AA">
                                      <p:cBhvr>
                                        <p:cTn id="113" dur="500" fill="hold"/>
                                        <p:tgtEl>
                                          <p:spTgt spid="27"/>
                                        </p:tgtEl>
                                        <p:attrNameLst>
                                          <p:attrName>ppt_x</p:attrName>
                                          <p:attrName>ppt_y</p:attrName>
                                        </p:attrNameLst>
                                      </p:cBhvr>
                                      <p:rCtr x="-2483" y="2014"/>
                                    </p:animMotion>
                                  </p:childTnLst>
                                </p:cTn>
                              </p:par>
                              <p:par>
                                <p:cTn id="114" presetID="42" presetClass="path" presetSubtype="0" accel="50000" decel="50000" fill="hold" grpId="0" nodeType="withEffect">
                                  <p:stCondLst>
                                    <p:cond delay="0"/>
                                  </p:stCondLst>
                                  <p:childTnLst>
                                    <p:animMotion origin="layout" path="M -0.00729 -0.00555 L 0.06927 -0.11018 " pathEditMode="relative" rAng="0" ptsTypes="AA">
                                      <p:cBhvr>
                                        <p:cTn id="115" dur="500" fill="hold"/>
                                        <p:tgtEl>
                                          <p:spTgt spid="40"/>
                                        </p:tgtEl>
                                        <p:attrNameLst>
                                          <p:attrName>ppt_x</p:attrName>
                                          <p:attrName>ppt_y</p:attrName>
                                        </p:attrNameLst>
                                      </p:cBhvr>
                                      <p:rCtr x="38" y="-52"/>
                                    </p:animMotion>
                                  </p:childTnLst>
                                </p:cTn>
                              </p:par>
                            </p:childTnLst>
                          </p:cTn>
                        </p:par>
                        <p:par>
                          <p:cTn id="116" fill="hold">
                            <p:stCondLst>
                              <p:cond delay="1700"/>
                            </p:stCondLst>
                            <p:childTnLst>
                              <p:par>
                                <p:cTn id="117" presetID="0" presetClass="path" presetSubtype="0" accel="50000" decel="50000" fill="hold" grpId="2" nodeType="afterEffect">
                                  <p:stCondLst>
                                    <p:cond delay="0"/>
                                  </p:stCondLst>
                                  <p:childTnLst>
                                    <p:animMotion origin="layout" path="M 0.06927 -0.11018 L 0.12205 -0.16481 L 0.13056 -0.17014 L 0.14288 -0.1713 L 0.1474 -0.16944 L 0.1474 -0.16343 L 0.14427 -0.1544 L 0.13872 -0.14861 L 0.13455 -0.14468 " pathEditMode="relative" rAng="0" ptsTypes="AAAAAAAAA">
                                      <p:cBhvr>
                                        <p:cTn id="118" dur="400" fill="hold"/>
                                        <p:tgtEl>
                                          <p:spTgt spid="40"/>
                                        </p:tgtEl>
                                        <p:attrNameLst>
                                          <p:attrName>ppt_x</p:attrName>
                                          <p:attrName>ppt_y</p:attrName>
                                        </p:attrNameLst>
                                      </p:cBhvr>
                                      <p:rCtr x="39" y="-31"/>
                                    </p:animMotion>
                                  </p:childTnLst>
                                </p:cTn>
                              </p:par>
                            </p:childTnLst>
                          </p:cTn>
                        </p:par>
                        <p:par>
                          <p:cTn id="119" fill="hold">
                            <p:stCondLst>
                              <p:cond delay="2100"/>
                            </p:stCondLst>
                            <p:childTnLst>
                              <p:par>
                                <p:cTn id="120" presetID="1" presetClass="entr" presetSubtype="0" fill="hold" nodeType="afterEffect">
                                  <p:stCondLst>
                                    <p:cond delay="0"/>
                                  </p:stCondLst>
                                  <p:childTnLst>
                                    <p:set>
                                      <p:cBhvr>
                                        <p:cTn id="121" dur="1" fill="hold">
                                          <p:stCondLst>
                                            <p:cond delay="0"/>
                                          </p:stCondLst>
                                        </p:cTn>
                                        <p:tgtEl>
                                          <p:spTgt spid="28"/>
                                        </p:tgtEl>
                                        <p:attrNameLst>
                                          <p:attrName>style.visibility</p:attrName>
                                        </p:attrNameLst>
                                      </p:cBhvr>
                                      <p:to>
                                        <p:strVal val="visible"/>
                                      </p:to>
                                    </p:set>
                                  </p:childTnLst>
                                </p:cTn>
                              </p:par>
                            </p:childTnLst>
                          </p:cTn>
                        </p:par>
                        <p:par>
                          <p:cTn id="122" fill="hold">
                            <p:stCondLst>
                              <p:cond delay="2100"/>
                            </p:stCondLst>
                            <p:childTnLst>
                              <p:par>
                                <p:cTn id="123" presetID="1" presetClass="entr" presetSubtype="0" fill="hold" nodeType="afterEffect">
                                  <p:stCondLst>
                                    <p:cond delay="0"/>
                                  </p:stCondLst>
                                  <p:childTnLst>
                                    <p:set>
                                      <p:cBhvr>
                                        <p:cTn id="124" dur="1" fill="hold">
                                          <p:stCondLst>
                                            <p:cond delay="0"/>
                                          </p:stCondLst>
                                        </p:cTn>
                                        <p:tgtEl>
                                          <p:spTgt spid="41"/>
                                        </p:tgtEl>
                                        <p:attrNameLst>
                                          <p:attrName>style.visibility</p:attrName>
                                        </p:attrNameLst>
                                      </p:cBhvr>
                                      <p:to>
                                        <p:strVal val="visible"/>
                                      </p:to>
                                    </p:set>
                                  </p:childTnLst>
                                </p:cTn>
                              </p:par>
                            </p:childTnLst>
                          </p:cTn>
                        </p:par>
                        <p:par>
                          <p:cTn id="125" fill="hold">
                            <p:stCondLst>
                              <p:cond delay="2100"/>
                            </p:stCondLst>
                            <p:childTnLst>
                              <p:par>
                                <p:cTn id="126" presetID="1" presetClass="entr" presetSubtype="0" fill="hold" grpId="0" nodeType="afterEffect">
                                  <p:stCondLst>
                                    <p:cond delay="0"/>
                                  </p:stCondLst>
                                  <p:childTnLst>
                                    <p:set>
                                      <p:cBhvr>
                                        <p:cTn id="127" dur="1" fill="hold">
                                          <p:stCondLst>
                                            <p:cond delay="0"/>
                                          </p:stCondLst>
                                        </p:cTn>
                                        <p:tgtEl>
                                          <p:spTgt spid="51"/>
                                        </p:tgtEl>
                                        <p:attrNameLst>
                                          <p:attrName>style.visibility</p:attrName>
                                        </p:attrNameLst>
                                      </p:cBhvr>
                                      <p:to>
                                        <p:strVal val="visible"/>
                                      </p:to>
                                    </p:set>
                                  </p:childTnLst>
                                </p:cTn>
                              </p:par>
                              <p:par>
                                <p:cTn id="128" presetID="1" presetClass="exit" presetSubtype="0" fill="hold" nodeType="withEffect">
                                  <p:stCondLst>
                                    <p:cond delay="0"/>
                                  </p:stCondLst>
                                  <p:childTnLst>
                                    <p:set>
                                      <p:cBhvr>
                                        <p:cTn id="129" dur="1" fill="hold">
                                          <p:stCondLst>
                                            <p:cond delay="0"/>
                                          </p:stCondLst>
                                        </p:cTn>
                                        <p:tgtEl>
                                          <p:spTgt spid="52"/>
                                        </p:tgtEl>
                                        <p:attrNameLst>
                                          <p:attrName>style.visibility</p:attrName>
                                        </p:attrNameLst>
                                      </p:cBhvr>
                                      <p:to>
                                        <p:strVal val="hidden"/>
                                      </p:to>
                                    </p:set>
                                  </p:childTnLst>
                                </p:cTn>
                              </p:par>
                              <p:par>
                                <p:cTn id="130" presetID="1" presetClass="entr" presetSubtype="0" fill="hold" nodeType="withEffect">
                                  <p:stCondLst>
                                    <p:cond delay="0"/>
                                  </p:stCondLst>
                                  <p:childTnLst>
                                    <p:set>
                                      <p:cBhvr>
                                        <p:cTn id="131" dur="1" fill="hold">
                                          <p:stCondLst>
                                            <p:cond delay="0"/>
                                          </p:stCondLst>
                                        </p:cTn>
                                        <p:tgtEl>
                                          <p:spTgt spid="54"/>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3"/>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3" grpId="1"/>
      <p:bldP spid="23" grpId="2"/>
      <p:bldP spid="23" grpId="3"/>
      <p:bldP spid="24" grpId="0"/>
      <p:bldP spid="24" grpId="1"/>
      <p:bldP spid="24" grpId="2"/>
      <p:bldP spid="24" grpId="3"/>
      <p:bldP spid="25" grpId="0"/>
      <p:bldP spid="25" grpId="1"/>
      <p:bldP spid="25" grpId="2"/>
      <p:bldP spid="25" grpId="3"/>
      <p:bldP spid="26" grpId="0"/>
      <p:bldP spid="26" grpId="1"/>
      <p:bldP spid="26" grpId="2"/>
      <p:bldP spid="26" grpId="3"/>
      <p:bldP spid="27" grpId="0"/>
      <p:bldP spid="27" grpId="1"/>
      <p:bldP spid="27" grpId="2"/>
      <p:bldP spid="27" grpId="3"/>
      <p:bldP spid="40" grpId="0"/>
      <p:bldP spid="40" grpId="1"/>
      <p:bldP spid="40" grpId="2"/>
      <p:bldP spid="40" grpId="3"/>
      <p:bldP spid="40" grpId="4"/>
      <p:bldP spid="5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The power of time + momentum resolution</a:t>
            </a:r>
            <a:endParaRPr lang="en-US" altLang="zh-CN" sz="3000" dirty="0">
              <a:solidFill>
                <a:schemeClr val="bg1"/>
              </a:solidFill>
              <a:effectLst>
                <a:outerShdw blurRad="38100" dist="38100" dir="2700000" algn="tl">
                  <a:srgbClr val="000000"/>
                </a:outerShdw>
              </a:effectLst>
              <a:ea typeface="宋体" pitchFamily="2" charset="-122"/>
            </a:endParaRPr>
          </a:p>
        </p:txBody>
      </p:sp>
      <p:sp>
        <p:nvSpPr>
          <p:cNvPr id="5" name="Text Box 37"/>
          <p:cNvSpPr txBox="1">
            <a:spLocks noChangeArrowheads="1"/>
          </p:cNvSpPr>
          <p:nvPr/>
        </p:nvSpPr>
        <p:spPr bwMode="auto">
          <a:xfrm>
            <a:off x="152400" y="864513"/>
            <a:ext cx="3565157" cy="430887"/>
          </a:xfrm>
          <a:prstGeom prst="rect">
            <a:avLst/>
          </a:prstGeom>
          <a:noFill/>
          <a:ln w="9525">
            <a:noFill/>
            <a:miter lim="800000"/>
            <a:headEnd/>
            <a:tailEnd/>
          </a:ln>
        </p:spPr>
        <p:txBody>
          <a:bodyPr wrap="none">
            <a:spAutoFit/>
          </a:bodyPr>
          <a:lstStyle/>
          <a:p>
            <a:r>
              <a:rPr lang="en-US" sz="2200" dirty="0" smtClean="0">
                <a:solidFill>
                  <a:srgbClr val="CC6600"/>
                </a:solidFill>
              </a:rPr>
              <a:t>High-</a:t>
            </a:r>
            <a:r>
              <a:rPr lang="en-US" sz="2200" i="1" dirty="0" err="1" smtClean="0">
                <a:solidFill>
                  <a:srgbClr val="CC6600"/>
                </a:solidFill>
              </a:rPr>
              <a:t>T</a:t>
            </a:r>
            <a:r>
              <a:rPr lang="en-US" sz="2200" baseline="-25000" dirty="0" err="1" smtClean="0">
                <a:solidFill>
                  <a:srgbClr val="CC6600"/>
                </a:solidFill>
              </a:rPr>
              <a:t>c</a:t>
            </a:r>
            <a:r>
              <a:rPr lang="en-US" sz="2200" dirty="0" smtClean="0">
                <a:solidFill>
                  <a:srgbClr val="CC6600"/>
                </a:solidFill>
              </a:rPr>
              <a:t> superconductors</a:t>
            </a:r>
            <a:endParaRPr lang="en-US" sz="2200" dirty="0">
              <a:solidFill>
                <a:srgbClr val="CC6600"/>
              </a:solidFill>
            </a:endParaRPr>
          </a:p>
        </p:txBody>
      </p:sp>
      <p:grpSp>
        <p:nvGrpSpPr>
          <p:cNvPr id="68" name="Group 67"/>
          <p:cNvGrpSpPr>
            <a:grpSpLocks noChangeAspect="1"/>
          </p:cNvGrpSpPr>
          <p:nvPr/>
        </p:nvGrpSpPr>
        <p:grpSpPr>
          <a:xfrm>
            <a:off x="540015" y="2361780"/>
            <a:ext cx="2319815" cy="4091940"/>
            <a:chOff x="3581400" y="1447800"/>
            <a:chExt cx="2577572" cy="4546600"/>
          </a:xfrm>
        </p:grpSpPr>
        <p:pic>
          <p:nvPicPr>
            <p:cNvPr id="69" name="Picture 68"/>
            <p:cNvPicPr>
              <a:picLocks noChangeAspect="1"/>
            </p:cNvPicPr>
            <p:nvPr/>
          </p:nvPicPr>
          <p:blipFill>
            <a:blip r:embed="rId2"/>
            <a:stretch>
              <a:fillRect/>
            </a:stretch>
          </p:blipFill>
          <p:spPr>
            <a:xfrm>
              <a:off x="3581400" y="1447800"/>
              <a:ext cx="2489200" cy="4546600"/>
            </a:xfrm>
            <a:prstGeom prst="rect">
              <a:avLst/>
            </a:prstGeom>
          </p:spPr>
        </p:pic>
        <p:sp>
          <p:nvSpPr>
            <p:cNvPr id="70" name="Rectangle 69"/>
            <p:cNvSpPr/>
            <p:nvPr/>
          </p:nvSpPr>
          <p:spPr bwMode="auto">
            <a:xfrm>
              <a:off x="5930372" y="1828800"/>
              <a:ext cx="228600" cy="914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grpSp>
        <p:nvGrpSpPr>
          <p:cNvPr id="71" name="Group 70"/>
          <p:cNvGrpSpPr>
            <a:grpSpLocks noChangeAspect="1"/>
          </p:cNvGrpSpPr>
          <p:nvPr/>
        </p:nvGrpSpPr>
        <p:grpSpPr>
          <a:xfrm>
            <a:off x="551600" y="2345066"/>
            <a:ext cx="2268000" cy="1774239"/>
            <a:chOff x="2377503" y="1412733"/>
            <a:chExt cx="1262401" cy="987567"/>
          </a:xfrm>
        </p:grpSpPr>
        <p:pic>
          <p:nvPicPr>
            <p:cNvPr id="72" name="Picture 71"/>
            <p:cNvPicPr>
              <a:picLocks noChangeAspect="1"/>
            </p:cNvPicPr>
            <p:nvPr/>
          </p:nvPicPr>
          <p:blipFill>
            <a:blip r:embed="rId3"/>
            <a:stretch>
              <a:fillRect/>
            </a:stretch>
          </p:blipFill>
          <p:spPr>
            <a:xfrm>
              <a:off x="2377503" y="1590000"/>
              <a:ext cx="114300" cy="419100"/>
            </a:xfrm>
            <a:prstGeom prst="rect">
              <a:avLst/>
            </a:prstGeom>
          </p:spPr>
        </p:pic>
        <p:pic>
          <p:nvPicPr>
            <p:cNvPr id="73" name="Picture 72"/>
            <p:cNvPicPr>
              <a:picLocks noChangeAspect="1"/>
            </p:cNvPicPr>
            <p:nvPr/>
          </p:nvPicPr>
          <p:blipFill>
            <a:blip r:embed="rId4"/>
            <a:stretch>
              <a:fillRect/>
            </a:stretch>
          </p:blipFill>
          <p:spPr>
            <a:xfrm>
              <a:off x="2687404" y="2133600"/>
              <a:ext cx="952500" cy="266700"/>
            </a:xfrm>
            <a:prstGeom prst="rect">
              <a:avLst/>
            </a:prstGeom>
          </p:spPr>
        </p:pic>
        <p:pic>
          <p:nvPicPr>
            <p:cNvPr id="74" name="Picture 73"/>
            <p:cNvPicPr>
              <a:picLocks noChangeAspect="1"/>
            </p:cNvPicPr>
            <p:nvPr/>
          </p:nvPicPr>
          <p:blipFill>
            <a:blip r:embed="rId5"/>
            <a:stretch>
              <a:fillRect/>
            </a:stretch>
          </p:blipFill>
          <p:spPr>
            <a:xfrm>
              <a:off x="2743200" y="1447800"/>
              <a:ext cx="812800" cy="660400"/>
            </a:xfrm>
            <a:prstGeom prst="rect">
              <a:avLst/>
            </a:prstGeom>
          </p:spPr>
        </p:pic>
        <p:pic>
          <p:nvPicPr>
            <p:cNvPr id="75" name="Picture 74"/>
            <p:cNvPicPr>
              <a:picLocks noChangeAspect="1"/>
            </p:cNvPicPr>
            <p:nvPr/>
          </p:nvPicPr>
          <p:blipFill>
            <a:blip r:embed="rId6"/>
            <a:stretch>
              <a:fillRect/>
            </a:stretch>
          </p:blipFill>
          <p:spPr>
            <a:xfrm>
              <a:off x="2517269" y="1412733"/>
              <a:ext cx="215900" cy="711200"/>
            </a:xfrm>
            <a:prstGeom prst="rect">
              <a:avLst/>
            </a:prstGeom>
          </p:spPr>
        </p:pic>
      </p:grpSp>
      <p:sp>
        <p:nvSpPr>
          <p:cNvPr id="76" name="TextBox 111"/>
          <p:cNvSpPr txBox="1">
            <a:spLocks noChangeArrowheads="1"/>
          </p:cNvSpPr>
          <p:nvPr/>
        </p:nvSpPr>
        <p:spPr bwMode="auto">
          <a:xfrm>
            <a:off x="4267200" y="6519446"/>
            <a:ext cx="4875473" cy="338554"/>
          </a:xfrm>
          <a:prstGeom prst="rect">
            <a:avLst/>
          </a:prstGeom>
          <a:noFill/>
          <a:ln w="9525">
            <a:noFill/>
            <a:miter lim="800000"/>
            <a:headEnd/>
            <a:tailEnd/>
          </a:ln>
        </p:spPr>
        <p:txBody>
          <a:bodyPr wrap="square">
            <a:spAutoFit/>
          </a:bodyPr>
          <a:lstStyle/>
          <a:p>
            <a:pPr algn="r"/>
            <a:r>
              <a:rPr lang="en-US" altLang="ko-KR" sz="1600" b="0" dirty="0" smtClean="0">
                <a:latin typeface="+mj-lt"/>
                <a:ea typeface="맑은 고딕" pitchFamily="50" charset="-127"/>
                <a:cs typeface="Times New Roman" pitchFamily="18" charset="0"/>
              </a:rPr>
              <a:t>Zhang, Hwang et al., Nature Comm. 5, 4959 (2014)</a:t>
            </a:r>
            <a:endParaRPr kumimoji="0" lang="en-US" altLang="ko-KR" sz="1600" b="0" dirty="0">
              <a:latin typeface="Times New Roman" pitchFamily="18" charset="0"/>
              <a:ea typeface="맑은 고딕" pitchFamily="50" charset="-127"/>
              <a:cs typeface="Times New Roman" pitchFamily="18" charset="0"/>
            </a:endParaRPr>
          </a:p>
        </p:txBody>
      </p:sp>
      <p:pic>
        <p:nvPicPr>
          <p:cNvPr id="77" name="Picture 76"/>
          <p:cNvPicPr>
            <a:picLocks noChangeAspect="1"/>
          </p:cNvPicPr>
          <p:nvPr/>
        </p:nvPicPr>
        <p:blipFill>
          <a:blip r:embed="rId7"/>
          <a:stretch>
            <a:fillRect/>
          </a:stretch>
        </p:blipFill>
        <p:spPr>
          <a:xfrm>
            <a:off x="3265343" y="2374738"/>
            <a:ext cx="2983057" cy="4038600"/>
          </a:xfrm>
          <a:prstGeom prst="rect">
            <a:avLst/>
          </a:prstGeom>
        </p:spPr>
      </p:pic>
      <p:grpSp>
        <p:nvGrpSpPr>
          <p:cNvPr id="78" name="Group 77"/>
          <p:cNvGrpSpPr/>
          <p:nvPr/>
        </p:nvGrpSpPr>
        <p:grpSpPr>
          <a:xfrm>
            <a:off x="6934200" y="4179388"/>
            <a:ext cx="2563348" cy="2363762"/>
            <a:chOff x="6934200" y="4126468"/>
            <a:chExt cx="2563348" cy="2363762"/>
          </a:xfrm>
        </p:grpSpPr>
        <p:pic>
          <p:nvPicPr>
            <p:cNvPr id="79" name="Picture 78"/>
            <p:cNvPicPr>
              <a:picLocks noChangeAspect="1"/>
            </p:cNvPicPr>
            <p:nvPr/>
          </p:nvPicPr>
          <p:blipFill>
            <a:blip r:embed="rId8"/>
            <a:stretch>
              <a:fillRect/>
            </a:stretch>
          </p:blipFill>
          <p:spPr>
            <a:xfrm>
              <a:off x="6934200" y="4416837"/>
              <a:ext cx="2209800" cy="2073393"/>
            </a:xfrm>
            <a:prstGeom prst="rect">
              <a:avLst/>
            </a:prstGeom>
          </p:spPr>
        </p:pic>
        <p:sp>
          <p:nvSpPr>
            <p:cNvPr id="80" name="Text Box 16"/>
            <p:cNvSpPr txBox="1">
              <a:spLocks noChangeArrowheads="1"/>
            </p:cNvSpPr>
            <p:nvPr/>
          </p:nvSpPr>
          <p:spPr bwMode="auto">
            <a:xfrm>
              <a:off x="7024913" y="4126468"/>
              <a:ext cx="2472635" cy="369332"/>
            </a:xfrm>
            <a:prstGeom prst="rect">
              <a:avLst/>
            </a:prstGeom>
            <a:noFill/>
            <a:ln w="9525">
              <a:noFill/>
              <a:miter lim="800000"/>
              <a:headEnd/>
              <a:tailEnd/>
            </a:ln>
          </p:spPr>
          <p:txBody>
            <a:bodyPr wrap="square">
              <a:spAutoFit/>
            </a:bodyPr>
            <a:lstStyle/>
            <a:p>
              <a:r>
                <a:rPr lang="en-US" b="0" i="1" dirty="0" err="1" smtClean="0"/>
                <a:t>T</a:t>
              </a:r>
              <a:r>
                <a:rPr lang="en-US" b="0" baseline="-25000" dirty="0" err="1" smtClean="0"/>
                <a:t>c</a:t>
              </a:r>
              <a:r>
                <a:rPr lang="en-US" b="0" dirty="0" smtClean="0"/>
                <a:t>&lt; 2 K</a:t>
              </a:r>
              <a:endParaRPr lang="en-US" b="1" dirty="0"/>
            </a:p>
          </p:txBody>
        </p:sp>
        <p:sp>
          <p:nvSpPr>
            <p:cNvPr id="81" name="Rectangle 80"/>
            <p:cNvSpPr/>
            <p:nvPr/>
          </p:nvSpPr>
          <p:spPr bwMode="auto">
            <a:xfrm>
              <a:off x="7924800" y="5257800"/>
              <a:ext cx="609600" cy="533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82" name="Rectangle 81"/>
            <p:cNvSpPr/>
            <p:nvPr/>
          </p:nvSpPr>
          <p:spPr bwMode="auto">
            <a:xfrm>
              <a:off x="7924800" y="5152475"/>
              <a:ext cx="550878" cy="533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grpSp>
        <p:nvGrpSpPr>
          <p:cNvPr id="83" name="Group 82"/>
          <p:cNvGrpSpPr/>
          <p:nvPr/>
        </p:nvGrpSpPr>
        <p:grpSpPr>
          <a:xfrm>
            <a:off x="6851651" y="2045788"/>
            <a:ext cx="2546867" cy="2020579"/>
            <a:chOff x="6851651" y="1992868"/>
            <a:chExt cx="2546867" cy="2020579"/>
          </a:xfrm>
        </p:grpSpPr>
        <p:grpSp>
          <p:nvGrpSpPr>
            <p:cNvPr id="84" name="Group 83"/>
            <p:cNvGrpSpPr/>
            <p:nvPr/>
          </p:nvGrpSpPr>
          <p:grpSpPr>
            <a:xfrm>
              <a:off x="6851651" y="1992868"/>
              <a:ext cx="2546867" cy="2020579"/>
              <a:chOff x="6851651" y="1992868"/>
              <a:chExt cx="2546867" cy="2020579"/>
            </a:xfrm>
          </p:grpSpPr>
          <p:sp>
            <p:nvSpPr>
              <p:cNvPr id="91" name="Text Box 16"/>
              <p:cNvSpPr txBox="1">
                <a:spLocks noChangeArrowheads="1"/>
              </p:cNvSpPr>
              <p:nvPr/>
            </p:nvSpPr>
            <p:spPr bwMode="auto">
              <a:xfrm>
                <a:off x="6925883" y="1992868"/>
                <a:ext cx="2472635" cy="646331"/>
              </a:xfrm>
              <a:prstGeom prst="rect">
                <a:avLst/>
              </a:prstGeom>
              <a:noFill/>
              <a:ln w="9525">
                <a:noFill/>
                <a:miter lim="800000"/>
                <a:headEnd/>
                <a:tailEnd/>
              </a:ln>
            </p:spPr>
            <p:txBody>
              <a:bodyPr wrap="square">
                <a:spAutoFit/>
              </a:bodyPr>
              <a:lstStyle/>
              <a:p>
                <a:r>
                  <a:rPr lang="en-US" b="0" i="1" dirty="0" err="1" smtClean="0"/>
                  <a:t>T</a:t>
                </a:r>
                <a:r>
                  <a:rPr lang="en-US" b="0" baseline="-25000" dirty="0" err="1" smtClean="0"/>
                  <a:t>c</a:t>
                </a:r>
                <a:r>
                  <a:rPr lang="en-US" b="0" dirty="0" smtClean="0"/>
                  <a:t>=91 </a:t>
                </a:r>
                <a:r>
                  <a:rPr lang="en-US" b="0" dirty="0"/>
                  <a:t>K</a:t>
                </a:r>
                <a:endParaRPr lang="en-US" dirty="0"/>
              </a:p>
              <a:p>
                <a:endParaRPr lang="en-US" b="1" dirty="0"/>
              </a:p>
            </p:txBody>
          </p:sp>
          <p:pic>
            <p:nvPicPr>
              <p:cNvPr id="92" name="Picture 91"/>
              <p:cNvPicPr>
                <a:picLocks noChangeAspect="1"/>
              </p:cNvPicPr>
              <p:nvPr/>
            </p:nvPicPr>
            <p:blipFill>
              <a:blip r:embed="rId9"/>
              <a:stretch>
                <a:fillRect/>
              </a:stretch>
            </p:blipFill>
            <p:spPr>
              <a:xfrm>
                <a:off x="7251959" y="2362200"/>
                <a:ext cx="1828800" cy="1651247"/>
              </a:xfrm>
              <a:prstGeom prst="rect">
                <a:avLst/>
              </a:prstGeom>
            </p:spPr>
          </p:pic>
          <p:pic>
            <p:nvPicPr>
              <p:cNvPr id="93" name="Picture 92"/>
              <p:cNvPicPr>
                <a:picLocks noChangeAspect="1"/>
              </p:cNvPicPr>
              <p:nvPr/>
            </p:nvPicPr>
            <p:blipFill>
              <a:blip r:embed="rId10"/>
              <a:stretch>
                <a:fillRect/>
              </a:stretch>
            </p:blipFill>
            <p:spPr>
              <a:xfrm>
                <a:off x="6851651" y="2652245"/>
                <a:ext cx="327378" cy="751974"/>
              </a:xfrm>
              <a:prstGeom prst="rect">
                <a:avLst/>
              </a:prstGeom>
            </p:spPr>
          </p:pic>
        </p:grpSp>
        <p:sp>
          <p:nvSpPr>
            <p:cNvPr id="85" name="Rectangle 84"/>
            <p:cNvSpPr/>
            <p:nvPr/>
          </p:nvSpPr>
          <p:spPr bwMode="auto">
            <a:xfrm>
              <a:off x="7924800" y="3276600"/>
              <a:ext cx="457200" cy="2286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86" name="Rectangle 85"/>
            <p:cNvSpPr/>
            <p:nvPr/>
          </p:nvSpPr>
          <p:spPr bwMode="auto">
            <a:xfrm>
              <a:off x="8305800" y="2438400"/>
              <a:ext cx="609600" cy="152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87" name="Rectangle 86"/>
            <p:cNvSpPr/>
            <p:nvPr/>
          </p:nvSpPr>
          <p:spPr bwMode="auto">
            <a:xfrm>
              <a:off x="8135922" y="2385500"/>
              <a:ext cx="609600" cy="152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88" name="Rectangle 87"/>
            <p:cNvSpPr/>
            <p:nvPr/>
          </p:nvSpPr>
          <p:spPr bwMode="auto">
            <a:xfrm>
              <a:off x="7760286" y="2409275"/>
              <a:ext cx="304800" cy="2286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89" name="Rectangle 88"/>
            <p:cNvSpPr/>
            <p:nvPr/>
          </p:nvSpPr>
          <p:spPr bwMode="auto">
            <a:xfrm>
              <a:off x="8247540" y="3188750"/>
              <a:ext cx="304800" cy="31645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90" name="Rectangle 89"/>
            <p:cNvSpPr/>
            <p:nvPr/>
          </p:nvSpPr>
          <p:spPr bwMode="auto">
            <a:xfrm>
              <a:off x="7086600" y="2297650"/>
              <a:ext cx="293148" cy="1524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spTree>
    <p:extLst>
      <p:ext uri="{BB962C8B-B14F-4D97-AF65-F5344CB8AC3E}">
        <p14:creationId xmlns:p14="http://schemas.microsoft.com/office/powerpoint/2010/main" val="3684037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1"/>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928688" y="3276600"/>
            <a:ext cx="6675438" cy="830263"/>
            <a:chOff x="585" y="1105"/>
            <a:chExt cx="4205" cy="523"/>
          </a:xfrm>
        </p:grpSpPr>
        <p:sp>
          <p:nvSpPr>
            <p:cNvPr id="52235" name="Rectangle 5"/>
            <p:cNvSpPr>
              <a:spLocks noChangeArrowheads="1"/>
            </p:cNvSpPr>
            <p:nvPr/>
          </p:nvSpPr>
          <p:spPr bwMode="auto">
            <a:xfrm>
              <a:off x="1292" y="1105"/>
              <a:ext cx="3498"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3000" b="1" dirty="0">
                  <a:solidFill>
                    <a:srgbClr val="FF3300"/>
                  </a:solidFill>
                  <a:latin typeface="Arial" charset="0"/>
                </a:rPr>
                <a:t>Spin </a:t>
              </a:r>
              <a:r>
                <a:rPr lang="en-US" sz="3000" b="1" dirty="0" smtClean="0">
                  <a:solidFill>
                    <a:srgbClr val="FF3300"/>
                  </a:solidFill>
                  <a:latin typeface="Arial" charset="0"/>
                </a:rPr>
                <a:t>resolved photoemission</a:t>
              </a:r>
              <a:endParaRPr lang="en-US" sz="3000" b="1" dirty="0">
                <a:solidFill>
                  <a:srgbClr val="FF3300"/>
                </a:solidFill>
                <a:latin typeface="Arial" charset="0"/>
              </a:endParaRPr>
            </a:p>
            <a:p>
              <a:pPr algn="l"/>
              <a:r>
                <a:rPr lang="en-US" b="1" i="1" dirty="0" smtClean="0">
                  <a:latin typeface="Arial" charset="0"/>
                </a:rPr>
                <a:t>To </a:t>
              </a:r>
              <a:r>
                <a:rPr lang="en-US" b="1" i="1" dirty="0">
                  <a:latin typeface="Arial" charset="0"/>
                </a:rPr>
                <a:t>access spin degrees of freedom</a:t>
              </a:r>
            </a:p>
          </p:txBody>
        </p:sp>
        <p:sp>
          <p:nvSpPr>
            <p:cNvPr id="52236" name="AutoShape 7"/>
            <p:cNvSpPr>
              <a:spLocks noChangeArrowheads="1"/>
            </p:cNvSpPr>
            <p:nvPr/>
          </p:nvSpPr>
          <p:spPr bwMode="auto">
            <a:xfrm>
              <a:off x="585" y="1190"/>
              <a:ext cx="576" cy="225"/>
            </a:xfrm>
            <a:prstGeom prst="notchedRightArrow">
              <a:avLst>
                <a:gd name="adj1" fmla="val 50000"/>
                <a:gd name="adj2" fmla="val 64000"/>
              </a:avLst>
            </a:prstGeom>
            <a:solidFill>
              <a:srgbClr val="FF0000"/>
            </a:solidFill>
            <a:ln w="12700">
              <a:solidFill>
                <a:schemeClr val="tx1"/>
              </a:solidFill>
              <a:miter lim="800000"/>
              <a:headEnd/>
              <a:tailEnd/>
            </a:ln>
          </p:spPr>
          <p:txBody>
            <a:bodyPr wrap="none" anchor="ctr"/>
            <a:lstStyle/>
            <a:p>
              <a:endParaRPr lang="en-US"/>
            </a:p>
          </p:txBody>
        </p:sp>
      </p:grpSp>
      <p:grpSp>
        <p:nvGrpSpPr>
          <p:cNvPr id="4" name="Group 14"/>
          <p:cNvGrpSpPr>
            <a:grpSpLocks/>
          </p:cNvGrpSpPr>
          <p:nvPr/>
        </p:nvGrpSpPr>
        <p:grpSpPr bwMode="auto">
          <a:xfrm>
            <a:off x="928688" y="2057402"/>
            <a:ext cx="6743698" cy="830263"/>
            <a:chOff x="585" y="2928"/>
            <a:chExt cx="4248" cy="523"/>
          </a:xfrm>
        </p:grpSpPr>
        <p:sp>
          <p:nvSpPr>
            <p:cNvPr id="52231" name="AutoShape 9"/>
            <p:cNvSpPr>
              <a:spLocks noChangeArrowheads="1"/>
            </p:cNvSpPr>
            <p:nvPr/>
          </p:nvSpPr>
          <p:spPr bwMode="auto">
            <a:xfrm>
              <a:off x="585" y="2992"/>
              <a:ext cx="576" cy="224"/>
            </a:xfrm>
            <a:prstGeom prst="notchedRightArrow">
              <a:avLst>
                <a:gd name="adj1" fmla="val 50000"/>
                <a:gd name="adj2" fmla="val 64286"/>
              </a:avLst>
            </a:prstGeom>
            <a:solidFill>
              <a:srgbClr val="339966"/>
            </a:solidFill>
            <a:ln w="12700">
              <a:solidFill>
                <a:schemeClr val="tx1"/>
              </a:solidFill>
              <a:miter lim="800000"/>
              <a:headEnd/>
              <a:tailEnd/>
            </a:ln>
          </p:spPr>
          <p:txBody>
            <a:bodyPr wrap="none" anchor="ctr"/>
            <a:lstStyle/>
            <a:p>
              <a:endParaRPr lang="en-US"/>
            </a:p>
          </p:txBody>
        </p:sp>
        <p:sp>
          <p:nvSpPr>
            <p:cNvPr id="52232" name="Rectangle 10"/>
            <p:cNvSpPr>
              <a:spLocks noChangeArrowheads="1"/>
            </p:cNvSpPr>
            <p:nvPr/>
          </p:nvSpPr>
          <p:spPr bwMode="auto">
            <a:xfrm>
              <a:off x="1300" y="2928"/>
              <a:ext cx="3533"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sz="3000" b="1" dirty="0" smtClean="0">
                  <a:latin typeface="Arial" charset="0"/>
                </a:rPr>
                <a:t>Time resolved photoemission</a:t>
              </a:r>
              <a:endParaRPr lang="en-US" sz="3000" b="1" dirty="0">
                <a:latin typeface="Arial" charset="0"/>
              </a:endParaRPr>
            </a:p>
            <a:p>
              <a:pPr algn="l"/>
              <a:r>
                <a:rPr lang="en-US" b="1" i="1" dirty="0" smtClean="0">
                  <a:latin typeface="Arial" charset="0"/>
                </a:rPr>
                <a:t>To </a:t>
              </a:r>
              <a:r>
                <a:rPr lang="en-US" b="1" i="1" dirty="0">
                  <a:latin typeface="Arial" charset="0"/>
                </a:rPr>
                <a:t>study excitation and </a:t>
              </a:r>
              <a:r>
                <a:rPr lang="en-US" b="1" i="1" dirty="0" smtClean="0">
                  <a:latin typeface="Arial" charset="0"/>
                </a:rPr>
                <a:t>phase </a:t>
              </a:r>
              <a:r>
                <a:rPr lang="en-US" b="1" i="1" dirty="0">
                  <a:latin typeface="Arial" charset="0"/>
                </a:rPr>
                <a:t>transitions</a:t>
              </a:r>
            </a:p>
          </p:txBody>
        </p:sp>
      </p:grpSp>
      <p:sp>
        <p:nvSpPr>
          <p:cNvPr id="52230" name="Text Box 15"/>
          <p:cNvSpPr txBox="1">
            <a:spLocks noChangeArrowheads="1"/>
          </p:cNvSpPr>
          <p:nvPr/>
        </p:nvSpPr>
        <p:spPr bwMode="auto">
          <a:xfrm>
            <a:off x="1975153" y="1050925"/>
            <a:ext cx="5095271"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500" b="1" dirty="0">
                <a:latin typeface="Arial" charset="0"/>
              </a:rPr>
              <a:t>What is missing? </a:t>
            </a:r>
            <a:r>
              <a:rPr lang="en-US" sz="2500" dirty="0" smtClean="0">
                <a:solidFill>
                  <a:srgbClr val="008000"/>
                </a:solidFill>
                <a:latin typeface="Arial" charset="0"/>
              </a:rPr>
              <a:t>Time </a:t>
            </a:r>
            <a:r>
              <a:rPr lang="en-US" sz="2500" dirty="0" smtClean="0">
                <a:latin typeface="Arial" charset="0"/>
              </a:rPr>
              <a:t>and </a:t>
            </a:r>
            <a:r>
              <a:rPr lang="en-US" sz="2500" b="1" dirty="0" smtClean="0">
                <a:solidFill>
                  <a:srgbClr val="FF3300"/>
                </a:solidFill>
                <a:latin typeface="Arial" charset="0"/>
              </a:rPr>
              <a:t>Spin</a:t>
            </a:r>
            <a:endParaRPr lang="en-US" sz="2500" b="1" dirty="0">
              <a:solidFill>
                <a:srgbClr val="7030A0"/>
              </a:solidFill>
              <a:latin typeface="Arial" charset="0"/>
            </a:endParaRPr>
          </a:p>
        </p:txBody>
      </p:sp>
      <p:sp>
        <p:nvSpPr>
          <p:cNvPr id="13"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The future of photoemission</a:t>
            </a:r>
            <a:endParaRPr lang="en-US" altLang="zh-CN" sz="3000" dirty="0">
              <a:solidFill>
                <a:schemeClr val="bg1"/>
              </a:solidFill>
              <a:effectLst>
                <a:outerShdw blurRad="38100" dist="38100" dir="2700000" algn="tl">
                  <a:srgbClr val="000000"/>
                </a:outerShdw>
              </a:effectLst>
              <a:ea typeface="宋体" pitchFamily="2" charset="-122"/>
            </a:endParaRPr>
          </a:p>
        </p:txBody>
      </p:sp>
    </p:spTree>
    <p:extLst>
      <p:ext uri="{BB962C8B-B14F-4D97-AF65-F5344CB8AC3E}">
        <p14:creationId xmlns:p14="http://schemas.microsoft.com/office/powerpoint/2010/main" val="54798360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52"/>
          <p:cNvGrpSpPr/>
          <p:nvPr/>
        </p:nvGrpSpPr>
        <p:grpSpPr>
          <a:xfrm>
            <a:off x="4248358" y="1509382"/>
            <a:ext cx="4362241" cy="4586618"/>
            <a:chOff x="165100" y="4354472"/>
            <a:chExt cx="2679700" cy="2427328"/>
          </a:xfrm>
        </p:grpSpPr>
        <p:pic>
          <p:nvPicPr>
            <p:cNvPr id="85" name="Picture 1"/>
            <p:cNvPicPr>
              <a:picLocks noChangeAspect="1" noChangeArrowheads="1"/>
            </p:cNvPicPr>
            <p:nvPr/>
          </p:nvPicPr>
          <p:blipFill>
            <a:blip r:embed="rId3">
              <a:duotone>
                <a:schemeClr val="accent3">
                  <a:shade val="45000"/>
                  <a:satMod val="135000"/>
                </a:schemeClr>
                <a:prstClr val="white"/>
              </a:duotone>
            </a:blip>
            <a:srcRect l="54491"/>
            <a:stretch>
              <a:fillRect/>
            </a:stretch>
          </p:blipFill>
          <p:spPr bwMode="auto">
            <a:xfrm>
              <a:off x="165100" y="4354472"/>
              <a:ext cx="2679700" cy="2427328"/>
            </a:xfrm>
            <a:prstGeom prst="rect">
              <a:avLst/>
            </a:prstGeom>
            <a:noFill/>
            <a:ln w="9525">
              <a:noFill/>
              <a:round/>
              <a:headEnd/>
              <a:tailEnd/>
            </a:ln>
            <a:effectLst/>
          </p:spPr>
        </p:pic>
        <p:sp>
          <p:nvSpPr>
            <p:cNvPr id="86" name="Rectangle 85"/>
            <p:cNvSpPr/>
            <p:nvPr/>
          </p:nvSpPr>
          <p:spPr>
            <a:xfrm>
              <a:off x="215900" y="4356100"/>
              <a:ext cx="4572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685800" y="1213215"/>
            <a:ext cx="2705101" cy="552450"/>
          </a:xfrm>
        </p:spPr>
        <p:txBody>
          <a:bodyPr/>
          <a:lstStyle/>
          <a:p>
            <a:r>
              <a:rPr lang="en-US" sz="2400" b="1" dirty="0" smtClean="0">
                <a:solidFill>
                  <a:srgbClr val="CC6600"/>
                </a:solidFill>
                <a:cs typeface="Times New Roman" pitchFamily="18" charset="0"/>
              </a:rPr>
              <a:t>Spin-ARPES</a:t>
            </a:r>
            <a:endParaRPr lang="en-US" sz="2800" dirty="0">
              <a:solidFill>
                <a:srgbClr val="CC6600"/>
              </a:solidFill>
              <a:cs typeface="Times New Roman" pitchFamily="18" charset="0"/>
            </a:endParaRPr>
          </a:p>
        </p:txBody>
      </p:sp>
      <p:sp>
        <p:nvSpPr>
          <p:cNvPr id="82" name="Text Box 171"/>
          <p:cNvSpPr txBox="1">
            <a:spLocks noChangeArrowheads="1"/>
          </p:cNvSpPr>
          <p:nvPr/>
        </p:nvSpPr>
        <p:spPr bwMode="auto">
          <a:xfrm>
            <a:off x="4567790" y="5377359"/>
            <a:ext cx="2242923" cy="769441"/>
          </a:xfrm>
          <a:prstGeom prst="rect">
            <a:avLst/>
          </a:prstGeom>
          <a:noFill/>
          <a:ln w="9525">
            <a:noFill/>
            <a:miter lim="800000"/>
            <a:headEnd/>
            <a:tailEnd/>
          </a:ln>
          <a:effectLst/>
        </p:spPr>
        <p:txBody>
          <a:bodyPr wrap="none">
            <a:spAutoFit/>
          </a:bodyPr>
          <a:lstStyle/>
          <a:p>
            <a:pPr algn="ctr"/>
            <a:r>
              <a:rPr lang="en-US" sz="2200" b="1" dirty="0" smtClean="0">
                <a:solidFill>
                  <a:srgbClr val="0000FF"/>
                </a:solidFill>
              </a:rPr>
              <a:t>Spin </a:t>
            </a:r>
            <a:r>
              <a:rPr lang="en-US" sz="2200" dirty="0"/>
              <a:t>r</a:t>
            </a:r>
            <a:r>
              <a:rPr lang="en-US" sz="2200" b="1" dirty="0" smtClean="0">
                <a:solidFill>
                  <a:schemeClr val="tx1"/>
                </a:solidFill>
              </a:rPr>
              <a:t>esolution</a:t>
            </a:r>
            <a:endParaRPr lang="en-US" sz="2200" b="1" dirty="0">
              <a:solidFill>
                <a:schemeClr val="tx1"/>
              </a:solidFill>
            </a:endParaRPr>
          </a:p>
          <a:p>
            <a:pPr algn="ctr"/>
            <a:r>
              <a:rPr lang="en-US" sz="2200" b="1" dirty="0" smtClean="0">
                <a:solidFill>
                  <a:srgbClr val="FF0000"/>
                </a:solidFill>
              </a:rPr>
              <a:t>    </a:t>
            </a:r>
            <a:r>
              <a:rPr lang="en-US" sz="2200" b="1" dirty="0" err="1" smtClean="0">
                <a:solidFill>
                  <a:srgbClr val="0000FF"/>
                </a:solidFill>
              </a:rPr>
              <a:t>P</a:t>
            </a:r>
            <a:r>
              <a:rPr lang="en-US" sz="2200" b="1" baseline="-25000" dirty="0" err="1" smtClean="0">
                <a:solidFill>
                  <a:srgbClr val="0000FF"/>
                </a:solidFill>
              </a:rPr>
              <a:t>x</a:t>
            </a:r>
            <a:r>
              <a:rPr lang="en-US" sz="2200" b="1" dirty="0" smtClean="0">
                <a:solidFill>
                  <a:srgbClr val="0000FF"/>
                </a:solidFill>
              </a:rPr>
              <a:t>, </a:t>
            </a:r>
            <a:r>
              <a:rPr lang="en-US" sz="2200" b="1" dirty="0" err="1" smtClean="0">
                <a:solidFill>
                  <a:srgbClr val="0000FF"/>
                </a:solidFill>
              </a:rPr>
              <a:t>P</a:t>
            </a:r>
            <a:r>
              <a:rPr lang="en-US" sz="2200" b="1" baseline="-25000" dirty="0" err="1" smtClean="0">
                <a:solidFill>
                  <a:srgbClr val="0000FF"/>
                </a:solidFill>
              </a:rPr>
              <a:t>y</a:t>
            </a:r>
            <a:r>
              <a:rPr lang="en-US" sz="2200" b="1" dirty="0" smtClean="0">
                <a:solidFill>
                  <a:srgbClr val="0000FF"/>
                </a:solidFill>
              </a:rPr>
              <a:t>, </a:t>
            </a:r>
            <a:r>
              <a:rPr lang="en-US" sz="2200" b="1" dirty="0" err="1" smtClean="0">
                <a:solidFill>
                  <a:srgbClr val="0000FF"/>
                </a:solidFill>
              </a:rPr>
              <a:t>P</a:t>
            </a:r>
            <a:r>
              <a:rPr lang="en-US" sz="2200" b="1" baseline="-25000" dirty="0" err="1" smtClean="0">
                <a:solidFill>
                  <a:srgbClr val="0000FF"/>
                </a:solidFill>
              </a:rPr>
              <a:t>z</a:t>
            </a:r>
            <a:endParaRPr lang="el-GR" sz="2200" b="1" baseline="-25000" dirty="0">
              <a:solidFill>
                <a:srgbClr val="0000FF"/>
              </a:solidFill>
            </a:endParaRPr>
          </a:p>
        </p:txBody>
      </p:sp>
      <p:grpSp>
        <p:nvGrpSpPr>
          <p:cNvPr id="3" name="그룹 2"/>
          <p:cNvGrpSpPr/>
          <p:nvPr/>
        </p:nvGrpSpPr>
        <p:grpSpPr>
          <a:xfrm>
            <a:off x="725614" y="4419600"/>
            <a:ext cx="3084386" cy="2403475"/>
            <a:chOff x="725614" y="4419600"/>
            <a:chExt cx="3084386" cy="2403475"/>
          </a:xfrm>
        </p:grpSpPr>
        <p:sp>
          <p:nvSpPr>
            <p:cNvPr id="99" name="TextBox 4"/>
            <p:cNvSpPr txBox="1">
              <a:spLocks noChangeArrowheads="1"/>
            </p:cNvSpPr>
            <p:nvPr/>
          </p:nvSpPr>
          <p:spPr bwMode="auto">
            <a:xfrm>
              <a:off x="897064" y="4756150"/>
              <a:ext cx="2725062" cy="369332"/>
            </a:xfrm>
            <a:prstGeom prst="rect">
              <a:avLst/>
            </a:prstGeom>
            <a:noFill/>
            <a:ln w="9525">
              <a:noFill/>
              <a:miter lim="800000"/>
              <a:headEnd/>
              <a:tailEnd/>
            </a:ln>
          </p:spPr>
          <p:txBody>
            <a:bodyPr wrap="none">
              <a:spAutoFit/>
            </a:bodyPr>
            <a:lstStyle/>
            <a:p>
              <a:pPr>
                <a:defRPr/>
              </a:pPr>
              <a:r>
                <a:rPr lang="en-US" dirty="0" smtClean="0">
                  <a:solidFill>
                    <a:srgbClr val="2A547E"/>
                  </a:solidFill>
                  <a:effectLst>
                    <a:outerShdw blurRad="38100" dist="38100" dir="2700000" algn="tl">
                      <a:srgbClr val="C0C0C0"/>
                    </a:outerShdw>
                  </a:effectLst>
                </a:rPr>
                <a:t>Fundamental magnetism</a:t>
              </a:r>
              <a:endParaRPr lang="en-US" dirty="0">
                <a:solidFill>
                  <a:srgbClr val="2A547E"/>
                </a:solidFill>
                <a:effectLst>
                  <a:outerShdw blurRad="38100" dist="38100" dir="2700000" algn="tl">
                    <a:srgbClr val="C0C0C0"/>
                  </a:outerShdw>
                </a:effectLst>
              </a:endParaRPr>
            </a:p>
          </p:txBody>
        </p:sp>
        <p:sp>
          <p:nvSpPr>
            <p:cNvPr id="102" name="TextBox 4"/>
            <p:cNvSpPr txBox="1">
              <a:spLocks noChangeArrowheads="1"/>
            </p:cNvSpPr>
            <p:nvPr/>
          </p:nvSpPr>
          <p:spPr bwMode="auto">
            <a:xfrm>
              <a:off x="725614" y="5778500"/>
              <a:ext cx="3084386" cy="369332"/>
            </a:xfrm>
            <a:prstGeom prst="rect">
              <a:avLst/>
            </a:prstGeom>
            <a:noFill/>
            <a:ln w="9525">
              <a:noFill/>
              <a:miter lim="800000"/>
              <a:headEnd/>
              <a:tailEnd/>
            </a:ln>
          </p:spPr>
          <p:txBody>
            <a:bodyPr wrap="none">
              <a:spAutoFit/>
            </a:bodyPr>
            <a:lstStyle/>
            <a:p>
              <a:pPr>
                <a:defRPr/>
              </a:pPr>
              <a:r>
                <a:rPr lang="en-US" dirty="0" smtClean="0">
                  <a:solidFill>
                    <a:srgbClr val="2A547E"/>
                  </a:solidFill>
                  <a:effectLst>
                    <a:outerShdw blurRad="38100" dist="38100" dir="2700000" algn="tl">
                      <a:srgbClr val="C0C0C0"/>
                    </a:outerShdw>
                  </a:effectLst>
                </a:rPr>
                <a:t>Colossal </a:t>
              </a:r>
              <a:r>
                <a:rPr lang="en-US" dirty="0" err="1" smtClean="0">
                  <a:solidFill>
                    <a:srgbClr val="2A547E"/>
                  </a:solidFill>
                  <a:effectLst>
                    <a:outerShdw blurRad="38100" dist="38100" dir="2700000" algn="tl">
                      <a:srgbClr val="C0C0C0"/>
                    </a:outerShdw>
                  </a:effectLst>
                </a:rPr>
                <a:t>magnetoresistance</a:t>
              </a:r>
              <a:endParaRPr lang="en-US" dirty="0">
                <a:solidFill>
                  <a:srgbClr val="2A547E"/>
                </a:solidFill>
                <a:effectLst>
                  <a:outerShdw blurRad="38100" dist="38100" dir="2700000" algn="tl">
                    <a:srgbClr val="C0C0C0"/>
                  </a:outerShdw>
                </a:effectLst>
              </a:endParaRPr>
            </a:p>
          </p:txBody>
        </p:sp>
        <p:sp>
          <p:nvSpPr>
            <p:cNvPr id="103" name="TextBox 4"/>
            <p:cNvSpPr txBox="1">
              <a:spLocks noChangeArrowheads="1"/>
            </p:cNvSpPr>
            <p:nvPr/>
          </p:nvSpPr>
          <p:spPr bwMode="auto">
            <a:xfrm>
              <a:off x="827214" y="5064125"/>
              <a:ext cx="2930535" cy="369332"/>
            </a:xfrm>
            <a:prstGeom prst="rect">
              <a:avLst/>
            </a:prstGeom>
            <a:noFill/>
            <a:ln w="9525">
              <a:noFill/>
              <a:miter lim="800000"/>
              <a:headEnd/>
              <a:tailEnd/>
            </a:ln>
          </p:spPr>
          <p:txBody>
            <a:bodyPr wrap="none">
              <a:spAutoFit/>
            </a:bodyPr>
            <a:lstStyle/>
            <a:p>
              <a:pPr>
                <a:defRPr/>
              </a:pPr>
              <a:r>
                <a:rPr lang="en-US" dirty="0" smtClean="0">
                  <a:solidFill>
                    <a:srgbClr val="2A547E"/>
                  </a:solidFill>
                  <a:effectLst>
                    <a:outerShdw blurRad="38100" dist="38100" dir="2700000" algn="tl">
                      <a:srgbClr val="C0C0C0"/>
                    </a:outerShdw>
                  </a:effectLst>
                </a:rPr>
                <a:t>Magnetic phase transitions</a:t>
              </a:r>
              <a:endParaRPr lang="en-US" dirty="0">
                <a:solidFill>
                  <a:srgbClr val="2A547E"/>
                </a:solidFill>
                <a:effectLst>
                  <a:outerShdw blurRad="38100" dist="38100" dir="2700000" algn="tl">
                    <a:srgbClr val="C0C0C0"/>
                  </a:outerShdw>
                </a:effectLst>
              </a:endParaRPr>
            </a:p>
          </p:txBody>
        </p:sp>
        <p:sp>
          <p:nvSpPr>
            <p:cNvPr id="104" name="TextBox 4"/>
            <p:cNvSpPr txBox="1">
              <a:spLocks noChangeArrowheads="1"/>
            </p:cNvSpPr>
            <p:nvPr/>
          </p:nvSpPr>
          <p:spPr bwMode="auto">
            <a:xfrm>
              <a:off x="1005014" y="6140450"/>
              <a:ext cx="2494117" cy="369332"/>
            </a:xfrm>
            <a:prstGeom prst="rect">
              <a:avLst/>
            </a:prstGeom>
            <a:noFill/>
            <a:ln w="9525">
              <a:noFill/>
              <a:miter lim="800000"/>
              <a:headEnd/>
              <a:tailEnd/>
            </a:ln>
          </p:spPr>
          <p:txBody>
            <a:bodyPr wrap="none">
              <a:spAutoFit/>
            </a:bodyPr>
            <a:lstStyle/>
            <a:p>
              <a:pPr>
                <a:defRPr/>
              </a:pPr>
              <a:r>
                <a:rPr lang="en-US" dirty="0" err="1" smtClean="0">
                  <a:solidFill>
                    <a:srgbClr val="2A547E"/>
                  </a:solidFill>
                  <a:effectLst>
                    <a:outerShdw blurRad="38100" dist="38100" dir="2700000" algn="tl">
                      <a:srgbClr val="C0C0C0"/>
                    </a:outerShdw>
                  </a:effectLst>
                </a:rPr>
                <a:t>FeAs</a:t>
              </a:r>
              <a:r>
                <a:rPr lang="en-US" dirty="0" smtClean="0">
                  <a:solidFill>
                    <a:srgbClr val="2A547E"/>
                  </a:solidFill>
                  <a:effectLst>
                    <a:outerShdw blurRad="38100" dist="38100" dir="2700000" algn="tl">
                      <a:srgbClr val="C0C0C0"/>
                    </a:outerShdw>
                  </a:effectLst>
                </a:rPr>
                <a:t> superconductors</a:t>
              </a:r>
              <a:endParaRPr lang="en-US" dirty="0">
                <a:solidFill>
                  <a:srgbClr val="2A547E"/>
                </a:solidFill>
                <a:effectLst>
                  <a:outerShdw blurRad="38100" dist="38100" dir="2700000" algn="tl">
                    <a:srgbClr val="C0C0C0"/>
                  </a:outerShdw>
                </a:effectLst>
              </a:endParaRPr>
            </a:p>
          </p:txBody>
        </p:sp>
        <p:sp>
          <p:nvSpPr>
            <p:cNvPr id="107" name="TextBox 4"/>
            <p:cNvSpPr txBox="1">
              <a:spLocks noChangeArrowheads="1"/>
            </p:cNvSpPr>
            <p:nvPr/>
          </p:nvSpPr>
          <p:spPr bwMode="auto">
            <a:xfrm>
              <a:off x="929714" y="5437743"/>
              <a:ext cx="2629934" cy="369332"/>
            </a:xfrm>
            <a:prstGeom prst="rect">
              <a:avLst/>
            </a:prstGeom>
            <a:noFill/>
            <a:ln w="9525">
              <a:noFill/>
              <a:miter lim="800000"/>
              <a:headEnd/>
              <a:tailEnd/>
            </a:ln>
          </p:spPr>
          <p:txBody>
            <a:bodyPr wrap="none">
              <a:spAutoFit/>
            </a:bodyPr>
            <a:lstStyle/>
            <a:p>
              <a:pPr>
                <a:defRPr/>
              </a:pPr>
              <a:r>
                <a:rPr lang="en-US" dirty="0" smtClean="0">
                  <a:solidFill>
                    <a:srgbClr val="2A547E"/>
                  </a:solidFill>
                  <a:effectLst>
                    <a:outerShdw blurRad="38100" dist="38100" dir="2700000" algn="tl">
                      <a:srgbClr val="C0C0C0"/>
                    </a:outerShdw>
                  </a:effectLst>
                </a:rPr>
                <a:t>Topological Insulators</a:t>
              </a:r>
              <a:endParaRPr lang="en-US" dirty="0">
                <a:solidFill>
                  <a:srgbClr val="2A547E"/>
                </a:solidFill>
                <a:effectLst>
                  <a:outerShdw blurRad="38100" dist="38100" dir="2700000" algn="tl">
                    <a:srgbClr val="C0C0C0"/>
                  </a:outerShdw>
                </a:effectLst>
              </a:endParaRPr>
            </a:p>
          </p:txBody>
        </p:sp>
        <p:sp>
          <p:nvSpPr>
            <p:cNvPr id="112" name="TextBox 8"/>
            <p:cNvSpPr txBox="1">
              <a:spLocks noChangeArrowheads="1"/>
            </p:cNvSpPr>
            <p:nvPr/>
          </p:nvSpPr>
          <p:spPr bwMode="auto">
            <a:xfrm rot="5400000">
              <a:off x="2012283" y="6433344"/>
              <a:ext cx="412750" cy="366712"/>
            </a:xfrm>
            <a:prstGeom prst="rect">
              <a:avLst/>
            </a:prstGeom>
            <a:noFill/>
            <a:ln w="9525">
              <a:noFill/>
              <a:miter lim="800000"/>
              <a:headEnd/>
              <a:tailEnd/>
            </a:ln>
          </p:spPr>
          <p:txBody>
            <a:bodyPr wrap="none">
              <a:spAutoFit/>
            </a:bodyPr>
            <a:lstStyle/>
            <a:p>
              <a:pPr>
                <a:defRPr/>
              </a:pPr>
              <a:r>
                <a:rPr lang="en-US" dirty="0">
                  <a:solidFill>
                    <a:srgbClr val="336699"/>
                  </a:solidFill>
                  <a:effectLst>
                    <a:outerShdw blurRad="38100" dist="38100" dir="2700000" algn="tl">
                      <a:srgbClr val="C0C0C0"/>
                    </a:outerShdw>
                  </a:effectLst>
                </a:rPr>
                <a:t>…</a:t>
              </a:r>
            </a:p>
          </p:txBody>
        </p:sp>
        <p:sp>
          <p:nvSpPr>
            <p:cNvPr id="113" name="TextBox 4"/>
            <p:cNvSpPr txBox="1">
              <a:spLocks noChangeArrowheads="1"/>
            </p:cNvSpPr>
            <p:nvPr/>
          </p:nvSpPr>
          <p:spPr bwMode="auto">
            <a:xfrm>
              <a:off x="1490789" y="4419600"/>
              <a:ext cx="1287532" cy="369332"/>
            </a:xfrm>
            <a:prstGeom prst="rect">
              <a:avLst/>
            </a:prstGeom>
            <a:noFill/>
            <a:ln w="9525">
              <a:noFill/>
              <a:miter lim="800000"/>
              <a:headEnd/>
              <a:tailEnd/>
            </a:ln>
          </p:spPr>
          <p:txBody>
            <a:bodyPr wrap="none">
              <a:spAutoFit/>
            </a:bodyPr>
            <a:lstStyle/>
            <a:p>
              <a:pPr>
                <a:defRPr/>
              </a:pPr>
              <a:r>
                <a:rPr lang="en-US" u="sng" dirty="0" smtClean="0">
                  <a:effectLst>
                    <a:outerShdw blurRad="38100" dist="38100" dir="2700000" algn="tl">
                      <a:srgbClr val="C0C0C0"/>
                    </a:outerShdw>
                  </a:effectLst>
                </a:rPr>
                <a:t>Critical for:</a:t>
              </a:r>
              <a:endParaRPr lang="en-US" u="sng" dirty="0">
                <a:effectLst>
                  <a:outerShdw blurRad="38100" dist="38100" dir="2700000" algn="tl">
                    <a:srgbClr val="C0C0C0"/>
                  </a:outerShdw>
                </a:effectLst>
              </a:endParaRPr>
            </a:p>
          </p:txBody>
        </p:sp>
      </p:grpSp>
      <p:pic>
        <p:nvPicPr>
          <p:cNvPr id="4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368" y="1918065"/>
            <a:ext cx="2686050" cy="2022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
          <p:cNvPicPr>
            <a:picLocks noChangeAspect="1" noChangeArrowheads="1"/>
          </p:cNvPicPr>
          <p:nvPr/>
        </p:nvPicPr>
        <p:blipFill>
          <a:blip r:embed="rId5">
            <a:extLst>
              <a:ext uri="{28A0092B-C50C-407E-A947-70E740481C1C}">
                <a14:useLocalDpi xmlns:a14="http://schemas.microsoft.com/office/drawing/2010/main" val="0"/>
              </a:ext>
            </a:extLst>
          </a:blip>
          <a:srcRect l="66667" b="60432"/>
          <a:stretch>
            <a:fillRect/>
          </a:stretch>
        </p:blipFill>
        <p:spPr bwMode="auto">
          <a:xfrm>
            <a:off x="2526290" y="1632315"/>
            <a:ext cx="1417637"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1066800" y="3413490"/>
            <a:ext cx="1469243" cy="523220"/>
          </a:xfrm>
          <a:prstGeom prst="rect">
            <a:avLst/>
          </a:prstGeom>
          <a:noFill/>
          <a:scene3d>
            <a:camera prst="orthographicFront">
              <a:rot lat="3600000" lon="0" rev="21180000"/>
            </a:camera>
            <a:lightRig rig="threePt" dir="t"/>
          </a:scene3d>
          <a:sp3d>
            <a:bevelB w="127000" h="127000"/>
          </a:sp3d>
        </p:spPr>
        <p:txBody>
          <a:bodyPr wrap="square" rtlCol="0">
            <a:spAutoFit/>
          </a:bodyPr>
          <a:lstStyle/>
          <a:p>
            <a:r>
              <a:rPr lang="en-US" altLang="zh-CN" sz="2800" spc="-150" dirty="0">
                <a:solidFill>
                  <a:srgbClr val="FFC000"/>
                </a:solidFill>
              </a:rPr>
              <a:t>s</a:t>
            </a:r>
            <a:r>
              <a:rPr lang="en-US" altLang="zh-CN" sz="2800" spc="-150" dirty="0" smtClean="0">
                <a:solidFill>
                  <a:srgbClr val="FFC000"/>
                </a:solidFill>
              </a:rPr>
              <a:t>ample</a:t>
            </a:r>
            <a:endParaRPr lang="zh-CN" altLang="en-US" sz="2800" spc="-150" dirty="0">
              <a:solidFill>
                <a:srgbClr val="FFC000"/>
              </a:solidFill>
            </a:endParaRPr>
          </a:p>
        </p:txBody>
      </p:sp>
      <p:pic>
        <p:nvPicPr>
          <p:cNvPr id="4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778281">
            <a:off x="-619609" y="2370674"/>
            <a:ext cx="3712627" cy="295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Box 45"/>
          <p:cNvSpPr txBox="1"/>
          <p:nvPr/>
        </p:nvSpPr>
        <p:spPr>
          <a:xfrm rot="8100000">
            <a:off x="1826803" y="3165373"/>
            <a:ext cx="298480" cy="246221"/>
          </a:xfrm>
          <a:prstGeom prst="rect">
            <a:avLst/>
          </a:prstGeom>
          <a:noFill/>
        </p:spPr>
        <p:txBody>
          <a:bodyPr wrap="none" rtlCol="0">
            <a:spAutoFit/>
          </a:bodyPr>
          <a:lstStyle/>
          <a:p>
            <a:r>
              <a:rPr lang="zh-CN" altLang="en-US" sz="1000" dirty="0">
                <a:solidFill>
                  <a:srgbClr val="FF0000"/>
                </a:solidFill>
                <a:cs typeface="Arial" charset="0"/>
                <a:sym typeface="Wingdings 2"/>
              </a:rPr>
              <a:t></a:t>
            </a:r>
            <a:endParaRPr lang="zh-CN" altLang="en-US" sz="1000" dirty="0">
              <a:solidFill>
                <a:srgbClr val="FF0000"/>
              </a:solidFill>
              <a:cs typeface="Arial" charset="0"/>
            </a:endParaRPr>
          </a:p>
        </p:txBody>
      </p:sp>
      <p:sp>
        <p:nvSpPr>
          <p:cNvPr id="47" name="TextBox 46"/>
          <p:cNvSpPr txBox="1"/>
          <p:nvPr/>
        </p:nvSpPr>
        <p:spPr>
          <a:xfrm rot="8100000">
            <a:off x="1942182" y="3259196"/>
            <a:ext cx="298480" cy="246221"/>
          </a:xfrm>
          <a:prstGeom prst="rect">
            <a:avLst/>
          </a:prstGeom>
          <a:noFill/>
        </p:spPr>
        <p:txBody>
          <a:bodyPr wrap="none" rtlCol="0">
            <a:spAutoFit/>
          </a:bodyPr>
          <a:lstStyle/>
          <a:p>
            <a:r>
              <a:rPr lang="zh-CN" altLang="en-US" sz="1000" dirty="0">
                <a:solidFill>
                  <a:srgbClr val="FF0000"/>
                </a:solidFill>
                <a:cs typeface="Arial" charset="0"/>
                <a:sym typeface="Wingdings 2"/>
              </a:rPr>
              <a:t></a:t>
            </a:r>
            <a:endParaRPr lang="zh-CN" altLang="en-US" sz="1000" dirty="0">
              <a:solidFill>
                <a:srgbClr val="FF0000"/>
              </a:solidFill>
              <a:cs typeface="Arial" charset="0"/>
            </a:endParaRPr>
          </a:p>
        </p:txBody>
      </p:sp>
      <p:sp>
        <p:nvSpPr>
          <p:cNvPr id="49" name="TextBox 48"/>
          <p:cNvSpPr txBox="1"/>
          <p:nvPr/>
        </p:nvSpPr>
        <p:spPr>
          <a:xfrm rot="8100000">
            <a:off x="1913130" y="3136084"/>
            <a:ext cx="298480" cy="246221"/>
          </a:xfrm>
          <a:prstGeom prst="rect">
            <a:avLst/>
          </a:prstGeom>
          <a:noFill/>
        </p:spPr>
        <p:txBody>
          <a:bodyPr wrap="none" rtlCol="0">
            <a:spAutoFit/>
          </a:bodyPr>
          <a:lstStyle/>
          <a:p>
            <a:r>
              <a:rPr lang="zh-CN" altLang="en-US" sz="1000" dirty="0">
                <a:solidFill>
                  <a:srgbClr val="FF0000"/>
                </a:solidFill>
                <a:cs typeface="Arial" charset="0"/>
                <a:sym typeface="Wingdings 2"/>
              </a:rPr>
              <a:t></a:t>
            </a:r>
            <a:endParaRPr lang="zh-CN" altLang="en-US" sz="1000" dirty="0">
              <a:solidFill>
                <a:srgbClr val="FF0000"/>
              </a:solidFill>
              <a:cs typeface="Arial" charset="0"/>
            </a:endParaRPr>
          </a:p>
        </p:txBody>
      </p:sp>
      <p:sp>
        <p:nvSpPr>
          <p:cNvPr id="50" name="TextBox 49"/>
          <p:cNvSpPr txBox="1"/>
          <p:nvPr/>
        </p:nvSpPr>
        <p:spPr>
          <a:xfrm rot="8100000">
            <a:off x="1870144" y="3207108"/>
            <a:ext cx="298480" cy="246221"/>
          </a:xfrm>
          <a:prstGeom prst="rect">
            <a:avLst/>
          </a:prstGeom>
          <a:noFill/>
        </p:spPr>
        <p:txBody>
          <a:bodyPr wrap="none" rtlCol="0">
            <a:spAutoFit/>
          </a:bodyPr>
          <a:lstStyle/>
          <a:p>
            <a:r>
              <a:rPr lang="zh-CN" altLang="en-US" sz="1000" dirty="0">
                <a:solidFill>
                  <a:srgbClr val="FF0000"/>
                </a:solidFill>
                <a:cs typeface="Arial" charset="0"/>
                <a:sym typeface="Wingdings 2"/>
              </a:rPr>
              <a:t></a:t>
            </a:r>
            <a:endParaRPr lang="zh-CN" altLang="en-US" sz="1000" dirty="0">
              <a:solidFill>
                <a:srgbClr val="FF0000"/>
              </a:solidFill>
              <a:cs typeface="Arial" charset="0"/>
            </a:endParaRPr>
          </a:p>
        </p:txBody>
      </p:sp>
      <p:sp>
        <p:nvSpPr>
          <p:cNvPr id="51" name="TextBox 50"/>
          <p:cNvSpPr txBox="1"/>
          <p:nvPr/>
        </p:nvSpPr>
        <p:spPr>
          <a:xfrm rot="8100000">
            <a:off x="1845373" y="3259195"/>
            <a:ext cx="298480" cy="246221"/>
          </a:xfrm>
          <a:prstGeom prst="rect">
            <a:avLst/>
          </a:prstGeom>
          <a:noFill/>
        </p:spPr>
        <p:txBody>
          <a:bodyPr wrap="none" rtlCol="0">
            <a:spAutoFit/>
          </a:bodyPr>
          <a:lstStyle/>
          <a:p>
            <a:r>
              <a:rPr lang="zh-CN" altLang="en-US" sz="1000" b="1" dirty="0">
                <a:solidFill>
                  <a:srgbClr val="FF0000"/>
                </a:solidFill>
                <a:cs typeface="Arial" charset="0"/>
                <a:sym typeface="Wingdings 2"/>
              </a:rPr>
              <a:t></a:t>
            </a:r>
            <a:endParaRPr lang="zh-CN" altLang="en-US" sz="1000" b="1" dirty="0">
              <a:solidFill>
                <a:srgbClr val="FF0000"/>
              </a:solidFill>
              <a:cs typeface="Arial" charset="0"/>
            </a:endParaRPr>
          </a:p>
        </p:txBody>
      </p:sp>
      <p:grpSp>
        <p:nvGrpSpPr>
          <p:cNvPr id="52" name="Group 51"/>
          <p:cNvGrpSpPr/>
          <p:nvPr/>
        </p:nvGrpSpPr>
        <p:grpSpPr>
          <a:xfrm>
            <a:off x="935843" y="1487867"/>
            <a:ext cx="2533650" cy="2287573"/>
            <a:chOff x="171450" y="1084277"/>
            <a:chExt cx="2533650" cy="2287573"/>
          </a:xfrm>
        </p:grpSpPr>
        <p:grpSp>
          <p:nvGrpSpPr>
            <p:cNvPr id="53" name="Group 146"/>
            <p:cNvGrpSpPr/>
            <p:nvPr/>
          </p:nvGrpSpPr>
          <p:grpSpPr>
            <a:xfrm>
              <a:off x="380471" y="1084277"/>
              <a:ext cx="2324629" cy="2287573"/>
              <a:chOff x="380471" y="1084277"/>
              <a:chExt cx="2324629" cy="2287573"/>
            </a:xfrm>
          </p:grpSpPr>
          <p:pic>
            <p:nvPicPr>
              <p:cNvPr id="5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r="42600" b="12016"/>
              <a:stretch>
                <a:fillRect/>
              </a:stretch>
            </p:blipFill>
            <p:spPr bwMode="auto">
              <a:xfrm rot="2778281">
                <a:off x="-555181" y="2019929"/>
                <a:ext cx="2131034" cy="259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7" name="Straight Arrow Connector 56"/>
              <p:cNvCxnSpPr/>
              <p:nvPr/>
            </p:nvCxnSpPr>
            <p:spPr>
              <a:xfrm rot="5400000" flipH="1" flipV="1">
                <a:off x="1285875" y="2266951"/>
                <a:ext cx="638175" cy="6191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1323975" y="2657475"/>
                <a:ext cx="1381125" cy="2667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1323975" y="2971803"/>
                <a:ext cx="1162050" cy="4000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rot="10800000" flipV="1">
                <a:off x="876300" y="2962277"/>
                <a:ext cx="361950" cy="2285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rot="5400000" flipH="1" flipV="1">
                <a:off x="952499" y="2343153"/>
                <a:ext cx="819154" cy="2095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55" name="Straight Arrow Connector 54"/>
            <p:cNvCxnSpPr>
              <a:stCxn id="56" idx="3"/>
            </p:cNvCxnSpPr>
            <p:nvPr/>
          </p:nvCxnSpPr>
          <p:spPr>
            <a:xfrm rot="5400000" flipH="1">
              <a:off x="587103" y="2260872"/>
              <a:ext cx="243663" cy="10749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69" name="Group 68"/>
          <p:cNvGrpSpPr/>
          <p:nvPr/>
        </p:nvGrpSpPr>
        <p:grpSpPr>
          <a:xfrm>
            <a:off x="1838550" y="3147584"/>
            <a:ext cx="389850" cy="378487"/>
            <a:chOff x="2026656" y="2829719"/>
            <a:chExt cx="389850" cy="378487"/>
          </a:xfrm>
        </p:grpSpPr>
        <p:sp>
          <p:nvSpPr>
            <p:cNvPr id="48" name="TextBox 47"/>
            <p:cNvSpPr txBox="1"/>
            <p:nvPr/>
          </p:nvSpPr>
          <p:spPr>
            <a:xfrm rot="8100000">
              <a:off x="2026656" y="2838874"/>
              <a:ext cx="389850" cy="369332"/>
            </a:xfrm>
            <a:prstGeom prst="rect">
              <a:avLst/>
            </a:prstGeom>
            <a:noFill/>
          </p:spPr>
          <p:txBody>
            <a:bodyPr wrap="none" rtlCol="0">
              <a:spAutoFit/>
            </a:bodyPr>
            <a:lstStyle/>
            <a:p>
              <a:r>
                <a:rPr lang="zh-CN" altLang="en-US" b="1" dirty="0">
                  <a:solidFill>
                    <a:srgbClr val="FF0000"/>
                  </a:solidFill>
                  <a:cs typeface="Arial" charset="0"/>
                  <a:sym typeface="Wingdings 2"/>
                </a:rPr>
                <a:t></a:t>
              </a:r>
              <a:endParaRPr lang="zh-CN" altLang="en-US" b="1" dirty="0">
                <a:solidFill>
                  <a:srgbClr val="FF0000"/>
                </a:solidFill>
                <a:cs typeface="Arial" charset="0"/>
              </a:endParaRPr>
            </a:p>
          </p:txBody>
        </p:sp>
        <p:cxnSp>
          <p:nvCxnSpPr>
            <p:cNvPr id="68" name="Straight Arrow Connector 67"/>
            <p:cNvCxnSpPr/>
            <p:nvPr/>
          </p:nvCxnSpPr>
          <p:spPr>
            <a:xfrm rot="5400000" flipH="1" flipV="1">
              <a:off x="2051449" y="2999185"/>
              <a:ext cx="340519" cy="1588"/>
            </a:xfrm>
            <a:prstGeom prst="straightConnector1">
              <a:avLst/>
            </a:prstGeom>
            <a:ln w="31750">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1831406" y="3137691"/>
            <a:ext cx="389850" cy="398032"/>
            <a:chOff x="2026656" y="2838874"/>
            <a:chExt cx="389850" cy="398032"/>
          </a:xfrm>
        </p:grpSpPr>
        <p:sp>
          <p:nvSpPr>
            <p:cNvPr id="71" name="TextBox 70"/>
            <p:cNvSpPr txBox="1"/>
            <p:nvPr/>
          </p:nvSpPr>
          <p:spPr>
            <a:xfrm rot="8100000">
              <a:off x="2026656" y="2838874"/>
              <a:ext cx="389850" cy="369332"/>
            </a:xfrm>
            <a:prstGeom prst="rect">
              <a:avLst/>
            </a:prstGeom>
            <a:noFill/>
          </p:spPr>
          <p:txBody>
            <a:bodyPr wrap="none" rtlCol="0">
              <a:spAutoFit/>
            </a:bodyPr>
            <a:lstStyle/>
            <a:p>
              <a:r>
                <a:rPr lang="zh-CN" altLang="en-US" b="1" dirty="0">
                  <a:solidFill>
                    <a:srgbClr val="FF0000"/>
                  </a:solidFill>
                  <a:cs typeface="Arial" charset="0"/>
                  <a:sym typeface="Wingdings 2"/>
                </a:rPr>
                <a:t></a:t>
              </a:r>
              <a:endParaRPr lang="zh-CN" altLang="en-US" b="1" dirty="0">
                <a:solidFill>
                  <a:srgbClr val="FF0000"/>
                </a:solidFill>
                <a:cs typeface="Arial" charset="0"/>
              </a:endParaRPr>
            </a:p>
          </p:txBody>
        </p:sp>
        <p:cxnSp>
          <p:nvCxnSpPr>
            <p:cNvPr id="72" name="Straight Arrow Connector 71"/>
            <p:cNvCxnSpPr/>
            <p:nvPr/>
          </p:nvCxnSpPr>
          <p:spPr>
            <a:xfrm rot="5400000" flipH="1" flipV="1">
              <a:off x="2051449" y="3065853"/>
              <a:ext cx="340519" cy="1588"/>
            </a:xfrm>
            <a:prstGeom prst="straightConnector1">
              <a:avLst/>
            </a:prstGeom>
            <a:ln w="31750">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grpSp>
      <p:cxnSp>
        <p:nvCxnSpPr>
          <p:cNvPr id="74" name="Straight Connector 73"/>
          <p:cNvCxnSpPr/>
          <p:nvPr/>
        </p:nvCxnSpPr>
        <p:spPr>
          <a:xfrm>
            <a:off x="2483656" y="2456228"/>
            <a:ext cx="457200" cy="409575"/>
          </a:xfrm>
          <a:prstGeom prst="line">
            <a:avLst/>
          </a:prstGeom>
          <a:ln w="31750" cmpd="dbl">
            <a:solidFill>
              <a:srgbClr val="C00000"/>
            </a:solidFill>
            <a:prstDash val="sysDot"/>
          </a:ln>
        </p:spPr>
        <p:style>
          <a:lnRef idx="2">
            <a:schemeClr val="accent1"/>
          </a:lnRef>
          <a:fillRef idx="0">
            <a:schemeClr val="accent1"/>
          </a:fillRef>
          <a:effectRef idx="1">
            <a:schemeClr val="accent1"/>
          </a:effectRef>
          <a:fontRef idx="minor">
            <a:schemeClr val="tx1"/>
          </a:fontRef>
        </p:style>
      </p:cxnSp>
      <p:sp>
        <p:nvSpPr>
          <p:cNvPr id="73" name="Text Box 171"/>
          <p:cNvSpPr txBox="1">
            <a:spLocks noChangeArrowheads="1"/>
          </p:cNvSpPr>
          <p:nvPr/>
        </p:nvSpPr>
        <p:spPr bwMode="auto">
          <a:xfrm>
            <a:off x="4635383" y="1687294"/>
            <a:ext cx="2997936" cy="769441"/>
          </a:xfrm>
          <a:prstGeom prst="rect">
            <a:avLst/>
          </a:prstGeom>
          <a:noFill/>
          <a:ln w="9525">
            <a:noFill/>
            <a:miter lim="800000"/>
            <a:headEnd/>
            <a:tailEnd/>
          </a:ln>
          <a:effectLst/>
        </p:spPr>
        <p:txBody>
          <a:bodyPr wrap="none">
            <a:spAutoFit/>
          </a:bodyPr>
          <a:lstStyle/>
          <a:p>
            <a:pPr algn="l"/>
            <a:r>
              <a:rPr lang="en-US" sz="2200" b="1" dirty="0" smtClean="0">
                <a:solidFill>
                  <a:srgbClr val="0000FF"/>
                </a:solidFill>
              </a:rPr>
              <a:t>Energy</a:t>
            </a:r>
            <a:r>
              <a:rPr lang="en-US" sz="2200" dirty="0" smtClean="0"/>
              <a:t> </a:t>
            </a:r>
            <a:r>
              <a:rPr lang="en-US" sz="2200" b="1" dirty="0" smtClean="0">
                <a:solidFill>
                  <a:schemeClr val="tx1"/>
                </a:solidFill>
              </a:rPr>
              <a:t>conservation</a:t>
            </a:r>
            <a:endParaRPr lang="en-US" sz="2200" b="1" dirty="0">
              <a:solidFill>
                <a:schemeClr val="tx1"/>
              </a:solidFill>
            </a:endParaRPr>
          </a:p>
          <a:p>
            <a:pPr algn="l"/>
            <a:r>
              <a:rPr lang="en-US" sz="2200" b="1" dirty="0" smtClean="0">
                <a:solidFill>
                  <a:srgbClr val="FF0000"/>
                </a:solidFill>
              </a:rPr>
              <a:t>E</a:t>
            </a:r>
            <a:r>
              <a:rPr lang="en-US" sz="2200" b="1" baseline="-25000" dirty="0" smtClean="0">
                <a:solidFill>
                  <a:srgbClr val="FF0000"/>
                </a:solidFill>
              </a:rPr>
              <a:t>B</a:t>
            </a:r>
            <a:r>
              <a:rPr lang="en-US" sz="2200" b="1" baseline="-25000" dirty="0" smtClean="0"/>
              <a:t> </a:t>
            </a:r>
            <a:r>
              <a:rPr lang="en-US" sz="2200" b="1" dirty="0"/>
              <a:t>=</a:t>
            </a:r>
            <a:r>
              <a:rPr lang="en-US" sz="2200" b="1" dirty="0">
                <a:solidFill>
                  <a:srgbClr val="008000"/>
                </a:solidFill>
              </a:rPr>
              <a:t> </a:t>
            </a:r>
            <a:r>
              <a:rPr lang="en-US" sz="2200" b="1" dirty="0"/>
              <a:t>ħ</a:t>
            </a:r>
            <a:r>
              <a:rPr lang="el-GR" sz="2200" b="1" dirty="0"/>
              <a:t>ω</a:t>
            </a:r>
            <a:r>
              <a:rPr lang="en-US" sz="2200" b="1" dirty="0">
                <a:solidFill>
                  <a:srgbClr val="008000"/>
                </a:solidFill>
              </a:rPr>
              <a:t> </a:t>
            </a:r>
            <a:r>
              <a:rPr lang="en-US" sz="2200" b="1" dirty="0"/>
              <a:t>- </a:t>
            </a:r>
            <a:r>
              <a:rPr lang="en-US" sz="2200" b="1" dirty="0">
                <a:solidFill>
                  <a:srgbClr val="0000FF"/>
                </a:solidFill>
              </a:rPr>
              <a:t>E</a:t>
            </a:r>
            <a:r>
              <a:rPr lang="en-US" sz="2200" b="1" baseline="-25000" dirty="0">
                <a:solidFill>
                  <a:srgbClr val="0000FF"/>
                </a:solidFill>
              </a:rPr>
              <a:t>K</a:t>
            </a:r>
            <a:r>
              <a:rPr lang="en-US" sz="2200" b="1" baseline="-25000" dirty="0">
                <a:solidFill>
                  <a:srgbClr val="008000"/>
                </a:solidFill>
              </a:rPr>
              <a:t> </a:t>
            </a:r>
            <a:r>
              <a:rPr lang="en-US" sz="2200" b="1" dirty="0" smtClean="0"/>
              <a:t>–</a:t>
            </a:r>
            <a:r>
              <a:rPr lang="en-US" sz="2200" b="1" dirty="0" smtClean="0">
                <a:solidFill>
                  <a:srgbClr val="008000"/>
                </a:solidFill>
              </a:rPr>
              <a:t> </a:t>
            </a:r>
            <a:r>
              <a:rPr lang="el-GR" sz="2200" b="1" dirty="0">
                <a:solidFill>
                  <a:schemeClr val="tx1"/>
                </a:solidFill>
              </a:rPr>
              <a:t>Φ</a:t>
            </a:r>
            <a:r>
              <a:rPr lang="en-US" sz="2200" b="1" baseline="-25000" dirty="0" smtClean="0">
                <a:solidFill>
                  <a:schemeClr val="tx1"/>
                </a:solidFill>
              </a:rPr>
              <a:t>A</a:t>
            </a:r>
            <a:endParaRPr lang="el-GR" sz="2200" b="1" dirty="0">
              <a:solidFill>
                <a:schemeClr val="tx1"/>
              </a:solidFill>
            </a:endParaRPr>
          </a:p>
        </p:txBody>
      </p:sp>
      <p:grpSp>
        <p:nvGrpSpPr>
          <p:cNvPr id="75" name="Group 54"/>
          <p:cNvGrpSpPr/>
          <p:nvPr/>
        </p:nvGrpSpPr>
        <p:grpSpPr>
          <a:xfrm>
            <a:off x="4572000" y="3040559"/>
            <a:ext cx="4738797" cy="769441"/>
            <a:chOff x="2850312" y="2166938"/>
            <a:chExt cx="4738797" cy="769441"/>
          </a:xfrm>
        </p:grpSpPr>
        <p:sp>
          <p:nvSpPr>
            <p:cNvPr id="76" name="Text Box 171"/>
            <p:cNvSpPr txBox="1">
              <a:spLocks noChangeArrowheads="1"/>
            </p:cNvSpPr>
            <p:nvPr/>
          </p:nvSpPr>
          <p:spPr bwMode="auto">
            <a:xfrm>
              <a:off x="2850312" y="2166938"/>
              <a:ext cx="4738797" cy="769441"/>
            </a:xfrm>
            <a:prstGeom prst="rect">
              <a:avLst/>
            </a:prstGeom>
            <a:noFill/>
            <a:ln w="9525">
              <a:noFill/>
              <a:miter lim="800000"/>
              <a:headEnd/>
              <a:tailEnd/>
            </a:ln>
            <a:effectLst/>
          </p:spPr>
          <p:txBody>
            <a:bodyPr wrap="none">
              <a:spAutoFit/>
            </a:bodyPr>
            <a:lstStyle/>
            <a:p>
              <a:pPr marL="342900" indent="-342900" algn="l"/>
              <a:r>
                <a:rPr lang="en-US" sz="2200" b="1" dirty="0" smtClean="0">
                  <a:solidFill>
                    <a:schemeClr val="tx1"/>
                  </a:solidFill>
                </a:rPr>
                <a:t>Angle / </a:t>
              </a:r>
              <a:r>
                <a:rPr lang="en-US" sz="2200" b="1" dirty="0" smtClean="0">
                  <a:solidFill>
                    <a:srgbClr val="0000FF"/>
                  </a:solidFill>
                </a:rPr>
                <a:t>momentum</a:t>
              </a:r>
              <a:r>
                <a:rPr lang="en-US" sz="2200" b="1" dirty="0" smtClean="0">
                  <a:solidFill>
                    <a:schemeClr val="tx1"/>
                  </a:solidFill>
                </a:rPr>
                <a:t> conservation</a:t>
              </a:r>
            </a:p>
            <a:p>
              <a:pPr marL="342900" indent="-342900" algn="l"/>
              <a:r>
                <a:rPr lang="en-US" sz="2200" b="1" dirty="0" smtClean="0">
                  <a:solidFill>
                    <a:srgbClr val="FF0000"/>
                  </a:solidFill>
                </a:rPr>
                <a:t>k</a:t>
              </a:r>
              <a:r>
                <a:rPr lang="en-US" sz="2200" b="1" baseline="-25000" dirty="0" smtClean="0">
                  <a:solidFill>
                    <a:srgbClr val="FF0000"/>
                  </a:solidFill>
                </a:rPr>
                <a:t>║</a:t>
              </a:r>
              <a:r>
                <a:rPr lang="en-US" sz="2200" b="1" dirty="0" smtClean="0"/>
                <a:t>     √</a:t>
              </a:r>
              <a:r>
                <a:rPr lang="en-US" sz="2200" b="1" dirty="0" err="1" smtClean="0">
                  <a:solidFill>
                    <a:srgbClr val="0000FF"/>
                  </a:solidFill>
                </a:rPr>
                <a:t>E</a:t>
              </a:r>
              <a:r>
                <a:rPr lang="en-US" sz="2200" b="1" baseline="-25000" dirty="0" err="1" smtClean="0">
                  <a:solidFill>
                    <a:srgbClr val="0000FF"/>
                  </a:solidFill>
                </a:rPr>
                <a:t>k</a:t>
              </a:r>
              <a:r>
                <a:rPr lang="en-US" sz="2200" b="1" dirty="0" smtClean="0"/>
                <a:t> sin </a:t>
              </a:r>
              <a:r>
                <a:rPr lang="el-GR" sz="2200" b="1" i="1" dirty="0" smtClean="0">
                  <a:solidFill>
                    <a:srgbClr val="0000FF"/>
                  </a:solidFill>
                </a:rPr>
                <a:t>θ</a:t>
              </a:r>
              <a:endParaRPr lang="en-US" sz="2200" b="1" i="1" dirty="0">
                <a:solidFill>
                  <a:srgbClr val="0000FF"/>
                </a:solidFill>
              </a:endParaRPr>
            </a:p>
          </p:txBody>
        </p:sp>
        <p:graphicFrame>
          <p:nvGraphicFramePr>
            <p:cNvPr id="79" name="Object 2"/>
            <p:cNvGraphicFramePr>
              <a:graphicFrameLocks noChangeAspect="1"/>
            </p:cNvGraphicFramePr>
            <p:nvPr>
              <p:extLst>
                <p:ext uri="{D42A27DB-BD31-4B8C-83A1-F6EECF244321}">
                  <p14:modId xmlns:p14="http://schemas.microsoft.com/office/powerpoint/2010/main" val="3017481543"/>
                </p:ext>
              </p:extLst>
            </p:nvPr>
          </p:nvGraphicFramePr>
          <p:xfrm>
            <a:off x="3265818" y="2657595"/>
            <a:ext cx="294673" cy="225425"/>
          </p:xfrm>
          <a:graphic>
            <a:graphicData uri="http://schemas.openxmlformats.org/presentationml/2006/ole">
              <mc:AlternateContent xmlns:mc="http://schemas.openxmlformats.org/markup-compatibility/2006">
                <mc:Choice xmlns:v="urn:schemas-microsoft-com:vml" Requires="v">
                  <p:oleObj spid="_x0000_s1509974" name="Equation" r:id="rId7" imgW="152280" imgH="126720" progId="Equation.3">
                    <p:embed/>
                  </p:oleObj>
                </mc:Choice>
                <mc:Fallback>
                  <p:oleObj name="Equation" r:id="rId7" imgW="152280" imgH="12672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5818" y="2657595"/>
                          <a:ext cx="294673" cy="225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80" name="Straight Connector 53"/>
            <p:cNvCxnSpPr/>
            <p:nvPr/>
          </p:nvCxnSpPr>
          <p:spPr>
            <a:xfrm>
              <a:off x="3756984" y="2564562"/>
              <a:ext cx="2190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1" name="Text Box 171"/>
          <p:cNvSpPr txBox="1">
            <a:spLocks noChangeArrowheads="1"/>
          </p:cNvSpPr>
          <p:nvPr/>
        </p:nvSpPr>
        <p:spPr bwMode="auto">
          <a:xfrm>
            <a:off x="4562303" y="4259759"/>
            <a:ext cx="2284344" cy="769441"/>
          </a:xfrm>
          <a:prstGeom prst="rect">
            <a:avLst/>
          </a:prstGeom>
          <a:noFill/>
          <a:ln w="9525">
            <a:noFill/>
            <a:miter lim="800000"/>
            <a:headEnd/>
            <a:tailEnd/>
          </a:ln>
          <a:effectLst/>
        </p:spPr>
        <p:txBody>
          <a:bodyPr wrap="none">
            <a:spAutoFit/>
          </a:bodyPr>
          <a:lstStyle/>
          <a:p>
            <a:pPr algn="ctr"/>
            <a:r>
              <a:rPr lang="en-US" sz="2200" dirty="0" smtClean="0">
                <a:solidFill>
                  <a:srgbClr val="0000FF"/>
                </a:solidFill>
              </a:rPr>
              <a:t>Time </a:t>
            </a:r>
            <a:r>
              <a:rPr lang="en-US" sz="2200" dirty="0"/>
              <a:t>r</a:t>
            </a:r>
            <a:r>
              <a:rPr lang="en-US" sz="2200" dirty="0" smtClean="0">
                <a:solidFill>
                  <a:schemeClr val="tx1"/>
                </a:solidFill>
              </a:rPr>
              <a:t>esolution</a:t>
            </a:r>
            <a:endParaRPr lang="en-US" sz="2200" dirty="0">
              <a:solidFill>
                <a:schemeClr val="tx1"/>
              </a:solidFill>
            </a:endParaRPr>
          </a:p>
          <a:p>
            <a:pPr algn="ctr"/>
            <a:r>
              <a:rPr lang="en-US" sz="2200" b="1" dirty="0" smtClean="0">
                <a:solidFill>
                  <a:srgbClr val="FF0000"/>
                </a:solidFill>
              </a:rPr>
              <a:t>    </a:t>
            </a:r>
            <a:r>
              <a:rPr lang="en-US" sz="2200" b="1" dirty="0" smtClean="0">
                <a:solidFill>
                  <a:srgbClr val="0000FF"/>
                </a:solidFill>
                <a:latin typeface="Times New Roman" pitchFamily="18" charset="0"/>
                <a:cs typeface="Times New Roman" pitchFamily="18" charset="0"/>
              </a:rPr>
              <a:t>A</a:t>
            </a:r>
            <a:r>
              <a:rPr lang="en-US" sz="2200" b="1" i="1" dirty="0" smtClean="0">
                <a:solidFill>
                  <a:srgbClr val="0000FF"/>
                </a:solidFill>
                <a:latin typeface="Times New Roman" pitchFamily="18" charset="0"/>
                <a:cs typeface="Times New Roman" pitchFamily="18" charset="0"/>
              </a:rPr>
              <a:t>(k, </a:t>
            </a:r>
            <a:r>
              <a:rPr lang="el-GR" sz="2200" b="1" i="1" dirty="0" smtClean="0">
                <a:solidFill>
                  <a:srgbClr val="0000FF"/>
                </a:solidFill>
                <a:latin typeface="Times New Roman" pitchFamily="18" charset="0"/>
                <a:cs typeface="Times New Roman" pitchFamily="18" charset="0"/>
              </a:rPr>
              <a:t>ω</a:t>
            </a:r>
            <a:r>
              <a:rPr lang="en-US" sz="2200" b="1" i="1" dirty="0" smtClean="0">
                <a:solidFill>
                  <a:srgbClr val="0000FF"/>
                </a:solidFill>
                <a:latin typeface="Times New Roman" pitchFamily="18" charset="0"/>
                <a:cs typeface="Times New Roman" pitchFamily="18" charset="0"/>
              </a:rPr>
              <a:t>, t-t′)</a:t>
            </a:r>
            <a:endParaRPr lang="el-GR" sz="2200" b="1" i="1" baseline="-25000" dirty="0">
              <a:solidFill>
                <a:srgbClr val="0000FF"/>
              </a:solidFill>
              <a:latin typeface="Times New Roman" pitchFamily="18" charset="0"/>
              <a:cs typeface="Times New Roman" pitchFamily="18" charset="0"/>
            </a:endParaRPr>
          </a:p>
        </p:txBody>
      </p:sp>
      <p:sp>
        <p:nvSpPr>
          <p:cNvPr id="87"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Spin + time-resolved ARPES</a:t>
            </a:r>
            <a:endParaRPr lang="en-US" altLang="zh-CN" sz="3000" dirty="0">
              <a:solidFill>
                <a:schemeClr val="bg1"/>
              </a:solidFill>
              <a:effectLst>
                <a:outerShdw blurRad="38100" dist="38100" dir="2700000" algn="tl">
                  <a:srgbClr val="000000"/>
                </a:outerShdw>
              </a:effectLst>
              <a:ea typeface="宋体" pitchFamily="2" charset="-122"/>
            </a:endParaRPr>
          </a:p>
        </p:txBody>
      </p:sp>
    </p:spTree>
    <p:extLst>
      <p:ext uri="{BB962C8B-B14F-4D97-AF65-F5344CB8AC3E}">
        <p14:creationId xmlns:p14="http://schemas.microsoft.com/office/powerpoint/2010/main" val="11675200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2.5E-6 -3.33333E-6 L 0.18334 0.22778 " pathEditMode="relative" rAng="0" ptsTypes="AA">
                                      <p:cBhvr>
                                        <p:cTn id="6" dur="600" fill="hold"/>
                                        <p:tgtEl>
                                          <p:spTgt spid="45"/>
                                        </p:tgtEl>
                                        <p:attrNameLst>
                                          <p:attrName>ppt_x</p:attrName>
                                          <p:attrName>ppt_y</p:attrName>
                                        </p:attrNameLst>
                                      </p:cBhvr>
                                      <p:rCtr x="92" y="114"/>
                                    </p:animMotion>
                                  </p:childTnLst>
                                </p:cTn>
                              </p:par>
                              <p:par>
                                <p:cTn id="7" presetID="22" presetClass="exit" presetSubtype="4" fill="hold" nodeType="withEffect">
                                  <p:stCondLst>
                                    <p:cond delay="0"/>
                                  </p:stCondLst>
                                  <p:childTnLst>
                                    <p:animEffect transition="out" filter="wipe(down)">
                                      <p:cBhvr>
                                        <p:cTn id="8" dur="600"/>
                                        <p:tgtEl>
                                          <p:spTgt spid="45"/>
                                        </p:tgtEl>
                                      </p:cBhvr>
                                    </p:animEffect>
                                    <p:set>
                                      <p:cBhvr>
                                        <p:cTn id="9" dur="1" fill="hold">
                                          <p:stCondLst>
                                            <p:cond delay="599"/>
                                          </p:stCondLst>
                                        </p:cTn>
                                        <p:tgtEl>
                                          <p:spTgt spid="45"/>
                                        </p:tgtEl>
                                        <p:attrNameLst>
                                          <p:attrName>style.visibility</p:attrName>
                                        </p:attrNameLst>
                                      </p:cBhvr>
                                      <p:to>
                                        <p:strVal val="hidden"/>
                                      </p:to>
                                    </p:set>
                                  </p:childTnLst>
                                </p:cTn>
                              </p:par>
                            </p:childTnLst>
                          </p:cTn>
                        </p:par>
                        <p:par>
                          <p:cTn id="10" fill="hold">
                            <p:stCondLst>
                              <p:cond delay="600"/>
                            </p:stCondLst>
                            <p:childTnLst>
                              <p:par>
                                <p:cTn id="11" presetID="53" presetClass="entr" presetSubtype="16" fill="hold" grpId="1"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300" fill="hold"/>
                                        <p:tgtEl>
                                          <p:spTgt spid="46"/>
                                        </p:tgtEl>
                                        <p:attrNameLst>
                                          <p:attrName>ppt_w</p:attrName>
                                        </p:attrNameLst>
                                      </p:cBhvr>
                                      <p:tavLst>
                                        <p:tav tm="0">
                                          <p:val>
                                            <p:fltVal val="0"/>
                                          </p:val>
                                        </p:tav>
                                        <p:tav tm="100000">
                                          <p:val>
                                            <p:strVal val="#ppt_w"/>
                                          </p:val>
                                        </p:tav>
                                      </p:tavLst>
                                    </p:anim>
                                    <p:anim calcmode="lin" valueType="num">
                                      <p:cBhvr>
                                        <p:cTn id="14" dur="300" fill="hold"/>
                                        <p:tgtEl>
                                          <p:spTgt spid="46"/>
                                        </p:tgtEl>
                                        <p:attrNameLst>
                                          <p:attrName>ppt_h</p:attrName>
                                        </p:attrNameLst>
                                      </p:cBhvr>
                                      <p:tavLst>
                                        <p:tav tm="0">
                                          <p:val>
                                            <p:fltVal val="0"/>
                                          </p:val>
                                        </p:tav>
                                        <p:tav tm="100000">
                                          <p:val>
                                            <p:strVal val="#ppt_h"/>
                                          </p:val>
                                        </p:tav>
                                      </p:tavLst>
                                    </p:anim>
                                    <p:animEffect transition="in" filter="fade">
                                      <p:cBhvr>
                                        <p:cTn id="15" dur="300"/>
                                        <p:tgtEl>
                                          <p:spTgt spid="46"/>
                                        </p:tgtEl>
                                      </p:cBhvr>
                                    </p:animEffect>
                                  </p:childTnLst>
                                </p:cTn>
                              </p:par>
                              <p:par>
                                <p:cTn id="16" presetID="53" presetClass="entr" presetSubtype="16" fill="hold" grpId="1" nodeType="withEffect">
                                  <p:stCondLst>
                                    <p:cond delay="0"/>
                                  </p:stCondLst>
                                  <p:childTnLst>
                                    <p:set>
                                      <p:cBhvr>
                                        <p:cTn id="17" dur="1" fill="hold">
                                          <p:stCondLst>
                                            <p:cond delay="0"/>
                                          </p:stCondLst>
                                        </p:cTn>
                                        <p:tgtEl>
                                          <p:spTgt spid="47"/>
                                        </p:tgtEl>
                                        <p:attrNameLst>
                                          <p:attrName>style.visibility</p:attrName>
                                        </p:attrNameLst>
                                      </p:cBhvr>
                                      <p:to>
                                        <p:strVal val="visible"/>
                                      </p:to>
                                    </p:set>
                                    <p:anim calcmode="lin" valueType="num">
                                      <p:cBhvr>
                                        <p:cTn id="18" dur="300" fill="hold"/>
                                        <p:tgtEl>
                                          <p:spTgt spid="47"/>
                                        </p:tgtEl>
                                        <p:attrNameLst>
                                          <p:attrName>ppt_w</p:attrName>
                                        </p:attrNameLst>
                                      </p:cBhvr>
                                      <p:tavLst>
                                        <p:tav tm="0">
                                          <p:val>
                                            <p:fltVal val="0"/>
                                          </p:val>
                                        </p:tav>
                                        <p:tav tm="100000">
                                          <p:val>
                                            <p:strVal val="#ppt_w"/>
                                          </p:val>
                                        </p:tav>
                                      </p:tavLst>
                                    </p:anim>
                                    <p:anim calcmode="lin" valueType="num">
                                      <p:cBhvr>
                                        <p:cTn id="19" dur="300" fill="hold"/>
                                        <p:tgtEl>
                                          <p:spTgt spid="47"/>
                                        </p:tgtEl>
                                        <p:attrNameLst>
                                          <p:attrName>ppt_h</p:attrName>
                                        </p:attrNameLst>
                                      </p:cBhvr>
                                      <p:tavLst>
                                        <p:tav tm="0">
                                          <p:val>
                                            <p:fltVal val="0"/>
                                          </p:val>
                                        </p:tav>
                                        <p:tav tm="100000">
                                          <p:val>
                                            <p:strVal val="#ppt_h"/>
                                          </p:val>
                                        </p:tav>
                                      </p:tavLst>
                                    </p:anim>
                                    <p:animEffect transition="in" filter="fade">
                                      <p:cBhvr>
                                        <p:cTn id="20" dur="300"/>
                                        <p:tgtEl>
                                          <p:spTgt spid="47"/>
                                        </p:tgtEl>
                                      </p:cBhvr>
                                    </p:animEffect>
                                  </p:childTnLst>
                                </p:cTn>
                              </p:par>
                              <p:par>
                                <p:cTn id="21" presetID="53" presetClass="entr" presetSubtype="16" fill="hold" grpId="1" nodeType="withEffect">
                                  <p:stCondLst>
                                    <p:cond delay="0"/>
                                  </p:stCondLst>
                                  <p:childTnLst>
                                    <p:set>
                                      <p:cBhvr>
                                        <p:cTn id="22" dur="1" fill="hold">
                                          <p:stCondLst>
                                            <p:cond delay="0"/>
                                          </p:stCondLst>
                                        </p:cTn>
                                        <p:tgtEl>
                                          <p:spTgt spid="49"/>
                                        </p:tgtEl>
                                        <p:attrNameLst>
                                          <p:attrName>style.visibility</p:attrName>
                                        </p:attrNameLst>
                                      </p:cBhvr>
                                      <p:to>
                                        <p:strVal val="visible"/>
                                      </p:to>
                                    </p:set>
                                    <p:anim calcmode="lin" valueType="num">
                                      <p:cBhvr>
                                        <p:cTn id="23" dur="300" fill="hold"/>
                                        <p:tgtEl>
                                          <p:spTgt spid="49"/>
                                        </p:tgtEl>
                                        <p:attrNameLst>
                                          <p:attrName>ppt_w</p:attrName>
                                        </p:attrNameLst>
                                      </p:cBhvr>
                                      <p:tavLst>
                                        <p:tav tm="0">
                                          <p:val>
                                            <p:fltVal val="0"/>
                                          </p:val>
                                        </p:tav>
                                        <p:tav tm="100000">
                                          <p:val>
                                            <p:strVal val="#ppt_w"/>
                                          </p:val>
                                        </p:tav>
                                      </p:tavLst>
                                    </p:anim>
                                    <p:anim calcmode="lin" valueType="num">
                                      <p:cBhvr>
                                        <p:cTn id="24" dur="300" fill="hold"/>
                                        <p:tgtEl>
                                          <p:spTgt spid="49"/>
                                        </p:tgtEl>
                                        <p:attrNameLst>
                                          <p:attrName>ppt_h</p:attrName>
                                        </p:attrNameLst>
                                      </p:cBhvr>
                                      <p:tavLst>
                                        <p:tav tm="0">
                                          <p:val>
                                            <p:fltVal val="0"/>
                                          </p:val>
                                        </p:tav>
                                        <p:tav tm="100000">
                                          <p:val>
                                            <p:strVal val="#ppt_h"/>
                                          </p:val>
                                        </p:tav>
                                      </p:tavLst>
                                    </p:anim>
                                    <p:animEffect transition="in" filter="fade">
                                      <p:cBhvr>
                                        <p:cTn id="25" dur="300"/>
                                        <p:tgtEl>
                                          <p:spTgt spid="49"/>
                                        </p:tgtEl>
                                      </p:cBhvr>
                                    </p:animEffect>
                                  </p:childTnLst>
                                </p:cTn>
                              </p:par>
                              <p:par>
                                <p:cTn id="26" presetID="53" presetClass="entr" presetSubtype="16" fill="hold" grpId="1" nodeType="withEffect">
                                  <p:stCondLst>
                                    <p:cond delay="0"/>
                                  </p:stCondLst>
                                  <p:childTnLst>
                                    <p:set>
                                      <p:cBhvr>
                                        <p:cTn id="27" dur="1" fill="hold">
                                          <p:stCondLst>
                                            <p:cond delay="0"/>
                                          </p:stCondLst>
                                        </p:cTn>
                                        <p:tgtEl>
                                          <p:spTgt spid="50"/>
                                        </p:tgtEl>
                                        <p:attrNameLst>
                                          <p:attrName>style.visibility</p:attrName>
                                        </p:attrNameLst>
                                      </p:cBhvr>
                                      <p:to>
                                        <p:strVal val="visible"/>
                                      </p:to>
                                    </p:set>
                                    <p:anim calcmode="lin" valueType="num">
                                      <p:cBhvr>
                                        <p:cTn id="28" dur="300" fill="hold"/>
                                        <p:tgtEl>
                                          <p:spTgt spid="50"/>
                                        </p:tgtEl>
                                        <p:attrNameLst>
                                          <p:attrName>ppt_w</p:attrName>
                                        </p:attrNameLst>
                                      </p:cBhvr>
                                      <p:tavLst>
                                        <p:tav tm="0">
                                          <p:val>
                                            <p:fltVal val="0"/>
                                          </p:val>
                                        </p:tav>
                                        <p:tav tm="100000">
                                          <p:val>
                                            <p:strVal val="#ppt_w"/>
                                          </p:val>
                                        </p:tav>
                                      </p:tavLst>
                                    </p:anim>
                                    <p:anim calcmode="lin" valueType="num">
                                      <p:cBhvr>
                                        <p:cTn id="29" dur="300" fill="hold"/>
                                        <p:tgtEl>
                                          <p:spTgt spid="50"/>
                                        </p:tgtEl>
                                        <p:attrNameLst>
                                          <p:attrName>ppt_h</p:attrName>
                                        </p:attrNameLst>
                                      </p:cBhvr>
                                      <p:tavLst>
                                        <p:tav tm="0">
                                          <p:val>
                                            <p:fltVal val="0"/>
                                          </p:val>
                                        </p:tav>
                                        <p:tav tm="100000">
                                          <p:val>
                                            <p:strVal val="#ppt_h"/>
                                          </p:val>
                                        </p:tav>
                                      </p:tavLst>
                                    </p:anim>
                                    <p:animEffect transition="in" filter="fade">
                                      <p:cBhvr>
                                        <p:cTn id="30" dur="300"/>
                                        <p:tgtEl>
                                          <p:spTgt spid="50"/>
                                        </p:tgtEl>
                                      </p:cBhvr>
                                    </p:animEffect>
                                  </p:childTnLst>
                                </p:cTn>
                              </p:par>
                              <p:par>
                                <p:cTn id="31" presetID="53" presetClass="entr" presetSubtype="16" fill="hold" grpId="1" nodeType="with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p:cTn id="33" dur="300" fill="hold"/>
                                        <p:tgtEl>
                                          <p:spTgt spid="51"/>
                                        </p:tgtEl>
                                        <p:attrNameLst>
                                          <p:attrName>ppt_w</p:attrName>
                                        </p:attrNameLst>
                                      </p:cBhvr>
                                      <p:tavLst>
                                        <p:tav tm="0">
                                          <p:val>
                                            <p:fltVal val="0"/>
                                          </p:val>
                                        </p:tav>
                                        <p:tav tm="100000">
                                          <p:val>
                                            <p:strVal val="#ppt_w"/>
                                          </p:val>
                                        </p:tav>
                                      </p:tavLst>
                                    </p:anim>
                                    <p:anim calcmode="lin" valueType="num">
                                      <p:cBhvr>
                                        <p:cTn id="34" dur="300" fill="hold"/>
                                        <p:tgtEl>
                                          <p:spTgt spid="51"/>
                                        </p:tgtEl>
                                        <p:attrNameLst>
                                          <p:attrName>ppt_h</p:attrName>
                                        </p:attrNameLst>
                                      </p:cBhvr>
                                      <p:tavLst>
                                        <p:tav tm="0">
                                          <p:val>
                                            <p:fltVal val="0"/>
                                          </p:val>
                                        </p:tav>
                                        <p:tav tm="100000">
                                          <p:val>
                                            <p:strVal val="#ppt_h"/>
                                          </p:val>
                                        </p:tav>
                                      </p:tavLst>
                                    </p:anim>
                                    <p:animEffect transition="in" filter="fade">
                                      <p:cBhvr>
                                        <p:cTn id="35" dur="300"/>
                                        <p:tgtEl>
                                          <p:spTgt spid="51"/>
                                        </p:tgtEl>
                                      </p:cBhvr>
                                    </p:animEffect>
                                  </p:childTnLst>
                                </p:cTn>
                              </p:par>
                              <p:par>
                                <p:cTn id="36" presetID="42" presetClass="path" presetSubtype="0" accel="50000" decel="50000" fill="hold" grpId="0" nodeType="withEffect">
                                  <p:stCondLst>
                                    <p:cond delay="0"/>
                                  </p:stCondLst>
                                  <p:childTnLst>
                                    <p:animMotion origin="layout" path="M 4.72222E-6 -1.85185E-6 L -0.11789 -0.03426 " pathEditMode="relative" rAng="0" ptsTypes="AA">
                                      <p:cBhvr>
                                        <p:cTn id="37" dur="500" fill="hold"/>
                                        <p:tgtEl>
                                          <p:spTgt spid="46"/>
                                        </p:tgtEl>
                                        <p:attrNameLst>
                                          <p:attrName>ppt_x</p:attrName>
                                          <p:attrName>ppt_y</p:attrName>
                                        </p:attrNameLst>
                                      </p:cBhvr>
                                      <p:rCtr x="-59" y="-17"/>
                                    </p:animMotion>
                                  </p:childTnLst>
                                </p:cTn>
                              </p:par>
                              <p:par>
                                <p:cTn id="38" presetID="42" presetClass="path" presetSubtype="0" accel="50000" decel="50000" fill="hold" grpId="0" nodeType="withEffect">
                                  <p:stCondLst>
                                    <p:cond delay="0"/>
                                  </p:stCondLst>
                                  <p:childTnLst>
                                    <p:animMotion origin="layout" path="M 1.11111E-6 7.40741E-7 L 0.15399 0.06319 " pathEditMode="relative" rAng="0" ptsTypes="AA">
                                      <p:cBhvr>
                                        <p:cTn id="39" dur="500" fill="hold"/>
                                        <p:tgtEl>
                                          <p:spTgt spid="47"/>
                                        </p:tgtEl>
                                        <p:attrNameLst>
                                          <p:attrName>ppt_x</p:attrName>
                                          <p:attrName>ppt_y</p:attrName>
                                        </p:attrNameLst>
                                      </p:cBhvr>
                                      <p:rCtr x="77" y="31"/>
                                    </p:animMotion>
                                  </p:childTnLst>
                                </p:cTn>
                              </p:par>
                              <p:par>
                                <p:cTn id="40" presetID="42" presetClass="path" presetSubtype="0" accel="50000" decel="50000" fill="hold" grpId="0" nodeType="withEffect">
                                  <p:stCondLst>
                                    <p:cond delay="0"/>
                                  </p:stCondLst>
                                  <p:childTnLst>
                                    <p:animMotion origin="layout" path="M 1.11111E-6 3.09898E-6 L 0.02569 -0.13691 " pathEditMode="relative" rAng="0" ptsTypes="AA">
                                      <p:cBhvr>
                                        <p:cTn id="41" dur="500" fill="hold"/>
                                        <p:tgtEl>
                                          <p:spTgt spid="49"/>
                                        </p:tgtEl>
                                        <p:attrNameLst>
                                          <p:attrName>ppt_x</p:attrName>
                                          <p:attrName>ppt_y</p:attrName>
                                        </p:attrNameLst>
                                      </p:cBhvr>
                                      <p:rCtr x="1285" y="-6846"/>
                                    </p:animMotion>
                                  </p:childTnLst>
                                </p:cTn>
                              </p:par>
                              <p:par>
                                <p:cTn id="42" presetID="42" presetClass="path" presetSubtype="0" accel="50000" decel="50000" fill="hold" grpId="0" nodeType="withEffect">
                                  <p:stCondLst>
                                    <p:cond delay="0"/>
                                  </p:stCondLst>
                                  <p:childTnLst>
                                    <p:animMotion origin="layout" path="M 3.05556E-6 4.07407E-6 L 0.19566 -0.04954 " pathEditMode="relative" rAng="0" ptsTypes="AA">
                                      <p:cBhvr>
                                        <p:cTn id="43" dur="500" fill="hold"/>
                                        <p:tgtEl>
                                          <p:spTgt spid="50"/>
                                        </p:tgtEl>
                                        <p:attrNameLst>
                                          <p:attrName>ppt_x</p:attrName>
                                          <p:attrName>ppt_y</p:attrName>
                                        </p:attrNameLst>
                                      </p:cBhvr>
                                      <p:rCtr x="9774" y="-2477"/>
                                    </p:animMotion>
                                  </p:childTnLst>
                                </p:cTn>
                              </p:par>
                              <p:par>
                                <p:cTn id="44" presetID="42" presetClass="path" presetSubtype="0" accel="50000" decel="50000" fill="hold" grpId="0" nodeType="withEffect">
                                  <p:stCondLst>
                                    <p:cond delay="0"/>
                                  </p:stCondLst>
                                  <p:childTnLst>
                                    <p:animMotion origin="layout" path="M 5.55556E-7 -1.11111E-6 L -0.04965 0.04028 " pathEditMode="relative" rAng="0" ptsTypes="AA">
                                      <p:cBhvr>
                                        <p:cTn id="45" dur="500" fill="hold"/>
                                        <p:tgtEl>
                                          <p:spTgt spid="51"/>
                                        </p:tgtEl>
                                        <p:attrNameLst>
                                          <p:attrName>ppt_x</p:attrName>
                                          <p:attrName>ppt_y</p:attrName>
                                        </p:attrNameLst>
                                      </p:cBhvr>
                                      <p:rCtr x="-2483" y="2014"/>
                                    </p:animMotion>
                                  </p:childTnLst>
                                </p:cTn>
                              </p:par>
                            </p:childTnLst>
                          </p:cTn>
                        </p:par>
                        <p:par>
                          <p:cTn id="46" fill="hold">
                            <p:stCondLst>
                              <p:cond delay="1100"/>
                            </p:stCondLst>
                            <p:childTnLst>
                              <p:par>
                                <p:cTn id="47" presetID="1" presetClass="entr" presetSubtype="0" fill="hold" nodeType="after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p:cTn id="53" dur="500" fill="hold"/>
                                        <p:tgtEl>
                                          <p:spTgt spid="69"/>
                                        </p:tgtEl>
                                        <p:attrNameLst>
                                          <p:attrName>ppt_w</p:attrName>
                                        </p:attrNameLst>
                                      </p:cBhvr>
                                      <p:tavLst>
                                        <p:tav tm="0">
                                          <p:val>
                                            <p:fltVal val="0"/>
                                          </p:val>
                                        </p:tav>
                                        <p:tav tm="100000">
                                          <p:val>
                                            <p:strVal val="#ppt_w"/>
                                          </p:val>
                                        </p:tav>
                                      </p:tavLst>
                                    </p:anim>
                                    <p:anim calcmode="lin" valueType="num">
                                      <p:cBhvr>
                                        <p:cTn id="54" dur="500" fill="hold"/>
                                        <p:tgtEl>
                                          <p:spTgt spid="69"/>
                                        </p:tgtEl>
                                        <p:attrNameLst>
                                          <p:attrName>ppt_h</p:attrName>
                                        </p:attrNameLst>
                                      </p:cBhvr>
                                      <p:tavLst>
                                        <p:tav tm="0">
                                          <p:val>
                                            <p:fltVal val="0"/>
                                          </p:val>
                                        </p:tav>
                                        <p:tav tm="100000">
                                          <p:val>
                                            <p:strVal val="#ppt_h"/>
                                          </p:val>
                                        </p:tav>
                                      </p:tavLst>
                                    </p:anim>
                                  </p:childTnLst>
                                </p:cTn>
                              </p:par>
                              <p:par>
                                <p:cTn id="55" presetID="56" presetClass="path" presetSubtype="0" accel="50000" decel="50000" fill="hold" nodeType="withEffect">
                                  <p:stCondLst>
                                    <p:cond delay="0"/>
                                  </p:stCondLst>
                                  <p:childTnLst>
                                    <p:animMotion origin="layout" path="M 4.72222E-6 2.22222E-6 L 0.08003 -0.10764 " pathEditMode="relative" rAng="0" ptsTypes="AA">
                                      <p:cBhvr>
                                        <p:cTn id="56" dur="600" fill="hold"/>
                                        <p:tgtEl>
                                          <p:spTgt spid="69"/>
                                        </p:tgtEl>
                                        <p:attrNameLst>
                                          <p:attrName>ppt_x</p:attrName>
                                          <p:attrName>ppt_y</p:attrName>
                                        </p:attrNameLst>
                                      </p:cBhvr>
                                      <p:rCtr x="40" y="-54"/>
                                    </p:animMotion>
                                  </p:childTnLst>
                                </p:cTn>
                              </p:par>
                            </p:childTnLst>
                          </p:cTn>
                        </p:par>
                        <p:par>
                          <p:cTn id="57" fill="hold">
                            <p:stCondLst>
                              <p:cond delay="600"/>
                            </p:stCondLst>
                            <p:childTnLst>
                              <p:par>
                                <p:cTn id="58" presetID="0" presetClass="path" presetSubtype="0" accel="50000" decel="50000" fill="hold" nodeType="afterEffect">
                                  <p:stCondLst>
                                    <p:cond delay="0"/>
                                  </p:stCondLst>
                                  <p:childTnLst>
                                    <p:animMotion origin="layout" path="M 0.08003 -0.10764 L 0.12899 -0.17361 L 0.13941 -0.18588 L 0.14513 -0.18866 L 0.15069 -0.18796 L 0.15486 -0.18518 L 0.1592 -0.18032 L 0.16163 -0.1743 L 0.16163 -0.16805 L 0.16128 -0.16157 L 0.15902 -0.15741 " pathEditMode="relative" ptsTypes="AAAAAAAAAAA">
                                      <p:cBhvr>
                                        <p:cTn id="59" dur="500" fill="hold"/>
                                        <p:tgtEl>
                                          <p:spTgt spid="69"/>
                                        </p:tgtEl>
                                        <p:attrNameLst>
                                          <p:attrName>ppt_x</p:attrName>
                                          <p:attrName>ppt_y</p:attrName>
                                        </p:attrNameLst>
                                      </p:cBhvr>
                                    </p:animMotion>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nodeType="clickEffect">
                                  <p:stCondLst>
                                    <p:cond delay="0"/>
                                  </p:stCondLst>
                                  <p:childTnLst>
                                    <p:set>
                                      <p:cBhvr>
                                        <p:cTn id="63" dur="1" fill="hold">
                                          <p:stCondLst>
                                            <p:cond delay="0"/>
                                          </p:stCondLst>
                                        </p:cTn>
                                        <p:tgtEl>
                                          <p:spTgt spid="70"/>
                                        </p:tgtEl>
                                        <p:attrNameLst>
                                          <p:attrName>style.visibility</p:attrName>
                                        </p:attrNameLst>
                                      </p:cBhvr>
                                      <p:to>
                                        <p:strVal val="visible"/>
                                      </p:to>
                                    </p:set>
                                    <p:anim calcmode="lin" valueType="num">
                                      <p:cBhvr>
                                        <p:cTn id="64" dur="500" fill="hold"/>
                                        <p:tgtEl>
                                          <p:spTgt spid="70"/>
                                        </p:tgtEl>
                                        <p:attrNameLst>
                                          <p:attrName>ppt_w</p:attrName>
                                        </p:attrNameLst>
                                      </p:cBhvr>
                                      <p:tavLst>
                                        <p:tav tm="0">
                                          <p:val>
                                            <p:fltVal val="0"/>
                                          </p:val>
                                        </p:tav>
                                        <p:tav tm="100000">
                                          <p:val>
                                            <p:strVal val="#ppt_w"/>
                                          </p:val>
                                        </p:tav>
                                      </p:tavLst>
                                    </p:anim>
                                    <p:anim calcmode="lin" valueType="num">
                                      <p:cBhvr>
                                        <p:cTn id="65" dur="500" fill="hold"/>
                                        <p:tgtEl>
                                          <p:spTgt spid="70"/>
                                        </p:tgtEl>
                                        <p:attrNameLst>
                                          <p:attrName>ppt_h</p:attrName>
                                        </p:attrNameLst>
                                      </p:cBhvr>
                                      <p:tavLst>
                                        <p:tav tm="0">
                                          <p:val>
                                            <p:fltVal val="0"/>
                                          </p:val>
                                        </p:tav>
                                        <p:tav tm="100000">
                                          <p:val>
                                            <p:strVal val="#ppt_h"/>
                                          </p:val>
                                        </p:tav>
                                      </p:tavLst>
                                    </p:anim>
                                  </p:childTnLst>
                                </p:cTn>
                              </p:par>
                              <p:par>
                                <p:cTn id="66" presetID="56" presetClass="path" presetSubtype="0" accel="50000" decel="50000" fill="hold" nodeType="withEffect">
                                  <p:stCondLst>
                                    <p:cond delay="0"/>
                                  </p:stCondLst>
                                  <p:childTnLst>
                                    <p:animMotion origin="layout" path="M 4.72222E-6 2.22222E-6 L 0.08003 -0.10764 " pathEditMode="relative" rAng="0" ptsTypes="AA">
                                      <p:cBhvr>
                                        <p:cTn id="67" dur="600" fill="hold"/>
                                        <p:tgtEl>
                                          <p:spTgt spid="70"/>
                                        </p:tgtEl>
                                        <p:attrNameLst>
                                          <p:attrName>ppt_x</p:attrName>
                                          <p:attrName>ppt_y</p:attrName>
                                        </p:attrNameLst>
                                      </p:cBhvr>
                                      <p:rCtr x="40" y="-54"/>
                                    </p:animMotion>
                                  </p:childTnLst>
                                </p:cTn>
                              </p:par>
                            </p:childTnLst>
                          </p:cTn>
                        </p:par>
                        <p:par>
                          <p:cTn id="68" fill="hold">
                            <p:stCondLst>
                              <p:cond delay="600"/>
                            </p:stCondLst>
                            <p:childTnLst>
                              <p:par>
                                <p:cTn id="69" presetID="0" presetClass="path" presetSubtype="0" accel="50000" decel="50000" fill="hold" nodeType="afterEffect">
                                  <p:stCondLst>
                                    <p:cond delay="0"/>
                                  </p:stCondLst>
                                  <p:childTnLst>
                                    <p:animMotion origin="layout" path="M 0.08073 -0.10741 C 0.08073 -0.10718 0.08646 -0.07269 0.09254 -0.03727 " pathEditMode="relative" rAng="0" ptsTypes="aA">
                                      <p:cBhvr>
                                        <p:cTn id="70" dur="500" fill="hold"/>
                                        <p:tgtEl>
                                          <p:spTgt spid="70"/>
                                        </p:tgtEl>
                                        <p:attrNameLst>
                                          <p:attrName>ppt_x</p:attrName>
                                          <p:attrName>ppt_y</p:attrName>
                                        </p:attrNameLst>
                                      </p:cBhvr>
                                      <p:rCtr x="6" y="35"/>
                                    </p:animMotion>
                                  </p:childTnLst>
                                </p:cTn>
                              </p:par>
                            </p:childTnLst>
                          </p:cTn>
                        </p:par>
                        <p:par>
                          <p:cTn id="71" fill="hold">
                            <p:stCondLst>
                              <p:cond delay="1100"/>
                            </p:stCondLst>
                            <p:childTnLst>
                              <p:par>
                                <p:cTn id="72" presetID="35" presetClass="exit" presetSubtype="0" fill="hold" nodeType="afterEffect">
                                  <p:stCondLst>
                                    <p:cond delay="0"/>
                                  </p:stCondLst>
                                  <p:childTnLst>
                                    <p:animEffect transition="out" filter="fade">
                                      <p:cBhvr>
                                        <p:cTn id="73" dur="2000"/>
                                        <p:tgtEl>
                                          <p:spTgt spid="70"/>
                                        </p:tgtEl>
                                      </p:cBhvr>
                                    </p:animEffect>
                                    <p:anim calcmode="lin" valueType="num">
                                      <p:cBhvr>
                                        <p:cTn id="74" dur="2000"/>
                                        <p:tgtEl>
                                          <p:spTgt spid="70"/>
                                        </p:tgtEl>
                                        <p:attrNameLst>
                                          <p:attrName>style.rotation</p:attrName>
                                        </p:attrNameLst>
                                      </p:cBhvr>
                                      <p:tavLst>
                                        <p:tav tm="0">
                                          <p:val>
                                            <p:fltVal val="0"/>
                                          </p:val>
                                        </p:tav>
                                        <p:tav tm="100000">
                                          <p:val>
                                            <p:fltVal val="720"/>
                                          </p:val>
                                        </p:tav>
                                      </p:tavLst>
                                    </p:anim>
                                    <p:anim calcmode="lin" valueType="num">
                                      <p:cBhvr>
                                        <p:cTn id="75" dur="2000"/>
                                        <p:tgtEl>
                                          <p:spTgt spid="70"/>
                                        </p:tgtEl>
                                        <p:attrNameLst>
                                          <p:attrName>ppt_h</p:attrName>
                                        </p:attrNameLst>
                                      </p:cBhvr>
                                      <p:tavLst>
                                        <p:tav tm="0">
                                          <p:val>
                                            <p:strVal val="ppt_h"/>
                                          </p:val>
                                        </p:tav>
                                        <p:tav tm="100000">
                                          <p:val>
                                            <p:fltVal val="0"/>
                                          </p:val>
                                        </p:tav>
                                      </p:tavLst>
                                    </p:anim>
                                    <p:anim calcmode="lin" valueType="num">
                                      <p:cBhvr>
                                        <p:cTn id="76" dur="2000"/>
                                        <p:tgtEl>
                                          <p:spTgt spid="70"/>
                                        </p:tgtEl>
                                        <p:attrNameLst>
                                          <p:attrName>ppt_w</p:attrName>
                                        </p:attrNameLst>
                                      </p:cBhvr>
                                      <p:tavLst>
                                        <p:tav tm="0">
                                          <p:val>
                                            <p:strVal val="ppt_w"/>
                                          </p:val>
                                        </p:tav>
                                        <p:tav tm="100000">
                                          <p:val>
                                            <p:fltVal val="0"/>
                                          </p:val>
                                        </p:tav>
                                      </p:tavLst>
                                    </p:anim>
                                    <p:set>
                                      <p:cBhvr>
                                        <p:cTn id="77" dur="1" fill="hold">
                                          <p:stCondLst>
                                            <p:cond delay="1999"/>
                                          </p:stCondLst>
                                        </p:cTn>
                                        <p:tgtEl>
                                          <p:spTgt spid="70"/>
                                        </p:tgtEl>
                                        <p:attrNameLst>
                                          <p:attrName>style.visibility</p:attrName>
                                        </p:attrNameLst>
                                      </p:cBhvr>
                                      <p:to>
                                        <p:strVal val="hidden"/>
                                      </p:to>
                                    </p:set>
                                  </p:childTnLst>
                                </p:cTn>
                              </p:par>
                            </p:childTnLst>
                          </p:cTn>
                        </p:par>
                        <p:par>
                          <p:cTn id="78" fill="hold">
                            <p:stCondLst>
                              <p:cond delay="3100"/>
                            </p:stCondLst>
                            <p:childTnLst>
                              <p:par>
                                <p:cTn id="79" presetID="1" presetClass="entr" presetSubtype="0" fill="hold" grpId="0" nodeType="afterEffect">
                                  <p:stCondLst>
                                    <p:cond delay="700"/>
                                  </p:stCondLst>
                                  <p:childTnLst>
                                    <p:set>
                                      <p:cBhvr>
                                        <p:cTn id="80" dur="1" fill="hold">
                                          <p:stCondLst>
                                            <p:cond delay="0"/>
                                          </p:stCondLst>
                                        </p:cTn>
                                        <p:tgtEl>
                                          <p:spTgt spid="8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2" grpId="0"/>
      <p:bldP spid="46" grpId="0"/>
      <p:bldP spid="46" grpId="1"/>
      <p:bldP spid="47" grpId="0"/>
      <p:bldP spid="47" grpId="1"/>
      <p:bldP spid="49" grpId="0"/>
      <p:bldP spid="49" grpId="1"/>
      <p:bldP spid="50" grpId="0"/>
      <p:bldP spid="50" grpId="1"/>
      <p:bldP spid="51" grpId="0"/>
      <p:bldP spid="51"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 name="Group 131"/>
          <p:cNvGrpSpPr/>
          <p:nvPr/>
        </p:nvGrpSpPr>
        <p:grpSpPr>
          <a:xfrm>
            <a:off x="128016" y="3200400"/>
            <a:ext cx="1952240" cy="3547872"/>
            <a:chOff x="128016" y="3200400"/>
            <a:chExt cx="1952240" cy="3547872"/>
          </a:xfrm>
        </p:grpSpPr>
        <p:pic>
          <p:nvPicPr>
            <p:cNvPr id="133" name="Picture 2" descr="F:\My Mega Documents\Latex Stuff\TIpol\xtras\Pres_FSDisp_c.png"/>
            <p:cNvPicPr>
              <a:picLocks noChangeAspect="1" noChangeArrowheads="1"/>
            </p:cNvPicPr>
            <p:nvPr/>
          </p:nvPicPr>
          <p:blipFill>
            <a:blip r:embed="rId3"/>
            <a:srcRect/>
            <a:stretch>
              <a:fillRect/>
            </a:stretch>
          </p:blipFill>
          <p:spPr bwMode="auto">
            <a:xfrm>
              <a:off x="128016" y="3200400"/>
              <a:ext cx="1952240" cy="3547872"/>
            </a:xfrm>
            <a:prstGeom prst="rect">
              <a:avLst/>
            </a:prstGeom>
            <a:noFill/>
          </p:spPr>
        </p:pic>
        <p:grpSp>
          <p:nvGrpSpPr>
            <p:cNvPr id="148" name="Group 62"/>
            <p:cNvGrpSpPr/>
            <p:nvPr/>
          </p:nvGrpSpPr>
          <p:grpSpPr>
            <a:xfrm>
              <a:off x="953859" y="4675413"/>
              <a:ext cx="128016" cy="128016"/>
              <a:chOff x="3076575" y="4667250"/>
              <a:chExt cx="128016" cy="128016"/>
            </a:xfrm>
            <a:effectLst/>
          </p:grpSpPr>
          <p:sp>
            <p:nvSpPr>
              <p:cNvPr id="153" name="Oval 152"/>
              <p:cNvSpPr/>
              <p:nvPr/>
            </p:nvSpPr>
            <p:spPr>
              <a:xfrm>
                <a:off x="3076575" y="4667250"/>
                <a:ext cx="128016" cy="128016"/>
              </a:xfrm>
              <a:prstGeom prst="ellipse">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4" name="Straight Connector 153"/>
              <p:cNvCxnSpPr>
                <a:stCxn id="153" idx="1"/>
                <a:endCxn id="153" idx="5"/>
              </p:cNvCxnSpPr>
              <p:nvPr/>
            </p:nvCxnSpPr>
            <p:spPr>
              <a:xfrm>
                <a:off x="3095323" y="4685997"/>
                <a:ext cx="90520" cy="90522"/>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flipH="1">
                <a:off x="3100086" y="4685997"/>
                <a:ext cx="90520" cy="90522"/>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2" name="Group 72"/>
            <p:cNvGrpSpPr/>
            <p:nvPr/>
          </p:nvGrpSpPr>
          <p:grpSpPr>
            <a:xfrm>
              <a:off x="1538968" y="4680856"/>
              <a:ext cx="128016" cy="128016"/>
              <a:chOff x="3759653" y="4680857"/>
              <a:chExt cx="128016" cy="128016"/>
            </a:xfrm>
          </p:grpSpPr>
          <p:sp>
            <p:nvSpPr>
              <p:cNvPr id="146" name="Oval 145"/>
              <p:cNvSpPr/>
              <p:nvPr/>
            </p:nvSpPr>
            <p:spPr>
              <a:xfrm>
                <a:off x="3759653" y="4680857"/>
                <a:ext cx="128016" cy="128016"/>
              </a:xfrm>
              <a:prstGeom prst="ellipse">
                <a:avLst/>
              </a:prstGeom>
              <a:no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p:nvSpPr>
            <p:spPr>
              <a:xfrm>
                <a:off x="3805921" y="4718961"/>
                <a:ext cx="45720" cy="45720"/>
              </a:xfrm>
              <a:prstGeom prst="ellipse">
                <a:avLst/>
              </a:prstGeom>
              <a:solidFill>
                <a:schemeClr val="bg1"/>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7" name="Group 79"/>
            <p:cNvGrpSpPr/>
            <p:nvPr/>
          </p:nvGrpSpPr>
          <p:grpSpPr>
            <a:xfrm>
              <a:off x="996044" y="3626307"/>
              <a:ext cx="658568" cy="740226"/>
              <a:chOff x="996044" y="3626307"/>
              <a:chExt cx="658568" cy="740226"/>
            </a:xfrm>
          </p:grpSpPr>
          <p:cxnSp>
            <p:nvCxnSpPr>
              <p:cNvPr id="138" name="Straight Arrow Connector 137"/>
              <p:cNvCxnSpPr/>
              <p:nvPr/>
            </p:nvCxnSpPr>
            <p:spPr>
              <a:xfrm flipV="1">
                <a:off x="996044" y="3837216"/>
                <a:ext cx="0" cy="269421"/>
              </a:xfrm>
              <a:prstGeom prst="straightConnector1">
                <a:avLst/>
              </a:prstGeom>
              <a:ln>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a:off x="1654612" y="3875320"/>
                <a:ext cx="0" cy="269421"/>
              </a:xfrm>
              <a:prstGeom prst="straightConnector1">
                <a:avLst/>
              </a:prstGeom>
              <a:ln>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p:nvPr/>
            </p:nvCxnSpPr>
            <p:spPr>
              <a:xfrm rot="5400000" flipV="1">
                <a:off x="1344390" y="3491596"/>
                <a:ext cx="0" cy="269421"/>
              </a:xfrm>
              <a:prstGeom prst="straightConnector1">
                <a:avLst/>
              </a:prstGeom>
              <a:ln>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rot="16200000" flipH="1" flipV="1">
                <a:off x="1292683" y="4231822"/>
                <a:ext cx="0" cy="269421"/>
              </a:xfrm>
              <a:prstGeom prst="straightConnector1">
                <a:avLst/>
              </a:prstGeom>
              <a:ln>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grpSp>
      </p:grpSp>
      <p:grpSp>
        <p:nvGrpSpPr>
          <p:cNvPr id="3" name="Group 48"/>
          <p:cNvGrpSpPr/>
          <p:nvPr/>
        </p:nvGrpSpPr>
        <p:grpSpPr>
          <a:xfrm>
            <a:off x="2379117" y="3325879"/>
            <a:ext cx="4955133" cy="3438990"/>
            <a:chOff x="2387584" y="3325879"/>
            <a:chExt cx="4955133" cy="3438990"/>
          </a:xfrm>
        </p:grpSpPr>
        <p:pic>
          <p:nvPicPr>
            <p:cNvPr id="31" name="Picture 30" descr="Pres_Maps_noguides.png"/>
            <p:cNvPicPr>
              <a:picLocks noChangeAspect="1"/>
            </p:cNvPicPr>
            <p:nvPr/>
          </p:nvPicPr>
          <p:blipFill>
            <a:blip r:embed="rId4"/>
            <a:srcRect l="49572" r="70" b="49884"/>
            <a:stretch>
              <a:fillRect/>
            </a:stretch>
          </p:blipFill>
          <p:spPr>
            <a:xfrm>
              <a:off x="2911356" y="3325879"/>
              <a:ext cx="4431361" cy="3438990"/>
            </a:xfrm>
            <a:prstGeom prst="rect">
              <a:avLst/>
            </a:prstGeom>
          </p:spPr>
        </p:pic>
        <p:pic>
          <p:nvPicPr>
            <p:cNvPr id="48" name="Picture 47" descr="Pres_Maps_noguides.png"/>
            <p:cNvPicPr>
              <a:picLocks noChangeAspect="1"/>
            </p:cNvPicPr>
            <p:nvPr/>
          </p:nvPicPr>
          <p:blipFill>
            <a:blip r:embed="rId4"/>
            <a:srcRect l="18797" t="9646" r="74853" b="56300"/>
            <a:stretch>
              <a:fillRect/>
            </a:stretch>
          </p:blipFill>
          <p:spPr>
            <a:xfrm>
              <a:off x="2387584" y="3979334"/>
              <a:ext cx="558800" cy="2336800"/>
            </a:xfrm>
            <a:prstGeom prst="rect">
              <a:avLst/>
            </a:prstGeom>
          </p:spPr>
        </p:pic>
      </p:grpSp>
      <p:grpSp>
        <p:nvGrpSpPr>
          <p:cNvPr id="4" name="Group 53"/>
          <p:cNvGrpSpPr/>
          <p:nvPr/>
        </p:nvGrpSpPr>
        <p:grpSpPr>
          <a:xfrm>
            <a:off x="3282696" y="758952"/>
            <a:ext cx="5597146" cy="2060826"/>
            <a:chOff x="-2980944" y="3235528"/>
            <a:chExt cx="5597146" cy="2060826"/>
          </a:xfrm>
        </p:grpSpPr>
        <p:pic>
          <p:nvPicPr>
            <p:cNvPr id="55" name="Picture 3" descr="F:\My Mega Documents\TOF Files\OSD\ExpGeometry\GenGeoD_P_sm.png"/>
            <p:cNvPicPr>
              <a:picLocks noChangeAspect="1" noChangeArrowheads="1"/>
            </p:cNvPicPr>
            <p:nvPr/>
          </p:nvPicPr>
          <p:blipFill>
            <a:blip r:embed="rId5"/>
            <a:srcRect/>
            <a:stretch>
              <a:fillRect/>
            </a:stretch>
          </p:blipFill>
          <p:spPr bwMode="auto">
            <a:xfrm>
              <a:off x="-2980944" y="3465576"/>
              <a:ext cx="5469571" cy="1783080"/>
            </a:xfrm>
            <a:prstGeom prst="rect">
              <a:avLst/>
            </a:prstGeom>
            <a:noFill/>
          </p:spPr>
        </p:pic>
        <p:grpSp>
          <p:nvGrpSpPr>
            <p:cNvPr id="5" name="Group 51"/>
            <p:cNvGrpSpPr/>
            <p:nvPr/>
          </p:nvGrpSpPr>
          <p:grpSpPr>
            <a:xfrm>
              <a:off x="-2399377" y="3235528"/>
              <a:ext cx="5015579" cy="2060826"/>
              <a:chOff x="3664266" y="3277860"/>
              <a:chExt cx="5015579" cy="2060826"/>
            </a:xfrm>
          </p:grpSpPr>
          <p:sp>
            <p:nvSpPr>
              <p:cNvPr id="57" name="Arc 56"/>
              <p:cNvSpPr/>
              <p:nvPr/>
            </p:nvSpPr>
            <p:spPr>
              <a:xfrm>
                <a:off x="4578667" y="4172266"/>
                <a:ext cx="411480" cy="468630"/>
              </a:xfrm>
              <a:prstGeom prst="arc">
                <a:avLst>
                  <a:gd name="adj1" fmla="val 16200000"/>
                  <a:gd name="adj2" fmla="val 20317763"/>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8" name="TextBox 57"/>
              <p:cNvSpPr txBox="1"/>
              <p:nvPr/>
            </p:nvSpPr>
            <p:spPr>
              <a:xfrm>
                <a:off x="4868735" y="4084934"/>
                <a:ext cx="415498" cy="276999"/>
              </a:xfrm>
              <a:prstGeom prst="rect">
                <a:avLst/>
              </a:prstGeom>
              <a:noFill/>
            </p:spPr>
            <p:txBody>
              <a:bodyPr wrap="none" rtlCol="0">
                <a:spAutoFit/>
              </a:bodyPr>
              <a:lstStyle/>
              <a:p>
                <a:r>
                  <a:rPr lang="en-US" sz="1200" b="1" dirty="0" smtClean="0"/>
                  <a:t>45°</a:t>
                </a:r>
                <a:endParaRPr lang="en-US" sz="1200" b="1" dirty="0"/>
              </a:p>
            </p:txBody>
          </p:sp>
          <p:sp>
            <p:nvSpPr>
              <p:cNvPr id="59" name="TextBox 58"/>
              <p:cNvSpPr txBox="1"/>
              <p:nvPr/>
            </p:nvSpPr>
            <p:spPr>
              <a:xfrm>
                <a:off x="4761030" y="3743125"/>
                <a:ext cx="312906" cy="400110"/>
              </a:xfrm>
              <a:prstGeom prst="rect">
                <a:avLst/>
              </a:prstGeom>
              <a:noFill/>
            </p:spPr>
            <p:txBody>
              <a:bodyPr wrap="none" rtlCol="0">
                <a:spAutoFit/>
              </a:bodyPr>
              <a:lstStyle/>
              <a:p>
                <a:r>
                  <a:rPr lang="en-US" sz="2000" b="1" i="1" dirty="0" smtClean="0">
                    <a:latin typeface="Times New Roman" pitchFamily="18" charset="0"/>
                    <a:cs typeface="Times New Roman" pitchFamily="18" charset="0"/>
                  </a:rPr>
                  <a:t>x</a:t>
                </a:r>
                <a:endParaRPr lang="en-US" sz="2000" b="1" i="1" dirty="0">
                  <a:latin typeface="Times New Roman" pitchFamily="18" charset="0"/>
                  <a:cs typeface="Times New Roman" pitchFamily="18" charset="0"/>
                </a:endParaRPr>
              </a:p>
            </p:txBody>
          </p:sp>
          <p:sp>
            <p:nvSpPr>
              <p:cNvPr id="63" name="TextBox 62"/>
              <p:cNvSpPr txBox="1"/>
              <p:nvPr/>
            </p:nvSpPr>
            <p:spPr>
              <a:xfrm>
                <a:off x="4191358" y="3277860"/>
                <a:ext cx="298480" cy="400110"/>
              </a:xfrm>
              <a:prstGeom prst="rect">
                <a:avLst/>
              </a:prstGeom>
              <a:noFill/>
            </p:spPr>
            <p:txBody>
              <a:bodyPr wrap="none" rtlCol="0">
                <a:spAutoFit/>
              </a:bodyPr>
              <a:lstStyle/>
              <a:p>
                <a:r>
                  <a:rPr lang="en-US" sz="2000" b="1" i="1" dirty="0" smtClean="0">
                    <a:latin typeface="Times New Roman" pitchFamily="18" charset="0"/>
                    <a:cs typeface="Times New Roman" pitchFamily="18" charset="0"/>
                  </a:rPr>
                  <a:t>y</a:t>
                </a:r>
                <a:endParaRPr lang="en-US" sz="2000" b="1" i="1" dirty="0">
                  <a:latin typeface="Times New Roman" pitchFamily="18" charset="0"/>
                  <a:cs typeface="Times New Roman" pitchFamily="18" charset="0"/>
                </a:endParaRPr>
              </a:p>
            </p:txBody>
          </p:sp>
          <p:sp>
            <p:nvSpPr>
              <p:cNvPr id="64" name="TextBox 63"/>
              <p:cNvSpPr txBox="1"/>
              <p:nvPr/>
            </p:nvSpPr>
            <p:spPr>
              <a:xfrm>
                <a:off x="5141526" y="4332620"/>
                <a:ext cx="284052" cy="400110"/>
              </a:xfrm>
              <a:prstGeom prst="rect">
                <a:avLst/>
              </a:prstGeom>
              <a:noFill/>
            </p:spPr>
            <p:txBody>
              <a:bodyPr wrap="none" rtlCol="0">
                <a:spAutoFit/>
              </a:bodyPr>
              <a:lstStyle/>
              <a:p>
                <a:r>
                  <a:rPr lang="en-US" sz="2000" b="1" i="1" dirty="0" smtClean="0">
                    <a:latin typeface="Times New Roman" pitchFamily="18" charset="0"/>
                    <a:cs typeface="Times New Roman" pitchFamily="18" charset="0"/>
                  </a:rPr>
                  <a:t>z</a:t>
                </a:r>
                <a:endParaRPr lang="en-US" sz="2000" b="1" i="1" dirty="0">
                  <a:latin typeface="Times New Roman" pitchFamily="18" charset="0"/>
                  <a:cs typeface="Times New Roman" pitchFamily="18" charset="0"/>
                </a:endParaRPr>
              </a:p>
            </p:txBody>
          </p:sp>
          <p:sp>
            <p:nvSpPr>
              <p:cNvPr id="65" name="TextBox 64"/>
              <p:cNvSpPr txBox="1"/>
              <p:nvPr/>
            </p:nvSpPr>
            <p:spPr>
              <a:xfrm>
                <a:off x="5645290" y="4297443"/>
                <a:ext cx="562975" cy="276999"/>
              </a:xfrm>
              <a:prstGeom prst="rect">
                <a:avLst/>
              </a:prstGeom>
              <a:noFill/>
            </p:spPr>
            <p:txBody>
              <a:bodyPr wrap="none" rtlCol="0">
                <a:spAutoFit/>
              </a:bodyPr>
              <a:lstStyle/>
              <a:p>
                <a:r>
                  <a:rPr lang="en-US" sz="1200" b="1" dirty="0" smtClean="0">
                    <a:solidFill>
                      <a:srgbClr val="00CC00"/>
                    </a:solidFill>
                  </a:rPr>
                  <a:t>p-pol</a:t>
                </a:r>
                <a:endParaRPr lang="en-US" sz="1200" b="1" dirty="0">
                  <a:solidFill>
                    <a:srgbClr val="00CC00"/>
                  </a:solidFill>
                </a:endParaRPr>
              </a:p>
            </p:txBody>
          </p:sp>
          <p:sp>
            <p:nvSpPr>
              <p:cNvPr id="66" name="TextBox 65"/>
              <p:cNvSpPr txBox="1"/>
              <p:nvPr/>
            </p:nvSpPr>
            <p:spPr>
              <a:xfrm>
                <a:off x="6779787" y="5061687"/>
                <a:ext cx="1156086" cy="276999"/>
              </a:xfrm>
              <a:prstGeom prst="rect">
                <a:avLst/>
              </a:prstGeom>
              <a:noFill/>
            </p:spPr>
            <p:txBody>
              <a:bodyPr wrap="none" rtlCol="0">
                <a:spAutoFit/>
              </a:bodyPr>
              <a:lstStyle/>
              <a:p>
                <a:r>
                  <a:rPr lang="en-US" sz="1200" b="1" dirty="0" smtClean="0"/>
                  <a:t>spectrometer</a:t>
                </a:r>
                <a:endParaRPr lang="en-US" sz="1200" b="1" dirty="0"/>
              </a:p>
            </p:txBody>
          </p:sp>
          <p:sp>
            <p:nvSpPr>
              <p:cNvPr id="67" name="TextBox 66"/>
              <p:cNvSpPr txBox="1"/>
              <p:nvPr/>
            </p:nvSpPr>
            <p:spPr>
              <a:xfrm>
                <a:off x="7913687" y="4313239"/>
                <a:ext cx="372218" cy="307777"/>
              </a:xfrm>
              <a:prstGeom prst="rect">
                <a:avLst/>
              </a:prstGeom>
              <a:noFill/>
            </p:spPr>
            <p:txBody>
              <a:bodyPr wrap="none" rtlCol="0">
                <a:spAutoFit/>
              </a:bodyPr>
              <a:lstStyle/>
              <a:p>
                <a:r>
                  <a:rPr lang="en-US" sz="1400" b="1" i="1" dirty="0" smtClean="0"/>
                  <a:t>P</a:t>
                </a:r>
                <a:r>
                  <a:rPr lang="en-US" sz="1400" b="1" i="1" baseline="-25000" dirty="0" smtClean="0"/>
                  <a:t>y</a:t>
                </a:r>
                <a:endParaRPr lang="en-US" sz="1400" b="1" i="1" baseline="-25000" dirty="0"/>
              </a:p>
            </p:txBody>
          </p:sp>
          <p:sp>
            <p:nvSpPr>
              <p:cNvPr id="68" name="TextBox 67"/>
              <p:cNvSpPr txBox="1"/>
              <p:nvPr/>
            </p:nvSpPr>
            <p:spPr>
              <a:xfrm>
                <a:off x="8315643" y="4770859"/>
                <a:ext cx="364202" cy="307777"/>
              </a:xfrm>
              <a:prstGeom prst="rect">
                <a:avLst/>
              </a:prstGeom>
              <a:noFill/>
            </p:spPr>
            <p:txBody>
              <a:bodyPr wrap="none" rtlCol="0">
                <a:spAutoFit/>
              </a:bodyPr>
              <a:lstStyle/>
              <a:p>
                <a:r>
                  <a:rPr lang="en-US" sz="1400" b="1" i="1" dirty="0" smtClean="0"/>
                  <a:t>P</a:t>
                </a:r>
                <a:r>
                  <a:rPr lang="en-US" sz="1400" b="1" i="1" baseline="-25000" dirty="0" smtClean="0"/>
                  <a:t>z</a:t>
                </a:r>
                <a:endParaRPr lang="en-US" sz="1400" b="1" i="1" baseline="-25000" dirty="0"/>
              </a:p>
            </p:txBody>
          </p:sp>
          <p:sp>
            <p:nvSpPr>
              <p:cNvPr id="69" name="Arc 68"/>
              <p:cNvSpPr/>
              <p:nvPr/>
            </p:nvSpPr>
            <p:spPr>
              <a:xfrm>
                <a:off x="4344351" y="3578995"/>
                <a:ext cx="194310" cy="194310"/>
              </a:xfrm>
              <a:prstGeom prst="arc">
                <a:avLst>
                  <a:gd name="adj1" fmla="val 17898045"/>
                  <a:gd name="adj2" fmla="val 15171831"/>
                </a:avLst>
              </a:prstGeom>
              <a:ln w="15875">
                <a:solidFill>
                  <a:schemeClr val="tx1"/>
                </a:solidFill>
                <a:tailEnd type="triangle" w="lg" len="lg"/>
              </a:ln>
              <a:scene3d>
                <a:camera prst="orthographicFront">
                  <a:rot lat="4200000" lon="0" rev="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0" name="Arc 69"/>
              <p:cNvSpPr/>
              <p:nvPr/>
            </p:nvSpPr>
            <p:spPr>
              <a:xfrm>
                <a:off x="3852861" y="4589461"/>
                <a:ext cx="194310" cy="194310"/>
              </a:xfrm>
              <a:prstGeom prst="arc">
                <a:avLst>
                  <a:gd name="adj1" fmla="val 17898045"/>
                  <a:gd name="adj2" fmla="val 15171831"/>
                </a:avLst>
              </a:prstGeom>
              <a:ln w="15875">
                <a:solidFill>
                  <a:schemeClr val="tx1"/>
                </a:solidFill>
                <a:tailEnd type="triangle" w="lg" len="lg"/>
              </a:ln>
              <a:scene3d>
                <a:camera prst="orthographicFront">
                  <a:rot lat="20699991" lon="19199980" rev="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1" name="TextBox 70"/>
              <p:cNvSpPr txBox="1"/>
              <p:nvPr/>
            </p:nvSpPr>
            <p:spPr>
              <a:xfrm>
                <a:off x="4457156" y="3467717"/>
                <a:ext cx="292068" cy="338554"/>
              </a:xfrm>
              <a:prstGeom prst="rect">
                <a:avLst/>
              </a:prstGeom>
              <a:noFill/>
            </p:spPr>
            <p:txBody>
              <a:bodyPr wrap="none" rtlCol="0">
                <a:spAutoFit/>
              </a:bodyPr>
              <a:lstStyle/>
              <a:p>
                <a:r>
                  <a:rPr lang="en-US" sz="1600" b="1" i="1" dirty="0" smtClean="0">
                    <a:latin typeface="Symbol" pitchFamily="18" charset="2"/>
                    <a:cs typeface="Times New Roman" pitchFamily="18" charset="0"/>
                  </a:rPr>
                  <a:t>q</a:t>
                </a:r>
                <a:endParaRPr lang="en-US" sz="1600" b="1" i="1" dirty="0">
                  <a:latin typeface="Symbol" pitchFamily="18" charset="2"/>
                  <a:cs typeface="Times New Roman" pitchFamily="18" charset="0"/>
                </a:endParaRPr>
              </a:p>
            </p:txBody>
          </p:sp>
          <p:sp>
            <p:nvSpPr>
              <p:cNvPr id="72" name="TextBox 71"/>
              <p:cNvSpPr txBox="1"/>
              <p:nvPr/>
            </p:nvSpPr>
            <p:spPr>
              <a:xfrm>
                <a:off x="3664266" y="4698046"/>
                <a:ext cx="296876" cy="338554"/>
              </a:xfrm>
              <a:prstGeom prst="rect">
                <a:avLst/>
              </a:prstGeom>
              <a:noFill/>
            </p:spPr>
            <p:txBody>
              <a:bodyPr wrap="none" rtlCol="0">
                <a:spAutoFit/>
              </a:bodyPr>
              <a:lstStyle/>
              <a:p>
                <a:r>
                  <a:rPr lang="en-US" sz="1600" b="1" i="1" dirty="0" smtClean="0">
                    <a:latin typeface="Symbol" pitchFamily="18" charset="2"/>
                    <a:cs typeface="Times New Roman" pitchFamily="18" charset="0"/>
                  </a:rPr>
                  <a:t>b</a:t>
                </a:r>
                <a:endParaRPr lang="en-US" sz="1600" b="1" i="1" dirty="0">
                  <a:latin typeface="Symbol" pitchFamily="18" charset="2"/>
                  <a:cs typeface="Times New Roman" pitchFamily="18" charset="0"/>
                </a:endParaRPr>
              </a:p>
            </p:txBody>
          </p:sp>
          <p:cxnSp>
            <p:nvCxnSpPr>
              <p:cNvPr id="73" name="Straight Connector 72"/>
              <p:cNvCxnSpPr/>
              <p:nvPr/>
            </p:nvCxnSpPr>
            <p:spPr>
              <a:xfrm flipV="1">
                <a:off x="4429576" y="4187398"/>
                <a:ext cx="279400" cy="166998"/>
              </a:xfrm>
              <a:prstGeom prst="line">
                <a:avLst/>
              </a:prstGeom>
              <a:ln w="25400">
                <a:solidFill>
                  <a:schemeClr val="tx1">
                    <a:lumMod val="50000"/>
                    <a:lumOff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6005909" y="4527297"/>
                <a:ext cx="401072" cy="400110"/>
              </a:xfrm>
              <a:prstGeom prst="rect">
                <a:avLst/>
              </a:prstGeom>
              <a:noFill/>
            </p:spPr>
            <p:txBody>
              <a:bodyPr wrap="none" rtlCol="0">
                <a:spAutoFit/>
              </a:bodyPr>
              <a:lstStyle/>
              <a:p>
                <a:r>
                  <a:rPr lang="en-US" sz="2000" b="1" i="1" dirty="0" smtClean="0">
                    <a:latin typeface="Times New Roman" pitchFamily="18" charset="0"/>
                    <a:cs typeface="Times New Roman" pitchFamily="18" charset="0"/>
                  </a:rPr>
                  <a:t>e</a:t>
                </a:r>
                <a:r>
                  <a:rPr lang="en-US" sz="1000" b="1" i="1" dirty="0" smtClean="0">
                    <a:latin typeface="Times New Roman" pitchFamily="18" charset="0"/>
                    <a:cs typeface="Times New Roman" pitchFamily="18" charset="0"/>
                  </a:rPr>
                  <a:t> </a:t>
                </a:r>
                <a:r>
                  <a:rPr lang="en-US" sz="2000" b="1" i="1" baseline="30000" dirty="0" smtClean="0">
                    <a:latin typeface="Times New Roman" pitchFamily="18" charset="0"/>
                    <a:cs typeface="Times New Roman" pitchFamily="18" charset="0"/>
                  </a:rPr>
                  <a:t>-</a:t>
                </a:r>
                <a:endParaRPr lang="en-US" sz="2000" b="1" i="1" baseline="30000" dirty="0">
                  <a:latin typeface="Times New Roman" pitchFamily="18" charset="0"/>
                  <a:cs typeface="Times New Roman" pitchFamily="18" charset="0"/>
                </a:endParaRPr>
              </a:p>
            </p:txBody>
          </p:sp>
        </p:grpSp>
      </p:grpSp>
      <p:sp>
        <p:nvSpPr>
          <p:cNvPr id="95" name="TextBox 94"/>
          <p:cNvSpPr txBox="1"/>
          <p:nvPr/>
        </p:nvSpPr>
        <p:spPr>
          <a:xfrm>
            <a:off x="2750508" y="2921060"/>
            <a:ext cx="2539068" cy="338554"/>
          </a:xfrm>
          <a:prstGeom prst="rect">
            <a:avLst/>
          </a:prstGeom>
          <a:noFill/>
        </p:spPr>
        <p:txBody>
          <a:bodyPr wrap="square" rtlCol="0">
            <a:spAutoFit/>
          </a:bodyPr>
          <a:lstStyle/>
          <a:p>
            <a:pPr algn="ctr"/>
            <a:r>
              <a:rPr lang="en-US" sz="1600" b="1" dirty="0" smtClean="0">
                <a:latin typeface="Calibri"/>
                <a:cs typeface="Calibri"/>
              </a:rPr>
              <a:t>Full Spin Polarization Maps:</a:t>
            </a:r>
            <a:endParaRPr lang="en-US" sz="1600" b="1" dirty="0">
              <a:latin typeface="Calibri"/>
              <a:cs typeface="Calibri"/>
            </a:endParaRPr>
          </a:p>
        </p:txBody>
      </p:sp>
      <p:sp>
        <p:nvSpPr>
          <p:cNvPr id="52" name="TextBox 51"/>
          <p:cNvSpPr txBox="1"/>
          <p:nvPr/>
        </p:nvSpPr>
        <p:spPr>
          <a:xfrm>
            <a:off x="397268" y="2879983"/>
            <a:ext cx="1895912" cy="338554"/>
          </a:xfrm>
          <a:prstGeom prst="rect">
            <a:avLst/>
          </a:prstGeom>
          <a:noFill/>
        </p:spPr>
        <p:txBody>
          <a:bodyPr wrap="square" rtlCol="0">
            <a:spAutoFit/>
          </a:bodyPr>
          <a:lstStyle/>
          <a:p>
            <a:pPr algn="ctr"/>
            <a:r>
              <a:rPr lang="en-US" sz="1600" b="1" dirty="0" smtClean="0">
                <a:latin typeface="Calibri"/>
                <a:cs typeface="Calibri"/>
              </a:rPr>
              <a:t>Standard ARPES:</a:t>
            </a:r>
            <a:endParaRPr lang="en-US" sz="1600" b="1" dirty="0">
              <a:latin typeface="Calibri"/>
              <a:cs typeface="Calibri"/>
            </a:endParaRPr>
          </a:p>
        </p:txBody>
      </p:sp>
      <p:pic>
        <p:nvPicPr>
          <p:cNvPr id="53" name="Picture 4" descr="F:\My Mega Documents\Latex Stuff\TIpol\cover\ticone2_LR.png"/>
          <p:cNvPicPr>
            <a:picLocks noChangeAspect="1" noChangeArrowheads="1"/>
          </p:cNvPicPr>
          <p:nvPr/>
        </p:nvPicPr>
        <p:blipFill>
          <a:blip r:embed="rId6"/>
          <a:srcRect/>
          <a:stretch>
            <a:fillRect/>
          </a:stretch>
        </p:blipFill>
        <p:spPr bwMode="auto">
          <a:xfrm>
            <a:off x="568941" y="939797"/>
            <a:ext cx="1397631" cy="1786468"/>
          </a:xfrm>
          <a:prstGeom prst="rect">
            <a:avLst/>
          </a:prstGeom>
          <a:noFill/>
        </p:spPr>
      </p:pic>
      <p:sp>
        <p:nvSpPr>
          <p:cNvPr id="79" name="Oval 78"/>
          <p:cNvSpPr/>
          <p:nvPr/>
        </p:nvSpPr>
        <p:spPr>
          <a:xfrm>
            <a:off x="825447" y="3945396"/>
            <a:ext cx="109728" cy="109728"/>
          </a:xfrm>
          <a:prstGeom prst="ellipse">
            <a:avLst/>
          </a:prstGeom>
          <a:noFill/>
          <a:ln w="25400" cap="flat" cmpd="sng" algn="ctr">
            <a:solidFill>
              <a:srgbClr val="00CC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928413" y="4638863"/>
            <a:ext cx="770759" cy="1316999"/>
          </a:xfrm>
          <a:prstGeom prst="rect">
            <a:avLst/>
          </a:prstGeom>
          <a:noFill/>
          <a:ln>
            <a:solidFill>
              <a:srgbClr val="D3D3F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3"/>
          <p:cNvGrpSpPr/>
          <p:nvPr/>
        </p:nvGrpSpPr>
        <p:grpSpPr>
          <a:xfrm>
            <a:off x="1698589" y="3826933"/>
            <a:ext cx="1086944" cy="2362200"/>
            <a:chOff x="1698589" y="3826933"/>
            <a:chExt cx="1086944" cy="2362200"/>
          </a:xfrm>
        </p:grpSpPr>
        <p:cxnSp>
          <p:nvCxnSpPr>
            <p:cNvPr id="34" name="Straight Connector 33"/>
            <p:cNvCxnSpPr/>
            <p:nvPr/>
          </p:nvCxnSpPr>
          <p:spPr>
            <a:xfrm flipV="1">
              <a:off x="1707931" y="3826933"/>
              <a:ext cx="1077602" cy="806376"/>
            </a:xfrm>
            <a:prstGeom prst="line">
              <a:avLst/>
            </a:prstGeom>
            <a:ln w="25400">
              <a:solidFill>
                <a:srgbClr val="AAAAE4"/>
              </a:solidFill>
              <a:prstDash val="lg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698589" y="5955279"/>
              <a:ext cx="875278" cy="233854"/>
            </a:xfrm>
            <a:prstGeom prst="line">
              <a:avLst/>
            </a:prstGeom>
            <a:ln w="25400">
              <a:solidFill>
                <a:srgbClr val="AAAAE4"/>
              </a:solidFill>
              <a:prstDash val="lgDash"/>
            </a:ln>
          </p:spPr>
          <p:style>
            <a:lnRef idx="1">
              <a:schemeClr val="accent1"/>
            </a:lnRef>
            <a:fillRef idx="0">
              <a:schemeClr val="accent1"/>
            </a:fillRef>
            <a:effectRef idx="0">
              <a:schemeClr val="accent1"/>
            </a:effectRef>
            <a:fontRef idx="minor">
              <a:schemeClr val="tx1"/>
            </a:fontRef>
          </p:style>
        </p:cxnSp>
      </p:grpSp>
      <p:sp>
        <p:nvSpPr>
          <p:cNvPr id="41" name="Oval 40"/>
          <p:cNvSpPr>
            <a:spLocks/>
          </p:cNvSpPr>
          <p:nvPr/>
        </p:nvSpPr>
        <p:spPr>
          <a:xfrm>
            <a:off x="932520" y="3942543"/>
            <a:ext cx="109728" cy="109728"/>
          </a:xfrm>
          <a:prstGeom prst="ellipse">
            <a:avLst/>
          </a:prstGeom>
          <a:noFill/>
          <a:ln w="25400" cap="flat" cmpd="sng" algn="ctr">
            <a:solidFill>
              <a:srgbClr val="00CC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1059520" y="3943631"/>
            <a:ext cx="109728" cy="109728"/>
          </a:xfrm>
          <a:prstGeom prst="ellipse">
            <a:avLst/>
          </a:prstGeom>
          <a:noFill/>
          <a:ln w="25400" cap="flat" cmpd="sng" algn="ctr">
            <a:solidFill>
              <a:srgbClr val="00CC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1186520" y="3940778"/>
            <a:ext cx="109728" cy="109728"/>
          </a:xfrm>
          <a:prstGeom prst="ellipse">
            <a:avLst/>
          </a:prstGeom>
          <a:noFill/>
          <a:ln w="25400" cap="flat" cmpd="sng" algn="ctr">
            <a:solidFill>
              <a:srgbClr val="00CC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1317461" y="3944275"/>
            <a:ext cx="109728" cy="109728"/>
          </a:xfrm>
          <a:prstGeom prst="ellipse">
            <a:avLst/>
          </a:prstGeom>
          <a:noFill/>
          <a:ln w="25400" cap="flat" cmpd="sng" algn="ctr">
            <a:solidFill>
              <a:srgbClr val="00CC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1454752" y="3941422"/>
            <a:ext cx="109728" cy="109728"/>
          </a:xfrm>
          <a:prstGeom prst="ellipse">
            <a:avLst/>
          </a:prstGeom>
          <a:noFill/>
          <a:ln w="25400" cap="flat" cmpd="sng" algn="ctr">
            <a:solidFill>
              <a:srgbClr val="00CC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1588102" y="3941422"/>
            <a:ext cx="109728" cy="109728"/>
          </a:xfrm>
          <a:prstGeom prst="ellipse">
            <a:avLst/>
          </a:prstGeom>
          <a:noFill/>
          <a:ln w="25400" cap="flat" cmpd="sng" algn="ctr">
            <a:solidFill>
              <a:srgbClr val="00CC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1715102" y="3941422"/>
            <a:ext cx="109728" cy="109728"/>
          </a:xfrm>
          <a:prstGeom prst="ellipse">
            <a:avLst/>
          </a:prstGeom>
          <a:noFill/>
          <a:ln w="25400" cap="flat" cmpd="sng" algn="ctr">
            <a:solidFill>
              <a:srgbClr val="00CC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173"/>
          <p:cNvGrpSpPr>
            <a:grpSpLocks noChangeAspect="1"/>
          </p:cNvGrpSpPr>
          <p:nvPr/>
        </p:nvGrpSpPr>
        <p:grpSpPr>
          <a:xfrm>
            <a:off x="2742085" y="5245686"/>
            <a:ext cx="755590" cy="783640"/>
            <a:chOff x="3390848" y="4801384"/>
            <a:chExt cx="1689100" cy="1751806"/>
          </a:xfrm>
        </p:grpSpPr>
        <p:grpSp>
          <p:nvGrpSpPr>
            <p:cNvPr id="11" name="Group 99"/>
            <p:cNvGrpSpPr/>
            <p:nvPr/>
          </p:nvGrpSpPr>
          <p:grpSpPr>
            <a:xfrm>
              <a:off x="3390848" y="4801384"/>
              <a:ext cx="1689100" cy="1751806"/>
              <a:chOff x="7111948" y="3481388"/>
              <a:chExt cx="1689100" cy="1751806"/>
            </a:xfrm>
          </p:grpSpPr>
          <p:sp>
            <p:nvSpPr>
              <p:cNvPr id="89" name="Oval 88"/>
              <p:cNvSpPr/>
              <p:nvPr/>
            </p:nvSpPr>
            <p:spPr>
              <a:xfrm>
                <a:off x="7364650" y="3784600"/>
                <a:ext cx="1188720" cy="1188720"/>
              </a:xfrm>
              <a:prstGeom prst="ellipse">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1" name="Straight Connector 90"/>
              <p:cNvCxnSpPr/>
              <p:nvPr/>
            </p:nvCxnSpPr>
            <p:spPr>
              <a:xfrm rot="5400000">
                <a:off x="7075038" y="4356497"/>
                <a:ext cx="1751806" cy="1588"/>
              </a:xfrm>
              <a:prstGeom prst="line">
                <a:avLst/>
              </a:prstGeom>
              <a:ln>
                <a:solidFill>
                  <a:schemeClr val="bg1">
                    <a:lumMod val="50000"/>
                  </a:schemeClr>
                </a:solidFill>
                <a:headEnd type="arrow"/>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7111948" y="4381500"/>
                <a:ext cx="1689100" cy="1589"/>
              </a:xfrm>
              <a:prstGeom prst="line">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85" name="Straight Arrow Connector 84"/>
            <p:cNvCxnSpPr/>
            <p:nvPr/>
          </p:nvCxnSpPr>
          <p:spPr>
            <a:xfrm>
              <a:off x="3815628" y="5585031"/>
              <a:ext cx="838200" cy="0"/>
            </a:xfrm>
            <a:prstGeom prst="straightConnector1">
              <a:avLst/>
            </a:prstGeom>
            <a:ln>
              <a:solidFill>
                <a:srgbClr val="00CC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grpSp>
          <p:nvGrpSpPr>
            <p:cNvPr id="12" name="Group 80"/>
            <p:cNvGrpSpPr/>
            <p:nvPr/>
          </p:nvGrpSpPr>
          <p:grpSpPr>
            <a:xfrm>
              <a:off x="3634342" y="5399753"/>
              <a:ext cx="1203701" cy="693185"/>
              <a:chOff x="7342742" y="4079757"/>
              <a:chExt cx="1203701" cy="693185"/>
            </a:xfrm>
          </p:grpSpPr>
          <p:cxnSp>
            <p:nvCxnSpPr>
              <p:cNvPr id="87" name="Straight Arrow Connector 86"/>
              <p:cNvCxnSpPr/>
              <p:nvPr/>
            </p:nvCxnSpPr>
            <p:spPr>
              <a:xfrm rot="5400000" flipH="1" flipV="1">
                <a:off x="7031892" y="4390607"/>
                <a:ext cx="625250" cy="3550"/>
              </a:xfrm>
              <a:prstGeom prst="straightConnector1">
                <a:avLst/>
              </a:prstGeom>
              <a:ln w="25400">
                <a:solidFill>
                  <a:srgbClr val="0000FF"/>
                </a:solidFill>
                <a:tailEnd type="triangle" w="lg" len="lg"/>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rot="5400000">
                <a:off x="8217336" y="4443835"/>
                <a:ext cx="654664" cy="3550"/>
              </a:xfrm>
              <a:prstGeom prst="straightConnector1">
                <a:avLst/>
              </a:prstGeom>
              <a:ln w="25400">
                <a:solidFill>
                  <a:srgbClr val="FF0000"/>
                </a:solidFill>
                <a:tailEnd type="triangle" w="lg" len="lg"/>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grpSp>
        <p:nvGrpSpPr>
          <p:cNvPr id="83" name="Group 82"/>
          <p:cNvGrpSpPr/>
          <p:nvPr/>
        </p:nvGrpSpPr>
        <p:grpSpPr>
          <a:xfrm>
            <a:off x="3282696" y="758952"/>
            <a:ext cx="5597146" cy="2060826"/>
            <a:chOff x="-2980944" y="3235528"/>
            <a:chExt cx="5597146" cy="2060826"/>
          </a:xfrm>
        </p:grpSpPr>
        <p:pic>
          <p:nvPicPr>
            <p:cNvPr id="84" name="Picture 1" descr="F:\My Mega Documents\TOF Files\OSD\ExpGeometry\GenGeoD_S_sm.png"/>
            <p:cNvPicPr>
              <a:picLocks noChangeAspect="1" noChangeArrowheads="1"/>
            </p:cNvPicPr>
            <p:nvPr/>
          </p:nvPicPr>
          <p:blipFill>
            <a:blip r:embed="rId7"/>
            <a:srcRect/>
            <a:stretch>
              <a:fillRect/>
            </a:stretch>
          </p:blipFill>
          <p:spPr bwMode="auto">
            <a:xfrm>
              <a:off x="-2980944" y="3465576"/>
              <a:ext cx="5469571" cy="1783080"/>
            </a:xfrm>
            <a:prstGeom prst="rect">
              <a:avLst/>
            </a:prstGeom>
            <a:noFill/>
          </p:spPr>
        </p:pic>
        <p:grpSp>
          <p:nvGrpSpPr>
            <p:cNvPr id="86" name="Group 51"/>
            <p:cNvGrpSpPr/>
            <p:nvPr/>
          </p:nvGrpSpPr>
          <p:grpSpPr>
            <a:xfrm>
              <a:off x="-2399377" y="3235528"/>
              <a:ext cx="5015579" cy="2060826"/>
              <a:chOff x="3664266" y="3277860"/>
              <a:chExt cx="5015579" cy="2060826"/>
            </a:xfrm>
          </p:grpSpPr>
          <p:sp>
            <p:nvSpPr>
              <p:cNvPr id="97" name="Arc 96"/>
              <p:cNvSpPr/>
              <p:nvPr/>
            </p:nvSpPr>
            <p:spPr>
              <a:xfrm>
                <a:off x="4578667" y="4172266"/>
                <a:ext cx="411480" cy="468630"/>
              </a:xfrm>
              <a:prstGeom prst="arc">
                <a:avLst>
                  <a:gd name="adj1" fmla="val 16200000"/>
                  <a:gd name="adj2" fmla="val 20317763"/>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8" name="TextBox 97"/>
              <p:cNvSpPr txBox="1"/>
              <p:nvPr/>
            </p:nvSpPr>
            <p:spPr>
              <a:xfrm>
                <a:off x="4868735" y="4084934"/>
                <a:ext cx="415498" cy="276999"/>
              </a:xfrm>
              <a:prstGeom prst="rect">
                <a:avLst/>
              </a:prstGeom>
              <a:noFill/>
            </p:spPr>
            <p:txBody>
              <a:bodyPr wrap="none" rtlCol="0">
                <a:spAutoFit/>
              </a:bodyPr>
              <a:lstStyle/>
              <a:p>
                <a:r>
                  <a:rPr lang="en-US" sz="1200" b="1" dirty="0" smtClean="0"/>
                  <a:t>45°</a:t>
                </a:r>
                <a:endParaRPr lang="en-US" sz="1200" b="1" dirty="0"/>
              </a:p>
            </p:txBody>
          </p:sp>
          <p:sp>
            <p:nvSpPr>
              <p:cNvPr id="99" name="TextBox 98"/>
              <p:cNvSpPr txBox="1"/>
              <p:nvPr/>
            </p:nvSpPr>
            <p:spPr>
              <a:xfrm>
                <a:off x="4761030" y="3743125"/>
                <a:ext cx="312906" cy="400110"/>
              </a:xfrm>
              <a:prstGeom prst="rect">
                <a:avLst/>
              </a:prstGeom>
              <a:noFill/>
            </p:spPr>
            <p:txBody>
              <a:bodyPr wrap="none" rtlCol="0">
                <a:spAutoFit/>
              </a:bodyPr>
              <a:lstStyle/>
              <a:p>
                <a:r>
                  <a:rPr lang="en-US" sz="2000" b="1" i="1" dirty="0" smtClean="0">
                    <a:latin typeface="Times New Roman" pitchFamily="18" charset="0"/>
                    <a:cs typeface="Times New Roman" pitchFamily="18" charset="0"/>
                  </a:rPr>
                  <a:t>x</a:t>
                </a:r>
                <a:endParaRPr lang="en-US" sz="2000" b="1" i="1" dirty="0">
                  <a:latin typeface="Times New Roman" pitchFamily="18" charset="0"/>
                  <a:cs typeface="Times New Roman" pitchFamily="18" charset="0"/>
                </a:endParaRPr>
              </a:p>
            </p:txBody>
          </p:sp>
          <p:sp>
            <p:nvSpPr>
              <p:cNvPr id="100" name="TextBox 99"/>
              <p:cNvSpPr txBox="1"/>
              <p:nvPr/>
            </p:nvSpPr>
            <p:spPr>
              <a:xfrm>
                <a:off x="4191358" y="3277860"/>
                <a:ext cx="298480" cy="400110"/>
              </a:xfrm>
              <a:prstGeom prst="rect">
                <a:avLst/>
              </a:prstGeom>
              <a:noFill/>
            </p:spPr>
            <p:txBody>
              <a:bodyPr wrap="none" rtlCol="0">
                <a:spAutoFit/>
              </a:bodyPr>
              <a:lstStyle/>
              <a:p>
                <a:r>
                  <a:rPr lang="en-US" sz="2000" b="1" i="1" dirty="0" smtClean="0">
                    <a:latin typeface="Times New Roman" pitchFamily="18" charset="0"/>
                    <a:cs typeface="Times New Roman" pitchFamily="18" charset="0"/>
                  </a:rPr>
                  <a:t>y</a:t>
                </a:r>
                <a:endParaRPr lang="en-US" sz="2000" b="1" i="1" dirty="0">
                  <a:latin typeface="Times New Roman" pitchFamily="18" charset="0"/>
                  <a:cs typeface="Times New Roman" pitchFamily="18" charset="0"/>
                </a:endParaRPr>
              </a:p>
            </p:txBody>
          </p:sp>
          <p:sp>
            <p:nvSpPr>
              <p:cNvPr id="101" name="TextBox 100"/>
              <p:cNvSpPr txBox="1"/>
              <p:nvPr/>
            </p:nvSpPr>
            <p:spPr>
              <a:xfrm>
                <a:off x="5141526" y="4332620"/>
                <a:ext cx="284052" cy="400110"/>
              </a:xfrm>
              <a:prstGeom prst="rect">
                <a:avLst/>
              </a:prstGeom>
              <a:noFill/>
            </p:spPr>
            <p:txBody>
              <a:bodyPr wrap="none" rtlCol="0">
                <a:spAutoFit/>
              </a:bodyPr>
              <a:lstStyle/>
              <a:p>
                <a:r>
                  <a:rPr lang="en-US" sz="2000" b="1" i="1" dirty="0" smtClean="0">
                    <a:latin typeface="Times New Roman" pitchFamily="18" charset="0"/>
                    <a:cs typeface="Times New Roman" pitchFamily="18" charset="0"/>
                  </a:rPr>
                  <a:t>z</a:t>
                </a:r>
                <a:endParaRPr lang="en-US" sz="2000" b="1" i="1" dirty="0">
                  <a:latin typeface="Times New Roman" pitchFamily="18" charset="0"/>
                  <a:cs typeface="Times New Roman" pitchFamily="18" charset="0"/>
                </a:endParaRPr>
              </a:p>
            </p:txBody>
          </p:sp>
          <p:sp>
            <p:nvSpPr>
              <p:cNvPr id="102" name="TextBox 101"/>
              <p:cNvSpPr txBox="1"/>
              <p:nvPr/>
            </p:nvSpPr>
            <p:spPr>
              <a:xfrm>
                <a:off x="6779787" y="5061687"/>
                <a:ext cx="1156086" cy="276999"/>
              </a:xfrm>
              <a:prstGeom prst="rect">
                <a:avLst/>
              </a:prstGeom>
              <a:noFill/>
            </p:spPr>
            <p:txBody>
              <a:bodyPr wrap="none" rtlCol="0">
                <a:spAutoFit/>
              </a:bodyPr>
              <a:lstStyle/>
              <a:p>
                <a:r>
                  <a:rPr lang="en-US" sz="1200" b="1" dirty="0" smtClean="0"/>
                  <a:t>spectrometer</a:t>
                </a:r>
                <a:endParaRPr lang="en-US" sz="1200" b="1" dirty="0"/>
              </a:p>
            </p:txBody>
          </p:sp>
          <p:sp>
            <p:nvSpPr>
              <p:cNvPr id="103" name="TextBox 102"/>
              <p:cNvSpPr txBox="1"/>
              <p:nvPr/>
            </p:nvSpPr>
            <p:spPr>
              <a:xfrm>
                <a:off x="7913687" y="4313239"/>
                <a:ext cx="372218" cy="307777"/>
              </a:xfrm>
              <a:prstGeom prst="rect">
                <a:avLst/>
              </a:prstGeom>
              <a:noFill/>
            </p:spPr>
            <p:txBody>
              <a:bodyPr wrap="none" rtlCol="0">
                <a:spAutoFit/>
              </a:bodyPr>
              <a:lstStyle/>
              <a:p>
                <a:r>
                  <a:rPr lang="en-US" sz="1400" b="1" i="1" dirty="0" smtClean="0"/>
                  <a:t>P</a:t>
                </a:r>
                <a:r>
                  <a:rPr lang="en-US" sz="1400" b="1" i="1" baseline="-25000" dirty="0" smtClean="0"/>
                  <a:t>y</a:t>
                </a:r>
                <a:endParaRPr lang="en-US" sz="1400" b="1" i="1" baseline="-25000" dirty="0"/>
              </a:p>
            </p:txBody>
          </p:sp>
          <p:sp>
            <p:nvSpPr>
              <p:cNvPr id="104" name="TextBox 103"/>
              <p:cNvSpPr txBox="1"/>
              <p:nvPr/>
            </p:nvSpPr>
            <p:spPr>
              <a:xfrm>
                <a:off x="8315643" y="4770859"/>
                <a:ext cx="364202" cy="307777"/>
              </a:xfrm>
              <a:prstGeom prst="rect">
                <a:avLst/>
              </a:prstGeom>
              <a:noFill/>
            </p:spPr>
            <p:txBody>
              <a:bodyPr wrap="none" rtlCol="0">
                <a:spAutoFit/>
              </a:bodyPr>
              <a:lstStyle/>
              <a:p>
                <a:r>
                  <a:rPr lang="en-US" sz="1400" b="1" i="1" dirty="0" smtClean="0"/>
                  <a:t>P</a:t>
                </a:r>
                <a:r>
                  <a:rPr lang="en-US" sz="1400" b="1" i="1" baseline="-25000" dirty="0" smtClean="0"/>
                  <a:t>z</a:t>
                </a:r>
                <a:endParaRPr lang="en-US" sz="1400" b="1" i="1" baseline="-25000" dirty="0"/>
              </a:p>
            </p:txBody>
          </p:sp>
          <p:sp>
            <p:nvSpPr>
              <p:cNvPr id="105" name="Arc 104"/>
              <p:cNvSpPr/>
              <p:nvPr/>
            </p:nvSpPr>
            <p:spPr>
              <a:xfrm>
                <a:off x="4344351" y="3578995"/>
                <a:ext cx="194310" cy="194310"/>
              </a:xfrm>
              <a:prstGeom prst="arc">
                <a:avLst>
                  <a:gd name="adj1" fmla="val 17898045"/>
                  <a:gd name="adj2" fmla="val 15171831"/>
                </a:avLst>
              </a:prstGeom>
              <a:ln w="15875">
                <a:solidFill>
                  <a:schemeClr val="tx1"/>
                </a:solidFill>
                <a:tailEnd type="triangle" w="lg" len="lg"/>
              </a:ln>
              <a:scene3d>
                <a:camera prst="orthographicFront">
                  <a:rot lat="4200000" lon="0" rev="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6" name="Arc 105"/>
              <p:cNvSpPr/>
              <p:nvPr/>
            </p:nvSpPr>
            <p:spPr>
              <a:xfrm>
                <a:off x="3852861" y="4589461"/>
                <a:ext cx="194310" cy="194310"/>
              </a:xfrm>
              <a:prstGeom prst="arc">
                <a:avLst>
                  <a:gd name="adj1" fmla="val 17898045"/>
                  <a:gd name="adj2" fmla="val 15171831"/>
                </a:avLst>
              </a:prstGeom>
              <a:ln w="15875">
                <a:solidFill>
                  <a:schemeClr val="tx1"/>
                </a:solidFill>
                <a:tailEnd type="triangle" w="lg" len="lg"/>
              </a:ln>
              <a:scene3d>
                <a:camera prst="orthographicFront">
                  <a:rot lat="20699991" lon="19199980" rev="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7" name="TextBox 106"/>
              <p:cNvSpPr txBox="1"/>
              <p:nvPr/>
            </p:nvSpPr>
            <p:spPr>
              <a:xfrm>
                <a:off x="4457156" y="3467717"/>
                <a:ext cx="292068" cy="338554"/>
              </a:xfrm>
              <a:prstGeom prst="rect">
                <a:avLst/>
              </a:prstGeom>
              <a:noFill/>
            </p:spPr>
            <p:txBody>
              <a:bodyPr wrap="none" rtlCol="0">
                <a:spAutoFit/>
              </a:bodyPr>
              <a:lstStyle/>
              <a:p>
                <a:r>
                  <a:rPr lang="en-US" sz="1600" b="1" i="1" dirty="0" smtClean="0">
                    <a:latin typeface="Symbol" pitchFamily="18" charset="2"/>
                    <a:cs typeface="Times New Roman" pitchFamily="18" charset="0"/>
                  </a:rPr>
                  <a:t>q</a:t>
                </a:r>
                <a:endParaRPr lang="en-US" sz="1600" b="1" i="1" dirty="0">
                  <a:latin typeface="Symbol" pitchFamily="18" charset="2"/>
                  <a:cs typeface="Times New Roman" pitchFamily="18" charset="0"/>
                </a:endParaRPr>
              </a:p>
            </p:txBody>
          </p:sp>
          <p:sp>
            <p:nvSpPr>
              <p:cNvPr id="108" name="TextBox 107"/>
              <p:cNvSpPr txBox="1"/>
              <p:nvPr/>
            </p:nvSpPr>
            <p:spPr>
              <a:xfrm>
                <a:off x="3664266" y="4698046"/>
                <a:ext cx="296876" cy="338554"/>
              </a:xfrm>
              <a:prstGeom prst="rect">
                <a:avLst/>
              </a:prstGeom>
              <a:noFill/>
            </p:spPr>
            <p:txBody>
              <a:bodyPr wrap="none" rtlCol="0">
                <a:spAutoFit/>
              </a:bodyPr>
              <a:lstStyle/>
              <a:p>
                <a:r>
                  <a:rPr lang="en-US" sz="1600" b="1" i="1" dirty="0" smtClean="0">
                    <a:latin typeface="Symbol" pitchFamily="18" charset="2"/>
                    <a:cs typeface="Times New Roman" pitchFamily="18" charset="0"/>
                  </a:rPr>
                  <a:t>b</a:t>
                </a:r>
                <a:endParaRPr lang="en-US" sz="1600" b="1" i="1" dirty="0">
                  <a:latin typeface="Symbol" pitchFamily="18" charset="2"/>
                  <a:cs typeface="Times New Roman" pitchFamily="18" charset="0"/>
                </a:endParaRPr>
              </a:p>
            </p:txBody>
          </p:sp>
          <p:cxnSp>
            <p:nvCxnSpPr>
              <p:cNvPr id="109" name="Straight Connector 108"/>
              <p:cNvCxnSpPr/>
              <p:nvPr/>
            </p:nvCxnSpPr>
            <p:spPr>
              <a:xfrm flipV="1">
                <a:off x="4471910" y="3699932"/>
                <a:ext cx="0" cy="685801"/>
              </a:xfrm>
              <a:prstGeom prst="line">
                <a:avLst/>
              </a:prstGeom>
              <a:ln w="25400">
                <a:solidFill>
                  <a:schemeClr val="tx1">
                    <a:lumMod val="50000"/>
                    <a:lumOff val="5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a:off x="6005909" y="4527297"/>
                <a:ext cx="401072" cy="400110"/>
              </a:xfrm>
              <a:prstGeom prst="rect">
                <a:avLst/>
              </a:prstGeom>
              <a:noFill/>
            </p:spPr>
            <p:txBody>
              <a:bodyPr wrap="none" rtlCol="0">
                <a:spAutoFit/>
              </a:bodyPr>
              <a:lstStyle/>
              <a:p>
                <a:r>
                  <a:rPr lang="en-US" sz="2000" b="1" i="1" dirty="0" smtClean="0">
                    <a:latin typeface="Times New Roman" pitchFamily="18" charset="0"/>
                    <a:cs typeface="Times New Roman" pitchFamily="18" charset="0"/>
                  </a:rPr>
                  <a:t>e</a:t>
                </a:r>
                <a:r>
                  <a:rPr lang="en-US" sz="1000" b="1" i="1" dirty="0" smtClean="0">
                    <a:latin typeface="Times New Roman" pitchFamily="18" charset="0"/>
                    <a:cs typeface="Times New Roman" pitchFamily="18" charset="0"/>
                  </a:rPr>
                  <a:t> </a:t>
                </a:r>
                <a:r>
                  <a:rPr lang="en-US" sz="2000" b="1" i="1" baseline="30000" dirty="0" smtClean="0">
                    <a:latin typeface="Times New Roman" pitchFamily="18" charset="0"/>
                    <a:cs typeface="Times New Roman" pitchFamily="18" charset="0"/>
                  </a:rPr>
                  <a:t>-</a:t>
                </a:r>
                <a:endParaRPr lang="en-US" sz="2000" b="1" i="1" baseline="30000" dirty="0">
                  <a:latin typeface="Times New Roman" pitchFamily="18" charset="0"/>
                  <a:cs typeface="Times New Roman" pitchFamily="18" charset="0"/>
                </a:endParaRPr>
              </a:p>
            </p:txBody>
          </p:sp>
        </p:grpSp>
        <p:sp>
          <p:nvSpPr>
            <p:cNvPr id="94" name="TextBox 93"/>
            <p:cNvSpPr txBox="1"/>
            <p:nvPr/>
          </p:nvSpPr>
          <p:spPr>
            <a:xfrm>
              <a:off x="-732467" y="3531590"/>
              <a:ext cx="553357" cy="276999"/>
            </a:xfrm>
            <a:prstGeom prst="rect">
              <a:avLst/>
            </a:prstGeom>
            <a:noFill/>
          </p:spPr>
          <p:txBody>
            <a:bodyPr wrap="none" rtlCol="0">
              <a:spAutoFit/>
            </a:bodyPr>
            <a:lstStyle/>
            <a:p>
              <a:r>
                <a:rPr lang="en-US" sz="1200" b="1" dirty="0" smtClean="0">
                  <a:solidFill>
                    <a:srgbClr val="00CC00"/>
                  </a:solidFill>
                </a:rPr>
                <a:t>s-pol</a:t>
              </a:r>
              <a:endParaRPr lang="en-US" sz="1200" b="1" dirty="0">
                <a:solidFill>
                  <a:srgbClr val="00CC00"/>
                </a:solidFill>
              </a:endParaRPr>
            </a:p>
          </p:txBody>
        </p:sp>
      </p:grpSp>
      <p:sp>
        <p:nvSpPr>
          <p:cNvPr id="92" name="TextBox 91"/>
          <p:cNvSpPr txBox="1"/>
          <p:nvPr/>
        </p:nvSpPr>
        <p:spPr>
          <a:xfrm>
            <a:off x="6196919" y="981075"/>
            <a:ext cx="1465276" cy="371803"/>
          </a:xfrm>
          <a:prstGeom prst="rect">
            <a:avLst/>
          </a:prstGeom>
          <a:noFill/>
        </p:spPr>
        <p:txBody>
          <a:bodyPr wrap="square" rtlCol="0">
            <a:spAutoFit/>
          </a:bodyPr>
          <a:lstStyle/>
          <a:p>
            <a:pPr algn="ctr"/>
            <a:r>
              <a:rPr lang="en-US" b="1" dirty="0" smtClean="0">
                <a:latin typeface="Calibri" pitchFamily="34" charset="0"/>
              </a:rPr>
              <a:t>6 </a:t>
            </a:r>
            <a:r>
              <a:rPr lang="en-US" b="1" dirty="0" err="1" smtClean="0">
                <a:latin typeface="Calibri" pitchFamily="34" charset="0"/>
              </a:rPr>
              <a:t>eV</a:t>
            </a:r>
            <a:r>
              <a:rPr lang="en-US" b="1" dirty="0" smtClean="0">
                <a:latin typeface="Calibri" pitchFamily="34" charset="0"/>
              </a:rPr>
              <a:t> laser</a:t>
            </a:r>
            <a:endParaRPr lang="en-US" b="1" dirty="0">
              <a:latin typeface="Calibri" pitchFamily="34" charset="0"/>
            </a:endParaRPr>
          </a:p>
        </p:txBody>
      </p:sp>
      <p:sp>
        <p:nvSpPr>
          <p:cNvPr id="90" name="TextBox 89"/>
          <p:cNvSpPr txBox="1"/>
          <p:nvPr/>
        </p:nvSpPr>
        <p:spPr>
          <a:xfrm>
            <a:off x="2518304" y="888237"/>
            <a:ext cx="1895912" cy="646331"/>
          </a:xfrm>
          <a:prstGeom prst="rect">
            <a:avLst/>
          </a:prstGeom>
          <a:noFill/>
        </p:spPr>
        <p:txBody>
          <a:bodyPr wrap="square" rtlCol="0">
            <a:spAutoFit/>
          </a:bodyPr>
          <a:lstStyle/>
          <a:p>
            <a:pPr algn="ctr"/>
            <a:r>
              <a:rPr lang="en-US" b="1" dirty="0" smtClean="0">
                <a:latin typeface="Calibri"/>
                <a:cs typeface="Calibri"/>
              </a:rPr>
              <a:t>Spin-resolved Geometry:</a:t>
            </a:r>
            <a:endParaRPr lang="en-US" b="1" dirty="0">
              <a:latin typeface="Calibri"/>
              <a:cs typeface="Calibri"/>
            </a:endParaRPr>
          </a:p>
        </p:txBody>
      </p:sp>
      <p:sp>
        <p:nvSpPr>
          <p:cNvPr id="96" name="Rounded Rectangle 95"/>
          <p:cNvSpPr/>
          <p:nvPr/>
        </p:nvSpPr>
        <p:spPr>
          <a:xfrm>
            <a:off x="2497667" y="888628"/>
            <a:ext cx="6547709" cy="1912690"/>
          </a:xfrm>
          <a:prstGeom prst="roundRect">
            <a:avLst/>
          </a:prstGeom>
          <a:noFill/>
          <a:ln>
            <a:solidFill>
              <a:schemeClr val="accent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73"/>
          <p:cNvGrpSpPr>
            <a:grpSpLocks noChangeAspect="1"/>
          </p:cNvGrpSpPr>
          <p:nvPr/>
        </p:nvGrpSpPr>
        <p:grpSpPr>
          <a:xfrm>
            <a:off x="4942360" y="5248861"/>
            <a:ext cx="755590" cy="783640"/>
            <a:chOff x="3390848" y="4801384"/>
            <a:chExt cx="1689100" cy="1751806"/>
          </a:xfrm>
        </p:grpSpPr>
        <p:grpSp>
          <p:nvGrpSpPr>
            <p:cNvPr id="124" name="Group 99"/>
            <p:cNvGrpSpPr/>
            <p:nvPr/>
          </p:nvGrpSpPr>
          <p:grpSpPr>
            <a:xfrm>
              <a:off x="3390848" y="4801384"/>
              <a:ext cx="1689100" cy="1751806"/>
              <a:chOff x="7111948" y="3481388"/>
              <a:chExt cx="1689100" cy="1751806"/>
            </a:xfrm>
          </p:grpSpPr>
          <p:sp>
            <p:nvSpPr>
              <p:cNvPr id="129" name="Oval 128"/>
              <p:cNvSpPr/>
              <p:nvPr/>
            </p:nvSpPr>
            <p:spPr>
              <a:xfrm>
                <a:off x="7364650" y="3784600"/>
                <a:ext cx="1188720" cy="1188720"/>
              </a:xfrm>
              <a:prstGeom prst="ellipse">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30" name="Straight Connector 129"/>
              <p:cNvCxnSpPr/>
              <p:nvPr/>
            </p:nvCxnSpPr>
            <p:spPr>
              <a:xfrm rot="5400000">
                <a:off x="7075038" y="4356497"/>
                <a:ext cx="1751806" cy="1588"/>
              </a:xfrm>
              <a:prstGeom prst="line">
                <a:avLst/>
              </a:prstGeom>
              <a:ln>
                <a:solidFill>
                  <a:schemeClr val="bg1">
                    <a:lumMod val="50000"/>
                  </a:schemeClr>
                </a:solidFill>
                <a:head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7111948" y="4381500"/>
                <a:ext cx="1689100" cy="1589"/>
              </a:xfrm>
              <a:prstGeom prst="line">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125" name="Straight Arrow Connector 124"/>
            <p:cNvCxnSpPr/>
            <p:nvPr/>
          </p:nvCxnSpPr>
          <p:spPr>
            <a:xfrm rot="5400000">
              <a:off x="3660685" y="5720400"/>
              <a:ext cx="946352" cy="2"/>
            </a:xfrm>
            <a:prstGeom prst="straightConnector1">
              <a:avLst/>
            </a:prstGeom>
            <a:ln>
              <a:solidFill>
                <a:srgbClr val="00CC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grpSp>
          <p:nvGrpSpPr>
            <p:cNvPr id="126" name="Group 80"/>
            <p:cNvGrpSpPr/>
            <p:nvPr/>
          </p:nvGrpSpPr>
          <p:grpSpPr>
            <a:xfrm>
              <a:off x="3642046" y="5399753"/>
              <a:ext cx="1169366" cy="693184"/>
              <a:chOff x="7350446" y="4079757"/>
              <a:chExt cx="1169366" cy="693184"/>
            </a:xfrm>
          </p:grpSpPr>
          <p:cxnSp>
            <p:nvCxnSpPr>
              <p:cNvPr id="127" name="Straight Arrow Connector 126"/>
              <p:cNvCxnSpPr/>
              <p:nvPr/>
            </p:nvCxnSpPr>
            <p:spPr>
              <a:xfrm rot="5400000" flipH="1" flipV="1">
                <a:off x="8205413" y="4390606"/>
                <a:ext cx="625248" cy="3550"/>
              </a:xfrm>
              <a:prstGeom prst="straightConnector1">
                <a:avLst/>
              </a:prstGeom>
              <a:ln w="25400">
                <a:solidFill>
                  <a:srgbClr val="0000FF"/>
                </a:solidFill>
                <a:tailEnd type="triangle" w="lg" len="lg"/>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rot="5400000">
                <a:off x="7024890" y="4443835"/>
                <a:ext cx="654662" cy="3550"/>
              </a:xfrm>
              <a:prstGeom prst="straightConnector1">
                <a:avLst/>
              </a:prstGeom>
              <a:ln w="25400">
                <a:solidFill>
                  <a:srgbClr val="FF0000"/>
                </a:solidFill>
                <a:tailEnd type="triangle" w="lg" len="lg"/>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sp>
        <p:nvSpPr>
          <p:cNvPr id="134" name="TextBox 133"/>
          <p:cNvSpPr txBox="1"/>
          <p:nvPr/>
        </p:nvSpPr>
        <p:spPr>
          <a:xfrm>
            <a:off x="6740106" y="4303324"/>
            <a:ext cx="2592019" cy="1200329"/>
          </a:xfrm>
          <a:prstGeom prst="rect">
            <a:avLst/>
          </a:prstGeom>
          <a:noFill/>
        </p:spPr>
        <p:txBody>
          <a:bodyPr wrap="square" rtlCol="0">
            <a:spAutoFit/>
          </a:bodyPr>
          <a:lstStyle/>
          <a:p>
            <a:pPr algn="ctr"/>
            <a:r>
              <a:rPr lang="en-US" b="1" dirty="0" smtClean="0">
                <a:solidFill>
                  <a:srgbClr val="C00000"/>
                </a:solidFill>
              </a:rPr>
              <a:t>Photoelectron spin polarization is fully flipped by rotating photon polarization!</a:t>
            </a:r>
            <a:endParaRPr lang="en-US" b="1" dirty="0">
              <a:solidFill>
                <a:srgbClr val="C00000"/>
              </a:solidFill>
            </a:endParaRPr>
          </a:p>
        </p:txBody>
      </p:sp>
      <p:sp>
        <p:nvSpPr>
          <p:cNvPr id="136"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Light-spin interactions in topological insulator</a:t>
            </a:r>
            <a:endParaRPr lang="en-US" altLang="zh-CN" sz="3000" dirty="0">
              <a:solidFill>
                <a:schemeClr val="bg1"/>
              </a:solidFill>
              <a:effectLst>
                <a:outerShdw blurRad="38100" dist="38100" dir="2700000" algn="tl">
                  <a:srgbClr val="000000"/>
                </a:outerShdw>
              </a:effectLst>
              <a:ea typeface="宋体" pitchFamily="2" charset="-122"/>
            </a:endParaRPr>
          </a:p>
        </p:txBody>
      </p:sp>
      <p:sp>
        <p:nvSpPr>
          <p:cNvPr id="135" name="TextBox 111"/>
          <p:cNvSpPr txBox="1">
            <a:spLocks noChangeArrowheads="1"/>
          </p:cNvSpPr>
          <p:nvPr/>
        </p:nvSpPr>
        <p:spPr bwMode="auto">
          <a:xfrm>
            <a:off x="3864264" y="6519446"/>
            <a:ext cx="5279738" cy="338554"/>
          </a:xfrm>
          <a:prstGeom prst="rect">
            <a:avLst/>
          </a:prstGeom>
          <a:noFill/>
          <a:ln w="9525">
            <a:noFill/>
            <a:miter lim="800000"/>
            <a:headEnd/>
            <a:tailEnd/>
          </a:ln>
        </p:spPr>
        <p:txBody>
          <a:bodyPr wrap="square">
            <a:spAutoFit/>
          </a:bodyPr>
          <a:lstStyle/>
          <a:p>
            <a:pPr algn="r"/>
            <a:r>
              <a:rPr lang="en-US" sz="1600" b="0" dirty="0" err="1" smtClean="0"/>
              <a:t>Jozwiak</a:t>
            </a:r>
            <a:r>
              <a:rPr lang="en-US" sz="1600" b="0" dirty="0" smtClean="0"/>
              <a:t>, Hwang </a:t>
            </a:r>
            <a:r>
              <a:rPr lang="en-US" sz="1600" b="0" i="1" dirty="0"/>
              <a:t>et al</a:t>
            </a:r>
            <a:r>
              <a:rPr lang="en-US" sz="1600" b="0" dirty="0" smtClean="0"/>
              <a:t>., Nature Phys. 9, 293 (2013)</a:t>
            </a:r>
            <a:endParaRPr lang="en-US" sz="1600" b="0" dirty="0"/>
          </a:p>
        </p:txBody>
      </p:sp>
    </p:spTree>
    <p:extLst>
      <p:ext uri="{BB962C8B-B14F-4D97-AF65-F5344CB8AC3E}">
        <p14:creationId xmlns:p14="http://schemas.microsoft.com/office/powerpoint/2010/main" val="35362384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childTnLst>
                                </p:cTn>
                              </p:par>
                              <p:par>
                                <p:cTn id="8" presetID="10" presetClass="entr" presetSubtype="0"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500"/>
                                        <p:tgtEl>
                                          <p:spTgt spid="1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4"/>
                                        </p:tgtEl>
                                        <p:attrNameLst>
                                          <p:attrName>style.visibility</p:attrName>
                                        </p:attrNameLst>
                                      </p:cBhvr>
                                      <p:to>
                                        <p:strVal val="visible"/>
                                      </p:to>
                                    </p:set>
                                    <p:animEffect transition="in" filter="fade">
                                      <p:cBhvr>
                                        <p:cTn id="15"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401938" y="1551892"/>
            <a:ext cx="1408661" cy="1496108"/>
            <a:chOff x="798096" y="1371600"/>
            <a:chExt cx="1981200" cy="2104189"/>
          </a:xfrm>
        </p:grpSpPr>
        <p:sp>
          <p:nvSpPr>
            <p:cNvPr id="61" name="Freeform 60"/>
            <p:cNvSpPr/>
            <p:nvPr/>
          </p:nvSpPr>
          <p:spPr>
            <a:xfrm>
              <a:off x="990600" y="2057400"/>
              <a:ext cx="1600200" cy="14183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solidFill>
              <a:schemeClr val="bg1">
                <a:lumMod val="75000"/>
              </a:schemeClr>
            </a:solidFill>
            <a:ln>
              <a:no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60" name="Freeform 59"/>
            <p:cNvSpPr/>
            <p:nvPr/>
          </p:nvSpPr>
          <p:spPr>
            <a:xfrm>
              <a:off x="798096" y="1371600"/>
              <a:ext cx="1981200" cy="21041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ln>
              <a:solidFill>
                <a:srgbClr val="000000"/>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sp>
        <p:nvSpPr>
          <p:cNvPr id="63" name="TextBox 62"/>
          <p:cNvSpPr txBox="1"/>
          <p:nvPr/>
        </p:nvSpPr>
        <p:spPr>
          <a:xfrm>
            <a:off x="204231" y="1846782"/>
            <a:ext cx="324489" cy="262600"/>
          </a:xfrm>
          <a:prstGeom prst="rect">
            <a:avLst/>
          </a:prstGeom>
          <a:noFill/>
        </p:spPr>
        <p:txBody>
          <a:bodyPr wrap="none" rtlCol="0">
            <a:spAutoFit/>
          </a:bodyPr>
          <a:lstStyle/>
          <a:p>
            <a:r>
              <a:rPr lang="en-US" i="1" dirty="0" smtClean="0">
                <a:latin typeface="Times New Roman"/>
                <a:cs typeface="Times New Roman"/>
              </a:rPr>
              <a:t>E</a:t>
            </a:r>
            <a:r>
              <a:rPr lang="en-US" baseline="-25000" dirty="0" smtClean="0">
                <a:latin typeface="Times New Roman"/>
                <a:cs typeface="Times New Roman"/>
              </a:rPr>
              <a:t>F</a:t>
            </a:r>
            <a:endParaRPr lang="en-US" baseline="-25000" dirty="0">
              <a:latin typeface="Times New Roman"/>
              <a:cs typeface="Times New Roman"/>
            </a:endParaRPr>
          </a:p>
        </p:txBody>
      </p:sp>
      <p:cxnSp>
        <p:nvCxnSpPr>
          <p:cNvPr id="65" name="Straight Connector 64"/>
          <p:cNvCxnSpPr/>
          <p:nvPr/>
        </p:nvCxnSpPr>
        <p:spPr bwMode="auto">
          <a:xfrm>
            <a:off x="1784934" y="2244815"/>
            <a:ext cx="541793" cy="0"/>
          </a:xfrm>
          <a:prstGeom prst="line">
            <a:avLst/>
          </a:prstGeom>
          <a:noFill/>
          <a:ln w="9525" cap="flat" cmpd="sng" algn="ctr">
            <a:solidFill>
              <a:schemeClr val="tx1"/>
            </a:solidFill>
            <a:prstDash val="solid"/>
            <a:round/>
            <a:headEnd type="none" w="med" len="med"/>
            <a:tailEnd type="none" w="med" len="med"/>
          </a:ln>
          <a:effectLst/>
        </p:spPr>
      </p:cxnSp>
      <p:cxnSp>
        <p:nvCxnSpPr>
          <p:cNvPr id="66" name="Straight Connector 65"/>
          <p:cNvCxnSpPr/>
          <p:nvPr/>
        </p:nvCxnSpPr>
        <p:spPr bwMode="auto">
          <a:xfrm>
            <a:off x="1784934" y="2515712"/>
            <a:ext cx="541793" cy="0"/>
          </a:xfrm>
          <a:prstGeom prst="line">
            <a:avLst/>
          </a:prstGeom>
          <a:noFill/>
          <a:ln w="9525" cap="flat" cmpd="sng" algn="ctr">
            <a:solidFill>
              <a:schemeClr val="tx1"/>
            </a:solidFill>
            <a:prstDash val="solid"/>
            <a:round/>
            <a:headEnd type="none" w="med" len="med"/>
            <a:tailEnd type="none" w="med" len="med"/>
          </a:ln>
          <a:effectLst/>
        </p:spPr>
      </p:cxnSp>
      <p:sp>
        <p:nvSpPr>
          <p:cNvPr id="68" name="TextBox 67"/>
          <p:cNvSpPr txBox="1"/>
          <p:nvPr/>
        </p:nvSpPr>
        <p:spPr>
          <a:xfrm>
            <a:off x="2339233" y="2010837"/>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7/2</a:t>
            </a:r>
            <a:endParaRPr lang="en-US" baseline="-25000" dirty="0">
              <a:latin typeface="Times New Roman"/>
              <a:cs typeface="Times New Roman"/>
            </a:endParaRPr>
          </a:p>
        </p:txBody>
      </p:sp>
      <p:sp>
        <p:nvSpPr>
          <p:cNvPr id="69" name="TextBox 68"/>
          <p:cNvSpPr txBox="1"/>
          <p:nvPr/>
        </p:nvSpPr>
        <p:spPr>
          <a:xfrm>
            <a:off x="2342887" y="2280524"/>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5/2</a:t>
            </a:r>
            <a:endParaRPr lang="en-US" baseline="-25000" dirty="0">
              <a:latin typeface="Times New Roman"/>
              <a:cs typeface="Times New Roman"/>
            </a:endParaRPr>
          </a:p>
        </p:txBody>
      </p:sp>
      <p:sp>
        <p:nvSpPr>
          <p:cNvPr id="70" name="TextBox 69"/>
          <p:cNvSpPr txBox="1"/>
          <p:nvPr/>
        </p:nvSpPr>
        <p:spPr>
          <a:xfrm>
            <a:off x="330936" y="1172637"/>
            <a:ext cx="1541608" cy="240717"/>
          </a:xfrm>
          <a:prstGeom prst="rect">
            <a:avLst/>
          </a:prstGeom>
          <a:noFill/>
        </p:spPr>
        <p:txBody>
          <a:bodyPr wrap="none" rtlCol="0">
            <a:spAutoFit/>
          </a:bodyPr>
          <a:lstStyle/>
          <a:p>
            <a:pPr algn="l"/>
            <a:r>
              <a:rPr lang="en-US" altLang="ko-KR" sz="1600" dirty="0" smtClean="0"/>
              <a:t>Singlet ground state</a:t>
            </a:r>
            <a:endParaRPr lang="en-US" sz="1600" dirty="0"/>
          </a:p>
        </p:txBody>
      </p:sp>
      <p:grpSp>
        <p:nvGrpSpPr>
          <p:cNvPr id="71" name="Group 70"/>
          <p:cNvGrpSpPr/>
          <p:nvPr/>
        </p:nvGrpSpPr>
        <p:grpSpPr>
          <a:xfrm>
            <a:off x="3174521" y="1551892"/>
            <a:ext cx="1408661" cy="1496108"/>
            <a:chOff x="798096" y="1371600"/>
            <a:chExt cx="1981200" cy="2104189"/>
          </a:xfrm>
        </p:grpSpPr>
        <p:sp>
          <p:nvSpPr>
            <p:cNvPr id="72" name="Freeform 71"/>
            <p:cNvSpPr/>
            <p:nvPr/>
          </p:nvSpPr>
          <p:spPr>
            <a:xfrm>
              <a:off x="990600" y="2057400"/>
              <a:ext cx="1600200" cy="14183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solidFill>
              <a:schemeClr val="bg1">
                <a:lumMod val="75000"/>
              </a:schemeClr>
            </a:solidFill>
            <a:ln>
              <a:no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73" name="Freeform 72"/>
            <p:cNvSpPr/>
            <p:nvPr/>
          </p:nvSpPr>
          <p:spPr>
            <a:xfrm>
              <a:off x="798096" y="1371600"/>
              <a:ext cx="1981200" cy="21041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ln>
              <a:solidFill>
                <a:srgbClr val="000000"/>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sp>
        <p:nvSpPr>
          <p:cNvPr id="74" name="TextBox 73"/>
          <p:cNvSpPr txBox="1"/>
          <p:nvPr/>
        </p:nvSpPr>
        <p:spPr>
          <a:xfrm>
            <a:off x="2976813" y="1846782"/>
            <a:ext cx="324489" cy="262600"/>
          </a:xfrm>
          <a:prstGeom prst="rect">
            <a:avLst/>
          </a:prstGeom>
          <a:noFill/>
        </p:spPr>
        <p:txBody>
          <a:bodyPr wrap="none" rtlCol="0">
            <a:spAutoFit/>
          </a:bodyPr>
          <a:lstStyle/>
          <a:p>
            <a:r>
              <a:rPr lang="en-US" i="1" dirty="0" smtClean="0">
                <a:latin typeface="Times New Roman"/>
                <a:cs typeface="Times New Roman"/>
              </a:rPr>
              <a:t>E</a:t>
            </a:r>
            <a:r>
              <a:rPr lang="en-US" baseline="-25000" dirty="0" smtClean="0">
                <a:latin typeface="Times New Roman"/>
                <a:cs typeface="Times New Roman"/>
              </a:rPr>
              <a:t>F</a:t>
            </a:r>
            <a:endParaRPr lang="en-US" baseline="-25000" dirty="0">
              <a:latin typeface="Times New Roman"/>
              <a:cs typeface="Times New Roman"/>
            </a:endParaRPr>
          </a:p>
        </p:txBody>
      </p:sp>
      <p:cxnSp>
        <p:nvCxnSpPr>
          <p:cNvPr id="75" name="Straight Connector 74"/>
          <p:cNvCxnSpPr/>
          <p:nvPr/>
        </p:nvCxnSpPr>
        <p:spPr bwMode="auto">
          <a:xfrm>
            <a:off x="4557516" y="2244815"/>
            <a:ext cx="541793" cy="0"/>
          </a:xfrm>
          <a:prstGeom prst="line">
            <a:avLst/>
          </a:prstGeom>
          <a:noFill/>
          <a:ln w="9525"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a:off x="4557516" y="2515712"/>
            <a:ext cx="541793" cy="0"/>
          </a:xfrm>
          <a:prstGeom prst="line">
            <a:avLst/>
          </a:prstGeom>
          <a:noFill/>
          <a:ln w="9525" cap="flat" cmpd="sng" algn="ctr">
            <a:solidFill>
              <a:schemeClr val="tx1"/>
            </a:solidFill>
            <a:prstDash val="solid"/>
            <a:round/>
            <a:headEnd type="none" w="med" len="med"/>
            <a:tailEnd type="none" w="med" len="med"/>
          </a:ln>
          <a:effectLst/>
        </p:spPr>
      </p:cxnSp>
      <p:sp>
        <p:nvSpPr>
          <p:cNvPr id="77" name="TextBox 76"/>
          <p:cNvSpPr txBox="1"/>
          <p:nvPr/>
        </p:nvSpPr>
        <p:spPr>
          <a:xfrm>
            <a:off x="5111816" y="2010837"/>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7/2</a:t>
            </a:r>
            <a:endParaRPr lang="en-US" baseline="-25000" dirty="0">
              <a:latin typeface="Times New Roman"/>
              <a:cs typeface="Times New Roman"/>
            </a:endParaRPr>
          </a:p>
        </p:txBody>
      </p:sp>
      <p:sp>
        <p:nvSpPr>
          <p:cNvPr id="78" name="TextBox 77"/>
          <p:cNvSpPr txBox="1"/>
          <p:nvPr/>
        </p:nvSpPr>
        <p:spPr>
          <a:xfrm>
            <a:off x="5115469" y="2280524"/>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5/2</a:t>
            </a:r>
            <a:endParaRPr lang="en-US" baseline="-25000" dirty="0">
              <a:latin typeface="Times New Roman"/>
              <a:cs typeface="Times New Roman"/>
            </a:endParaRPr>
          </a:p>
        </p:txBody>
      </p:sp>
      <p:sp>
        <p:nvSpPr>
          <p:cNvPr id="79" name="Oval 78"/>
          <p:cNvSpPr/>
          <p:nvPr/>
        </p:nvSpPr>
        <p:spPr bwMode="auto">
          <a:xfrm>
            <a:off x="4159317" y="2049010"/>
            <a:ext cx="162538" cy="16253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80" name="Oval 79"/>
          <p:cNvSpPr/>
          <p:nvPr/>
        </p:nvSpPr>
        <p:spPr bwMode="auto">
          <a:xfrm>
            <a:off x="4774298" y="2423513"/>
            <a:ext cx="162538" cy="162538"/>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81" name="Freeform 80"/>
          <p:cNvSpPr/>
          <p:nvPr/>
        </p:nvSpPr>
        <p:spPr>
          <a:xfrm>
            <a:off x="4339914" y="2145010"/>
            <a:ext cx="460737" cy="281562"/>
          </a:xfrm>
          <a:custGeom>
            <a:avLst/>
            <a:gdLst>
              <a:gd name="connsiteX0" fmla="*/ 0 w 628316"/>
              <a:gd name="connsiteY0" fmla="*/ 0 h 254000"/>
              <a:gd name="connsiteX1" fmla="*/ 427789 w 628316"/>
              <a:gd name="connsiteY1" fmla="*/ 93579 h 254000"/>
              <a:gd name="connsiteX2" fmla="*/ 628316 w 628316"/>
              <a:gd name="connsiteY2" fmla="*/ 254000 h 254000"/>
            </a:gdLst>
            <a:ahLst/>
            <a:cxnLst>
              <a:cxn ang="0">
                <a:pos x="connsiteX0" y="connsiteY0"/>
              </a:cxn>
              <a:cxn ang="0">
                <a:pos x="connsiteX1" y="connsiteY1"/>
              </a:cxn>
              <a:cxn ang="0">
                <a:pos x="connsiteX2" y="connsiteY2"/>
              </a:cxn>
            </a:cxnLst>
            <a:rect l="l" t="t" r="r" b="b"/>
            <a:pathLst>
              <a:path w="628316" h="254000">
                <a:moveTo>
                  <a:pt x="0" y="0"/>
                </a:moveTo>
                <a:cubicBezTo>
                  <a:pt x="161535" y="25623"/>
                  <a:pt x="323070" y="51246"/>
                  <a:pt x="427789" y="93579"/>
                </a:cubicBezTo>
                <a:cubicBezTo>
                  <a:pt x="532508" y="135912"/>
                  <a:pt x="628316" y="254000"/>
                  <a:pt x="628316" y="254000"/>
                </a:cubicBezTo>
              </a:path>
            </a:pathLst>
          </a:custGeom>
          <a:ln>
            <a:solidFill>
              <a:schemeClr val="tx1"/>
            </a:solidFill>
            <a:headEnd type="stealth" w="lg" len="lg"/>
            <a:tailEnd type="stealth" w="lg" len="lg"/>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nvGrpSpPr>
          <p:cNvPr id="145" name="Group 144"/>
          <p:cNvGrpSpPr/>
          <p:nvPr/>
        </p:nvGrpSpPr>
        <p:grpSpPr>
          <a:xfrm>
            <a:off x="-80645" y="3276600"/>
            <a:ext cx="9188129" cy="3051732"/>
            <a:chOff x="-80645" y="3276600"/>
            <a:chExt cx="9188129" cy="3051732"/>
          </a:xfrm>
        </p:grpSpPr>
        <p:grpSp>
          <p:nvGrpSpPr>
            <p:cNvPr id="82" name="Group 81"/>
            <p:cNvGrpSpPr/>
            <p:nvPr/>
          </p:nvGrpSpPr>
          <p:grpSpPr>
            <a:xfrm>
              <a:off x="473693" y="4829571"/>
              <a:ext cx="1408661" cy="1496108"/>
              <a:chOff x="798096" y="1371600"/>
              <a:chExt cx="1981200" cy="2104189"/>
            </a:xfrm>
          </p:grpSpPr>
          <p:sp>
            <p:nvSpPr>
              <p:cNvPr id="83" name="Freeform 82"/>
              <p:cNvSpPr/>
              <p:nvPr/>
            </p:nvSpPr>
            <p:spPr>
              <a:xfrm>
                <a:off x="990600" y="2057400"/>
                <a:ext cx="1600200" cy="14183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solidFill>
                <a:schemeClr val="bg1">
                  <a:lumMod val="75000"/>
                </a:schemeClr>
              </a:solidFill>
              <a:ln>
                <a:no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84" name="Freeform 83"/>
              <p:cNvSpPr/>
              <p:nvPr/>
            </p:nvSpPr>
            <p:spPr>
              <a:xfrm>
                <a:off x="798096" y="1371600"/>
                <a:ext cx="1981200" cy="21041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ln>
                <a:solidFill>
                  <a:srgbClr val="000000"/>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sp>
          <p:nvSpPr>
            <p:cNvPr id="85" name="TextBox 84"/>
            <p:cNvSpPr txBox="1"/>
            <p:nvPr/>
          </p:nvSpPr>
          <p:spPr>
            <a:xfrm>
              <a:off x="275986" y="5164151"/>
              <a:ext cx="324489" cy="262600"/>
            </a:xfrm>
            <a:prstGeom prst="rect">
              <a:avLst/>
            </a:prstGeom>
            <a:noFill/>
          </p:spPr>
          <p:txBody>
            <a:bodyPr wrap="none" rtlCol="0">
              <a:spAutoFit/>
            </a:bodyPr>
            <a:lstStyle/>
            <a:p>
              <a:r>
                <a:rPr lang="en-US" i="1" dirty="0" smtClean="0">
                  <a:latin typeface="Times New Roman"/>
                  <a:cs typeface="Times New Roman"/>
                </a:rPr>
                <a:t>E</a:t>
              </a:r>
              <a:r>
                <a:rPr lang="en-US" baseline="-25000" dirty="0" smtClean="0">
                  <a:latin typeface="Times New Roman"/>
                  <a:cs typeface="Times New Roman"/>
                </a:rPr>
                <a:t>F</a:t>
              </a:r>
              <a:endParaRPr lang="en-US" baseline="-25000" dirty="0">
                <a:latin typeface="Times New Roman"/>
                <a:cs typeface="Times New Roman"/>
              </a:endParaRPr>
            </a:p>
          </p:txBody>
        </p:sp>
        <p:cxnSp>
          <p:nvCxnSpPr>
            <p:cNvPr id="86" name="Straight Connector 85"/>
            <p:cNvCxnSpPr/>
            <p:nvPr/>
          </p:nvCxnSpPr>
          <p:spPr bwMode="auto">
            <a:xfrm>
              <a:off x="1856689" y="5522494"/>
              <a:ext cx="541793" cy="0"/>
            </a:xfrm>
            <a:prstGeom prst="line">
              <a:avLst/>
            </a:prstGeom>
            <a:no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a:off x="1856689" y="5793391"/>
              <a:ext cx="541793" cy="0"/>
            </a:xfrm>
            <a:prstGeom prst="line">
              <a:avLst/>
            </a:prstGeom>
            <a:noFill/>
            <a:ln w="9525" cap="flat" cmpd="sng" algn="ctr">
              <a:solidFill>
                <a:schemeClr val="tx1"/>
              </a:solidFill>
              <a:prstDash val="solid"/>
              <a:round/>
              <a:headEnd type="none" w="med" len="med"/>
              <a:tailEnd type="none" w="med" len="med"/>
            </a:ln>
            <a:effectLst/>
          </p:spPr>
        </p:cxnSp>
        <p:sp>
          <p:nvSpPr>
            <p:cNvPr id="88" name="TextBox 87"/>
            <p:cNvSpPr txBox="1"/>
            <p:nvPr/>
          </p:nvSpPr>
          <p:spPr>
            <a:xfrm>
              <a:off x="2410988" y="5359957"/>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7/2</a:t>
              </a:r>
              <a:endParaRPr lang="en-US" baseline="-25000" dirty="0">
                <a:latin typeface="Times New Roman"/>
                <a:cs typeface="Times New Roman"/>
              </a:endParaRPr>
            </a:p>
          </p:txBody>
        </p:sp>
        <p:sp>
          <p:nvSpPr>
            <p:cNvPr id="89" name="TextBox 88"/>
            <p:cNvSpPr txBox="1"/>
            <p:nvPr/>
          </p:nvSpPr>
          <p:spPr>
            <a:xfrm>
              <a:off x="2414642" y="5629644"/>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5/2</a:t>
              </a:r>
              <a:endParaRPr lang="en-US" baseline="-25000" dirty="0">
                <a:latin typeface="Times New Roman"/>
                <a:cs typeface="Times New Roman"/>
              </a:endParaRPr>
            </a:p>
          </p:txBody>
        </p:sp>
        <p:sp>
          <p:nvSpPr>
            <p:cNvPr id="90" name="TextBox 89"/>
            <p:cNvSpPr txBox="1"/>
            <p:nvPr/>
          </p:nvSpPr>
          <p:spPr>
            <a:xfrm>
              <a:off x="76200" y="3505200"/>
              <a:ext cx="1979630" cy="240717"/>
            </a:xfrm>
            <a:prstGeom prst="rect">
              <a:avLst/>
            </a:prstGeom>
            <a:noFill/>
          </p:spPr>
          <p:txBody>
            <a:bodyPr wrap="none" rtlCol="0">
              <a:spAutoFit/>
            </a:bodyPr>
            <a:lstStyle/>
            <a:p>
              <a:pPr algn="l"/>
              <a:r>
                <a:rPr lang="en-US" altLang="ko-KR" sz="1600" dirty="0" smtClean="0"/>
                <a:t>Photoemission final states</a:t>
              </a:r>
              <a:endParaRPr lang="en-US" sz="1600" dirty="0"/>
            </a:p>
          </p:txBody>
        </p:sp>
        <p:grpSp>
          <p:nvGrpSpPr>
            <p:cNvPr id="91" name="Group 90"/>
            <p:cNvGrpSpPr/>
            <p:nvPr/>
          </p:nvGrpSpPr>
          <p:grpSpPr>
            <a:xfrm>
              <a:off x="3174521" y="4829571"/>
              <a:ext cx="1408661" cy="1496108"/>
              <a:chOff x="798096" y="1371600"/>
              <a:chExt cx="1981200" cy="2104189"/>
            </a:xfrm>
          </p:grpSpPr>
          <p:sp>
            <p:nvSpPr>
              <p:cNvPr id="92" name="Freeform 91"/>
              <p:cNvSpPr/>
              <p:nvPr/>
            </p:nvSpPr>
            <p:spPr>
              <a:xfrm>
                <a:off x="990600" y="2057400"/>
                <a:ext cx="1600200" cy="14183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solidFill>
                <a:schemeClr val="bg1">
                  <a:lumMod val="75000"/>
                </a:schemeClr>
              </a:solidFill>
              <a:ln>
                <a:no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93" name="Freeform 92"/>
              <p:cNvSpPr/>
              <p:nvPr/>
            </p:nvSpPr>
            <p:spPr>
              <a:xfrm>
                <a:off x="798096" y="1371600"/>
                <a:ext cx="1981200" cy="21041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ln>
                <a:solidFill>
                  <a:srgbClr val="000000"/>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sp>
          <p:nvSpPr>
            <p:cNvPr id="94" name="TextBox 93"/>
            <p:cNvSpPr txBox="1"/>
            <p:nvPr/>
          </p:nvSpPr>
          <p:spPr>
            <a:xfrm>
              <a:off x="2976813" y="5164151"/>
              <a:ext cx="324489" cy="262600"/>
            </a:xfrm>
            <a:prstGeom prst="rect">
              <a:avLst/>
            </a:prstGeom>
            <a:noFill/>
          </p:spPr>
          <p:txBody>
            <a:bodyPr wrap="none" rtlCol="0">
              <a:spAutoFit/>
            </a:bodyPr>
            <a:lstStyle/>
            <a:p>
              <a:r>
                <a:rPr lang="en-US" i="1" dirty="0" smtClean="0">
                  <a:latin typeface="Times New Roman"/>
                  <a:cs typeface="Times New Roman"/>
                </a:rPr>
                <a:t>E</a:t>
              </a:r>
              <a:r>
                <a:rPr lang="en-US" baseline="-25000" dirty="0" smtClean="0">
                  <a:latin typeface="Times New Roman"/>
                  <a:cs typeface="Times New Roman"/>
                </a:rPr>
                <a:t>F</a:t>
              </a:r>
              <a:endParaRPr lang="en-US" baseline="-25000" dirty="0">
                <a:latin typeface="Times New Roman"/>
                <a:cs typeface="Times New Roman"/>
              </a:endParaRPr>
            </a:p>
          </p:txBody>
        </p:sp>
        <p:cxnSp>
          <p:nvCxnSpPr>
            <p:cNvPr id="95" name="Straight Connector 94"/>
            <p:cNvCxnSpPr/>
            <p:nvPr/>
          </p:nvCxnSpPr>
          <p:spPr bwMode="auto">
            <a:xfrm>
              <a:off x="4557516" y="5522494"/>
              <a:ext cx="541793" cy="0"/>
            </a:xfrm>
            <a:prstGeom prst="line">
              <a:avLst/>
            </a:prstGeom>
            <a:noFill/>
            <a:ln w="9525" cap="flat" cmpd="sng" algn="ctr">
              <a:solidFill>
                <a:schemeClr val="tx1"/>
              </a:solidFill>
              <a:prstDash val="solid"/>
              <a:round/>
              <a:headEnd type="none" w="med" len="med"/>
              <a:tailEnd type="none" w="med" len="med"/>
            </a:ln>
            <a:effectLst/>
          </p:spPr>
        </p:cxnSp>
        <p:cxnSp>
          <p:nvCxnSpPr>
            <p:cNvPr id="96" name="Straight Connector 95"/>
            <p:cNvCxnSpPr/>
            <p:nvPr/>
          </p:nvCxnSpPr>
          <p:spPr bwMode="auto">
            <a:xfrm>
              <a:off x="4557516" y="5793391"/>
              <a:ext cx="541793" cy="0"/>
            </a:xfrm>
            <a:prstGeom prst="line">
              <a:avLst/>
            </a:prstGeom>
            <a:noFill/>
            <a:ln w="9525" cap="flat" cmpd="sng" algn="ctr">
              <a:solidFill>
                <a:schemeClr val="tx1"/>
              </a:solidFill>
              <a:prstDash val="solid"/>
              <a:round/>
              <a:headEnd type="none" w="med" len="med"/>
              <a:tailEnd type="none" w="med" len="med"/>
            </a:ln>
            <a:effectLst/>
          </p:spPr>
        </p:cxnSp>
        <p:sp>
          <p:nvSpPr>
            <p:cNvPr id="97" name="TextBox 96"/>
            <p:cNvSpPr txBox="1"/>
            <p:nvPr/>
          </p:nvSpPr>
          <p:spPr>
            <a:xfrm>
              <a:off x="5111817" y="5359957"/>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7/2</a:t>
              </a:r>
              <a:endParaRPr lang="en-US" baseline="-25000" dirty="0">
                <a:latin typeface="Times New Roman"/>
                <a:cs typeface="Times New Roman"/>
              </a:endParaRPr>
            </a:p>
          </p:txBody>
        </p:sp>
        <p:sp>
          <p:nvSpPr>
            <p:cNvPr id="98" name="TextBox 97"/>
            <p:cNvSpPr txBox="1"/>
            <p:nvPr/>
          </p:nvSpPr>
          <p:spPr>
            <a:xfrm>
              <a:off x="5115469" y="5629644"/>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5/2</a:t>
              </a:r>
              <a:endParaRPr lang="en-US" baseline="-25000" dirty="0">
                <a:latin typeface="Times New Roman"/>
                <a:cs typeface="Times New Roman"/>
              </a:endParaRPr>
            </a:p>
          </p:txBody>
        </p:sp>
        <p:sp>
          <p:nvSpPr>
            <p:cNvPr id="99" name="Oval 98"/>
            <p:cNvSpPr/>
            <p:nvPr/>
          </p:nvSpPr>
          <p:spPr bwMode="auto">
            <a:xfrm>
              <a:off x="4159317" y="5326689"/>
              <a:ext cx="162538" cy="16253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00" name="Oval 99"/>
            <p:cNvSpPr/>
            <p:nvPr/>
          </p:nvSpPr>
          <p:spPr bwMode="auto">
            <a:xfrm>
              <a:off x="4774298" y="5701192"/>
              <a:ext cx="162538" cy="162538"/>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01" name="Freeform 100"/>
            <p:cNvSpPr/>
            <p:nvPr/>
          </p:nvSpPr>
          <p:spPr>
            <a:xfrm>
              <a:off x="4339914" y="5422691"/>
              <a:ext cx="446741" cy="90299"/>
            </a:xfrm>
            <a:custGeom>
              <a:avLst/>
              <a:gdLst>
                <a:gd name="connsiteX0" fmla="*/ 0 w 628316"/>
                <a:gd name="connsiteY0" fmla="*/ 0 h 254000"/>
                <a:gd name="connsiteX1" fmla="*/ 427789 w 628316"/>
                <a:gd name="connsiteY1" fmla="*/ 93579 h 254000"/>
                <a:gd name="connsiteX2" fmla="*/ 628316 w 628316"/>
                <a:gd name="connsiteY2" fmla="*/ 254000 h 254000"/>
              </a:gdLst>
              <a:ahLst/>
              <a:cxnLst>
                <a:cxn ang="0">
                  <a:pos x="connsiteX0" y="connsiteY0"/>
                </a:cxn>
                <a:cxn ang="0">
                  <a:pos x="connsiteX1" y="connsiteY1"/>
                </a:cxn>
                <a:cxn ang="0">
                  <a:pos x="connsiteX2" y="connsiteY2"/>
                </a:cxn>
              </a:cxnLst>
              <a:rect l="l" t="t" r="r" b="b"/>
              <a:pathLst>
                <a:path w="628316" h="254000">
                  <a:moveTo>
                    <a:pt x="0" y="0"/>
                  </a:moveTo>
                  <a:cubicBezTo>
                    <a:pt x="161535" y="25623"/>
                    <a:pt x="323070" y="51246"/>
                    <a:pt x="427789" y="93579"/>
                  </a:cubicBezTo>
                  <a:cubicBezTo>
                    <a:pt x="532508" y="135912"/>
                    <a:pt x="628316" y="254000"/>
                    <a:pt x="628316" y="254000"/>
                  </a:cubicBezTo>
                </a:path>
              </a:pathLst>
            </a:custGeom>
            <a:ln>
              <a:solidFill>
                <a:schemeClr val="tx1"/>
              </a:solidFill>
              <a:headEnd type="stealth" w="lg" len="lg"/>
              <a:tailEnd type="stealth" w="lg" len="lg"/>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03" name="Oval 102"/>
            <p:cNvSpPr/>
            <p:nvPr/>
          </p:nvSpPr>
          <p:spPr bwMode="auto">
            <a:xfrm>
              <a:off x="1458425" y="5334292"/>
              <a:ext cx="162538" cy="16253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04" name="Oval 103"/>
            <p:cNvSpPr/>
            <p:nvPr/>
          </p:nvSpPr>
          <p:spPr bwMode="auto">
            <a:xfrm>
              <a:off x="2073406" y="5708795"/>
              <a:ext cx="162538" cy="162538"/>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cxnSp>
          <p:nvCxnSpPr>
            <p:cNvPr id="106" name="Straight Arrow Connector 105"/>
            <p:cNvCxnSpPr/>
            <p:nvPr/>
          </p:nvCxnSpPr>
          <p:spPr bwMode="auto">
            <a:xfrm flipV="1">
              <a:off x="2199350" y="4483584"/>
              <a:ext cx="696250" cy="1225212"/>
            </a:xfrm>
            <a:prstGeom prst="straightConnector1">
              <a:avLst/>
            </a:prstGeom>
            <a:noFill/>
            <a:ln w="9525" cap="flat" cmpd="sng" algn="ctr">
              <a:solidFill>
                <a:schemeClr val="tx1"/>
              </a:solidFill>
              <a:prstDash val="dash"/>
              <a:round/>
              <a:headEnd type="none" w="med" len="med"/>
              <a:tailEnd type="stealth" w="lg" len="lg"/>
            </a:ln>
            <a:effectLst/>
          </p:spPr>
        </p:cxnSp>
        <p:cxnSp>
          <p:nvCxnSpPr>
            <p:cNvPr id="109" name="Straight Arrow Connector 108"/>
            <p:cNvCxnSpPr>
              <a:cxnSpLocks noChangeAspect="1"/>
            </p:cNvCxnSpPr>
            <p:nvPr/>
          </p:nvCxnSpPr>
          <p:spPr bwMode="auto">
            <a:xfrm flipV="1">
              <a:off x="4901666" y="4228847"/>
              <a:ext cx="835465" cy="1470254"/>
            </a:xfrm>
            <a:prstGeom prst="straightConnector1">
              <a:avLst/>
            </a:prstGeom>
            <a:noFill/>
            <a:ln w="9525" cap="flat" cmpd="sng" algn="ctr">
              <a:solidFill>
                <a:schemeClr val="tx1"/>
              </a:solidFill>
              <a:prstDash val="dash"/>
              <a:round/>
              <a:headEnd type="none" w="med" len="med"/>
              <a:tailEnd type="stealth" w="lg" len="lg"/>
            </a:ln>
            <a:effectLst/>
          </p:spPr>
        </p:cxnSp>
        <p:grpSp>
          <p:nvGrpSpPr>
            <p:cNvPr id="110" name="Group 109"/>
            <p:cNvGrpSpPr/>
            <p:nvPr/>
          </p:nvGrpSpPr>
          <p:grpSpPr>
            <a:xfrm>
              <a:off x="5940552" y="4832224"/>
              <a:ext cx="1408661" cy="1496108"/>
              <a:chOff x="798096" y="1371600"/>
              <a:chExt cx="1981200" cy="2104189"/>
            </a:xfrm>
          </p:grpSpPr>
          <p:sp>
            <p:nvSpPr>
              <p:cNvPr id="111" name="Freeform 110"/>
              <p:cNvSpPr/>
              <p:nvPr/>
            </p:nvSpPr>
            <p:spPr>
              <a:xfrm>
                <a:off x="990600" y="2057400"/>
                <a:ext cx="1600200" cy="14183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solidFill>
                <a:schemeClr val="bg1">
                  <a:lumMod val="75000"/>
                </a:schemeClr>
              </a:solidFill>
              <a:ln>
                <a:no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12" name="Freeform 111"/>
              <p:cNvSpPr/>
              <p:nvPr/>
            </p:nvSpPr>
            <p:spPr>
              <a:xfrm>
                <a:off x="798096" y="1371600"/>
                <a:ext cx="1981200" cy="21041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ln>
                <a:solidFill>
                  <a:srgbClr val="000000"/>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sp>
          <p:nvSpPr>
            <p:cNvPr id="113" name="TextBox 112"/>
            <p:cNvSpPr txBox="1"/>
            <p:nvPr/>
          </p:nvSpPr>
          <p:spPr>
            <a:xfrm>
              <a:off x="5742844" y="5166805"/>
              <a:ext cx="324489" cy="262600"/>
            </a:xfrm>
            <a:prstGeom prst="rect">
              <a:avLst/>
            </a:prstGeom>
            <a:noFill/>
          </p:spPr>
          <p:txBody>
            <a:bodyPr wrap="none" rtlCol="0">
              <a:spAutoFit/>
            </a:bodyPr>
            <a:lstStyle/>
            <a:p>
              <a:r>
                <a:rPr lang="en-US" i="1" dirty="0" smtClean="0">
                  <a:latin typeface="Times New Roman"/>
                  <a:cs typeface="Times New Roman"/>
                </a:rPr>
                <a:t>E</a:t>
              </a:r>
              <a:r>
                <a:rPr lang="en-US" baseline="-25000" dirty="0" smtClean="0">
                  <a:latin typeface="Times New Roman"/>
                  <a:cs typeface="Times New Roman"/>
                </a:rPr>
                <a:t>F</a:t>
              </a:r>
              <a:endParaRPr lang="en-US" baseline="-25000" dirty="0">
                <a:latin typeface="Times New Roman"/>
                <a:cs typeface="Times New Roman"/>
              </a:endParaRPr>
            </a:p>
          </p:txBody>
        </p:sp>
        <p:cxnSp>
          <p:nvCxnSpPr>
            <p:cNvPr id="114" name="Straight Connector 113"/>
            <p:cNvCxnSpPr/>
            <p:nvPr/>
          </p:nvCxnSpPr>
          <p:spPr bwMode="auto">
            <a:xfrm>
              <a:off x="7323547" y="5525148"/>
              <a:ext cx="541793" cy="0"/>
            </a:xfrm>
            <a:prstGeom prst="line">
              <a:avLst/>
            </a:prstGeom>
            <a:noFill/>
            <a:ln w="9525"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a:off x="7323547" y="5796044"/>
              <a:ext cx="541793" cy="0"/>
            </a:xfrm>
            <a:prstGeom prst="line">
              <a:avLst/>
            </a:prstGeom>
            <a:noFill/>
            <a:ln w="9525" cap="flat" cmpd="sng" algn="ctr">
              <a:solidFill>
                <a:schemeClr val="tx1"/>
              </a:solidFill>
              <a:prstDash val="solid"/>
              <a:round/>
              <a:headEnd type="none" w="med" len="med"/>
              <a:tailEnd type="none" w="med" len="med"/>
            </a:ln>
            <a:effectLst/>
          </p:spPr>
        </p:cxnSp>
        <p:sp>
          <p:nvSpPr>
            <p:cNvPr id="116" name="TextBox 115"/>
            <p:cNvSpPr txBox="1"/>
            <p:nvPr/>
          </p:nvSpPr>
          <p:spPr>
            <a:xfrm>
              <a:off x="7877847" y="5362610"/>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7/2</a:t>
              </a:r>
              <a:endParaRPr lang="en-US" baseline="-25000" dirty="0">
                <a:latin typeface="Times New Roman"/>
                <a:cs typeface="Times New Roman"/>
              </a:endParaRPr>
            </a:p>
          </p:txBody>
        </p:sp>
        <p:sp>
          <p:nvSpPr>
            <p:cNvPr id="117" name="TextBox 116"/>
            <p:cNvSpPr txBox="1"/>
            <p:nvPr/>
          </p:nvSpPr>
          <p:spPr>
            <a:xfrm>
              <a:off x="7881500" y="5632298"/>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5/2</a:t>
              </a:r>
              <a:endParaRPr lang="en-US" baseline="-25000" dirty="0">
                <a:latin typeface="Times New Roman"/>
                <a:cs typeface="Times New Roman"/>
              </a:endParaRPr>
            </a:p>
          </p:txBody>
        </p:sp>
        <p:sp>
          <p:nvSpPr>
            <p:cNvPr id="118" name="Oval 117"/>
            <p:cNvSpPr/>
            <p:nvPr/>
          </p:nvSpPr>
          <p:spPr bwMode="auto">
            <a:xfrm>
              <a:off x="6925348" y="5329343"/>
              <a:ext cx="162538" cy="16253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19" name="Oval 118"/>
            <p:cNvSpPr/>
            <p:nvPr/>
          </p:nvSpPr>
          <p:spPr bwMode="auto">
            <a:xfrm>
              <a:off x="7610331" y="5703846"/>
              <a:ext cx="162538" cy="162538"/>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20" name="Freeform 119"/>
            <p:cNvSpPr/>
            <p:nvPr/>
          </p:nvSpPr>
          <p:spPr>
            <a:xfrm>
              <a:off x="7105945" y="5425344"/>
              <a:ext cx="367812" cy="281562"/>
            </a:xfrm>
            <a:custGeom>
              <a:avLst/>
              <a:gdLst>
                <a:gd name="connsiteX0" fmla="*/ 0 w 628316"/>
                <a:gd name="connsiteY0" fmla="*/ 0 h 254000"/>
                <a:gd name="connsiteX1" fmla="*/ 427789 w 628316"/>
                <a:gd name="connsiteY1" fmla="*/ 93579 h 254000"/>
                <a:gd name="connsiteX2" fmla="*/ 628316 w 628316"/>
                <a:gd name="connsiteY2" fmla="*/ 254000 h 254000"/>
              </a:gdLst>
              <a:ahLst/>
              <a:cxnLst>
                <a:cxn ang="0">
                  <a:pos x="connsiteX0" y="connsiteY0"/>
                </a:cxn>
                <a:cxn ang="0">
                  <a:pos x="connsiteX1" y="connsiteY1"/>
                </a:cxn>
                <a:cxn ang="0">
                  <a:pos x="connsiteX2" y="connsiteY2"/>
                </a:cxn>
              </a:cxnLst>
              <a:rect l="l" t="t" r="r" b="b"/>
              <a:pathLst>
                <a:path w="628316" h="254000">
                  <a:moveTo>
                    <a:pt x="0" y="0"/>
                  </a:moveTo>
                  <a:cubicBezTo>
                    <a:pt x="161535" y="25623"/>
                    <a:pt x="323070" y="51246"/>
                    <a:pt x="427789" y="93579"/>
                  </a:cubicBezTo>
                  <a:cubicBezTo>
                    <a:pt x="532508" y="135912"/>
                    <a:pt x="628316" y="254000"/>
                    <a:pt x="628316" y="254000"/>
                  </a:cubicBezTo>
                </a:path>
              </a:pathLst>
            </a:custGeom>
            <a:ln>
              <a:solidFill>
                <a:schemeClr val="tx1"/>
              </a:solidFill>
              <a:headEnd type="stealth" w="lg" len="lg"/>
              <a:tailEnd type="stealth" w="lg" len="lg"/>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cxnSp>
          <p:nvCxnSpPr>
            <p:cNvPr id="121" name="Straight Arrow Connector 120"/>
            <p:cNvCxnSpPr>
              <a:cxnSpLocks noChangeAspect="1"/>
            </p:cNvCxnSpPr>
            <p:nvPr/>
          </p:nvCxnSpPr>
          <p:spPr bwMode="auto">
            <a:xfrm flipV="1">
              <a:off x="7740687" y="4085515"/>
              <a:ext cx="919011" cy="1617280"/>
            </a:xfrm>
            <a:prstGeom prst="straightConnector1">
              <a:avLst/>
            </a:prstGeom>
            <a:noFill/>
            <a:ln w="9525" cap="flat" cmpd="sng" algn="ctr">
              <a:solidFill>
                <a:schemeClr val="tx1"/>
              </a:solidFill>
              <a:prstDash val="dash"/>
              <a:round/>
              <a:headEnd type="none" w="med" len="med"/>
              <a:tailEnd type="stealth" w="lg" len="lg"/>
            </a:ln>
            <a:effectLst/>
          </p:spPr>
        </p:cxnSp>
        <p:sp>
          <p:nvSpPr>
            <p:cNvPr id="122" name="Oval 121"/>
            <p:cNvSpPr/>
            <p:nvPr/>
          </p:nvSpPr>
          <p:spPr bwMode="auto">
            <a:xfrm>
              <a:off x="6750615" y="5331638"/>
              <a:ext cx="162538" cy="16253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23" name="Oval 122"/>
            <p:cNvSpPr/>
            <p:nvPr/>
          </p:nvSpPr>
          <p:spPr bwMode="auto">
            <a:xfrm>
              <a:off x="7435399" y="5703748"/>
              <a:ext cx="162538" cy="162538"/>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24" name="Oval 123"/>
            <p:cNvSpPr/>
            <p:nvPr/>
          </p:nvSpPr>
          <p:spPr bwMode="auto">
            <a:xfrm>
              <a:off x="4774199" y="5430590"/>
              <a:ext cx="162538" cy="162538"/>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25" name="Oval 124"/>
            <p:cNvSpPr/>
            <p:nvPr/>
          </p:nvSpPr>
          <p:spPr bwMode="auto">
            <a:xfrm>
              <a:off x="3987473" y="5331638"/>
              <a:ext cx="162538" cy="16253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cxnSp>
          <p:nvCxnSpPr>
            <p:cNvPr id="126" name="Straight Connector 125"/>
            <p:cNvCxnSpPr/>
            <p:nvPr/>
          </p:nvCxnSpPr>
          <p:spPr bwMode="auto">
            <a:xfrm>
              <a:off x="2250822" y="4478326"/>
              <a:ext cx="6588378" cy="0"/>
            </a:xfrm>
            <a:prstGeom prst="line">
              <a:avLst/>
            </a:prstGeom>
            <a:noFill/>
            <a:ln w="9525" cap="flat" cmpd="sng" algn="ctr">
              <a:solidFill>
                <a:schemeClr val="tx1"/>
              </a:solidFill>
              <a:prstDash val="solid"/>
              <a:round/>
              <a:headEnd type="none" w="med" len="med"/>
              <a:tailEnd type="none" w="med" len="med"/>
            </a:ln>
            <a:effectLst/>
          </p:spPr>
        </p:cxnSp>
        <p:cxnSp>
          <p:nvCxnSpPr>
            <p:cNvPr id="128" name="Straight Connector 127"/>
            <p:cNvCxnSpPr/>
            <p:nvPr/>
          </p:nvCxnSpPr>
          <p:spPr bwMode="auto">
            <a:xfrm>
              <a:off x="7313565" y="4084096"/>
              <a:ext cx="1512407" cy="0"/>
            </a:xfrm>
            <a:prstGeom prst="line">
              <a:avLst/>
            </a:prstGeom>
            <a:noFill/>
            <a:ln w="9525" cap="flat" cmpd="sng" algn="ctr">
              <a:solidFill>
                <a:schemeClr val="tx1"/>
              </a:solidFill>
              <a:prstDash val="solid"/>
              <a:round/>
              <a:headEnd type="none" w="med" len="med"/>
              <a:tailEnd type="none" w="med" len="med"/>
            </a:ln>
            <a:effectLst/>
          </p:spPr>
        </p:cxnSp>
        <p:cxnSp>
          <p:nvCxnSpPr>
            <p:cNvPr id="129" name="Straight Connector 128"/>
            <p:cNvCxnSpPr/>
            <p:nvPr/>
          </p:nvCxnSpPr>
          <p:spPr bwMode="auto">
            <a:xfrm flipV="1">
              <a:off x="4860747" y="4227510"/>
              <a:ext cx="3965225" cy="0"/>
            </a:xfrm>
            <a:prstGeom prst="line">
              <a:avLst/>
            </a:prstGeom>
            <a:noFill/>
            <a:ln w="9525" cap="flat" cmpd="sng" algn="ctr">
              <a:solidFill>
                <a:schemeClr val="tx1"/>
              </a:solidFill>
              <a:prstDash val="solid"/>
              <a:round/>
              <a:headEnd type="none" w="med" len="med"/>
              <a:tailEnd type="none" w="med" len="med"/>
            </a:ln>
            <a:effectLst/>
          </p:spPr>
        </p:cxnSp>
        <p:sp>
          <p:nvSpPr>
            <p:cNvPr id="130" name="TextBox 129"/>
            <p:cNvSpPr txBox="1"/>
            <p:nvPr/>
          </p:nvSpPr>
          <p:spPr>
            <a:xfrm>
              <a:off x="-80645" y="4253970"/>
              <a:ext cx="2403222" cy="369332"/>
            </a:xfrm>
            <a:prstGeom prst="rect">
              <a:avLst/>
            </a:prstGeom>
            <a:noFill/>
          </p:spPr>
          <p:txBody>
            <a:bodyPr wrap="none" rtlCol="0">
              <a:spAutoFit/>
            </a:bodyPr>
            <a:lstStyle/>
            <a:p>
              <a:r>
                <a:rPr lang="en-US" b="0" dirty="0" smtClean="0">
                  <a:latin typeface="Times New Roman"/>
                  <a:cs typeface="Times New Roman"/>
                </a:rPr>
                <a:t>4</a:t>
              </a:r>
              <a:r>
                <a:rPr lang="en-US" b="0" i="1" dirty="0" smtClean="0">
                  <a:latin typeface="Times New Roman"/>
                  <a:cs typeface="Times New Roman"/>
                </a:rPr>
                <a:t>f</a:t>
              </a:r>
              <a:r>
                <a:rPr lang="en-US" b="0" baseline="-25000" dirty="0" smtClean="0">
                  <a:latin typeface="Times New Roman"/>
                  <a:cs typeface="Times New Roman"/>
                </a:rPr>
                <a:t>1</a:t>
              </a:r>
              <a:r>
                <a:rPr lang="en-US" b="0" dirty="0" smtClean="0">
                  <a:latin typeface="Times New Roman"/>
                  <a:cs typeface="Times New Roman"/>
                  <a:sym typeface="Wingdings"/>
                </a:rPr>
                <a:t></a:t>
              </a:r>
              <a:r>
                <a:rPr lang="en-US" b="0" dirty="0" smtClean="0">
                  <a:latin typeface="Times New Roman"/>
                  <a:cs typeface="Times New Roman"/>
                </a:rPr>
                <a:t>4</a:t>
              </a:r>
              <a:r>
                <a:rPr lang="en-US" b="0" i="1" dirty="0" smtClean="0">
                  <a:latin typeface="Times New Roman"/>
                  <a:cs typeface="Times New Roman"/>
                </a:rPr>
                <a:t>f</a:t>
              </a:r>
              <a:r>
                <a:rPr lang="en-US" b="0" baseline="-25000" dirty="0" smtClean="0">
                  <a:latin typeface="Times New Roman"/>
                  <a:cs typeface="Times New Roman"/>
                </a:rPr>
                <a:t>0</a:t>
              </a:r>
              <a:r>
                <a:rPr lang="en-US" b="0" dirty="0" smtClean="0">
                  <a:latin typeface="Times New Roman"/>
                  <a:cs typeface="Times New Roman"/>
                </a:rPr>
                <a:t> ionization peak</a:t>
              </a:r>
              <a:endParaRPr lang="en-US" b="0" baseline="-25000" dirty="0">
                <a:latin typeface="Times New Roman"/>
                <a:cs typeface="Times New Roman"/>
              </a:endParaRPr>
            </a:p>
          </p:txBody>
        </p:sp>
        <p:sp>
          <p:nvSpPr>
            <p:cNvPr id="131" name="TextBox 130"/>
            <p:cNvSpPr txBox="1"/>
            <p:nvPr/>
          </p:nvSpPr>
          <p:spPr>
            <a:xfrm>
              <a:off x="2843115" y="4025370"/>
              <a:ext cx="2056973" cy="369332"/>
            </a:xfrm>
            <a:prstGeom prst="rect">
              <a:avLst/>
            </a:prstGeom>
            <a:noFill/>
          </p:spPr>
          <p:txBody>
            <a:bodyPr wrap="none" rtlCol="0">
              <a:spAutoFit/>
            </a:bodyPr>
            <a:lstStyle/>
            <a:p>
              <a:r>
                <a:rPr lang="en-US" b="0" dirty="0" smtClean="0">
                  <a:latin typeface="Times New Roman"/>
                  <a:cs typeface="Times New Roman"/>
                </a:rPr>
                <a:t>Spin-orbit side band</a:t>
              </a:r>
              <a:endParaRPr lang="en-US" b="0" baseline="-25000" dirty="0">
                <a:latin typeface="Times New Roman"/>
                <a:cs typeface="Times New Roman"/>
              </a:endParaRPr>
            </a:p>
          </p:txBody>
        </p:sp>
        <p:sp>
          <p:nvSpPr>
            <p:cNvPr id="132" name="TextBox 131"/>
            <p:cNvSpPr txBox="1"/>
            <p:nvPr/>
          </p:nvSpPr>
          <p:spPr>
            <a:xfrm>
              <a:off x="6084920" y="3859740"/>
              <a:ext cx="1306480" cy="369332"/>
            </a:xfrm>
            <a:prstGeom prst="rect">
              <a:avLst/>
            </a:prstGeom>
            <a:noFill/>
          </p:spPr>
          <p:txBody>
            <a:bodyPr wrap="none" rtlCol="0">
              <a:spAutoFit/>
            </a:bodyPr>
            <a:lstStyle/>
            <a:p>
              <a:r>
                <a:rPr lang="en-US" b="0" dirty="0" smtClean="0">
                  <a:latin typeface="Times New Roman"/>
                  <a:cs typeface="Times New Roman"/>
                </a:rPr>
                <a:t>Kondo peak</a:t>
              </a:r>
              <a:r>
                <a:rPr lang="en-US" b="0" baseline="-25000" dirty="0" smtClean="0">
                  <a:latin typeface="Times New Roman"/>
                  <a:cs typeface="Times New Roman"/>
                </a:rPr>
                <a:t>  </a:t>
              </a:r>
              <a:endParaRPr lang="en-US" b="0" baseline="-25000" dirty="0">
                <a:latin typeface="Times New Roman"/>
                <a:cs typeface="Times New Roman"/>
              </a:endParaRPr>
            </a:p>
          </p:txBody>
        </p:sp>
        <p:cxnSp>
          <p:nvCxnSpPr>
            <p:cNvPr id="133" name="Straight Arrow Connector 132"/>
            <p:cNvCxnSpPr>
              <a:cxnSpLocks/>
            </p:cNvCxnSpPr>
            <p:nvPr/>
          </p:nvCxnSpPr>
          <p:spPr bwMode="auto">
            <a:xfrm flipV="1">
              <a:off x="8839200" y="3604680"/>
              <a:ext cx="0" cy="2719920"/>
            </a:xfrm>
            <a:prstGeom prst="straightConnector1">
              <a:avLst/>
            </a:prstGeom>
            <a:noFill/>
            <a:ln w="9525" cap="flat" cmpd="sng" algn="ctr">
              <a:solidFill>
                <a:schemeClr val="tx1"/>
              </a:solidFill>
              <a:prstDash val="solid"/>
              <a:round/>
              <a:headEnd type="none" w="med" len="med"/>
              <a:tailEnd type="stealth" w="lg" len="lg"/>
            </a:ln>
            <a:effectLst/>
          </p:spPr>
        </p:cxnSp>
        <p:sp>
          <p:nvSpPr>
            <p:cNvPr id="137" name="TextBox 136"/>
            <p:cNvSpPr txBox="1"/>
            <p:nvPr/>
          </p:nvSpPr>
          <p:spPr>
            <a:xfrm>
              <a:off x="8596144" y="3276600"/>
              <a:ext cx="511340" cy="369332"/>
            </a:xfrm>
            <a:prstGeom prst="rect">
              <a:avLst/>
            </a:prstGeom>
            <a:noFill/>
          </p:spPr>
          <p:txBody>
            <a:bodyPr wrap="none" rtlCol="0">
              <a:spAutoFit/>
            </a:bodyPr>
            <a:lstStyle/>
            <a:p>
              <a:r>
                <a:rPr lang="en-US" b="0" i="1" dirty="0" err="1" smtClean="0">
                  <a:latin typeface="Times New Roman"/>
                  <a:cs typeface="Times New Roman"/>
                </a:rPr>
                <a:t>ħ</a:t>
              </a:r>
              <a:r>
                <a:rPr lang="en-US" b="0" i="1" dirty="0" err="1" smtClean="0">
                  <a:latin typeface="Symbol" charset="2"/>
                  <a:cs typeface="Symbol" charset="2"/>
                </a:rPr>
                <a:t>w</a:t>
              </a:r>
              <a:endParaRPr lang="en-US" b="0" i="1" baseline="-25000" dirty="0">
                <a:latin typeface="Symbol" charset="2"/>
                <a:cs typeface="Symbol" charset="2"/>
              </a:endParaRPr>
            </a:p>
          </p:txBody>
        </p:sp>
      </p:grpSp>
      <p:sp>
        <p:nvSpPr>
          <p:cNvPr id="10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r>
              <a:rPr lang="en-US" altLang="zh-CN" sz="3000" dirty="0" smtClean="0">
                <a:solidFill>
                  <a:schemeClr val="bg1"/>
                </a:solidFill>
                <a:effectLst>
                  <a:outerShdw blurRad="38100" dist="38100" dir="2700000" algn="tl">
                    <a:srgbClr val="000000"/>
                  </a:outerShdw>
                </a:effectLst>
                <a:ea typeface="宋体" pitchFamily="2" charset="-122"/>
              </a:rPr>
              <a:t>Singlet ground states </a:t>
            </a:r>
            <a:r>
              <a:rPr lang="en-US" altLang="zh-CN" sz="3000" dirty="0" err="1" smtClean="0">
                <a:solidFill>
                  <a:schemeClr val="bg1"/>
                </a:solidFill>
                <a:effectLst>
                  <a:outerShdw blurRad="38100" dist="38100" dir="2700000" algn="tl">
                    <a:srgbClr val="000000"/>
                  </a:outerShdw>
                </a:effectLst>
                <a:ea typeface="宋体" pitchFamily="2" charset="-122"/>
              </a:rPr>
              <a:t>vs</a:t>
            </a:r>
            <a:r>
              <a:rPr lang="en-US" altLang="zh-CN" sz="3000" dirty="0" smtClean="0">
                <a:solidFill>
                  <a:schemeClr val="bg1"/>
                </a:solidFill>
                <a:effectLst>
                  <a:outerShdw blurRad="38100" dist="38100" dir="2700000" algn="tl">
                    <a:srgbClr val="000000"/>
                  </a:outerShdw>
                </a:effectLst>
                <a:ea typeface="宋体" pitchFamily="2" charset="-122"/>
              </a:rPr>
              <a:t> PES final states</a:t>
            </a:r>
            <a:endParaRPr lang="en-US" altLang="zh-CN" sz="3000" dirty="0">
              <a:solidFill>
                <a:schemeClr val="bg1"/>
              </a:solidFill>
              <a:effectLst>
                <a:outerShdw blurRad="38100" dist="38100" dir="2700000" algn="tl">
                  <a:srgbClr val="000000"/>
                </a:outerShdw>
              </a:effectLst>
              <a:ea typeface="宋体" pitchFamily="2" charset="-122"/>
            </a:endParaRPr>
          </a:p>
        </p:txBody>
      </p:sp>
    </p:spTree>
    <p:extLst>
      <p:ext uri="{BB962C8B-B14F-4D97-AF65-F5344CB8AC3E}">
        <p14:creationId xmlns:p14="http://schemas.microsoft.com/office/powerpoint/2010/main" val="390850650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err="1" smtClean="0">
                <a:solidFill>
                  <a:schemeClr val="bg1"/>
                </a:solidFill>
                <a:effectLst>
                  <a:outerShdw blurRad="38100" dist="38100" dir="2700000" algn="tl">
                    <a:srgbClr val="000000"/>
                  </a:outerShdw>
                </a:effectLst>
                <a:ea typeface="宋体" pitchFamily="2" charset="-122"/>
              </a:rPr>
              <a:t>Graphene</a:t>
            </a:r>
            <a:r>
              <a:rPr lang="en-US" altLang="zh-CN" sz="3000" dirty="0" smtClean="0">
                <a:solidFill>
                  <a:schemeClr val="bg1"/>
                </a:solidFill>
                <a:effectLst>
                  <a:outerShdw blurRad="38100" dist="38100" dir="2700000" algn="tl">
                    <a:srgbClr val="000000"/>
                  </a:outerShdw>
                </a:effectLst>
                <a:ea typeface="宋体" pitchFamily="2" charset="-122"/>
              </a:rPr>
              <a:t>: partially decorated with Cerium</a:t>
            </a:r>
            <a:endParaRPr lang="en-US" altLang="zh-CN" sz="3000" dirty="0">
              <a:solidFill>
                <a:schemeClr val="bg1"/>
              </a:solidFill>
              <a:effectLst>
                <a:outerShdw blurRad="38100" dist="38100" dir="2700000" algn="tl">
                  <a:srgbClr val="000000"/>
                </a:outerShdw>
              </a:effectLst>
              <a:ea typeface="宋体" pitchFamily="2" charset="-122"/>
            </a:endParaRPr>
          </a:p>
        </p:txBody>
      </p:sp>
      <p:grpSp>
        <p:nvGrpSpPr>
          <p:cNvPr id="8" name="Group 7"/>
          <p:cNvGrpSpPr/>
          <p:nvPr/>
        </p:nvGrpSpPr>
        <p:grpSpPr>
          <a:xfrm>
            <a:off x="5455443" y="1941680"/>
            <a:ext cx="2862864" cy="3590972"/>
            <a:chOff x="5455443" y="1941680"/>
            <a:chExt cx="2862864" cy="3590972"/>
          </a:xfrm>
        </p:grpSpPr>
        <p:pic>
          <p:nvPicPr>
            <p:cNvPr id="5" name="Picture 4"/>
            <p:cNvPicPr>
              <a:picLocks noChangeAspect="1"/>
            </p:cNvPicPr>
            <p:nvPr/>
          </p:nvPicPr>
          <p:blipFill rotWithShape="1">
            <a:blip r:embed="rId2"/>
            <a:srcRect l="10140" t="2" r="5366" b="5951"/>
            <a:stretch/>
          </p:blipFill>
          <p:spPr>
            <a:xfrm>
              <a:off x="5985545" y="2012941"/>
              <a:ext cx="2332762" cy="2838803"/>
            </a:xfrm>
            <a:prstGeom prst="rect">
              <a:avLst/>
            </a:prstGeom>
          </p:spPr>
        </p:pic>
        <p:grpSp>
          <p:nvGrpSpPr>
            <p:cNvPr id="11" name="Group 10"/>
            <p:cNvGrpSpPr/>
            <p:nvPr/>
          </p:nvGrpSpPr>
          <p:grpSpPr>
            <a:xfrm>
              <a:off x="5455443" y="1941680"/>
              <a:ext cx="566352" cy="2978419"/>
              <a:chOff x="755221" y="1042478"/>
              <a:chExt cx="296108" cy="1557216"/>
            </a:xfrm>
          </p:grpSpPr>
          <p:sp>
            <p:nvSpPr>
              <p:cNvPr id="60" name="TextBox 142"/>
              <p:cNvSpPr txBox="1">
                <a:spLocks noChangeArrowheads="1"/>
              </p:cNvSpPr>
              <p:nvPr/>
            </p:nvSpPr>
            <p:spPr bwMode="auto">
              <a:xfrm>
                <a:off x="757731" y="2422687"/>
                <a:ext cx="29274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2.5</a:t>
                </a:r>
                <a:endParaRPr lang="en-US" sz="1600" dirty="0"/>
              </a:p>
            </p:txBody>
          </p:sp>
          <p:sp>
            <p:nvSpPr>
              <p:cNvPr id="61" name="TextBox 143"/>
              <p:cNvSpPr txBox="1">
                <a:spLocks noChangeArrowheads="1"/>
              </p:cNvSpPr>
              <p:nvPr/>
            </p:nvSpPr>
            <p:spPr bwMode="auto">
              <a:xfrm>
                <a:off x="758518" y="2147585"/>
                <a:ext cx="29274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2.0</a:t>
                </a:r>
                <a:endParaRPr lang="en-US" sz="1600" dirty="0"/>
              </a:p>
            </p:txBody>
          </p:sp>
          <p:sp>
            <p:nvSpPr>
              <p:cNvPr id="62" name="TextBox 144"/>
              <p:cNvSpPr txBox="1">
                <a:spLocks noChangeArrowheads="1"/>
              </p:cNvSpPr>
              <p:nvPr/>
            </p:nvSpPr>
            <p:spPr bwMode="auto">
              <a:xfrm>
                <a:off x="757731" y="1875950"/>
                <a:ext cx="29274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1.5</a:t>
                </a:r>
                <a:endParaRPr lang="en-US" sz="1600" dirty="0"/>
              </a:p>
            </p:txBody>
          </p:sp>
          <p:sp>
            <p:nvSpPr>
              <p:cNvPr id="63" name="TextBox 145"/>
              <p:cNvSpPr txBox="1">
                <a:spLocks noChangeArrowheads="1"/>
              </p:cNvSpPr>
              <p:nvPr/>
            </p:nvSpPr>
            <p:spPr bwMode="auto">
              <a:xfrm>
                <a:off x="758518" y="1595706"/>
                <a:ext cx="29274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1.0</a:t>
                </a:r>
                <a:endParaRPr lang="en-US" sz="1600" dirty="0"/>
              </a:p>
            </p:txBody>
          </p:sp>
          <p:sp>
            <p:nvSpPr>
              <p:cNvPr id="64" name="TextBox 142"/>
              <p:cNvSpPr txBox="1">
                <a:spLocks noChangeArrowheads="1"/>
              </p:cNvSpPr>
              <p:nvPr/>
            </p:nvSpPr>
            <p:spPr bwMode="auto">
              <a:xfrm>
                <a:off x="755221" y="1315035"/>
                <a:ext cx="29274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0.5</a:t>
                </a:r>
                <a:endParaRPr lang="en-US" sz="1600" dirty="0"/>
              </a:p>
            </p:txBody>
          </p:sp>
          <p:sp>
            <p:nvSpPr>
              <p:cNvPr id="65" name="TextBox 142"/>
              <p:cNvSpPr txBox="1">
                <a:spLocks noChangeArrowheads="1"/>
              </p:cNvSpPr>
              <p:nvPr/>
            </p:nvSpPr>
            <p:spPr bwMode="auto">
              <a:xfrm>
                <a:off x="817383" y="1042478"/>
                <a:ext cx="233946"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0.0</a:t>
                </a:r>
                <a:endParaRPr lang="en-US" sz="1600" dirty="0"/>
              </a:p>
            </p:txBody>
          </p:sp>
        </p:grpSp>
        <p:grpSp>
          <p:nvGrpSpPr>
            <p:cNvPr id="13" name="Group 12"/>
            <p:cNvGrpSpPr/>
            <p:nvPr/>
          </p:nvGrpSpPr>
          <p:grpSpPr>
            <a:xfrm>
              <a:off x="5921175" y="4752596"/>
              <a:ext cx="2359338" cy="780056"/>
              <a:chOff x="2946709" y="4899512"/>
              <a:chExt cx="1233540" cy="407839"/>
            </a:xfrm>
          </p:grpSpPr>
          <p:sp>
            <p:nvSpPr>
              <p:cNvPr id="48" name="TextBox 147"/>
              <p:cNvSpPr txBox="1">
                <a:spLocks noChangeArrowheads="1"/>
              </p:cNvSpPr>
              <p:nvPr/>
            </p:nvSpPr>
            <p:spPr bwMode="auto">
              <a:xfrm>
                <a:off x="2946709" y="4899512"/>
                <a:ext cx="29274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latin typeface="Calibri"/>
                    <a:cs typeface="Calibri"/>
                  </a:rPr>
                  <a:t>–</a:t>
                </a:r>
                <a:r>
                  <a:rPr lang="en-US" sz="1600" dirty="0" smtClean="0"/>
                  <a:t>0.4</a:t>
                </a:r>
                <a:endParaRPr lang="en-US" sz="1600" dirty="0"/>
              </a:p>
            </p:txBody>
          </p:sp>
          <p:sp>
            <p:nvSpPr>
              <p:cNvPr id="50" name="TextBox 149"/>
              <p:cNvSpPr txBox="1">
                <a:spLocks noChangeArrowheads="1"/>
              </p:cNvSpPr>
              <p:nvPr/>
            </p:nvSpPr>
            <p:spPr bwMode="auto">
              <a:xfrm>
                <a:off x="3464134" y="4899512"/>
                <a:ext cx="233946"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t>0.0</a:t>
                </a:r>
              </a:p>
            </p:txBody>
          </p:sp>
          <p:sp>
            <p:nvSpPr>
              <p:cNvPr id="52" name="TextBox 150"/>
              <p:cNvSpPr txBox="1">
                <a:spLocks noChangeArrowheads="1"/>
              </p:cNvSpPr>
              <p:nvPr/>
            </p:nvSpPr>
            <p:spPr bwMode="auto">
              <a:xfrm>
                <a:off x="3946303" y="4899512"/>
                <a:ext cx="233946"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0.4</a:t>
                </a:r>
                <a:endParaRPr lang="en-US" sz="1600" dirty="0"/>
              </a:p>
            </p:txBody>
          </p:sp>
          <p:sp>
            <p:nvSpPr>
              <p:cNvPr id="53" name="TextBox 15"/>
              <p:cNvSpPr txBox="1">
                <a:spLocks noChangeArrowheads="1"/>
              </p:cNvSpPr>
              <p:nvPr/>
            </p:nvSpPr>
            <p:spPr bwMode="auto">
              <a:xfrm>
                <a:off x="3400549" y="5130344"/>
                <a:ext cx="42676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err="1"/>
                  <a:t>k</a:t>
                </a:r>
                <a:r>
                  <a:rPr lang="en-US" sz="1600" baseline="-25000" dirty="0" err="1"/>
                  <a:t>x</a:t>
                </a:r>
                <a:r>
                  <a:rPr lang="en-US" sz="1600" baseline="-25000" dirty="0"/>
                  <a:t>  </a:t>
                </a:r>
                <a:r>
                  <a:rPr lang="en-US" sz="1600" dirty="0"/>
                  <a:t>(</a:t>
                </a:r>
                <a:r>
                  <a:rPr lang="en-US" sz="1600" dirty="0" err="1" smtClean="0"/>
                  <a:t>Å</a:t>
                </a:r>
                <a:r>
                  <a:rPr lang="mr-IN" sz="1600" i="1" baseline="30000" dirty="0" smtClean="0"/>
                  <a:t>–</a:t>
                </a:r>
                <a:r>
                  <a:rPr lang="en-US" sz="1600" baseline="30000" dirty="0" smtClean="0"/>
                  <a:t>1</a:t>
                </a:r>
                <a:r>
                  <a:rPr lang="en-US" sz="1600" dirty="0"/>
                  <a:t>)</a:t>
                </a:r>
              </a:p>
            </p:txBody>
          </p:sp>
        </p:grpSp>
      </p:grpSp>
      <p:grpSp>
        <p:nvGrpSpPr>
          <p:cNvPr id="3" name="Group 2"/>
          <p:cNvGrpSpPr/>
          <p:nvPr/>
        </p:nvGrpSpPr>
        <p:grpSpPr>
          <a:xfrm>
            <a:off x="784729" y="1941680"/>
            <a:ext cx="4500382" cy="3590972"/>
            <a:chOff x="784729" y="1941680"/>
            <a:chExt cx="4500382" cy="3590972"/>
          </a:xfrm>
        </p:grpSpPr>
        <p:pic>
          <p:nvPicPr>
            <p:cNvPr id="6" name="Picture 5"/>
            <p:cNvPicPr>
              <a:picLocks noChangeAspect="1"/>
            </p:cNvPicPr>
            <p:nvPr/>
          </p:nvPicPr>
          <p:blipFill rotWithShape="1">
            <a:blip r:embed="rId3"/>
            <a:srcRect l="10441" b="7560"/>
            <a:stretch/>
          </p:blipFill>
          <p:spPr>
            <a:xfrm>
              <a:off x="1794152" y="2012939"/>
              <a:ext cx="2463364" cy="2783139"/>
            </a:xfrm>
            <a:prstGeom prst="rect">
              <a:avLst/>
            </a:prstGeom>
          </p:spPr>
        </p:pic>
        <p:sp>
          <p:nvSpPr>
            <p:cNvPr id="7" name="TextBox 15"/>
            <p:cNvSpPr txBox="1">
              <a:spLocks noChangeArrowheads="1"/>
            </p:cNvSpPr>
            <p:nvPr/>
          </p:nvSpPr>
          <p:spPr bwMode="auto">
            <a:xfrm rot="16200000">
              <a:off x="423366" y="3264165"/>
              <a:ext cx="10612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a:t>E </a:t>
              </a:r>
              <a:r>
                <a:rPr lang="mr-IN" sz="1600" i="1" dirty="0"/>
                <a:t>–</a:t>
              </a:r>
              <a:r>
                <a:rPr lang="en-US" sz="1600" dirty="0" smtClean="0"/>
                <a:t> </a:t>
              </a:r>
              <a:r>
                <a:rPr lang="en-US" sz="1600" i="1" dirty="0"/>
                <a:t>E</a:t>
              </a:r>
              <a:r>
                <a:rPr lang="en-US" sz="1600" baseline="-25000" dirty="0"/>
                <a:t>F </a:t>
              </a:r>
              <a:r>
                <a:rPr lang="en-US" sz="1600" dirty="0"/>
                <a:t>(</a:t>
              </a:r>
              <a:r>
                <a:rPr lang="en-US" sz="1600" dirty="0" err="1"/>
                <a:t>eV</a:t>
              </a:r>
              <a:r>
                <a:rPr lang="en-US" sz="1600" dirty="0"/>
                <a:t>)</a:t>
              </a:r>
            </a:p>
          </p:txBody>
        </p:sp>
        <p:grpSp>
          <p:nvGrpSpPr>
            <p:cNvPr id="10" name="Group 9"/>
            <p:cNvGrpSpPr/>
            <p:nvPr/>
          </p:nvGrpSpPr>
          <p:grpSpPr>
            <a:xfrm>
              <a:off x="1270674" y="1941680"/>
              <a:ext cx="574187" cy="2978419"/>
              <a:chOff x="601323" y="890078"/>
              <a:chExt cx="300204" cy="1557216"/>
            </a:xfrm>
          </p:grpSpPr>
          <p:sp>
            <p:nvSpPr>
              <p:cNvPr id="66" name="TextBox 142"/>
              <p:cNvSpPr txBox="1">
                <a:spLocks noChangeArrowheads="1"/>
              </p:cNvSpPr>
              <p:nvPr/>
            </p:nvSpPr>
            <p:spPr bwMode="auto">
              <a:xfrm>
                <a:off x="603833" y="2270287"/>
                <a:ext cx="29769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t>–</a:t>
                </a:r>
                <a:r>
                  <a:rPr lang="en-US" sz="1600" dirty="0" smtClean="0"/>
                  <a:t>2.5</a:t>
                </a:r>
                <a:endParaRPr lang="en-US" sz="1600" dirty="0"/>
              </a:p>
            </p:txBody>
          </p:sp>
          <p:sp>
            <p:nvSpPr>
              <p:cNvPr id="67" name="TextBox 143"/>
              <p:cNvSpPr txBox="1">
                <a:spLocks noChangeArrowheads="1"/>
              </p:cNvSpPr>
              <p:nvPr/>
            </p:nvSpPr>
            <p:spPr bwMode="auto">
              <a:xfrm>
                <a:off x="605774" y="1995185"/>
                <a:ext cx="294708"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t>–</a:t>
                </a:r>
                <a:r>
                  <a:rPr lang="en-US" sz="1600" dirty="0" smtClean="0"/>
                  <a:t>2.0</a:t>
                </a:r>
                <a:endParaRPr lang="en-US" sz="1600" dirty="0"/>
              </a:p>
            </p:txBody>
          </p:sp>
          <p:sp>
            <p:nvSpPr>
              <p:cNvPr id="68" name="TextBox 144"/>
              <p:cNvSpPr txBox="1">
                <a:spLocks noChangeArrowheads="1"/>
              </p:cNvSpPr>
              <p:nvPr/>
            </p:nvSpPr>
            <p:spPr bwMode="auto">
              <a:xfrm>
                <a:off x="603833" y="1723550"/>
                <a:ext cx="29769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t>–</a:t>
                </a:r>
                <a:r>
                  <a:rPr lang="en-US" sz="1600" dirty="0" smtClean="0"/>
                  <a:t>1.5</a:t>
                </a:r>
                <a:endParaRPr lang="en-US" sz="1600" dirty="0"/>
              </a:p>
            </p:txBody>
          </p:sp>
          <p:sp>
            <p:nvSpPr>
              <p:cNvPr id="69" name="TextBox 145"/>
              <p:cNvSpPr txBox="1">
                <a:spLocks noChangeArrowheads="1"/>
              </p:cNvSpPr>
              <p:nvPr/>
            </p:nvSpPr>
            <p:spPr bwMode="auto">
              <a:xfrm>
                <a:off x="605774" y="1443306"/>
                <a:ext cx="294708"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t>–</a:t>
                </a:r>
                <a:r>
                  <a:rPr lang="en-US" sz="1600" dirty="0" smtClean="0"/>
                  <a:t>1.0</a:t>
                </a:r>
                <a:endParaRPr lang="en-US" sz="1600" dirty="0"/>
              </a:p>
            </p:txBody>
          </p:sp>
          <p:sp>
            <p:nvSpPr>
              <p:cNvPr id="70" name="TextBox 142"/>
              <p:cNvSpPr txBox="1">
                <a:spLocks noChangeArrowheads="1"/>
              </p:cNvSpPr>
              <p:nvPr/>
            </p:nvSpPr>
            <p:spPr bwMode="auto">
              <a:xfrm>
                <a:off x="601323" y="1162635"/>
                <a:ext cx="29769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smtClean="0"/>
                  <a:t>–</a:t>
                </a:r>
                <a:r>
                  <a:rPr lang="en-US" sz="1600" dirty="0" smtClean="0"/>
                  <a:t>0.5</a:t>
                </a:r>
                <a:endParaRPr lang="en-US" sz="1600" dirty="0"/>
              </a:p>
            </p:txBody>
          </p:sp>
          <p:sp>
            <p:nvSpPr>
              <p:cNvPr id="71" name="TextBox 142"/>
              <p:cNvSpPr txBox="1">
                <a:spLocks noChangeArrowheads="1"/>
              </p:cNvSpPr>
              <p:nvPr/>
            </p:nvSpPr>
            <p:spPr bwMode="auto">
              <a:xfrm>
                <a:off x="664983" y="890078"/>
                <a:ext cx="233946"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0.0</a:t>
                </a:r>
                <a:endParaRPr lang="en-US" sz="1600" dirty="0"/>
              </a:p>
            </p:txBody>
          </p:sp>
        </p:grpSp>
        <p:grpSp>
          <p:nvGrpSpPr>
            <p:cNvPr id="15" name="Group 14"/>
            <p:cNvGrpSpPr/>
            <p:nvPr/>
          </p:nvGrpSpPr>
          <p:grpSpPr>
            <a:xfrm>
              <a:off x="1715204" y="4752596"/>
              <a:ext cx="2362852" cy="780056"/>
              <a:chOff x="2932234" y="4899512"/>
              <a:chExt cx="1235377" cy="407839"/>
            </a:xfrm>
          </p:grpSpPr>
          <p:sp>
            <p:nvSpPr>
              <p:cNvPr id="36" name="TextBox 147"/>
              <p:cNvSpPr txBox="1">
                <a:spLocks noChangeArrowheads="1"/>
              </p:cNvSpPr>
              <p:nvPr/>
            </p:nvSpPr>
            <p:spPr bwMode="auto">
              <a:xfrm>
                <a:off x="2932234" y="4899512"/>
                <a:ext cx="29769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mr-IN" sz="1600" i="1" dirty="0"/>
                  <a:t>–</a:t>
                </a:r>
                <a:r>
                  <a:rPr lang="en-US" sz="1600" dirty="0" smtClean="0"/>
                  <a:t>0.4</a:t>
                </a:r>
                <a:endParaRPr lang="en-US" sz="1600" dirty="0"/>
              </a:p>
            </p:txBody>
          </p:sp>
          <p:sp>
            <p:nvSpPr>
              <p:cNvPr id="38" name="TextBox 149"/>
              <p:cNvSpPr txBox="1">
                <a:spLocks noChangeArrowheads="1"/>
              </p:cNvSpPr>
              <p:nvPr/>
            </p:nvSpPr>
            <p:spPr bwMode="auto">
              <a:xfrm>
                <a:off x="3464134" y="4899512"/>
                <a:ext cx="233946"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t>0.0</a:t>
                </a:r>
              </a:p>
            </p:txBody>
          </p:sp>
          <p:sp>
            <p:nvSpPr>
              <p:cNvPr id="40" name="TextBox 150"/>
              <p:cNvSpPr txBox="1">
                <a:spLocks noChangeArrowheads="1"/>
              </p:cNvSpPr>
              <p:nvPr/>
            </p:nvSpPr>
            <p:spPr bwMode="auto">
              <a:xfrm>
                <a:off x="3933665" y="4899512"/>
                <a:ext cx="233946"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0.4</a:t>
                </a:r>
                <a:endParaRPr lang="en-US" sz="1600" dirty="0"/>
              </a:p>
            </p:txBody>
          </p:sp>
          <p:sp>
            <p:nvSpPr>
              <p:cNvPr id="41" name="TextBox 15"/>
              <p:cNvSpPr txBox="1">
                <a:spLocks noChangeArrowheads="1"/>
              </p:cNvSpPr>
              <p:nvPr/>
            </p:nvSpPr>
            <p:spPr bwMode="auto">
              <a:xfrm>
                <a:off x="3400549" y="5130344"/>
                <a:ext cx="426764" cy="17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err="1"/>
                  <a:t>k</a:t>
                </a:r>
                <a:r>
                  <a:rPr lang="en-US" sz="1600" baseline="-25000" dirty="0" err="1"/>
                  <a:t>x</a:t>
                </a:r>
                <a:r>
                  <a:rPr lang="en-US" sz="1600" baseline="-25000" dirty="0"/>
                  <a:t>  </a:t>
                </a:r>
                <a:r>
                  <a:rPr lang="en-US" sz="1600" dirty="0"/>
                  <a:t>(</a:t>
                </a:r>
                <a:r>
                  <a:rPr lang="en-US" sz="1600" dirty="0" err="1" smtClean="0"/>
                  <a:t>Å</a:t>
                </a:r>
                <a:r>
                  <a:rPr lang="mr-IN" sz="1600" i="1" baseline="30000" dirty="0" smtClean="0"/>
                  <a:t>–</a:t>
                </a:r>
                <a:r>
                  <a:rPr lang="en-US" sz="1600" baseline="30000" dirty="0" smtClean="0"/>
                  <a:t>1</a:t>
                </a:r>
                <a:r>
                  <a:rPr lang="en-US" sz="1600" dirty="0" smtClean="0"/>
                  <a:t>)</a:t>
                </a:r>
                <a:endParaRPr lang="en-US" sz="1600" dirty="0"/>
              </a:p>
            </p:txBody>
          </p:sp>
        </p:grpSp>
        <p:grpSp>
          <p:nvGrpSpPr>
            <p:cNvPr id="18" name="Group 1"/>
            <p:cNvGrpSpPr>
              <a:grpSpLocks noChangeAspect="1"/>
            </p:cNvGrpSpPr>
            <p:nvPr/>
          </p:nvGrpSpPr>
          <p:grpSpPr bwMode="auto">
            <a:xfrm>
              <a:off x="4599311" y="2453537"/>
              <a:ext cx="685800" cy="1011987"/>
              <a:chOff x="7434077" y="3622891"/>
              <a:chExt cx="667980" cy="1191939"/>
            </a:xfrm>
          </p:grpSpPr>
          <p:grpSp>
            <p:nvGrpSpPr>
              <p:cNvPr id="31" name="Group 2"/>
              <p:cNvGrpSpPr>
                <a:grpSpLocks/>
              </p:cNvGrpSpPr>
              <p:nvPr/>
            </p:nvGrpSpPr>
            <p:grpSpPr bwMode="auto">
              <a:xfrm>
                <a:off x="7434077" y="3622891"/>
                <a:ext cx="667980" cy="1191939"/>
                <a:chOff x="5482768" y="3204518"/>
                <a:chExt cx="667980" cy="1191939"/>
              </a:xfrm>
            </p:grpSpPr>
            <p:sp>
              <p:nvSpPr>
                <p:cNvPr id="33" name="Hexagon 32"/>
                <p:cNvSpPr>
                  <a:spLocks noChangeAspect="1"/>
                </p:cNvSpPr>
                <p:nvPr/>
              </p:nvSpPr>
              <p:spPr>
                <a:xfrm rot="16200000">
                  <a:off x="5391375" y="3637085"/>
                  <a:ext cx="850765" cy="667980"/>
                </a:xfrm>
                <a:prstGeom prst="hexagon">
                  <a:avLst/>
                </a:prstGeom>
                <a:solidFill>
                  <a:srgbClr val="FFFFFF">
                    <a:alpha val="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34" name="TextBox 5"/>
                <p:cNvSpPr txBox="1">
                  <a:spLocks noChangeArrowheads="1"/>
                </p:cNvSpPr>
                <p:nvPr/>
              </p:nvSpPr>
              <p:spPr bwMode="auto">
                <a:xfrm>
                  <a:off x="5679854" y="3761426"/>
                  <a:ext cx="392211" cy="39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accent2">
                          <a:lumMod val="75000"/>
                        </a:schemeClr>
                      </a:solidFill>
                      <a:latin typeface="Symbol" charset="0"/>
                      <a:cs typeface="Symbol" charset="0"/>
                    </a:rPr>
                    <a:t>G</a:t>
                  </a:r>
                </a:p>
              </p:txBody>
            </p:sp>
            <p:sp>
              <p:nvSpPr>
                <p:cNvPr id="35" name="TextBox 6"/>
                <p:cNvSpPr txBox="1">
                  <a:spLocks noChangeArrowheads="1"/>
                </p:cNvSpPr>
                <p:nvPr/>
              </p:nvSpPr>
              <p:spPr bwMode="auto">
                <a:xfrm>
                  <a:off x="5656378" y="3204518"/>
                  <a:ext cx="367229" cy="39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accent2">
                          <a:lumMod val="75000"/>
                        </a:schemeClr>
                      </a:solidFill>
                      <a:latin typeface="Symbol" charset="2"/>
                      <a:cs typeface="Symbol" charset="2"/>
                    </a:rPr>
                    <a:t>K</a:t>
                  </a:r>
                </a:p>
              </p:txBody>
            </p:sp>
          </p:grpSp>
          <p:cxnSp>
            <p:nvCxnSpPr>
              <p:cNvPr id="32" name="Straight Connector 31"/>
              <p:cNvCxnSpPr/>
              <p:nvPr/>
            </p:nvCxnSpPr>
            <p:spPr>
              <a:xfrm>
                <a:off x="7591469" y="3964065"/>
                <a:ext cx="35707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77"/>
            <p:cNvGrpSpPr>
              <a:grpSpLocks/>
            </p:cNvGrpSpPr>
            <p:nvPr/>
          </p:nvGrpSpPr>
          <p:grpSpPr bwMode="auto">
            <a:xfrm rot="5400000">
              <a:off x="4332349" y="4012024"/>
              <a:ext cx="1237012" cy="506945"/>
              <a:chOff x="3028308" y="4886587"/>
              <a:chExt cx="783053" cy="320792"/>
            </a:xfrm>
          </p:grpSpPr>
          <p:pic>
            <p:nvPicPr>
              <p:cNvPr id="28" name="Picture 9"/>
              <p:cNvPicPr>
                <a:picLocks/>
              </p:cNvPicPr>
              <p:nvPr/>
            </p:nvPicPr>
            <p:blipFill>
              <a:blip r:embed="rId4">
                <a:extLst>
                  <a:ext uri="{28A0092B-C50C-407E-A947-70E740481C1C}">
                    <a14:useLocalDpi xmlns:a14="http://schemas.microsoft.com/office/drawing/2010/main" val="0"/>
                  </a:ext>
                </a:extLst>
              </a:blip>
              <a:srcRect l="14326" r="33585"/>
              <a:stretch>
                <a:fillRect/>
              </a:stretch>
            </p:blipFill>
            <p:spPr bwMode="auto">
              <a:xfrm rot="16200000">
                <a:off x="3386807" y="4851997"/>
                <a:ext cx="87143" cy="40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0"/>
              <p:cNvSpPr txBox="1">
                <a:spLocks noChangeArrowheads="1"/>
              </p:cNvSpPr>
              <p:nvPr/>
            </p:nvSpPr>
            <p:spPr bwMode="auto">
              <a:xfrm rot="16200000">
                <a:off x="2955585" y="4959310"/>
                <a:ext cx="320792" cy="175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t>Max.</a:t>
                </a:r>
              </a:p>
            </p:txBody>
          </p:sp>
          <p:sp>
            <p:nvSpPr>
              <p:cNvPr id="30" name="TextBox 76"/>
              <p:cNvSpPr txBox="1">
                <a:spLocks noChangeArrowheads="1"/>
              </p:cNvSpPr>
              <p:nvPr/>
            </p:nvSpPr>
            <p:spPr bwMode="auto">
              <a:xfrm rot="16200000">
                <a:off x="3571613" y="4956090"/>
                <a:ext cx="304150" cy="175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t>Min.</a:t>
                </a:r>
              </a:p>
            </p:txBody>
          </p:sp>
        </p:grpSp>
        <p:sp>
          <p:nvSpPr>
            <p:cNvPr id="20" name="TextBox 1"/>
            <p:cNvSpPr txBox="1">
              <a:spLocks noChangeArrowheads="1"/>
            </p:cNvSpPr>
            <p:nvPr/>
          </p:nvSpPr>
          <p:spPr bwMode="auto">
            <a:xfrm>
              <a:off x="3500452" y="2069898"/>
              <a:ext cx="5512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tLang="ko-KR" sz="1600" dirty="0" smtClean="0">
                  <a:solidFill>
                    <a:srgbClr val="000000"/>
                  </a:solidFill>
                </a:rPr>
                <a:t>36 K</a:t>
              </a:r>
              <a:endParaRPr lang="en-US" sz="1600" dirty="0">
                <a:solidFill>
                  <a:srgbClr val="000000"/>
                </a:solidFill>
              </a:endParaRPr>
            </a:p>
          </p:txBody>
        </p:sp>
        <p:sp>
          <p:nvSpPr>
            <p:cNvPr id="21" name="TextBox 1"/>
            <p:cNvSpPr txBox="1">
              <a:spLocks noChangeArrowheads="1"/>
            </p:cNvSpPr>
            <p:nvPr/>
          </p:nvSpPr>
          <p:spPr bwMode="auto">
            <a:xfrm>
              <a:off x="2274902" y="4355898"/>
              <a:ext cx="13450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err="1" smtClean="0"/>
                <a:t>E</a:t>
              </a:r>
              <a:r>
                <a:rPr lang="en-US" sz="1600" baseline="-25000" dirty="0" err="1" smtClean="0"/>
                <a:t>photon</a:t>
              </a:r>
              <a:r>
                <a:rPr lang="en-US" sz="1600" dirty="0" smtClean="0"/>
                <a:t>= 80 </a:t>
              </a:r>
              <a:r>
                <a:rPr lang="en-US" sz="1600" dirty="0" err="1" smtClean="0"/>
                <a:t>eV</a:t>
              </a:r>
              <a:endParaRPr lang="en-US" sz="1600" dirty="0"/>
            </a:p>
          </p:txBody>
        </p:sp>
      </p:grpSp>
      <p:grpSp>
        <p:nvGrpSpPr>
          <p:cNvPr id="74" name="Group 73"/>
          <p:cNvGrpSpPr/>
          <p:nvPr/>
        </p:nvGrpSpPr>
        <p:grpSpPr>
          <a:xfrm>
            <a:off x="1044360" y="1953890"/>
            <a:ext cx="7579895" cy="3352800"/>
            <a:chOff x="779377" y="2057400"/>
            <a:chExt cx="7579895" cy="3352800"/>
          </a:xfrm>
        </p:grpSpPr>
        <p:pic>
          <p:nvPicPr>
            <p:cNvPr id="4" name="Picture 3"/>
            <p:cNvPicPr preferRelativeResize="0">
              <a:picLocks/>
            </p:cNvPicPr>
            <p:nvPr/>
          </p:nvPicPr>
          <p:blipFill>
            <a:blip r:embed="rId5"/>
            <a:stretch>
              <a:fillRect/>
            </a:stretch>
          </p:blipFill>
          <p:spPr>
            <a:xfrm>
              <a:off x="779377" y="2057400"/>
              <a:ext cx="3383999" cy="3339498"/>
            </a:xfrm>
            <a:prstGeom prst="rect">
              <a:avLst/>
            </a:prstGeom>
          </p:spPr>
        </p:pic>
        <p:pic>
          <p:nvPicPr>
            <p:cNvPr id="73" name="Picture 72"/>
            <p:cNvPicPr preferRelativeResize="0">
              <a:picLocks/>
            </p:cNvPicPr>
            <p:nvPr/>
          </p:nvPicPr>
          <p:blipFill>
            <a:blip r:embed="rId5"/>
            <a:stretch>
              <a:fillRect/>
            </a:stretch>
          </p:blipFill>
          <p:spPr>
            <a:xfrm>
              <a:off x="4975273" y="2070702"/>
              <a:ext cx="3383999" cy="3339498"/>
            </a:xfrm>
            <a:prstGeom prst="rect">
              <a:avLst/>
            </a:prstGeom>
          </p:spPr>
        </p:pic>
      </p:grpSp>
      <p:grpSp>
        <p:nvGrpSpPr>
          <p:cNvPr id="76" name="Group 75"/>
          <p:cNvGrpSpPr/>
          <p:nvPr/>
        </p:nvGrpSpPr>
        <p:grpSpPr>
          <a:xfrm>
            <a:off x="2622838" y="5874603"/>
            <a:ext cx="4308241" cy="830997"/>
            <a:chOff x="2371510" y="5867400"/>
            <a:chExt cx="4308241" cy="830997"/>
          </a:xfrm>
        </p:grpSpPr>
        <p:sp>
          <p:nvSpPr>
            <p:cNvPr id="24" name="TextBox 23"/>
            <p:cNvSpPr txBox="1"/>
            <p:nvPr/>
          </p:nvSpPr>
          <p:spPr>
            <a:xfrm>
              <a:off x="5075977" y="5867400"/>
              <a:ext cx="1603774" cy="830997"/>
            </a:xfrm>
            <a:prstGeom prst="rect">
              <a:avLst/>
            </a:prstGeom>
            <a:noFill/>
          </p:spPr>
          <p:txBody>
            <a:bodyPr wrap="none" rtlCol="0">
              <a:spAutoFit/>
            </a:bodyPr>
            <a:lstStyle/>
            <a:p>
              <a:r>
                <a:rPr lang="en-US" sz="2400" dirty="0" smtClean="0">
                  <a:solidFill>
                    <a:schemeClr val="bg1">
                      <a:lumMod val="50000"/>
                    </a:schemeClr>
                  </a:solidFill>
                </a:rPr>
                <a:t>As-grown</a:t>
              </a:r>
            </a:p>
            <a:p>
              <a:r>
                <a:rPr lang="en-US" sz="2400" dirty="0" err="1" smtClean="0">
                  <a:solidFill>
                    <a:schemeClr val="bg1">
                      <a:lumMod val="50000"/>
                    </a:schemeClr>
                  </a:solidFill>
                </a:rPr>
                <a:t>graphene</a:t>
              </a:r>
              <a:endParaRPr lang="en-US" sz="2400" dirty="0" smtClean="0">
                <a:solidFill>
                  <a:schemeClr val="bg1">
                    <a:lumMod val="50000"/>
                  </a:schemeClr>
                </a:solidFill>
              </a:endParaRPr>
            </a:p>
          </p:txBody>
        </p:sp>
        <p:sp>
          <p:nvSpPr>
            <p:cNvPr id="25" name="TextBox 24"/>
            <p:cNvSpPr txBox="1"/>
            <p:nvPr/>
          </p:nvSpPr>
          <p:spPr>
            <a:xfrm>
              <a:off x="2371510" y="5867400"/>
              <a:ext cx="1894870" cy="830997"/>
            </a:xfrm>
            <a:prstGeom prst="rect">
              <a:avLst/>
            </a:prstGeom>
            <a:noFill/>
          </p:spPr>
          <p:txBody>
            <a:bodyPr wrap="none" rtlCol="0">
              <a:spAutoFit/>
            </a:bodyPr>
            <a:lstStyle/>
            <a:p>
              <a:r>
                <a:rPr lang="en-US" sz="2400" dirty="0" err="1" smtClean="0">
                  <a:solidFill>
                    <a:srgbClr val="8000FF"/>
                  </a:solidFill>
                </a:rPr>
                <a:t>Graphene</a:t>
              </a:r>
              <a:endParaRPr lang="en-US" sz="2400" dirty="0" smtClean="0">
                <a:solidFill>
                  <a:srgbClr val="8000FF"/>
                </a:solidFill>
              </a:endParaRPr>
            </a:p>
            <a:p>
              <a:r>
                <a:rPr lang="en-US" sz="2400" dirty="0" smtClean="0">
                  <a:solidFill>
                    <a:srgbClr val="8000FF"/>
                  </a:solidFill>
                </a:rPr>
                <a:t>with cerium</a:t>
              </a:r>
            </a:p>
          </p:txBody>
        </p:sp>
        <p:sp>
          <p:nvSpPr>
            <p:cNvPr id="75" name="TextBox 74"/>
            <p:cNvSpPr txBox="1"/>
            <p:nvPr/>
          </p:nvSpPr>
          <p:spPr>
            <a:xfrm>
              <a:off x="4405941" y="5943600"/>
              <a:ext cx="484227" cy="707886"/>
            </a:xfrm>
            <a:prstGeom prst="rect">
              <a:avLst/>
            </a:prstGeom>
            <a:noFill/>
          </p:spPr>
          <p:txBody>
            <a:bodyPr wrap="none" rtlCol="0">
              <a:spAutoFit/>
            </a:bodyPr>
            <a:lstStyle/>
            <a:p>
              <a:r>
                <a:rPr lang="en-US" sz="4000" b="0" dirty="0" smtClean="0"/>
                <a:t>+</a:t>
              </a:r>
              <a:endParaRPr lang="en-US" sz="4000" b="0" dirty="0"/>
            </a:p>
          </p:txBody>
        </p:sp>
      </p:grpSp>
      <p:grpSp>
        <p:nvGrpSpPr>
          <p:cNvPr id="92" name="그룹 1"/>
          <p:cNvGrpSpPr>
            <a:grpSpLocks noChangeAspect="1"/>
          </p:cNvGrpSpPr>
          <p:nvPr/>
        </p:nvGrpSpPr>
        <p:grpSpPr>
          <a:xfrm>
            <a:off x="-18875" y="762000"/>
            <a:ext cx="1334857" cy="1828800"/>
            <a:chOff x="3985780" y="3589493"/>
            <a:chExt cx="1429404" cy="1958331"/>
          </a:xfrm>
        </p:grpSpPr>
        <p:grpSp>
          <p:nvGrpSpPr>
            <p:cNvPr id="93" name="그룹 15"/>
            <p:cNvGrpSpPr/>
            <p:nvPr/>
          </p:nvGrpSpPr>
          <p:grpSpPr>
            <a:xfrm>
              <a:off x="4244752" y="3589493"/>
              <a:ext cx="1170432" cy="1779356"/>
              <a:chOff x="1787674" y="286692"/>
              <a:chExt cx="1170432" cy="1779356"/>
            </a:xfrm>
          </p:grpSpPr>
          <p:pic>
            <p:nvPicPr>
              <p:cNvPr id="100" name="Picture 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7674" y="286692"/>
                <a:ext cx="1170432" cy="168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 name="TextBox 26"/>
              <p:cNvSpPr txBox="1">
                <a:spLocks noChangeArrowheads="1"/>
              </p:cNvSpPr>
              <p:nvPr/>
            </p:nvSpPr>
            <p:spPr bwMode="auto">
              <a:xfrm>
                <a:off x="1876507" y="1834603"/>
                <a:ext cx="381297" cy="23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1000" b="0" dirty="0">
                    <a:latin typeface="Symbol" pitchFamily="18" charset="2"/>
                    <a:ea typeface="맑은 고딕" pitchFamily="50" charset="-127"/>
                    <a:cs typeface="Arial" pitchFamily="34" charset="0"/>
                  </a:rPr>
                  <a:t>-</a:t>
                </a:r>
                <a:r>
                  <a:rPr kumimoji="0" lang="en-US" altLang="ko-KR" sz="1000" b="0" dirty="0" smtClean="0">
                    <a:latin typeface="Arial" pitchFamily="34" charset="0"/>
                    <a:ea typeface="맑은 고딕" pitchFamily="50" charset="-127"/>
                    <a:cs typeface="Arial" pitchFamily="34" charset="0"/>
                  </a:rPr>
                  <a:t>0.2</a:t>
                </a:r>
                <a:endParaRPr kumimoji="0" lang="ko-KR" altLang="en-US" sz="1000" b="0" dirty="0">
                  <a:latin typeface="Arial" pitchFamily="34" charset="0"/>
                  <a:ea typeface="맑은 고딕" pitchFamily="50" charset="-127"/>
                  <a:cs typeface="Arial" pitchFamily="34" charset="0"/>
                </a:endParaRPr>
              </a:p>
            </p:txBody>
          </p:sp>
          <p:sp>
            <p:nvSpPr>
              <p:cNvPr id="102" name="TextBox 27"/>
              <p:cNvSpPr txBox="1">
                <a:spLocks noChangeArrowheads="1"/>
              </p:cNvSpPr>
              <p:nvPr/>
            </p:nvSpPr>
            <p:spPr bwMode="auto">
              <a:xfrm>
                <a:off x="2224652" y="1834604"/>
                <a:ext cx="341155" cy="23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1000" b="0" dirty="0" smtClean="0">
                    <a:latin typeface="Arial" pitchFamily="34" charset="0"/>
                    <a:ea typeface="맑은 고딕" pitchFamily="50" charset="-127"/>
                    <a:cs typeface="Arial" pitchFamily="34" charset="0"/>
                  </a:rPr>
                  <a:t>0.0</a:t>
                </a:r>
                <a:endParaRPr kumimoji="0" lang="ko-KR" altLang="en-US" sz="1000" b="0" dirty="0">
                  <a:latin typeface="Arial" pitchFamily="34" charset="0"/>
                  <a:ea typeface="맑은 고딕" pitchFamily="50" charset="-127"/>
                  <a:cs typeface="Arial" pitchFamily="34" charset="0"/>
                </a:endParaRPr>
              </a:p>
            </p:txBody>
          </p:sp>
          <p:sp>
            <p:nvSpPr>
              <p:cNvPr id="103" name="TextBox 28"/>
              <p:cNvSpPr txBox="1">
                <a:spLocks noChangeArrowheads="1"/>
              </p:cNvSpPr>
              <p:nvPr/>
            </p:nvSpPr>
            <p:spPr bwMode="auto">
              <a:xfrm>
                <a:off x="2554052" y="1833539"/>
                <a:ext cx="341155" cy="23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1000" b="0" dirty="0" smtClean="0">
                    <a:latin typeface="Arial" pitchFamily="34" charset="0"/>
                    <a:ea typeface="맑은 고딕" pitchFamily="50" charset="-127"/>
                    <a:cs typeface="Arial" pitchFamily="34" charset="0"/>
                  </a:rPr>
                  <a:t>0.2</a:t>
                </a:r>
                <a:endParaRPr kumimoji="0" lang="ko-KR" altLang="en-US" sz="1000" b="0" dirty="0">
                  <a:latin typeface="Arial" pitchFamily="34" charset="0"/>
                  <a:ea typeface="맑은 고딕" pitchFamily="50" charset="-127"/>
                  <a:cs typeface="Arial" pitchFamily="34" charset="0"/>
                </a:endParaRPr>
              </a:p>
            </p:txBody>
          </p:sp>
        </p:grpSp>
        <p:sp>
          <p:nvSpPr>
            <p:cNvPr id="94" name="TextBox 26"/>
            <p:cNvSpPr txBox="1">
              <a:spLocks noChangeArrowheads="1"/>
            </p:cNvSpPr>
            <p:nvPr/>
          </p:nvSpPr>
          <p:spPr bwMode="auto">
            <a:xfrm>
              <a:off x="4160983" y="4976388"/>
              <a:ext cx="280766" cy="23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1000" b="0" dirty="0" smtClean="0">
                  <a:latin typeface="Symbol" pitchFamily="18" charset="2"/>
                  <a:ea typeface="맑은 고딕" pitchFamily="50" charset="-127"/>
                  <a:cs typeface="Arial" pitchFamily="34" charset="0"/>
                </a:rPr>
                <a:t>-</a:t>
              </a:r>
              <a:r>
                <a:rPr kumimoji="0" lang="en-US" altLang="ko-KR" sz="1000" b="0" dirty="0" smtClean="0">
                  <a:latin typeface="Arial" pitchFamily="34" charset="0"/>
                  <a:ea typeface="맑은 고딕" pitchFamily="50" charset="-127"/>
                  <a:cs typeface="Arial" pitchFamily="34" charset="0"/>
                </a:rPr>
                <a:t>3</a:t>
              </a:r>
              <a:endParaRPr kumimoji="0" lang="ko-KR" altLang="en-US" sz="1000" b="0" dirty="0">
                <a:latin typeface="Arial" pitchFamily="34" charset="0"/>
                <a:ea typeface="맑은 고딕" pitchFamily="50" charset="-127"/>
                <a:cs typeface="Arial" pitchFamily="34" charset="0"/>
              </a:endParaRPr>
            </a:p>
          </p:txBody>
        </p:sp>
        <p:sp>
          <p:nvSpPr>
            <p:cNvPr id="95" name="TextBox 26"/>
            <p:cNvSpPr txBox="1">
              <a:spLocks noChangeArrowheads="1"/>
            </p:cNvSpPr>
            <p:nvPr/>
          </p:nvSpPr>
          <p:spPr bwMode="auto">
            <a:xfrm>
              <a:off x="4160286" y="4528482"/>
              <a:ext cx="280766" cy="23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1000" b="0" dirty="0" smtClean="0">
                  <a:latin typeface="Symbol" pitchFamily="18" charset="2"/>
                  <a:ea typeface="맑은 고딕" pitchFamily="50" charset="-127"/>
                  <a:cs typeface="Arial" pitchFamily="34" charset="0"/>
                </a:rPr>
                <a:t>-</a:t>
              </a:r>
              <a:r>
                <a:rPr kumimoji="0" lang="en-US" altLang="ko-KR" sz="1000" b="0" dirty="0" smtClean="0">
                  <a:latin typeface="Arial" pitchFamily="34" charset="0"/>
                  <a:ea typeface="맑은 고딕" pitchFamily="50" charset="-127"/>
                  <a:cs typeface="Arial" pitchFamily="34" charset="0"/>
                </a:rPr>
                <a:t>2</a:t>
              </a:r>
              <a:endParaRPr kumimoji="0" lang="ko-KR" altLang="en-US" sz="1000" b="0" dirty="0">
                <a:latin typeface="Arial" pitchFamily="34" charset="0"/>
                <a:ea typeface="맑은 고딕" pitchFamily="50" charset="-127"/>
                <a:cs typeface="Arial" pitchFamily="34" charset="0"/>
              </a:endParaRPr>
            </a:p>
          </p:txBody>
        </p:sp>
        <p:sp>
          <p:nvSpPr>
            <p:cNvPr id="96" name="TextBox 26"/>
            <p:cNvSpPr txBox="1">
              <a:spLocks noChangeArrowheads="1"/>
            </p:cNvSpPr>
            <p:nvPr/>
          </p:nvSpPr>
          <p:spPr bwMode="auto">
            <a:xfrm>
              <a:off x="4162556" y="4061427"/>
              <a:ext cx="280766" cy="23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1000" b="0" dirty="0" smtClean="0">
                  <a:latin typeface="Symbol" pitchFamily="18" charset="2"/>
                  <a:ea typeface="맑은 고딕" pitchFamily="50" charset="-127"/>
                  <a:cs typeface="Arial" pitchFamily="34" charset="0"/>
                </a:rPr>
                <a:t>-</a:t>
              </a:r>
              <a:r>
                <a:rPr kumimoji="0" lang="en-US" altLang="ko-KR" sz="1000" b="0" dirty="0" smtClean="0">
                  <a:latin typeface="Arial" pitchFamily="34" charset="0"/>
                  <a:ea typeface="맑은 고딕" pitchFamily="50" charset="-127"/>
                  <a:cs typeface="Arial" pitchFamily="34" charset="0"/>
                </a:rPr>
                <a:t>1</a:t>
              </a:r>
              <a:endParaRPr kumimoji="0" lang="ko-KR" altLang="en-US" sz="1000" b="0" dirty="0">
                <a:latin typeface="Arial" pitchFamily="34" charset="0"/>
                <a:ea typeface="맑은 고딕" pitchFamily="50" charset="-127"/>
                <a:cs typeface="Arial" pitchFamily="34" charset="0"/>
              </a:endParaRPr>
            </a:p>
          </p:txBody>
        </p:sp>
        <p:sp>
          <p:nvSpPr>
            <p:cNvPr id="97" name="TextBox 26"/>
            <p:cNvSpPr txBox="1">
              <a:spLocks noChangeArrowheads="1"/>
            </p:cNvSpPr>
            <p:nvPr/>
          </p:nvSpPr>
          <p:spPr bwMode="auto">
            <a:xfrm>
              <a:off x="4211147" y="3605949"/>
              <a:ext cx="240624" cy="23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1000" b="0" dirty="0" smtClean="0">
                  <a:latin typeface="Arial" pitchFamily="34" charset="0"/>
                  <a:ea typeface="맑은 고딕" pitchFamily="50" charset="-127"/>
                  <a:cs typeface="Arial" pitchFamily="34" charset="0"/>
                </a:rPr>
                <a:t>0</a:t>
              </a:r>
              <a:endParaRPr kumimoji="0" lang="ko-KR" altLang="en-US" sz="1000" b="0" dirty="0">
                <a:latin typeface="Arial" pitchFamily="34" charset="0"/>
                <a:ea typeface="맑은 고딕" pitchFamily="50" charset="-127"/>
                <a:cs typeface="Arial" pitchFamily="34" charset="0"/>
              </a:endParaRPr>
            </a:p>
          </p:txBody>
        </p:sp>
        <p:sp>
          <p:nvSpPr>
            <p:cNvPr id="98" name="TextBox 50"/>
            <p:cNvSpPr txBox="1">
              <a:spLocks noChangeArrowheads="1"/>
            </p:cNvSpPr>
            <p:nvPr/>
          </p:nvSpPr>
          <p:spPr bwMode="auto">
            <a:xfrm rot="16200000">
              <a:off x="3690575" y="4286416"/>
              <a:ext cx="821853" cy="23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1000" b="0" i="1" dirty="0" smtClean="0">
                  <a:latin typeface="Arial" pitchFamily="34" charset="0"/>
                  <a:ea typeface="맑은 고딕" pitchFamily="50" charset="-127"/>
                  <a:cs typeface="Arial" pitchFamily="34" charset="0"/>
                </a:rPr>
                <a:t>Energy </a:t>
              </a:r>
              <a:r>
                <a:rPr kumimoji="0" lang="en-US" altLang="ko-KR" sz="1000" b="0" dirty="0" smtClean="0">
                  <a:latin typeface="Arial" pitchFamily="34" charset="0"/>
                  <a:ea typeface="맑은 고딕" pitchFamily="50" charset="-127"/>
                  <a:cs typeface="Arial" pitchFamily="34" charset="0"/>
                </a:rPr>
                <a:t>(eV)</a:t>
              </a:r>
              <a:endParaRPr kumimoji="0" lang="ko-KR" altLang="en-US" sz="1000" b="0" dirty="0">
                <a:latin typeface="Arial" pitchFamily="34" charset="0"/>
                <a:ea typeface="맑은 고딕" pitchFamily="50" charset="-127"/>
                <a:cs typeface="Arial" pitchFamily="34" charset="0"/>
              </a:endParaRPr>
            </a:p>
          </p:txBody>
        </p:sp>
        <p:sp>
          <p:nvSpPr>
            <p:cNvPr id="99" name="TextBox 50"/>
            <p:cNvSpPr txBox="1">
              <a:spLocks noChangeArrowheads="1"/>
            </p:cNvSpPr>
            <p:nvPr/>
          </p:nvSpPr>
          <p:spPr bwMode="auto">
            <a:xfrm>
              <a:off x="4337046" y="5316380"/>
              <a:ext cx="1047225" cy="23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latinLnBrk="1" hangingPunct="0">
                <a:spcBef>
                  <a:spcPct val="0"/>
                </a:spcBef>
                <a:spcAft>
                  <a:spcPct val="0"/>
                </a:spcAft>
                <a:defRPr kumimoji="1">
                  <a:solidFill>
                    <a:schemeClr val="tx1"/>
                  </a:solidFill>
                  <a:latin typeface="굴림" charset="-127"/>
                  <a:ea typeface="굴림" charset="-127"/>
                </a:defRPr>
              </a:lvl6pPr>
              <a:lvl7pPr marL="2971800" indent="-228600" eaLnBrk="0" fontAlgn="base" latinLnBrk="1" hangingPunct="0">
                <a:spcBef>
                  <a:spcPct val="0"/>
                </a:spcBef>
                <a:spcAft>
                  <a:spcPct val="0"/>
                </a:spcAft>
                <a:defRPr kumimoji="1">
                  <a:solidFill>
                    <a:schemeClr val="tx1"/>
                  </a:solidFill>
                  <a:latin typeface="굴림" charset="-127"/>
                  <a:ea typeface="굴림" charset="-127"/>
                </a:defRPr>
              </a:lvl7pPr>
              <a:lvl8pPr marL="3429000" indent="-228600" eaLnBrk="0" fontAlgn="base" latinLnBrk="1" hangingPunct="0">
                <a:spcBef>
                  <a:spcPct val="0"/>
                </a:spcBef>
                <a:spcAft>
                  <a:spcPct val="0"/>
                </a:spcAft>
                <a:defRPr kumimoji="1">
                  <a:solidFill>
                    <a:schemeClr val="tx1"/>
                  </a:solidFill>
                  <a:latin typeface="굴림" charset="-127"/>
                  <a:ea typeface="굴림" charset="-127"/>
                </a:defRPr>
              </a:lvl8pPr>
              <a:lvl9pPr marL="3886200" indent="-228600" eaLnBrk="0" fontAlgn="base" latinLnBrk="1" hangingPunct="0">
                <a:spcBef>
                  <a:spcPct val="0"/>
                </a:spcBef>
                <a:spcAft>
                  <a:spcPct val="0"/>
                </a:spcAft>
                <a:defRPr kumimoji="1">
                  <a:solidFill>
                    <a:schemeClr val="tx1"/>
                  </a:solidFill>
                  <a:latin typeface="굴림" charset="-127"/>
                  <a:ea typeface="굴림" charset="-127"/>
                </a:defRPr>
              </a:lvl9pPr>
            </a:lstStyle>
            <a:p>
              <a:pPr eaLnBrk="1" hangingPunct="1"/>
              <a:r>
                <a:rPr kumimoji="0" lang="en-US" altLang="ko-KR" sz="1000" b="0" i="1" dirty="0" smtClean="0">
                  <a:latin typeface="Arial" pitchFamily="34" charset="0"/>
                  <a:ea typeface="맑은 고딕" pitchFamily="50" charset="-127"/>
                  <a:cs typeface="Arial" pitchFamily="34" charset="0"/>
                </a:rPr>
                <a:t>Momentum </a:t>
              </a:r>
              <a:r>
                <a:rPr kumimoji="0" lang="en-US" altLang="ko-KR" sz="1000" b="0" dirty="0" smtClean="0">
                  <a:latin typeface="Arial" pitchFamily="34" charset="0"/>
                  <a:ea typeface="맑은 고딕" pitchFamily="50" charset="-127"/>
                  <a:cs typeface="Arial" pitchFamily="34" charset="0"/>
                </a:rPr>
                <a:t>(Å</a:t>
              </a:r>
              <a:r>
                <a:rPr kumimoji="0" lang="en-US" altLang="ko-KR" sz="1000" b="0" baseline="30000" dirty="0" smtClean="0">
                  <a:latin typeface="Arial" pitchFamily="34" charset="0"/>
                  <a:ea typeface="맑은 고딕" pitchFamily="50" charset="-127"/>
                  <a:cs typeface="Arial" pitchFamily="34" charset="0"/>
                </a:rPr>
                <a:t>-1</a:t>
              </a:r>
              <a:r>
                <a:rPr kumimoji="0" lang="en-US" altLang="ko-KR" sz="1000" b="0" dirty="0" smtClean="0">
                  <a:latin typeface="Arial" pitchFamily="34" charset="0"/>
                  <a:ea typeface="맑은 고딕" pitchFamily="50" charset="-127"/>
                  <a:cs typeface="Arial" pitchFamily="34" charset="0"/>
                </a:rPr>
                <a:t>)</a:t>
              </a:r>
              <a:endParaRPr kumimoji="0" lang="ko-KR" altLang="en-US" sz="1000" b="0" dirty="0">
                <a:latin typeface="Arial" pitchFamily="34" charset="0"/>
                <a:ea typeface="맑은 고딕" pitchFamily="50" charset="-127"/>
                <a:cs typeface="Arial" pitchFamily="34" charset="0"/>
              </a:endParaRPr>
            </a:p>
          </p:txBody>
        </p:sp>
      </p:grpSp>
      <p:grpSp>
        <p:nvGrpSpPr>
          <p:cNvPr id="105" name="Group 104"/>
          <p:cNvGrpSpPr/>
          <p:nvPr/>
        </p:nvGrpSpPr>
        <p:grpSpPr>
          <a:xfrm>
            <a:off x="5562600" y="2057400"/>
            <a:ext cx="2919512" cy="2939728"/>
            <a:chOff x="5638800" y="1208943"/>
            <a:chExt cx="2919512" cy="2939728"/>
          </a:xfrm>
        </p:grpSpPr>
        <p:pic>
          <p:nvPicPr>
            <p:cNvPr id="106" name="Picture 105"/>
            <p:cNvPicPr>
              <a:picLocks noChangeAspect="1"/>
            </p:cNvPicPr>
            <p:nvPr/>
          </p:nvPicPr>
          <p:blipFill rotWithShape="1">
            <a:blip r:embed="rId7"/>
            <a:srcRect l="77568" t="9300" b="10433"/>
            <a:stretch/>
          </p:blipFill>
          <p:spPr>
            <a:xfrm>
              <a:off x="5638800" y="1219200"/>
              <a:ext cx="1547912" cy="1416129"/>
            </a:xfrm>
            <a:prstGeom prst="rect">
              <a:avLst/>
            </a:prstGeom>
          </p:spPr>
        </p:pic>
        <p:pic>
          <p:nvPicPr>
            <p:cNvPr id="107" name="Picture 106"/>
            <p:cNvPicPr>
              <a:picLocks noChangeAspect="1"/>
            </p:cNvPicPr>
            <p:nvPr/>
          </p:nvPicPr>
          <p:blipFill rotWithShape="1">
            <a:blip r:embed="rId7"/>
            <a:srcRect l="77568" t="9301" b="12415"/>
            <a:stretch/>
          </p:blipFill>
          <p:spPr>
            <a:xfrm rot="5400000">
              <a:off x="7093079" y="1292319"/>
              <a:ext cx="1547912" cy="1381159"/>
            </a:xfrm>
            <a:prstGeom prst="rect">
              <a:avLst/>
            </a:prstGeom>
          </p:spPr>
        </p:pic>
        <p:pic>
          <p:nvPicPr>
            <p:cNvPr id="108" name="Picture 107"/>
            <p:cNvPicPr>
              <a:picLocks noChangeAspect="1"/>
            </p:cNvPicPr>
            <p:nvPr/>
          </p:nvPicPr>
          <p:blipFill rotWithShape="1">
            <a:blip r:embed="rId7"/>
            <a:srcRect l="77568" t="9301" b="11037"/>
            <a:stretch/>
          </p:blipFill>
          <p:spPr>
            <a:xfrm rot="10800000">
              <a:off x="7010400" y="2743200"/>
              <a:ext cx="1547912" cy="1405471"/>
            </a:xfrm>
            <a:prstGeom prst="rect">
              <a:avLst/>
            </a:prstGeom>
          </p:spPr>
        </p:pic>
        <p:pic>
          <p:nvPicPr>
            <p:cNvPr id="109" name="Picture 108"/>
            <p:cNvPicPr>
              <a:picLocks noChangeAspect="1"/>
            </p:cNvPicPr>
            <p:nvPr/>
          </p:nvPicPr>
          <p:blipFill rotWithShape="1">
            <a:blip r:embed="rId7"/>
            <a:srcRect l="77568" t="9300" r="1322" b="10604"/>
            <a:stretch/>
          </p:blipFill>
          <p:spPr>
            <a:xfrm rot="16200000">
              <a:off x="5652250" y="2688787"/>
              <a:ext cx="1456693" cy="1413121"/>
            </a:xfrm>
            <a:prstGeom prst="rect">
              <a:avLst/>
            </a:prstGeom>
          </p:spPr>
        </p:pic>
      </p:grpSp>
    </p:spTree>
    <p:extLst>
      <p:ext uri="{BB962C8B-B14F-4D97-AF65-F5344CB8AC3E}">
        <p14:creationId xmlns:p14="http://schemas.microsoft.com/office/powerpoint/2010/main" val="551972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Realization of Kondo resonance in a 2D limit</a:t>
            </a:r>
            <a:endParaRPr lang="en-US" altLang="zh-CN" sz="3000" dirty="0">
              <a:solidFill>
                <a:schemeClr val="bg1"/>
              </a:solidFill>
              <a:effectLst>
                <a:outerShdw blurRad="38100" dist="38100" dir="2700000" algn="tl">
                  <a:srgbClr val="000000"/>
                </a:outerShdw>
              </a:effectLst>
              <a:ea typeface="宋体" pitchFamily="2" charset="-122"/>
            </a:endParaRPr>
          </a:p>
        </p:txBody>
      </p:sp>
      <p:grpSp>
        <p:nvGrpSpPr>
          <p:cNvPr id="89" name="Group 88"/>
          <p:cNvGrpSpPr/>
          <p:nvPr/>
        </p:nvGrpSpPr>
        <p:grpSpPr>
          <a:xfrm>
            <a:off x="6715660" y="4452177"/>
            <a:ext cx="2168082" cy="1515308"/>
            <a:chOff x="6715660" y="4081046"/>
            <a:chExt cx="2168082" cy="1515308"/>
          </a:xfrm>
        </p:grpSpPr>
        <p:sp>
          <p:nvSpPr>
            <p:cNvPr id="85" name="TextBox 84"/>
            <p:cNvSpPr txBox="1"/>
            <p:nvPr/>
          </p:nvSpPr>
          <p:spPr>
            <a:xfrm>
              <a:off x="6718828" y="4081046"/>
              <a:ext cx="1364476" cy="338554"/>
            </a:xfrm>
            <a:prstGeom prst="rect">
              <a:avLst/>
            </a:prstGeom>
            <a:noFill/>
          </p:spPr>
          <p:txBody>
            <a:bodyPr wrap="none" rtlCol="0">
              <a:spAutoFit/>
            </a:bodyPr>
            <a:lstStyle/>
            <a:p>
              <a:pPr algn="l"/>
              <a:r>
                <a:rPr lang="en-US" sz="1600" dirty="0" smtClean="0"/>
                <a:t>Kondo peak</a:t>
              </a:r>
              <a:endParaRPr lang="en-US" sz="1600" dirty="0"/>
            </a:p>
          </p:txBody>
        </p:sp>
        <p:sp>
          <p:nvSpPr>
            <p:cNvPr id="86" name="TextBox 85"/>
            <p:cNvSpPr txBox="1"/>
            <p:nvPr/>
          </p:nvSpPr>
          <p:spPr>
            <a:xfrm>
              <a:off x="6715660" y="5257800"/>
              <a:ext cx="2168082" cy="338554"/>
            </a:xfrm>
            <a:prstGeom prst="rect">
              <a:avLst/>
            </a:prstGeom>
            <a:noFill/>
          </p:spPr>
          <p:txBody>
            <a:bodyPr wrap="none" rtlCol="0">
              <a:spAutoFit/>
            </a:bodyPr>
            <a:lstStyle/>
            <a:p>
              <a:pPr algn="l"/>
              <a:r>
                <a:rPr lang="en-US" sz="1600" dirty="0" smtClean="0"/>
                <a:t>Spin-orbit side band</a:t>
              </a:r>
              <a:endParaRPr lang="en-US" sz="1600" dirty="0"/>
            </a:p>
          </p:txBody>
        </p:sp>
      </p:grpSp>
      <p:grpSp>
        <p:nvGrpSpPr>
          <p:cNvPr id="88" name="Group 87"/>
          <p:cNvGrpSpPr/>
          <p:nvPr/>
        </p:nvGrpSpPr>
        <p:grpSpPr>
          <a:xfrm>
            <a:off x="0" y="3762031"/>
            <a:ext cx="6753025" cy="3019769"/>
            <a:chOff x="0" y="3390900"/>
            <a:chExt cx="6753025" cy="3019769"/>
          </a:xfrm>
        </p:grpSpPr>
        <p:grpSp>
          <p:nvGrpSpPr>
            <p:cNvPr id="44" name="Group 43"/>
            <p:cNvGrpSpPr/>
            <p:nvPr/>
          </p:nvGrpSpPr>
          <p:grpSpPr>
            <a:xfrm>
              <a:off x="0" y="3733800"/>
              <a:ext cx="6753025" cy="2676869"/>
              <a:chOff x="34309" y="394843"/>
              <a:chExt cx="6753025" cy="2676869"/>
            </a:xfrm>
          </p:grpSpPr>
          <p:grpSp>
            <p:nvGrpSpPr>
              <p:cNvPr id="45" name="Group 44"/>
              <p:cNvGrpSpPr/>
              <p:nvPr/>
            </p:nvGrpSpPr>
            <p:grpSpPr>
              <a:xfrm>
                <a:off x="4132849" y="445199"/>
                <a:ext cx="2654485" cy="2351586"/>
                <a:chOff x="2520801" y="2246997"/>
                <a:chExt cx="1570902" cy="1371267"/>
              </a:xfrm>
            </p:grpSpPr>
            <p:pic>
              <p:nvPicPr>
                <p:cNvPr id="73" name="Picture 72"/>
                <p:cNvPicPr>
                  <a:picLocks noChangeAspect="1"/>
                </p:cNvPicPr>
                <p:nvPr/>
              </p:nvPicPr>
              <p:blipFill rotWithShape="1">
                <a:blip r:embed="rId2"/>
                <a:srcRect l="8752" t="1" r="2328" b="20030"/>
                <a:stretch/>
              </p:blipFill>
              <p:spPr>
                <a:xfrm rot="16200000" flipV="1">
                  <a:off x="3250996" y="2777558"/>
                  <a:ext cx="1371267" cy="310146"/>
                </a:xfrm>
                <a:prstGeom prst="rect">
                  <a:avLst/>
                </a:prstGeom>
              </p:spPr>
            </p:pic>
            <p:grpSp>
              <p:nvGrpSpPr>
                <p:cNvPr id="74" name="Group 73"/>
                <p:cNvGrpSpPr/>
                <p:nvPr/>
              </p:nvGrpSpPr>
              <p:grpSpPr>
                <a:xfrm>
                  <a:off x="2520801" y="2261574"/>
                  <a:ext cx="1176685" cy="1333336"/>
                  <a:chOff x="2520801" y="2261574"/>
                  <a:chExt cx="1176685" cy="1333336"/>
                </a:xfrm>
              </p:grpSpPr>
              <p:grpSp>
                <p:nvGrpSpPr>
                  <p:cNvPr id="75" name="Group 323"/>
                  <p:cNvGrpSpPr>
                    <a:grpSpLocks/>
                  </p:cNvGrpSpPr>
                  <p:nvPr/>
                </p:nvGrpSpPr>
                <p:grpSpPr bwMode="auto">
                  <a:xfrm>
                    <a:off x="2520801" y="2316766"/>
                    <a:ext cx="1163587" cy="1278144"/>
                    <a:chOff x="4317265" y="2220140"/>
                    <a:chExt cx="1718616" cy="2097088"/>
                  </a:xfrm>
                </p:grpSpPr>
                <p:pic>
                  <p:nvPicPr>
                    <p:cNvPr id="77" name="Picture 330"/>
                    <p:cNvPicPr>
                      <a:picLocks noChangeAspect="1"/>
                    </p:cNvPicPr>
                    <p:nvPr/>
                  </p:nvPicPr>
                  <p:blipFill rotWithShape="1">
                    <a:blip r:embed="rId3">
                      <a:extLst>
                        <a:ext uri="{28A0092B-C50C-407E-A947-70E740481C1C}">
                          <a14:useLocalDpi xmlns:a14="http://schemas.microsoft.com/office/drawing/2010/main" val="0"/>
                        </a:ext>
                      </a:extLst>
                    </a:blip>
                    <a:srcRect l="54829" t="10589" r="20707" b="9958"/>
                    <a:stretch/>
                  </p:blipFill>
                  <p:spPr bwMode="auto">
                    <a:xfrm>
                      <a:off x="4358220" y="2220140"/>
                      <a:ext cx="1677661" cy="20970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78" name="Group 331"/>
                    <p:cNvGrpSpPr>
                      <a:grpSpLocks/>
                    </p:cNvGrpSpPr>
                    <p:nvPr/>
                  </p:nvGrpSpPr>
                  <p:grpSpPr bwMode="auto">
                    <a:xfrm>
                      <a:off x="4317265" y="2557045"/>
                      <a:ext cx="90377" cy="1760183"/>
                      <a:chOff x="1122470" y="4903377"/>
                      <a:chExt cx="90377" cy="1760183"/>
                    </a:xfrm>
                  </p:grpSpPr>
                  <p:cxnSp>
                    <p:nvCxnSpPr>
                      <p:cNvPr id="79" name="Straight Connector 78"/>
                      <p:cNvCxnSpPr/>
                      <p:nvPr/>
                    </p:nvCxnSpPr>
                    <p:spPr>
                      <a:xfrm>
                        <a:off x="1122470" y="4887185"/>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1122470" y="5251836"/>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1122470" y="5608675"/>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1122470" y="5957699"/>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122470" y="6309327"/>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1122470" y="6663560"/>
                        <a:ext cx="9103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76" name="TextBox 1"/>
                  <p:cNvSpPr txBox="1">
                    <a:spLocks noChangeArrowheads="1"/>
                  </p:cNvSpPr>
                  <p:nvPr/>
                </p:nvSpPr>
                <p:spPr bwMode="auto">
                  <a:xfrm>
                    <a:off x="3371259" y="2261574"/>
                    <a:ext cx="326227" cy="1974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rgbClr val="CCFFCC"/>
                        </a:solidFill>
                      </a:rPr>
                      <a:t>20 K</a:t>
                    </a:r>
                  </a:p>
                </p:txBody>
              </p:sp>
            </p:grpSp>
          </p:grpSp>
          <p:pic>
            <p:nvPicPr>
              <p:cNvPr id="46" name="Picture 45"/>
              <p:cNvPicPr>
                <a:picLocks noChangeAspect="1"/>
              </p:cNvPicPr>
              <p:nvPr/>
            </p:nvPicPr>
            <p:blipFill rotWithShape="1">
              <a:blip r:embed="rId4"/>
              <a:srcRect l="8776" b="20040"/>
              <a:stretch/>
            </p:blipFill>
            <p:spPr>
              <a:xfrm rot="16200000" flipV="1">
                <a:off x="2203238" y="1338732"/>
                <a:ext cx="2408047" cy="520270"/>
              </a:xfrm>
              <a:prstGeom prst="rect">
                <a:avLst/>
              </a:prstGeom>
            </p:spPr>
          </p:pic>
          <p:grpSp>
            <p:nvGrpSpPr>
              <p:cNvPr id="47" name="Group 46"/>
              <p:cNvGrpSpPr/>
              <p:nvPr/>
            </p:nvGrpSpPr>
            <p:grpSpPr>
              <a:xfrm>
                <a:off x="1016634" y="477396"/>
                <a:ext cx="1966297" cy="2284659"/>
                <a:chOff x="697490" y="2263447"/>
                <a:chExt cx="1163639" cy="1332241"/>
              </a:xfrm>
            </p:grpSpPr>
            <p:grpSp>
              <p:nvGrpSpPr>
                <p:cNvPr id="64" name="Group 313"/>
                <p:cNvGrpSpPr>
                  <a:grpSpLocks/>
                </p:cNvGrpSpPr>
                <p:nvPr/>
              </p:nvGrpSpPr>
              <p:grpSpPr bwMode="auto">
                <a:xfrm>
                  <a:off x="697490" y="2316767"/>
                  <a:ext cx="1163639" cy="1278921"/>
                  <a:chOff x="1094118" y="2218867"/>
                  <a:chExt cx="1717190" cy="2098361"/>
                </a:xfrm>
              </p:grpSpPr>
              <p:pic>
                <p:nvPicPr>
                  <p:cNvPr id="66" name="Picture 314"/>
                  <p:cNvPicPr>
                    <a:picLocks noChangeAspect="1"/>
                  </p:cNvPicPr>
                  <p:nvPr/>
                </p:nvPicPr>
                <p:blipFill rotWithShape="1">
                  <a:blip r:embed="rId5">
                    <a:extLst>
                      <a:ext uri="{28A0092B-C50C-407E-A947-70E740481C1C}">
                        <a14:useLocalDpi xmlns:a14="http://schemas.microsoft.com/office/drawing/2010/main" val="0"/>
                      </a:ext>
                    </a:extLst>
                  </a:blip>
                  <a:srcRect l="54829" t="10541" r="20760" b="9958"/>
                  <a:stretch/>
                </p:blipFill>
                <p:spPr bwMode="auto">
                  <a:xfrm>
                    <a:off x="1137273" y="2218867"/>
                    <a:ext cx="1674035" cy="209836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67" name="Group 315"/>
                  <p:cNvGrpSpPr>
                    <a:grpSpLocks/>
                  </p:cNvGrpSpPr>
                  <p:nvPr/>
                </p:nvGrpSpPr>
                <p:grpSpPr bwMode="auto">
                  <a:xfrm>
                    <a:off x="1094118" y="2551487"/>
                    <a:ext cx="90921" cy="1413120"/>
                    <a:chOff x="1122155" y="4903514"/>
                    <a:chExt cx="90921" cy="1413120"/>
                  </a:xfrm>
                </p:grpSpPr>
                <p:cxnSp>
                  <p:nvCxnSpPr>
                    <p:cNvPr id="68" name="Straight Connector 67"/>
                    <p:cNvCxnSpPr/>
                    <p:nvPr/>
                  </p:nvCxnSpPr>
                  <p:spPr>
                    <a:xfrm>
                      <a:off x="1122231" y="4903299"/>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1122231" y="5254927"/>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1122231" y="5611766"/>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1122231" y="5958184"/>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1122231" y="6317627"/>
                      <a:ext cx="9095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65" name="TextBox 209"/>
                <p:cNvSpPr txBox="1">
                  <a:spLocks noChangeArrowheads="1"/>
                </p:cNvSpPr>
                <p:nvPr/>
              </p:nvSpPr>
              <p:spPr bwMode="auto">
                <a:xfrm>
                  <a:off x="1473125" y="2263447"/>
                  <a:ext cx="387771" cy="19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solidFill>
                        <a:srgbClr val="CCFFCC"/>
                      </a:solidFill>
                    </a:rPr>
                    <a:t>300 K</a:t>
                  </a:r>
                </a:p>
              </p:txBody>
            </p:sp>
          </p:grpSp>
          <p:sp>
            <p:nvSpPr>
              <p:cNvPr id="48" name="TextBox 15"/>
              <p:cNvSpPr txBox="1">
                <a:spLocks noChangeArrowheads="1"/>
              </p:cNvSpPr>
              <p:nvPr/>
            </p:nvSpPr>
            <p:spPr bwMode="auto">
              <a:xfrm rot="16200000">
                <a:off x="-326453" y="1448115"/>
                <a:ext cx="10600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dirty="0"/>
                  <a:t>E </a:t>
                </a:r>
                <a:r>
                  <a:rPr lang="mr-IN" sz="1600" i="1" dirty="0" smtClean="0">
                    <a:latin typeface="Calibri"/>
                    <a:cs typeface="Calibri"/>
                  </a:rPr>
                  <a:t>–</a:t>
                </a:r>
                <a:r>
                  <a:rPr lang="en-US" sz="1600" dirty="0" smtClean="0"/>
                  <a:t> </a:t>
                </a:r>
                <a:r>
                  <a:rPr lang="en-US" sz="1600" i="1" dirty="0"/>
                  <a:t>E</a:t>
                </a:r>
                <a:r>
                  <a:rPr lang="en-US" sz="1600" baseline="-25000" dirty="0"/>
                  <a:t>F </a:t>
                </a:r>
                <a:r>
                  <a:rPr lang="en-US" sz="1600" dirty="0"/>
                  <a:t>(</a:t>
                </a:r>
                <a:r>
                  <a:rPr lang="en-US" sz="1600" dirty="0" err="1"/>
                  <a:t>eV</a:t>
                </a:r>
                <a:r>
                  <a:rPr lang="en-US" sz="1600" dirty="0"/>
                  <a:t>)</a:t>
                </a:r>
              </a:p>
            </p:txBody>
          </p:sp>
          <p:sp>
            <p:nvSpPr>
              <p:cNvPr id="49" name="TextBox 303"/>
              <p:cNvSpPr txBox="1">
                <a:spLocks noChangeArrowheads="1"/>
              </p:cNvSpPr>
              <p:nvPr/>
            </p:nvSpPr>
            <p:spPr bwMode="auto">
              <a:xfrm>
                <a:off x="2809911" y="2733158"/>
                <a:ext cx="3770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latin typeface="Symbol" charset="0"/>
                    <a:cs typeface="Symbol" charset="0"/>
                  </a:rPr>
                  <a:t>K</a:t>
                </a:r>
              </a:p>
            </p:txBody>
          </p:sp>
          <p:sp>
            <p:nvSpPr>
              <p:cNvPr id="50" name="TextBox 8"/>
              <p:cNvSpPr txBox="1">
                <a:spLocks noChangeArrowheads="1"/>
              </p:cNvSpPr>
              <p:nvPr/>
            </p:nvSpPr>
            <p:spPr bwMode="auto">
              <a:xfrm>
                <a:off x="804849" y="2733158"/>
                <a:ext cx="7104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latin typeface="Symbol" charset="0"/>
                    <a:cs typeface="Symbol" charset="0"/>
                  </a:rPr>
                  <a:t>K</a:t>
                </a:r>
                <a:r>
                  <a:rPr lang="en-US" altLang="ko-KR" sz="1600" dirty="0">
                    <a:latin typeface="Symbol" charset="0"/>
                    <a:cs typeface="Symbol" charset="0"/>
                  </a:rPr>
                  <a:t>+M</a:t>
                </a:r>
                <a:endParaRPr lang="en-US" sz="1600" dirty="0">
                  <a:latin typeface="Symbol" charset="0"/>
                  <a:cs typeface="Symbol" charset="0"/>
                </a:endParaRPr>
              </a:p>
            </p:txBody>
          </p:sp>
          <p:sp>
            <p:nvSpPr>
              <p:cNvPr id="51" name="TextBox 307"/>
              <p:cNvSpPr txBox="1">
                <a:spLocks noChangeArrowheads="1"/>
              </p:cNvSpPr>
              <p:nvPr/>
            </p:nvSpPr>
            <p:spPr bwMode="auto">
              <a:xfrm>
                <a:off x="607472" y="705997"/>
                <a:ext cx="4474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600" dirty="0" smtClean="0"/>
                  <a:t>0.0</a:t>
                </a:r>
                <a:endParaRPr lang="en-US" sz="1600" dirty="0"/>
              </a:p>
            </p:txBody>
          </p:sp>
          <p:sp>
            <p:nvSpPr>
              <p:cNvPr id="52" name="TextBox 309"/>
              <p:cNvSpPr txBox="1">
                <a:spLocks noChangeArrowheads="1"/>
              </p:cNvSpPr>
              <p:nvPr/>
            </p:nvSpPr>
            <p:spPr bwMode="auto">
              <a:xfrm>
                <a:off x="496630" y="2186947"/>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mr-IN" sz="1600" dirty="0"/>
                  <a:t>–</a:t>
                </a:r>
                <a:r>
                  <a:rPr lang="en-US" sz="1600" dirty="0" smtClean="0"/>
                  <a:t>0.4</a:t>
                </a:r>
                <a:endParaRPr lang="en-US" sz="1600" dirty="0"/>
              </a:p>
            </p:txBody>
          </p:sp>
          <p:sp>
            <p:nvSpPr>
              <p:cNvPr id="53" name="TextBox 312"/>
              <p:cNvSpPr txBox="1">
                <a:spLocks noChangeArrowheads="1"/>
              </p:cNvSpPr>
              <p:nvPr/>
            </p:nvSpPr>
            <p:spPr bwMode="auto">
              <a:xfrm>
                <a:off x="496630" y="1452430"/>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mr-IN" sz="1600" dirty="0"/>
                  <a:t>–</a:t>
                </a:r>
                <a:r>
                  <a:rPr lang="en-US" sz="1600" dirty="0" smtClean="0"/>
                  <a:t>0.2</a:t>
                </a:r>
                <a:endParaRPr lang="en-US" sz="1600" dirty="0"/>
              </a:p>
            </p:txBody>
          </p:sp>
          <p:grpSp>
            <p:nvGrpSpPr>
              <p:cNvPr id="54" name="Group 1"/>
              <p:cNvGrpSpPr>
                <a:grpSpLocks/>
              </p:cNvGrpSpPr>
              <p:nvPr/>
            </p:nvGrpSpPr>
            <p:grpSpPr bwMode="auto">
              <a:xfrm>
                <a:off x="1170268" y="2024177"/>
                <a:ext cx="403551" cy="678669"/>
                <a:chOff x="7355393" y="1786693"/>
                <a:chExt cx="1028388" cy="2091365"/>
              </a:xfrm>
            </p:grpSpPr>
            <p:grpSp>
              <p:nvGrpSpPr>
                <p:cNvPr id="59" name="Group 2"/>
                <p:cNvGrpSpPr>
                  <a:grpSpLocks/>
                </p:cNvGrpSpPr>
                <p:nvPr/>
              </p:nvGrpSpPr>
              <p:grpSpPr bwMode="auto">
                <a:xfrm>
                  <a:off x="7355393" y="1786693"/>
                  <a:ext cx="1028388" cy="2091365"/>
                  <a:chOff x="5404084" y="1368320"/>
                  <a:chExt cx="1028388" cy="2091365"/>
                </a:xfrm>
              </p:grpSpPr>
              <p:sp>
                <p:nvSpPr>
                  <p:cNvPr id="61" name="Hexagon 60"/>
                  <p:cNvSpPr/>
                  <p:nvPr/>
                </p:nvSpPr>
                <p:spPr>
                  <a:xfrm rot="16200000">
                    <a:off x="5282227" y="2447188"/>
                    <a:ext cx="1134354" cy="890640"/>
                  </a:xfrm>
                  <a:prstGeom prst="hexagon">
                    <a:avLst/>
                  </a:prstGeom>
                  <a:solidFill>
                    <a:srgbClr val="FFFFFF">
                      <a:alpha val="0"/>
                    </a:srgbClr>
                  </a:solidFill>
                  <a:ln>
                    <a:solidFill>
                      <a:srgbClr val="8EB4E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p>
                </p:txBody>
              </p:sp>
              <p:sp>
                <p:nvSpPr>
                  <p:cNvPr id="62" name="TextBox 5"/>
                  <p:cNvSpPr txBox="1">
                    <a:spLocks noChangeArrowheads="1"/>
                  </p:cNvSpPr>
                  <p:nvPr/>
                </p:nvSpPr>
                <p:spPr bwMode="auto">
                  <a:xfrm>
                    <a:off x="5406319" y="2415864"/>
                    <a:ext cx="1026153" cy="104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bg1"/>
                        </a:solidFill>
                        <a:latin typeface="Symbol" charset="0"/>
                        <a:cs typeface="Symbol" charset="0"/>
                      </a:rPr>
                      <a:t>G</a:t>
                    </a:r>
                  </a:p>
                </p:txBody>
              </p:sp>
              <p:sp>
                <p:nvSpPr>
                  <p:cNvPr id="63" name="TextBox 6"/>
                  <p:cNvSpPr txBox="1">
                    <a:spLocks noChangeArrowheads="1"/>
                  </p:cNvSpPr>
                  <p:nvPr/>
                </p:nvSpPr>
                <p:spPr bwMode="auto">
                  <a:xfrm>
                    <a:off x="5424521" y="1368320"/>
                    <a:ext cx="960794" cy="104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600" dirty="0" smtClean="0">
                        <a:solidFill>
                          <a:schemeClr val="bg1"/>
                        </a:solidFill>
                        <a:latin typeface="Symbol" charset="2"/>
                        <a:cs typeface="Symbol" charset="2"/>
                      </a:rPr>
                      <a:t>K</a:t>
                    </a:r>
                  </a:p>
                </p:txBody>
              </p:sp>
            </p:grpSp>
            <p:cxnSp>
              <p:nvCxnSpPr>
                <p:cNvPr id="60" name="Straight Connector 59"/>
                <p:cNvCxnSpPr/>
                <p:nvPr/>
              </p:nvCxnSpPr>
              <p:spPr>
                <a:xfrm>
                  <a:off x="7618070" y="2725604"/>
                  <a:ext cx="3570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5" name="TextBox 15"/>
              <p:cNvSpPr txBox="1">
                <a:spLocks noChangeArrowheads="1"/>
              </p:cNvSpPr>
              <p:nvPr/>
            </p:nvSpPr>
            <p:spPr bwMode="auto">
              <a:xfrm>
                <a:off x="3115926" y="2728685"/>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DOS</a:t>
                </a:r>
                <a:endParaRPr lang="en-US" sz="1600" dirty="0"/>
              </a:p>
            </p:txBody>
          </p:sp>
          <p:sp>
            <p:nvSpPr>
              <p:cNvPr id="56" name="TextBox 303"/>
              <p:cNvSpPr txBox="1">
                <a:spLocks noChangeArrowheads="1"/>
              </p:cNvSpPr>
              <p:nvPr/>
            </p:nvSpPr>
            <p:spPr bwMode="auto">
              <a:xfrm>
                <a:off x="5923233" y="2728685"/>
                <a:ext cx="3770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latin typeface="Symbol" charset="0"/>
                    <a:cs typeface="Symbol" charset="0"/>
                  </a:rPr>
                  <a:t>K</a:t>
                </a:r>
              </a:p>
            </p:txBody>
          </p:sp>
          <p:sp>
            <p:nvSpPr>
              <p:cNvPr id="57" name="TextBox 8"/>
              <p:cNvSpPr txBox="1">
                <a:spLocks noChangeArrowheads="1"/>
              </p:cNvSpPr>
              <p:nvPr/>
            </p:nvSpPr>
            <p:spPr bwMode="auto">
              <a:xfrm>
                <a:off x="3918171" y="2728685"/>
                <a:ext cx="7104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latin typeface="Symbol" charset="0"/>
                    <a:cs typeface="Symbol" charset="0"/>
                  </a:rPr>
                  <a:t>K</a:t>
                </a:r>
                <a:r>
                  <a:rPr lang="en-US" altLang="ko-KR" sz="1600" dirty="0">
                    <a:latin typeface="Symbol" charset="0"/>
                    <a:cs typeface="Symbol" charset="0"/>
                  </a:rPr>
                  <a:t>+M</a:t>
                </a:r>
                <a:endParaRPr lang="en-US" sz="1600" dirty="0">
                  <a:latin typeface="Symbol" charset="0"/>
                  <a:cs typeface="Symbol" charset="0"/>
                </a:endParaRPr>
              </a:p>
            </p:txBody>
          </p:sp>
          <p:sp>
            <p:nvSpPr>
              <p:cNvPr id="58" name="TextBox 15"/>
              <p:cNvSpPr txBox="1">
                <a:spLocks noChangeArrowheads="1"/>
              </p:cNvSpPr>
              <p:nvPr/>
            </p:nvSpPr>
            <p:spPr bwMode="auto">
              <a:xfrm>
                <a:off x="6229248" y="2724212"/>
                <a:ext cx="556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t>DOS</a:t>
                </a:r>
                <a:endParaRPr lang="en-US" sz="1600" dirty="0"/>
              </a:p>
            </p:txBody>
          </p:sp>
        </p:grpSp>
        <p:sp>
          <p:nvSpPr>
            <p:cNvPr id="87" name="TextBox 86"/>
            <p:cNvSpPr txBox="1"/>
            <p:nvPr/>
          </p:nvSpPr>
          <p:spPr>
            <a:xfrm>
              <a:off x="228600" y="3390900"/>
              <a:ext cx="5391219" cy="338554"/>
            </a:xfrm>
            <a:prstGeom prst="rect">
              <a:avLst/>
            </a:prstGeom>
            <a:noFill/>
          </p:spPr>
          <p:txBody>
            <a:bodyPr wrap="none" rtlCol="0">
              <a:spAutoFit/>
            </a:bodyPr>
            <a:lstStyle/>
            <a:p>
              <a:pPr algn="l"/>
              <a:r>
                <a:rPr lang="en-US" altLang="ko-KR" sz="1600" dirty="0" smtClean="0"/>
                <a:t>Calculations within the Dynamic Mean-Field Theory</a:t>
              </a:r>
              <a:endParaRPr lang="en-US" sz="1600" dirty="0"/>
            </a:p>
          </p:txBody>
        </p:sp>
      </p:grpSp>
      <p:grpSp>
        <p:nvGrpSpPr>
          <p:cNvPr id="90" name="Group 89"/>
          <p:cNvGrpSpPr/>
          <p:nvPr/>
        </p:nvGrpSpPr>
        <p:grpSpPr>
          <a:xfrm>
            <a:off x="-80645" y="609600"/>
            <a:ext cx="9188129" cy="3051732"/>
            <a:chOff x="-80645" y="3276600"/>
            <a:chExt cx="9188129" cy="3051732"/>
          </a:xfrm>
        </p:grpSpPr>
        <p:grpSp>
          <p:nvGrpSpPr>
            <p:cNvPr id="91" name="Group 90"/>
            <p:cNvGrpSpPr/>
            <p:nvPr/>
          </p:nvGrpSpPr>
          <p:grpSpPr>
            <a:xfrm>
              <a:off x="473693" y="4829571"/>
              <a:ext cx="1408661" cy="1496108"/>
              <a:chOff x="798096" y="1371600"/>
              <a:chExt cx="1981200" cy="2104189"/>
            </a:xfrm>
          </p:grpSpPr>
          <p:sp>
            <p:nvSpPr>
              <p:cNvPr id="137" name="Freeform 136"/>
              <p:cNvSpPr/>
              <p:nvPr/>
            </p:nvSpPr>
            <p:spPr>
              <a:xfrm>
                <a:off x="990600" y="2057400"/>
                <a:ext cx="1600200" cy="14183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solidFill>
                <a:schemeClr val="bg1">
                  <a:lumMod val="75000"/>
                </a:schemeClr>
              </a:solidFill>
              <a:ln>
                <a:no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38" name="Freeform 137"/>
              <p:cNvSpPr/>
              <p:nvPr/>
            </p:nvSpPr>
            <p:spPr>
              <a:xfrm>
                <a:off x="798096" y="1371600"/>
                <a:ext cx="1981200" cy="21041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ln>
                <a:solidFill>
                  <a:srgbClr val="000000"/>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sp>
          <p:nvSpPr>
            <p:cNvPr id="92" name="TextBox 91"/>
            <p:cNvSpPr txBox="1"/>
            <p:nvPr/>
          </p:nvSpPr>
          <p:spPr>
            <a:xfrm>
              <a:off x="275986" y="5164151"/>
              <a:ext cx="324489" cy="262600"/>
            </a:xfrm>
            <a:prstGeom prst="rect">
              <a:avLst/>
            </a:prstGeom>
            <a:noFill/>
          </p:spPr>
          <p:txBody>
            <a:bodyPr wrap="none" rtlCol="0">
              <a:spAutoFit/>
            </a:bodyPr>
            <a:lstStyle/>
            <a:p>
              <a:r>
                <a:rPr lang="en-US" i="1" dirty="0" smtClean="0">
                  <a:latin typeface="Times New Roman"/>
                  <a:cs typeface="Times New Roman"/>
                </a:rPr>
                <a:t>E</a:t>
              </a:r>
              <a:r>
                <a:rPr lang="en-US" baseline="-25000" dirty="0" smtClean="0">
                  <a:latin typeface="Times New Roman"/>
                  <a:cs typeface="Times New Roman"/>
                </a:rPr>
                <a:t>F</a:t>
              </a:r>
              <a:endParaRPr lang="en-US" baseline="-25000" dirty="0">
                <a:latin typeface="Times New Roman"/>
                <a:cs typeface="Times New Roman"/>
              </a:endParaRPr>
            </a:p>
          </p:txBody>
        </p:sp>
        <p:cxnSp>
          <p:nvCxnSpPr>
            <p:cNvPr id="93" name="Straight Connector 92"/>
            <p:cNvCxnSpPr/>
            <p:nvPr/>
          </p:nvCxnSpPr>
          <p:spPr bwMode="auto">
            <a:xfrm>
              <a:off x="1856689" y="5522494"/>
              <a:ext cx="541793" cy="0"/>
            </a:xfrm>
            <a:prstGeom prst="line">
              <a:avLst/>
            </a:prstGeom>
            <a:noFill/>
            <a:ln w="9525" cap="flat" cmpd="sng" algn="ctr">
              <a:solidFill>
                <a:schemeClr val="tx1"/>
              </a:solidFill>
              <a:prstDash val="solid"/>
              <a:round/>
              <a:headEnd type="none" w="med" len="med"/>
              <a:tailEnd type="none" w="med" len="med"/>
            </a:ln>
            <a:effectLst/>
          </p:spPr>
        </p:cxnSp>
        <p:cxnSp>
          <p:nvCxnSpPr>
            <p:cNvPr id="94" name="Straight Connector 93"/>
            <p:cNvCxnSpPr/>
            <p:nvPr/>
          </p:nvCxnSpPr>
          <p:spPr bwMode="auto">
            <a:xfrm>
              <a:off x="1856689" y="5793391"/>
              <a:ext cx="541793" cy="0"/>
            </a:xfrm>
            <a:prstGeom prst="line">
              <a:avLst/>
            </a:prstGeom>
            <a:noFill/>
            <a:ln w="9525" cap="flat" cmpd="sng" algn="ctr">
              <a:solidFill>
                <a:schemeClr val="tx1"/>
              </a:solidFill>
              <a:prstDash val="solid"/>
              <a:round/>
              <a:headEnd type="none" w="med" len="med"/>
              <a:tailEnd type="none" w="med" len="med"/>
            </a:ln>
            <a:effectLst/>
          </p:spPr>
        </p:cxnSp>
        <p:sp>
          <p:nvSpPr>
            <p:cNvPr id="95" name="TextBox 94"/>
            <p:cNvSpPr txBox="1"/>
            <p:nvPr/>
          </p:nvSpPr>
          <p:spPr>
            <a:xfrm>
              <a:off x="2410988" y="5359957"/>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7/2</a:t>
              </a:r>
              <a:endParaRPr lang="en-US" baseline="-25000" dirty="0">
                <a:latin typeface="Times New Roman"/>
                <a:cs typeface="Times New Roman"/>
              </a:endParaRPr>
            </a:p>
          </p:txBody>
        </p:sp>
        <p:sp>
          <p:nvSpPr>
            <p:cNvPr id="96" name="TextBox 95"/>
            <p:cNvSpPr txBox="1"/>
            <p:nvPr/>
          </p:nvSpPr>
          <p:spPr>
            <a:xfrm>
              <a:off x="2414642" y="5629644"/>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5/2</a:t>
              </a:r>
              <a:endParaRPr lang="en-US" baseline="-25000" dirty="0">
                <a:latin typeface="Times New Roman"/>
                <a:cs typeface="Times New Roman"/>
              </a:endParaRPr>
            </a:p>
          </p:txBody>
        </p:sp>
        <p:sp>
          <p:nvSpPr>
            <p:cNvPr id="97" name="TextBox 96"/>
            <p:cNvSpPr txBox="1"/>
            <p:nvPr/>
          </p:nvSpPr>
          <p:spPr>
            <a:xfrm>
              <a:off x="242155" y="3505200"/>
              <a:ext cx="4710845" cy="338554"/>
            </a:xfrm>
            <a:prstGeom prst="rect">
              <a:avLst/>
            </a:prstGeom>
            <a:noFill/>
          </p:spPr>
          <p:txBody>
            <a:bodyPr wrap="none" rtlCol="0">
              <a:spAutoFit/>
            </a:bodyPr>
            <a:lstStyle/>
            <a:p>
              <a:pPr algn="l"/>
              <a:r>
                <a:rPr lang="en-US" altLang="ko-KR" sz="1600" dirty="0" smtClean="0"/>
                <a:t>Photoemission final states (Kondo resonance)</a:t>
              </a:r>
              <a:endParaRPr lang="en-US" sz="1600" dirty="0"/>
            </a:p>
          </p:txBody>
        </p:sp>
        <p:grpSp>
          <p:nvGrpSpPr>
            <p:cNvPr id="98" name="Group 97"/>
            <p:cNvGrpSpPr/>
            <p:nvPr/>
          </p:nvGrpSpPr>
          <p:grpSpPr>
            <a:xfrm>
              <a:off x="3174521" y="4829571"/>
              <a:ext cx="1408661" cy="1496108"/>
              <a:chOff x="798096" y="1371600"/>
              <a:chExt cx="1981200" cy="2104189"/>
            </a:xfrm>
          </p:grpSpPr>
          <p:sp>
            <p:nvSpPr>
              <p:cNvPr id="135" name="Freeform 134"/>
              <p:cNvSpPr/>
              <p:nvPr/>
            </p:nvSpPr>
            <p:spPr>
              <a:xfrm>
                <a:off x="990600" y="2057400"/>
                <a:ext cx="1600200" cy="14183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solidFill>
                <a:schemeClr val="bg1">
                  <a:lumMod val="75000"/>
                </a:schemeClr>
              </a:solidFill>
              <a:ln>
                <a:no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36" name="Freeform 135"/>
              <p:cNvSpPr/>
              <p:nvPr/>
            </p:nvSpPr>
            <p:spPr>
              <a:xfrm>
                <a:off x="798096" y="1371600"/>
                <a:ext cx="1981200" cy="21041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ln>
                <a:solidFill>
                  <a:srgbClr val="000000"/>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sp>
          <p:nvSpPr>
            <p:cNvPr id="99" name="TextBox 98"/>
            <p:cNvSpPr txBox="1"/>
            <p:nvPr/>
          </p:nvSpPr>
          <p:spPr>
            <a:xfrm>
              <a:off x="2976813" y="5164151"/>
              <a:ext cx="324489" cy="262600"/>
            </a:xfrm>
            <a:prstGeom prst="rect">
              <a:avLst/>
            </a:prstGeom>
            <a:noFill/>
          </p:spPr>
          <p:txBody>
            <a:bodyPr wrap="none" rtlCol="0">
              <a:spAutoFit/>
            </a:bodyPr>
            <a:lstStyle/>
            <a:p>
              <a:r>
                <a:rPr lang="en-US" i="1" dirty="0" smtClean="0">
                  <a:latin typeface="Times New Roman"/>
                  <a:cs typeface="Times New Roman"/>
                </a:rPr>
                <a:t>E</a:t>
              </a:r>
              <a:r>
                <a:rPr lang="en-US" baseline="-25000" dirty="0" smtClean="0">
                  <a:latin typeface="Times New Roman"/>
                  <a:cs typeface="Times New Roman"/>
                </a:rPr>
                <a:t>F</a:t>
              </a:r>
              <a:endParaRPr lang="en-US" baseline="-25000" dirty="0">
                <a:latin typeface="Times New Roman"/>
                <a:cs typeface="Times New Roman"/>
              </a:endParaRPr>
            </a:p>
          </p:txBody>
        </p:sp>
        <p:cxnSp>
          <p:nvCxnSpPr>
            <p:cNvPr id="100" name="Straight Connector 99"/>
            <p:cNvCxnSpPr/>
            <p:nvPr/>
          </p:nvCxnSpPr>
          <p:spPr bwMode="auto">
            <a:xfrm>
              <a:off x="4557516" y="5522494"/>
              <a:ext cx="541793" cy="0"/>
            </a:xfrm>
            <a:prstGeom prst="line">
              <a:avLst/>
            </a:prstGeom>
            <a:noFill/>
            <a:ln w="9525" cap="flat" cmpd="sng" algn="ctr">
              <a:solidFill>
                <a:schemeClr val="tx1"/>
              </a:solidFill>
              <a:prstDash val="solid"/>
              <a:round/>
              <a:headEnd type="none" w="med" len="med"/>
              <a:tailEnd type="none" w="med" len="med"/>
            </a:ln>
            <a:effectLst/>
          </p:spPr>
        </p:cxnSp>
        <p:cxnSp>
          <p:nvCxnSpPr>
            <p:cNvPr id="101" name="Straight Connector 100"/>
            <p:cNvCxnSpPr/>
            <p:nvPr/>
          </p:nvCxnSpPr>
          <p:spPr bwMode="auto">
            <a:xfrm>
              <a:off x="4557516" y="5793391"/>
              <a:ext cx="541793" cy="0"/>
            </a:xfrm>
            <a:prstGeom prst="line">
              <a:avLst/>
            </a:prstGeom>
            <a:noFill/>
            <a:ln w="9525" cap="flat" cmpd="sng" algn="ctr">
              <a:solidFill>
                <a:schemeClr val="tx1"/>
              </a:solidFill>
              <a:prstDash val="solid"/>
              <a:round/>
              <a:headEnd type="none" w="med" len="med"/>
              <a:tailEnd type="none" w="med" len="med"/>
            </a:ln>
            <a:effectLst/>
          </p:spPr>
        </p:cxnSp>
        <p:sp>
          <p:nvSpPr>
            <p:cNvPr id="102" name="TextBox 101"/>
            <p:cNvSpPr txBox="1"/>
            <p:nvPr/>
          </p:nvSpPr>
          <p:spPr>
            <a:xfrm>
              <a:off x="5111817" y="5359957"/>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7/2</a:t>
              </a:r>
              <a:endParaRPr lang="en-US" baseline="-25000" dirty="0">
                <a:latin typeface="Times New Roman"/>
                <a:cs typeface="Times New Roman"/>
              </a:endParaRPr>
            </a:p>
          </p:txBody>
        </p:sp>
        <p:sp>
          <p:nvSpPr>
            <p:cNvPr id="103" name="TextBox 102"/>
            <p:cNvSpPr txBox="1"/>
            <p:nvPr/>
          </p:nvSpPr>
          <p:spPr>
            <a:xfrm>
              <a:off x="5115469" y="5629644"/>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5/2</a:t>
              </a:r>
              <a:endParaRPr lang="en-US" baseline="-25000" dirty="0">
                <a:latin typeface="Times New Roman"/>
                <a:cs typeface="Times New Roman"/>
              </a:endParaRPr>
            </a:p>
          </p:txBody>
        </p:sp>
        <p:sp>
          <p:nvSpPr>
            <p:cNvPr id="104" name="Oval 103"/>
            <p:cNvSpPr/>
            <p:nvPr/>
          </p:nvSpPr>
          <p:spPr bwMode="auto">
            <a:xfrm>
              <a:off x="4159317" y="5326689"/>
              <a:ext cx="162538" cy="16253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05" name="Oval 104"/>
            <p:cNvSpPr/>
            <p:nvPr/>
          </p:nvSpPr>
          <p:spPr bwMode="auto">
            <a:xfrm>
              <a:off x="4774298" y="5701192"/>
              <a:ext cx="162538" cy="162538"/>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06" name="Freeform 105"/>
            <p:cNvSpPr/>
            <p:nvPr/>
          </p:nvSpPr>
          <p:spPr>
            <a:xfrm>
              <a:off x="4339914" y="5422691"/>
              <a:ext cx="446741" cy="90299"/>
            </a:xfrm>
            <a:custGeom>
              <a:avLst/>
              <a:gdLst>
                <a:gd name="connsiteX0" fmla="*/ 0 w 628316"/>
                <a:gd name="connsiteY0" fmla="*/ 0 h 254000"/>
                <a:gd name="connsiteX1" fmla="*/ 427789 w 628316"/>
                <a:gd name="connsiteY1" fmla="*/ 93579 h 254000"/>
                <a:gd name="connsiteX2" fmla="*/ 628316 w 628316"/>
                <a:gd name="connsiteY2" fmla="*/ 254000 h 254000"/>
              </a:gdLst>
              <a:ahLst/>
              <a:cxnLst>
                <a:cxn ang="0">
                  <a:pos x="connsiteX0" y="connsiteY0"/>
                </a:cxn>
                <a:cxn ang="0">
                  <a:pos x="connsiteX1" y="connsiteY1"/>
                </a:cxn>
                <a:cxn ang="0">
                  <a:pos x="connsiteX2" y="connsiteY2"/>
                </a:cxn>
              </a:cxnLst>
              <a:rect l="l" t="t" r="r" b="b"/>
              <a:pathLst>
                <a:path w="628316" h="254000">
                  <a:moveTo>
                    <a:pt x="0" y="0"/>
                  </a:moveTo>
                  <a:cubicBezTo>
                    <a:pt x="161535" y="25623"/>
                    <a:pt x="323070" y="51246"/>
                    <a:pt x="427789" y="93579"/>
                  </a:cubicBezTo>
                  <a:cubicBezTo>
                    <a:pt x="532508" y="135912"/>
                    <a:pt x="628316" y="254000"/>
                    <a:pt x="628316" y="254000"/>
                  </a:cubicBezTo>
                </a:path>
              </a:pathLst>
            </a:custGeom>
            <a:ln>
              <a:solidFill>
                <a:schemeClr val="tx1"/>
              </a:solidFill>
              <a:headEnd type="stealth" w="lg" len="lg"/>
              <a:tailEnd type="stealth" w="lg" len="lg"/>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07" name="Oval 106"/>
            <p:cNvSpPr/>
            <p:nvPr/>
          </p:nvSpPr>
          <p:spPr bwMode="auto">
            <a:xfrm>
              <a:off x="1458425" y="5334292"/>
              <a:ext cx="162538" cy="16253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08" name="Oval 107"/>
            <p:cNvSpPr/>
            <p:nvPr/>
          </p:nvSpPr>
          <p:spPr bwMode="auto">
            <a:xfrm>
              <a:off x="2073406" y="5708795"/>
              <a:ext cx="162538" cy="162538"/>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cxnSp>
          <p:nvCxnSpPr>
            <p:cNvPr id="109" name="Straight Arrow Connector 108"/>
            <p:cNvCxnSpPr/>
            <p:nvPr/>
          </p:nvCxnSpPr>
          <p:spPr bwMode="auto">
            <a:xfrm flipV="1">
              <a:off x="2199350" y="4483584"/>
              <a:ext cx="696250" cy="1225212"/>
            </a:xfrm>
            <a:prstGeom prst="straightConnector1">
              <a:avLst/>
            </a:prstGeom>
            <a:noFill/>
            <a:ln w="9525" cap="flat" cmpd="sng" algn="ctr">
              <a:solidFill>
                <a:schemeClr val="tx1"/>
              </a:solidFill>
              <a:prstDash val="dash"/>
              <a:round/>
              <a:headEnd type="none" w="med" len="med"/>
              <a:tailEnd type="stealth" w="lg" len="lg"/>
            </a:ln>
            <a:effectLst/>
          </p:spPr>
        </p:cxnSp>
        <p:cxnSp>
          <p:nvCxnSpPr>
            <p:cNvPr id="110" name="Straight Arrow Connector 109"/>
            <p:cNvCxnSpPr>
              <a:cxnSpLocks noChangeAspect="1"/>
            </p:cNvCxnSpPr>
            <p:nvPr/>
          </p:nvCxnSpPr>
          <p:spPr bwMode="auto">
            <a:xfrm flipV="1">
              <a:off x="4901666" y="4228847"/>
              <a:ext cx="835465" cy="1470254"/>
            </a:xfrm>
            <a:prstGeom prst="straightConnector1">
              <a:avLst/>
            </a:prstGeom>
            <a:noFill/>
            <a:ln w="9525" cap="flat" cmpd="sng" algn="ctr">
              <a:solidFill>
                <a:schemeClr val="tx1"/>
              </a:solidFill>
              <a:prstDash val="dash"/>
              <a:round/>
              <a:headEnd type="none" w="med" len="med"/>
              <a:tailEnd type="stealth" w="lg" len="lg"/>
            </a:ln>
            <a:effectLst/>
          </p:spPr>
        </p:cxnSp>
        <p:grpSp>
          <p:nvGrpSpPr>
            <p:cNvPr id="111" name="Group 110"/>
            <p:cNvGrpSpPr/>
            <p:nvPr/>
          </p:nvGrpSpPr>
          <p:grpSpPr>
            <a:xfrm>
              <a:off x="5940552" y="4832224"/>
              <a:ext cx="1408661" cy="1496108"/>
              <a:chOff x="798096" y="1371600"/>
              <a:chExt cx="1981200" cy="2104189"/>
            </a:xfrm>
          </p:grpSpPr>
          <p:sp>
            <p:nvSpPr>
              <p:cNvPr id="133" name="Freeform 132"/>
              <p:cNvSpPr/>
              <p:nvPr/>
            </p:nvSpPr>
            <p:spPr>
              <a:xfrm>
                <a:off x="990600" y="2057400"/>
                <a:ext cx="1600200" cy="14183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solidFill>
                <a:schemeClr val="bg1">
                  <a:lumMod val="75000"/>
                </a:schemeClr>
              </a:solidFill>
              <a:ln>
                <a:no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34" name="Freeform 133"/>
              <p:cNvSpPr/>
              <p:nvPr/>
            </p:nvSpPr>
            <p:spPr>
              <a:xfrm>
                <a:off x="798096" y="1371600"/>
                <a:ext cx="1981200" cy="2104189"/>
              </a:xfrm>
              <a:custGeom>
                <a:avLst/>
                <a:gdLst>
                  <a:gd name="connsiteX0" fmla="*/ 0 w 4170947"/>
                  <a:gd name="connsiteY0" fmla="*/ 0 h 3663352"/>
                  <a:gd name="connsiteX1" fmla="*/ 320842 w 4170947"/>
                  <a:gd name="connsiteY1" fmla="*/ 1002631 h 3663352"/>
                  <a:gd name="connsiteX2" fmla="*/ 842210 w 4170947"/>
                  <a:gd name="connsiteY2" fmla="*/ 2339473 h 3663352"/>
                  <a:gd name="connsiteX3" fmla="*/ 1136315 w 4170947"/>
                  <a:gd name="connsiteY3" fmla="*/ 2887578 h 3663352"/>
                  <a:gd name="connsiteX4" fmla="*/ 1443789 w 4170947"/>
                  <a:gd name="connsiteY4" fmla="*/ 3315368 h 3663352"/>
                  <a:gd name="connsiteX5" fmla="*/ 1671052 w 4170947"/>
                  <a:gd name="connsiteY5" fmla="*/ 3502526 h 3663352"/>
                  <a:gd name="connsiteX6" fmla="*/ 1844842 w 4170947"/>
                  <a:gd name="connsiteY6" fmla="*/ 3622842 h 3663352"/>
                  <a:gd name="connsiteX7" fmla="*/ 2045368 w 4170947"/>
                  <a:gd name="connsiteY7" fmla="*/ 3662947 h 3663352"/>
                  <a:gd name="connsiteX8" fmla="*/ 2245894 w 4170947"/>
                  <a:gd name="connsiteY8" fmla="*/ 3636210 h 3663352"/>
                  <a:gd name="connsiteX9" fmla="*/ 2486526 w 4170947"/>
                  <a:gd name="connsiteY9" fmla="*/ 3529263 h 3663352"/>
                  <a:gd name="connsiteX10" fmla="*/ 2794000 w 4170947"/>
                  <a:gd name="connsiteY10" fmla="*/ 3235157 h 3663352"/>
                  <a:gd name="connsiteX11" fmla="*/ 3141579 w 4170947"/>
                  <a:gd name="connsiteY11" fmla="*/ 2713789 h 3663352"/>
                  <a:gd name="connsiteX12" fmla="*/ 3449052 w 4170947"/>
                  <a:gd name="connsiteY12" fmla="*/ 2085473 h 3663352"/>
                  <a:gd name="connsiteX13" fmla="*/ 3796631 w 4170947"/>
                  <a:gd name="connsiteY13" fmla="*/ 1176421 h 3663352"/>
                  <a:gd name="connsiteX14" fmla="*/ 4170947 w 4170947"/>
                  <a:gd name="connsiteY14" fmla="*/ 0 h 366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0947" h="3663352">
                    <a:moveTo>
                      <a:pt x="0" y="0"/>
                    </a:moveTo>
                    <a:cubicBezTo>
                      <a:pt x="90237" y="306359"/>
                      <a:pt x="180474" y="612719"/>
                      <a:pt x="320842" y="1002631"/>
                    </a:cubicBezTo>
                    <a:cubicBezTo>
                      <a:pt x="461210" y="1392543"/>
                      <a:pt x="706298" y="2025315"/>
                      <a:pt x="842210" y="2339473"/>
                    </a:cubicBezTo>
                    <a:cubicBezTo>
                      <a:pt x="978122" y="2653631"/>
                      <a:pt x="1036052" y="2724929"/>
                      <a:pt x="1136315" y="2887578"/>
                    </a:cubicBezTo>
                    <a:cubicBezTo>
                      <a:pt x="1236578" y="3050227"/>
                      <a:pt x="1354666" y="3212877"/>
                      <a:pt x="1443789" y="3315368"/>
                    </a:cubicBezTo>
                    <a:cubicBezTo>
                      <a:pt x="1532912" y="3417859"/>
                      <a:pt x="1604210" y="3451280"/>
                      <a:pt x="1671052" y="3502526"/>
                    </a:cubicBezTo>
                    <a:cubicBezTo>
                      <a:pt x="1737894" y="3553772"/>
                      <a:pt x="1782456" y="3596105"/>
                      <a:pt x="1844842" y="3622842"/>
                    </a:cubicBezTo>
                    <a:cubicBezTo>
                      <a:pt x="1907228" y="3649579"/>
                      <a:pt x="1978526" y="3660719"/>
                      <a:pt x="2045368" y="3662947"/>
                    </a:cubicBezTo>
                    <a:cubicBezTo>
                      <a:pt x="2112210" y="3665175"/>
                      <a:pt x="2172368" y="3658491"/>
                      <a:pt x="2245894" y="3636210"/>
                    </a:cubicBezTo>
                    <a:cubicBezTo>
                      <a:pt x="2319420" y="3613929"/>
                      <a:pt x="2395175" y="3596105"/>
                      <a:pt x="2486526" y="3529263"/>
                    </a:cubicBezTo>
                    <a:cubicBezTo>
                      <a:pt x="2577877" y="3462421"/>
                      <a:pt x="2684825" y="3371069"/>
                      <a:pt x="2794000" y="3235157"/>
                    </a:cubicBezTo>
                    <a:cubicBezTo>
                      <a:pt x="2903175" y="3099245"/>
                      <a:pt x="3032404" y="2905403"/>
                      <a:pt x="3141579" y="2713789"/>
                    </a:cubicBezTo>
                    <a:cubicBezTo>
                      <a:pt x="3250754" y="2522175"/>
                      <a:pt x="3339877" y="2341701"/>
                      <a:pt x="3449052" y="2085473"/>
                    </a:cubicBezTo>
                    <a:cubicBezTo>
                      <a:pt x="3558227" y="1829245"/>
                      <a:pt x="3676315" y="1524000"/>
                      <a:pt x="3796631" y="1176421"/>
                    </a:cubicBezTo>
                    <a:cubicBezTo>
                      <a:pt x="3916947" y="828842"/>
                      <a:pt x="4170947" y="0"/>
                      <a:pt x="4170947" y="0"/>
                    </a:cubicBezTo>
                  </a:path>
                </a:pathLst>
              </a:custGeom>
              <a:ln>
                <a:solidFill>
                  <a:srgbClr val="000000"/>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sp>
          <p:nvSpPr>
            <p:cNvPr id="112" name="TextBox 111"/>
            <p:cNvSpPr txBox="1"/>
            <p:nvPr/>
          </p:nvSpPr>
          <p:spPr>
            <a:xfrm>
              <a:off x="5742844" y="5166805"/>
              <a:ext cx="324489" cy="262600"/>
            </a:xfrm>
            <a:prstGeom prst="rect">
              <a:avLst/>
            </a:prstGeom>
            <a:noFill/>
          </p:spPr>
          <p:txBody>
            <a:bodyPr wrap="none" rtlCol="0">
              <a:spAutoFit/>
            </a:bodyPr>
            <a:lstStyle/>
            <a:p>
              <a:r>
                <a:rPr lang="en-US" i="1" dirty="0" smtClean="0">
                  <a:latin typeface="Times New Roman"/>
                  <a:cs typeface="Times New Roman"/>
                </a:rPr>
                <a:t>E</a:t>
              </a:r>
              <a:r>
                <a:rPr lang="en-US" baseline="-25000" dirty="0" smtClean="0">
                  <a:latin typeface="Times New Roman"/>
                  <a:cs typeface="Times New Roman"/>
                </a:rPr>
                <a:t>F</a:t>
              </a:r>
              <a:endParaRPr lang="en-US" baseline="-25000" dirty="0">
                <a:latin typeface="Times New Roman"/>
                <a:cs typeface="Times New Roman"/>
              </a:endParaRPr>
            </a:p>
          </p:txBody>
        </p:sp>
        <p:cxnSp>
          <p:nvCxnSpPr>
            <p:cNvPr id="113" name="Straight Connector 112"/>
            <p:cNvCxnSpPr/>
            <p:nvPr/>
          </p:nvCxnSpPr>
          <p:spPr bwMode="auto">
            <a:xfrm>
              <a:off x="7323547" y="5525148"/>
              <a:ext cx="541793" cy="0"/>
            </a:xfrm>
            <a:prstGeom prst="line">
              <a:avLst/>
            </a:prstGeom>
            <a:noFill/>
            <a:ln w="9525"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323547" y="5796044"/>
              <a:ext cx="541793" cy="0"/>
            </a:xfrm>
            <a:prstGeom prst="line">
              <a:avLst/>
            </a:prstGeom>
            <a:noFill/>
            <a:ln w="9525" cap="flat" cmpd="sng" algn="ctr">
              <a:solidFill>
                <a:schemeClr val="tx1"/>
              </a:solidFill>
              <a:prstDash val="solid"/>
              <a:round/>
              <a:headEnd type="none" w="med" len="med"/>
              <a:tailEnd type="none" w="med" len="med"/>
            </a:ln>
            <a:effectLst/>
          </p:spPr>
        </p:cxnSp>
        <p:sp>
          <p:nvSpPr>
            <p:cNvPr id="115" name="TextBox 114"/>
            <p:cNvSpPr txBox="1"/>
            <p:nvPr/>
          </p:nvSpPr>
          <p:spPr>
            <a:xfrm>
              <a:off x="7877847" y="5362610"/>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7/2</a:t>
              </a:r>
              <a:endParaRPr lang="en-US" baseline="-25000" dirty="0">
                <a:latin typeface="Times New Roman"/>
                <a:cs typeface="Times New Roman"/>
              </a:endParaRPr>
            </a:p>
          </p:txBody>
        </p:sp>
        <p:sp>
          <p:nvSpPr>
            <p:cNvPr id="116" name="TextBox 115"/>
            <p:cNvSpPr txBox="1"/>
            <p:nvPr/>
          </p:nvSpPr>
          <p:spPr>
            <a:xfrm>
              <a:off x="7881500" y="5632298"/>
              <a:ext cx="407834" cy="262600"/>
            </a:xfrm>
            <a:prstGeom prst="rect">
              <a:avLst/>
            </a:prstGeom>
            <a:noFill/>
          </p:spPr>
          <p:txBody>
            <a:bodyPr wrap="none" rtlCol="0">
              <a:spAutoFit/>
            </a:bodyPr>
            <a:lstStyle/>
            <a:p>
              <a:r>
                <a:rPr lang="en-US" dirty="0" smtClean="0">
                  <a:latin typeface="Times New Roman"/>
                  <a:cs typeface="Times New Roman"/>
                </a:rPr>
                <a:t>4</a:t>
              </a:r>
              <a:r>
                <a:rPr lang="en-US" i="1" dirty="0" smtClean="0">
                  <a:latin typeface="Times New Roman"/>
                  <a:cs typeface="Times New Roman"/>
                </a:rPr>
                <a:t>f</a:t>
              </a:r>
              <a:r>
                <a:rPr lang="en-US" baseline="-25000" dirty="0" smtClean="0">
                  <a:latin typeface="Times New Roman"/>
                  <a:cs typeface="Times New Roman"/>
                </a:rPr>
                <a:t>5/2</a:t>
              </a:r>
              <a:endParaRPr lang="en-US" baseline="-25000" dirty="0">
                <a:latin typeface="Times New Roman"/>
                <a:cs typeface="Times New Roman"/>
              </a:endParaRPr>
            </a:p>
          </p:txBody>
        </p:sp>
        <p:sp>
          <p:nvSpPr>
            <p:cNvPr id="117" name="Oval 116"/>
            <p:cNvSpPr/>
            <p:nvPr/>
          </p:nvSpPr>
          <p:spPr bwMode="auto">
            <a:xfrm>
              <a:off x="6925348" y="5329343"/>
              <a:ext cx="162538" cy="16253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18" name="Oval 117"/>
            <p:cNvSpPr/>
            <p:nvPr/>
          </p:nvSpPr>
          <p:spPr bwMode="auto">
            <a:xfrm>
              <a:off x="7610331" y="5703846"/>
              <a:ext cx="162538" cy="162538"/>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19" name="Freeform 118"/>
            <p:cNvSpPr/>
            <p:nvPr/>
          </p:nvSpPr>
          <p:spPr>
            <a:xfrm>
              <a:off x="7105945" y="5425344"/>
              <a:ext cx="367812" cy="281562"/>
            </a:xfrm>
            <a:custGeom>
              <a:avLst/>
              <a:gdLst>
                <a:gd name="connsiteX0" fmla="*/ 0 w 628316"/>
                <a:gd name="connsiteY0" fmla="*/ 0 h 254000"/>
                <a:gd name="connsiteX1" fmla="*/ 427789 w 628316"/>
                <a:gd name="connsiteY1" fmla="*/ 93579 h 254000"/>
                <a:gd name="connsiteX2" fmla="*/ 628316 w 628316"/>
                <a:gd name="connsiteY2" fmla="*/ 254000 h 254000"/>
              </a:gdLst>
              <a:ahLst/>
              <a:cxnLst>
                <a:cxn ang="0">
                  <a:pos x="connsiteX0" y="connsiteY0"/>
                </a:cxn>
                <a:cxn ang="0">
                  <a:pos x="connsiteX1" y="connsiteY1"/>
                </a:cxn>
                <a:cxn ang="0">
                  <a:pos x="connsiteX2" y="connsiteY2"/>
                </a:cxn>
              </a:cxnLst>
              <a:rect l="l" t="t" r="r" b="b"/>
              <a:pathLst>
                <a:path w="628316" h="254000">
                  <a:moveTo>
                    <a:pt x="0" y="0"/>
                  </a:moveTo>
                  <a:cubicBezTo>
                    <a:pt x="161535" y="25623"/>
                    <a:pt x="323070" y="51246"/>
                    <a:pt x="427789" y="93579"/>
                  </a:cubicBezTo>
                  <a:cubicBezTo>
                    <a:pt x="532508" y="135912"/>
                    <a:pt x="628316" y="254000"/>
                    <a:pt x="628316" y="254000"/>
                  </a:cubicBezTo>
                </a:path>
              </a:pathLst>
            </a:custGeom>
            <a:ln>
              <a:solidFill>
                <a:schemeClr val="tx1"/>
              </a:solidFill>
              <a:headEnd type="stealth" w="lg" len="lg"/>
              <a:tailEnd type="stealth" w="lg" len="lg"/>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cxnSp>
          <p:nvCxnSpPr>
            <p:cNvPr id="120" name="Straight Arrow Connector 119"/>
            <p:cNvCxnSpPr>
              <a:cxnSpLocks noChangeAspect="1"/>
            </p:cNvCxnSpPr>
            <p:nvPr/>
          </p:nvCxnSpPr>
          <p:spPr bwMode="auto">
            <a:xfrm flipV="1">
              <a:off x="7740687" y="4085515"/>
              <a:ext cx="919011" cy="1617280"/>
            </a:xfrm>
            <a:prstGeom prst="straightConnector1">
              <a:avLst/>
            </a:prstGeom>
            <a:noFill/>
            <a:ln w="9525" cap="flat" cmpd="sng" algn="ctr">
              <a:solidFill>
                <a:schemeClr val="tx1"/>
              </a:solidFill>
              <a:prstDash val="dash"/>
              <a:round/>
              <a:headEnd type="none" w="med" len="med"/>
              <a:tailEnd type="stealth" w="lg" len="lg"/>
            </a:ln>
            <a:effectLst/>
          </p:spPr>
        </p:cxnSp>
        <p:sp>
          <p:nvSpPr>
            <p:cNvPr id="121" name="Oval 120"/>
            <p:cNvSpPr/>
            <p:nvPr/>
          </p:nvSpPr>
          <p:spPr bwMode="auto">
            <a:xfrm>
              <a:off x="6750615" y="5331638"/>
              <a:ext cx="162538" cy="16253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22" name="Oval 121"/>
            <p:cNvSpPr/>
            <p:nvPr/>
          </p:nvSpPr>
          <p:spPr bwMode="auto">
            <a:xfrm>
              <a:off x="7435399" y="5703748"/>
              <a:ext cx="162538" cy="162538"/>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23" name="Oval 122"/>
            <p:cNvSpPr/>
            <p:nvPr/>
          </p:nvSpPr>
          <p:spPr bwMode="auto">
            <a:xfrm>
              <a:off x="4774199" y="5430590"/>
              <a:ext cx="162538" cy="162538"/>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24" name="Oval 123"/>
            <p:cNvSpPr/>
            <p:nvPr/>
          </p:nvSpPr>
          <p:spPr bwMode="auto">
            <a:xfrm>
              <a:off x="3987473" y="5331638"/>
              <a:ext cx="162538" cy="162538"/>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cxnSp>
          <p:nvCxnSpPr>
            <p:cNvPr id="125" name="Straight Connector 124"/>
            <p:cNvCxnSpPr/>
            <p:nvPr/>
          </p:nvCxnSpPr>
          <p:spPr bwMode="auto">
            <a:xfrm>
              <a:off x="2250822" y="4478326"/>
              <a:ext cx="6588378" cy="0"/>
            </a:xfrm>
            <a:prstGeom prst="line">
              <a:avLst/>
            </a:prstGeom>
            <a:noFill/>
            <a:ln w="9525" cap="flat" cmpd="sng" algn="ctr">
              <a:solidFill>
                <a:schemeClr val="tx1"/>
              </a:solidFill>
              <a:prstDash val="solid"/>
              <a:round/>
              <a:headEnd type="none" w="med" len="med"/>
              <a:tailEnd type="none" w="med" len="med"/>
            </a:ln>
            <a:effectLst/>
          </p:spPr>
        </p:cxnSp>
        <p:cxnSp>
          <p:nvCxnSpPr>
            <p:cNvPr id="126" name="Straight Connector 125"/>
            <p:cNvCxnSpPr/>
            <p:nvPr/>
          </p:nvCxnSpPr>
          <p:spPr bwMode="auto">
            <a:xfrm>
              <a:off x="7313565" y="4084096"/>
              <a:ext cx="1512407" cy="0"/>
            </a:xfrm>
            <a:prstGeom prst="line">
              <a:avLst/>
            </a:prstGeom>
            <a:noFill/>
            <a:ln w="9525" cap="flat" cmpd="sng" algn="ctr">
              <a:solidFill>
                <a:schemeClr val="tx1"/>
              </a:solidFill>
              <a:prstDash val="solid"/>
              <a:round/>
              <a:headEnd type="none" w="med" len="med"/>
              <a:tailEnd type="none" w="med" len="med"/>
            </a:ln>
            <a:effectLst/>
          </p:spPr>
        </p:cxnSp>
        <p:cxnSp>
          <p:nvCxnSpPr>
            <p:cNvPr id="127" name="Straight Connector 126"/>
            <p:cNvCxnSpPr/>
            <p:nvPr/>
          </p:nvCxnSpPr>
          <p:spPr bwMode="auto">
            <a:xfrm flipV="1">
              <a:off x="4860747" y="4227510"/>
              <a:ext cx="3965225" cy="0"/>
            </a:xfrm>
            <a:prstGeom prst="line">
              <a:avLst/>
            </a:prstGeom>
            <a:noFill/>
            <a:ln w="9525" cap="flat" cmpd="sng" algn="ctr">
              <a:solidFill>
                <a:schemeClr val="tx1"/>
              </a:solidFill>
              <a:prstDash val="solid"/>
              <a:round/>
              <a:headEnd type="none" w="med" len="med"/>
              <a:tailEnd type="none" w="med" len="med"/>
            </a:ln>
            <a:effectLst/>
          </p:spPr>
        </p:cxnSp>
        <p:sp>
          <p:nvSpPr>
            <p:cNvPr id="128" name="TextBox 127"/>
            <p:cNvSpPr txBox="1"/>
            <p:nvPr/>
          </p:nvSpPr>
          <p:spPr>
            <a:xfrm>
              <a:off x="-80645" y="4253970"/>
              <a:ext cx="2403222" cy="369332"/>
            </a:xfrm>
            <a:prstGeom prst="rect">
              <a:avLst/>
            </a:prstGeom>
            <a:noFill/>
          </p:spPr>
          <p:txBody>
            <a:bodyPr wrap="none" rtlCol="0">
              <a:spAutoFit/>
            </a:bodyPr>
            <a:lstStyle/>
            <a:p>
              <a:r>
                <a:rPr lang="en-US" b="0" dirty="0" smtClean="0">
                  <a:latin typeface="Times New Roman"/>
                  <a:cs typeface="Times New Roman"/>
                </a:rPr>
                <a:t>4</a:t>
              </a:r>
              <a:r>
                <a:rPr lang="en-US" b="0" i="1" dirty="0" smtClean="0">
                  <a:latin typeface="Times New Roman"/>
                  <a:cs typeface="Times New Roman"/>
                </a:rPr>
                <a:t>f</a:t>
              </a:r>
              <a:r>
                <a:rPr lang="en-US" b="0" baseline="-25000" dirty="0" smtClean="0">
                  <a:latin typeface="Times New Roman"/>
                  <a:cs typeface="Times New Roman"/>
                </a:rPr>
                <a:t>1</a:t>
              </a:r>
              <a:r>
                <a:rPr lang="en-US" b="0" dirty="0" smtClean="0">
                  <a:latin typeface="Times New Roman"/>
                  <a:cs typeface="Times New Roman"/>
                  <a:sym typeface="Wingdings"/>
                </a:rPr>
                <a:t></a:t>
              </a:r>
              <a:r>
                <a:rPr lang="en-US" b="0" dirty="0" smtClean="0">
                  <a:latin typeface="Times New Roman"/>
                  <a:cs typeface="Times New Roman"/>
                </a:rPr>
                <a:t>4</a:t>
              </a:r>
              <a:r>
                <a:rPr lang="en-US" b="0" i="1" dirty="0" smtClean="0">
                  <a:latin typeface="Times New Roman"/>
                  <a:cs typeface="Times New Roman"/>
                </a:rPr>
                <a:t>f</a:t>
              </a:r>
              <a:r>
                <a:rPr lang="en-US" b="0" baseline="-25000" dirty="0" smtClean="0">
                  <a:latin typeface="Times New Roman"/>
                  <a:cs typeface="Times New Roman"/>
                </a:rPr>
                <a:t>0</a:t>
              </a:r>
              <a:r>
                <a:rPr lang="en-US" b="0" dirty="0" smtClean="0">
                  <a:latin typeface="Times New Roman"/>
                  <a:cs typeface="Times New Roman"/>
                </a:rPr>
                <a:t> ionization peak</a:t>
              </a:r>
              <a:endParaRPr lang="en-US" b="0" baseline="-25000" dirty="0">
                <a:latin typeface="Times New Roman"/>
                <a:cs typeface="Times New Roman"/>
              </a:endParaRPr>
            </a:p>
          </p:txBody>
        </p:sp>
        <p:sp>
          <p:nvSpPr>
            <p:cNvPr id="129" name="TextBox 128"/>
            <p:cNvSpPr txBox="1"/>
            <p:nvPr/>
          </p:nvSpPr>
          <p:spPr>
            <a:xfrm>
              <a:off x="2743200" y="4025370"/>
              <a:ext cx="2198814" cy="369332"/>
            </a:xfrm>
            <a:prstGeom prst="rect">
              <a:avLst/>
            </a:prstGeom>
            <a:noFill/>
          </p:spPr>
          <p:txBody>
            <a:bodyPr wrap="none" rtlCol="0">
              <a:spAutoFit/>
            </a:bodyPr>
            <a:lstStyle/>
            <a:p>
              <a:r>
                <a:rPr lang="en-US" dirty="0" smtClean="0">
                  <a:solidFill>
                    <a:srgbClr val="FF0000"/>
                  </a:solidFill>
                  <a:latin typeface="Times New Roman"/>
                  <a:cs typeface="Times New Roman"/>
                </a:rPr>
                <a:t>Spin-orbit side band</a:t>
              </a:r>
              <a:endParaRPr lang="en-US" baseline="-25000" dirty="0">
                <a:solidFill>
                  <a:srgbClr val="FF0000"/>
                </a:solidFill>
                <a:latin typeface="Times New Roman"/>
                <a:cs typeface="Times New Roman"/>
              </a:endParaRPr>
            </a:p>
          </p:txBody>
        </p:sp>
        <p:sp>
          <p:nvSpPr>
            <p:cNvPr id="130" name="TextBox 129"/>
            <p:cNvSpPr txBox="1"/>
            <p:nvPr/>
          </p:nvSpPr>
          <p:spPr>
            <a:xfrm>
              <a:off x="6019800" y="3859740"/>
              <a:ext cx="1402948" cy="369332"/>
            </a:xfrm>
            <a:prstGeom prst="rect">
              <a:avLst/>
            </a:prstGeom>
            <a:noFill/>
          </p:spPr>
          <p:txBody>
            <a:bodyPr wrap="none" rtlCol="0">
              <a:spAutoFit/>
            </a:bodyPr>
            <a:lstStyle/>
            <a:p>
              <a:r>
                <a:rPr lang="en-US" dirty="0" smtClean="0">
                  <a:solidFill>
                    <a:srgbClr val="FF0000"/>
                  </a:solidFill>
                  <a:latin typeface="Times New Roman"/>
                  <a:cs typeface="Times New Roman"/>
                </a:rPr>
                <a:t>Kondo peak</a:t>
              </a:r>
              <a:r>
                <a:rPr lang="en-US" baseline="-25000" dirty="0" smtClean="0">
                  <a:solidFill>
                    <a:srgbClr val="FF0000"/>
                  </a:solidFill>
                  <a:latin typeface="Times New Roman"/>
                  <a:cs typeface="Times New Roman"/>
                </a:rPr>
                <a:t>  </a:t>
              </a:r>
              <a:endParaRPr lang="en-US" baseline="-25000" dirty="0">
                <a:solidFill>
                  <a:srgbClr val="FF0000"/>
                </a:solidFill>
                <a:latin typeface="Times New Roman"/>
                <a:cs typeface="Times New Roman"/>
              </a:endParaRPr>
            </a:p>
          </p:txBody>
        </p:sp>
        <p:cxnSp>
          <p:nvCxnSpPr>
            <p:cNvPr id="131" name="Straight Arrow Connector 130"/>
            <p:cNvCxnSpPr>
              <a:cxnSpLocks/>
            </p:cNvCxnSpPr>
            <p:nvPr/>
          </p:nvCxnSpPr>
          <p:spPr bwMode="auto">
            <a:xfrm flipV="1">
              <a:off x="8839200" y="3604680"/>
              <a:ext cx="0" cy="2719920"/>
            </a:xfrm>
            <a:prstGeom prst="straightConnector1">
              <a:avLst/>
            </a:prstGeom>
            <a:noFill/>
            <a:ln w="9525" cap="flat" cmpd="sng" algn="ctr">
              <a:solidFill>
                <a:schemeClr val="tx1"/>
              </a:solidFill>
              <a:prstDash val="solid"/>
              <a:round/>
              <a:headEnd type="none" w="med" len="med"/>
              <a:tailEnd type="stealth" w="lg" len="lg"/>
            </a:ln>
            <a:effectLst/>
          </p:spPr>
        </p:cxnSp>
        <p:sp>
          <p:nvSpPr>
            <p:cNvPr id="132" name="TextBox 131"/>
            <p:cNvSpPr txBox="1"/>
            <p:nvPr/>
          </p:nvSpPr>
          <p:spPr>
            <a:xfrm>
              <a:off x="8596144" y="3276600"/>
              <a:ext cx="511340" cy="369332"/>
            </a:xfrm>
            <a:prstGeom prst="rect">
              <a:avLst/>
            </a:prstGeom>
            <a:noFill/>
          </p:spPr>
          <p:txBody>
            <a:bodyPr wrap="none" rtlCol="0">
              <a:spAutoFit/>
            </a:bodyPr>
            <a:lstStyle/>
            <a:p>
              <a:r>
                <a:rPr lang="en-US" b="0" i="1" dirty="0" err="1" smtClean="0">
                  <a:latin typeface="Times New Roman"/>
                  <a:cs typeface="Times New Roman"/>
                </a:rPr>
                <a:t>ħ</a:t>
              </a:r>
              <a:r>
                <a:rPr lang="en-US" b="0" i="1" dirty="0" err="1" smtClean="0">
                  <a:latin typeface="Symbol" charset="2"/>
                  <a:cs typeface="Symbol" charset="2"/>
                </a:rPr>
                <a:t>w</a:t>
              </a:r>
              <a:endParaRPr lang="en-US" b="0" i="1" baseline="-25000" dirty="0">
                <a:latin typeface="Symbol" charset="2"/>
                <a:cs typeface="Symbol" charset="2"/>
              </a:endParaRPr>
            </a:p>
          </p:txBody>
        </p:sp>
      </p:grpSp>
      <p:sp>
        <p:nvSpPr>
          <p:cNvPr id="139" name="Freeform 138"/>
          <p:cNvSpPr/>
          <p:nvPr/>
        </p:nvSpPr>
        <p:spPr>
          <a:xfrm>
            <a:off x="1646407" y="2756430"/>
            <a:ext cx="460737" cy="281562"/>
          </a:xfrm>
          <a:custGeom>
            <a:avLst/>
            <a:gdLst>
              <a:gd name="connsiteX0" fmla="*/ 0 w 628316"/>
              <a:gd name="connsiteY0" fmla="*/ 0 h 254000"/>
              <a:gd name="connsiteX1" fmla="*/ 427789 w 628316"/>
              <a:gd name="connsiteY1" fmla="*/ 93579 h 254000"/>
              <a:gd name="connsiteX2" fmla="*/ 628316 w 628316"/>
              <a:gd name="connsiteY2" fmla="*/ 254000 h 254000"/>
            </a:gdLst>
            <a:ahLst/>
            <a:cxnLst>
              <a:cxn ang="0">
                <a:pos x="connsiteX0" y="connsiteY0"/>
              </a:cxn>
              <a:cxn ang="0">
                <a:pos x="connsiteX1" y="connsiteY1"/>
              </a:cxn>
              <a:cxn ang="0">
                <a:pos x="connsiteX2" y="connsiteY2"/>
              </a:cxn>
            </a:cxnLst>
            <a:rect l="l" t="t" r="r" b="b"/>
            <a:pathLst>
              <a:path w="628316" h="254000">
                <a:moveTo>
                  <a:pt x="0" y="0"/>
                </a:moveTo>
                <a:cubicBezTo>
                  <a:pt x="161535" y="25623"/>
                  <a:pt x="323070" y="51246"/>
                  <a:pt x="427789" y="93579"/>
                </a:cubicBezTo>
                <a:cubicBezTo>
                  <a:pt x="532508" y="135912"/>
                  <a:pt x="628316" y="254000"/>
                  <a:pt x="628316" y="254000"/>
                </a:cubicBezTo>
              </a:path>
            </a:pathLst>
          </a:custGeom>
          <a:ln>
            <a:solidFill>
              <a:schemeClr val="tx1"/>
            </a:solidFill>
            <a:headEnd type="stealth" w="lg" len="lg"/>
            <a:tailEnd type="stealth" w="lg" len="lg"/>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41" name="TextBox 140"/>
          <p:cNvSpPr txBox="1"/>
          <p:nvPr/>
        </p:nvSpPr>
        <p:spPr>
          <a:xfrm>
            <a:off x="4661095" y="685800"/>
            <a:ext cx="4025705" cy="338554"/>
          </a:xfrm>
          <a:prstGeom prst="rect">
            <a:avLst/>
          </a:prstGeom>
          <a:noFill/>
        </p:spPr>
        <p:txBody>
          <a:bodyPr wrap="square" rtlCol="0">
            <a:spAutoFit/>
          </a:bodyPr>
          <a:lstStyle/>
          <a:p>
            <a:pPr algn="r"/>
            <a:r>
              <a:rPr lang="en-US" sz="1600" b="0" dirty="0" smtClean="0"/>
              <a:t>Hwang et al., Nano </a:t>
            </a:r>
            <a:r>
              <a:rPr lang="en-US" sz="1600" b="0" dirty="0" err="1" smtClean="0"/>
              <a:t>Lett</a:t>
            </a:r>
            <a:r>
              <a:rPr lang="en-US" sz="1600" b="0" dirty="0" smtClean="0"/>
              <a:t>. 18, 3661 (2018)</a:t>
            </a:r>
          </a:p>
        </p:txBody>
      </p:sp>
      <p:sp>
        <p:nvSpPr>
          <p:cNvPr id="142" name="TextBox 95"/>
          <p:cNvSpPr txBox="1">
            <a:spLocks noChangeArrowheads="1"/>
          </p:cNvSpPr>
          <p:nvPr/>
        </p:nvSpPr>
        <p:spPr bwMode="auto">
          <a:xfrm>
            <a:off x="1385255" y="838200"/>
            <a:ext cx="6552000" cy="646331"/>
          </a:xfrm>
          <a:prstGeom prst="rect">
            <a:avLst/>
          </a:prstGeom>
          <a:solidFill>
            <a:schemeClr val="bg1">
              <a:lumMod val="95000"/>
              <a:alpha val="58000"/>
            </a:schemeClr>
          </a:solidFill>
          <a:ln>
            <a:noFill/>
          </a:ln>
          <a:effectLst>
            <a:outerShdw blurRad="50800" dist="38100" dir="5400000" algn="t" rotWithShape="0">
              <a:prstClr val="black">
                <a:alpha val="40000"/>
              </a:prstClr>
            </a:outerShdw>
          </a:effectLs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en-US" sz="3600" i="1" dirty="0" smtClean="0">
                <a:solidFill>
                  <a:srgbClr val="0000FF"/>
                </a:solidFill>
              </a:rPr>
              <a:t>Kondo effect</a:t>
            </a:r>
            <a:endParaRPr lang="en-US" sz="3600" b="1" i="1" dirty="0" smtClean="0">
              <a:solidFill>
                <a:srgbClr val="0000FF"/>
              </a:solidFill>
            </a:endParaRPr>
          </a:p>
        </p:txBody>
      </p:sp>
      <p:sp>
        <p:nvSpPr>
          <p:cNvPr id="143" name="TextBox 95"/>
          <p:cNvSpPr txBox="1">
            <a:spLocks noChangeArrowheads="1"/>
          </p:cNvSpPr>
          <p:nvPr/>
        </p:nvSpPr>
        <p:spPr bwMode="auto">
          <a:xfrm>
            <a:off x="1385061" y="1447800"/>
            <a:ext cx="6552000" cy="1200329"/>
          </a:xfrm>
          <a:prstGeom prst="rect">
            <a:avLst/>
          </a:prstGeom>
          <a:solidFill>
            <a:schemeClr val="bg1">
              <a:lumMod val="95000"/>
              <a:alpha val="58000"/>
            </a:schemeClr>
          </a:solidFill>
          <a:ln>
            <a:noFill/>
          </a:ln>
          <a:effectLst>
            <a:outerShdw blurRad="50800" dist="38100" dir="5400000" algn="t" rotWithShape="0">
              <a:prstClr val="black">
                <a:alpha val="40000"/>
              </a:prstClr>
            </a:outerShdw>
          </a:effectLs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en-US" sz="3600" i="1" dirty="0">
                <a:solidFill>
                  <a:srgbClr val="0000FF"/>
                </a:solidFill>
              </a:rPr>
              <a:t>i</a:t>
            </a:r>
            <a:r>
              <a:rPr lang="en-US" sz="3600" i="1" dirty="0" smtClean="0">
                <a:solidFill>
                  <a:srgbClr val="0000FF"/>
                </a:solidFill>
              </a:rPr>
              <a:t>n the sea of 2D Dirac fermions,</a:t>
            </a:r>
          </a:p>
          <a:p>
            <a:pPr algn="ctr" eaLnBrk="1" fontAlgn="auto" hangingPunct="1">
              <a:spcBef>
                <a:spcPts val="0"/>
              </a:spcBef>
              <a:spcAft>
                <a:spcPts val="0"/>
              </a:spcAft>
              <a:defRPr/>
            </a:pPr>
            <a:r>
              <a:rPr lang="en-US" sz="3600" i="1" dirty="0" err="1">
                <a:solidFill>
                  <a:srgbClr val="0000FF"/>
                </a:solidFill>
              </a:rPr>
              <a:t>G</a:t>
            </a:r>
            <a:r>
              <a:rPr lang="en-US" sz="3600" b="1" i="1" dirty="0" err="1" smtClean="0">
                <a:solidFill>
                  <a:srgbClr val="0000FF"/>
                </a:solidFill>
              </a:rPr>
              <a:t>raphene</a:t>
            </a:r>
            <a:endParaRPr lang="en-US" sz="3600" b="1" i="1" dirty="0" smtClean="0">
              <a:solidFill>
                <a:srgbClr val="0000FF"/>
              </a:solidFill>
            </a:endParaRPr>
          </a:p>
        </p:txBody>
      </p:sp>
    </p:spTree>
    <p:extLst>
      <p:ext uri="{BB962C8B-B14F-4D97-AF65-F5344CB8AC3E}">
        <p14:creationId xmlns:p14="http://schemas.microsoft.com/office/powerpoint/2010/main" val="2498428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2"/>
                                        </p:tgtEl>
                                        <p:attrNameLst>
                                          <p:attrName>style.visibility</p:attrName>
                                        </p:attrNameLst>
                                      </p:cBhvr>
                                      <p:to>
                                        <p:strVal val="visible"/>
                                      </p:to>
                                    </p:set>
                                    <p:animEffect transition="in" filter="dissolve">
                                      <p:cBhvr>
                                        <p:cTn id="15" dur="500"/>
                                        <p:tgtEl>
                                          <p:spTgt spid="14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43"/>
                                        </p:tgtEl>
                                        <p:attrNameLst>
                                          <p:attrName>style.visibility</p:attrName>
                                        </p:attrNameLst>
                                      </p:cBhvr>
                                      <p:to>
                                        <p:strVal val="visible"/>
                                      </p:to>
                                    </p:set>
                                    <p:animEffect transition="in" filter="dissolve">
                                      <p:cBhvr>
                                        <p:cTn id="20"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1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Outline</a:t>
            </a:r>
            <a:endParaRPr lang="en-US" altLang="zh-CN" sz="3000" dirty="0">
              <a:solidFill>
                <a:schemeClr val="bg1"/>
              </a:solidFill>
              <a:effectLst>
                <a:outerShdw blurRad="38100" dist="38100" dir="2700000" algn="tl">
                  <a:srgbClr val="000000"/>
                </a:outerShdw>
              </a:effectLst>
              <a:ea typeface="宋体" pitchFamily="2" charset="-122"/>
            </a:endParaRPr>
          </a:p>
        </p:txBody>
      </p:sp>
      <p:sp>
        <p:nvSpPr>
          <p:cNvPr id="22" name="TextBox 21"/>
          <p:cNvSpPr txBox="1"/>
          <p:nvPr/>
        </p:nvSpPr>
        <p:spPr>
          <a:xfrm>
            <a:off x="685800" y="1626513"/>
            <a:ext cx="4307627" cy="430887"/>
          </a:xfrm>
          <a:prstGeom prst="rect">
            <a:avLst/>
          </a:prstGeom>
          <a:noFill/>
        </p:spPr>
        <p:txBody>
          <a:bodyPr wrap="none" rtlCol="0">
            <a:spAutoFit/>
          </a:bodyPr>
          <a:lstStyle/>
          <a:p>
            <a:pPr algn="l"/>
            <a:r>
              <a:rPr lang="en-US" sz="2200" dirty="0" smtClean="0">
                <a:solidFill>
                  <a:srgbClr val="FF0000"/>
                </a:solidFill>
              </a:rPr>
              <a:t>1. Why do we study electrons?</a:t>
            </a:r>
            <a:endParaRPr lang="en-US" sz="2200" dirty="0">
              <a:solidFill>
                <a:srgbClr val="FF0000"/>
              </a:solidFill>
            </a:endParaRPr>
          </a:p>
        </p:txBody>
      </p:sp>
      <p:sp>
        <p:nvSpPr>
          <p:cNvPr id="12" name="TextBox 11"/>
          <p:cNvSpPr txBox="1"/>
          <p:nvPr/>
        </p:nvSpPr>
        <p:spPr>
          <a:xfrm>
            <a:off x="685800" y="3466980"/>
            <a:ext cx="7083315" cy="769441"/>
          </a:xfrm>
          <a:prstGeom prst="rect">
            <a:avLst/>
          </a:prstGeom>
          <a:noFill/>
        </p:spPr>
        <p:txBody>
          <a:bodyPr wrap="none" rtlCol="0">
            <a:spAutoFit/>
          </a:bodyPr>
          <a:lstStyle/>
          <a:p>
            <a:pPr algn="l"/>
            <a:r>
              <a:rPr lang="en-US" sz="2200" dirty="0">
                <a:solidFill>
                  <a:srgbClr val="000000"/>
                </a:solidFill>
              </a:rPr>
              <a:t>3</a:t>
            </a:r>
            <a:r>
              <a:rPr lang="en-US" sz="2200" dirty="0" smtClean="0">
                <a:solidFill>
                  <a:srgbClr val="000000"/>
                </a:solidFill>
              </a:rPr>
              <a:t>. </a:t>
            </a:r>
            <a:r>
              <a:rPr lang="en-US" sz="2200" dirty="0" smtClean="0">
                <a:solidFill>
                  <a:srgbClr val="000000"/>
                </a:solidFill>
              </a:rPr>
              <a:t>Dream about strongly correlated electron phases </a:t>
            </a:r>
          </a:p>
          <a:p>
            <a:pPr algn="l"/>
            <a:r>
              <a:rPr lang="en-US" sz="2200" dirty="0">
                <a:solidFill>
                  <a:srgbClr val="000000"/>
                </a:solidFill>
              </a:rPr>
              <a:t> </a:t>
            </a:r>
            <a:r>
              <a:rPr lang="en-US" sz="2200" dirty="0" smtClean="0">
                <a:solidFill>
                  <a:srgbClr val="000000"/>
                </a:solidFill>
              </a:rPr>
              <a:t>   in a 2D world: </a:t>
            </a:r>
            <a:r>
              <a:rPr lang="en-US" sz="2200" dirty="0" err="1" smtClean="0">
                <a:solidFill>
                  <a:srgbClr val="000000"/>
                </a:solidFill>
              </a:rPr>
              <a:t>graphene</a:t>
            </a:r>
            <a:endParaRPr lang="en-US" sz="2200" dirty="0">
              <a:solidFill>
                <a:srgbClr val="000000"/>
              </a:solidFill>
            </a:endParaRPr>
          </a:p>
        </p:txBody>
      </p:sp>
      <p:sp>
        <p:nvSpPr>
          <p:cNvPr id="8" name="TextBox 7"/>
          <p:cNvSpPr txBox="1"/>
          <p:nvPr/>
        </p:nvSpPr>
        <p:spPr>
          <a:xfrm>
            <a:off x="1229830" y="5086290"/>
            <a:ext cx="6583854" cy="400110"/>
          </a:xfrm>
          <a:prstGeom prst="rect">
            <a:avLst/>
          </a:prstGeom>
          <a:noFill/>
        </p:spPr>
        <p:txBody>
          <a:bodyPr wrap="none" rtlCol="0">
            <a:spAutoFit/>
          </a:bodyPr>
          <a:lstStyle/>
          <a:p>
            <a:pPr marL="342900" indent="-342900" algn="l">
              <a:buFont typeface="Arial" pitchFamily="34" charset="0"/>
              <a:buChar char="•"/>
            </a:pPr>
            <a:r>
              <a:rPr lang="en-US" sz="2000" b="0" dirty="0" smtClean="0"/>
              <a:t>Role of a dopant: spin</a:t>
            </a:r>
            <a:r>
              <a:rPr lang="en-US" sz="2000" b="0" dirty="0"/>
              <a:t>-spin </a:t>
            </a:r>
            <a:r>
              <a:rPr lang="en-US" sz="2000" b="0" dirty="0" smtClean="0"/>
              <a:t>interactions: Kondo effect</a:t>
            </a:r>
            <a:endParaRPr lang="en-US" sz="2000" b="0" dirty="0"/>
          </a:p>
        </p:txBody>
      </p:sp>
      <p:sp>
        <p:nvSpPr>
          <p:cNvPr id="9" name="TextBox 8"/>
          <p:cNvSpPr txBox="1"/>
          <p:nvPr/>
        </p:nvSpPr>
        <p:spPr>
          <a:xfrm>
            <a:off x="1219200" y="4457580"/>
            <a:ext cx="6135013" cy="400110"/>
          </a:xfrm>
          <a:prstGeom prst="rect">
            <a:avLst/>
          </a:prstGeom>
          <a:noFill/>
        </p:spPr>
        <p:txBody>
          <a:bodyPr wrap="none" rtlCol="0">
            <a:spAutoFit/>
          </a:bodyPr>
          <a:lstStyle/>
          <a:p>
            <a:pPr marL="342900" indent="-342900" algn="l">
              <a:buFont typeface="Arial" pitchFamily="34" charset="0"/>
              <a:buChar char="•"/>
            </a:pPr>
            <a:r>
              <a:rPr lang="en-US" sz="2000" b="0" dirty="0" smtClean="0"/>
              <a:t>Role of a substrate: electron</a:t>
            </a:r>
            <a:r>
              <a:rPr lang="en-US" sz="2000" b="0" dirty="0"/>
              <a:t>-electron </a:t>
            </a:r>
            <a:r>
              <a:rPr lang="en-US" sz="2000" b="0" dirty="0" smtClean="0"/>
              <a:t>interactions</a:t>
            </a:r>
            <a:endParaRPr lang="en-US" sz="2000" b="0" dirty="0"/>
          </a:p>
        </p:txBody>
      </p:sp>
      <p:sp>
        <p:nvSpPr>
          <p:cNvPr id="11" name="TextBox 10"/>
          <p:cNvSpPr txBox="1"/>
          <p:nvPr/>
        </p:nvSpPr>
        <p:spPr>
          <a:xfrm>
            <a:off x="685800" y="2540913"/>
            <a:ext cx="4307627" cy="430887"/>
          </a:xfrm>
          <a:prstGeom prst="rect">
            <a:avLst/>
          </a:prstGeom>
          <a:noFill/>
        </p:spPr>
        <p:txBody>
          <a:bodyPr wrap="none" rtlCol="0">
            <a:spAutoFit/>
          </a:bodyPr>
          <a:lstStyle/>
          <a:p>
            <a:pPr algn="l"/>
            <a:r>
              <a:rPr lang="en-US" sz="2200" dirty="0" smtClean="0"/>
              <a:t>2</a:t>
            </a:r>
            <a:r>
              <a:rPr lang="en-US" sz="2200" dirty="0" smtClean="0"/>
              <a:t>. How </a:t>
            </a:r>
            <a:r>
              <a:rPr lang="en-US" sz="2200" dirty="0" smtClean="0"/>
              <a:t>do we study electrons?</a:t>
            </a:r>
            <a:endParaRPr lang="en-US" sz="2200" dirty="0"/>
          </a:p>
        </p:txBody>
      </p:sp>
    </p:spTree>
    <p:extLst>
      <p:ext uri="{BB962C8B-B14F-4D97-AF65-F5344CB8AC3E}">
        <p14:creationId xmlns:p14="http://schemas.microsoft.com/office/powerpoint/2010/main" val="3884817594"/>
      </p:ext>
    </p:extLst>
  </p:cSld>
  <p:clrMapOvr>
    <a:masterClrMapping/>
  </p:clrMapOvr>
  <mc:AlternateContent xmlns:mc="http://schemas.openxmlformats.org/markup-compatibility/2006" xmlns:p14="http://schemas.microsoft.com/office/powerpoint/2010/main">
    <mc:Choice Requires="p14">
      <p:transition spd="slow" p14:dur="2000" advTm="22535"/>
    </mc:Choice>
    <mc:Fallback xmlns="">
      <p:transition xmlns:p14="http://schemas.microsoft.com/office/powerpoint/2010/main" spd="slow" advTm="22535"/>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Why do we need to study electrons?</a:t>
            </a:r>
            <a:endParaRPr lang="en-US" altLang="zh-CN" sz="3000" dirty="0">
              <a:solidFill>
                <a:schemeClr val="bg1"/>
              </a:solidFill>
              <a:effectLst>
                <a:outerShdw blurRad="38100" dist="38100" dir="2700000" algn="tl">
                  <a:srgbClr val="000000"/>
                </a:outerShdw>
              </a:effectLst>
              <a:ea typeface="宋体" pitchFamily="2" charset="-122"/>
            </a:endParaRPr>
          </a:p>
        </p:txBody>
      </p:sp>
      <p:sp>
        <p:nvSpPr>
          <p:cNvPr id="4" name="TextBox 3"/>
          <p:cNvSpPr txBox="1"/>
          <p:nvPr/>
        </p:nvSpPr>
        <p:spPr>
          <a:xfrm>
            <a:off x="609600" y="1143000"/>
            <a:ext cx="1952650" cy="430887"/>
          </a:xfrm>
          <a:prstGeom prst="rect">
            <a:avLst/>
          </a:prstGeom>
          <a:noFill/>
        </p:spPr>
        <p:txBody>
          <a:bodyPr wrap="none" rtlCol="0">
            <a:spAutoFit/>
          </a:bodyPr>
          <a:lstStyle/>
          <a:p>
            <a:pPr algn="l"/>
            <a:r>
              <a:rPr lang="en-US" sz="2200" b="0" dirty="0" smtClean="0"/>
              <a:t>Ultimately, the</a:t>
            </a:r>
            <a:endParaRPr lang="en-US" sz="2200" b="0" dirty="0"/>
          </a:p>
        </p:txBody>
      </p:sp>
      <p:sp>
        <p:nvSpPr>
          <p:cNvPr id="5" name="TextBox 4"/>
          <p:cNvSpPr txBox="1"/>
          <p:nvPr/>
        </p:nvSpPr>
        <p:spPr>
          <a:xfrm>
            <a:off x="2057400" y="1828800"/>
            <a:ext cx="1157689" cy="430887"/>
          </a:xfrm>
          <a:prstGeom prst="rect">
            <a:avLst/>
          </a:prstGeom>
          <a:noFill/>
        </p:spPr>
        <p:txBody>
          <a:bodyPr wrap="none" rtlCol="0">
            <a:spAutoFit/>
          </a:bodyPr>
          <a:lstStyle/>
          <a:p>
            <a:pPr algn="l"/>
            <a:r>
              <a:rPr lang="en-US" sz="2200" b="0" dirty="0" smtClean="0">
                <a:solidFill>
                  <a:srgbClr val="009900"/>
                </a:solidFill>
              </a:rPr>
              <a:t>electric</a:t>
            </a:r>
            <a:r>
              <a:rPr lang="en-US" sz="2200" b="0" dirty="0" smtClean="0"/>
              <a:t>,</a:t>
            </a:r>
            <a:endParaRPr lang="en-US" sz="2200" b="0" dirty="0"/>
          </a:p>
        </p:txBody>
      </p:sp>
      <p:sp>
        <p:nvSpPr>
          <p:cNvPr id="6" name="TextBox 5"/>
          <p:cNvSpPr txBox="1"/>
          <p:nvPr/>
        </p:nvSpPr>
        <p:spPr>
          <a:xfrm>
            <a:off x="3162640" y="2643617"/>
            <a:ext cx="1409360" cy="430887"/>
          </a:xfrm>
          <a:prstGeom prst="rect">
            <a:avLst/>
          </a:prstGeom>
          <a:noFill/>
        </p:spPr>
        <p:txBody>
          <a:bodyPr wrap="none" rtlCol="0">
            <a:spAutoFit/>
          </a:bodyPr>
          <a:lstStyle/>
          <a:p>
            <a:pPr algn="l"/>
            <a:r>
              <a:rPr lang="en-US" sz="2200" b="0" dirty="0" smtClean="0">
                <a:solidFill>
                  <a:srgbClr val="009900"/>
                </a:solidFill>
              </a:rPr>
              <a:t>magnetic</a:t>
            </a:r>
            <a:r>
              <a:rPr lang="en-US" sz="2200" b="0" dirty="0" smtClean="0"/>
              <a:t>,</a:t>
            </a:r>
            <a:endParaRPr lang="en-US" sz="2200" b="0" dirty="0"/>
          </a:p>
        </p:txBody>
      </p:sp>
      <p:sp>
        <p:nvSpPr>
          <p:cNvPr id="7" name="TextBox 6"/>
          <p:cNvSpPr txBox="1"/>
          <p:nvPr/>
        </p:nvSpPr>
        <p:spPr>
          <a:xfrm>
            <a:off x="4109100" y="3386101"/>
            <a:ext cx="1377300" cy="430887"/>
          </a:xfrm>
          <a:prstGeom prst="rect">
            <a:avLst/>
          </a:prstGeom>
          <a:noFill/>
        </p:spPr>
        <p:txBody>
          <a:bodyPr wrap="none" rtlCol="0">
            <a:spAutoFit/>
          </a:bodyPr>
          <a:lstStyle/>
          <a:p>
            <a:pPr algn="l"/>
            <a:r>
              <a:rPr lang="en-US" sz="2200" b="0" dirty="0" smtClean="0">
                <a:solidFill>
                  <a:srgbClr val="009900"/>
                </a:solidFill>
              </a:rPr>
              <a:t>chemical</a:t>
            </a:r>
            <a:r>
              <a:rPr lang="en-US" sz="2200" b="0" dirty="0" smtClean="0"/>
              <a:t>,</a:t>
            </a:r>
            <a:endParaRPr lang="en-US" sz="2200" b="0" dirty="0"/>
          </a:p>
        </p:txBody>
      </p:sp>
      <p:sp>
        <p:nvSpPr>
          <p:cNvPr id="8" name="TextBox 7"/>
          <p:cNvSpPr txBox="1"/>
          <p:nvPr/>
        </p:nvSpPr>
        <p:spPr>
          <a:xfrm>
            <a:off x="5143319" y="4141113"/>
            <a:ext cx="1691489" cy="430887"/>
          </a:xfrm>
          <a:prstGeom prst="rect">
            <a:avLst/>
          </a:prstGeom>
          <a:noFill/>
        </p:spPr>
        <p:txBody>
          <a:bodyPr wrap="none" rtlCol="0">
            <a:spAutoFit/>
          </a:bodyPr>
          <a:lstStyle/>
          <a:p>
            <a:pPr algn="l"/>
            <a:r>
              <a:rPr lang="en-US" sz="2200" b="0" dirty="0">
                <a:solidFill>
                  <a:srgbClr val="009900"/>
                </a:solidFill>
              </a:rPr>
              <a:t>m</a:t>
            </a:r>
            <a:r>
              <a:rPr lang="en-US" sz="2200" b="0" dirty="0" smtClean="0">
                <a:solidFill>
                  <a:srgbClr val="009900"/>
                </a:solidFill>
              </a:rPr>
              <a:t>echanical</a:t>
            </a:r>
            <a:r>
              <a:rPr lang="en-US" sz="2200" b="0" dirty="0" smtClean="0"/>
              <a:t>,</a:t>
            </a:r>
            <a:endParaRPr lang="en-US" sz="2200" b="0" dirty="0"/>
          </a:p>
        </p:txBody>
      </p:sp>
      <p:pic>
        <p:nvPicPr>
          <p:cNvPr id="1467394" name="Picture 2" descr="File:Fermi surface of BSCCO exp.jpg"/>
          <p:cNvPicPr>
            <a:picLocks noChangeAspect="1" noChangeArrowheads="1"/>
          </p:cNvPicPr>
          <p:nvPr/>
        </p:nvPicPr>
        <p:blipFill rotWithShape="1">
          <a:blip r:embed="rId2">
            <a:extLst>
              <a:ext uri="{28A0092B-C50C-407E-A947-70E740481C1C}">
                <a14:useLocalDpi xmlns:a14="http://schemas.microsoft.com/office/drawing/2010/main" val="0"/>
              </a:ext>
            </a:extLst>
          </a:blip>
          <a:srcRect l="17115" t="1933" r="6157" b="15034"/>
          <a:stretch/>
        </p:blipFill>
        <p:spPr bwMode="auto">
          <a:xfrm>
            <a:off x="4907971" y="900304"/>
            <a:ext cx="1851893" cy="19587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244TurnerFig1VG.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2206993"/>
            <a:ext cx="1687671" cy="162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396" name="Picture 4" descr="Pic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075" y="2809556"/>
            <a:ext cx="2347264" cy="17604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46075" y="5707559"/>
            <a:ext cx="8478603" cy="769441"/>
          </a:xfrm>
          <a:prstGeom prst="rect">
            <a:avLst/>
          </a:prstGeom>
          <a:noFill/>
        </p:spPr>
        <p:txBody>
          <a:bodyPr wrap="none" rtlCol="0">
            <a:spAutoFit/>
          </a:bodyPr>
          <a:lstStyle/>
          <a:p>
            <a:pPr algn="l"/>
            <a:r>
              <a:rPr lang="en-US" sz="2200" b="0" dirty="0">
                <a:solidFill>
                  <a:srgbClr val="009900"/>
                </a:solidFill>
              </a:rPr>
              <a:t>o</a:t>
            </a:r>
            <a:r>
              <a:rPr lang="en-US" sz="2200" b="0" dirty="0" smtClean="0">
                <a:solidFill>
                  <a:srgbClr val="009900"/>
                </a:solidFill>
              </a:rPr>
              <a:t>ptical</a:t>
            </a:r>
            <a:r>
              <a:rPr lang="en-US" sz="2200" b="0" dirty="0" smtClean="0"/>
              <a:t>, </a:t>
            </a:r>
            <a:r>
              <a:rPr lang="en-US" sz="2200" b="0" dirty="0" smtClean="0">
                <a:solidFill>
                  <a:srgbClr val="009900"/>
                </a:solidFill>
              </a:rPr>
              <a:t>thermal</a:t>
            </a:r>
            <a:r>
              <a:rPr lang="en-US" sz="2200" b="0" dirty="0" smtClean="0"/>
              <a:t>, and </a:t>
            </a:r>
            <a:r>
              <a:rPr lang="en-US" sz="2200" b="0" dirty="0" smtClean="0">
                <a:solidFill>
                  <a:srgbClr val="009900"/>
                </a:solidFill>
              </a:rPr>
              <a:t>structural</a:t>
            </a:r>
            <a:r>
              <a:rPr lang="en-US" sz="2200" b="0" dirty="0" smtClean="0"/>
              <a:t> properties of matter depend on the</a:t>
            </a:r>
          </a:p>
          <a:p>
            <a:pPr algn="l"/>
            <a:r>
              <a:rPr lang="en-US" sz="2200" b="0" dirty="0"/>
              <a:t>b</a:t>
            </a:r>
            <a:r>
              <a:rPr lang="en-US" sz="2200" b="0" dirty="0" smtClean="0"/>
              <a:t>ehavior of </a:t>
            </a:r>
            <a:r>
              <a:rPr lang="en-US" sz="2200" b="0" dirty="0" smtClean="0">
                <a:solidFill>
                  <a:srgbClr val="FF0000"/>
                </a:solidFill>
              </a:rPr>
              <a:t>electrons</a:t>
            </a:r>
            <a:r>
              <a:rPr lang="en-US" sz="2200" b="0" dirty="0" smtClean="0"/>
              <a:t> and location of atoms.</a:t>
            </a:r>
            <a:endParaRPr lang="en-US" sz="2200" b="0" dirty="0"/>
          </a:p>
        </p:txBody>
      </p:sp>
      <p:pic>
        <p:nvPicPr>
          <p:cNvPr id="1467400" name="Picture 8" descr="feng plasmons"/>
          <p:cNvPicPr>
            <a:picLocks noChangeAspect="1" noChangeArrowheads="1"/>
          </p:cNvPicPr>
          <p:nvPr/>
        </p:nvPicPr>
        <p:blipFill rotWithShape="1">
          <a:blip r:embed="rId5">
            <a:extLst>
              <a:ext uri="{28A0092B-C50C-407E-A947-70E740481C1C}">
                <a14:useLocalDpi xmlns:a14="http://schemas.microsoft.com/office/drawing/2010/main" val="0"/>
              </a:ext>
            </a:extLst>
          </a:blip>
          <a:srcRect l="48853" r="9084" b="53784"/>
          <a:stretch/>
        </p:blipFill>
        <p:spPr bwMode="auto">
          <a:xfrm>
            <a:off x="2902505" y="3833553"/>
            <a:ext cx="1929630" cy="1895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105547"/>
      </p:ext>
    </p:extLst>
  </p:cSld>
  <p:clrMapOvr>
    <a:masterClrMapping/>
  </p:clrMapOvr>
  <mc:AlternateContent xmlns:mc="http://schemas.openxmlformats.org/markup-compatibility/2006" xmlns:p14="http://schemas.microsoft.com/office/powerpoint/2010/main">
    <mc:Choice Requires="p14">
      <p:transition spd="slow" p14:dur="2000" advTm="29041"/>
    </mc:Choice>
    <mc:Fallback xmlns="">
      <p:transition xmlns:p14="http://schemas.microsoft.com/office/powerpoint/2010/main" spd="slow" advTm="29041"/>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Highly correlated systems</a:t>
            </a:r>
            <a:endParaRPr lang="en-US" altLang="zh-CN" sz="3000" dirty="0">
              <a:solidFill>
                <a:schemeClr val="bg1"/>
              </a:solidFill>
              <a:effectLst>
                <a:outerShdw blurRad="38100" dist="38100" dir="2700000" algn="tl">
                  <a:srgbClr val="000000"/>
                </a:outerShdw>
              </a:effectLst>
              <a:ea typeface="宋体" pitchFamily="2" charset="-122"/>
            </a:endParaRPr>
          </a:p>
        </p:txBody>
      </p:sp>
      <p:pic>
        <p:nvPicPr>
          <p:cNvPr id="1435652" name="Picture 4" descr="http://1.bp.blogspot.com/-G-DaNh-NWIA/T3rZK5ZZe1I/AAAAAAAABUg/aE_hHrJPh-Q/s1600/apple-ful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0703" y="2172297"/>
            <a:ext cx="502920" cy="5072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00200" y="921218"/>
            <a:ext cx="3801041" cy="492443"/>
          </a:xfrm>
          <a:prstGeom prst="rect">
            <a:avLst/>
          </a:prstGeom>
          <a:noFill/>
        </p:spPr>
        <p:txBody>
          <a:bodyPr wrap="none" rtlCol="0">
            <a:spAutoFit/>
          </a:bodyPr>
          <a:lstStyle/>
          <a:p>
            <a:pPr algn="l"/>
            <a:r>
              <a:rPr lang="en-US" sz="2600" dirty="0" smtClean="0">
                <a:solidFill>
                  <a:srgbClr val="CC6600"/>
                </a:solidFill>
              </a:rPr>
              <a:t>Non-correlated system</a:t>
            </a:r>
            <a:endParaRPr lang="en-US" sz="2600" dirty="0">
              <a:solidFill>
                <a:srgbClr val="CC6600"/>
              </a:solidFill>
            </a:endParaRPr>
          </a:p>
        </p:txBody>
      </p:sp>
      <p:sp>
        <p:nvSpPr>
          <p:cNvPr id="7" name="TextBox 6"/>
          <p:cNvSpPr txBox="1"/>
          <p:nvPr/>
        </p:nvSpPr>
        <p:spPr>
          <a:xfrm>
            <a:off x="135835" y="2266869"/>
            <a:ext cx="1818126" cy="430887"/>
          </a:xfrm>
          <a:prstGeom prst="rect">
            <a:avLst/>
          </a:prstGeom>
          <a:noFill/>
        </p:spPr>
        <p:txBody>
          <a:bodyPr wrap="none" rtlCol="0">
            <a:spAutoFit/>
          </a:bodyPr>
          <a:lstStyle/>
          <a:p>
            <a:pPr algn="l"/>
            <a:r>
              <a:rPr lang="en-US" sz="2200" b="0" dirty="0" smtClean="0"/>
              <a:t>Ground state</a:t>
            </a:r>
            <a:endParaRPr lang="en-US" sz="2200" b="0" dirty="0"/>
          </a:p>
        </p:txBody>
      </p:sp>
      <p:pic>
        <p:nvPicPr>
          <p:cNvPr id="8" name="Picture 4" descr="http://1.bp.blogspot.com/-G-DaNh-NWIA/T3rZK5ZZe1I/AAAAAAAABUg/aE_hHrJPh-Q/s1600/apple-ful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0206" y="2171171"/>
            <a:ext cx="502920" cy="5072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1.bp.blogspot.com/-G-DaNh-NWIA/T3rZK5ZZe1I/AAAAAAAABUg/aE_hHrJPh-Q/s1600/apple-ful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6103" y="2171171"/>
            <a:ext cx="502920" cy="5072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1.bp.blogspot.com/-G-DaNh-NWIA/T3rZK5ZZe1I/AAAAAAAABUg/aE_hHrJPh-Q/s1600/apple-ful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1855" y="2704571"/>
            <a:ext cx="502920" cy="5072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1.bp.blogspot.com/-G-DaNh-NWIA/T3rZK5ZZe1I/AAAAAAAABUg/aE_hHrJPh-Q/s1600/apple-ful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1303" y="2703444"/>
            <a:ext cx="502920" cy="5072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1.bp.blogspot.com/-G-DaNh-NWIA/T3rZK5ZZe1I/AAAAAAAABUg/aE_hHrJPh-Q/s1600/apple-ful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0759" y="1662751"/>
            <a:ext cx="502920" cy="5072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1.bp.blogspot.com/-G-DaNh-NWIA/T3rZK5ZZe1I/AAAAAAAABUg/aE_hHrJPh-Q/s1600/apple-ful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3855" y="1654791"/>
            <a:ext cx="502920" cy="50729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그룹 3"/>
          <p:cNvGrpSpPr/>
          <p:nvPr/>
        </p:nvGrpSpPr>
        <p:grpSpPr>
          <a:xfrm>
            <a:off x="152400" y="3465444"/>
            <a:ext cx="5171023" cy="2055205"/>
            <a:chOff x="152400" y="3465444"/>
            <a:chExt cx="5171023" cy="2055205"/>
          </a:xfrm>
        </p:grpSpPr>
        <p:sp>
          <p:nvSpPr>
            <p:cNvPr id="14" name="TextBox 13"/>
            <p:cNvSpPr txBox="1"/>
            <p:nvPr/>
          </p:nvSpPr>
          <p:spPr>
            <a:xfrm>
              <a:off x="152400" y="3488229"/>
              <a:ext cx="3482043" cy="430887"/>
            </a:xfrm>
            <a:prstGeom prst="rect">
              <a:avLst/>
            </a:prstGeom>
            <a:noFill/>
          </p:spPr>
          <p:txBody>
            <a:bodyPr wrap="none" rtlCol="0">
              <a:spAutoFit/>
            </a:bodyPr>
            <a:lstStyle/>
            <a:p>
              <a:pPr algn="l"/>
              <a:r>
                <a:rPr lang="en-US" sz="2200" b="0" dirty="0" smtClean="0"/>
                <a:t>With external perturbation</a:t>
              </a:r>
              <a:endParaRPr lang="en-US" sz="2200" b="0" dirty="0"/>
            </a:p>
          </p:txBody>
        </p:sp>
        <p:pic>
          <p:nvPicPr>
            <p:cNvPr id="15" name="Picture 4" descr="http://1.bp.blogspot.com/-G-DaNh-NWIA/T3rZK5ZZe1I/AAAAAAAABUg/aE_hHrJPh-Q/s1600/apple-ful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0703" y="4489042"/>
              <a:ext cx="502920" cy="5072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1.bp.blogspot.com/-G-DaNh-NWIA/T3rZK5ZZe1I/AAAAAAAABUg/aE_hHrJPh-Q/s1600/apple-ful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0503" y="3793029"/>
              <a:ext cx="502920" cy="5072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1.bp.blogspot.com/-G-DaNh-NWIA/T3rZK5ZZe1I/AAAAAAAABUg/aE_hHrJPh-Q/s1600/apple-ful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6103" y="4487916"/>
              <a:ext cx="502920" cy="5072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1.bp.blogspot.com/-G-DaNh-NWIA/T3rZK5ZZe1I/AAAAAAAABUg/aE_hHrJPh-Q/s1600/apple-ful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1855" y="5013356"/>
              <a:ext cx="502920" cy="5072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1.bp.blogspot.com/-G-DaNh-NWIA/T3rZK5ZZe1I/AAAAAAAABUg/aE_hHrJPh-Q/s1600/apple-ful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1303" y="5012229"/>
              <a:ext cx="502920" cy="5072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1.bp.blogspot.com/-G-DaNh-NWIA/T3rZK5ZZe1I/AAAAAAAABUg/aE_hHrJPh-Q/s1600/apple-ful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0759" y="3971536"/>
              <a:ext cx="502920" cy="5072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1.bp.blogspot.com/-G-DaNh-NWIA/T3rZK5ZZe1I/AAAAAAAABUg/aE_hHrJPh-Q/s1600/apple-ful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3855" y="3963576"/>
              <a:ext cx="502920" cy="507293"/>
            </a:xfrm>
            <a:prstGeom prst="rect">
              <a:avLst/>
            </a:prstGeom>
            <a:noFill/>
            <a:extLst>
              <a:ext uri="{909E8E84-426E-40dd-AFC4-6F175D3DCCD1}">
                <a14:hiddenFill xmlns:a14="http://schemas.microsoft.com/office/drawing/2010/main">
                  <a:solidFill>
                    <a:srgbClr val="FFFFFF"/>
                  </a:solidFill>
                </a14:hiddenFill>
              </a:ext>
            </a:extLst>
          </p:spPr>
        </p:pic>
        <p:sp>
          <p:nvSpPr>
            <p:cNvPr id="3" name="자유형 2"/>
            <p:cNvSpPr/>
            <p:nvPr/>
          </p:nvSpPr>
          <p:spPr bwMode="auto">
            <a:xfrm>
              <a:off x="3525103" y="3465444"/>
              <a:ext cx="1451612" cy="1194216"/>
            </a:xfrm>
            <a:custGeom>
              <a:avLst/>
              <a:gdLst>
                <a:gd name="connsiteX0" fmla="*/ 0 w 1282890"/>
                <a:gd name="connsiteY0" fmla="*/ 1194216 h 1194216"/>
                <a:gd name="connsiteX1" fmla="*/ 163773 w 1282890"/>
                <a:gd name="connsiteY1" fmla="*/ 184282 h 1194216"/>
                <a:gd name="connsiteX2" fmla="*/ 887105 w 1282890"/>
                <a:gd name="connsiteY2" fmla="*/ 6861 h 1194216"/>
                <a:gd name="connsiteX3" fmla="*/ 1282890 w 1282890"/>
                <a:gd name="connsiteY3" fmla="*/ 279816 h 1194216"/>
              </a:gdLst>
              <a:ahLst/>
              <a:cxnLst>
                <a:cxn ang="0">
                  <a:pos x="connsiteX0" y="connsiteY0"/>
                </a:cxn>
                <a:cxn ang="0">
                  <a:pos x="connsiteX1" y="connsiteY1"/>
                </a:cxn>
                <a:cxn ang="0">
                  <a:pos x="connsiteX2" y="connsiteY2"/>
                </a:cxn>
                <a:cxn ang="0">
                  <a:pos x="connsiteX3" y="connsiteY3"/>
                </a:cxn>
              </a:cxnLst>
              <a:rect l="l" t="t" r="r" b="b"/>
              <a:pathLst>
                <a:path w="1282890" h="1194216">
                  <a:moveTo>
                    <a:pt x="0" y="1194216"/>
                  </a:moveTo>
                  <a:cubicBezTo>
                    <a:pt x="7961" y="788195"/>
                    <a:pt x="15922" y="382174"/>
                    <a:pt x="163773" y="184282"/>
                  </a:cubicBezTo>
                  <a:cubicBezTo>
                    <a:pt x="311624" y="-13611"/>
                    <a:pt x="700585" y="-9061"/>
                    <a:pt x="887105" y="6861"/>
                  </a:cubicBezTo>
                  <a:cubicBezTo>
                    <a:pt x="1073625" y="22783"/>
                    <a:pt x="1178257" y="151299"/>
                    <a:pt x="1282890" y="279816"/>
                  </a:cubicBezTo>
                </a:path>
              </a:pathLst>
            </a:custGeom>
            <a:noFill/>
            <a:ln w="9525" cap="flat" cmpd="sng" algn="ctr">
              <a:solidFill>
                <a:schemeClr val="tx1"/>
              </a:solidFill>
              <a:prstDash val="dash"/>
              <a:round/>
              <a:headEnd type="none" w="med" len="med"/>
              <a:tailEnd type="stealth" w="lg" len="lg"/>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grpSp>
      <p:grpSp>
        <p:nvGrpSpPr>
          <p:cNvPr id="22" name="그룹 21"/>
          <p:cNvGrpSpPr/>
          <p:nvPr/>
        </p:nvGrpSpPr>
        <p:grpSpPr>
          <a:xfrm>
            <a:off x="5515079" y="914400"/>
            <a:ext cx="3324121" cy="2207424"/>
            <a:chOff x="5515079" y="914400"/>
            <a:chExt cx="3324121" cy="2207424"/>
          </a:xfrm>
        </p:grpSpPr>
        <p:sp>
          <p:nvSpPr>
            <p:cNvPr id="6" name="TextBox 5"/>
            <p:cNvSpPr txBox="1"/>
            <p:nvPr/>
          </p:nvSpPr>
          <p:spPr>
            <a:xfrm>
              <a:off x="5741877" y="914400"/>
              <a:ext cx="3097323" cy="492443"/>
            </a:xfrm>
            <a:prstGeom prst="rect">
              <a:avLst/>
            </a:prstGeom>
            <a:noFill/>
          </p:spPr>
          <p:txBody>
            <a:bodyPr wrap="none" rtlCol="0">
              <a:spAutoFit/>
            </a:bodyPr>
            <a:lstStyle/>
            <a:p>
              <a:pPr algn="l"/>
              <a:r>
                <a:rPr lang="en-US" sz="2600" dirty="0" smtClean="0">
                  <a:solidFill>
                    <a:srgbClr val="CC6600"/>
                  </a:solidFill>
                </a:rPr>
                <a:t>Correlated system</a:t>
              </a:r>
              <a:endParaRPr lang="en-US" sz="2600" dirty="0">
                <a:solidFill>
                  <a:srgbClr val="CC6600"/>
                </a:solidFill>
              </a:endParaRPr>
            </a:p>
          </p:txBody>
        </p:sp>
        <p:pic>
          <p:nvPicPr>
            <p:cNvPr id="1435654" name="Picture 6" descr="http://canadagooserecords.com/wp-content/uploads/2009/03/4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5534" y="2512605"/>
              <a:ext cx="914400" cy="6092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http://canadagooserecords.com/wp-content/uploads/2009/03/4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2416" y="2079416"/>
              <a:ext cx="914400" cy="60921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ttp://canadagooserecords.com/wp-content/uploads/2009/03/4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5520" y="1713225"/>
              <a:ext cx="914400" cy="6092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canadagooserecords.com/wp-content/uploads/2009/03/4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5512" y="1669330"/>
              <a:ext cx="914400" cy="6092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ttp://canadagooserecords.com/wp-content/uploads/2009/03/4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1992" y="2474844"/>
              <a:ext cx="914400" cy="60921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canadagooserecords.com/wp-content/uploads/2009/03/4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5079" y="2126501"/>
              <a:ext cx="914400" cy="6092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ttp://canadagooserecords.com/wp-content/uploads/2009/03/4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9799" y="2066548"/>
              <a:ext cx="914400" cy="6092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그룹 22"/>
          <p:cNvGrpSpPr/>
          <p:nvPr/>
        </p:nvGrpSpPr>
        <p:grpSpPr>
          <a:xfrm>
            <a:off x="5945092" y="3541644"/>
            <a:ext cx="3016155" cy="2770608"/>
            <a:chOff x="5945092" y="3541644"/>
            <a:chExt cx="3016155" cy="2770608"/>
          </a:xfrm>
        </p:grpSpPr>
        <p:pic>
          <p:nvPicPr>
            <p:cNvPr id="37" name="Picture 6" descr="http://canadagooserecords.com/wp-content/uploads/2009/03/4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3920" y="5040359"/>
              <a:ext cx="914400" cy="60921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http://canadagooserecords.com/wp-content/uploads/2009/03/4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9442" y="4014293"/>
              <a:ext cx="914400" cy="60921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http://canadagooserecords.com/wp-content/uploads/2009/03/4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0242" y="4518109"/>
              <a:ext cx="914400" cy="6092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http://canadagooserecords.com/wp-content/uploads/2009/03/4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9192" y="3541644"/>
              <a:ext cx="914400" cy="60921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http://canadagooserecords.com/wp-content/uploads/2009/03/4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1064" y="4509700"/>
              <a:ext cx="914400" cy="60921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ttp://canadagooserecords.com/wp-content/uploads/2009/03/4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5092" y="4560200"/>
              <a:ext cx="914400" cy="60921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http://canadagooserecords.com/wp-content/uploads/2009/03/4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0632" y="4015641"/>
              <a:ext cx="914400" cy="609219"/>
            </a:xfrm>
            <a:prstGeom prst="rect">
              <a:avLst/>
            </a:prstGeom>
            <a:noFill/>
            <a:extLst>
              <a:ext uri="{909E8E84-426E-40dd-AFC4-6F175D3DCCD1}">
                <a14:hiddenFill xmlns:a14="http://schemas.microsoft.com/office/drawing/2010/main">
                  <a:solidFill>
                    <a:srgbClr val="FFFFFF"/>
                  </a:solidFill>
                </a14:hiddenFill>
              </a:ext>
            </a:extLst>
          </p:spPr>
        </p:pic>
        <p:pic>
          <p:nvPicPr>
            <p:cNvPr id="14356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200000" flipV="1">
              <a:off x="7991462" y="5787413"/>
              <a:ext cx="969785" cy="52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 name="TextBox 47"/>
          <p:cNvSpPr txBox="1"/>
          <p:nvPr/>
        </p:nvSpPr>
        <p:spPr>
          <a:xfrm>
            <a:off x="258664" y="6012359"/>
            <a:ext cx="4514121" cy="769441"/>
          </a:xfrm>
          <a:prstGeom prst="rect">
            <a:avLst/>
          </a:prstGeom>
          <a:noFill/>
        </p:spPr>
        <p:txBody>
          <a:bodyPr wrap="none" rtlCol="0">
            <a:spAutoFit/>
          </a:bodyPr>
          <a:lstStyle/>
          <a:p>
            <a:pPr algn="l"/>
            <a:r>
              <a:rPr lang="en-US" sz="2200" b="0" dirty="0" smtClean="0"/>
              <a:t>The responses are different due to</a:t>
            </a:r>
          </a:p>
          <a:p>
            <a:pPr algn="l"/>
            <a:r>
              <a:rPr lang="en-US" sz="2200" b="0" dirty="0" smtClean="0">
                <a:solidFill>
                  <a:srgbClr val="FF0000"/>
                </a:solidFill>
              </a:rPr>
              <a:t>correlation effects</a:t>
            </a:r>
            <a:r>
              <a:rPr lang="en-US" sz="2200" b="0" dirty="0" smtClean="0"/>
              <a:t>!</a:t>
            </a:r>
            <a:endParaRPr lang="en-US" sz="2200" b="0" dirty="0"/>
          </a:p>
        </p:txBody>
      </p:sp>
    </p:spTree>
    <p:custDataLst>
      <p:tags r:id="rId1"/>
    </p:custDataLst>
    <p:extLst>
      <p:ext uri="{BB962C8B-B14F-4D97-AF65-F5344CB8AC3E}">
        <p14:creationId xmlns:p14="http://schemas.microsoft.com/office/powerpoint/2010/main" val="1969706994"/>
      </p:ext>
    </p:extLst>
  </p:cSld>
  <p:clrMapOvr>
    <a:masterClrMapping/>
  </p:clrMapOvr>
  <mc:AlternateContent xmlns:mc="http://schemas.openxmlformats.org/markup-compatibility/2006" xmlns:p14="http://schemas.microsoft.com/office/powerpoint/2010/main">
    <mc:Choice Requires="p14">
      <p:transition spd="slow" p14:dur="2000" advTm="36914"/>
    </mc:Choice>
    <mc:Fallback xmlns="">
      <p:transition xmlns:p14="http://schemas.microsoft.com/office/powerpoint/2010/main" spd="slow" advTm="3691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Energy scale of importance</a:t>
            </a:r>
            <a:endParaRPr lang="en-US" altLang="zh-CN" sz="3000" dirty="0">
              <a:solidFill>
                <a:schemeClr val="bg1"/>
              </a:solidFill>
              <a:effectLst>
                <a:outerShdw blurRad="38100" dist="38100" dir="2700000" algn="tl">
                  <a:srgbClr val="000000"/>
                </a:outerShdw>
              </a:effectLst>
              <a:ea typeface="宋体" pitchFamily="2" charset="-122"/>
            </a:endParaRPr>
          </a:p>
        </p:txBody>
      </p:sp>
      <p:sp>
        <p:nvSpPr>
          <p:cNvPr id="5" name="TextBox 4"/>
          <p:cNvSpPr txBox="1"/>
          <p:nvPr/>
        </p:nvSpPr>
        <p:spPr>
          <a:xfrm>
            <a:off x="1527967" y="1524000"/>
            <a:ext cx="2557110" cy="369332"/>
          </a:xfrm>
          <a:prstGeom prst="rect">
            <a:avLst/>
          </a:prstGeom>
          <a:noFill/>
        </p:spPr>
        <p:txBody>
          <a:bodyPr wrap="none" rtlCol="0">
            <a:spAutoFit/>
          </a:bodyPr>
          <a:lstStyle/>
          <a:p>
            <a:pPr algn="l"/>
            <a:r>
              <a:rPr lang="en-US" dirty="0" smtClean="0"/>
              <a:t>Superconducting gap</a:t>
            </a:r>
            <a:endParaRPr lang="en-US" dirty="0"/>
          </a:p>
        </p:txBody>
      </p:sp>
      <p:sp>
        <p:nvSpPr>
          <p:cNvPr id="6" name="타원 5"/>
          <p:cNvSpPr/>
          <p:nvPr/>
        </p:nvSpPr>
        <p:spPr bwMode="auto">
          <a:xfrm>
            <a:off x="1342231" y="1680208"/>
            <a:ext cx="91440" cy="91440"/>
          </a:xfrm>
          <a:prstGeom prst="ellipse">
            <a:avLst/>
          </a:prstGeom>
          <a:solidFill>
            <a:srgbClr val="0000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7" name="TextBox 6"/>
          <p:cNvSpPr txBox="1"/>
          <p:nvPr/>
        </p:nvSpPr>
        <p:spPr>
          <a:xfrm>
            <a:off x="4058573" y="1541262"/>
            <a:ext cx="1691489" cy="369332"/>
          </a:xfrm>
          <a:prstGeom prst="rect">
            <a:avLst/>
          </a:prstGeom>
          <a:noFill/>
        </p:spPr>
        <p:txBody>
          <a:bodyPr wrap="none" rtlCol="0">
            <a:spAutoFit/>
          </a:bodyPr>
          <a:lstStyle/>
          <a:p>
            <a:pPr algn="l"/>
            <a:r>
              <a:rPr lang="en-US" b="0" dirty="0" smtClean="0"/>
              <a:t>~ 1 – 100 </a:t>
            </a:r>
            <a:r>
              <a:rPr lang="en-US" b="0" dirty="0" err="1" smtClean="0"/>
              <a:t>meV</a:t>
            </a:r>
            <a:endParaRPr lang="en-US" b="0" dirty="0"/>
          </a:p>
        </p:txBody>
      </p:sp>
      <p:sp>
        <p:nvSpPr>
          <p:cNvPr id="8" name="TextBox 7"/>
          <p:cNvSpPr txBox="1"/>
          <p:nvPr/>
        </p:nvSpPr>
        <p:spPr>
          <a:xfrm>
            <a:off x="1527967" y="2147472"/>
            <a:ext cx="2005677" cy="369332"/>
          </a:xfrm>
          <a:prstGeom prst="rect">
            <a:avLst/>
          </a:prstGeom>
          <a:noFill/>
        </p:spPr>
        <p:txBody>
          <a:bodyPr wrap="none" rtlCol="0">
            <a:spAutoFit/>
          </a:bodyPr>
          <a:lstStyle/>
          <a:p>
            <a:pPr algn="l"/>
            <a:r>
              <a:rPr lang="en-US" dirty="0" smtClean="0"/>
              <a:t>Optical phonons</a:t>
            </a:r>
            <a:endParaRPr lang="en-US" dirty="0"/>
          </a:p>
        </p:txBody>
      </p:sp>
      <p:sp>
        <p:nvSpPr>
          <p:cNvPr id="9" name="타원 8"/>
          <p:cNvSpPr/>
          <p:nvPr/>
        </p:nvSpPr>
        <p:spPr bwMode="auto">
          <a:xfrm>
            <a:off x="1342231" y="2303680"/>
            <a:ext cx="91440" cy="91440"/>
          </a:xfrm>
          <a:prstGeom prst="ellipse">
            <a:avLst/>
          </a:prstGeom>
          <a:solidFill>
            <a:srgbClr val="0000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0" name="TextBox 9"/>
          <p:cNvSpPr txBox="1"/>
          <p:nvPr/>
        </p:nvSpPr>
        <p:spPr>
          <a:xfrm>
            <a:off x="4058573" y="2164734"/>
            <a:ext cx="1691489" cy="369332"/>
          </a:xfrm>
          <a:prstGeom prst="rect">
            <a:avLst/>
          </a:prstGeom>
          <a:noFill/>
        </p:spPr>
        <p:txBody>
          <a:bodyPr wrap="none" rtlCol="0">
            <a:spAutoFit/>
          </a:bodyPr>
          <a:lstStyle/>
          <a:p>
            <a:pPr algn="l"/>
            <a:r>
              <a:rPr lang="en-US" b="0" dirty="0" smtClean="0"/>
              <a:t>~ 40 – 70 </a:t>
            </a:r>
            <a:r>
              <a:rPr lang="en-US" b="0" dirty="0" err="1" smtClean="0"/>
              <a:t>meV</a:t>
            </a:r>
            <a:endParaRPr lang="en-US" b="0" dirty="0"/>
          </a:p>
        </p:txBody>
      </p:sp>
      <p:sp>
        <p:nvSpPr>
          <p:cNvPr id="11" name="TextBox 10"/>
          <p:cNvSpPr txBox="1"/>
          <p:nvPr/>
        </p:nvSpPr>
        <p:spPr>
          <a:xfrm>
            <a:off x="1527967" y="2743200"/>
            <a:ext cx="1197764" cy="369332"/>
          </a:xfrm>
          <a:prstGeom prst="rect">
            <a:avLst/>
          </a:prstGeom>
          <a:noFill/>
        </p:spPr>
        <p:txBody>
          <a:bodyPr wrap="none" rtlCol="0">
            <a:spAutoFit/>
          </a:bodyPr>
          <a:lstStyle/>
          <a:p>
            <a:pPr algn="l"/>
            <a:r>
              <a:rPr lang="en-US" dirty="0" err="1" smtClean="0"/>
              <a:t>Magnons</a:t>
            </a:r>
            <a:endParaRPr lang="en-US" dirty="0"/>
          </a:p>
        </p:txBody>
      </p:sp>
      <p:sp>
        <p:nvSpPr>
          <p:cNvPr id="12" name="타원 11"/>
          <p:cNvSpPr/>
          <p:nvPr/>
        </p:nvSpPr>
        <p:spPr bwMode="auto">
          <a:xfrm>
            <a:off x="1342231" y="2899408"/>
            <a:ext cx="91440" cy="91440"/>
          </a:xfrm>
          <a:prstGeom prst="ellipse">
            <a:avLst/>
          </a:prstGeom>
          <a:solidFill>
            <a:srgbClr val="0000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3" name="TextBox 12"/>
          <p:cNvSpPr txBox="1"/>
          <p:nvPr/>
        </p:nvSpPr>
        <p:spPr>
          <a:xfrm>
            <a:off x="4058573" y="2760462"/>
            <a:ext cx="1691489" cy="369332"/>
          </a:xfrm>
          <a:prstGeom prst="rect">
            <a:avLst/>
          </a:prstGeom>
          <a:noFill/>
        </p:spPr>
        <p:txBody>
          <a:bodyPr wrap="none" rtlCol="0">
            <a:spAutoFit/>
          </a:bodyPr>
          <a:lstStyle/>
          <a:p>
            <a:pPr algn="l"/>
            <a:r>
              <a:rPr lang="en-US" b="0" dirty="0" smtClean="0"/>
              <a:t>~ 10 – 40 </a:t>
            </a:r>
            <a:r>
              <a:rPr lang="en-US" b="0" dirty="0" err="1" smtClean="0"/>
              <a:t>meV</a:t>
            </a:r>
            <a:endParaRPr lang="en-US" b="0" dirty="0"/>
          </a:p>
        </p:txBody>
      </p:sp>
      <p:sp>
        <p:nvSpPr>
          <p:cNvPr id="14" name="TextBox 13"/>
          <p:cNvSpPr txBox="1"/>
          <p:nvPr/>
        </p:nvSpPr>
        <p:spPr>
          <a:xfrm>
            <a:off x="1527967" y="3366672"/>
            <a:ext cx="1428596" cy="369332"/>
          </a:xfrm>
          <a:prstGeom prst="rect">
            <a:avLst/>
          </a:prstGeom>
          <a:noFill/>
        </p:spPr>
        <p:txBody>
          <a:bodyPr wrap="none" rtlCol="0">
            <a:spAutoFit/>
          </a:bodyPr>
          <a:lstStyle/>
          <a:p>
            <a:pPr algn="l"/>
            <a:r>
              <a:rPr lang="en-US" dirty="0" err="1" smtClean="0"/>
              <a:t>Pseudogap</a:t>
            </a:r>
            <a:endParaRPr lang="en-US" dirty="0"/>
          </a:p>
        </p:txBody>
      </p:sp>
      <p:sp>
        <p:nvSpPr>
          <p:cNvPr id="15" name="타원 14"/>
          <p:cNvSpPr/>
          <p:nvPr/>
        </p:nvSpPr>
        <p:spPr bwMode="auto">
          <a:xfrm>
            <a:off x="1342231" y="3522880"/>
            <a:ext cx="91440" cy="91440"/>
          </a:xfrm>
          <a:prstGeom prst="ellipse">
            <a:avLst/>
          </a:prstGeom>
          <a:solidFill>
            <a:srgbClr val="0000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6" name="TextBox 15"/>
          <p:cNvSpPr txBox="1"/>
          <p:nvPr/>
        </p:nvSpPr>
        <p:spPr>
          <a:xfrm>
            <a:off x="4058573" y="3383934"/>
            <a:ext cx="1819729" cy="369332"/>
          </a:xfrm>
          <a:prstGeom prst="rect">
            <a:avLst/>
          </a:prstGeom>
          <a:noFill/>
        </p:spPr>
        <p:txBody>
          <a:bodyPr wrap="none" rtlCol="0">
            <a:spAutoFit/>
          </a:bodyPr>
          <a:lstStyle/>
          <a:p>
            <a:pPr algn="l"/>
            <a:r>
              <a:rPr lang="en-US" b="0" dirty="0" smtClean="0"/>
              <a:t>~ 30 – 300 </a:t>
            </a:r>
            <a:r>
              <a:rPr lang="en-US" b="0" dirty="0" err="1" smtClean="0"/>
              <a:t>meV</a:t>
            </a:r>
            <a:endParaRPr lang="en-US" b="0" dirty="0"/>
          </a:p>
        </p:txBody>
      </p:sp>
      <p:sp>
        <p:nvSpPr>
          <p:cNvPr id="17" name="TextBox 16"/>
          <p:cNvSpPr txBox="1"/>
          <p:nvPr/>
        </p:nvSpPr>
        <p:spPr>
          <a:xfrm>
            <a:off x="1527967" y="4003568"/>
            <a:ext cx="3954929" cy="369332"/>
          </a:xfrm>
          <a:prstGeom prst="rect">
            <a:avLst/>
          </a:prstGeom>
          <a:noFill/>
        </p:spPr>
        <p:txBody>
          <a:bodyPr wrap="none" rtlCol="0">
            <a:spAutoFit/>
          </a:bodyPr>
          <a:lstStyle/>
          <a:p>
            <a:pPr algn="l"/>
            <a:r>
              <a:rPr lang="en-US" dirty="0" err="1" smtClean="0"/>
              <a:t>Multiphonons</a:t>
            </a:r>
            <a:r>
              <a:rPr lang="en-US" dirty="0" smtClean="0"/>
              <a:t> and </a:t>
            </a:r>
            <a:r>
              <a:rPr lang="en-US" dirty="0" err="1" smtClean="0"/>
              <a:t>multimagnons</a:t>
            </a:r>
            <a:endParaRPr lang="en-US" dirty="0"/>
          </a:p>
        </p:txBody>
      </p:sp>
      <p:sp>
        <p:nvSpPr>
          <p:cNvPr id="18" name="타원 17"/>
          <p:cNvSpPr/>
          <p:nvPr/>
        </p:nvSpPr>
        <p:spPr bwMode="auto">
          <a:xfrm>
            <a:off x="1342231" y="4159776"/>
            <a:ext cx="91440" cy="91440"/>
          </a:xfrm>
          <a:prstGeom prst="ellipse">
            <a:avLst/>
          </a:prstGeom>
          <a:solidFill>
            <a:srgbClr val="0000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19" name="TextBox 18"/>
          <p:cNvSpPr txBox="1"/>
          <p:nvPr/>
        </p:nvSpPr>
        <p:spPr>
          <a:xfrm>
            <a:off x="5618502" y="4020830"/>
            <a:ext cx="1819729" cy="369332"/>
          </a:xfrm>
          <a:prstGeom prst="rect">
            <a:avLst/>
          </a:prstGeom>
          <a:noFill/>
        </p:spPr>
        <p:txBody>
          <a:bodyPr wrap="none" rtlCol="0">
            <a:spAutoFit/>
          </a:bodyPr>
          <a:lstStyle/>
          <a:p>
            <a:pPr algn="l"/>
            <a:r>
              <a:rPr lang="en-US" b="0" dirty="0" smtClean="0"/>
              <a:t>~ 50 – 500 </a:t>
            </a:r>
            <a:r>
              <a:rPr lang="en-US" b="0" dirty="0" err="1" smtClean="0"/>
              <a:t>meV</a:t>
            </a:r>
            <a:endParaRPr lang="en-US" b="0" dirty="0"/>
          </a:p>
        </p:txBody>
      </p:sp>
      <p:sp>
        <p:nvSpPr>
          <p:cNvPr id="20" name="TextBox 19"/>
          <p:cNvSpPr txBox="1"/>
          <p:nvPr/>
        </p:nvSpPr>
        <p:spPr>
          <a:xfrm>
            <a:off x="1527967" y="4675720"/>
            <a:ext cx="2300630" cy="369332"/>
          </a:xfrm>
          <a:prstGeom prst="rect">
            <a:avLst/>
          </a:prstGeom>
          <a:noFill/>
        </p:spPr>
        <p:txBody>
          <a:bodyPr wrap="none" rtlCol="0">
            <a:spAutoFit/>
          </a:bodyPr>
          <a:lstStyle/>
          <a:p>
            <a:pPr algn="l"/>
            <a:r>
              <a:rPr lang="en-US" dirty="0" smtClean="0"/>
              <a:t>Orbital fluctuations</a:t>
            </a:r>
            <a:endParaRPr lang="en-US" dirty="0"/>
          </a:p>
        </p:txBody>
      </p:sp>
      <p:sp>
        <p:nvSpPr>
          <p:cNvPr id="21" name="타원 20"/>
          <p:cNvSpPr/>
          <p:nvPr/>
        </p:nvSpPr>
        <p:spPr bwMode="auto">
          <a:xfrm>
            <a:off x="1342231" y="4831928"/>
            <a:ext cx="91440" cy="91440"/>
          </a:xfrm>
          <a:prstGeom prst="ellipse">
            <a:avLst/>
          </a:prstGeom>
          <a:solidFill>
            <a:srgbClr val="0000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22" name="TextBox 21"/>
          <p:cNvSpPr txBox="1"/>
          <p:nvPr/>
        </p:nvSpPr>
        <p:spPr>
          <a:xfrm>
            <a:off x="5618502" y="4692982"/>
            <a:ext cx="2230098" cy="369332"/>
          </a:xfrm>
          <a:prstGeom prst="rect">
            <a:avLst/>
          </a:prstGeom>
          <a:noFill/>
        </p:spPr>
        <p:txBody>
          <a:bodyPr wrap="none" rtlCol="0">
            <a:spAutoFit/>
          </a:bodyPr>
          <a:lstStyle/>
          <a:p>
            <a:pPr algn="l"/>
            <a:r>
              <a:rPr lang="en-US" b="0" dirty="0" smtClean="0"/>
              <a:t>~ 100 </a:t>
            </a:r>
            <a:r>
              <a:rPr lang="en-US" b="0" dirty="0" err="1" smtClean="0"/>
              <a:t>meV</a:t>
            </a:r>
            <a:r>
              <a:rPr lang="en-US" b="0" dirty="0" smtClean="0"/>
              <a:t> – 1.5 </a:t>
            </a:r>
            <a:r>
              <a:rPr lang="en-US" b="0" dirty="0" err="1" smtClean="0"/>
              <a:t>eV</a:t>
            </a:r>
            <a:endParaRPr lang="en-US" b="0" dirty="0"/>
          </a:p>
        </p:txBody>
      </p:sp>
      <p:sp>
        <p:nvSpPr>
          <p:cNvPr id="23" name="TextBox 22"/>
          <p:cNvSpPr txBox="1"/>
          <p:nvPr/>
        </p:nvSpPr>
        <p:spPr>
          <a:xfrm>
            <a:off x="1527967" y="5347872"/>
            <a:ext cx="1146468" cy="369332"/>
          </a:xfrm>
          <a:prstGeom prst="rect">
            <a:avLst/>
          </a:prstGeom>
          <a:noFill/>
        </p:spPr>
        <p:txBody>
          <a:bodyPr wrap="none" rtlCol="0">
            <a:spAutoFit/>
          </a:bodyPr>
          <a:lstStyle/>
          <a:p>
            <a:pPr algn="l"/>
            <a:r>
              <a:rPr lang="en-US" dirty="0" smtClean="0"/>
              <a:t>Mott gap</a:t>
            </a:r>
            <a:endParaRPr lang="en-US" dirty="0"/>
          </a:p>
        </p:txBody>
      </p:sp>
      <p:sp>
        <p:nvSpPr>
          <p:cNvPr id="24" name="타원 23"/>
          <p:cNvSpPr/>
          <p:nvPr/>
        </p:nvSpPr>
        <p:spPr bwMode="auto">
          <a:xfrm>
            <a:off x="1342231" y="5504080"/>
            <a:ext cx="91440" cy="91440"/>
          </a:xfrm>
          <a:prstGeom prst="ellipse">
            <a:avLst/>
          </a:prstGeom>
          <a:solidFill>
            <a:srgbClr val="0000FF"/>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25" name="TextBox 24"/>
          <p:cNvSpPr txBox="1"/>
          <p:nvPr/>
        </p:nvSpPr>
        <p:spPr>
          <a:xfrm>
            <a:off x="5618502" y="5365134"/>
            <a:ext cx="1588897" cy="369332"/>
          </a:xfrm>
          <a:prstGeom prst="rect">
            <a:avLst/>
          </a:prstGeom>
          <a:noFill/>
        </p:spPr>
        <p:txBody>
          <a:bodyPr wrap="none" rtlCol="0">
            <a:spAutoFit/>
          </a:bodyPr>
          <a:lstStyle/>
          <a:p>
            <a:pPr algn="l"/>
            <a:r>
              <a:rPr lang="en-US" b="0" dirty="0" smtClean="0"/>
              <a:t>~ 1 </a:t>
            </a:r>
            <a:r>
              <a:rPr lang="en-US" b="0" dirty="0" err="1" smtClean="0"/>
              <a:t>eV</a:t>
            </a:r>
            <a:r>
              <a:rPr lang="en-US" b="0" dirty="0" smtClean="0"/>
              <a:t> – 3 </a:t>
            </a:r>
            <a:r>
              <a:rPr lang="en-US" b="0" dirty="0" err="1" smtClean="0"/>
              <a:t>eV</a:t>
            </a:r>
            <a:endParaRPr lang="en-US" b="0" dirty="0"/>
          </a:p>
        </p:txBody>
      </p:sp>
    </p:spTree>
    <p:extLst>
      <p:ext uri="{BB962C8B-B14F-4D97-AF65-F5344CB8AC3E}">
        <p14:creationId xmlns:p14="http://schemas.microsoft.com/office/powerpoint/2010/main" val="1495453013"/>
      </p:ext>
    </p:extLst>
  </p:cSld>
  <p:clrMapOvr>
    <a:masterClrMapping/>
  </p:clrMapOvr>
  <mc:AlternateContent xmlns:mc="http://schemas.openxmlformats.org/markup-compatibility/2006" xmlns:p14="http://schemas.microsoft.com/office/powerpoint/2010/main">
    <mc:Choice Requires="p14">
      <p:transition spd="slow" p14:dur="2000" advTm="12267"/>
    </mc:Choice>
    <mc:Fallback xmlns="">
      <p:transition xmlns:p14="http://schemas.microsoft.com/office/powerpoint/2010/main" spd="slow" advTm="12267"/>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그룹 47"/>
          <p:cNvGrpSpPr/>
          <p:nvPr/>
        </p:nvGrpSpPr>
        <p:grpSpPr>
          <a:xfrm>
            <a:off x="827314" y="1838797"/>
            <a:ext cx="3414618" cy="3722247"/>
            <a:chOff x="1492044" y="1922208"/>
            <a:chExt cx="2013156" cy="3722247"/>
          </a:xfrm>
        </p:grpSpPr>
        <p:sp>
          <p:nvSpPr>
            <p:cNvPr id="49" name="타원 48"/>
            <p:cNvSpPr/>
            <p:nvPr/>
          </p:nvSpPr>
          <p:spPr bwMode="auto">
            <a:xfrm>
              <a:off x="1876889" y="2945525"/>
              <a:ext cx="1219200" cy="304800"/>
            </a:xfrm>
            <a:prstGeom prst="ellipse">
              <a:avLst/>
            </a:prstGeom>
            <a:gradFill>
              <a:gsLst>
                <a:gs pos="0">
                  <a:srgbClr val="FFF200"/>
                </a:gs>
                <a:gs pos="45000">
                  <a:srgbClr val="FF7A00">
                    <a:alpha val="34000"/>
                  </a:srgbClr>
                </a:gs>
                <a:gs pos="70000">
                  <a:srgbClr val="FF0300">
                    <a:alpha val="68000"/>
                  </a:srgbClr>
                </a:gs>
                <a:gs pos="100000">
                  <a:srgbClr val="4D0808"/>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FFFFFF"/>
                </a:solidFill>
              </a:endParaRPr>
            </a:p>
          </p:txBody>
        </p:sp>
        <p:sp>
          <p:nvSpPr>
            <p:cNvPr id="50" name="타원 49"/>
            <p:cNvSpPr/>
            <p:nvPr/>
          </p:nvSpPr>
          <p:spPr bwMode="auto">
            <a:xfrm>
              <a:off x="1511011" y="5105283"/>
              <a:ext cx="1932445" cy="539172"/>
            </a:xfrm>
            <a:prstGeom prst="ellipse">
              <a:avLst/>
            </a:prstGeom>
            <a:gradFill>
              <a:gsLst>
                <a:gs pos="0">
                  <a:srgbClr val="5E9EFF"/>
                </a:gs>
                <a:gs pos="39999">
                  <a:srgbClr val="85C2FF">
                    <a:alpha val="0"/>
                  </a:srgbClr>
                </a:gs>
                <a:gs pos="70000">
                  <a:srgbClr val="C4D6EB"/>
                </a:gs>
                <a:gs pos="100000">
                  <a:srgbClr val="FFEBFA"/>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ko-KR" altLang="en-US">
                <a:solidFill>
                  <a:srgbClr val="FFFFFF"/>
                </a:solidFill>
              </a:endParaRPr>
            </a:p>
          </p:txBody>
        </p:sp>
        <p:sp>
          <p:nvSpPr>
            <p:cNvPr id="51" name="자유형 50"/>
            <p:cNvSpPr/>
            <p:nvPr/>
          </p:nvSpPr>
          <p:spPr bwMode="auto">
            <a:xfrm>
              <a:off x="1496961" y="3869733"/>
              <a:ext cx="2008239" cy="1774722"/>
            </a:xfrm>
            <a:custGeom>
              <a:avLst/>
              <a:gdLst>
                <a:gd name="connsiteX0" fmla="*/ 7374 w 2008239"/>
                <a:gd name="connsiteY0" fmla="*/ 1479754 h 1774722"/>
                <a:gd name="connsiteX1" fmla="*/ 302342 w 2008239"/>
                <a:gd name="connsiteY1" fmla="*/ 801328 h 1774722"/>
                <a:gd name="connsiteX2" fmla="*/ 567813 w 2008239"/>
                <a:gd name="connsiteY2" fmla="*/ 299883 h 1774722"/>
                <a:gd name="connsiteX3" fmla="*/ 759542 w 2008239"/>
                <a:gd name="connsiteY3" fmla="*/ 78657 h 1774722"/>
                <a:gd name="connsiteX4" fmla="*/ 966019 w 2008239"/>
                <a:gd name="connsiteY4" fmla="*/ 4916 h 1774722"/>
                <a:gd name="connsiteX5" fmla="*/ 1172497 w 2008239"/>
                <a:gd name="connsiteY5" fmla="*/ 49161 h 1774722"/>
                <a:gd name="connsiteX6" fmla="*/ 1423219 w 2008239"/>
                <a:gd name="connsiteY6" fmla="*/ 270387 h 1774722"/>
                <a:gd name="connsiteX7" fmla="*/ 1688690 w 2008239"/>
                <a:gd name="connsiteY7" fmla="*/ 757083 h 1774722"/>
                <a:gd name="connsiteX8" fmla="*/ 1895168 w 2008239"/>
                <a:gd name="connsiteY8" fmla="*/ 1243780 h 1774722"/>
                <a:gd name="connsiteX9" fmla="*/ 1983658 w 2008239"/>
                <a:gd name="connsiteY9" fmla="*/ 1465006 h 1774722"/>
                <a:gd name="connsiteX10" fmla="*/ 1983658 w 2008239"/>
                <a:gd name="connsiteY10" fmla="*/ 1479754 h 1774722"/>
                <a:gd name="connsiteX11" fmla="*/ 1836174 w 2008239"/>
                <a:gd name="connsiteY11" fmla="*/ 1641987 h 1774722"/>
                <a:gd name="connsiteX12" fmla="*/ 1526458 w 2008239"/>
                <a:gd name="connsiteY12" fmla="*/ 1745225 h 1774722"/>
                <a:gd name="connsiteX13" fmla="*/ 1010264 w 2008239"/>
                <a:gd name="connsiteY13" fmla="*/ 1774722 h 1774722"/>
                <a:gd name="connsiteX14" fmla="*/ 582561 w 2008239"/>
                <a:gd name="connsiteY14" fmla="*/ 1745225 h 1774722"/>
                <a:gd name="connsiteX15" fmla="*/ 258097 w 2008239"/>
                <a:gd name="connsiteY15" fmla="*/ 1671483 h 1774722"/>
                <a:gd name="connsiteX16" fmla="*/ 7374 w 2008239"/>
                <a:gd name="connsiteY16" fmla="*/ 1479754 h 17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8239" h="1774722">
                  <a:moveTo>
                    <a:pt x="7374" y="1479754"/>
                  </a:moveTo>
                  <a:cubicBezTo>
                    <a:pt x="14748" y="1334728"/>
                    <a:pt x="208936" y="997973"/>
                    <a:pt x="302342" y="801328"/>
                  </a:cubicBezTo>
                  <a:cubicBezTo>
                    <a:pt x="395749" y="604683"/>
                    <a:pt x="491613" y="420328"/>
                    <a:pt x="567813" y="299883"/>
                  </a:cubicBezTo>
                  <a:cubicBezTo>
                    <a:pt x="644013" y="179438"/>
                    <a:pt x="693174" y="127818"/>
                    <a:pt x="759542" y="78657"/>
                  </a:cubicBezTo>
                  <a:cubicBezTo>
                    <a:pt x="825910" y="29496"/>
                    <a:pt x="897193" y="9832"/>
                    <a:pt x="966019" y="4916"/>
                  </a:cubicBezTo>
                  <a:cubicBezTo>
                    <a:pt x="1034845" y="0"/>
                    <a:pt x="1096297" y="4916"/>
                    <a:pt x="1172497" y="49161"/>
                  </a:cubicBezTo>
                  <a:cubicBezTo>
                    <a:pt x="1248697" y="93406"/>
                    <a:pt x="1337187" y="152400"/>
                    <a:pt x="1423219" y="270387"/>
                  </a:cubicBezTo>
                  <a:cubicBezTo>
                    <a:pt x="1509251" y="388374"/>
                    <a:pt x="1610032" y="594851"/>
                    <a:pt x="1688690" y="757083"/>
                  </a:cubicBezTo>
                  <a:cubicBezTo>
                    <a:pt x="1767348" y="919315"/>
                    <a:pt x="1846007" y="1125793"/>
                    <a:pt x="1895168" y="1243780"/>
                  </a:cubicBezTo>
                  <a:cubicBezTo>
                    <a:pt x="1944329" y="1361767"/>
                    <a:pt x="1968910" y="1425677"/>
                    <a:pt x="1983658" y="1465006"/>
                  </a:cubicBezTo>
                  <a:cubicBezTo>
                    <a:pt x="1998406" y="1504335"/>
                    <a:pt x="2008239" y="1450257"/>
                    <a:pt x="1983658" y="1479754"/>
                  </a:cubicBezTo>
                  <a:cubicBezTo>
                    <a:pt x="1959077" y="1509251"/>
                    <a:pt x="1912374" y="1597742"/>
                    <a:pt x="1836174" y="1641987"/>
                  </a:cubicBezTo>
                  <a:cubicBezTo>
                    <a:pt x="1759974" y="1686232"/>
                    <a:pt x="1664110" y="1723103"/>
                    <a:pt x="1526458" y="1745225"/>
                  </a:cubicBezTo>
                  <a:cubicBezTo>
                    <a:pt x="1388806" y="1767348"/>
                    <a:pt x="1167580" y="1774722"/>
                    <a:pt x="1010264" y="1774722"/>
                  </a:cubicBezTo>
                  <a:cubicBezTo>
                    <a:pt x="852948" y="1774722"/>
                    <a:pt x="707922" y="1762431"/>
                    <a:pt x="582561" y="1745225"/>
                  </a:cubicBezTo>
                  <a:cubicBezTo>
                    <a:pt x="457200" y="1728019"/>
                    <a:pt x="353961" y="1708354"/>
                    <a:pt x="258097" y="1671483"/>
                  </a:cubicBezTo>
                  <a:cubicBezTo>
                    <a:pt x="162233" y="1634612"/>
                    <a:pt x="0" y="1624780"/>
                    <a:pt x="7374" y="1479754"/>
                  </a:cubicBezTo>
                  <a:close/>
                </a:path>
              </a:pathLst>
            </a:custGeom>
            <a:gradFill>
              <a:gsLst>
                <a:gs pos="0">
                  <a:srgbClr val="FFF200"/>
                </a:gs>
                <a:gs pos="40000">
                  <a:srgbClr val="FF7A00">
                    <a:alpha val="34000"/>
                  </a:srgbClr>
                </a:gs>
                <a:gs pos="70000">
                  <a:srgbClr val="FF0300">
                    <a:alpha val="68000"/>
                  </a:srgbClr>
                </a:gs>
                <a:gs pos="100000">
                  <a:srgbClr val="4D0808"/>
                </a:gs>
              </a:gsLst>
              <a:lin ang="1080000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dirty="0" smtClean="0">
                <a:ln>
                  <a:noFill/>
                </a:ln>
                <a:solidFill>
                  <a:schemeClr val="tx1"/>
                </a:solidFill>
                <a:effectLst/>
                <a:latin typeface="Arial" pitchFamily="34" charset="0"/>
              </a:endParaRPr>
            </a:p>
          </p:txBody>
        </p:sp>
        <p:sp>
          <p:nvSpPr>
            <p:cNvPr id="52" name="자유형 51"/>
            <p:cNvSpPr/>
            <p:nvPr/>
          </p:nvSpPr>
          <p:spPr bwMode="auto">
            <a:xfrm rot="10800000">
              <a:off x="1492044" y="1927122"/>
              <a:ext cx="2008239" cy="1774722"/>
            </a:xfrm>
            <a:custGeom>
              <a:avLst/>
              <a:gdLst>
                <a:gd name="connsiteX0" fmla="*/ 7374 w 2008239"/>
                <a:gd name="connsiteY0" fmla="*/ 1479754 h 1774722"/>
                <a:gd name="connsiteX1" fmla="*/ 302342 w 2008239"/>
                <a:gd name="connsiteY1" fmla="*/ 801328 h 1774722"/>
                <a:gd name="connsiteX2" fmla="*/ 567813 w 2008239"/>
                <a:gd name="connsiteY2" fmla="*/ 299883 h 1774722"/>
                <a:gd name="connsiteX3" fmla="*/ 759542 w 2008239"/>
                <a:gd name="connsiteY3" fmla="*/ 78657 h 1774722"/>
                <a:gd name="connsiteX4" fmla="*/ 966019 w 2008239"/>
                <a:gd name="connsiteY4" fmla="*/ 4916 h 1774722"/>
                <a:gd name="connsiteX5" fmla="*/ 1172497 w 2008239"/>
                <a:gd name="connsiteY5" fmla="*/ 49161 h 1774722"/>
                <a:gd name="connsiteX6" fmla="*/ 1423219 w 2008239"/>
                <a:gd name="connsiteY6" fmla="*/ 270387 h 1774722"/>
                <a:gd name="connsiteX7" fmla="*/ 1688690 w 2008239"/>
                <a:gd name="connsiteY7" fmla="*/ 757083 h 1774722"/>
                <a:gd name="connsiteX8" fmla="*/ 1895168 w 2008239"/>
                <a:gd name="connsiteY8" fmla="*/ 1243780 h 1774722"/>
                <a:gd name="connsiteX9" fmla="*/ 1983658 w 2008239"/>
                <a:gd name="connsiteY9" fmla="*/ 1465006 h 1774722"/>
                <a:gd name="connsiteX10" fmla="*/ 1983658 w 2008239"/>
                <a:gd name="connsiteY10" fmla="*/ 1479754 h 1774722"/>
                <a:gd name="connsiteX11" fmla="*/ 1836174 w 2008239"/>
                <a:gd name="connsiteY11" fmla="*/ 1641987 h 1774722"/>
                <a:gd name="connsiteX12" fmla="*/ 1526458 w 2008239"/>
                <a:gd name="connsiteY12" fmla="*/ 1745225 h 1774722"/>
                <a:gd name="connsiteX13" fmla="*/ 1010264 w 2008239"/>
                <a:gd name="connsiteY13" fmla="*/ 1774722 h 1774722"/>
                <a:gd name="connsiteX14" fmla="*/ 582561 w 2008239"/>
                <a:gd name="connsiteY14" fmla="*/ 1745225 h 1774722"/>
                <a:gd name="connsiteX15" fmla="*/ 258097 w 2008239"/>
                <a:gd name="connsiteY15" fmla="*/ 1671483 h 1774722"/>
                <a:gd name="connsiteX16" fmla="*/ 7374 w 2008239"/>
                <a:gd name="connsiteY16" fmla="*/ 1479754 h 17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8239" h="1774722">
                  <a:moveTo>
                    <a:pt x="7374" y="1479754"/>
                  </a:moveTo>
                  <a:cubicBezTo>
                    <a:pt x="14748" y="1334728"/>
                    <a:pt x="208936" y="997973"/>
                    <a:pt x="302342" y="801328"/>
                  </a:cubicBezTo>
                  <a:cubicBezTo>
                    <a:pt x="395749" y="604683"/>
                    <a:pt x="491613" y="420328"/>
                    <a:pt x="567813" y="299883"/>
                  </a:cubicBezTo>
                  <a:cubicBezTo>
                    <a:pt x="644013" y="179438"/>
                    <a:pt x="693174" y="127818"/>
                    <a:pt x="759542" y="78657"/>
                  </a:cubicBezTo>
                  <a:cubicBezTo>
                    <a:pt x="825910" y="29496"/>
                    <a:pt x="897193" y="9832"/>
                    <a:pt x="966019" y="4916"/>
                  </a:cubicBezTo>
                  <a:cubicBezTo>
                    <a:pt x="1034845" y="0"/>
                    <a:pt x="1096297" y="4916"/>
                    <a:pt x="1172497" y="49161"/>
                  </a:cubicBezTo>
                  <a:cubicBezTo>
                    <a:pt x="1248697" y="93406"/>
                    <a:pt x="1337187" y="152400"/>
                    <a:pt x="1423219" y="270387"/>
                  </a:cubicBezTo>
                  <a:cubicBezTo>
                    <a:pt x="1509251" y="388374"/>
                    <a:pt x="1610032" y="594851"/>
                    <a:pt x="1688690" y="757083"/>
                  </a:cubicBezTo>
                  <a:cubicBezTo>
                    <a:pt x="1767348" y="919315"/>
                    <a:pt x="1846007" y="1125793"/>
                    <a:pt x="1895168" y="1243780"/>
                  </a:cubicBezTo>
                  <a:cubicBezTo>
                    <a:pt x="1944329" y="1361767"/>
                    <a:pt x="1968910" y="1425677"/>
                    <a:pt x="1983658" y="1465006"/>
                  </a:cubicBezTo>
                  <a:cubicBezTo>
                    <a:pt x="1998406" y="1504335"/>
                    <a:pt x="2008239" y="1450257"/>
                    <a:pt x="1983658" y="1479754"/>
                  </a:cubicBezTo>
                  <a:cubicBezTo>
                    <a:pt x="1959077" y="1509251"/>
                    <a:pt x="1912374" y="1597742"/>
                    <a:pt x="1836174" y="1641987"/>
                  </a:cubicBezTo>
                  <a:cubicBezTo>
                    <a:pt x="1759974" y="1686232"/>
                    <a:pt x="1664110" y="1723103"/>
                    <a:pt x="1526458" y="1745225"/>
                  </a:cubicBezTo>
                  <a:cubicBezTo>
                    <a:pt x="1388806" y="1767348"/>
                    <a:pt x="1167580" y="1774722"/>
                    <a:pt x="1010264" y="1774722"/>
                  </a:cubicBezTo>
                  <a:cubicBezTo>
                    <a:pt x="852948" y="1774722"/>
                    <a:pt x="707922" y="1762431"/>
                    <a:pt x="582561" y="1745225"/>
                  </a:cubicBezTo>
                  <a:cubicBezTo>
                    <a:pt x="457200" y="1728019"/>
                    <a:pt x="353961" y="1708354"/>
                    <a:pt x="258097" y="1671483"/>
                  </a:cubicBezTo>
                  <a:cubicBezTo>
                    <a:pt x="162233" y="1634612"/>
                    <a:pt x="0" y="1624780"/>
                    <a:pt x="7374" y="1479754"/>
                  </a:cubicBezTo>
                  <a:close/>
                </a:path>
              </a:pathLst>
            </a:custGeom>
            <a:gradFill flip="none" rotWithShape="1">
              <a:gsLst>
                <a:gs pos="0">
                  <a:srgbClr val="5E9EFF"/>
                </a:gs>
                <a:gs pos="39999">
                  <a:srgbClr val="85C2FF">
                    <a:alpha val="0"/>
                  </a:srgbClr>
                </a:gs>
                <a:gs pos="70000">
                  <a:srgbClr val="C4D6EB"/>
                </a:gs>
                <a:gs pos="100000">
                  <a:srgbClr val="FFEBFA"/>
                </a:gs>
              </a:gsLst>
              <a:lin ang="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dirty="0" smtClean="0">
                <a:ln>
                  <a:noFill/>
                </a:ln>
                <a:solidFill>
                  <a:schemeClr val="tx1"/>
                </a:solidFill>
                <a:effectLst/>
                <a:latin typeface="Arial" pitchFamily="34" charset="0"/>
              </a:endParaRPr>
            </a:p>
          </p:txBody>
        </p:sp>
        <p:sp>
          <p:nvSpPr>
            <p:cNvPr id="53" name="타원 52"/>
            <p:cNvSpPr/>
            <p:nvPr/>
          </p:nvSpPr>
          <p:spPr bwMode="auto">
            <a:xfrm>
              <a:off x="1514935" y="1922208"/>
              <a:ext cx="1985961" cy="539172"/>
            </a:xfrm>
            <a:prstGeom prst="ellipse">
              <a:avLst/>
            </a:prstGeom>
            <a:gradFill>
              <a:gsLst>
                <a:gs pos="0">
                  <a:srgbClr val="5E9EFF"/>
                </a:gs>
                <a:gs pos="39999">
                  <a:srgbClr val="85C2FF">
                    <a:alpha val="0"/>
                  </a:srgbClr>
                </a:gs>
                <a:gs pos="70000">
                  <a:srgbClr val="C4D6EB"/>
                </a:gs>
                <a:gs pos="100000">
                  <a:srgbClr val="FFEBFA"/>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ko-KR" altLang="en-US">
                <a:solidFill>
                  <a:srgbClr val="FFFFFF"/>
                </a:solidFill>
              </a:endParaRPr>
            </a:p>
          </p:txBody>
        </p:sp>
        <p:sp>
          <p:nvSpPr>
            <p:cNvPr id="54" name="자유형 53"/>
            <p:cNvSpPr/>
            <p:nvPr/>
          </p:nvSpPr>
          <p:spPr bwMode="auto">
            <a:xfrm flipH="1">
              <a:off x="1872126" y="3081341"/>
              <a:ext cx="1243584" cy="631825"/>
            </a:xfrm>
            <a:custGeom>
              <a:avLst/>
              <a:gdLst>
                <a:gd name="connsiteX0" fmla="*/ 17462 w 1245393"/>
                <a:gd name="connsiteY0" fmla="*/ 37306 h 631825"/>
                <a:gd name="connsiteX1" fmla="*/ 188912 w 1245393"/>
                <a:gd name="connsiteY1" fmla="*/ 294481 h 631825"/>
                <a:gd name="connsiteX2" fmla="*/ 355599 w 1245393"/>
                <a:gd name="connsiteY2" fmla="*/ 499268 h 631825"/>
                <a:gd name="connsiteX3" fmla="*/ 474662 w 1245393"/>
                <a:gd name="connsiteY3" fmla="*/ 594518 h 631825"/>
                <a:gd name="connsiteX4" fmla="*/ 584199 w 1245393"/>
                <a:gd name="connsiteY4" fmla="*/ 627856 h 631825"/>
                <a:gd name="connsiteX5" fmla="*/ 693737 w 1245393"/>
                <a:gd name="connsiteY5" fmla="*/ 618331 h 631825"/>
                <a:gd name="connsiteX6" fmla="*/ 841374 w 1245393"/>
                <a:gd name="connsiteY6" fmla="*/ 546893 h 631825"/>
                <a:gd name="connsiteX7" fmla="*/ 993774 w 1245393"/>
                <a:gd name="connsiteY7" fmla="*/ 384968 h 631825"/>
                <a:gd name="connsiteX8" fmla="*/ 1117599 w 1245393"/>
                <a:gd name="connsiteY8" fmla="*/ 203993 h 631825"/>
                <a:gd name="connsiteX9" fmla="*/ 1231899 w 1245393"/>
                <a:gd name="connsiteY9" fmla="*/ 27781 h 631825"/>
                <a:gd name="connsiteX10" fmla="*/ 1198562 w 1245393"/>
                <a:gd name="connsiteY10" fmla="*/ 51593 h 631825"/>
                <a:gd name="connsiteX11" fmla="*/ 1089024 w 1245393"/>
                <a:gd name="connsiteY11" fmla="*/ 103981 h 631825"/>
                <a:gd name="connsiteX12" fmla="*/ 922337 w 1245393"/>
                <a:gd name="connsiteY12" fmla="*/ 142081 h 631825"/>
                <a:gd name="connsiteX13" fmla="*/ 727074 w 1245393"/>
                <a:gd name="connsiteY13" fmla="*/ 156368 h 631825"/>
                <a:gd name="connsiteX14" fmla="*/ 469899 w 1245393"/>
                <a:gd name="connsiteY14" fmla="*/ 156368 h 631825"/>
                <a:gd name="connsiteX15" fmla="*/ 236537 w 1245393"/>
                <a:gd name="connsiteY15" fmla="*/ 118268 h 631825"/>
                <a:gd name="connsiteX16" fmla="*/ 84137 w 1245393"/>
                <a:gd name="connsiteY16" fmla="*/ 70643 h 631825"/>
                <a:gd name="connsiteX17" fmla="*/ 17462 w 1245393"/>
                <a:gd name="connsiteY17" fmla="*/ 37306 h 63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5393" h="631825">
                  <a:moveTo>
                    <a:pt x="17462" y="37306"/>
                  </a:moveTo>
                  <a:cubicBezTo>
                    <a:pt x="34924" y="74612"/>
                    <a:pt x="132556" y="217488"/>
                    <a:pt x="188912" y="294481"/>
                  </a:cubicBezTo>
                  <a:cubicBezTo>
                    <a:pt x="245268" y="371474"/>
                    <a:pt x="307974" y="449262"/>
                    <a:pt x="355599" y="499268"/>
                  </a:cubicBezTo>
                  <a:cubicBezTo>
                    <a:pt x="403224" y="549274"/>
                    <a:pt x="436562" y="573087"/>
                    <a:pt x="474662" y="594518"/>
                  </a:cubicBezTo>
                  <a:cubicBezTo>
                    <a:pt x="512762" y="615949"/>
                    <a:pt x="547687" y="623887"/>
                    <a:pt x="584199" y="627856"/>
                  </a:cubicBezTo>
                  <a:cubicBezTo>
                    <a:pt x="620712" y="631825"/>
                    <a:pt x="650875" y="631825"/>
                    <a:pt x="693737" y="618331"/>
                  </a:cubicBezTo>
                  <a:cubicBezTo>
                    <a:pt x="736600" y="604837"/>
                    <a:pt x="791368" y="585787"/>
                    <a:pt x="841374" y="546893"/>
                  </a:cubicBezTo>
                  <a:cubicBezTo>
                    <a:pt x="891380" y="507999"/>
                    <a:pt x="947737" y="442118"/>
                    <a:pt x="993774" y="384968"/>
                  </a:cubicBezTo>
                  <a:cubicBezTo>
                    <a:pt x="1039811" y="327818"/>
                    <a:pt x="1077912" y="263524"/>
                    <a:pt x="1117599" y="203993"/>
                  </a:cubicBezTo>
                  <a:cubicBezTo>
                    <a:pt x="1157286" y="144462"/>
                    <a:pt x="1218405" y="53181"/>
                    <a:pt x="1231899" y="27781"/>
                  </a:cubicBezTo>
                  <a:cubicBezTo>
                    <a:pt x="1245393" y="2381"/>
                    <a:pt x="1222375" y="38893"/>
                    <a:pt x="1198562" y="51593"/>
                  </a:cubicBezTo>
                  <a:cubicBezTo>
                    <a:pt x="1174750" y="64293"/>
                    <a:pt x="1135061" y="88900"/>
                    <a:pt x="1089024" y="103981"/>
                  </a:cubicBezTo>
                  <a:cubicBezTo>
                    <a:pt x="1042987" y="119062"/>
                    <a:pt x="982662" y="133350"/>
                    <a:pt x="922337" y="142081"/>
                  </a:cubicBezTo>
                  <a:cubicBezTo>
                    <a:pt x="862012" y="150812"/>
                    <a:pt x="802480" y="153987"/>
                    <a:pt x="727074" y="156368"/>
                  </a:cubicBezTo>
                  <a:cubicBezTo>
                    <a:pt x="651668" y="158749"/>
                    <a:pt x="551655" y="162718"/>
                    <a:pt x="469899" y="156368"/>
                  </a:cubicBezTo>
                  <a:cubicBezTo>
                    <a:pt x="388143" y="150018"/>
                    <a:pt x="300831" y="132555"/>
                    <a:pt x="236537" y="118268"/>
                  </a:cubicBezTo>
                  <a:cubicBezTo>
                    <a:pt x="172243" y="103981"/>
                    <a:pt x="119856" y="84137"/>
                    <a:pt x="84137" y="70643"/>
                  </a:cubicBezTo>
                  <a:cubicBezTo>
                    <a:pt x="48418" y="57149"/>
                    <a:pt x="0" y="0"/>
                    <a:pt x="17462" y="37306"/>
                  </a:cubicBezTo>
                  <a:close/>
                </a:path>
              </a:pathLst>
            </a:custGeom>
            <a:gradFill>
              <a:gsLst>
                <a:gs pos="0">
                  <a:srgbClr val="FFFF00"/>
                </a:gs>
                <a:gs pos="39999">
                  <a:srgbClr val="FF6600">
                    <a:alpha val="33725"/>
                  </a:srgbClr>
                </a:gs>
                <a:gs pos="70000">
                  <a:srgbClr val="FF0000"/>
                </a:gs>
                <a:gs pos="100000">
                  <a:srgbClr val="500000"/>
                </a:gs>
              </a:gsLst>
              <a:lin ang="0" scaled="1"/>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smtClean="0">
                <a:ln>
                  <a:noFill/>
                </a:ln>
                <a:solidFill>
                  <a:schemeClr val="tx1"/>
                </a:solidFill>
                <a:effectLst/>
                <a:latin typeface="Arial" pitchFamily="34" charset="0"/>
              </a:endParaRPr>
            </a:p>
          </p:txBody>
        </p:sp>
      </p:grpSp>
      <p:sp>
        <p:nvSpPr>
          <p:cNvPr id="2" name="Rectangle 2"/>
          <p:cNvSpPr>
            <a:spLocks noChangeArrowheads="1"/>
          </p:cNvSpPr>
          <p:nvPr/>
        </p:nvSpPr>
        <p:spPr bwMode="auto">
          <a:xfrm>
            <a:off x="0" y="-26988"/>
            <a:ext cx="9144000" cy="719138"/>
          </a:xfrm>
          <a:prstGeom prst="rect">
            <a:avLst/>
          </a:prstGeom>
          <a:solidFill>
            <a:srgbClr val="333399"/>
          </a:solidFill>
          <a:ln w="25400">
            <a:solidFill>
              <a:schemeClr val="tx1"/>
            </a:solidFill>
            <a:miter lim="800000"/>
            <a:headEnd/>
            <a:tailEnd/>
          </a:ln>
          <a:effectLst/>
        </p:spPr>
        <p:txBody>
          <a:bodyPr wrap="none" anchor="ctr"/>
          <a:lstStyle/>
          <a:p>
            <a:pPr eaLnBrk="0" hangingPunct="0">
              <a:defRPr/>
            </a:pPr>
            <a:r>
              <a:rPr lang="en-US" altLang="zh-CN" sz="3000" dirty="0" smtClean="0">
                <a:solidFill>
                  <a:schemeClr val="bg1"/>
                </a:solidFill>
                <a:effectLst>
                  <a:outerShdw blurRad="38100" dist="38100" dir="2700000" algn="tl">
                    <a:srgbClr val="000000"/>
                  </a:outerShdw>
                </a:effectLst>
                <a:ea typeface="宋体" pitchFamily="2" charset="-122"/>
              </a:rPr>
              <a:t>Electron-electron interaction in Fermi liquid</a:t>
            </a:r>
            <a:endParaRPr lang="en-US" altLang="zh-CN" sz="3000" dirty="0">
              <a:solidFill>
                <a:schemeClr val="bg1"/>
              </a:solidFill>
              <a:effectLst>
                <a:outerShdw blurRad="38100" dist="38100" dir="2700000" algn="tl">
                  <a:srgbClr val="000000"/>
                </a:outerShdw>
              </a:effectLst>
              <a:ea typeface="宋体" pitchFamily="2" charset="-122"/>
            </a:endParaRPr>
          </a:p>
        </p:txBody>
      </p:sp>
      <p:sp>
        <p:nvSpPr>
          <p:cNvPr id="5" name="TextBox 4"/>
          <p:cNvSpPr txBox="1"/>
          <p:nvPr/>
        </p:nvSpPr>
        <p:spPr>
          <a:xfrm>
            <a:off x="1253873" y="990600"/>
            <a:ext cx="2585964" cy="769441"/>
          </a:xfrm>
          <a:prstGeom prst="rect">
            <a:avLst/>
          </a:prstGeom>
          <a:noFill/>
        </p:spPr>
        <p:txBody>
          <a:bodyPr wrap="none" rtlCol="0">
            <a:spAutoFit/>
          </a:bodyPr>
          <a:lstStyle/>
          <a:p>
            <a:r>
              <a:rPr lang="en-US" sz="2200" u="sng" dirty="0" smtClean="0"/>
              <a:t>Fermi liquids</a:t>
            </a:r>
          </a:p>
          <a:p>
            <a:r>
              <a:rPr lang="en-US" sz="2200" b="0" dirty="0" smtClean="0"/>
              <a:t>Galilean invariance</a:t>
            </a:r>
            <a:endParaRPr lang="en-US" sz="2200" b="0" dirty="0"/>
          </a:p>
        </p:txBody>
      </p:sp>
      <p:grpSp>
        <p:nvGrpSpPr>
          <p:cNvPr id="46" name="그룹 45"/>
          <p:cNvGrpSpPr/>
          <p:nvPr/>
        </p:nvGrpSpPr>
        <p:grpSpPr>
          <a:xfrm>
            <a:off x="1360714" y="1844452"/>
            <a:ext cx="2340426" cy="3716592"/>
            <a:chOff x="1492044" y="1922208"/>
            <a:chExt cx="2013156" cy="3716592"/>
          </a:xfrm>
        </p:grpSpPr>
        <p:sp>
          <p:nvSpPr>
            <p:cNvPr id="9" name="타원 8"/>
            <p:cNvSpPr/>
            <p:nvPr/>
          </p:nvSpPr>
          <p:spPr bwMode="auto">
            <a:xfrm>
              <a:off x="1876889" y="2945525"/>
              <a:ext cx="1219200" cy="304800"/>
            </a:xfrm>
            <a:prstGeom prst="ellipse">
              <a:avLst/>
            </a:prstGeom>
            <a:gradFill>
              <a:gsLst>
                <a:gs pos="0">
                  <a:srgbClr val="FFF200"/>
                </a:gs>
                <a:gs pos="45000">
                  <a:srgbClr val="FF7A00">
                    <a:alpha val="34000"/>
                  </a:srgbClr>
                </a:gs>
                <a:gs pos="70000">
                  <a:srgbClr val="FF0300">
                    <a:alpha val="68000"/>
                  </a:srgbClr>
                </a:gs>
                <a:gs pos="100000">
                  <a:srgbClr val="4D0808"/>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FFFFFF"/>
                </a:solidFill>
              </a:endParaRPr>
            </a:p>
          </p:txBody>
        </p:sp>
        <p:sp>
          <p:nvSpPr>
            <p:cNvPr id="10" name="타원 9"/>
            <p:cNvSpPr/>
            <p:nvPr/>
          </p:nvSpPr>
          <p:spPr bwMode="auto">
            <a:xfrm>
              <a:off x="1511011" y="5099628"/>
              <a:ext cx="1932445" cy="539172"/>
            </a:xfrm>
            <a:prstGeom prst="ellipse">
              <a:avLst/>
            </a:prstGeom>
            <a:gradFill>
              <a:gsLst>
                <a:gs pos="0">
                  <a:srgbClr val="5E9EFF"/>
                </a:gs>
                <a:gs pos="39999">
                  <a:srgbClr val="85C2FF">
                    <a:alpha val="0"/>
                  </a:srgbClr>
                </a:gs>
                <a:gs pos="70000">
                  <a:srgbClr val="C4D6EB"/>
                </a:gs>
                <a:gs pos="100000">
                  <a:srgbClr val="FFEBFA"/>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ko-KR" altLang="en-US">
                <a:solidFill>
                  <a:srgbClr val="FFFFFF"/>
                </a:solidFill>
              </a:endParaRPr>
            </a:p>
          </p:txBody>
        </p:sp>
        <p:sp>
          <p:nvSpPr>
            <p:cNvPr id="11" name="자유형 10"/>
            <p:cNvSpPr/>
            <p:nvPr/>
          </p:nvSpPr>
          <p:spPr bwMode="auto">
            <a:xfrm>
              <a:off x="1496961" y="3864078"/>
              <a:ext cx="2008239" cy="1774722"/>
            </a:xfrm>
            <a:custGeom>
              <a:avLst/>
              <a:gdLst>
                <a:gd name="connsiteX0" fmla="*/ 7374 w 2008239"/>
                <a:gd name="connsiteY0" fmla="*/ 1479754 h 1774722"/>
                <a:gd name="connsiteX1" fmla="*/ 302342 w 2008239"/>
                <a:gd name="connsiteY1" fmla="*/ 801328 h 1774722"/>
                <a:gd name="connsiteX2" fmla="*/ 567813 w 2008239"/>
                <a:gd name="connsiteY2" fmla="*/ 299883 h 1774722"/>
                <a:gd name="connsiteX3" fmla="*/ 759542 w 2008239"/>
                <a:gd name="connsiteY3" fmla="*/ 78657 h 1774722"/>
                <a:gd name="connsiteX4" fmla="*/ 966019 w 2008239"/>
                <a:gd name="connsiteY4" fmla="*/ 4916 h 1774722"/>
                <a:gd name="connsiteX5" fmla="*/ 1172497 w 2008239"/>
                <a:gd name="connsiteY5" fmla="*/ 49161 h 1774722"/>
                <a:gd name="connsiteX6" fmla="*/ 1423219 w 2008239"/>
                <a:gd name="connsiteY6" fmla="*/ 270387 h 1774722"/>
                <a:gd name="connsiteX7" fmla="*/ 1688690 w 2008239"/>
                <a:gd name="connsiteY7" fmla="*/ 757083 h 1774722"/>
                <a:gd name="connsiteX8" fmla="*/ 1895168 w 2008239"/>
                <a:gd name="connsiteY8" fmla="*/ 1243780 h 1774722"/>
                <a:gd name="connsiteX9" fmla="*/ 1983658 w 2008239"/>
                <a:gd name="connsiteY9" fmla="*/ 1465006 h 1774722"/>
                <a:gd name="connsiteX10" fmla="*/ 1983658 w 2008239"/>
                <a:gd name="connsiteY10" fmla="*/ 1479754 h 1774722"/>
                <a:gd name="connsiteX11" fmla="*/ 1836174 w 2008239"/>
                <a:gd name="connsiteY11" fmla="*/ 1641987 h 1774722"/>
                <a:gd name="connsiteX12" fmla="*/ 1526458 w 2008239"/>
                <a:gd name="connsiteY12" fmla="*/ 1745225 h 1774722"/>
                <a:gd name="connsiteX13" fmla="*/ 1010264 w 2008239"/>
                <a:gd name="connsiteY13" fmla="*/ 1774722 h 1774722"/>
                <a:gd name="connsiteX14" fmla="*/ 582561 w 2008239"/>
                <a:gd name="connsiteY14" fmla="*/ 1745225 h 1774722"/>
                <a:gd name="connsiteX15" fmla="*/ 258097 w 2008239"/>
                <a:gd name="connsiteY15" fmla="*/ 1671483 h 1774722"/>
                <a:gd name="connsiteX16" fmla="*/ 7374 w 2008239"/>
                <a:gd name="connsiteY16" fmla="*/ 1479754 h 17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8239" h="1774722">
                  <a:moveTo>
                    <a:pt x="7374" y="1479754"/>
                  </a:moveTo>
                  <a:cubicBezTo>
                    <a:pt x="14748" y="1334728"/>
                    <a:pt x="208936" y="997973"/>
                    <a:pt x="302342" y="801328"/>
                  </a:cubicBezTo>
                  <a:cubicBezTo>
                    <a:pt x="395749" y="604683"/>
                    <a:pt x="491613" y="420328"/>
                    <a:pt x="567813" y="299883"/>
                  </a:cubicBezTo>
                  <a:cubicBezTo>
                    <a:pt x="644013" y="179438"/>
                    <a:pt x="693174" y="127818"/>
                    <a:pt x="759542" y="78657"/>
                  </a:cubicBezTo>
                  <a:cubicBezTo>
                    <a:pt x="825910" y="29496"/>
                    <a:pt x="897193" y="9832"/>
                    <a:pt x="966019" y="4916"/>
                  </a:cubicBezTo>
                  <a:cubicBezTo>
                    <a:pt x="1034845" y="0"/>
                    <a:pt x="1096297" y="4916"/>
                    <a:pt x="1172497" y="49161"/>
                  </a:cubicBezTo>
                  <a:cubicBezTo>
                    <a:pt x="1248697" y="93406"/>
                    <a:pt x="1337187" y="152400"/>
                    <a:pt x="1423219" y="270387"/>
                  </a:cubicBezTo>
                  <a:cubicBezTo>
                    <a:pt x="1509251" y="388374"/>
                    <a:pt x="1610032" y="594851"/>
                    <a:pt x="1688690" y="757083"/>
                  </a:cubicBezTo>
                  <a:cubicBezTo>
                    <a:pt x="1767348" y="919315"/>
                    <a:pt x="1846007" y="1125793"/>
                    <a:pt x="1895168" y="1243780"/>
                  </a:cubicBezTo>
                  <a:cubicBezTo>
                    <a:pt x="1944329" y="1361767"/>
                    <a:pt x="1968910" y="1425677"/>
                    <a:pt x="1983658" y="1465006"/>
                  </a:cubicBezTo>
                  <a:cubicBezTo>
                    <a:pt x="1998406" y="1504335"/>
                    <a:pt x="2008239" y="1450257"/>
                    <a:pt x="1983658" y="1479754"/>
                  </a:cubicBezTo>
                  <a:cubicBezTo>
                    <a:pt x="1959077" y="1509251"/>
                    <a:pt x="1912374" y="1597742"/>
                    <a:pt x="1836174" y="1641987"/>
                  </a:cubicBezTo>
                  <a:cubicBezTo>
                    <a:pt x="1759974" y="1686232"/>
                    <a:pt x="1664110" y="1723103"/>
                    <a:pt x="1526458" y="1745225"/>
                  </a:cubicBezTo>
                  <a:cubicBezTo>
                    <a:pt x="1388806" y="1767348"/>
                    <a:pt x="1167580" y="1774722"/>
                    <a:pt x="1010264" y="1774722"/>
                  </a:cubicBezTo>
                  <a:cubicBezTo>
                    <a:pt x="852948" y="1774722"/>
                    <a:pt x="707922" y="1762431"/>
                    <a:pt x="582561" y="1745225"/>
                  </a:cubicBezTo>
                  <a:cubicBezTo>
                    <a:pt x="457200" y="1728019"/>
                    <a:pt x="353961" y="1708354"/>
                    <a:pt x="258097" y="1671483"/>
                  </a:cubicBezTo>
                  <a:cubicBezTo>
                    <a:pt x="162233" y="1634612"/>
                    <a:pt x="0" y="1624780"/>
                    <a:pt x="7374" y="1479754"/>
                  </a:cubicBezTo>
                  <a:close/>
                </a:path>
              </a:pathLst>
            </a:custGeom>
            <a:gradFill>
              <a:gsLst>
                <a:gs pos="0">
                  <a:srgbClr val="FFF200"/>
                </a:gs>
                <a:gs pos="40000">
                  <a:srgbClr val="FF7A00">
                    <a:alpha val="34000"/>
                  </a:srgbClr>
                </a:gs>
                <a:gs pos="70000">
                  <a:srgbClr val="FF0300">
                    <a:alpha val="68000"/>
                  </a:srgbClr>
                </a:gs>
                <a:gs pos="100000">
                  <a:srgbClr val="4D0808"/>
                </a:gs>
              </a:gsLst>
              <a:lin ang="1080000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dirty="0" smtClean="0">
                <a:ln>
                  <a:noFill/>
                </a:ln>
                <a:solidFill>
                  <a:schemeClr val="tx1"/>
                </a:solidFill>
                <a:effectLst/>
                <a:latin typeface="Arial" pitchFamily="34" charset="0"/>
              </a:endParaRPr>
            </a:p>
          </p:txBody>
        </p:sp>
        <p:sp>
          <p:nvSpPr>
            <p:cNvPr id="12" name="자유형 11"/>
            <p:cNvSpPr/>
            <p:nvPr/>
          </p:nvSpPr>
          <p:spPr bwMode="auto">
            <a:xfrm rot="10800000">
              <a:off x="1492044" y="1927122"/>
              <a:ext cx="2008239" cy="1774722"/>
            </a:xfrm>
            <a:custGeom>
              <a:avLst/>
              <a:gdLst>
                <a:gd name="connsiteX0" fmla="*/ 7374 w 2008239"/>
                <a:gd name="connsiteY0" fmla="*/ 1479754 h 1774722"/>
                <a:gd name="connsiteX1" fmla="*/ 302342 w 2008239"/>
                <a:gd name="connsiteY1" fmla="*/ 801328 h 1774722"/>
                <a:gd name="connsiteX2" fmla="*/ 567813 w 2008239"/>
                <a:gd name="connsiteY2" fmla="*/ 299883 h 1774722"/>
                <a:gd name="connsiteX3" fmla="*/ 759542 w 2008239"/>
                <a:gd name="connsiteY3" fmla="*/ 78657 h 1774722"/>
                <a:gd name="connsiteX4" fmla="*/ 966019 w 2008239"/>
                <a:gd name="connsiteY4" fmla="*/ 4916 h 1774722"/>
                <a:gd name="connsiteX5" fmla="*/ 1172497 w 2008239"/>
                <a:gd name="connsiteY5" fmla="*/ 49161 h 1774722"/>
                <a:gd name="connsiteX6" fmla="*/ 1423219 w 2008239"/>
                <a:gd name="connsiteY6" fmla="*/ 270387 h 1774722"/>
                <a:gd name="connsiteX7" fmla="*/ 1688690 w 2008239"/>
                <a:gd name="connsiteY7" fmla="*/ 757083 h 1774722"/>
                <a:gd name="connsiteX8" fmla="*/ 1895168 w 2008239"/>
                <a:gd name="connsiteY8" fmla="*/ 1243780 h 1774722"/>
                <a:gd name="connsiteX9" fmla="*/ 1983658 w 2008239"/>
                <a:gd name="connsiteY9" fmla="*/ 1465006 h 1774722"/>
                <a:gd name="connsiteX10" fmla="*/ 1983658 w 2008239"/>
                <a:gd name="connsiteY10" fmla="*/ 1479754 h 1774722"/>
                <a:gd name="connsiteX11" fmla="*/ 1836174 w 2008239"/>
                <a:gd name="connsiteY11" fmla="*/ 1641987 h 1774722"/>
                <a:gd name="connsiteX12" fmla="*/ 1526458 w 2008239"/>
                <a:gd name="connsiteY12" fmla="*/ 1745225 h 1774722"/>
                <a:gd name="connsiteX13" fmla="*/ 1010264 w 2008239"/>
                <a:gd name="connsiteY13" fmla="*/ 1774722 h 1774722"/>
                <a:gd name="connsiteX14" fmla="*/ 582561 w 2008239"/>
                <a:gd name="connsiteY14" fmla="*/ 1745225 h 1774722"/>
                <a:gd name="connsiteX15" fmla="*/ 258097 w 2008239"/>
                <a:gd name="connsiteY15" fmla="*/ 1671483 h 1774722"/>
                <a:gd name="connsiteX16" fmla="*/ 7374 w 2008239"/>
                <a:gd name="connsiteY16" fmla="*/ 1479754 h 17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8239" h="1774722">
                  <a:moveTo>
                    <a:pt x="7374" y="1479754"/>
                  </a:moveTo>
                  <a:cubicBezTo>
                    <a:pt x="14748" y="1334728"/>
                    <a:pt x="208936" y="997973"/>
                    <a:pt x="302342" y="801328"/>
                  </a:cubicBezTo>
                  <a:cubicBezTo>
                    <a:pt x="395749" y="604683"/>
                    <a:pt x="491613" y="420328"/>
                    <a:pt x="567813" y="299883"/>
                  </a:cubicBezTo>
                  <a:cubicBezTo>
                    <a:pt x="644013" y="179438"/>
                    <a:pt x="693174" y="127818"/>
                    <a:pt x="759542" y="78657"/>
                  </a:cubicBezTo>
                  <a:cubicBezTo>
                    <a:pt x="825910" y="29496"/>
                    <a:pt x="897193" y="9832"/>
                    <a:pt x="966019" y="4916"/>
                  </a:cubicBezTo>
                  <a:cubicBezTo>
                    <a:pt x="1034845" y="0"/>
                    <a:pt x="1096297" y="4916"/>
                    <a:pt x="1172497" y="49161"/>
                  </a:cubicBezTo>
                  <a:cubicBezTo>
                    <a:pt x="1248697" y="93406"/>
                    <a:pt x="1337187" y="152400"/>
                    <a:pt x="1423219" y="270387"/>
                  </a:cubicBezTo>
                  <a:cubicBezTo>
                    <a:pt x="1509251" y="388374"/>
                    <a:pt x="1610032" y="594851"/>
                    <a:pt x="1688690" y="757083"/>
                  </a:cubicBezTo>
                  <a:cubicBezTo>
                    <a:pt x="1767348" y="919315"/>
                    <a:pt x="1846007" y="1125793"/>
                    <a:pt x="1895168" y="1243780"/>
                  </a:cubicBezTo>
                  <a:cubicBezTo>
                    <a:pt x="1944329" y="1361767"/>
                    <a:pt x="1968910" y="1425677"/>
                    <a:pt x="1983658" y="1465006"/>
                  </a:cubicBezTo>
                  <a:cubicBezTo>
                    <a:pt x="1998406" y="1504335"/>
                    <a:pt x="2008239" y="1450257"/>
                    <a:pt x="1983658" y="1479754"/>
                  </a:cubicBezTo>
                  <a:cubicBezTo>
                    <a:pt x="1959077" y="1509251"/>
                    <a:pt x="1912374" y="1597742"/>
                    <a:pt x="1836174" y="1641987"/>
                  </a:cubicBezTo>
                  <a:cubicBezTo>
                    <a:pt x="1759974" y="1686232"/>
                    <a:pt x="1664110" y="1723103"/>
                    <a:pt x="1526458" y="1745225"/>
                  </a:cubicBezTo>
                  <a:cubicBezTo>
                    <a:pt x="1388806" y="1767348"/>
                    <a:pt x="1167580" y="1774722"/>
                    <a:pt x="1010264" y="1774722"/>
                  </a:cubicBezTo>
                  <a:cubicBezTo>
                    <a:pt x="852948" y="1774722"/>
                    <a:pt x="707922" y="1762431"/>
                    <a:pt x="582561" y="1745225"/>
                  </a:cubicBezTo>
                  <a:cubicBezTo>
                    <a:pt x="457200" y="1728019"/>
                    <a:pt x="353961" y="1708354"/>
                    <a:pt x="258097" y="1671483"/>
                  </a:cubicBezTo>
                  <a:cubicBezTo>
                    <a:pt x="162233" y="1634612"/>
                    <a:pt x="0" y="1624780"/>
                    <a:pt x="7374" y="1479754"/>
                  </a:cubicBezTo>
                  <a:close/>
                </a:path>
              </a:pathLst>
            </a:custGeom>
            <a:gradFill flip="none" rotWithShape="1">
              <a:gsLst>
                <a:gs pos="0">
                  <a:srgbClr val="5E9EFF"/>
                </a:gs>
                <a:gs pos="39999">
                  <a:srgbClr val="85C2FF">
                    <a:alpha val="0"/>
                  </a:srgbClr>
                </a:gs>
                <a:gs pos="70000">
                  <a:srgbClr val="C4D6EB"/>
                </a:gs>
                <a:gs pos="100000">
                  <a:srgbClr val="FFEBFA"/>
                </a:gs>
              </a:gsLst>
              <a:lin ang="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dirty="0" smtClean="0">
                <a:ln>
                  <a:noFill/>
                </a:ln>
                <a:solidFill>
                  <a:schemeClr val="tx1"/>
                </a:solidFill>
                <a:effectLst/>
                <a:latin typeface="Arial" pitchFamily="34" charset="0"/>
              </a:endParaRPr>
            </a:p>
          </p:txBody>
        </p:sp>
        <p:sp>
          <p:nvSpPr>
            <p:cNvPr id="13" name="타원 12"/>
            <p:cNvSpPr/>
            <p:nvPr/>
          </p:nvSpPr>
          <p:spPr bwMode="auto">
            <a:xfrm>
              <a:off x="1514935" y="1922208"/>
              <a:ext cx="1985961" cy="539172"/>
            </a:xfrm>
            <a:prstGeom prst="ellipse">
              <a:avLst/>
            </a:prstGeom>
            <a:gradFill>
              <a:gsLst>
                <a:gs pos="0">
                  <a:srgbClr val="5E9EFF"/>
                </a:gs>
                <a:gs pos="39999">
                  <a:srgbClr val="85C2FF">
                    <a:alpha val="0"/>
                  </a:srgbClr>
                </a:gs>
                <a:gs pos="70000">
                  <a:srgbClr val="C4D6EB"/>
                </a:gs>
                <a:gs pos="100000">
                  <a:srgbClr val="FFEBFA"/>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ko-KR" altLang="en-US">
                <a:solidFill>
                  <a:srgbClr val="FFFFFF"/>
                </a:solidFill>
              </a:endParaRPr>
            </a:p>
          </p:txBody>
        </p:sp>
        <p:sp>
          <p:nvSpPr>
            <p:cNvPr id="14" name="자유형 13"/>
            <p:cNvSpPr/>
            <p:nvPr/>
          </p:nvSpPr>
          <p:spPr bwMode="auto">
            <a:xfrm flipH="1">
              <a:off x="1872126" y="3081341"/>
              <a:ext cx="1243584" cy="631825"/>
            </a:xfrm>
            <a:custGeom>
              <a:avLst/>
              <a:gdLst>
                <a:gd name="connsiteX0" fmla="*/ 17462 w 1245393"/>
                <a:gd name="connsiteY0" fmla="*/ 37306 h 631825"/>
                <a:gd name="connsiteX1" fmla="*/ 188912 w 1245393"/>
                <a:gd name="connsiteY1" fmla="*/ 294481 h 631825"/>
                <a:gd name="connsiteX2" fmla="*/ 355599 w 1245393"/>
                <a:gd name="connsiteY2" fmla="*/ 499268 h 631825"/>
                <a:gd name="connsiteX3" fmla="*/ 474662 w 1245393"/>
                <a:gd name="connsiteY3" fmla="*/ 594518 h 631825"/>
                <a:gd name="connsiteX4" fmla="*/ 584199 w 1245393"/>
                <a:gd name="connsiteY4" fmla="*/ 627856 h 631825"/>
                <a:gd name="connsiteX5" fmla="*/ 693737 w 1245393"/>
                <a:gd name="connsiteY5" fmla="*/ 618331 h 631825"/>
                <a:gd name="connsiteX6" fmla="*/ 841374 w 1245393"/>
                <a:gd name="connsiteY6" fmla="*/ 546893 h 631825"/>
                <a:gd name="connsiteX7" fmla="*/ 993774 w 1245393"/>
                <a:gd name="connsiteY7" fmla="*/ 384968 h 631825"/>
                <a:gd name="connsiteX8" fmla="*/ 1117599 w 1245393"/>
                <a:gd name="connsiteY8" fmla="*/ 203993 h 631825"/>
                <a:gd name="connsiteX9" fmla="*/ 1231899 w 1245393"/>
                <a:gd name="connsiteY9" fmla="*/ 27781 h 631825"/>
                <a:gd name="connsiteX10" fmla="*/ 1198562 w 1245393"/>
                <a:gd name="connsiteY10" fmla="*/ 51593 h 631825"/>
                <a:gd name="connsiteX11" fmla="*/ 1089024 w 1245393"/>
                <a:gd name="connsiteY11" fmla="*/ 103981 h 631825"/>
                <a:gd name="connsiteX12" fmla="*/ 922337 w 1245393"/>
                <a:gd name="connsiteY12" fmla="*/ 142081 h 631825"/>
                <a:gd name="connsiteX13" fmla="*/ 727074 w 1245393"/>
                <a:gd name="connsiteY13" fmla="*/ 156368 h 631825"/>
                <a:gd name="connsiteX14" fmla="*/ 469899 w 1245393"/>
                <a:gd name="connsiteY14" fmla="*/ 156368 h 631825"/>
                <a:gd name="connsiteX15" fmla="*/ 236537 w 1245393"/>
                <a:gd name="connsiteY15" fmla="*/ 118268 h 631825"/>
                <a:gd name="connsiteX16" fmla="*/ 84137 w 1245393"/>
                <a:gd name="connsiteY16" fmla="*/ 70643 h 631825"/>
                <a:gd name="connsiteX17" fmla="*/ 17462 w 1245393"/>
                <a:gd name="connsiteY17" fmla="*/ 37306 h 63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5393" h="631825">
                  <a:moveTo>
                    <a:pt x="17462" y="37306"/>
                  </a:moveTo>
                  <a:cubicBezTo>
                    <a:pt x="34924" y="74612"/>
                    <a:pt x="132556" y="217488"/>
                    <a:pt x="188912" y="294481"/>
                  </a:cubicBezTo>
                  <a:cubicBezTo>
                    <a:pt x="245268" y="371474"/>
                    <a:pt x="307974" y="449262"/>
                    <a:pt x="355599" y="499268"/>
                  </a:cubicBezTo>
                  <a:cubicBezTo>
                    <a:pt x="403224" y="549274"/>
                    <a:pt x="436562" y="573087"/>
                    <a:pt x="474662" y="594518"/>
                  </a:cubicBezTo>
                  <a:cubicBezTo>
                    <a:pt x="512762" y="615949"/>
                    <a:pt x="547687" y="623887"/>
                    <a:pt x="584199" y="627856"/>
                  </a:cubicBezTo>
                  <a:cubicBezTo>
                    <a:pt x="620712" y="631825"/>
                    <a:pt x="650875" y="631825"/>
                    <a:pt x="693737" y="618331"/>
                  </a:cubicBezTo>
                  <a:cubicBezTo>
                    <a:pt x="736600" y="604837"/>
                    <a:pt x="791368" y="585787"/>
                    <a:pt x="841374" y="546893"/>
                  </a:cubicBezTo>
                  <a:cubicBezTo>
                    <a:pt x="891380" y="507999"/>
                    <a:pt x="947737" y="442118"/>
                    <a:pt x="993774" y="384968"/>
                  </a:cubicBezTo>
                  <a:cubicBezTo>
                    <a:pt x="1039811" y="327818"/>
                    <a:pt x="1077912" y="263524"/>
                    <a:pt x="1117599" y="203993"/>
                  </a:cubicBezTo>
                  <a:cubicBezTo>
                    <a:pt x="1157286" y="144462"/>
                    <a:pt x="1218405" y="53181"/>
                    <a:pt x="1231899" y="27781"/>
                  </a:cubicBezTo>
                  <a:cubicBezTo>
                    <a:pt x="1245393" y="2381"/>
                    <a:pt x="1222375" y="38893"/>
                    <a:pt x="1198562" y="51593"/>
                  </a:cubicBezTo>
                  <a:cubicBezTo>
                    <a:pt x="1174750" y="64293"/>
                    <a:pt x="1135061" y="88900"/>
                    <a:pt x="1089024" y="103981"/>
                  </a:cubicBezTo>
                  <a:cubicBezTo>
                    <a:pt x="1042987" y="119062"/>
                    <a:pt x="982662" y="133350"/>
                    <a:pt x="922337" y="142081"/>
                  </a:cubicBezTo>
                  <a:cubicBezTo>
                    <a:pt x="862012" y="150812"/>
                    <a:pt x="802480" y="153987"/>
                    <a:pt x="727074" y="156368"/>
                  </a:cubicBezTo>
                  <a:cubicBezTo>
                    <a:pt x="651668" y="158749"/>
                    <a:pt x="551655" y="162718"/>
                    <a:pt x="469899" y="156368"/>
                  </a:cubicBezTo>
                  <a:cubicBezTo>
                    <a:pt x="388143" y="150018"/>
                    <a:pt x="300831" y="132555"/>
                    <a:pt x="236537" y="118268"/>
                  </a:cubicBezTo>
                  <a:cubicBezTo>
                    <a:pt x="172243" y="103981"/>
                    <a:pt x="119856" y="84137"/>
                    <a:pt x="84137" y="70643"/>
                  </a:cubicBezTo>
                  <a:cubicBezTo>
                    <a:pt x="48418" y="57149"/>
                    <a:pt x="0" y="0"/>
                    <a:pt x="17462" y="37306"/>
                  </a:cubicBezTo>
                  <a:close/>
                </a:path>
              </a:pathLst>
            </a:custGeom>
            <a:gradFill>
              <a:gsLst>
                <a:gs pos="0">
                  <a:srgbClr val="FFFF00"/>
                </a:gs>
                <a:gs pos="39999">
                  <a:srgbClr val="FF6600">
                    <a:alpha val="33725"/>
                  </a:srgbClr>
                </a:gs>
                <a:gs pos="70000">
                  <a:srgbClr val="FF0000"/>
                </a:gs>
                <a:gs pos="100000">
                  <a:srgbClr val="500000"/>
                </a:gs>
              </a:gsLst>
              <a:lin ang="0" scaled="1"/>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smtClean="0">
                <a:ln>
                  <a:noFill/>
                </a:ln>
                <a:solidFill>
                  <a:schemeClr val="tx1"/>
                </a:solidFill>
                <a:effectLst/>
                <a:latin typeface="Arial" pitchFamily="34" charset="0"/>
              </a:endParaRPr>
            </a:p>
          </p:txBody>
        </p:sp>
      </p:grpSp>
      <p:graphicFrame>
        <p:nvGraphicFramePr>
          <p:cNvPr id="47" name="개체 46"/>
          <p:cNvGraphicFramePr>
            <a:graphicFrameLocks noChangeAspect="1"/>
          </p:cNvGraphicFramePr>
          <p:nvPr>
            <p:extLst>
              <p:ext uri="{D42A27DB-BD31-4B8C-83A1-F6EECF244321}">
                <p14:modId xmlns:p14="http://schemas.microsoft.com/office/powerpoint/2010/main" val="1249164314"/>
              </p:ext>
            </p:extLst>
          </p:nvPr>
        </p:nvGraphicFramePr>
        <p:xfrm>
          <a:off x="1825625" y="5791200"/>
          <a:ext cx="1374775" cy="773112"/>
        </p:xfrm>
        <a:graphic>
          <a:graphicData uri="http://schemas.openxmlformats.org/presentationml/2006/ole">
            <mc:AlternateContent xmlns:mc="http://schemas.openxmlformats.org/markup-compatibility/2006">
              <mc:Choice xmlns:v="urn:schemas-microsoft-com:vml" Requires="v">
                <p:oleObj spid="_x0000_s1627213" name="Equation" r:id="rId4" imgW="736560" imgH="419040" progId="Equation.3">
                  <p:embed/>
                </p:oleObj>
              </mc:Choice>
              <mc:Fallback>
                <p:oleObj name="Equation" r:id="rId4" imgW="736560" imgH="419040" progId="Equation.3">
                  <p:embed/>
                  <p:pic>
                    <p:nvPicPr>
                      <p:cNvPr id="0" name=""/>
                      <p:cNvPicPr>
                        <a:picLocks noChangeAspect="1" noChangeArrowheads="1"/>
                      </p:cNvPicPr>
                      <p:nvPr/>
                    </p:nvPicPr>
                    <p:blipFill>
                      <a:blip r:embed="rId5"/>
                      <a:srcRect/>
                      <a:stretch>
                        <a:fillRect/>
                      </a:stretch>
                    </p:blipFill>
                    <p:spPr bwMode="auto">
                      <a:xfrm>
                        <a:off x="1825625" y="5791200"/>
                        <a:ext cx="1374775"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5" name="그룹 54"/>
          <p:cNvGrpSpPr/>
          <p:nvPr/>
        </p:nvGrpSpPr>
        <p:grpSpPr>
          <a:xfrm>
            <a:off x="1767331" y="1828800"/>
            <a:ext cx="1502167" cy="3732244"/>
            <a:chOff x="1482586" y="1922208"/>
            <a:chExt cx="2018310" cy="3732244"/>
          </a:xfrm>
        </p:grpSpPr>
        <p:sp>
          <p:nvSpPr>
            <p:cNvPr id="56" name="타원 55"/>
            <p:cNvSpPr/>
            <p:nvPr/>
          </p:nvSpPr>
          <p:spPr bwMode="auto">
            <a:xfrm>
              <a:off x="1876889" y="2945525"/>
              <a:ext cx="1219200" cy="304800"/>
            </a:xfrm>
            <a:prstGeom prst="ellipse">
              <a:avLst/>
            </a:prstGeom>
            <a:gradFill>
              <a:gsLst>
                <a:gs pos="0">
                  <a:srgbClr val="FFF200"/>
                </a:gs>
                <a:gs pos="45000">
                  <a:srgbClr val="FF7A00">
                    <a:alpha val="34000"/>
                  </a:srgbClr>
                </a:gs>
                <a:gs pos="70000">
                  <a:srgbClr val="FF0300">
                    <a:alpha val="68000"/>
                  </a:srgbClr>
                </a:gs>
                <a:gs pos="100000">
                  <a:srgbClr val="4D0808"/>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solidFill>
                  <a:srgbClr val="FFFFFF"/>
                </a:solidFill>
              </a:endParaRPr>
            </a:p>
          </p:txBody>
        </p:sp>
        <p:sp>
          <p:nvSpPr>
            <p:cNvPr id="57" name="타원 56"/>
            <p:cNvSpPr/>
            <p:nvPr/>
          </p:nvSpPr>
          <p:spPr bwMode="auto">
            <a:xfrm>
              <a:off x="1511011" y="5115280"/>
              <a:ext cx="1932445" cy="539172"/>
            </a:xfrm>
            <a:prstGeom prst="ellipse">
              <a:avLst/>
            </a:prstGeom>
            <a:gradFill>
              <a:gsLst>
                <a:gs pos="0">
                  <a:srgbClr val="5E9EFF"/>
                </a:gs>
                <a:gs pos="39999">
                  <a:srgbClr val="85C2FF">
                    <a:alpha val="0"/>
                  </a:srgbClr>
                </a:gs>
                <a:gs pos="70000">
                  <a:srgbClr val="C4D6EB"/>
                </a:gs>
                <a:gs pos="100000">
                  <a:srgbClr val="FFEBFA"/>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ko-KR" altLang="en-US">
                <a:solidFill>
                  <a:srgbClr val="FFFFFF"/>
                </a:solidFill>
              </a:endParaRPr>
            </a:p>
          </p:txBody>
        </p:sp>
        <p:sp>
          <p:nvSpPr>
            <p:cNvPr id="58" name="자유형 57"/>
            <p:cNvSpPr/>
            <p:nvPr/>
          </p:nvSpPr>
          <p:spPr bwMode="auto">
            <a:xfrm>
              <a:off x="1482586" y="3879730"/>
              <a:ext cx="2008239" cy="1774722"/>
            </a:xfrm>
            <a:custGeom>
              <a:avLst/>
              <a:gdLst>
                <a:gd name="connsiteX0" fmla="*/ 7374 w 2008239"/>
                <a:gd name="connsiteY0" fmla="*/ 1479754 h 1774722"/>
                <a:gd name="connsiteX1" fmla="*/ 302342 w 2008239"/>
                <a:gd name="connsiteY1" fmla="*/ 801328 h 1774722"/>
                <a:gd name="connsiteX2" fmla="*/ 567813 w 2008239"/>
                <a:gd name="connsiteY2" fmla="*/ 299883 h 1774722"/>
                <a:gd name="connsiteX3" fmla="*/ 759542 w 2008239"/>
                <a:gd name="connsiteY3" fmla="*/ 78657 h 1774722"/>
                <a:gd name="connsiteX4" fmla="*/ 966019 w 2008239"/>
                <a:gd name="connsiteY4" fmla="*/ 4916 h 1774722"/>
                <a:gd name="connsiteX5" fmla="*/ 1172497 w 2008239"/>
                <a:gd name="connsiteY5" fmla="*/ 49161 h 1774722"/>
                <a:gd name="connsiteX6" fmla="*/ 1423219 w 2008239"/>
                <a:gd name="connsiteY6" fmla="*/ 270387 h 1774722"/>
                <a:gd name="connsiteX7" fmla="*/ 1688690 w 2008239"/>
                <a:gd name="connsiteY7" fmla="*/ 757083 h 1774722"/>
                <a:gd name="connsiteX8" fmla="*/ 1895168 w 2008239"/>
                <a:gd name="connsiteY8" fmla="*/ 1243780 h 1774722"/>
                <a:gd name="connsiteX9" fmla="*/ 1983658 w 2008239"/>
                <a:gd name="connsiteY9" fmla="*/ 1465006 h 1774722"/>
                <a:gd name="connsiteX10" fmla="*/ 1983658 w 2008239"/>
                <a:gd name="connsiteY10" fmla="*/ 1479754 h 1774722"/>
                <a:gd name="connsiteX11" fmla="*/ 1836174 w 2008239"/>
                <a:gd name="connsiteY11" fmla="*/ 1641987 h 1774722"/>
                <a:gd name="connsiteX12" fmla="*/ 1526458 w 2008239"/>
                <a:gd name="connsiteY12" fmla="*/ 1745225 h 1774722"/>
                <a:gd name="connsiteX13" fmla="*/ 1010264 w 2008239"/>
                <a:gd name="connsiteY13" fmla="*/ 1774722 h 1774722"/>
                <a:gd name="connsiteX14" fmla="*/ 582561 w 2008239"/>
                <a:gd name="connsiteY14" fmla="*/ 1745225 h 1774722"/>
                <a:gd name="connsiteX15" fmla="*/ 258097 w 2008239"/>
                <a:gd name="connsiteY15" fmla="*/ 1671483 h 1774722"/>
                <a:gd name="connsiteX16" fmla="*/ 7374 w 2008239"/>
                <a:gd name="connsiteY16" fmla="*/ 1479754 h 17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8239" h="1774722">
                  <a:moveTo>
                    <a:pt x="7374" y="1479754"/>
                  </a:moveTo>
                  <a:cubicBezTo>
                    <a:pt x="14748" y="1334728"/>
                    <a:pt x="208936" y="997973"/>
                    <a:pt x="302342" y="801328"/>
                  </a:cubicBezTo>
                  <a:cubicBezTo>
                    <a:pt x="395749" y="604683"/>
                    <a:pt x="491613" y="420328"/>
                    <a:pt x="567813" y="299883"/>
                  </a:cubicBezTo>
                  <a:cubicBezTo>
                    <a:pt x="644013" y="179438"/>
                    <a:pt x="693174" y="127818"/>
                    <a:pt x="759542" y="78657"/>
                  </a:cubicBezTo>
                  <a:cubicBezTo>
                    <a:pt x="825910" y="29496"/>
                    <a:pt x="897193" y="9832"/>
                    <a:pt x="966019" y="4916"/>
                  </a:cubicBezTo>
                  <a:cubicBezTo>
                    <a:pt x="1034845" y="0"/>
                    <a:pt x="1096297" y="4916"/>
                    <a:pt x="1172497" y="49161"/>
                  </a:cubicBezTo>
                  <a:cubicBezTo>
                    <a:pt x="1248697" y="93406"/>
                    <a:pt x="1337187" y="152400"/>
                    <a:pt x="1423219" y="270387"/>
                  </a:cubicBezTo>
                  <a:cubicBezTo>
                    <a:pt x="1509251" y="388374"/>
                    <a:pt x="1610032" y="594851"/>
                    <a:pt x="1688690" y="757083"/>
                  </a:cubicBezTo>
                  <a:cubicBezTo>
                    <a:pt x="1767348" y="919315"/>
                    <a:pt x="1846007" y="1125793"/>
                    <a:pt x="1895168" y="1243780"/>
                  </a:cubicBezTo>
                  <a:cubicBezTo>
                    <a:pt x="1944329" y="1361767"/>
                    <a:pt x="1968910" y="1425677"/>
                    <a:pt x="1983658" y="1465006"/>
                  </a:cubicBezTo>
                  <a:cubicBezTo>
                    <a:pt x="1998406" y="1504335"/>
                    <a:pt x="2008239" y="1450257"/>
                    <a:pt x="1983658" y="1479754"/>
                  </a:cubicBezTo>
                  <a:cubicBezTo>
                    <a:pt x="1959077" y="1509251"/>
                    <a:pt x="1912374" y="1597742"/>
                    <a:pt x="1836174" y="1641987"/>
                  </a:cubicBezTo>
                  <a:cubicBezTo>
                    <a:pt x="1759974" y="1686232"/>
                    <a:pt x="1664110" y="1723103"/>
                    <a:pt x="1526458" y="1745225"/>
                  </a:cubicBezTo>
                  <a:cubicBezTo>
                    <a:pt x="1388806" y="1767348"/>
                    <a:pt x="1167580" y="1774722"/>
                    <a:pt x="1010264" y="1774722"/>
                  </a:cubicBezTo>
                  <a:cubicBezTo>
                    <a:pt x="852948" y="1774722"/>
                    <a:pt x="707922" y="1762431"/>
                    <a:pt x="582561" y="1745225"/>
                  </a:cubicBezTo>
                  <a:cubicBezTo>
                    <a:pt x="457200" y="1728019"/>
                    <a:pt x="353961" y="1708354"/>
                    <a:pt x="258097" y="1671483"/>
                  </a:cubicBezTo>
                  <a:cubicBezTo>
                    <a:pt x="162233" y="1634612"/>
                    <a:pt x="0" y="1624780"/>
                    <a:pt x="7374" y="1479754"/>
                  </a:cubicBezTo>
                  <a:close/>
                </a:path>
              </a:pathLst>
            </a:custGeom>
            <a:gradFill>
              <a:gsLst>
                <a:gs pos="0">
                  <a:srgbClr val="FFF200"/>
                </a:gs>
                <a:gs pos="40000">
                  <a:srgbClr val="FF7A00">
                    <a:alpha val="34000"/>
                  </a:srgbClr>
                </a:gs>
                <a:gs pos="70000">
                  <a:srgbClr val="FF0300">
                    <a:alpha val="68000"/>
                  </a:srgbClr>
                </a:gs>
                <a:gs pos="100000">
                  <a:srgbClr val="4D0808"/>
                </a:gs>
              </a:gsLst>
              <a:lin ang="10800000" scaled="0"/>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dirty="0" smtClean="0">
                <a:ln>
                  <a:noFill/>
                </a:ln>
                <a:solidFill>
                  <a:schemeClr val="tx1"/>
                </a:solidFill>
                <a:effectLst/>
                <a:latin typeface="Arial" pitchFamily="34" charset="0"/>
              </a:endParaRPr>
            </a:p>
          </p:txBody>
        </p:sp>
        <p:sp>
          <p:nvSpPr>
            <p:cNvPr id="59" name="자유형 58"/>
            <p:cNvSpPr/>
            <p:nvPr/>
          </p:nvSpPr>
          <p:spPr bwMode="auto">
            <a:xfrm rot="10800000">
              <a:off x="1492044" y="1927122"/>
              <a:ext cx="2008239" cy="1774722"/>
            </a:xfrm>
            <a:custGeom>
              <a:avLst/>
              <a:gdLst>
                <a:gd name="connsiteX0" fmla="*/ 7374 w 2008239"/>
                <a:gd name="connsiteY0" fmla="*/ 1479754 h 1774722"/>
                <a:gd name="connsiteX1" fmla="*/ 302342 w 2008239"/>
                <a:gd name="connsiteY1" fmla="*/ 801328 h 1774722"/>
                <a:gd name="connsiteX2" fmla="*/ 567813 w 2008239"/>
                <a:gd name="connsiteY2" fmla="*/ 299883 h 1774722"/>
                <a:gd name="connsiteX3" fmla="*/ 759542 w 2008239"/>
                <a:gd name="connsiteY3" fmla="*/ 78657 h 1774722"/>
                <a:gd name="connsiteX4" fmla="*/ 966019 w 2008239"/>
                <a:gd name="connsiteY4" fmla="*/ 4916 h 1774722"/>
                <a:gd name="connsiteX5" fmla="*/ 1172497 w 2008239"/>
                <a:gd name="connsiteY5" fmla="*/ 49161 h 1774722"/>
                <a:gd name="connsiteX6" fmla="*/ 1423219 w 2008239"/>
                <a:gd name="connsiteY6" fmla="*/ 270387 h 1774722"/>
                <a:gd name="connsiteX7" fmla="*/ 1688690 w 2008239"/>
                <a:gd name="connsiteY7" fmla="*/ 757083 h 1774722"/>
                <a:gd name="connsiteX8" fmla="*/ 1895168 w 2008239"/>
                <a:gd name="connsiteY8" fmla="*/ 1243780 h 1774722"/>
                <a:gd name="connsiteX9" fmla="*/ 1983658 w 2008239"/>
                <a:gd name="connsiteY9" fmla="*/ 1465006 h 1774722"/>
                <a:gd name="connsiteX10" fmla="*/ 1983658 w 2008239"/>
                <a:gd name="connsiteY10" fmla="*/ 1479754 h 1774722"/>
                <a:gd name="connsiteX11" fmla="*/ 1836174 w 2008239"/>
                <a:gd name="connsiteY11" fmla="*/ 1641987 h 1774722"/>
                <a:gd name="connsiteX12" fmla="*/ 1526458 w 2008239"/>
                <a:gd name="connsiteY12" fmla="*/ 1745225 h 1774722"/>
                <a:gd name="connsiteX13" fmla="*/ 1010264 w 2008239"/>
                <a:gd name="connsiteY13" fmla="*/ 1774722 h 1774722"/>
                <a:gd name="connsiteX14" fmla="*/ 582561 w 2008239"/>
                <a:gd name="connsiteY14" fmla="*/ 1745225 h 1774722"/>
                <a:gd name="connsiteX15" fmla="*/ 258097 w 2008239"/>
                <a:gd name="connsiteY15" fmla="*/ 1671483 h 1774722"/>
                <a:gd name="connsiteX16" fmla="*/ 7374 w 2008239"/>
                <a:gd name="connsiteY16" fmla="*/ 1479754 h 177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8239" h="1774722">
                  <a:moveTo>
                    <a:pt x="7374" y="1479754"/>
                  </a:moveTo>
                  <a:cubicBezTo>
                    <a:pt x="14748" y="1334728"/>
                    <a:pt x="208936" y="997973"/>
                    <a:pt x="302342" y="801328"/>
                  </a:cubicBezTo>
                  <a:cubicBezTo>
                    <a:pt x="395749" y="604683"/>
                    <a:pt x="491613" y="420328"/>
                    <a:pt x="567813" y="299883"/>
                  </a:cubicBezTo>
                  <a:cubicBezTo>
                    <a:pt x="644013" y="179438"/>
                    <a:pt x="693174" y="127818"/>
                    <a:pt x="759542" y="78657"/>
                  </a:cubicBezTo>
                  <a:cubicBezTo>
                    <a:pt x="825910" y="29496"/>
                    <a:pt x="897193" y="9832"/>
                    <a:pt x="966019" y="4916"/>
                  </a:cubicBezTo>
                  <a:cubicBezTo>
                    <a:pt x="1034845" y="0"/>
                    <a:pt x="1096297" y="4916"/>
                    <a:pt x="1172497" y="49161"/>
                  </a:cubicBezTo>
                  <a:cubicBezTo>
                    <a:pt x="1248697" y="93406"/>
                    <a:pt x="1337187" y="152400"/>
                    <a:pt x="1423219" y="270387"/>
                  </a:cubicBezTo>
                  <a:cubicBezTo>
                    <a:pt x="1509251" y="388374"/>
                    <a:pt x="1610032" y="594851"/>
                    <a:pt x="1688690" y="757083"/>
                  </a:cubicBezTo>
                  <a:cubicBezTo>
                    <a:pt x="1767348" y="919315"/>
                    <a:pt x="1846007" y="1125793"/>
                    <a:pt x="1895168" y="1243780"/>
                  </a:cubicBezTo>
                  <a:cubicBezTo>
                    <a:pt x="1944329" y="1361767"/>
                    <a:pt x="1968910" y="1425677"/>
                    <a:pt x="1983658" y="1465006"/>
                  </a:cubicBezTo>
                  <a:cubicBezTo>
                    <a:pt x="1998406" y="1504335"/>
                    <a:pt x="2008239" y="1450257"/>
                    <a:pt x="1983658" y="1479754"/>
                  </a:cubicBezTo>
                  <a:cubicBezTo>
                    <a:pt x="1959077" y="1509251"/>
                    <a:pt x="1912374" y="1597742"/>
                    <a:pt x="1836174" y="1641987"/>
                  </a:cubicBezTo>
                  <a:cubicBezTo>
                    <a:pt x="1759974" y="1686232"/>
                    <a:pt x="1664110" y="1723103"/>
                    <a:pt x="1526458" y="1745225"/>
                  </a:cubicBezTo>
                  <a:cubicBezTo>
                    <a:pt x="1388806" y="1767348"/>
                    <a:pt x="1167580" y="1774722"/>
                    <a:pt x="1010264" y="1774722"/>
                  </a:cubicBezTo>
                  <a:cubicBezTo>
                    <a:pt x="852948" y="1774722"/>
                    <a:pt x="707922" y="1762431"/>
                    <a:pt x="582561" y="1745225"/>
                  </a:cubicBezTo>
                  <a:cubicBezTo>
                    <a:pt x="457200" y="1728019"/>
                    <a:pt x="353961" y="1708354"/>
                    <a:pt x="258097" y="1671483"/>
                  </a:cubicBezTo>
                  <a:cubicBezTo>
                    <a:pt x="162233" y="1634612"/>
                    <a:pt x="0" y="1624780"/>
                    <a:pt x="7374" y="1479754"/>
                  </a:cubicBezTo>
                  <a:close/>
                </a:path>
              </a:pathLst>
            </a:custGeom>
            <a:gradFill flip="none" rotWithShape="1">
              <a:gsLst>
                <a:gs pos="0">
                  <a:srgbClr val="5E9EFF"/>
                </a:gs>
                <a:gs pos="39999">
                  <a:srgbClr val="85C2FF">
                    <a:alpha val="0"/>
                  </a:srgbClr>
                </a:gs>
                <a:gs pos="70000">
                  <a:srgbClr val="C4D6EB"/>
                </a:gs>
                <a:gs pos="100000">
                  <a:srgbClr val="FFEBFA"/>
                </a:gs>
              </a:gsLst>
              <a:lin ang="0" scaled="1"/>
              <a:tileRect/>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dirty="0" smtClean="0">
                <a:ln>
                  <a:noFill/>
                </a:ln>
                <a:solidFill>
                  <a:schemeClr val="tx1"/>
                </a:solidFill>
                <a:effectLst/>
                <a:latin typeface="Arial" pitchFamily="34" charset="0"/>
              </a:endParaRPr>
            </a:p>
          </p:txBody>
        </p:sp>
        <p:sp>
          <p:nvSpPr>
            <p:cNvPr id="60" name="타원 59"/>
            <p:cNvSpPr/>
            <p:nvPr/>
          </p:nvSpPr>
          <p:spPr bwMode="auto">
            <a:xfrm>
              <a:off x="1514935" y="1922208"/>
              <a:ext cx="1985961" cy="539172"/>
            </a:xfrm>
            <a:prstGeom prst="ellipse">
              <a:avLst/>
            </a:prstGeom>
            <a:gradFill>
              <a:gsLst>
                <a:gs pos="0">
                  <a:srgbClr val="5E9EFF"/>
                </a:gs>
                <a:gs pos="39999">
                  <a:srgbClr val="85C2FF">
                    <a:alpha val="0"/>
                  </a:srgbClr>
                </a:gs>
                <a:gs pos="70000">
                  <a:srgbClr val="C4D6EB"/>
                </a:gs>
                <a:gs pos="100000">
                  <a:srgbClr val="FFEBFA"/>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ko-KR" altLang="en-US">
                <a:solidFill>
                  <a:srgbClr val="FFFFFF"/>
                </a:solidFill>
              </a:endParaRPr>
            </a:p>
          </p:txBody>
        </p:sp>
        <p:sp>
          <p:nvSpPr>
            <p:cNvPr id="61" name="자유형 60"/>
            <p:cNvSpPr/>
            <p:nvPr/>
          </p:nvSpPr>
          <p:spPr bwMode="auto">
            <a:xfrm flipH="1">
              <a:off x="1872126" y="3081341"/>
              <a:ext cx="1243584" cy="631825"/>
            </a:xfrm>
            <a:custGeom>
              <a:avLst/>
              <a:gdLst>
                <a:gd name="connsiteX0" fmla="*/ 17462 w 1245393"/>
                <a:gd name="connsiteY0" fmla="*/ 37306 h 631825"/>
                <a:gd name="connsiteX1" fmla="*/ 188912 w 1245393"/>
                <a:gd name="connsiteY1" fmla="*/ 294481 h 631825"/>
                <a:gd name="connsiteX2" fmla="*/ 355599 w 1245393"/>
                <a:gd name="connsiteY2" fmla="*/ 499268 h 631825"/>
                <a:gd name="connsiteX3" fmla="*/ 474662 w 1245393"/>
                <a:gd name="connsiteY3" fmla="*/ 594518 h 631825"/>
                <a:gd name="connsiteX4" fmla="*/ 584199 w 1245393"/>
                <a:gd name="connsiteY4" fmla="*/ 627856 h 631825"/>
                <a:gd name="connsiteX5" fmla="*/ 693737 w 1245393"/>
                <a:gd name="connsiteY5" fmla="*/ 618331 h 631825"/>
                <a:gd name="connsiteX6" fmla="*/ 841374 w 1245393"/>
                <a:gd name="connsiteY6" fmla="*/ 546893 h 631825"/>
                <a:gd name="connsiteX7" fmla="*/ 993774 w 1245393"/>
                <a:gd name="connsiteY7" fmla="*/ 384968 h 631825"/>
                <a:gd name="connsiteX8" fmla="*/ 1117599 w 1245393"/>
                <a:gd name="connsiteY8" fmla="*/ 203993 h 631825"/>
                <a:gd name="connsiteX9" fmla="*/ 1231899 w 1245393"/>
                <a:gd name="connsiteY9" fmla="*/ 27781 h 631825"/>
                <a:gd name="connsiteX10" fmla="*/ 1198562 w 1245393"/>
                <a:gd name="connsiteY10" fmla="*/ 51593 h 631825"/>
                <a:gd name="connsiteX11" fmla="*/ 1089024 w 1245393"/>
                <a:gd name="connsiteY11" fmla="*/ 103981 h 631825"/>
                <a:gd name="connsiteX12" fmla="*/ 922337 w 1245393"/>
                <a:gd name="connsiteY12" fmla="*/ 142081 h 631825"/>
                <a:gd name="connsiteX13" fmla="*/ 727074 w 1245393"/>
                <a:gd name="connsiteY13" fmla="*/ 156368 h 631825"/>
                <a:gd name="connsiteX14" fmla="*/ 469899 w 1245393"/>
                <a:gd name="connsiteY14" fmla="*/ 156368 h 631825"/>
                <a:gd name="connsiteX15" fmla="*/ 236537 w 1245393"/>
                <a:gd name="connsiteY15" fmla="*/ 118268 h 631825"/>
                <a:gd name="connsiteX16" fmla="*/ 84137 w 1245393"/>
                <a:gd name="connsiteY16" fmla="*/ 70643 h 631825"/>
                <a:gd name="connsiteX17" fmla="*/ 17462 w 1245393"/>
                <a:gd name="connsiteY17" fmla="*/ 37306 h 63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5393" h="631825">
                  <a:moveTo>
                    <a:pt x="17462" y="37306"/>
                  </a:moveTo>
                  <a:cubicBezTo>
                    <a:pt x="34924" y="74612"/>
                    <a:pt x="132556" y="217488"/>
                    <a:pt x="188912" y="294481"/>
                  </a:cubicBezTo>
                  <a:cubicBezTo>
                    <a:pt x="245268" y="371474"/>
                    <a:pt x="307974" y="449262"/>
                    <a:pt x="355599" y="499268"/>
                  </a:cubicBezTo>
                  <a:cubicBezTo>
                    <a:pt x="403224" y="549274"/>
                    <a:pt x="436562" y="573087"/>
                    <a:pt x="474662" y="594518"/>
                  </a:cubicBezTo>
                  <a:cubicBezTo>
                    <a:pt x="512762" y="615949"/>
                    <a:pt x="547687" y="623887"/>
                    <a:pt x="584199" y="627856"/>
                  </a:cubicBezTo>
                  <a:cubicBezTo>
                    <a:pt x="620712" y="631825"/>
                    <a:pt x="650875" y="631825"/>
                    <a:pt x="693737" y="618331"/>
                  </a:cubicBezTo>
                  <a:cubicBezTo>
                    <a:pt x="736600" y="604837"/>
                    <a:pt x="791368" y="585787"/>
                    <a:pt x="841374" y="546893"/>
                  </a:cubicBezTo>
                  <a:cubicBezTo>
                    <a:pt x="891380" y="507999"/>
                    <a:pt x="947737" y="442118"/>
                    <a:pt x="993774" y="384968"/>
                  </a:cubicBezTo>
                  <a:cubicBezTo>
                    <a:pt x="1039811" y="327818"/>
                    <a:pt x="1077912" y="263524"/>
                    <a:pt x="1117599" y="203993"/>
                  </a:cubicBezTo>
                  <a:cubicBezTo>
                    <a:pt x="1157286" y="144462"/>
                    <a:pt x="1218405" y="53181"/>
                    <a:pt x="1231899" y="27781"/>
                  </a:cubicBezTo>
                  <a:cubicBezTo>
                    <a:pt x="1245393" y="2381"/>
                    <a:pt x="1222375" y="38893"/>
                    <a:pt x="1198562" y="51593"/>
                  </a:cubicBezTo>
                  <a:cubicBezTo>
                    <a:pt x="1174750" y="64293"/>
                    <a:pt x="1135061" y="88900"/>
                    <a:pt x="1089024" y="103981"/>
                  </a:cubicBezTo>
                  <a:cubicBezTo>
                    <a:pt x="1042987" y="119062"/>
                    <a:pt x="982662" y="133350"/>
                    <a:pt x="922337" y="142081"/>
                  </a:cubicBezTo>
                  <a:cubicBezTo>
                    <a:pt x="862012" y="150812"/>
                    <a:pt x="802480" y="153987"/>
                    <a:pt x="727074" y="156368"/>
                  </a:cubicBezTo>
                  <a:cubicBezTo>
                    <a:pt x="651668" y="158749"/>
                    <a:pt x="551655" y="162718"/>
                    <a:pt x="469899" y="156368"/>
                  </a:cubicBezTo>
                  <a:cubicBezTo>
                    <a:pt x="388143" y="150018"/>
                    <a:pt x="300831" y="132555"/>
                    <a:pt x="236537" y="118268"/>
                  </a:cubicBezTo>
                  <a:cubicBezTo>
                    <a:pt x="172243" y="103981"/>
                    <a:pt x="119856" y="84137"/>
                    <a:pt x="84137" y="70643"/>
                  </a:cubicBezTo>
                  <a:cubicBezTo>
                    <a:pt x="48418" y="57149"/>
                    <a:pt x="0" y="0"/>
                    <a:pt x="17462" y="37306"/>
                  </a:cubicBezTo>
                  <a:close/>
                </a:path>
              </a:pathLst>
            </a:custGeom>
            <a:gradFill>
              <a:gsLst>
                <a:gs pos="0">
                  <a:srgbClr val="FFFF00"/>
                </a:gs>
                <a:gs pos="39999">
                  <a:srgbClr val="FF6600">
                    <a:alpha val="33725"/>
                  </a:srgbClr>
                </a:gs>
                <a:gs pos="70000">
                  <a:srgbClr val="FF0000"/>
                </a:gs>
                <a:gs pos="100000">
                  <a:srgbClr val="500000"/>
                </a:gs>
              </a:gsLst>
              <a:lin ang="0" scaled="1"/>
            </a:gra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ko-KR" altLang="en-US" sz="1800" b="1" i="0" u="none" strike="noStrike" cap="none" normalizeH="0" baseline="0" smtClean="0">
                <a:ln>
                  <a:noFill/>
                </a:ln>
                <a:solidFill>
                  <a:schemeClr val="tx1"/>
                </a:solidFill>
                <a:effectLst/>
                <a:latin typeface="Arial" pitchFamily="34" charset="0"/>
              </a:endParaRPr>
            </a:p>
          </p:txBody>
        </p:sp>
      </p:grpSp>
      <p:cxnSp>
        <p:nvCxnSpPr>
          <p:cNvPr id="78" name="직선 연결선 77"/>
          <p:cNvCxnSpPr>
            <a:stCxn id="61" idx="1"/>
          </p:cNvCxnSpPr>
          <p:nvPr/>
        </p:nvCxnSpPr>
        <p:spPr bwMode="auto">
          <a:xfrm flipV="1">
            <a:off x="2842416" y="2918295"/>
            <a:ext cx="164592" cy="364119"/>
          </a:xfrm>
          <a:prstGeom prst="line">
            <a:avLst/>
          </a:prstGeom>
          <a:noFill/>
          <a:ln w="57150" cap="flat" cmpd="sng" algn="ctr">
            <a:solidFill>
              <a:schemeClr val="tx1"/>
            </a:solidFill>
            <a:prstDash val="solid"/>
            <a:round/>
            <a:headEnd type="none" w="med" len="med"/>
            <a:tailEnd type="none" w="med" len="med"/>
          </a:ln>
          <a:effectLst/>
        </p:spPr>
      </p:cxnSp>
      <p:cxnSp>
        <p:nvCxnSpPr>
          <p:cNvPr id="79" name="직선 연결선 78"/>
          <p:cNvCxnSpPr/>
          <p:nvPr/>
        </p:nvCxnSpPr>
        <p:spPr bwMode="auto">
          <a:xfrm rot="1080000" flipV="1">
            <a:off x="3459460" y="2872272"/>
            <a:ext cx="164592" cy="364119"/>
          </a:xfrm>
          <a:prstGeom prst="line">
            <a:avLst/>
          </a:prstGeom>
          <a:noFill/>
          <a:ln w="57150" cap="flat" cmpd="sng" algn="ctr">
            <a:solidFill>
              <a:schemeClr val="tx1"/>
            </a:solidFill>
            <a:prstDash val="solid"/>
            <a:round/>
            <a:headEnd type="none" w="med" len="med"/>
            <a:tailEnd type="none" w="med" len="med"/>
          </a:ln>
          <a:effectLst/>
        </p:spPr>
      </p:cxnSp>
      <p:grpSp>
        <p:nvGrpSpPr>
          <p:cNvPr id="7" name="Group 6"/>
          <p:cNvGrpSpPr/>
          <p:nvPr/>
        </p:nvGrpSpPr>
        <p:grpSpPr>
          <a:xfrm>
            <a:off x="5334000" y="1107765"/>
            <a:ext cx="3863472" cy="5674035"/>
            <a:chOff x="5334000" y="1107765"/>
            <a:chExt cx="3863472" cy="5674035"/>
          </a:xfrm>
        </p:grpSpPr>
        <p:sp>
          <p:nvSpPr>
            <p:cNvPr id="75" name="TextBox 111"/>
            <p:cNvSpPr txBox="1">
              <a:spLocks noChangeArrowheads="1"/>
            </p:cNvSpPr>
            <p:nvPr/>
          </p:nvSpPr>
          <p:spPr bwMode="auto">
            <a:xfrm>
              <a:off x="5428269" y="6443246"/>
              <a:ext cx="3212619" cy="338554"/>
            </a:xfrm>
            <a:prstGeom prst="rect">
              <a:avLst/>
            </a:prstGeom>
            <a:noFill/>
            <a:ln w="9525">
              <a:noFill/>
              <a:miter lim="800000"/>
              <a:headEnd/>
              <a:tailEnd/>
            </a:ln>
          </p:spPr>
          <p:txBody>
            <a:bodyPr wrap="square">
              <a:spAutoFit/>
            </a:bodyPr>
            <a:lstStyle/>
            <a:p>
              <a:r>
                <a:rPr lang="en-US" altLang="ko-KR" sz="1600" b="0" dirty="0" smtClean="0">
                  <a:latin typeface="+mj-lt"/>
                  <a:ea typeface="맑은 고딕" pitchFamily="50" charset="-127"/>
                  <a:cs typeface="Times New Roman" pitchFamily="18" charset="0"/>
                </a:rPr>
                <a:t>Yi </a:t>
              </a:r>
              <a:r>
                <a:rPr lang="en-US" altLang="ko-KR" sz="1600" b="0" i="1" dirty="0" smtClean="0">
                  <a:latin typeface="+mj-lt"/>
                  <a:ea typeface="맑은 고딕" pitchFamily="50" charset="-127"/>
                  <a:cs typeface="Times New Roman" pitchFamily="18" charset="0"/>
                </a:rPr>
                <a:t>et al</a:t>
              </a:r>
              <a:r>
                <a:rPr lang="en-US" altLang="ko-KR" sz="1600" b="0" dirty="0" smtClean="0">
                  <a:latin typeface="+mj-lt"/>
                  <a:ea typeface="맑은 고딕" pitchFamily="50" charset="-127"/>
                  <a:cs typeface="Times New Roman" pitchFamily="18" charset="0"/>
                </a:rPr>
                <a:t>., PRL (2011)</a:t>
              </a:r>
              <a:endParaRPr kumimoji="0" lang="en-US" altLang="ko-KR" sz="1600" b="0" dirty="0">
                <a:latin typeface="Times New Roman" pitchFamily="18" charset="0"/>
                <a:ea typeface="맑은 고딕" pitchFamily="50" charset="-127"/>
                <a:cs typeface="Times New Roman" pitchFamily="18" charset="0"/>
              </a:endParaRPr>
            </a:p>
          </p:txBody>
        </p:sp>
        <p:pic>
          <p:nvPicPr>
            <p:cNvPr id="3" name="Picture 2"/>
            <p:cNvPicPr>
              <a:picLocks noChangeAspect="1"/>
            </p:cNvPicPr>
            <p:nvPr/>
          </p:nvPicPr>
          <p:blipFill rotWithShape="1">
            <a:blip r:embed="rId6"/>
            <a:srcRect l="2857" t="52963" r="66082" b="8604"/>
            <a:stretch/>
          </p:blipFill>
          <p:spPr>
            <a:xfrm>
              <a:off x="5661067" y="1219200"/>
              <a:ext cx="2398258" cy="1470747"/>
            </a:xfrm>
            <a:prstGeom prst="rect">
              <a:avLst/>
            </a:prstGeom>
          </p:spPr>
        </p:pic>
        <p:pic>
          <p:nvPicPr>
            <p:cNvPr id="30" name="Picture 29"/>
            <p:cNvPicPr>
              <a:picLocks noChangeAspect="1"/>
            </p:cNvPicPr>
            <p:nvPr/>
          </p:nvPicPr>
          <p:blipFill rotWithShape="1">
            <a:blip r:embed="rId6"/>
            <a:srcRect l="35936" t="52845" r="33245" b="8487"/>
            <a:stretch/>
          </p:blipFill>
          <p:spPr>
            <a:xfrm>
              <a:off x="5687803" y="2743200"/>
              <a:ext cx="2373609" cy="1476057"/>
            </a:xfrm>
            <a:prstGeom prst="rect">
              <a:avLst/>
            </a:prstGeom>
          </p:spPr>
        </p:pic>
        <p:pic>
          <p:nvPicPr>
            <p:cNvPr id="31" name="Picture 30"/>
            <p:cNvPicPr>
              <a:picLocks noChangeAspect="1"/>
            </p:cNvPicPr>
            <p:nvPr/>
          </p:nvPicPr>
          <p:blipFill rotWithShape="1">
            <a:blip r:embed="rId6"/>
            <a:srcRect l="68429" t="52727" b="5140"/>
            <a:stretch/>
          </p:blipFill>
          <p:spPr>
            <a:xfrm>
              <a:off x="5661067" y="4280855"/>
              <a:ext cx="2425442" cy="1604258"/>
            </a:xfrm>
            <a:prstGeom prst="rect">
              <a:avLst/>
            </a:prstGeom>
          </p:spPr>
        </p:pic>
        <p:sp>
          <p:nvSpPr>
            <p:cNvPr id="4" name="Rectangle 3"/>
            <p:cNvSpPr/>
            <p:nvPr/>
          </p:nvSpPr>
          <p:spPr bwMode="auto">
            <a:xfrm>
              <a:off x="5440488" y="1107765"/>
              <a:ext cx="381000" cy="2286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33" name="Rectangle 32"/>
            <p:cNvSpPr/>
            <p:nvPr/>
          </p:nvSpPr>
          <p:spPr bwMode="auto">
            <a:xfrm>
              <a:off x="5440488" y="2673470"/>
              <a:ext cx="381000" cy="18892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34" name="Rectangle 33"/>
            <p:cNvSpPr/>
            <p:nvPr/>
          </p:nvSpPr>
          <p:spPr bwMode="auto">
            <a:xfrm>
              <a:off x="5431128" y="4196443"/>
              <a:ext cx="381000" cy="18892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6" name="TextBox 5"/>
            <p:cNvSpPr txBox="1"/>
            <p:nvPr/>
          </p:nvSpPr>
          <p:spPr>
            <a:xfrm rot="16200000">
              <a:off x="4992359" y="3327097"/>
              <a:ext cx="991060" cy="307777"/>
            </a:xfrm>
            <a:prstGeom prst="rect">
              <a:avLst/>
            </a:prstGeom>
            <a:noFill/>
          </p:spPr>
          <p:txBody>
            <a:bodyPr wrap="none" rtlCol="0">
              <a:spAutoFit/>
            </a:bodyPr>
            <a:lstStyle/>
            <a:p>
              <a:r>
                <a:rPr lang="en-US" sz="1400" b="0" i="1" dirty="0" smtClean="0"/>
                <a:t>E</a:t>
              </a:r>
              <a:r>
                <a:rPr lang="mr-IN" sz="1400" b="0" dirty="0" smtClean="0"/>
                <a:t>–</a:t>
              </a:r>
              <a:r>
                <a:rPr lang="en-US" sz="1400" b="0" i="1" dirty="0" smtClean="0"/>
                <a:t>E</a:t>
              </a:r>
              <a:r>
                <a:rPr lang="en-US" sz="1400" b="0" baseline="-25000" dirty="0" smtClean="0"/>
                <a:t>F</a:t>
              </a:r>
              <a:r>
                <a:rPr lang="en-US" sz="1400" b="0" dirty="0" smtClean="0"/>
                <a:t> (</a:t>
              </a:r>
              <a:r>
                <a:rPr lang="en-US" sz="1400" b="0" dirty="0" err="1" smtClean="0"/>
                <a:t>eV</a:t>
              </a:r>
              <a:r>
                <a:rPr lang="en-US" sz="1400" b="0" dirty="0" smtClean="0"/>
                <a:t>)</a:t>
              </a:r>
              <a:endParaRPr lang="en-US" sz="1400" b="0" dirty="0"/>
            </a:p>
          </p:txBody>
        </p:sp>
        <p:sp>
          <p:nvSpPr>
            <p:cNvPr id="36" name="TextBox 35"/>
            <p:cNvSpPr txBox="1"/>
            <p:nvPr/>
          </p:nvSpPr>
          <p:spPr>
            <a:xfrm>
              <a:off x="6660407" y="5943600"/>
              <a:ext cx="700315" cy="307777"/>
            </a:xfrm>
            <a:prstGeom prst="rect">
              <a:avLst/>
            </a:prstGeom>
            <a:noFill/>
          </p:spPr>
          <p:txBody>
            <a:bodyPr wrap="none" rtlCol="0">
              <a:spAutoFit/>
            </a:bodyPr>
            <a:lstStyle/>
            <a:p>
              <a:r>
                <a:rPr lang="en-US" sz="1400" b="0" i="1" dirty="0" smtClean="0"/>
                <a:t>k</a:t>
              </a:r>
              <a:r>
                <a:rPr lang="en-US" sz="1400" b="0" dirty="0" smtClean="0"/>
                <a:t> (</a:t>
              </a:r>
              <a:r>
                <a:rPr lang="en-US" sz="1400" b="0" dirty="0" smtClean="0">
                  <a:latin typeface="Symbol" charset="2"/>
                  <a:cs typeface="Symbol" charset="2"/>
                </a:rPr>
                <a:t>p</a:t>
              </a:r>
              <a:r>
                <a:rPr lang="en-US" sz="1400" b="0" dirty="0" smtClean="0"/>
                <a:t>/a)</a:t>
              </a:r>
              <a:endParaRPr lang="en-US" sz="1400" b="0" dirty="0"/>
            </a:p>
          </p:txBody>
        </p:sp>
        <p:sp>
          <p:nvSpPr>
            <p:cNvPr id="37" name="TextBox 36"/>
            <p:cNvSpPr txBox="1"/>
            <p:nvPr/>
          </p:nvSpPr>
          <p:spPr>
            <a:xfrm>
              <a:off x="8008560" y="2415672"/>
              <a:ext cx="1042957" cy="307777"/>
            </a:xfrm>
            <a:prstGeom prst="rect">
              <a:avLst/>
            </a:prstGeom>
            <a:noFill/>
          </p:spPr>
          <p:txBody>
            <a:bodyPr wrap="none" rtlCol="0">
              <a:spAutoFit/>
            </a:bodyPr>
            <a:lstStyle/>
            <a:p>
              <a:r>
                <a:rPr lang="en-US" sz="1400" b="0" dirty="0" smtClean="0"/>
                <a:t>Rb</a:t>
              </a:r>
              <a:r>
                <a:rPr lang="en-US" sz="1400" b="0" baseline="-25000" dirty="0" smtClean="0"/>
                <a:t>0.8</a:t>
              </a:r>
              <a:r>
                <a:rPr lang="en-US" sz="1400" b="0" dirty="0" smtClean="0"/>
                <a:t>Fe</a:t>
              </a:r>
              <a:r>
                <a:rPr lang="en-US" sz="1400" b="0" baseline="-25000" dirty="0" smtClean="0"/>
                <a:t>2</a:t>
              </a:r>
              <a:r>
                <a:rPr lang="en-US" sz="1400" b="0" dirty="0" smtClean="0"/>
                <a:t>S</a:t>
              </a:r>
              <a:r>
                <a:rPr lang="en-US" sz="1400" b="0" baseline="-25000" dirty="0" smtClean="0"/>
                <a:t>2</a:t>
              </a:r>
              <a:endParaRPr lang="en-US" sz="1400" b="0" baseline="-25000" dirty="0"/>
            </a:p>
          </p:txBody>
        </p:sp>
        <p:sp>
          <p:nvSpPr>
            <p:cNvPr id="38" name="TextBox 37"/>
            <p:cNvSpPr txBox="1"/>
            <p:nvPr/>
          </p:nvSpPr>
          <p:spPr>
            <a:xfrm>
              <a:off x="8001483" y="3946055"/>
              <a:ext cx="1195989" cy="307777"/>
            </a:xfrm>
            <a:prstGeom prst="rect">
              <a:avLst/>
            </a:prstGeom>
            <a:noFill/>
          </p:spPr>
          <p:txBody>
            <a:bodyPr wrap="none" rtlCol="0">
              <a:spAutoFit/>
            </a:bodyPr>
            <a:lstStyle/>
            <a:p>
              <a:r>
                <a:rPr lang="en-US" sz="1400" b="0" dirty="0" smtClean="0"/>
                <a:t>Rb</a:t>
              </a:r>
              <a:r>
                <a:rPr lang="en-US" sz="1400" b="0" baseline="-25000" dirty="0" smtClean="0"/>
                <a:t>0.8</a:t>
              </a:r>
              <a:r>
                <a:rPr lang="en-US" sz="1400" b="0" dirty="0" smtClean="0"/>
                <a:t>Fe</a:t>
              </a:r>
              <a:r>
                <a:rPr lang="en-US" sz="1400" b="0" baseline="-25000" dirty="0" smtClean="0"/>
                <a:t>2</a:t>
              </a:r>
              <a:r>
                <a:rPr lang="en-US" sz="1400" b="0" dirty="0" smtClean="0"/>
                <a:t>SSe</a:t>
              </a:r>
              <a:endParaRPr lang="en-US" sz="1400" b="0" baseline="-25000" dirty="0"/>
            </a:p>
          </p:txBody>
        </p:sp>
        <p:sp>
          <p:nvSpPr>
            <p:cNvPr id="39" name="TextBox 38"/>
            <p:cNvSpPr txBox="1"/>
            <p:nvPr/>
          </p:nvSpPr>
          <p:spPr>
            <a:xfrm>
              <a:off x="7974458" y="5483423"/>
              <a:ext cx="1142806" cy="307777"/>
            </a:xfrm>
            <a:prstGeom prst="rect">
              <a:avLst/>
            </a:prstGeom>
            <a:noFill/>
          </p:spPr>
          <p:txBody>
            <a:bodyPr wrap="none" rtlCol="0">
              <a:spAutoFit/>
            </a:bodyPr>
            <a:lstStyle/>
            <a:p>
              <a:r>
                <a:rPr lang="en-US" sz="1400" b="0" dirty="0" smtClean="0"/>
                <a:t>Rb</a:t>
              </a:r>
              <a:r>
                <a:rPr lang="en-US" sz="1400" b="0" baseline="-25000" dirty="0" smtClean="0"/>
                <a:t>0.8</a:t>
              </a:r>
              <a:r>
                <a:rPr lang="en-US" sz="1400" b="0" dirty="0" smtClean="0"/>
                <a:t>Fe</a:t>
              </a:r>
              <a:r>
                <a:rPr lang="en-US" sz="1400" b="0" baseline="-25000" dirty="0" smtClean="0"/>
                <a:t>2</a:t>
              </a:r>
              <a:r>
                <a:rPr lang="en-US" sz="1400" b="0" dirty="0" smtClean="0"/>
                <a:t>Se</a:t>
              </a:r>
              <a:r>
                <a:rPr lang="en-US" sz="1400" b="0" baseline="-25000" dirty="0" smtClean="0"/>
                <a:t>2</a:t>
              </a:r>
              <a:endParaRPr lang="en-US" sz="1400" b="0" baseline="-25000" dirty="0"/>
            </a:p>
          </p:txBody>
        </p:sp>
      </p:grpSp>
    </p:spTree>
    <p:extLst>
      <p:ext uri="{BB962C8B-B14F-4D97-AF65-F5344CB8AC3E}">
        <p14:creationId xmlns:p14="http://schemas.microsoft.com/office/powerpoint/2010/main" val="3056708277"/>
      </p:ext>
    </p:extLst>
  </p:cSld>
  <p:clrMapOvr>
    <a:masterClrMapping/>
  </p:clrMapOvr>
  <mc:AlternateContent xmlns:mc="http://schemas.openxmlformats.org/markup-compatibility/2006" xmlns:p14="http://schemas.microsoft.com/office/powerpoint/2010/main">
    <mc:Choice Requires="p14">
      <p:transition spd="slow" p14:dur="2000" advTm="17552"/>
    </mc:Choice>
    <mc:Fallback xmlns="">
      <p:transition xmlns:p14="http://schemas.microsoft.com/office/powerpoint/2010/main" spd="slow" advTm="1755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5"/>
                                        </p:tgtEl>
                                        <p:attrNameLst>
                                          <p:attrName>style.opacity</p:attrName>
                                        </p:attrNameLst>
                                      </p:cBhvr>
                                      <p:to>
                                        <p:strVal val="0.25"/>
                                      </p:to>
                                    </p:set>
                                    <p:animEffect filter="image" prLst="opacity: 0.25">
                                      <p:cBhvr rctx="IE">
                                        <p:cTn id="7" dur="indefinite"/>
                                        <p:tgtEl>
                                          <p:spTgt spid="55"/>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1500"/>
                                        <p:tgtEl>
                                          <p:spTgt spid="46"/>
                                        </p:tgtEl>
                                      </p:cBhvr>
                                    </p:animEffect>
                                  </p:childTnLst>
                                </p:cTn>
                              </p:par>
                            </p:childTnLst>
                          </p:cTn>
                        </p:par>
                        <p:par>
                          <p:cTn id="11" fill="hold">
                            <p:stCondLst>
                              <p:cond delay="1500"/>
                            </p:stCondLst>
                            <p:childTnLst>
                              <p:par>
                                <p:cTn id="12" presetID="9" presetClass="emph" presetSubtype="0" nodeType="afterEffect">
                                  <p:stCondLst>
                                    <p:cond delay="0"/>
                                  </p:stCondLst>
                                  <p:childTnLst>
                                    <p:set>
                                      <p:cBhvr rctx="PPT">
                                        <p:cTn id="13" dur="indefinite"/>
                                        <p:tgtEl>
                                          <p:spTgt spid="46"/>
                                        </p:tgtEl>
                                        <p:attrNameLst>
                                          <p:attrName>style.opacity</p:attrName>
                                        </p:attrNameLst>
                                      </p:cBhvr>
                                      <p:to>
                                        <p:strVal val="0.5"/>
                                      </p:to>
                                    </p:set>
                                    <p:animEffect filter="image" prLst="opacity: 0.5">
                                      <p:cBhvr rctx="IE">
                                        <p:cTn id="14" dur="indefinite"/>
                                        <p:tgtEl>
                                          <p:spTgt spid="46"/>
                                        </p:tgtEl>
                                      </p:cBhvr>
                                    </p:animEffect>
                                  </p:childTnLst>
                                </p:cTn>
                              </p:par>
                              <p:par>
                                <p:cTn id="15" presetID="10"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1500"/>
                                        <p:tgtEl>
                                          <p:spTgt spid="48"/>
                                        </p:tgtEl>
                                      </p:cBhvr>
                                    </p:animEffect>
                                  </p:childTnLst>
                                </p:cTn>
                              </p:par>
                            </p:childTnLst>
                          </p:cTn>
                        </p:par>
                        <p:par>
                          <p:cTn id="18" fill="hold">
                            <p:stCondLst>
                              <p:cond delay="3000"/>
                            </p:stCondLst>
                            <p:childTnLst>
                              <p:par>
                                <p:cTn id="19" presetID="1" presetClass="entr" presetSubtype="0" fill="hold" nodeType="after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childTnLst>
                          </p:cTn>
                        </p:par>
                        <p:par>
                          <p:cTn id="21" fill="hold">
                            <p:stCondLst>
                              <p:cond delay="3000"/>
                            </p:stCondLst>
                            <p:childTnLst>
                              <p:par>
                                <p:cTn id="22" presetID="9" presetClass="emph" presetSubtype="0" nodeType="afterEffect">
                                  <p:stCondLst>
                                    <p:cond delay="0"/>
                                  </p:stCondLst>
                                  <p:childTnLst>
                                    <p:set>
                                      <p:cBhvr rctx="PPT">
                                        <p:cTn id="23" dur="indefinite"/>
                                        <p:tgtEl>
                                          <p:spTgt spid="78"/>
                                        </p:tgtEl>
                                        <p:attrNameLst>
                                          <p:attrName>style.opacity</p:attrName>
                                        </p:attrNameLst>
                                      </p:cBhvr>
                                      <p:to>
                                        <p:strVal val="0.5"/>
                                      </p:to>
                                    </p:set>
                                    <p:animEffect filter="image" prLst="opacity: 0.5">
                                      <p:cBhvr rctx="IE">
                                        <p:cTn id="24" dur="indefinite"/>
                                        <p:tgtEl>
                                          <p:spTgt spid="78"/>
                                        </p:tgtEl>
                                      </p:cBhvr>
                                    </p:animEffect>
                                  </p:childTnLst>
                                </p:cTn>
                              </p:par>
                            </p:childTnLst>
                          </p:cTn>
                        </p:par>
                        <p:par>
                          <p:cTn id="25" fill="hold">
                            <p:stCondLst>
                              <p:cond delay="3000"/>
                            </p:stCondLst>
                            <p:childTnLst>
                              <p:par>
                                <p:cTn id="26" presetID="1" presetClass="entr" presetSubtype="0" fill="hold" nodeType="afterEffect">
                                  <p:stCondLst>
                                    <p:cond delay="1000"/>
                                  </p:stCondLst>
                                  <p:childTnLst>
                                    <p:set>
                                      <p:cBhvr>
                                        <p:cTn id="27" dur="1" fill="hold">
                                          <p:stCondLst>
                                            <p:cond delay="0"/>
                                          </p:stCondLst>
                                        </p:cTn>
                                        <p:tgtEl>
                                          <p:spTgt spid="7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0.2"/>
</p:tagLst>
</file>

<file path=ppt/tags/tag2.xml><?xml version="1.0" encoding="utf-8"?>
<p:tagLst xmlns:a="http://schemas.openxmlformats.org/drawingml/2006/main" xmlns:r="http://schemas.openxmlformats.org/officeDocument/2006/relationships" xmlns:p="http://schemas.openxmlformats.org/presentationml/2006/main">
  <p:tag name="TIMING" val="|14.2|5.7|5.4|7.5"/>
</p:tagLst>
</file>

<file path=ppt/tags/tag3.xml><?xml version="1.0" encoding="utf-8"?>
<p:tagLst xmlns:a="http://schemas.openxmlformats.org/drawingml/2006/main" xmlns:r="http://schemas.openxmlformats.org/officeDocument/2006/relationships" xmlns:p="http://schemas.openxmlformats.org/presentationml/2006/main">
  <p:tag name="TIMING" val="|60.4|6.2|27.9|8.8|17.4|13.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46274</TotalTime>
  <Words>3804</Words>
  <Application>Microsoft Macintosh PowerPoint</Application>
  <PresentationFormat>On-screen Show (4:3)</PresentationFormat>
  <Paragraphs>994</Paragraphs>
  <Slides>48</Slides>
  <Notes>16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48</vt:i4>
      </vt:variant>
    </vt:vector>
  </HeadingPairs>
  <TitlesOfParts>
    <vt:vector size="51" baseType="lpstr">
      <vt:lpstr>Default Design</vt:lpstr>
      <vt:lpstr>Equation</vt:lpstr>
      <vt:lpstr>수식</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Spin-ARPES</vt:lpstr>
      <vt:lpstr>PowerPoint Presentation</vt:lpstr>
      <vt:lpstr>PowerPoint Presentation</vt:lpstr>
      <vt:lpstr>PowerPoint Presentation</vt:lpstr>
      <vt:lpstr>PowerPoint Presentation</vt:lpstr>
    </vt:vector>
  </TitlesOfParts>
  <Company>UC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Shuyun</dc:creator>
  <cp:lastModifiedBy>Choonkyu Hwang</cp:lastModifiedBy>
  <cp:revision>4514</cp:revision>
  <dcterms:created xsi:type="dcterms:W3CDTF">2007-02-22T20:40:48Z</dcterms:created>
  <dcterms:modified xsi:type="dcterms:W3CDTF">2018-08-13T06:11:07Z</dcterms:modified>
</cp:coreProperties>
</file>