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031" r:id="rId2"/>
    <p:sldId id="1137" r:id="rId3"/>
    <p:sldId id="1200" r:id="rId4"/>
    <p:sldId id="1159" r:id="rId5"/>
    <p:sldId id="1199" r:id="rId6"/>
    <p:sldId id="1192" r:id="rId7"/>
    <p:sldId id="996" r:id="rId8"/>
    <p:sldId id="1067" r:id="rId9"/>
    <p:sldId id="1036" r:id="rId10"/>
    <p:sldId id="833" r:id="rId11"/>
    <p:sldId id="958" r:id="rId12"/>
    <p:sldId id="1201" r:id="rId13"/>
    <p:sldId id="1138" r:id="rId14"/>
    <p:sldId id="941" r:id="rId15"/>
    <p:sldId id="1196" r:id="rId16"/>
    <p:sldId id="1134" r:id="rId17"/>
    <p:sldId id="1147" r:id="rId18"/>
    <p:sldId id="1145" r:id="rId19"/>
    <p:sldId id="1164" r:id="rId20"/>
    <p:sldId id="1150" r:id="rId21"/>
    <p:sldId id="1094" r:id="rId22"/>
    <p:sldId id="1096" r:id="rId23"/>
    <p:sldId id="1135" r:id="rId24"/>
    <p:sldId id="1175" r:id="rId25"/>
    <p:sldId id="1197" r:id="rId26"/>
    <p:sldId id="1193" r:id="rId27"/>
    <p:sldId id="1194" r:id="rId28"/>
    <p:sldId id="1195" r:id="rId29"/>
    <p:sldId id="1188" r:id="rId30"/>
    <p:sldId id="1182" r:id="rId31"/>
    <p:sldId id="1169" r:id="rId32"/>
    <p:sldId id="1146" r:id="rId33"/>
    <p:sldId id="955" r:id="rId34"/>
    <p:sldId id="1148" r:id="rId35"/>
    <p:sldId id="1198" r:id="rId36"/>
  </p:sldIdLst>
  <p:sldSz cx="9144000" cy="6858000" type="screen4x3"/>
  <p:notesSz cx="6769100" cy="9906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737C088-6DC7-4EAF-950F-47250EFE5CB6}">
          <p14:sldIdLst>
            <p14:sldId id="1031"/>
            <p14:sldId id="1137"/>
            <p14:sldId id="1200"/>
            <p14:sldId id="1159"/>
            <p14:sldId id="1199"/>
            <p14:sldId id="1192"/>
            <p14:sldId id="996"/>
            <p14:sldId id="1067"/>
          </p14:sldIdLst>
        </p14:section>
        <p14:section name="電子状態" id="{62C19027-72C6-4E10-A2DA-CC1B2E535E03}">
          <p14:sldIdLst>
            <p14:sldId id="1036"/>
            <p14:sldId id="833"/>
            <p14:sldId id="958"/>
            <p14:sldId id="1201"/>
            <p14:sldId id="1138"/>
            <p14:sldId id="941"/>
            <p14:sldId id="1196"/>
            <p14:sldId id="1134"/>
            <p14:sldId id="1147"/>
            <p14:sldId id="1145"/>
            <p14:sldId id="1164"/>
            <p14:sldId id="1150"/>
            <p14:sldId id="1094"/>
            <p14:sldId id="1096"/>
            <p14:sldId id="1135"/>
            <p14:sldId id="1175"/>
            <p14:sldId id="1197"/>
          </p14:sldIdLst>
        </p14:section>
        <p14:section name="補" id="{44F22FFA-4BF0-40E5-80DC-69114D5D4159}">
          <p14:sldIdLst>
            <p14:sldId id="1193"/>
            <p14:sldId id="1194"/>
            <p14:sldId id="1195"/>
            <p14:sldId id="1188"/>
            <p14:sldId id="1182"/>
            <p14:sldId id="1169"/>
            <p14:sldId id="1146"/>
            <p14:sldId id="955"/>
            <p14:sldId id="1148"/>
            <p14:sldId id="11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CC"/>
    <a:srgbClr val="FF5050"/>
    <a:srgbClr val="6699FF"/>
    <a:srgbClr val="FFFF66"/>
    <a:srgbClr val="F2900E"/>
    <a:srgbClr val="FFFF99"/>
    <a:srgbClr val="003366"/>
    <a:srgbClr val="0066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3949" autoAdjust="0"/>
  </p:normalViewPr>
  <p:slideViewPr>
    <p:cSldViewPr>
      <p:cViewPr>
        <p:scale>
          <a:sx n="80" d="100"/>
          <a:sy n="80" d="100"/>
        </p:scale>
        <p:origin x="1171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7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BE6C04-43C3-4387-B92C-84155554B8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4025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C7430D-D902-4C13-A38F-A4E138022BA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2005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430D-D902-4C13-A38F-A4E138022BA0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634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2 electrons</a:t>
            </a:r>
          </a:p>
          <a:p>
            <a:r>
              <a:rPr lang="en-US" altLang="ja-JP" dirty="0"/>
              <a:t>  </a:t>
            </a:r>
            <a:r>
              <a:rPr lang="ja-JP" altLang="en-US" dirty="0"/>
              <a:t>  </a:t>
            </a:r>
            <a:r>
              <a:rPr lang="en-US" altLang="ja-JP" dirty="0" err="1"/>
              <a:t>polaron</a:t>
            </a:r>
            <a:r>
              <a:rPr lang="en-US" altLang="ja-JP" dirty="0"/>
              <a:t> stabilization</a:t>
            </a:r>
          </a:p>
          <a:p>
            <a:r>
              <a:rPr lang="en-US" altLang="ja-JP" dirty="0"/>
              <a:t>    spin-spin interaction</a:t>
            </a:r>
          </a:p>
          <a:p>
            <a:r>
              <a:rPr lang="en-US" altLang="ja-JP" dirty="0"/>
              <a:t>    </a:t>
            </a:r>
            <a:r>
              <a:rPr lang="en-US" altLang="ja-JP" dirty="0" err="1"/>
              <a:t>polaron-Ov</a:t>
            </a:r>
            <a:r>
              <a:rPr lang="en-US" altLang="ja-JP" dirty="0"/>
              <a:t> interaction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4E14AF-F759-4E89-9337-3FFFDBD04B18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3650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計算は加藤さん</a:t>
            </a:r>
            <a:endParaRPr kumimoji="1" lang="en-US" altLang="ja-JP" dirty="0"/>
          </a:p>
          <a:p>
            <a:r>
              <a:rPr kumimoji="1" lang="ja-JP" altLang="en-US" dirty="0"/>
              <a:t>Ｓ偏光で中間状態が</a:t>
            </a:r>
            <a:r>
              <a:rPr kumimoji="1" lang="ja-JP" altLang="en-US" dirty="0" err="1"/>
              <a:t>ｐ</a:t>
            </a:r>
            <a:r>
              <a:rPr kumimoji="1" lang="en-US" altLang="ja-JP" dirty="0" err="1"/>
              <a:t>xy</a:t>
            </a:r>
            <a:r>
              <a:rPr kumimoji="1" lang="ja-JP" altLang="en-US" dirty="0"/>
              <a:t>軌道（ｍ＝＋１，－１）とするには，ｐｘに励起してｐｙから放出にしないといけない</a:t>
            </a:r>
            <a:endParaRPr kumimoji="1" lang="en-US" altLang="ja-JP" dirty="0"/>
          </a:p>
          <a:p>
            <a:r>
              <a:rPr kumimoji="1" lang="ja-JP" altLang="en-US" dirty="0"/>
              <a:t>縮退が解けるとこうならない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430D-D902-4C13-A38F-A4E138022BA0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1889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38FBB-A1AB-43B4-9E45-4070F8A3AEE8}" type="slidenum">
              <a:rPr lang="en-US" altLang="ja-JP"/>
              <a:pPr/>
              <a:t>31</a:t>
            </a:fld>
            <a:endParaRPr lang="en-US" altLang="ja-JP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000" dirty="0"/>
              <a:t>Oh vs Td</a:t>
            </a:r>
          </a:p>
        </p:txBody>
      </p:sp>
    </p:spTree>
    <p:extLst>
      <p:ext uri="{BB962C8B-B14F-4D97-AF65-F5344CB8AC3E}">
        <p14:creationId xmlns:p14="http://schemas.microsoft.com/office/powerpoint/2010/main" val="1626914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38FBB-A1AB-43B4-9E45-4070F8A3AEE8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94841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nmat_5_665</a:t>
            </a:r>
            <a:endParaRPr lang="ja-JP" altLang="en-US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494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EC9AF-C3C8-46BC-8A6A-4907149C605F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Nuclear reaction we use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9771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(1ML =</a:t>
                </a:r>
                <a14:m>
                  <m:oMath xmlns:m="http://schemas.openxmlformats.org/officeDocument/2006/math">
                    <m:r>
                      <a:rPr lang="en-US" altLang="ja-JP" sz="1200">
                        <a:latin typeface="Cambria Math"/>
                      </a:rPr>
                      <m:t>5.17</m:t>
                    </m:r>
                    <m:r>
                      <a:rPr lang="en-US" altLang="ja-JP" sz="12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200" i="1">
                            <a:latin typeface="Cambria Math"/>
                          </a:rPr>
                          <m:t>14</m:t>
                        </m:r>
                      </m:sup>
                    </m:sSup>
                  </m:oMath>
                </a14:m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cm</a:t>
                </a:r>
                <a:r>
                  <a:rPr kumimoji="1" lang="en-US" altLang="ja-JP" sz="1200" kern="1200" baseline="300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-2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) </a:t>
                </a:r>
                <a:endParaRPr kumimoji="1" lang="ja-JP" altLang="en-US" sz="1000" kern="1200" dirty="0">
                  <a:solidFill>
                    <a:schemeClr val="tx1"/>
                  </a:solidFill>
                  <a:latin typeface="Arial" charset="0"/>
                  <a:ea typeface="ＭＳ Ｐ明朝" pitchFamily="18" charset="-128"/>
                  <a:cs typeface="+mn-cs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 smtClean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(1ML =</a:t>
                </a:r>
                <a:r>
                  <a:rPr lang="en-US" altLang="ja-JP" sz="1200" i="0">
                    <a:latin typeface="Cambria Math"/>
                  </a:rPr>
                  <a:t>5.17×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〖</a:t>
                </a:r>
                <a:r>
                  <a:rPr lang="en-US" altLang="ja-JP" sz="1200" i="0">
                    <a:latin typeface="Cambria Math"/>
                  </a:rPr>
                  <a:t>10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〗^</a:t>
                </a:r>
                <a:r>
                  <a:rPr lang="en-US" altLang="ja-JP" sz="1200" i="0">
                    <a:latin typeface="Cambria Math"/>
                  </a:rPr>
                  <a:t>14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cm</a:t>
                </a:r>
                <a:r>
                  <a:rPr kumimoji="1" lang="en-US" altLang="ja-JP" sz="1200" kern="1200" baseline="300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-2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) </a:t>
                </a:r>
                <a:endParaRPr kumimoji="1" lang="ja-JP" altLang="en-US" sz="1000" kern="1200" dirty="0">
                  <a:solidFill>
                    <a:schemeClr val="tx1"/>
                  </a:solidFill>
                  <a:latin typeface="Arial" charset="0"/>
                  <a:ea typeface="ＭＳ Ｐ明朝" pitchFamily="18" charset="-128"/>
                  <a:cs typeface="+mn-cs"/>
                </a:endParaRP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430D-D902-4C13-A38F-A4E138022BA0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587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38FBB-A1AB-43B4-9E45-4070F8A3AEE8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10408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(1ML =</a:t>
                </a:r>
                <a14:m>
                  <m:oMath xmlns:m="http://schemas.openxmlformats.org/officeDocument/2006/math">
                    <m:r>
                      <a:rPr lang="en-US" altLang="ja-JP" sz="1200">
                        <a:latin typeface="Cambria Math"/>
                      </a:rPr>
                      <m:t>5.17</m:t>
                    </m:r>
                    <m:r>
                      <a:rPr lang="en-US" altLang="ja-JP" sz="12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200" i="1">
                            <a:latin typeface="Cambria Math"/>
                          </a:rPr>
                          <m:t>14</m:t>
                        </m:r>
                      </m:sup>
                    </m:sSup>
                  </m:oMath>
                </a14:m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cm</a:t>
                </a:r>
                <a:r>
                  <a:rPr kumimoji="1" lang="en-US" altLang="ja-JP" sz="1200" kern="1200" baseline="300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-2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) </a:t>
                </a:r>
                <a:endParaRPr kumimoji="1" lang="ja-JP" altLang="en-US" sz="1000" kern="1200" dirty="0">
                  <a:solidFill>
                    <a:schemeClr val="tx1"/>
                  </a:solidFill>
                  <a:latin typeface="Arial" charset="0"/>
                  <a:ea typeface="ＭＳ Ｐ明朝" pitchFamily="18" charset="-128"/>
                  <a:cs typeface="+mn-cs"/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 smtClean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(1ML =</a:t>
                </a:r>
                <a:r>
                  <a:rPr lang="en-US" altLang="ja-JP" sz="1200" i="0">
                    <a:latin typeface="Cambria Math"/>
                  </a:rPr>
                  <a:t>5.17×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〖</a:t>
                </a:r>
                <a:r>
                  <a:rPr lang="en-US" altLang="ja-JP" sz="1200" i="0">
                    <a:latin typeface="Cambria Math"/>
                  </a:rPr>
                  <a:t>10</a:t>
                </a:r>
                <a:r>
                  <a:rPr lang="en-US" altLang="ja-JP" sz="1200" i="0">
                    <a:latin typeface="Cambria Math" panose="02040503050406030204" pitchFamily="18" charset="0"/>
                  </a:rPr>
                  <a:t>〗^</a:t>
                </a:r>
                <a:r>
                  <a:rPr lang="en-US" altLang="ja-JP" sz="1200" i="0">
                    <a:latin typeface="Cambria Math"/>
                  </a:rPr>
                  <a:t>14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cm</a:t>
                </a:r>
                <a:r>
                  <a:rPr kumimoji="1" lang="en-US" altLang="ja-JP" sz="1200" kern="1200" baseline="300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-2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latin typeface="Arial" charset="0"/>
                    <a:ea typeface="ＭＳ Ｐ明朝" pitchFamily="18" charset="-128"/>
                    <a:cs typeface="+mn-cs"/>
                  </a:rPr>
                  <a:t>) </a:t>
                </a:r>
                <a:endParaRPr kumimoji="1" lang="ja-JP" altLang="en-US" sz="1000" kern="1200" dirty="0">
                  <a:solidFill>
                    <a:schemeClr val="tx1"/>
                  </a:solidFill>
                  <a:latin typeface="Arial" charset="0"/>
                  <a:ea typeface="ＭＳ Ｐ明朝" pitchFamily="18" charset="-128"/>
                  <a:cs typeface="+mn-cs"/>
                </a:endParaRPr>
              </a:p>
              <a:p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430D-D902-4C13-A38F-A4E138022BA0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125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C5967-720C-40A5-A5B1-B3FE79A4090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97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Most of H comes from a deeper region, the amount of H near the surface within 1 nm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7430D-D902-4C13-A38F-A4E138022BA0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803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9588"/>
            <a:ext cx="3403600" cy="2552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6ED6-C125-4BD1-9CFB-156C622C3FF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9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C5DCD-99FB-4B60-8D30-A7A3E3CE55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890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964FE-B0E0-458C-A744-55E836D077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165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72075-8D02-440A-97AD-526FC2FF6E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9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42A6-62AF-4E50-89B9-BFBEE3A4AE6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635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2"/>
          <p:cNvSpPr/>
          <p:nvPr userDrawn="1"/>
        </p:nvSpPr>
        <p:spPr>
          <a:xfrm>
            <a:off x="122548" y="659876"/>
            <a:ext cx="2880000" cy="72000"/>
          </a:xfrm>
          <a:custGeom>
            <a:avLst/>
            <a:gdLst>
              <a:gd name="connsiteX0" fmla="*/ 0 w 7324627"/>
              <a:gd name="connsiteY0" fmla="*/ 0 h 432000"/>
              <a:gd name="connsiteX1" fmla="*/ 7108627 w 7324627"/>
              <a:gd name="connsiteY1" fmla="*/ 0 h 432000"/>
              <a:gd name="connsiteX2" fmla="*/ 7324627 w 7324627"/>
              <a:gd name="connsiteY2" fmla="*/ 216000 h 432000"/>
              <a:gd name="connsiteX3" fmla="*/ 7324627 w 7324627"/>
              <a:gd name="connsiteY3" fmla="*/ 432000 h 432000"/>
              <a:gd name="connsiteX4" fmla="*/ 0 w 7324627"/>
              <a:gd name="connsiteY4" fmla="*/ 432000 h 432000"/>
              <a:gd name="connsiteX5" fmla="*/ 0 w 7324627"/>
              <a:gd name="connsiteY5" fmla="*/ 0 h 432000"/>
              <a:gd name="connsiteX0" fmla="*/ 0 w 7324627"/>
              <a:gd name="connsiteY0" fmla="*/ 0 h 432000"/>
              <a:gd name="connsiteX1" fmla="*/ 7108627 w 7324627"/>
              <a:gd name="connsiteY1" fmla="*/ 0 h 432000"/>
              <a:gd name="connsiteX2" fmla="*/ 7324627 w 7324627"/>
              <a:gd name="connsiteY2" fmla="*/ 432000 h 432000"/>
              <a:gd name="connsiteX3" fmla="*/ 0 w 7324627"/>
              <a:gd name="connsiteY3" fmla="*/ 432000 h 432000"/>
              <a:gd name="connsiteX4" fmla="*/ 0 w 7324627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4627" h="432000">
                <a:moveTo>
                  <a:pt x="0" y="0"/>
                </a:moveTo>
                <a:lnTo>
                  <a:pt x="7108627" y="0"/>
                </a:lnTo>
                <a:lnTo>
                  <a:pt x="7324627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0203D"/>
              </a:gs>
              <a:gs pos="77000">
                <a:schemeClr val="accent5">
                  <a:lumMod val="75000"/>
                </a:schemeClr>
              </a:gs>
              <a:gs pos="4100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5FC5D42B-7FBE-4BE5-AB7D-CF25D885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2017/2/13</a:t>
            </a:r>
            <a:endParaRPr kumimoji="1" lang="ja-JP" altLang="en-US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711E3907-F336-4D51-9540-31B43B23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B62C8873-ADE0-41D1-907F-9403CCC7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7837" y="314547"/>
            <a:ext cx="2057400" cy="365125"/>
          </a:xfrm>
        </p:spPr>
        <p:txBody>
          <a:bodyPr/>
          <a:lstStyle>
            <a:lvl1pPr>
              <a:defRPr sz="1400"/>
            </a:lvl1pPr>
          </a:lstStyle>
          <a:p>
            <a:fld id="{100AE0ED-46A4-4A6F-930F-4B2A19FF3510}" type="slidenum">
              <a:rPr kumimoji="1" lang="ja-JP" altLang="en-US" smtClean="0"/>
              <a:pPr/>
              <a:t>‹#›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25A106-2DD2-4662-A1F5-C93F030680C9}"/>
              </a:ext>
            </a:extLst>
          </p:cNvPr>
          <p:cNvSpPr txBox="1"/>
          <p:nvPr userDrawn="1"/>
        </p:nvSpPr>
        <p:spPr>
          <a:xfrm>
            <a:off x="8512979" y="314547"/>
            <a:ext cx="471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/13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2903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7A5D6-7FDE-425C-9415-5ADA6BC22E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119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C590-1065-42FC-8A15-37E96ABE95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48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98874-1D8D-4F3C-A042-6129ACA4160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011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19B49-C243-441B-8583-FB9D30FEC28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993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963C9-B2E8-40AD-A4E0-5F88C03261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68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C70DF-E351-43DE-AF8A-E469A625F2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1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163A5-35C1-4B0B-9F9E-EC91356499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117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BEDA5-4175-4DD8-9D34-40F22503090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66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FDEB8FD-C2A2-4D0C-BF4E-B5E66DEF0AE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5.wmf"/><Relationship Id="rId3" Type="http://schemas.openxmlformats.org/officeDocument/2006/relationships/image" Target="../media/image26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Relationship Id="rId1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62.jp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0.wmf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21.png"/><Relationship Id="rId34" Type="http://schemas.openxmlformats.org/officeDocument/2006/relationships/image" Target="../media/image67.wmf"/><Relationship Id="rId25" Type="http://schemas.openxmlformats.org/officeDocument/2006/relationships/image" Target="../media/image69.png"/><Relationship Id="rId3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11.png"/><Relationship Id="rId29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24" Type="http://schemas.openxmlformats.org/officeDocument/2006/relationships/image" Target="../media/image63.wmf"/><Relationship Id="rId32" Type="http://schemas.openxmlformats.org/officeDocument/2006/relationships/image" Target="../media/image66.wmf"/><Relationship Id="rId37" Type="http://schemas.openxmlformats.org/officeDocument/2006/relationships/image" Target="../media/image135.png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134.png"/><Relationship Id="rId36" Type="http://schemas.openxmlformats.org/officeDocument/2006/relationships/image" Target="../media/image68.wmf"/><Relationship Id="rId31" Type="http://schemas.openxmlformats.org/officeDocument/2006/relationships/oleObject" Target="../embeddings/oleObject21.bin"/><Relationship Id="rId4" Type="http://schemas.openxmlformats.org/officeDocument/2006/relationships/image" Target="../media/image21.png"/><Relationship Id="rId22" Type="http://schemas.openxmlformats.org/officeDocument/2006/relationships/image" Target="../media/image231.png"/><Relationship Id="rId27" Type="http://schemas.openxmlformats.org/officeDocument/2006/relationships/image" Target="../media/image64.wmf"/><Relationship Id="rId30" Type="http://schemas.openxmlformats.org/officeDocument/2006/relationships/image" Target="../media/image65.wmf"/><Relationship Id="rId35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71.png"/><Relationship Id="rId21" Type="http://schemas.openxmlformats.org/officeDocument/2006/relationships/image" Target="../media/image221.png"/><Relationship Id="rId7" Type="http://schemas.openxmlformats.org/officeDocument/2006/relationships/image" Target="../media/image270.png"/><Relationship Id="rId2" Type="http://schemas.openxmlformats.org/officeDocument/2006/relationships/image" Target="../media/image70.emf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125.png"/><Relationship Id="rId23" Type="http://schemas.openxmlformats.org/officeDocument/2006/relationships/image" Target="../media/image126.png"/><Relationship Id="rId4" Type="http://schemas.openxmlformats.org/officeDocument/2006/relationships/image" Target="../media/image72.jpeg"/><Relationship Id="rId9" Type="http://schemas.openxmlformats.org/officeDocument/2006/relationships/image" Target="../media/image290.png"/><Relationship Id="rId22" Type="http://schemas.openxmlformats.org/officeDocument/2006/relationships/image" Target="../media/image2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jpg"/><Relationship Id="rId4" Type="http://schemas.openxmlformats.org/officeDocument/2006/relationships/image" Target="../media/image74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77.emf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6.wmf"/><Relationship Id="rId11" Type="http://schemas.openxmlformats.org/officeDocument/2006/relationships/image" Target="../media/image79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0.wmf"/><Relationship Id="rId4" Type="http://schemas.openxmlformats.org/officeDocument/2006/relationships/image" Target="../media/image78.emf"/><Relationship Id="rId9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png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JPG"/><Relationship Id="rId11" Type="http://schemas.openxmlformats.org/officeDocument/2006/relationships/image" Target="../media/image20.wmf"/><Relationship Id="rId5" Type="http://schemas.openxmlformats.org/officeDocument/2006/relationships/image" Target="../media/image81.JP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80.emf"/><Relationship Id="rId9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70.emf"/><Relationship Id="rId7" Type="http://schemas.openxmlformats.org/officeDocument/2006/relationships/image" Target="../media/image260.png"/><Relationship Id="rId12" Type="http://schemas.openxmlformats.org/officeDocument/2006/relationships/image" Target="../media/image6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11" Type="http://schemas.openxmlformats.org/officeDocument/2006/relationships/image" Target="../media/image84.emf"/><Relationship Id="rId10" Type="http://schemas.openxmlformats.org/officeDocument/2006/relationships/image" Target="../media/image290.png"/><Relationship Id="rId9" Type="http://schemas.openxmlformats.org/officeDocument/2006/relationships/image" Target="../media/image280.png"/><Relationship Id="rId14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59402" y="2056660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9519" y="749528"/>
            <a:ext cx="84449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3600" dirty="0"/>
              <a:t>Adsorption and absorption of hydrogen </a:t>
            </a:r>
          </a:p>
          <a:p>
            <a:pPr algn="ctr"/>
            <a:r>
              <a:rPr lang="en-US" altLang="ja-JP" sz="3600" dirty="0"/>
              <a:t>in Titanium dioxide</a:t>
            </a:r>
            <a:endParaRPr lang="en-US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3409001" y="4005064"/>
            <a:ext cx="22573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3200" dirty="0"/>
              <a:t>K. Fukutani</a:t>
            </a:r>
            <a:endParaRPr lang="ja-JP" altLang="ja-JP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7461020" y="188640"/>
            <a:ext cx="1682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2018/08/14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7"/>
          <p:cNvSpPr txBox="1">
            <a:spLocks noChangeArrowheads="1"/>
          </p:cNvSpPr>
          <p:nvPr/>
        </p:nvSpPr>
        <p:spPr bwMode="auto">
          <a:xfrm>
            <a:off x="1712225" y="2790510"/>
            <a:ext cx="56509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3200" dirty="0"/>
              <a:t>Institute of Industrial Science </a:t>
            </a:r>
          </a:p>
          <a:p>
            <a:pPr algn="ctr"/>
            <a:r>
              <a:rPr lang="en-US" altLang="ja-JP" sz="3200" dirty="0"/>
              <a:t>The University of Tokyo</a:t>
            </a:r>
            <a:endParaRPr lang="ja-JP" altLang="ja-JP" sz="3200" dirty="0"/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5DE8214C-5E5C-4BE0-9BC0-2F070E050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60" y="5013176"/>
            <a:ext cx="60288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800" dirty="0"/>
              <a:t>Co-workers:</a:t>
            </a:r>
          </a:p>
          <a:p>
            <a:pPr algn="ctr"/>
            <a:r>
              <a:rPr lang="en-US" altLang="ja-JP" sz="2800" dirty="0"/>
              <a:t>Y. </a:t>
            </a:r>
            <a:r>
              <a:rPr lang="en-US" altLang="ja-JP" sz="2800" dirty="0" err="1"/>
              <a:t>Ohashi</a:t>
            </a:r>
            <a:r>
              <a:rPr lang="en-US" altLang="ja-JP" sz="2800" dirty="0"/>
              <a:t>, N. </a:t>
            </a:r>
            <a:r>
              <a:rPr lang="en-US" altLang="ja-JP" sz="2800" dirty="0" err="1"/>
              <a:t>Nagatsuka</a:t>
            </a:r>
            <a:r>
              <a:rPr lang="en-US" altLang="ja-JP" sz="2800" dirty="0"/>
              <a:t>, A. Sakurai </a:t>
            </a:r>
          </a:p>
          <a:p>
            <a:pPr algn="ctr"/>
            <a:r>
              <a:rPr lang="en-US" altLang="ja-JP" sz="2800" dirty="0"/>
              <a:t>S. Ogura, S. </a:t>
            </a:r>
            <a:r>
              <a:rPr lang="en-US" altLang="ja-JP" sz="2800" dirty="0" err="1"/>
              <a:t>Ashihara</a:t>
            </a:r>
            <a:endParaRPr lang="ja-JP" altLang="ja-JP" sz="2800" u="sng" dirty="0"/>
          </a:p>
        </p:txBody>
      </p:sp>
    </p:spTree>
    <p:extLst>
      <p:ext uri="{BB962C8B-B14F-4D97-AF65-F5344CB8AC3E}">
        <p14:creationId xmlns:p14="http://schemas.microsoft.com/office/powerpoint/2010/main" val="267787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69" y="2103290"/>
            <a:ext cx="5490715" cy="2663869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396262" y="4098818"/>
            <a:ext cx="6539510" cy="856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0" name="Picture 2">
            <a:extLst>
              <a:ext uri="{FF2B5EF4-FFF2-40B4-BE49-F238E27FC236}">
                <a16:creationId xmlns:a16="http://schemas.microsoft.com/office/drawing/2014/main" id="{5B9EC99B-B26E-48D4-8D17-7ECDA15E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95" y="4127476"/>
            <a:ext cx="4091069" cy="267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226424" y="2810663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CC"/>
                </a:solidFill>
              </a:rPr>
              <a:t>delocalized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55493" y="3190572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CC"/>
                </a:solidFill>
              </a:rPr>
              <a:t>localized</a:t>
            </a:r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18301" y="438769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polaron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171376" y="243605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U</a:t>
            </a:r>
          </a:p>
        </p:txBody>
      </p:sp>
      <p:sp>
        <p:nvSpPr>
          <p:cNvPr id="34" name="テキスト ボックス 20"/>
          <p:cNvSpPr txBox="1">
            <a:spLocks noChangeArrowheads="1"/>
          </p:cNvSpPr>
          <p:nvPr/>
        </p:nvSpPr>
        <p:spPr bwMode="auto">
          <a:xfrm>
            <a:off x="4488193" y="957329"/>
            <a:ext cx="1818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1200"/>
              </a:spcBef>
            </a:pPr>
            <a:r>
              <a:rPr lang="en-US" altLang="ja-JP" dirty="0"/>
              <a:t>H </a:t>
            </a:r>
            <a:r>
              <a:rPr lang="ja-JP" altLang="en-US" dirty="0"/>
              <a:t>→ </a:t>
            </a:r>
            <a:r>
              <a:rPr lang="en-US" altLang="ja-JP" dirty="0"/>
              <a:t>H</a:t>
            </a:r>
            <a:r>
              <a:rPr lang="en-US" altLang="ja-JP" baseline="30000" dirty="0"/>
              <a:t>+</a:t>
            </a:r>
            <a:r>
              <a:rPr lang="en-US" altLang="ja-JP" dirty="0"/>
              <a:t> + e</a:t>
            </a:r>
            <a:r>
              <a:rPr lang="en-US" altLang="ja-JP" baseline="50000" dirty="0"/>
              <a:t>-</a:t>
            </a:r>
            <a:endParaRPr lang="ja-JP" altLang="en-US" dirty="0"/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551025" y="951630"/>
            <a:ext cx="3392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altLang="ja-JP" dirty="0"/>
              <a:t>Hydrogen adsorption</a:t>
            </a:r>
            <a:endParaRPr lang="ja-JP" altLang="en-US" dirty="0"/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1866676" y="113889"/>
            <a:ext cx="59250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 dirty="0"/>
              <a:t>Electron doping</a:t>
            </a:r>
            <a:r>
              <a:rPr lang="ja-JP" altLang="en-US" sz="2800" dirty="0"/>
              <a:t> </a:t>
            </a:r>
            <a:r>
              <a:rPr lang="en-US" altLang="ja-JP" sz="2800" dirty="0"/>
              <a:t>&amp;</a:t>
            </a:r>
            <a:r>
              <a:rPr lang="ja-JP" altLang="en-US" sz="2800" dirty="0"/>
              <a:t> </a:t>
            </a:r>
            <a:r>
              <a:rPr lang="en-US" altLang="ja-JP" sz="2800" dirty="0"/>
              <a:t>polaron</a:t>
            </a:r>
            <a:r>
              <a:rPr lang="ja-JP" altLang="en-US" sz="2800" dirty="0"/>
              <a:t> </a:t>
            </a:r>
            <a:r>
              <a:rPr lang="en-US" altLang="ja-JP" sz="2800" dirty="0"/>
              <a:t>formation</a:t>
            </a:r>
            <a:endParaRPr lang="en-US" altLang="ja-JP" sz="2800" baseline="-25000" dirty="0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647700" y="656754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39229" y="3304345"/>
            <a:ext cx="2324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 &amp;</a:t>
            </a:r>
            <a:r>
              <a:rPr kumimoji="1" lang="en-US" altLang="ja-JP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Terakura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JPSJ 79,114704 (2010)</a:t>
            </a:r>
          </a:p>
        </p:txBody>
      </p:sp>
      <p:sp>
        <p:nvSpPr>
          <p:cNvPr id="19" name="テキスト ボックス 20"/>
          <p:cNvSpPr txBox="1">
            <a:spLocks noChangeArrowheads="1"/>
          </p:cNvSpPr>
          <p:nvPr/>
        </p:nvSpPr>
        <p:spPr bwMode="auto">
          <a:xfrm>
            <a:off x="5453823" y="1328584"/>
            <a:ext cx="3246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(H+ O</a:t>
            </a:r>
            <a:r>
              <a:rPr lang="en-US" altLang="ja-JP" baseline="30000" dirty="0">
                <a:solidFill>
                  <a:schemeClr val="bg1">
                    <a:lumMod val="65000"/>
                  </a:schemeClr>
                </a:solidFill>
              </a:rPr>
              <a:t>2-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ja-JP" altLang="en-US" dirty="0">
                <a:solidFill>
                  <a:schemeClr val="bg1">
                    <a:lumMod val="65000"/>
                  </a:schemeClr>
                </a:solidFill>
              </a:rPr>
              <a:t>→ 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altLang="ja-JP" baseline="300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 + O + e</a:t>
            </a:r>
            <a:r>
              <a:rPr lang="en-US" altLang="ja-JP" baseline="50000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9F532BB-753C-4802-B740-F4F455A94861}"/>
              </a:ext>
            </a:extLst>
          </p:cNvPr>
          <p:cNvGrpSpPr/>
          <p:nvPr/>
        </p:nvGrpSpPr>
        <p:grpSpPr>
          <a:xfrm>
            <a:off x="808841" y="4835174"/>
            <a:ext cx="3499653" cy="1891971"/>
            <a:chOff x="1481058" y="4815427"/>
            <a:chExt cx="3499653" cy="1891971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D2159E2-A420-4B0E-90B2-3AFAB7C38BF1}"/>
                </a:ext>
              </a:extLst>
            </p:cNvPr>
            <p:cNvSpPr txBox="1"/>
            <p:nvPr/>
          </p:nvSpPr>
          <p:spPr>
            <a:xfrm>
              <a:off x="3449725" y="6245733"/>
              <a:ext cx="1530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Excess e</a:t>
              </a:r>
              <a:r>
                <a:rPr lang="en-US" altLang="ja-JP" baseline="30000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-</a:t>
              </a:r>
              <a:endParaRPr lang="ja-JP" altLang="en-US" baseline="30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AE8A29F-B565-4B23-A159-AC363610281F}"/>
                </a:ext>
              </a:extLst>
            </p:cNvPr>
            <p:cNvGrpSpPr/>
            <p:nvPr/>
          </p:nvGrpSpPr>
          <p:grpSpPr>
            <a:xfrm>
              <a:off x="1481058" y="4815427"/>
              <a:ext cx="3499653" cy="1371910"/>
              <a:chOff x="901700" y="1519959"/>
              <a:chExt cx="3499653" cy="1371910"/>
            </a:xfrm>
          </p:grpSpPr>
          <p:sp>
            <p:nvSpPr>
              <p:cNvPr id="26" name="円/楕円 3">
                <a:extLst>
                  <a:ext uri="{FF2B5EF4-FFF2-40B4-BE49-F238E27FC236}">
                    <a16:creationId xmlns:a16="http://schemas.microsoft.com/office/drawing/2014/main" id="{6908E7E0-C10D-400A-8869-2066BC32DBCA}"/>
                  </a:ext>
                </a:extLst>
              </p:cNvPr>
              <p:cNvSpPr/>
              <p:nvPr/>
            </p:nvSpPr>
            <p:spPr>
              <a:xfrm>
                <a:off x="3198078" y="1868668"/>
                <a:ext cx="258660" cy="238763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27" name="円/楕円 4">
                <a:extLst>
                  <a:ext uri="{FF2B5EF4-FFF2-40B4-BE49-F238E27FC236}">
                    <a16:creationId xmlns:a16="http://schemas.microsoft.com/office/drawing/2014/main" id="{71B267D2-EB0A-41C7-8EB8-9D2FBE5F9DBE}"/>
                  </a:ext>
                </a:extLst>
              </p:cNvPr>
              <p:cNvSpPr/>
              <p:nvPr/>
            </p:nvSpPr>
            <p:spPr>
              <a:xfrm>
                <a:off x="3659270" y="2293649"/>
                <a:ext cx="258660" cy="238763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33" name="円/楕円 5">
                <a:extLst>
                  <a:ext uri="{FF2B5EF4-FFF2-40B4-BE49-F238E27FC236}">
                    <a16:creationId xmlns:a16="http://schemas.microsoft.com/office/drawing/2014/main" id="{FB14FB3F-B4C4-4B34-B7D5-B50500557509}"/>
                  </a:ext>
                </a:extLst>
              </p:cNvPr>
              <p:cNvSpPr/>
              <p:nvPr/>
            </p:nvSpPr>
            <p:spPr>
              <a:xfrm>
                <a:off x="3918954" y="1630954"/>
                <a:ext cx="258660" cy="23876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40" name="円/楕円 6">
                <a:extLst>
                  <a:ext uri="{FF2B5EF4-FFF2-40B4-BE49-F238E27FC236}">
                    <a16:creationId xmlns:a16="http://schemas.microsoft.com/office/drawing/2014/main" id="{EEF8CAF1-A12F-482A-93BD-CCE464E36B37}"/>
                  </a:ext>
                </a:extLst>
              </p:cNvPr>
              <p:cNvSpPr/>
              <p:nvPr/>
            </p:nvSpPr>
            <p:spPr>
              <a:xfrm>
                <a:off x="2897918" y="2519644"/>
                <a:ext cx="258660" cy="23876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41" name="円/楕円 7">
                <a:extLst>
                  <a:ext uri="{FF2B5EF4-FFF2-40B4-BE49-F238E27FC236}">
                    <a16:creationId xmlns:a16="http://schemas.microsoft.com/office/drawing/2014/main" id="{33108653-0662-4F18-884D-80064935A066}"/>
                  </a:ext>
                </a:extLst>
              </p:cNvPr>
              <p:cNvSpPr/>
              <p:nvPr/>
            </p:nvSpPr>
            <p:spPr>
              <a:xfrm>
                <a:off x="3486081" y="2127049"/>
                <a:ext cx="146006" cy="14825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23467ACB-BB18-4F32-9DAA-7A63F1414278}"/>
                  </a:ext>
                </a:extLst>
              </p:cNvPr>
              <p:cNvCxnSpPr>
                <a:endCxn id="41" idx="1"/>
              </p:cNvCxnSpPr>
              <p:nvPr/>
            </p:nvCxnSpPr>
            <p:spPr>
              <a:xfrm>
                <a:off x="3155530" y="1809557"/>
                <a:ext cx="351933" cy="339203"/>
              </a:xfrm>
              <a:prstGeom prst="straightConnector1">
                <a:avLst/>
              </a:prstGeom>
              <a:ln w="28575">
                <a:solidFill>
                  <a:srgbClr val="0000CC">
                    <a:alpha val="71000"/>
                  </a:srgb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162AD52E-455C-432B-A60F-23913E4228F4}"/>
                  </a:ext>
                </a:extLst>
              </p:cNvPr>
              <p:cNvCxnSpPr>
                <a:endCxn id="41" idx="5"/>
              </p:cNvCxnSpPr>
              <p:nvPr/>
            </p:nvCxnSpPr>
            <p:spPr>
              <a:xfrm flipH="1" flipV="1">
                <a:off x="3610705" y="2253586"/>
                <a:ext cx="425454" cy="359062"/>
              </a:xfrm>
              <a:prstGeom prst="straightConnector1">
                <a:avLst/>
              </a:prstGeom>
              <a:ln w="28575">
                <a:solidFill>
                  <a:srgbClr val="0000CC">
                    <a:alpha val="71000"/>
                  </a:srgb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矢印コネクタ 43">
                <a:extLst>
                  <a:ext uri="{FF2B5EF4-FFF2-40B4-BE49-F238E27FC236}">
                    <a16:creationId xmlns:a16="http://schemas.microsoft.com/office/drawing/2014/main" id="{88BCA9B3-F36E-417B-BBBB-0914566F437F}"/>
                  </a:ext>
                </a:extLst>
              </p:cNvPr>
              <p:cNvCxnSpPr/>
              <p:nvPr/>
            </p:nvCxnSpPr>
            <p:spPr>
              <a:xfrm flipV="1">
                <a:off x="3831634" y="1522190"/>
                <a:ext cx="504852" cy="425926"/>
              </a:xfrm>
              <a:prstGeom prst="straightConnector1">
                <a:avLst/>
              </a:prstGeom>
              <a:ln w="28575">
                <a:solidFill>
                  <a:srgbClr val="FF0000">
                    <a:alpha val="71000"/>
                  </a:srgb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D72D1100-4DD6-4449-A2BC-BB554997F65B}"/>
                  </a:ext>
                </a:extLst>
              </p:cNvPr>
              <p:cNvCxnSpPr/>
              <p:nvPr/>
            </p:nvCxnSpPr>
            <p:spPr>
              <a:xfrm flipH="1">
                <a:off x="2723164" y="2426587"/>
                <a:ext cx="569365" cy="465282"/>
              </a:xfrm>
              <a:prstGeom prst="straightConnector1">
                <a:avLst/>
              </a:prstGeom>
              <a:ln w="28575">
                <a:solidFill>
                  <a:srgbClr val="FF0000">
                    <a:alpha val="71000"/>
                  </a:srgb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540F54A-8692-4840-8727-5E1092F8EDE8}"/>
                  </a:ext>
                </a:extLst>
              </p:cNvPr>
              <p:cNvSpPr txBox="1"/>
              <p:nvPr/>
            </p:nvSpPr>
            <p:spPr>
              <a:xfrm>
                <a:off x="3897297" y="1519959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-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AE73D32-B649-4A7A-885F-1D3C16A7997E}"/>
                  </a:ext>
                </a:extLst>
              </p:cNvPr>
              <p:cNvSpPr txBox="1"/>
              <p:nvPr/>
            </p:nvSpPr>
            <p:spPr>
              <a:xfrm>
                <a:off x="2875060" y="2415569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-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CC8AD5A-17EB-4F71-B471-1A287C17CB75}"/>
                  </a:ext>
                </a:extLst>
              </p:cNvPr>
              <p:cNvSpPr txBox="1"/>
              <p:nvPr/>
            </p:nvSpPr>
            <p:spPr>
              <a:xfrm>
                <a:off x="3610395" y="2187127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+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5619350B-7746-44B9-83DE-6F76E4454FAB}"/>
                  </a:ext>
                </a:extLst>
              </p:cNvPr>
              <p:cNvSpPr txBox="1"/>
              <p:nvPr/>
            </p:nvSpPr>
            <p:spPr>
              <a:xfrm>
                <a:off x="3151545" y="1763942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+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A74BCAA-5C3F-4AE6-93B4-A4631E8BD4EC}"/>
                  </a:ext>
                </a:extLst>
              </p:cNvPr>
              <p:cNvSpPr txBox="1"/>
              <p:nvPr/>
            </p:nvSpPr>
            <p:spPr>
              <a:xfrm>
                <a:off x="3500174" y="1823537"/>
                <a:ext cx="525931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e</a:t>
                </a:r>
                <a:r>
                  <a:rPr lang="en-US" altLang="ja-JP" sz="2215" baseline="30000" dirty="0">
                    <a:latin typeface="+mj-lt"/>
                  </a:rPr>
                  <a:t>-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51" name="円/楕円 18">
                <a:extLst>
                  <a:ext uri="{FF2B5EF4-FFF2-40B4-BE49-F238E27FC236}">
                    <a16:creationId xmlns:a16="http://schemas.microsoft.com/office/drawing/2014/main" id="{AC9E1D91-3BCE-49EA-882C-F5AE717F62CD}"/>
                  </a:ext>
                </a:extLst>
              </p:cNvPr>
              <p:cNvSpPr/>
              <p:nvPr/>
            </p:nvSpPr>
            <p:spPr>
              <a:xfrm>
                <a:off x="1182650" y="1842291"/>
                <a:ext cx="258660" cy="238763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52" name="円/楕円 19">
                <a:extLst>
                  <a:ext uri="{FF2B5EF4-FFF2-40B4-BE49-F238E27FC236}">
                    <a16:creationId xmlns:a16="http://schemas.microsoft.com/office/drawing/2014/main" id="{F52586E4-E2CB-48F6-9E5D-3586404AF9B2}"/>
                  </a:ext>
                </a:extLst>
              </p:cNvPr>
              <p:cNvSpPr/>
              <p:nvPr/>
            </p:nvSpPr>
            <p:spPr>
              <a:xfrm>
                <a:off x="1686706" y="2401155"/>
                <a:ext cx="258660" cy="238763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53" name="円/楕円 20">
                <a:extLst>
                  <a:ext uri="{FF2B5EF4-FFF2-40B4-BE49-F238E27FC236}">
                    <a16:creationId xmlns:a16="http://schemas.microsoft.com/office/drawing/2014/main" id="{E38161B2-36D9-40A0-9A6E-9863CBEDC311}"/>
                  </a:ext>
                </a:extLst>
              </p:cNvPr>
              <p:cNvSpPr/>
              <p:nvPr/>
            </p:nvSpPr>
            <p:spPr>
              <a:xfrm>
                <a:off x="1902730" y="1763578"/>
                <a:ext cx="258660" cy="23876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54" name="円/楕円 21">
                <a:extLst>
                  <a:ext uri="{FF2B5EF4-FFF2-40B4-BE49-F238E27FC236}">
                    <a16:creationId xmlns:a16="http://schemas.microsoft.com/office/drawing/2014/main" id="{3FF207C1-40BA-4D7B-AB40-251A45A6C274}"/>
                  </a:ext>
                </a:extLst>
              </p:cNvPr>
              <p:cNvSpPr/>
              <p:nvPr/>
            </p:nvSpPr>
            <p:spPr>
              <a:xfrm>
                <a:off x="923990" y="2467623"/>
                <a:ext cx="258660" cy="23876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85750"/>
                <a:bevelB w="1397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215">
                  <a:latin typeface="+mj-lt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2DE8BAA8-7E3F-4297-B5F5-7CE292799572}"/>
                  </a:ext>
                </a:extLst>
              </p:cNvPr>
              <p:cNvSpPr txBox="1"/>
              <p:nvPr/>
            </p:nvSpPr>
            <p:spPr>
              <a:xfrm>
                <a:off x="1146300" y="1737901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+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3CE454ED-E524-4DDA-9457-965FE60C73DD}"/>
                  </a:ext>
                </a:extLst>
              </p:cNvPr>
              <p:cNvSpPr txBox="1"/>
              <p:nvPr/>
            </p:nvSpPr>
            <p:spPr>
              <a:xfrm>
                <a:off x="1650924" y="2296555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+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BA69D92A-C522-4F76-9525-9591912268A6}"/>
                  </a:ext>
                </a:extLst>
              </p:cNvPr>
              <p:cNvSpPr txBox="1"/>
              <p:nvPr/>
            </p:nvSpPr>
            <p:spPr>
              <a:xfrm>
                <a:off x="901700" y="2358412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-</a:t>
                </a:r>
                <a:endParaRPr lang="ja-JP" altLang="en-US" sz="2215" dirty="0">
                  <a:latin typeface="+mj-lt"/>
                </a:endParaRP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31080246-4D1B-4094-90C1-6EBE4F6D9B55}"/>
                  </a:ext>
                </a:extLst>
              </p:cNvPr>
              <p:cNvSpPr txBox="1"/>
              <p:nvPr/>
            </p:nvSpPr>
            <p:spPr>
              <a:xfrm>
                <a:off x="1889721" y="1658464"/>
                <a:ext cx="504056" cy="433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15" dirty="0">
                    <a:latin typeface="+mj-lt"/>
                  </a:rPr>
                  <a:t>-</a:t>
                </a:r>
                <a:endParaRPr lang="ja-JP" altLang="en-US" sz="2215" dirty="0">
                  <a:latin typeface="+mj-lt"/>
                </a:endParaRPr>
              </a:p>
            </p:txBody>
          </p:sp>
        </p:grp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F167645-4DF0-42AA-894B-51AD4BC5756A}"/>
              </a:ext>
            </a:extLst>
          </p:cNvPr>
          <p:cNvSpPr txBox="1"/>
          <p:nvPr/>
        </p:nvSpPr>
        <p:spPr>
          <a:xfrm>
            <a:off x="5451729" y="6486450"/>
            <a:ext cx="369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Setvin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113 (2014) 086402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0E1AE98-AFA8-4A47-832C-3EBA71734780}"/>
              </a:ext>
            </a:extLst>
          </p:cNvPr>
          <p:cNvSpPr/>
          <p:nvPr/>
        </p:nvSpPr>
        <p:spPr>
          <a:xfrm>
            <a:off x="195555" y="1908427"/>
            <a:ext cx="6392737" cy="236152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513493-526E-4F66-A358-6C806A6B8709}"/>
              </a:ext>
            </a:extLst>
          </p:cNvPr>
          <p:cNvSpPr txBox="1"/>
          <p:nvPr/>
        </p:nvSpPr>
        <p:spPr>
          <a:xfrm>
            <a:off x="4281762" y="47153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d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295515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29D93D8-89B2-44A0-9AD3-732103AA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4" y="838054"/>
            <a:ext cx="4873450" cy="3211719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>
          <a:xfrm>
            <a:off x="810423" y="23359"/>
            <a:ext cx="7687121" cy="693737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>
                <a:latin typeface="+mj-lt"/>
                <a:ea typeface="+mj-ea"/>
                <a:cs typeface="+mj-cs"/>
              </a:rPr>
              <a:t>Hydrogen adsorption on r-TiO</a:t>
            </a:r>
            <a:r>
              <a:rPr lang="en-US" altLang="ja-JP" sz="3200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sz="3200" dirty="0">
                <a:latin typeface="+mj-lt"/>
                <a:ea typeface="+mj-ea"/>
                <a:cs typeface="+mj-cs"/>
              </a:rPr>
              <a:t> &amp; a</a:t>
            </a:r>
            <a:r>
              <a:rPr lang="en-US" altLang="ja-JP" sz="3200" dirty="0"/>
              <a:t>-TiO</a:t>
            </a:r>
            <a:r>
              <a:rPr lang="en-US" altLang="ja-JP" sz="3200" baseline="-25000" dirty="0"/>
              <a:t>2</a:t>
            </a:r>
            <a:endParaRPr lang="ja-JP" altLang="en-US" sz="3200" baseline="-25000" dirty="0">
              <a:latin typeface="+mj-lt"/>
              <a:ea typeface="+mj-ea"/>
              <a:cs typeface="+mj-cs"/>
            </a:endParaRPr>
          </a:p>
        </p:txBody>
      </p:sp>
      <p:sp>
        <p:nvSpPr>
          <p:cNvPr id="21520" name="Rectangle 5"/>
          <p:cNvSpPr>
            <a:spLocks noChangeArrowheads="1"/>
          </p:cNvSpPr>
          <p:nvPr/>
        </p:nvSpPr>
        <p:spPr bwMode="auto">
          <a:xfrm>
            <a:off x="596900" y="657225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58" y="874160"/>
            <a:ext cx="4395842" cy="30936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71600" y="1134487"/>
            <a:ext cx="3393479" cy="452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12237" y="1566144"/>
            <a:ext cx="905560" cy="969975"/>
          </a:xfrm>
          <a:prstGeom prst="rect">
            <a:avLst/>
          </a:prstGeom>
        </p:spPr>
      </p:pic>
      <p:sp>
        <p:nvSpPr>
          <p:cNvPr id="23" name="タイトル 1"/>
          <p:cNvSpPr txBox="1">
            <a:spLocks/>
          </p:cNvSpPr>
          <p:nvPr/>
        </p:nvSpPr>
        <p:spPr>
          <a:xfrm>
            <a:off x="810423" y="937725"/>
            <a:ext cx="2448271" cy="57606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rutile-TiO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dirty="0">
                <a:latin typeface="+mj-lt"/>
                <a:ea typeface="+mj-ea"/>
                <a:cs typeface="+mj-cs"/>
              </a:rPr>
              <a:t> (110)</a:t>
            </a:r>
            <a:endParaRPr lang="ja-JP" altLang="en-US" baseline="-25000" dirty="0">
              <a:latin typeface="+mj-lt"/>
              <a:ea typeface="+mj-ea"/>
              <a:cs typeface="+mj-cs"/>
            </a:endParaRPr>
          </a:p>
        </p:txBody>
      </p:sp>
      <p:cxnSp>
        <p:nvCxnSpPr>
          <p:cNvPr id="9" name="直線コネクタ 8"/>
          <p:cNvCxnSpPr>
            <a:endCxn id="4" idx="1"/>
          </p:cNvCxnSpPr>
          <p:nvPr/>
        </p:nvCxnSpPr>
        <p:spPr>
          <a:xfrm flipH="1" flipV="1">
            <a:off x="3212237" y="2051132"/>
            <a:ext cx="360040" cy="138722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 flipV="1">
            <a:off x="4081793" y="2536119"/>
            <a:ext cx="20915" cy="90223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タイトル 1"/>
          <p:cNvSpPr txBox="1">
            <a:spLocks/>
          </p:cNvSpPr>
          <p:nvPr/>
        </p:nvSpPr>
        <p:spPr>
          <a:xfrm>
            <a:off x="1972229" y="4369250"/>
            <a:ext cx="4219128" cy="2258429"/>
          </a:xfrm>
          <a:prstGeom prst="rect">
            <a:avLst/>
          </a:prstGeom>
        </p:spPr>
        <p:txBody>
          <a:bodyPr anchor="ctr"/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Downward shift of VBM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Presence of in-gap state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	rutile:</a:t>
            </a:r>
            <a:r>
              <a:rPr lang="ja-JP" altLang="en-US" dirty="0">
                <a:latin typeface="+mj-lt"/>
                <a:ea typeface="+mj-ea"/>
                <a:cs typeface="+mj-cs"/>
              </a:rPr>
              <a:t>〇</a:t>
            </a:r>
            <a:r>
              <a:rPr lang="en-US" altLang="ja-JP" dirty="0">
                <a:latin typeface="+mj-lt"/>
                <a:ea typeface="+mj-ea"/>
                <a:cs typeface="+mj-cs"/>
              </a:rPr>
              <a:t>, anatase: ×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Decrease of work function </a:t>
            </a:r>
            <a:endParaRPr lang="ja-JP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213833" y="1013591"/>
            <a:ext cx="2826045" cy="40016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anatase-TiO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dirty="0">
                <a:latin typeface="+mj-lt"/>
                <a:ea typeface="+mj-ea"/>
                <a:cs typeface="+mj-cs"/>
              </a:rPr>
              <a:t> (101)</a:t>
            </a:r>
            <a:endParaRPr lang="ja-JP" altLang="en-US" baseline="-25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898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6776"/>
            <a:ext cx="444234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6417392" y="2181285"/>
                <a:ext cx="2104615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215">
                          <a:latin typeface="Cambria Math"/>
                        </a:rPr>
                        <m:t>0.48</m:t>
                      </m:r>
                      <m:r>
                        <a:rPr lang="en-US" altLang="ja-JP" sz="2215" i="1">
                          <a:latin typeface="Cambria Math"/>
                        </a:rPr>
                        <m:t>±0.12 </m:t>
                      </m:r>
                      <m:r>
                        <m:rPr>
                          <m:sty m:val="p"/>
                        </m:rPr>
                        <a:rPr lang="en-US" altLang="ja-JP" sz="2215">
                          <a:latin typeface="Cambria Math"/>
                        </a:rPr>
                        <m:t>ML</m:t>
                      </m:r>
                    </m:oMath>
                  </m:oMathPara>
                </a14:m>
                <a:endParaRPr lang="ja-JP" altLang="en-US" sz="2215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392" y="2181285"/>
                <a:ext cx="2104615" cy="433196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684213" y="86986"/>
            <a:ext cx="783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NRA: Hydrogen coverage</a:t>
            </a:r>
            <a:endParaRPr lang="ja-JP" altLang="en-US" sz="32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84213" y="664010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E970403-16E5-4CA6-808F-D5B922E76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858516"/>
            <a:ext cx="4052207" cy="3140968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6CE62BA2-13C3-4E49-8460-75426AEABBE7}"/>
              </a:ext>
            </a:extLst>
          </p:cNvPr>
          <p:cNvSpPr txBox="1">
            <a:spLocks/>
          </p:cNvSpPr>
          <p:nvPr/>
        </p:nvSpPr>
        <p:spPr>
          <a:xfrm>
            <a:off x="395536" y="880712"/>
            <a:ext cx="2448271" cy="57606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rutile-TiO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dirty="0">
                <a:latin typeface="+mj-lt"/>
                <a:ea typeface="+mj-ea"/>
                <a:cs typeface="+mj-cs"/>
              </a:rPr>
              <a:t> (110)</a:t>
            </a:r>
            <a:endParaRPr lang="ja-JP" altLang="en-US" baseline="-250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E2040771-8D3E-4AFB-81DB-24387B431FCF}"/>
              </a:ext>
            </a:extLst>
          </p:cNvPr>
          <p:cNvSpPr txBox="1">
            <a:spLocks/>
          </p:cNvSpPr>
          <p:nvPr/>
        </p:nvSpPr>
        <p:spPr>
          <a:xfrm>
            <a:off x="4887172" y="914285"/>
            <a:ext cx="2826045" cy="40016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anatase-TiO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dirty="0">
                <a:latin typeface="+mj-lt"/>
                <a:ea typeface="+mj-ea"/>
                <a:cs typeface="+mj-cs"/>
              </a:rPr>
              <a:t> (101)</a:t>
            </a:r>
            <a:endParaRPr lang="ja-JP" altLang="en-US" baseline="-250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F6F9FDB-F4CA-4B39-BD08-90917E30A94D}"/>
                  </a:ext>
                </a:extLst>
              </p:cNvPr>
              <p:cNvSpPr/>
              <p:nvPr/>
            </p:nvSpPr>
            <p:spPr>
              <a:xfrm>
                <a:off x="1979712" y="5229200"/>
                <a:ext cx="1947520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215" smtClean="0">
                          <a:latin typeface="Cambria Math"/>
                        </a:rPr>
                        <m:t>0.4</m:t>
                      </m:r>
                      <m:r>
                        <a:rPr lang="en-US" altLang="ja-JP" sz="2215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ja-JP" sz="2215" i="1">
                          <a:latin typeface="Cambria Math"/>
                        </a:rPr>
                        <m:t>±0.1 </m:t>
                      </m:r>
                      <m:r>
                        <m:rPr>
                          <m:sty m:val="p"/>
                        </m:rPr>
                        <a:rPr lang="en-US" altLang="ja-JP" sz="2215">
                          <a:latin typeface="Cambria Math"/>
                        </a:rPr>
                        <m:t>ML</m:t>
                      </m:r>
                    </m:oMath>
                  </m:oMathPara>
                </a14:m>
                <a:endParaRPr lang="ja-JP" altLang="en-US" sz="2215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3F6F9FDB-F4CA-4B39-BD08-90917E30A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229200"/>
                <a:ext cx="1947520" cy="433196"/>
              </a:xfrm>
              <a:prstGeom prst="rect">
                <a:avLst/>
              </a:prstGeom>
              <a:blipFill>
                <a:blip r:embed="rId6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20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0331" y="116632"/>
            <a:ext cx="7773987" cy="587375"/>
          </a:xfrm>
        </p:spPr>
        <p:txBody>
          <a:bodyPr/>
          <a:lstStyle/>
          <a:p>
            <a:r>
              <a:rPr lang="en-US" altLang="ja-JP" sz="3200" dirty="0"/>
              <a:t>Band bending and surface dipole</a:t>
            </a:r>
            <a:endParaRPr lang="ja-JP" altLang="en-US" sz="32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049" y="793461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r="367"/>
          <a:stretch/>
        </p:blipFill>
        <p:spPr>
          <a:xfrm>
            <a:off x="348784" y="1777449"/>
            <a:ext cx="3720361" cy="271827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01762" y="1344253"/>
            <a:ext cx="68423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15" b="1" dirty="0"/>
              <a:t>H</a:t>
            </a:r>
            <a:r>
              <a:rPr lang="en-US" altLang="ja-JP" sz="2215" b="1" baseline="30000" dirty="0"/>
              <a:t>+</a:t>
            </a:r>
            <a:endParaRPr lang="ja-JP" altLang="en-US" sz="2215" b="1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34615" y="1994047"/>
            <a:ext cx="539819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15" b="1" dirty="0"/>
              <a:t>e</a:t>
            </a:r>
            <a:r>
              <a:rPr lang="en-US" altLang="ja-JP" sz="2215" b="1" baseline="30000" dirty="0"/>
              <a:t>-</a:t>
            </a:r>
            <a:endParaRPr lang="ja-JP" altLang="en-US" sz="2215" b="1" baseline="30000" dirty="0"/>
          </a:p>
        </p:txBody>
      </p:sp>
      <p:sp>
        <p:nvSpPr>
          <p:cNvPr id="24" name="AutoShape 4590"/>
          <p:cNvSpPr>
            <a:spLocks noChangeArrowheads="1"/>
          </p:cNvSpPr>
          <p:nvPr/>
        </p:nvSpPr>
        <p:spPr bwMode="auto">
          <a:xfrm rot="5400000">
            <a:off x="2452400" y="1794367"/>
            <a:ext cx="395840" cy="178177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A044F41-A0B9-4879-B9C3-523C9886955C}"/>
              </a:ext>
            </a:extLst>
          </p:cNvPr>
          <p:cNvGrpSpPr/>
          <p:nvPr/>
        </p:nvGrpSpPr>
        <p:grpSpPr>
          <a:xfrm>
            <a:off x="4572000" y="1707545"/>
            <a:ext cx="4302266" cy="2862657"/>
            <a:chOff x="4722016" y="1646463"/>
            <a:chExt cx="3499609" cy="2328582"/>
          </a:xfrm>
        </p:grpSpPr>
        <p:sp>
          <p:nvSpPr>
            <p:cNvPr id="27" name="テキスト ボックス 70">
              <a:extLst>
                <a:ext uri="{FF2B5EF4-FFF2-40B4-BE49-F238E27FC236}">
                  <a16:creationId xmlns:a16="http://schemas.microsoft.com/office/drawing/2014/main" id="{9A02042F-6005-4B97-9E4D-72ACEBA53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841" y="2660146"/>
              <a:ext cx="593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rgbClr val="333333"/>
                  </a:solidFill>
                  <a:latin typeface="Calibri" pitchFamily="34" charset="0"/>
                  <a:ea typeface="ＭＳ Ｐゴシック" pitchFamily="50" charset="-128"/>
                </a:rPr>
                <a:t>E</a:t>
              </a:r>
              <a:r>
                <a:rPr lang="en-US" altLang="ja-JP" sz="2400" baseline="-25000" dirty="0">
                  <a:solidFill>
                    <a:srgbClr val="333333"/>
                  </a:solidFill>
                  <a:latin typeface="Calibri" pitchFamily="34" charset="0"/>
                  <a:ea typeface="ＭＳ Ｐゴシック" pitchFamily="50" charset="-128"/>
                </a:rPr>
                <a:t>F</a:t>
              </a:r>
            </a:p>
          </p:txBody>
        </p:sp>
        <p:cxnSp>
          <p:nvCxnSpPr>
            <p:cNvPr id="28" name="直線コネクタ 69">
              <a:extLst>
                <a:ext uri="{FF2B5EF4-FFF2-40B4-BE49-F238E27FC236}">
                  <a16:creationId xmlns:a16="http://schemas.microsoft.com/office/drawing/2014/main" id="{D7C75CA5-A901-46FF-BBC3-05E86D2A70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07984" y="3069764"/>
              <a:ext cx="2369250" cy="325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線コネクタ 70">
              <a:extLst>
                <a:ext uri="{FF2B5EF4-FFF2-40B4-BE49-F238E27FC236}">
                  <a16:creationId xmlns:a16="http://schemas.microsoft.com/office/drawing/2014/main" id="{B043B315-295A-4441-9C0D-785BE5A15D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00442" y="3616503"/>
              <a:ext cx="185731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線コネクタ 68">
              <a:extLst>
                <a:ext uri="{FF2B5EF4-FFF2-40B4-BE49-F238E27FC236}">
                  <a16:creationId xmlns:a16="http://schemas.microsoft.com/office/drawing/2014/main" id="{DFF5F28C-246E-4025-98BB-137B861237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2627184"/>
              <a:ext cx="185678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フリーフォーム 71">
              <a:extLst>
                <a:ext uri="{FF2B5EF4-FFF2-40B4-BE49-F238E27FC236}">
                  <a16:creationId xmlns:a16="http://schemas.microsoft.com/office/drawing/2014/main" id="{40970CD5-33DF-4B02-AC94-393B2CB3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271" y="2627184"/>
              <a:ext cx="474943" cy="247332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32" name="フリーフォーム 72">
              <a:extLst>
                <a:ext uri="{FF2B5EF4-FFF2-40B4-BE49-F238E27FC236}">
                  <a16:creationId xmlns:a16="http://schemas.microsoft.com/office/drawing/2014/main" id="{75767D7E-30CC-4C1F-9AA4-84CFB8D27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495" y="3616503"/>
              <a:ext cx="472366" cy="244077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cxnSp>
          <p:nvCxnSpPr>
            <p:cNvPr id="33" name="直線コネクタ 68">
              <a:extLst>
                <a:ext uri="{FF2B5EF4-FFF2-40B4-BE49-F238E27FC236}">
                  <a16:creationId xmlns:a16="http://schemas.microsoft.com/office/drawing/2014/main" id="{ABF52BD3-F79B-4862-A94B-CD531A7E87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1939101"/>
              <a:ext cx="185678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フリーフォーム 71">
              <a:extLst>
                <a:ext uri="{FF2B5EF4-FFF2-40B4-BE49-F238E27FC236}">
                  <a16:creationId xmlns:a16="http://schemas.microsoft.com/office/drawing/2014/main" id="{FA39FBB1-CAF8-4842-8963-6341FFEF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271" y="1939101"/>
              <a:ext cx="474943" cy="247332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cxnSp>
          <p:nvCxnSpPr>
            <p:cNvPr id="35" name="直線コネクタ 78">
              <a:extLst>
                <a:ext uri="{FF2B5EF4-FFF2-40B4-BE49-F238E27FC236}">
                  <a16:creationId xmlns:a16="http://schemas.microsoft.com/office/drawing/2014/main" id="{34C24B05-9224-4AFD-BBE4-00FF1F01F0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611271" y="1646463"/>
              <a:ext cx="4946" cy="2268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AutoShape 4590">
              <a:extLst>
                <a:ext uri="{FF2B5EF4-FFF2-40B4-BE49-F238E27FC236}">
                  <a16:creationId xmlns:a16="http://schemas.microsoft.com/office/drawing/2014/main" id="{A8C4E84A-BC28-4D94-82AB-7CF729EBB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374" y="2837889"/>
              <a:ext cx="395840" cy="178177"/>
            </a:xfrm>
            <a:prstGeom prst="leftArrow">
              <a:avLst>
                <a:gd name="adj1" fmla="val 50000"/>
                <a:gd name="adj2" fmla="val 77966"/>
              </a:avLst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solidFill>
                  <a:srgbClr val="333333"/>
                </a:solidFill>
                <a:latin typeface="Calibri" pitchFamily="34" charset="0"/>
                <a:ea typeface="HGｺﾞｼｯｸM" pitchFamily="49" charset="-128"/>
              </a:endParaRPr>
            </a:p>
          </p:txBody>
        </p:sp>
        <p:sp>
          <p:nvSpPr>
            <p:cNvPr id="37" name="Text Box 4599">
              <a:extLst>
                <a:ext uri="{FF2B5EF4-FFF2-40B4-BE49-F238E27FC236}">
                  <a16:creationId xmlns:a16="http://schemas.microsoft.com/office/drawing/2014/main" id="{CDA2A020-CB3F-4B1A-A261-C48A8F977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0823" y="2097224"/>
              <a:ext cx="46038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333333"/>
                  </a:solidFill>
                  <a:latin typeface="Calibri" pitchFamily="34" charset="0"/>
                  <a:ea typeface="ＭＳ Ｐ明朝" pitchFamily="18" charset="-128"/>
                </a:rPr>
                <a:t>CB</a:t>
              </a:r>
            </a:p>
          </p:txBody>
        </p:sp>
        <p:sp>
          <p:nvSpPr>
            <p:cNvPr id="38" name="Text Box 4600">
              <a:extLst>
                <a:ext uri="{FF2B5EF4-FFF2-40B4-BE49-F238E27FC236}">
                  <a16:creationId xmlns:a16="http://schemas.microsoft.com/office/drawing/2014/main" id="{EB71FF94-1DC2-4706-9C8F-BFB1F6C78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0823" y="3574935"/>
              <a:ext cx="470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333333"/>
                  </a:solidFill>
                  <a:latin typeface="Calibri" pitchFamily="34" charset="0"/>
                  <a:ea typeface="ＭＳ Ｐ明朝" pitchFamily="18" charset="-128"/>
                </a:rPr>
                <a:t>VB</a:t>
              </a:r>
            </a:p>
          </p:txBody>
        </p:sp>
        <p:cxnSp>
          <p:nvCxnSpPr>
            <p:cNvPr id="39" name="直線コネクタ 68">
              <a:extLst>
                <a:ext uri="{FF2B5EF4-FFF2-40B4-BE49-F238E27FC236}">
                  <a16:creationId xmlns:a16="http://schemas.microsoft.com/office/drawing/2014/main" id="{AC4D8107-320C-4148-B0FE-34AB0251E1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33510" y="2172294"/>
              <a:ext cx="28270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直線コネクタ 68">
              <a:extLst>
                <a:ext uri="{FF2B5EF4-FFF2-40B4-BE49-F238E27FC236}">
                  <a16:creationId xmlns:a16="http://schemas.microsoft.com/office/drawing/2014/main" id="{D9E82AD7-3551-4322-96D5-8DABF8C1AE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25277" y="2378655"/>
              <a:ext cx="28270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AutoShape 4590">
              <a:extLst>
                <a:ext uri="{FF2B5EF4-FFF2-40B4-BE49-F238E27FC236}">
                  <a16:creationId xmlns:a16="http://schemas.microsoft.com/office/drawing/2014/main" id="{32C28982-C923-43AF-A1E9-B107A92E5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509" y="2837890"/>
              <a:ext cx="240683" cy="179080"/>
            </a:xfrm>
            <a:prstGeom prst="leftArrow">
              <a:avLst>
                <a:gd name="adj1" fmla="val 50000"/>
                <a:gd name="adj2" fmla="val 77966"/>
              </a:avLst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solidFill>
                  <a:srgbClr val="333333"/>
                </a:solidFill>
                <a:latin typeface="Calibri" pitchFamily="34" charset="0"/>
                <a:ea typeface="HGｺﾞｼｯｸM" pitchFamily="49" charset="-128"/>
              </a:endParaRPr>
            </a:p>
          </p:txBody>
        </p:sp>
        <p:sp>
          <p:nvSpPr>
            <p:cNvPr id="42" name="Text Box 4591">
              <a:extLst>
                <a:ext uri="{FF2B5EF4-FFF2-40B4-BE49-F238E27FC236}">
                  <a16:creationId xmlns:a16="http://schemas.microsoft.com/office/drawing/2014/main" id="{9ED07A39-34BA-443F-A278-8C36D5163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433" y="3149175"/>
              <a:ext cx="906810" cy="675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chemeClr val="tx1"/>
                  </a:solidFill>
                  <a:latin typeface="Calibri" pitchFamily="34" charset="0"/>
                  <a:ea typeface="ＭＳ Ｐ明朝" pitchFamily="18" charset="-128"/>
                </a:rPr>
                <a:t>Surface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chemeClr val="tx1"/>
                  </a:solidFill>
                  <a:latin typeface="Calibri" pitchFamily="34" charset="0"/>
                  <a:ea typeface="ＭＳ Ｐ明朝" pitchFamily="18" charset="-128"/>
                </a:rPr>
                <a:t>dipole</a:t>
              </a:r>
            </a:p>
          </p:txBody>
        </p:sp>
        <p:graphicFrame>
          <p:nvGraphicFramePr>
            <p:cNvPr id="43" name="オブジェクト 42">
              <a:extLst>
                <a:ext uri="{FF2B5EF4-FFF2-40B4-BE49-F238E27FC236}">
                  <a16:creationId xmlns:a16="http://schemas.microsoft.com/office/drawing/2014/main" id="{ECD1FC56-C447-40DD-8215-918F00CB4A05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741609" y="2109508"/>
            <a:ext cx="460622" cy="387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8" name="Equation" r:id="rId5" imgW="241200" imgH="203040" progId="Equation.DSMT4">
                    <p:embed/>
                  </p:oleObj>
                </mc:Choice>
                <mc:Fallback>
                  <p:oleObj name="Equation" r:id="rId5" imgW="241200" imgH="203040" progId="Equation.DSMT4">
                    <p:embed/>
                    <p:pic>
                      <p:nvPicPr>
                        <p:cNvPr id="43" name="オブジェクト 42">
                          <a:extLst>
                            <a:ext uri="{FF2B5EF4-FFF2-40B4-BE49-F238E27FC236}">
                              <a16:creationId xmlns:a16="http://schemas.microsoft.com/office/drawing/2014/main" id="{ECD1FC56-C447-40DD-8215-918F00CB4A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741609" y="2109508"/>
                          <a:ext cx="460622" cy="3878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オブジェクト 43">
              <a:extLst>
                <a:ext uri="{FF2B5EF4-FFF2-40B4-BE49-F238E27FC236}">
                  <a16:creationId xmlns:a16="http://schemas.microsoft.com/office/drawing/2014/main" id="{82742F27-4E40-47ED-89BD-FE50D63B006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722016" y="1858624"/>
            <a:ext cx="514027" cy="257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9" name="Equation" r:id="rId7" imgW="330120" imgH="164880" progId="Equation.DSMT4">
                    <p:embed/>
                  </p:oleObj>
                </mc:Choice>
                <mc:Fallback>
                  <p:oleObj name="Equation" r:id="rId7" imgW="330120" imgH="164880" progId="Equation.DSMT4">
                    <p:embed/>
                    <p:pic>
                      <p:nvPicPr>
                        <p:cNvPr id="44" name="オブジェクト 43">
                          <a:extLst>
                            <a:ext uri="{FF2B5EF4-FFF2-40B4-BE49-F238E27FC236}">
                              <a16:creationId xmlns:a16="http://schemas.microsoft.com/office/drawing/2014/main" id="{82742F27-4E40-47ED-89BD-FE50D63B00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722016" y="1858624"/>
                          <a:ext cx="514027" cy="257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Line 4595">
              <a:extLst>
                <a:ext uri="{FF2B5EF4-FFF2-40B4-BE49-F238E27FC236}">
                  <a16:creationId xmlns:a16="http://schemas.microsoft.com/office/drawing/2014/main" id="{4790DA0E-D4C5-4B06-B8C7-77A948CB3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8325" y="1939101"/>
              <a:ext cx="0" cy="22158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46" name="直線コネクタ 68">
              <a:extLst>
                <a:ext uri="{FF2B5EF4-FFF2-40B4-BE49-F238E27FC236}">
                  <a16:creationId xmlns:a16="http://schemas.microsoft.com/office/drawing/2014/main" id="{CAFD3860-5F1C-4C46-B006-E45F35E7230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95233" y="1949135"/>
              <a:ext cx="4364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Line 4595">
              <a:extLst>
                <a:ext uri="{FF2B5EF4-FFF2-40B4-BE49-F238E27FC236}">
                  <a16:creationId xmlns:a16="http://schemas.microsoft.com/office/drawing/2014/main" id="{1A0D14D5-0B2A-48A0-A98E-105EC0067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4254" y="2171346"/>
              <a:ext cx="0" cy="22158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48" name="Text Box 4591">
              <a:extLst>
                <a:ext uri="{FF2B5EF4-FFF2-40B4-BE49-F238E27FC236}">
                  <a16:creationId xmlns:a16="http://schemas.microsoft.com/office/drawing/2014/main" id="{F48FC6B6-64AD-4EF9-8D3C-3ECEF0E2C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9162" y="3126716"/>
              <a:ext cx="1944431" cy="375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chemeClr val="tx1"/>
                  </a:solidFill>
                  <a:latin typeface="Calibri" pitchFamily="34" charset="0"/>
                  <a:ea typeface="ＭＳ Ｐ明朝" pitchFamily="18" charset="-128"/>
                </a:rPr>
                <a:t>BB</a:t>
              </a:r>
              <a:r>
                <a:rPr lang="ja-JP" altLang="en-US" sz="2400" dirty="0">
                  <a:solidFill>
                    <a:schemeClr val="tx1"/>
                  </a:solidFill>
                  <a:latin typeface="Calibri" pitchFamily="34" charset="0"/>
                  <a:ea typeface="ＭＳ Ｐ明朝" pitchFamily="18" charset="-128"/>
                </a:rPr>
                <a:t>：</a:t>
              </a:r>
              <a:r>
                <a:rPr lang="en-US" altLang="ja-JP" sz="2400" dirty="0">
                  <a:solidFill>
                    <a:schemeClr val="tx1"/>
                  </a:solidFill>
                  <a:latin typeface="Calibri" pitchFamily="34" charset="0"/>
                  <a:ea typeface="ＭＳ Ｐ明朝" pitchFamily="18" charset="-128"/>
                </a:rPr>
                <a:t>band bending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4BE055-0D18-41B4-AE40-25FC238D1A53}"/>
              </a:ext>
            </a:extLst>
          </p:cNvPr>
          <p:cNvSpPr txBox="1"/>
          <p:nvPr/>
        </p:nvSpPr>
        <p:spPr>
          <a:xfrm>
            <a:off x="900793" y="486916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proton</a:t>
            </a:r>
            <a:r>
              <a:rPr kumimoji="1" lang="ja-JP" altLang="en-US" dirty="0"/>
              <a:t>：</a:t>
            </a:r>
            <a:r>
              <a:rPr kumimoji="1" lang="en-US" altLang="ja-JP" dirty="0"/>
              <a:t>on the surface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CCCCD6E-218D-4B5F-A05E-BD199A6086FB}"/>
              </a:ext>
            </a:extLst>
          </p:cNvPr>
          <p:cNvSpPr txBox="1"/>
          <p:nvPr/>
        </p:nvSpPr>
        <p:spPr>
          <a:xfrm>
            <a:off x="891628" y="5549483"/>
            <a:ext cx="3896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electron</a:t>
            </a:r>
            <a:r>
              <a:rPr kumimoji="1" lang="ja-JP" altLang="en-US" dirty="0"/>
              <a:t>：</a:t>
            </a:r>
            <a:r>
              <a:rPr kumimoji="1" lang="en-US" altLang="ja-JP" dirty="0"/>
              <a:t>subsurface &amp; bulk</a:t>
            </a:r>
            <a:endParaRPr kumimoji="1" lang="ja-JP" altLang="en-US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96BF1FE5-4D56-462F-A863-F0F8854B37D6}"/>
              </a:ext>
            </a:extLst>
          </p:cNvPr>
          <p:cNvSpPr/>
          <p:nvPr/>
        </p:nvSpPr>
        <p:spPr>
          <a:xfrm>
            <a:off x="5816664" y="5972206"/>
            <a:ext cx="2922549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JPCC_115_7562 </a:t>
            </a:r>
            <a:r>
              <a:rPr lang="en-US" altLang="ja-JP" sz="1800" dirty="0"/>
              <a:t>(2011)</a:t>
            </a:r>
          </a:p>
          <a:p>
            <a:r>
              <a:rPr lang="en-US" altLang="ja-JP" sz="1800" dirty="0"/>
              <a:t>JPCM 24, 435504 (2012)</a:t>
            </a:r>
            <a:endParaRPr lang="ja-JP" altLang="en-US" sz="18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601D07-163A-4BD8-B3FD-620359B95720}"/>
              </a:ext>
            </a:extLst>
          </p:cNvPr>
          <p:cNvSpPr/>
          <p:nvPr/>
        </p:nvSpPr>
        <p:spPr>
          <a:xfrm>
            <a:off x="205918" y="1032159"/>
            <a:ext cx="2147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rutileTiO</a:t>
            </a:r>
            <a:r>
              <a:rPr lang="en-US" altLang="ja-JP" baseline="-25000" dirty="0"/>
              <a:t>2</a:t>
            </a:r>
            <a:r>
              <a:rPr lang="en-US" altLang="ja-JP" dirty="0"/>
              <a:t>(110)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182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D79284-965E-4909-858F-B76EE4DE534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20" y="1201243"/>
            <a:ext cx="4686025" cy="3267560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163436" y="1844882"/>
            <a:ext cx="1636214" cy="795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73613" y="35913"/>
            <a:ext cx="671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ea typeface="小塚ゴシック Pro R" pitchFamily="34" charset="-128"/>
                <a:cs typeface="Arial" panose="020B0604020202020204" pitchFamily="34" charset="0"/>
              </a:rPr>
              <a:t>Band bending &amp; electron affinity</a:t>
            </a:r>
            <a:endParaRPr lang="ja-JP" altLang="en-US" sz="3200" dirty="0">
              <a:ea typeface="小塚ゴシック Pro R" pitchFamily="34" charset="-128"/>
              <a:cs typeface="Arial" panose="020B0604020202020204" pitchFamily="34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494163" y="1955467"/>
            <a:ext cx="1253962" cy="48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/>
          </p:nvPr>
        </p:nvGraphicFramePr>
        <p:xfrm>
          <a:off x="6202209" y="1718170"/>
          <a:ext cx="628619" cy="31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6" name="Equation" r:id="rId4" imgW="330120" imgH="164880" progId="Equation.DSMT4">
                  <p:embed/>
                </p:oleObj>
              </mc:Choice>
              <mc:Fallback>
                <p:oleObj name="Equation" r:id="rId4" imgW="330120" imgH="164880" progId="Equation.DSMT4">
                  <p:embed/>
                  <p:pic>
                    <p:nvPicPr>
                      <p:cNvPr id="29" name="オブジェクト 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2209" y="1718170"/>
                        <a:ext cx="628619" cy="31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/>
          </p:nvPr>
        </p:nvGraphicFramePr>
        <p:xfrm>
          <a:off x="6812476" y="2436194"/>
          <a:ext cx="460622" cy="38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7" name="Equation" r:id="rId6" imgW="241200" imgH="203040" progId="Equation.DSMT4">
                  <p:embed/>
                </p:oleObj>
              </mc:Choice>
              <mc:Fallback>
                <p:oleObj name="Equation" r:id="rId6" imgW="241200" imgH="203040" progId="Equation.DSMT4">
                  <p:embed/>
                  <p:pic>
                    <p:nvPicPr>
                      <p:cNvPr id="30" name="オブジェクト 2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12476" y="2436194"/>
                        <a:ext cx="460622" cy="38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オブジェクト 30"/>
          <p:cNvGraphicFramePr>
            <a:graphicFrameLocks noChangeAspect="1"/>
          </p:cNvGraphicFramePr>
          <p:nvPr>
            <p:extLst/>
          </p:nvPr>
        </p:nvGraphicFramePr>
        <p:xfrm>
          <a:off x="775557" y="5552376"/>
          <a:ext cx="628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8" name="Equation" r:id="rId8" imgW="330120" imgH="164880" progId="Equation.DSMT4">
                  <p:embed/>
                </p:oleObj>
              </mc:Choice>
              <mc:Fallback>
                <p:oleObj name="Equation" r:id="rId8" imgW="330120" imgH="164880" progId="Equation.DSMT4">
                  <p:embed/>
                  <p:pic>
                    <p:nvPicPr>
                      <p:cNvPr id="31" name="オブジェクト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5557" y="5552376"/>
                        <a:ext cx="628650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オブジェクト 31"/>
          <p:cNvGraphicFramePr>
            <a:graphicFrameLocks noChangeAspect="1"/>
          </p:cNvGraphicFramePr>
          <p:nvPr>
            <p:extLst/>
          </p:nvPr>
        </p:nvGraphicFramePr>
        <p:xfrm>
          <a:off x="882711" y="6113432"/>
          <a:ext cx="4587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9"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32" name="オブジェクト 3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2711" y="6113432"/>
                        <a:ext cx="458787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テキスト ボックス 70"/>
          <p:cNvSpPr txBox="1">
            <a:spLocks noChangeArrowheads="1"/>
          </p:cNvSpPr>
          <p:nvPr/>
        </p:nvSpPr>
        <p:spPr bwMode="auto">
          <a:xfrm>
            <a:off x="8043918" y="5536028"/>
            <a:ext cx="593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33333"/>
                </a:solidFill>
                <a:latin typeface="Calibri" pitchFamily="34" charset="0"/>
                <a:ea typeface="ＭＳ Ｐゴシック" pitchFamily="50" charset="-128"/>
              </a:rPr>
              <a:t>E</a:t>
            </a:r>
            <a:r>
              <a:rPr lang="en-US" altLang="ja-JP" sz="2400" baseline="-25000" dirty="0">
                <a:solidFill>
                  <a:srgbClr val="333333"/>
                </a:solidFill>
                <a:latin typeface="Calibri" pitchFamily="34" charset="0"/>
                <a:ea typeface="ＭＳ Ｐゴシック" pitchFamily="50" charset="-128"/>
              </a:rPr>
              <a:t>F</a:t>
            </a:r>
          </a:p>
        </p:txBody>
      </p:sp>
      <p:cxnSp>
        <p:nvCxnSpPr>
          <p:cNvPr id="34" name="直線コネクタ 69"/>
          <p:cNvCxnSpPr>
            <a:cxnSpLocks noChangeShapeType="1"/>
          </p:cNvCxnSpPr>
          <p:nvPr/>
        </p:nvCxnSpPr>
        <p:spPr bwMode="auto">
          <a:xfrm>
            <a:off x="6024061" y="5945646"/>
            <a:ext cx="2369250" cy="3254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線コネクタ 70"/>
          <p:cNvCxnSpPr>
            <a:cxnSpLocks noChangeShapeType="1"/>
          </p:cNvCxnSpPr>
          <p:nvPr/>
        </p:nvCxnSpPr>
        <p:spPr bwMode="auto">
          <a:xfrm>
            <a:off x="6516519" y="6492385"/>
            <a:ext cx="18573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線コネクタ 68"/>
          <p:cNvCxnSpPr>
            <a:cxnSpLocks noChangeShapeType="1"/>
          </p:cNvCxnSpPr>
          <p:nvPr/>
        </p:nvCxnSpPr>
        <p:spPr bwMode="auto">
          <a:xfrm>
            <a:off x="6500245" y="5503066"/>
            <a:ext cx="18567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フリーフォーム 71"/>
          <p:cNvSpPr>
            <a:spLocks/>
          </p:cNvSpPr>
          <p:nvPr/>
        </p:nvSpPr>
        <p:spPr bwMode="auto">
          <a:xfrm>
            <a:off x="6027348" y="5503066"/>
            <a:ext cx="474943" cy="247332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38" name="フリーフォーム 72"/>
          <p:cNvSpPr>
            <a:spLocks/>
          </p:cNvSpPr>
          <p:nvPr/>
        </p:nvSpPr>
        <p:spPr bwMode="auto">
          <a:xfrm>
            <a:off x="6051572" y="6492385"/>
            <a:ext cx="472366" cy="244077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39" name="直線コネクタ 68"/>
          <p:cNvCxnSpPr>
            <a:cxnSpLocks noChangeShapeType="1"/>
          </p:cNvCxnSpPr>
          <p:nvPr/>
        </p:nvCxnSpPr>
        <p:spPr bwMode="auto">
          <a:xfrm>
            <a:off x="6500245" y="4814983"/>
            <a:ext cx="18567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フリーフォーム 71"/>
          <p:cNvSpPr>
            <a:spLocks/>
          </p:cNvSpPr>
          <p:nvPr/>
        </p:nvSpPr>
        <p:spPr bwMode="auto">
          <a:xfrm>
            <a:off x="6027348" y="4814983"/>
            <a:ext cx="474943" cy="247332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41" name="直線コネクタ 78"/>
          <p:cNvCxnSpPr>
            <a:cxnSpLocks noChangeShapeType="1"/>
          </p:cNvCxnSpPr>
          <p:nvPr/>
        </p:nvCxnSpPr>
        <p:spPr bwMode="auto">
          <a:xfrm flipH="1">
            <a:off x="6027348" y="4522345"/>
            <a:ext cx="4946" cy="2268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4590"/>
          <p:cNvSpPr>
            <a:spLocks noChangeArrowheads="1"/>
          </p:cNvSpPr>
          <p:nvPr/>
        </p:nvSpPr>
        <p:spPr bwMode="auto">
          <a:xfrm>
            <a:off x="6106451" y="5713771"/>
            <a:ext cx="395840" cy="178177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sp>
        <p:nvSpPr>
          <p:cNvPr id="43" name="Text Box 4599"/>
          <p:cNvSpPr txBox="1">
            <a:spLocks noChangeArrowheads="1"/>
          </p:cNvSpPr>
          <p:nvPr/>
        </p:nvSpPr>
        <p:spPr bwMode="auto">
          <a:xfrm>
            <a:off x="7016900" y="4973106"/>
            <a:ext cx="460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CB</a:t>
            </a:r>
          </a:p>
        </p:txBody>
      </p:sp>
      <p:sp>
        <p:nvSpPr>
          <p:cNvPr id="44" name="Text Box 4600"/>
          <p:cNvSpPr txBox="1">
            <a:spLocks noChangeArrowheads="1"/>
          </p:cNvSpPr>
          <p:nvPr/>
        </p:nvSpPr>
        <p:spPr bwMode="auto">
          <a:xfrm>
            <a:off x="7016900" y="6450817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VB</a:t>
            </a:r>
          </a:p>
        </p:txBody>
      </p:sp>
      <p:cxnSp>
        <p:nvCxnSpPr>
          <p:cNvPr id="45" name="直線コネクタ 68"/>
          <p:cNvCxnSpPr>
            <a:cxnSpLocks noChangeShapeType="1"/>
          </p:cNvCxnSpPr>
          <p:nvPr/>
        </p:nvCxnSpPr>
        <p:spPr bwMode="auto">
          <a:xfrm>
            <a:off x="5749587" y="5048176"/>
            <a:ext cx="28270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直線コネクタ 68"/>
          <p:cNvCxnSpPr>
            <a:cxnSpLocks noChangeShapeType="1"/>
          </p:cNvCxnSpPr>
          <p:nvPr/>
        </p:nvCxnSpPr>
        <p:spPr bwMode="auto">
          <a:xfrm>
            <a:off x="5741354" y="5254537"/>
            <a:ext cx="28270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AutoShape 4590"/>
          <p:cNvSpPr>
            <a:spLocks noChangeArrowheads="1"/>
          </p:cNvSpPr>
          <p:nvPr/>
        </p:nvSpPr>
        <p:spPr bwMode="auto">
          <a:xfrm>
            <a:off x="5749586" y="5713772"/>
            <a:ext cx="240683" cy="179080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sp>
        <p:nvSpPr>
          <p:cNvPr id="48" name="Text Box 4591"/>
          <p:cNvSpPr txBox="1">
            <a:spLocks noChangeArrowheads="1"/>
          </p:cNvSpPr>
          <p:nvPr/>
        </p:nvSpPr>
        <p:spPr bwMode="auto">
          <a:xfrm>
            <a:off x="5209510" y="6025057"/>
            <a:ext cx="7713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Surf.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dipole</a:t>
            </a:r>
          </a:p>
        </p:txBody>
      </p:sp>
      <p:graphicFrame>
        <p:nvGraphicFramePr>
          <p:cNvPr id="49" name="オブジェクト 48"/>
          <p:cNvGraphicFramePr>
            <a:graphicFrameLocks noChangeAspect="1"/>
          </p:cNvGraphicFramePr>
          <p:nvPr>
            <p:extLst/>
          </p:nvPr>
        </p:nvGraphicFramePr>
        <p:xfrm>
          <a:off x="5157686" y="4985390"/>
          <a:ext cx="460622" cy="38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0" name="Equation" r:id="rId12" imgW="241200" imgH="203040" progId="Equation.DSMT4">
                  <p:embed/>
                </p:oleObj>
              </mc:Choice>
              <mc:Fallback>
                <p:oleObj name="Equation" r:id="rId12" imgW="241200" imgH="203040" progId="Equation.DSMT4">
                  <p:embed/>
                  <p:pic>
                    <p:nvPicPr>
                      <p:cNvPr id="49" name="オブジェクト 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7686" y="4985390"/>
                        <a:ext cx="460622" cy="38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オブジェクト 49"/>
          <p:cNvGraphicFramePr>
            <a:graphicFrameLocks noChangeAspect="1"/>
          </p:cNvGraphicFramePr>
          <p:nvPr>
            <p:extLst/>
          </p:nvPr>
        </p:nvGraphicFramePr>
        <p:xfrm>
          <a:off x="5138093" y="4734506"/>
          <a:ext cx="514027" cy="25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1" name="Equation" r:id="rId13" imgW="330120" imgH="164880" progId="Equation.DSMT4">
                  <p:embed/>
                </p:oleObj>
              </mc:Choice>
              <mc:Fallback>
                <p:oleObj name="Equation" r:id="rId13" imgW="330120" imgH="164880" progId="Equation.DSMT4">
                  <p:embed/>
                  <p:pic>
                    <p:nvPicPr>
                      <p:cNvPr id="50" name="オブジェクト 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8093" y="4734506"/>
                        <a:ext cx="514027" cy="25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Line 4595"/>
          <p:cNvSpPr>
            <a:spLocks noChangeShapeType="1"/>
          </p:cNvSpPr>
          <p:nvPr/>
        </p:nvSpPr>
        <p:spPr bwMode="auto">
          <a:xfrm>
            <a:off x="5934402" y="4814983"/>
            <a:ext cx="0" cy="2215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52" name="直線コネクタ 68"/>
          <p:cNvCxnSpPr>
            <a:cxnSpLocks noChangeShapeType="1"/>
          </p:cNvCxnSpPr>
          <p:nvPr/>
        </p:nvCxnSpPr>
        <p:spPr bwMode="auto">
          <a:xfrm>
            <a:off x="5811310" y="4825017"/>
            <a:ext cx="436494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Line 4595"/>
          <p:cNvSpPr>
            <a:spLocks noChangeShapeType="1"/>
          </p:cNvSpPr>
          <p:nvPr/>
        </p:nvSpPr>
        <p:spPr bwMode="auto">
          <a:xfrm>
            <a:off x="5880331" y="5047228"/>
            <a:ext cx="0" cy="2215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Text Box 4591"/>
          <p:cNvSpPr txBox="1">
            <a:spLocks noChangeArrowheads="1"/>
          </p:cNvSpPr>
          <p:nvPr/>
        </p:nvSpPr>
        <p:spPr bwMode="auto">
          <a:xfrm>
            <a:off x="6125239" y="600259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BB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694376" y="731809"/>
            <a:ext cx="2347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Rutile TiO</a:t>
            </a:r>
            <a:r>
              <a:rPr lang="en-US" altLang="ja-JP" baseline="-25000" dirty="0"/>
              <a:t>2</a:t>
            </a:r>
            <a:r>
              <a:rPr lang="en-US" altLang="ja-JP" dirty="0"/>
              <a:t>(110)</a:t>
            </a:r>
            <a:endParaRPr lang="en-US" altLang="ja-JP" baseline="-25000" dirty="0"/>
          </a:p>
        </p:txBody>
      </p:sp>
      <p:sp>
        <p:nvSpPr>
          <p:cNvPr id="56" name="タイトル 1"/>
          <p:cNvSpPr txBox="1">
            <a:spLocks/>
          </p:cNvSpPr>
          <p:nvPr/>
        </p:nvSpPr>
        <p:spPr>
          <a:xfrm>
            <a:off x="5067238" y="679748"/>
            <a:ext cx="2985469" cy="49567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Anatase 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dirty="0">
                <a:latin typeface="+mj-lt"/>
                <a:ea typeface="+mj-ea"/>
                <a:cs typeface="+mj-cs"/>
              </a:rPr>
              <a:t>(101)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1973026" y="5479761"/>
            <a:ext cx="2282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Rutile&lt;Anatase</a:t>
            </a: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596900" y="548680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61" name="正方形/長方形 60"/>
          <p:cNvSpPr/>
          <p:nvPr/>
        </p:nvSpPr>
        <p:spPr>
          <a:xfrm>
            <a:off x="449813" y="4585345"/>
            <a:ext cx="3896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+mj-lt"/>
              </a:rPr>
              <a:t>K. </a:t>
            </a:r>
            <a:r>
              <a:rPr lang="en-US" altLang="ja-JP" sz="1600" dirty="0" err="1">
                <a:latin typeface="+mj-lt"/>
              </a:rPr>
              <a:t>Fukada</a:t>
            </a:r>
            <a:r>
              <a:rPr lang="en-US" altLang="ja-JP" sz="1600" dirty="0">
                <a:latin typeface="+mj-lt"/>
              </a:rPr>
              <a:t> </a:t>
            </a:r>
            <a:r>
              <a:rPr lang="en-US" altLang="ja-JP" sz="1600" i="1" dirty="0">
                <a:latin typeface="+mj-lt"/>
              </a:rPr>
              <a:t>et al.</a:t>
            </a:r>
            <a:r>
              <a:rPr lang="en-US" altLang="ja-JP" sz="1600" dirty="0">
                <a:latin typeface="+mj-lt"/>
              </a:rPr>
              <a:t>, JPSJ 84 064716 (2015)</a:t>
            </a:r>
          </a:p>
          <a:p>
            <a:r>
              <a:rPr lang="en-US" altLang="ja-JP" sz="1600" dirty="0">
                <a:latin typeface="+mj-lt"/>
              </a:rPr>
              <a:t>N. </a:t>
            </a:r>
            <a:r>
              <a:rPr lang="en-US" altLang="ja-JP" sz="1600" dirty="0" err="1">
                <a:latin typeface="+mj-lt"/>
              </a:rPr>
              <a:t>Nagatsuka</a:t>
            </a:r>
            <a:r>
              <a:rPr lang="en-US" altLang="ja-JP" sz="1600" dirty="0">
                <a:latin typeface="+mj-lt"/>
              </a:rPr>
              <a:t> et al. in prep. </a:t>
            </a:r>
            <a:endParaRPr lang="ja-JP" altLang="en-US" sz="1600" dirty="0">
              <a:latin typeface="+mj-lt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591A15E6-1603-48BB-937B-129B3F51E0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787" y="1204889"/>
            <a:ext cx="4686032" cy="3320063"/>
          </a:xfrm>
          <a:prstGeom prst="rect">
            <a:avLst/>
          </a:prstGeom>
        </p:spPr>
      </p:pic>
      <p:graphicFrame>
        <p:nvGraphicFramePr>
          <p:cNvPr id="63" name="オブジェクト 62">
            <a:extLst>
              <a:ext uri="{FF2B5EF4-FFF2-40B4-BE49-F238E27FC236}">
                <a16:creationId xmlns:a16="http://schemas.microsoft.com/office/drawing/2014/main" id="{D3C2B151-75B9-4D71-AC6E-FE05D233D80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57381" y="3410481"/>
          <a:ext cx="458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2" name="Equation" r:id="rId15" imgW="241200" imgH="203040" progId="Equation.DSMT4">
                  <p:embed/>
                </p:oleObj>
              </mc:Choice>
              <mc:Fallback>
                <p:oleObj name="Equation" r:id="rId15" imgW="241200" imgH="203040" progId="Equation.DSMT4">
                  <p:embed/>
                  <p:pic>
                    <p:nvPicPr>
                      <p:cNvPr id="63" name="オブジェクト 62">
                        <a:extLst>
                          <a:ext uri="{FF2B5EF4-FFF2-40B4-BE49-F238E27FC236}">
                            <a16:creationId xmlns:a16="http://schemas.microsoft.com/office/drawing/2014/main" id="{D3C2B151-75B9-4D71-AC6E-FE05D233D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57381" y="3410481"/>
                        <a:ext cx="45878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148C04CB-517E-412B-BC49-992614651A32}"/>
              </a:ext>
            </a:extLst>
          </p:cNvPr>
          <p:cNvSpPr/>
          <p:nvPr/>
        </p:nvSpPr>
        <p:spPr>
          <a:xfrm>
            <a:off x="2710170" y="1826871"/>
            <a:ext cx="1636214" cy="795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3EDBEF5-9EDB-4DAC-B801-D284FB30381B}"/>
              </a:ext>
            </a:extLst>
          </p:cNvPr>
          <p:cNvSpPr/>
          <p:nvPr/>
        </p:nvSpPr>
        <p:spPr>
          <a:xfrm>
            <a:off x="883782" y="1382925"/>
            <a:ext cx="303842" cy="275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6" name="オブジェクト 65">
            <a:extLst>
              <a:ext uri="{FF2B5EF4-FFF2-40B4-BE49-F238E27FC236}">
                <a16:creationId xmlns:a16="http://schemas.microsoft.com/office/drawing/2014/main" id="{9B79F90F-85D4-4598-B987-0069AD9B31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02484" y="1766478"/>
          <a:ext cx="628619" cy="31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3" name="Equation" r:id="rId4" imgW="330120" imgH="164880" progId="Equation.DSMT4">
                  <p:embed/>
                </p:oleObj>
              </mc:Choice>
              <mc:Fallback>
                <p:oleObj name="Equation" r:id="rId4" imgW="330120" imgH="164880" progId="Equation.DSMT4">
                  <p:embed/>
                  <p:pic>
                    <p:nvPicPr>
                      <p:cNvPr id="66" name="オブジェクト 65">
                        <a:extLst>
                          <a:ext uri="{FF2B5EF4-FFF2-40B4-BE49-F238E27FC236}">
                            <a16:creationId xmlns:a16="http://schemas.microsoft.com/office/drawing/2014/main" id="{9B79F90F-85D4-4598-B987-0069AD9B3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84" y="1766478"/>
                        <a:ext cx="628619" cy="31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オブジェクト 66">
            <a:extLst>
              <a:ext uri="{FF2B5EF4-FFF2-40B4-BE49-F238E27FC236}">
                <a16:creationId xmlns:a16="http://schemas.microsoft.com/office/drawing/2014/main" id="{7939309F-1BB6-4A81-8F83-B627E8FD553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87066" y="2753547"/>
          <a:ext cx="460622" cy="38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4" name="Equation" r:id="rId6" imgW="241200" imgH="203040" progId="Equation.DSMT4">
                  <p:embed/>
                </p:oleObj>
              </mc:Choice>
              <mc:Fallback>
                <p:oleObj name="Equation" r:id="rId6" imgW="241200" imgH="203040" progId="Equation.DSMT4">
                  <p:embed/>
                  <p:pic>
                    <p:nvPicPr>
                      <p:cNvPr id="67" name="オブジェクト 66">
                        <a:extLst>
                          <a:ext uri="{FF2B5EF4-FFF2-40B4-BE49-F238E27FC236}">
                            <a16:creationId xmlns:a16="http://schemas.microsoft.com/office/drawing/2014/main" id="{7939309F-1BB6-4A81-8F83-B627E8FD55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7066" y="2753547"/>
                        <a:ext cx="460622" cy="38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オブジェクト 67">
            <a:extLst>
              <a:ext uri="{FF2B5EF4-FFF2-40B4-BE49-F238E27FC236}">
                <a16:creationId xmlns:a16="http://schemas.microsoft.com/office/drawing/2014/main" id="{01555C37-44D9-4E8E-93CD-43FF4E2E6F0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469523" y="3390820"/>
          <a:ext cx="4587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5" name="Equation" r:id="rId17" imgW="241200" imgH="203040" progId="Equation.DSMT4">
                  <p:embed/>
                </p:oleObj>
              </mc:Choice>
              <mc:Fallback>
                <p:oleObj name="Equation" r:id="rId17" imgW="241200" imgH="203040" progId="Equation.DSMT4">
                  <p:embed/>
                  <p:pic>
                    <p:nvPicPr>
                      <p:cNvPr id="68" name="オブジェクト 67">
                        <a:extLst>
                          <a:ext uri="{FF2B5EF4-FFF2-40B4-BE49-F238E27FC236}">
                            <a16:creationId xmlns:a16="http://schemas.microsoft.com/office/drawing/2014/main" id="{01555C37-44D9-4E8E-93CD-43FF4E2E6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69523" y="3390820"/>
                        <a:ext cx="45878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8">
            <a:extLst>
              <a:ext uri="{FF2B5EF4-FFF2-40B4-BE49-F238E27FC236}">
                <a16:creationId xmlns:a16="http://schemas.microsoft.com/office/drawing/2014/main" id="{A4783A01-8A91-41C3-8365-26A8A6F42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817" y="6076274"/>
            <a:ext cx="2282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Rutile&gt;Anatase</a:t>
            </a:r>
          </a:p>
        </p:txBody>
      </p:sp>
    </p:spTree>
    <p:extLst>
      <p:ext uri="{BB962C8B-B14F-4D97-AF65-F5344CB8AC3E}">
        <p14:creationId xmlns:p14="http://schemas.microsoft.com/office/powerpoint/2010/main" val="387165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>
          <a:xfrm>
            <a:off x="1349375" y="71438"/>
            <a:ext cx="6588125" cy="6207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>
                <a:latin typeface="+mj-lt"/>
                <a:ea typeface="+mj-ea"/>
                <a:cs typeface="+mj-cs"/>
              </a:rPr>
              <a:t>Hydrogen on r-TiO</a:t>
            </a:r>
            <a:r>
              <a:rPr lang="en-US" altLang="ja-JP" sz="3200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sz="3200" dirty="0">
                <a:latin typeface="+mj-lt"/>
                <a:ea typeface="+mj-ea"/>
                <a:cs typeface="+mj-cs"/>
              </a:rPr>
              <a:t> &amp; a</a:t>
            </a:r>
            <a:r>
              <a:rPr lang="en-US" altLang="ja-JP" sz="3200" dirty="0"/>
              <a:t>-TiO</a:t>
            </a:r>
            <a:r>
              <a:rPr lang="en-US" altLang="ja-JP" sz="3200" baseline="-25000" dirty="0"/>
              <a:t>2</a:t>
            </a:r>
            <a:endParaRPr lang="ja-JP" altLang="en-US" sz="3200" baseline="-25000" dirty="0">
              <a:latin typeface="+mj-lt"/>
              <a:ea typeface="+mj-ea"/>
              <a:cs typeface="+mj-cs"/>
            </a:endParaRPr>
          </a:p>
        </p:txBody>
      </p:sp>
      <p:sp>
        <p:nvSpPr>
          <p:cNvPr id="21520" name="Rectangle 5"/>
          <p:cNvSpPr>
            <a:spLocks noChangeArrowheads="1"/>
          </p:cNvSpPr>
          <p:nvPr/>
        </p:nvSpPr>
        <p:spPr bwMode="auto">
          <a:xfrm>
            <a:off x="596900" y="657225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D2CD167-7C7A-4E02-95AC-A0E3E7A33697}"/>
              </a:ext>
            </a:extLst>
          </p:cNvPr>
          <p:cNvGrpSpPr/>
          <p:nvPr/>
        </p:nvGrpSpPr>
        <p:grpSpPr>
          <a:xfrm>
            <a:off x="2016843" y="4592535"/>
            <a:ext cx="1728194" cy="2118114"/>
            <a:chOff x="5220072" y="4623254"/>
            <a:chExt cx="1728194" cy="2118114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5220072" y="6153428"/>
              <a:ext cx="17281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5220073" y="6165304"/>
              <a:ext cx="1728192" cy="576064"/>
            </a:xfrm>
            <a:prstGeom prst="rect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220074" y="4623254"/>
              <a:ext cx="1728191" cy="511841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5785142" y="5397369"/>
              <a:ext cx="3344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444209" y="5304791"/>
              <a:ext cx="3344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円/楕円 21"/>
            <p:cNvSpPr/>
            <p:nvPr/>
          </p:nvSpPr>
          <p:spPr>
            <a:xfrm>
              <a:off x="6631644" y="5269134"/>
              <a:ext cx="69578" cy="695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86430" y="6274068"/>
              <a:ext cx="49244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800" dirty="0"/>
                <a:t>VB</a:t>
              </a:r>
              <a:endParaRPr kumimoji="1" lang="ja-JP" altLang="en-US" sz="18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354181" y="4713026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800" dirty="0"/>
                <a:t>CB</a:t>
              </a:r>
              <a:endParaRPr kumimoji="1" lang="ja-JP" altLang="en-US" sz="1800" dirty="0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5879138" y="5356324"/>
              <a:ext cx="69578" cy="695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5994909" y="5349768"/>
              <a:ext cx="69578" cy="695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/>
            <p:cNvCxnSpPr/>
            <p:nvPr/>
          </p:nvCxnSpPr>
          <p:spPr>
            <a:xfrm>
              <a:off x="6325745" y="5388383"/>
              <a:ext cx="3344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/>
            <p:nvPr/>
          </p:nvSpPr>
          <p:spPr>
            <a:xfrm>
              <a:off x="6419741" y="5347338"/>
              <a:ext cx="69578" cy="695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/>
            <p:nvPr/>
          </p:nvCxnSpPr>
          <p:spPr>
            <a:xfrm>
              <a:off x="5220073" y="5122254"/>
              <a:ext cx="17281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D707F85-4A3E-41D1-8E20-EA3AB5F1C8D5}"/>
              </a:ext>
            </a:extLst>
          </p:cNvPr>
          <p:cNvGrpSpPr/>
          <p:nvPr/>
        </p:nvGrpSpPr>
        <p:grpSpPr>
          <a:xfrm>
            <a:off x="6228184" y="4584862"/>
            <a:ext cx="1194560" cy="2118113"/>
            <a:chOff x="7082370" y="4623254"/>
            <a:chExt cx="1194560" cy="211811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7082371" y="5122253"/>
              <a:ext cx="11945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7082370" y="6153427"/>
              <a:ext cx="119455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7082371" y="6165302"/>
              <a:ext cx="1194558" cy="576065"/>
            </a:xfrm>
            <a:prstGeom prst="rect">
              <a:avLst/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7082372" y="4623254"/>
              <a:ext cx="1194557" cy="466742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7452321" y="5072776"/>
              <a:ext cx="3344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円/楕円 38"/>
            <p:cNvSpPr/>
            <p:nvPr/>
          </p:nvSpPr>
          <p:spPr>
            <a:xfrm>
              <a:off x="7639756" y="5037119"/>
              <a:ext cx="69578" cy="695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7516399" y="5037119"/>
              <a:ext cx="69578" cy="695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2016843" y="823317"/>
            <a:ext cx="142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小塚ゴシック Pro R" pitchFamily="34" charset="-128"/>
                <a:cs typeface="Arial" panose="020B0604020202020204" pitchFamily="34" charset="0"/>
              </a:rPr>
              <a:t>Rutile</a:t>
            </a:r>
            <a:endParaRPr lang="ja-JP" altLang="en-US" dirty="0">
              <a:ea typeface="小塚ゴシック Pro R" pitchFamily="34" charset="-128"/>
              <a:cs typeface="Arial" panose="020B0604020202020204" pitchFamily="34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856420" y="823170"/>
            <a:ext cx="142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ea typeface="小塚ゴシック Pro R" pitchFamily="34" charset="-128"/>
                <a:cs typeface="Arial" panose="020B0604020202020204" pitchFamily="34" charset="0"/>
              </a:rPr>
              <a:t>Anatase</a:t>
            </a:r>
            <a:endParaRPr lang="ja-JP" altLang="en-US" dirty="0">
              <a:ea typeface="小塚ゴシック Pro R" pitchFamily="34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5BCE611-6F19-4B59-8941-7E7C77809F63}"/>
              </a:ext>
            </a:extLst>
          </p:cNvPr>
          <p:cNvGrpSpPr/>
          <p:nvPr/>
        </p:nvGrpSpPr>
        <p:grpSpPr>
          <a:xfrm>
            <a:off x="608174" y="1273355"/>
            <a:ext cx="3340419" cy="3042828"/>
            <a:chOff x="4545117" y="1246424"/>
            <a:chExt cx="3340419" cy="3042828"/>
          </a:xfrm>
        </p:grpSpPr>
        <p:graphicFrame>
          <p:nvGraphicFramePr>
            <p:cNvPr id="44" name="オブジェクト 43">
              <a:extLst>
                <a:ext uri="{FF2B5EF4-FFF2-40B4-BE49-F238E27FC236}">
                  <a16:creationId xmlns:a16="http://schemas.microsoft.com/office/drawing/2014/main" id="{FB93092B-8F3A-4604-9F56-7B16E8DADA9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608524" y="1857018"/>
            <a:ext cx="460622" cy="387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32" name="Equation" r:id="rId3" imgW="241200" imgH="203040" progId="Equation.DSMT4">
                    <p:embed/>
                  </p:oleObj>
                </mc:Choice>
                <mc:Fallback>
                  <p:oleObj name="Equation" r:id="rId3" imgW="241200" imgH="203040" progId="Equation.DSMT4">
                    <p:embed/>
                    <p:pic>
                      <p:nvPicPr>
                        <p:cNvPr id="44" name="オブジェクト 43">
                          <a:extLst>
                            <a:ext uri="{FF2B5EF4-FFF2-40B4-BE49-F238E27FC236}">
                              <a16:creationId xmlns:a16="http://schemas.microsoft.com/office/drawing/2014/main" id="{FB93092B-8F3A-4604-9F56-7B16E8DADA9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8524" y="1857018"/>
                          <a:ext cx="460622" cy="3878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オブジェクト 44">
              <a:extLst>
                <a:ext uri="{FF2B5EF4-FFF2-40B4-BE49-F238E27FC236}">
                  <a16:creationId xmlns:a16="http://schemas.microsoft.com/office/drawing/2014/main" id="{E4E8CA38-FA9C-4DF8-9324-A969048A1E2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545117" y="1586182"/>
            <a:ext cx="514027" cy="2570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33" name="Equation" r:id="rId5" imgW="330120" imgH="164880" progId="Equation.DSMT4">
                    <p:embed/>
                  </p:oleObj>
                </mc:Choice>
                <mc:Fallback>
                  <p:oleObj name="Equation" r:id="rId5" imgW="330120" imgH="164880" progId="Equation.DSMT4">
                    <p:embed/>
                    <p:pic>
                      <p:nvPicPr>
                        <p:cNvPr id="45" name="オブジェクト 44">
                          <a:extLst>
                            <a:ext uri="{FF2B5EF4-FFF2-40B4-BE49-F238E27FC236}">
                              <a16:creationId xmlns:a16="http://schemas.microsoft.com/office/drawing/2014/main" id="{E4E8CA38-FA9C-4DF8-9324-A969048A1E2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545117" y="1586182"/>
                          <a:ext cx="514027" cy="2570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テキスト ボックス 70">
              <a:extLst>
                <a:ext uri="{FF2B5EF4-FFF2-40B4-BE49-F238E27FC236}">
                  <a16:creationId xmlns:a16="http://schemas.microsoft.com/office/drawing/2014/main" id="{E56AAB14-DF33-4672-AA7A-646DD191D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1752" y="2545333"/>
              <a:ext cx="593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rgbClr val="333333"/>
                  </a:solidFill>
                  <a:latin typeface="Calibri" pitchFamily="34" charset="0"/>
                  <a:ea typeface="ＭＳ Ｐゴシック" pitchFamily="50" charset="-128"/>
                </a:rPr>
                <a:t>E</a:t>
              </a:r>
              <a:r>
                <a:rPr lang="en-US" altLang="ja-JP" sz="2400" baseline="-25000" dirty="0">
                  <a:solidFill>
                    <a:srgbClr val="333333"/>
                  </a:solidFill>
                  <a:latin typeface="Calibri" pitchFamily="34" charset="0"/>
                  <a:ea typeface="ＭＳ Ｐゴシック" pitchFamily="50" charset="-128"/>
                </a:rPr>
                <a:t>F</a:t>
              </a:r>
            </a:p>
          </p:txBody>
        </p:sp>
        <p:cxnSp>
          <p:nvCxnSpPr>
            <p:cNvPr id="48" name="直線コネクタ 69">
              <a:extLst>
                <a:ext uri="{FF2B5EF4-FFF2-40B4-BE49-F238E27FC236}">
                  <a16:creationId xmlns:a16="http://schemas.microsoft.com/office/drawing/2014/main" id="{8FCE5C9F-5D61-497C-9FBF-123F3AD649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71895" y="2954951"/>
              <a:ext cx="2369250" cy="325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直線コネクタ 70">
              <a:extLst>
                <a:ext uri="{FF2B5EF4-FFF2-40B4-BE49-F238E27FC236}">
                  <a16:creationId xmlns:a16="http://schemas.microsoft.com/office/drawing/2014/main" id="{F21A18A8-E3B6-403A-BED3-547BB8C470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7549" y="3716485"/>
              <a:ext cx="185731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直線コネクタ 68">
              <a:extLst>
                <a:ext uri="{FF2B5EF4-FFF2-40B4-BE49-F238E27FC236}">
                  <a16:creationId xmlns:a16="http://schemas.microsoft.com/office/drawing/2014/main" id="{E4D4C756-077A-4176-ADEE-0EE4DF3D95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8079" y="2512371"/>
              <a:ext cx="185678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フリーフォーム 71">
              <a:extLst>
                <a:ext uri="{FF2B5EF4-FFF2-40B4-BE49-F238E27FC236}">
                  <a16:creationId xmlns:a16="http://schemas.microsoft.com/office/drawing/2014/main" id="{EC7EB4CA-74EF-4B9D-A238-ABB12037F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182" y="2512371"/>
              <a:ext cx="474943" cy="247332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52" name="フリーフォーム 72">
              <a:extLst>
                <a:ext uri="{FF2B5EF4-FFF2-40B4-BE49-F238E27FC236}">
                  <a16:creationId xmlns:a16="http://schemas.microsoft.com/office/drawing/2014/main" id="{1126034A-4D43-41D8-A502-D001A5670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602" y="3716485"/>
              <a:ext cx="472366" cy="244077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cxnSp>
          <p:nvCxnSpPr>
            <p:cNvPr id="53" name="直線コネクタ 68">
              <a:extLst>
                <a:ext uri="{FF2B5EF4-FFF2-40B4-BE49-F238E27FC236}">
                  <a16:creationId xmlns:a16="http://schemas.microsoft.com/office/drawing/2014/main" id="{DDAF80CB-D74F-43EE-93A0-FEC1762E0F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48079" y="1604404"/>
              <a:ext cx="185678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フリーフォーム 71">
              <a:extLst>
                <a:ext uri="{FF2B5EF4-FFF2-40B4-BE49-F238E27FC236}">
                  <a16:creationId xmlns:a16="http://schemas.microsoft.com/office/drawing/2014/main" id="{0B87234E-F3E6-429A-9465-09D1A376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182" y="1604404"/>
              <a:ext cx="474943" cy="247332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cxnSp>
          <p:nvCxnSpPr>
            <p:cNvPr id="55" name="直線コネクタ 78">
              <a:extLst>
                <a:ext uri="{FF2B5EF4-FFF2-40B4-BE49-F238E27FC236}">
                  <a16:creationId xmlns:a16="http://schemas.microsoft.com/office/drawing/2014/main" id="{96BC16DE-ECCD-4D85-8B2C-3D3800D1C0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275182" y="1246424"/>
              <a:ext cx="4946" cy="30428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AutoShape 4590">
              <a:extLst>
                <a:ext uri="{FF2B5EF4-FFF2-40B4-BE49-F238E27FC236}">
                  <a16:creationId xmlns:a16="http://schemas.microsoft.com/office/drawing/2014/main" id="{74328A6F-3440-4158-9BFC-811B3EE11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285" y="2723076"/>
              <a:ext cx="395840" cy="178177"/>
            </a:xfrm>
            <a:prstGeom prst="leftArrow">
              <a:avLst>
                <a:gd name="adj1" fmla="val 50000"/>
                <a:gd name="adj2" fmla="val 77966"/>
              </a:avLst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solidFill>
                  <a:srgbClr val="333333"/>
                </a:solidFill>
                <a:latin typeface="Calibri" pitchFamily="34" charset="0"/>
                <a:ea typeface="HGｺﾞｼｯｸM" pitchFamily="49" charset="-128"/>
              </a:endParaRPr>
            </a:p>
          </p:txBody>
        </p:sp>
        <p:sp>
          <p:nvSpPr>
            <p:cNvPr id="57" name="Text Box 4599">
              <a:extLst>
                <a:ext uri="{FF2B5EF4-FFF2-40B4-BE49-F238E27FC236}">
                  <a16:creationId xmlns:a16="http://schemas.microsoft.com/office/drawing/2014/main" id="{5BFD2F1B-2FE7-45A3-81B6-FDF26BABC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734" y="1900082"/>
              <a:ext cx="46038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333333"/>
                  </a:solidFill>
                  <a:latin typeface="Calibri" pitchFamily="34" charset="0"/>
                  <a:ea typeface="ＭＳ Ｐ明朝" pitchFamily="18" charset="-128"/>
                </a:rPr>
                <a:t>CB</a:t>
              </a:r>
            </a:p>
          </p:txBody>
        </p:sp>
        <p:sp>
          <p:nvSpPr>
            <p:cNvPr id="58" name="Text Box 4600">
              <a:extLst>
                <a:ext uri="{FF2B5EF4-FFF2-40B4-BE49-F238E27FC236}">
                  <a16:creationId xmlns:a16="http://schemas.microsoft.com/office/drawing/2014/main" id="{A124EDFD-140F-4755-8972-2AC554059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406" y="3882459"/>
              <a:ext cx="470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333333"/>
                  </a:solidFill>
                  <a:latin typeface="Calibri" pitchFamily="34" charset="0"/>
                  <a:ea typeface="ＭＳ Ｐ明朝" pitchFamily="18" charset="-128"/>
                </a:rPr>
                <a:t>VB</a:t>
              </a:r>
            </a:p>
          </p:txBody>
        </p:sp>
        <p:cxnSp>
          <p:nvCxnSpPr>
            <p:cNvPr id="59" name="直線コネクタ 68">
              <a:extLst>
                <a:ext uri="{FF2B5EF4-FFF2-40B4-BE49-F238E27FC236}">
                  <a16:creationId xmlns:a16="http://schemas.microsoft.com/office/drawing/2014/main" id="{1DB6008E-4E1C-4188-BF1B-AFF6440FCE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97421" y="1837597"/>
              <a:ext cx="28270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直線コネクタ 68">
              <a:extLst>
                <a:ext uri="{FF2B5EF4-FFF2-40B4-BE49-F238E27FC236}">
                  <a16:creationId xmlns:a16="http://schemas.microsoft.com/office/drawing/2014/main" id="{7DC0D7CC-32E1-4520-95C6-EEB8ABDA26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89188" y="2043958"/>
              <a:ext cx="28270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AutoShape 4590">
              <a:extLst>
                <a:ext uri="{FF2B5EF4-FFF2-40B4-BE49-F238E27FC236}">
                  <a16:creationId xmlns:a16="http://schemas.microsoft.com/office/drawing/2014/main" id="{942D4040-6214-4F32-9425-21848595B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7420" y="2723077"/>
              <a:ext cx="240683" cy="179080"/>
            </a:xfrm>
            <a:prstGeom prst="leftArrow">
              <a:avLst>
                <a:gd name="adj1" fmla="val 50000"/>
                <a:gd name="adj2" fmla="val 77966"/>
              </a:avLst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solidFill>
                  <a:srgbClr val="333333"/>
                </a:solidFill>
                <a:latin typeface="Calibri" pitchFamily="34" charset="0"/>
                <a:ea typeface="HGｺﾞｼｯｸM" pitchFamily="49" charset="-128"/>
              </a:endParaRPr>
            </a:p>
          </p:txBody>
        </p:sp>
        <p:sp>
          <p:nvSpPr>
            <p:cNvPr id="62" name="Line 4595">
              <a:extLst>
                <a:ext uri="{FF2B5EF4-FFF2-40B4-BE49-F238E27FC236}">
                  <a16:creationId xmlns:a16="http://schemas.microsoft.com/office/drawing/2014/main" id="{6A8BDD6D-FF2A-4973-9669-626A86310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2236" y="1604404"/>
              <a:ext cx="0" cy="22158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63" name="直線コネクタ 68">
              <a:extLst>
                <a:ext uri="{FF2B5EF4-FFF2-40B4-BE49-F238E27FC236}">
                  <a16:creationId xmlns:a16="http://schemas.microsoft.com/office/drawing/2014/main" id="{C33462F5-E219-4E5B-855A-3A2C2AE483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059144" y="1614438"/>
              <a:ext cx="4364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Line 4595">
              <a:extLst>
                <a:ext uri="{FF2B5EF4-FFF2-40B4-BE49-F238E27FC236}">
                  <a16:creationId xmlns:a16="http://schemas.microsoft.com/office/drawing/2014/main" id="{49B1882F-A959-4121-97A3-92278E921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8165" y="1836649"/>
              <a:ext cx="0" cy="22158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" name="フリーフォーム 34">
              <a:extLst>
                <a:ext uri="{FF2B5EF4-FFF2-40B4-BE49-F238E27FC236}">
                  <a16:creationId xmlns:a16="http://schemas.microsoft.com/office/drawing/2014/main" id="{296236A3-14D2-4CA7-9C46-8B641698BFB8}"/>
                </a:ext>
              </a:extLst>
            </p:cNvPr>
            <p:cNvSpPr/>
            <p:nvPr/>
          </p:nvSpPr>
          <p:spPr>
            <a:xfrm rot="16200000">
              <a:off x="4952257" y="3165824"/>
              <a:ext cx="460503" cy="173041"/>
            </a:xfrm>
            <a:custGeom>
              <a:avLst/>
              <a:gdLst>
                <a:gd name="connsiteX0" fmla="*/ 0 w 2997200"/>
                <a:gd name="connsiteY0" fmla="*/ 2616209 h 2616209"/>
                <a:gd name="connsiteX1" fmla="*/ 787400 w 2997200"/>
                <a:gd name="connsiteY1" fmla="*/ 1892309 h 2616209"/>
                <a:gd name="connsiteX2" fmla="*/ 1524000 w 2997200"/>
                <a:gd name="connsiteY2" fmla="*/ 9 h 2616209"/>
                <a:gd name="connsiteX3" fmla="*/ 2260600 w 2997200"/>
                <a:gd name="connsiteY3" fmla="*/ 1917709 h 2616209"/>
                <a:gd name="connsiteX4" fmla="*/ 2997200 w 2997200"/>
                <a:gd name="connsiteY4" fmla="*/ 2590809 h 261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7200" h="2616209">
                  <a:moveTo>
                    <a:pt x="0" y="2616209"/>
                  </a:moveTo>
                  <a:cubicBezTo>
                    <a:pt x="266700" y="2472275"/>
                    <a:pt x="533400" y="2328342"/>
                    <a:pt x="787400" y="1892309"/>
                  </a:cubicBezTo>
                  <a:cubicBezTo>
                    <a:pt x="1041400" y="1456276"/>
                    <a:pt x="1278467" y="-4224"/>
                    <a:pt x="1524000" y="9"/>
                  </a:cubicBezTo>
                  <a:cubicBezTo>
                    <a:pt x="1769533" y="4242"/>
                    <a:pt x="2015067" y="1485909"/>
                    <a:pt x="2260600" y="1917709"/>
                  </a:cubicBezTo>
                  <a:cubicBezTo>
                    <a:pt x="2506133" y="2349509"/>
                    <a:pt x="2751666" y="2470159"/>
                    <a:pt x="2997200" y="2590809"/>
                  </a:cubicBezTo>
                </a:path>
              </a:pathLst>
            </a:custGeom>
            <a:solidFill>
              <a:schemeClr val="accent2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Text Box 4591">
              <a:extLst>
                <a:ext uri="{FF2B5EF4-FFF2-40B4-BE49-F238E27FC236}">
                  <a16:creationId xmlns:a16="http://schemas.microsoft.com/office/drawing/2014/main" id="{5934F1B3-F636-4D9D-A2A7-C2AE97DF0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8103" y="3100786"/>
              <a:ext cx="49404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solidFill>
                    <a:srgbClr val="333333"/>
                  </a:solidFill>
                  <a:latin typeface="Calibri" pitchFamily="34" charset="0"/>
                  <a:ea typeface="ＭＳ Ｐ明朝" pitchFamily="18" charset="-128"/>
                </a:rPr>
                <a:t>IGS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919DC7-F890-47C3-A8B4-0440B9C104E6}"/>
              </a:ext>
            </a:extLst>
          </p:cNvPr>
          <p:cNvGrpSpPr/>
          <p:nvPr/>
        </p:nvGrpSpPr>
        <p:grpSpPr>
          <a:xfrm>
            <a:off x="4926199" y="1214159"/>
            <a:ext cx="2889561" cy="3119547"/>
            <a:chOff x="1353490" y="1155340"/>
            <a:chExt cx="2889561" cy="3119547"/>
          </a:xfrm>
        </p:grpSpPr>
        <p:sp>
          <p:nvSpPr>
            <p:cNvPr id="68" name="テキスト ボックス 70">
              <a:extLst>
                <a:ext uri="{FF2B5EF4-FFF2-40B4-BE49-F238E27FC236}">
                  <a16:creationId xmlns:a16="http://schemas.microsoft.com/office/drawing/2014/main" id="{AC0724B1-F392-4A2D-9DE2-0D8B079D0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9267" y="2454249"/>
              <a:ext cx="5937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rgbClr val="333333"/>
                  </a:solidFill>
                  <a:latin typeface="Calibri" pitchFamily="34" charset="0"/>
                  <a:ea typeface="ＭＳ Ｐゴシック" pitchFamily="50" charset="-128"/>
                </a:rPr>
                <a:t>E</a:t>
              </a:r>
              <a:r>
                <a:rPr lang="en-US" altLang="ja-JP" sz="2400" baseline="-25000" dirty="0">
                  <a:solidFill>
                    <a:srgbClr val="333333"/>
                  </a:solidFill>
                  <a:latin typeface="Calibri" pitchFamily="34" charset="0"/>
                  <a:ea typeface="ＭＳ Ｐゴシック" pitchFamily="50" charset="-128"/>
                </a:rPr>
                <a:t>F</a:t>
              </a:r>
            </a:p>
          </p:txBody>
        </p:sp>
        <p:cxnSp>
          <p:nvCxnSpPr>
            <p:cNvPr id="69" name="直線コネクタ 69">
              <a:extLst>
                <a:ext uri="{FF2B5EF4-FFF2-40B4-BE49-F238E27FC236}">
                  <a16:creationId xmlns:a16="http://schemas.microsoft.com/office/drawing/2014/main" id="{53EA9F69-B5B6-4FA1-A857-861B8B89AB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29410" y="2863867"/>
              <a:ext cx="2369250" cy="325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直線コネクタ 70">
              <a:extLst>
                <a:ext uri="{FF2B5EF4-FFF2-40B4-BE49-F238E27FC236}">
                  <a16:creationId xmlns:a16="http://schemas.microsoft.com/office/drawing/2014/main" id="{2839E469-81F8-4F8C-B338-EE8170E498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05064" y="3625401"/>
              <a:ext cx="185731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線コネクタ 68">
              <a:extLst>
                <a:ext uri="{FF2B5EF4-FFF2-40B4-BE49-F238E27FC236}">
                  <a16:creationId xmlns:a16="http://schemas.microsoft.com/office/drawing/2014/main" id="{A71B8909-AF5E-4D66-A9BF-F216ACAA3B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05594" y="2421287"/>
              <a:ext cx="185678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5C84E729-DE17-472E-ACB8-3F4BA453E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697" y="2421287"/>
              <a:ext cx="474943" cy="247332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DBA003BD-BACF-448A-9453-27A2A1ED7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117" y="3625401"/>
              <a:ext cx="472366" cy="244077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cxnSp>
          <p:nvCxnSpPr>
            <p:cNvPr id="74" name="直線コネクタ 68">
              <a:extLst>
                <a:ext uri="{FF2B5EF4-FFF2-40B4-BE49-F238E27FC236}">
                  <a16:creationId xmlns:a16="http://schemas.microsoft.com/office/drawing/2014/main" id="{1855E09E-A82B-4660-A368-09510D0796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05594" y="1513320"/>
              <a:ext cx="185678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フリーフォーム 42">
              <a:extLst>
                <a:ext uri="{FF2B5EF4-FFF2-40B4-BE49-F238E27FC236}">
                  <a16:creationId xmlns:a16="http://schemas.microsoft.com/office/drawing/2014/main" id="{E3372485-DE6D-4EBC-B5DC-0C69D30ED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697" y="1513320"/>
              <a:ext cx="474943" cy="247332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cxnSp>
          <p:nvCxnSpPr>
            <p:cNvPr id="76" name="直線コネクタ 78">
              <a:extLst>
                <a:ext uri="{FF2B5EF4-FFF2-40B4-BE49-F238E27FC236}">
                  <a16:creationId xmlns:a16="http://schemas.microsoft.com/office/drawing/2014/main" id="{3BB6AB04-0B1F-4E53-9E0C-AA81FEB79D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32697" y="1155340"/>
              <a:ext cx="4946" cy="304282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 Box 4599">
              <a:extLst>
                <a:ext uri="{FF2B5EF4-FFF2-40B4-BE49-F238E27FC236}">
                  <a16:creationId xmlns:a16="http://schemas.microsoft.com/office/drawing/2014/main" id="{9405FD0C-36D1-43A4-9ABF-02AFFC60E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2249" y="1808998"/>
              <a:ext cx="46038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333333"/>
                  </a:solidFill>
                  <a:latin typeface="Calibri" pitchFamily="34" charset="0"/>
                  <a:ea typeface="ＭＳ Ｐ明朝" pitchFamily="18" charset="-128"/>
                </a:rPr>
                <a:t>CB</a:t>
              </a:r>
            </a:p>
          </p:txBody>
        </p:sp>
        <p:sp>
          <p:nvSpPr>
            <p:cNvPr id="78" name="Text Box 4600">
              <a:extLst>
                <a:ext uri="{FF2B5EF4-FFF2-40B4-BE49-F238E27FC236}">
                  <a16:creationId xmlns:a16="http://schemas.microsoft.com/office/drawing/2014/main" id="{65FB8B97-4682-46D2-9E1B-31F5A3EF6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921" y="3791375"/>
              <a:ext cx="470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solidFill>
                    <a:srgbClr val="333333"/>
                  </a:solidFill>
                  <a:latin typeface="Calibri" pitchFamily="34" charset="0"/>
                  <a:ea typeface="ＭＳ Ｐ明朝" pitchFamily="18" charset="-128"/>
                </a:rPr>
                <a:t>VB</a:t>
              </a:r>
            </a:p>
          </p:txBody>
        </p:sp>
        <p:cxnSp>
          <p:nvCxnSpPr>
            <p:cNvPr id="79" name="直線コネクタ 68">
              <a:extLst>
                <a:ext uri="{FF2B5EF4-FFF2-40B4-BE49-F238E27FC236}">
                  <a16:creationId xmlns:a16="http://schemas.microsoft.com/office/drawing/2014/main" id="{23C0925F-7E04-4F16-A734-1D08172CDB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53490" y="2159269"/>
              <a:ext cx="28270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線コネクタ 68">
              <a:extLst>
                <a:ext uri="{FF2B5EF4-FFF2-40B4-BE49-F238E27FC236}">
                  <a16:creationId xmlns:a16="http://schemas.microsoft.com/office/drawing/2014/main" id="{CD1ECFE4-F54D-40B7-9D81-7E15BA9C2B2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53490" y="2401456"/>
              <a:ext cx="282707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Line 4595">
              <a:extLst>
                <a:ext uri="{FF2B5EF4-FFF2-40B4-BE49-F238E27FC236}">
                  <a16:creationId xmlns:a16="http://schemas.microsoft.com/office/drawing/2014/main" id="{BADD0BA3-5853-4A71-BB60-F0D40956F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456" y="1533389"/>
              <a:ext cx="4947" cy="625424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83" name="直線コネクタ 68">
              <a:extLst>
                <a:ext uri="{FF2B5EF4-FFF2-40B4-BE49-F238E27FC236}">
                  <a16:creationId xmlns:a16="http://schemas.microsoft.com/office/drawing/2014/main" id="{2F36BA72-D17E-4FBC-AE1D-E120627AC3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16659" y="1523354"/>
              <a:ext cx="43649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Line 4595">
              <a:extLst>
                <a:ext uri="{FF2B5EF4-FFF2-40B4-BE49-F238E27FC236}">
                  <a16:creationId xmlns:a16="http://schemas.microsoft.com/office/drawing/2014/main" id="{AD710DDE-08CA-4060-AFF8-4DBDA4B11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732" y="2200157"/>
              <a:ext cx="4945" cy="201298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" name="フリーフォーム 54">
              <a:extLst>
                <a:ext uri="{FF2B5EF4-FFF2-40B4-BE49-F238E27FC236}">
                  <a16:creationId xmlns:a16="http://schemas.microsoft.com/office/drawing/2014/main" id="{3CAF9D35-AC70-4536-A85B-BA99235B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825" y="2410724"/>
              <a:ext cx="465550" cy="646900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86" name="フリーフォーム 55">
              <a:extLst>
                <a:ext uri="{FF2B5EF4-FFF2-40B4-BE49-F238E27FC236}">
                  <a16:creationId xmlns:a16="http://schemas.microsoft.com/office/drawing/2014/main" id="{F8B2E2FB-3F2A-4009-AF8B-B98F0B79A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50" y="3627987"/>
              <a:ext cx="465550" cy="646900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87" name="フリーフォーム 56">
              <a:extLst>
                <a:ext uri="{FF2B5EF4-FFF2-40B4-BE49-F238E27FC236}">
                  <a16:creationId xmlns:a16="http://schemas.microsoft.com/office/drawing/2014/main" id="{AEFAE1ED-1952-463D-B3DB-AC60FF556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50" y="1512369"/>
              <a:ext cx="465550" cy="646900"/>
            </a:xfrm>
            <a:custGeom>
              <a:avLst/>
              <a:gdLst>
                <a:gd name="T0" fmla="*/ 0 w 368300"/>
                <a:gd name="T1" fmla="*/ 0 h 171450"/>
                <a:gd name="T2" fmla="*/ 0 w 368300"/>
                <a:gd name="T3" fmla="*/ 0 h 171450"/>
                <a:gd name="T4" fmla="*/ 0 w 368300"/>
                <a:gd name="T5" fmla="*/ 0 h 171450"/>
                <a:gd name="T6" fmla="*/ 0 w 368300"/>
                <a:gd name="T7" fmla="*/ 0 h 1714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8300" h="171450">
                  <a:moveTo>
                    <a:pt x="368300" y="0"/>
                  </a:moveTo>
                  <a:cubicBezTo>
                    <a:pt x="314854" y="8996"/>
                    <a:pt x="261408" y="17992"/>
                    <a:pt x="209550" y="38100"/>
                  </a:cubicBezTo>
                  <a:cubicBezTo>
                    <a:pt x="157692" y="58208"/>
                    <a:pt x="92075" y="98425"/>
                    <a:pt x="57150" y="120650"/>
                  </a:cubicBezTo>
                  <a:cubicBezTo>
                    <a:pt x="22225" y="142875"/>
                    <a:pt x="11112" y="157162"/>
                    <a:pt x="0" y="17145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/>
            </a:p>
          </p:txBody>
        </p:sp>
        <p:sp>
          <p:nvSpPr>
            <p:cNvPr id="88" name="二等辺三角形 87">
              <a:extLst>
                <a:ext uri="{FF2B5EF4-FFF2-40B4-BE49-F238E27FC236}">
                  <a16:creationId xmlns:a16="http://schemas.microsoft.com/office/drawing/2014/main" id="{2ABC3AA7-DEB8-4B7C-A634-BEE8B202121F}"/>
                </a:ext>
              </a:extLst>
            </p:cNvPr>
            <p:cNvSpPr/>
            <p:nvPr/>
          </p:nvSpPr>
          <p:spPr>
            <a:xfrm rot="10800000">
              <a:off x="1624043" y="2857727"/>
              <a:ext cx="84792" cy="212654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9875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OWNER\Documents\Tex\Anatase_NRA\T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36" y="3148462"/>
            <a:ext cx="3492477" cy="20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796136" y="6193990"/>
                <a:ext cx="3239990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215" b="0" i="0" smtClean="0">
                          <a:latin typeface="Cambria Math" panose="02040503050406030204" pitchFamily="18" charset="0"/>
                        </a:rPr>
                        <m:t>Diffusion</m:t>
                      </m:r>
                      <m:r>
                        <a:rPr lang="en-US" altLang="ja-JP" sz="2215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215" b="0" i="0" smtClean="0">
                          <a:latin typeface="Cambria Math" panose="02040503050406030204" pitchFamily="18" charset="0"/>
                        </a:rPr>
                        <m:t>barrier</m:t>
                      </m:r>
                      <m:r>
                        <a:rPr lang="en-US" altLang="ja-JP" sz="2215" b="0" i="0" smtClean="0">
                          <a:latin typeface="Cambria Math" panose="02040503050406030204" pitchFamily="18" charset="0"/>
                        </a:rPr>
                        <m:t>~1.2</m:t>
                      </m:r>
                      <m:r>
                        <a:rPr lang="en-US" altLang="ja-JP" sz="2215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215" b="0" i="0" smtClean="0">
                          <a:latin typeface="Cambria Math" panose="02040503050406030204" pitchFamily="18" charset="0"/>
                        </a:rPr>
                        <m:t>eV</m:t>
                      </m:r>
                    </m:oMath>
                  </m:oMathPara>
                </a14:m>
                <a:endParaRPr lang="ja-JP" altLang="en-US" sz="2215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6193990"/>
                <a:ext cx="3239990" cy="433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684213" y="86986"/>
            <a:ext cx="783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Diffusion of Hydrogen</a:t>
            </a:r>
            <a:endParaRPr lang="ja-JP" altLang="en-US" sz="32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84213" y="664010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21304" y="2211712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小塚ゴシック Pro R" pitchFamily="34" charset="-128"/>
                <a:cs typeface="Arial" panose="020B0604020202020204" pitchFamily="34" charset="0"/>
              </a:rPr>
              <a:t>Thermal desorption:</a:t>
            </a:r>
          </a:p>
          <a:p>
            <a:r>
              <a:rPr lang="en-US" altLang="ja-JP" dirty="0">
                <a:ea typeface="小塚ゴシック Pro R" pitchFamily="34" charset="-128"/>
                <a:cs typeface="Arial" panose="020B0604020202020204" pitchFamily="34" charset="0"/>
              </a:rPr>
              <a:t>   no significant signal &lt; 10</a:t>
            </a:r>
            <a:r>
              <a:rPr lang="en-US" altLang="ja-JP" baseline="30000" dirty="0">
                <a:ea typeface="小塚ゴシック Pro R" pitchFamily="34" charset="-128"/>
                <a:cs typeface="Arial" panose="020B0604020202020204" pitchFamily="34" charset="0"/>
              </a:rPr>
              <a:t>-3</a:t>
            </a:r>
            <a:r>
              <a:rPr lang="en-US" altLang="ja-JP" dirty="0">
                <a:ea typeface="小塚ゴシック Pro R" pitchFamily="34" charset="-128"/>
                <a:cs typeface="Arial" panose="020B0604020202020204" pitchFamily="34" charset="0"/>
              </a:rPr>
              <a:t> ML </a:t>
            </a:r>
            <a:endParaRPr lang="ja-JP" altLang="en-US" dirty="0">
              <a:ea typeface="小塚ゴシック Pro R" pitchFamily="34" charset="-128"/>
              <a:cs typeface="Arial" panose="020B0604020202020204" pitchFamily="34" charset="0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847551" y="5749129"/>
            <a:ext cx="340330" cy="370685"/>
          </a:xfrm>
          <a:prstGeom prst="rightArrow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438971" y="5703639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小塚ゴシック Pro R" pitchFamily="34" charset="-128"/>
                <a:cs typeface="Arial" panose="020B0604020202020204" pitchFamily="34" charset="0"/>
              </a:rPr>
              <a:t>Diffusion into bulk</a:t>
            </a:r>
            <a:endParaRPr lang="ja-JP" altLang="en-US" dirty="0">
              <a:ea typeface="小塚ゴシック Pro R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Picture 181">
            <a:extLst>
              <a:ext uri="{FF2B5EF4-FFF2-40B4-BE49-F238E27FC236}">
                <a16:creationId xmlns:a16="http://schemas.microsoft.com/office/drawing/2014/main" id="{2E9B6DAD-E9CB-4F3F-B74E-544A29AF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0" y="1069765"/>
            <a:ext cx="444234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1C40CD-19AF-4A07-BF0D-5E6CE8378C7A}"/>
              </a:ext>
            </a:extLst>
          </p:cNvPr>
          <p:cNvSpPr txBox="1"/>
          <p:nvPr/>
        </p:nvSpPr>
        <p:spPr>
          <a:xfrm>
            <a:off x="4563831" y="1312986"/>
            <a:ext cx="3547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UPS: disappearance of </a:t>
            </a:r>
          </a:p>
          <a:p>
            <a:r>
              <a:rPr lang="en-US" altLang="ja-JP" dirty="0"/>
              <a:t>                 surface dipole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276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99145" y="836712"/>
            <a:ext cx="5438346" cy="3501333"/>
            <a:chOff x="450343" y="960843"/>
            <a:chExt cx="3623004" cy="2332574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43" y="960843"/>
              <a:ext cx="3623004" cy="2332574"/>
            </a:xfrm>
            <a:prstGeom prst="rect">
              <a:avLst/>
            </a:prstGeom>
          </p:spPr>
        </p:pic>
        <p:grpSp>
          <p:nvGrpSpPr>
            <p:cNvPr id="15" name="グループ化 14"/>
            <p:cNvGrpSpPr/>
            <p:nvPr/>
          </p:nvGrpSpPr>
          <p:grpSpPr>
            <a:xfrm>
              <a:off x="2423075" y="1078368"/>
              <a:ext cx="1391518" cy="953677"/>
              <a:chOff x="2423075" y="1078368"/>
              <a:chExt cx="1391518" cy="953677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2571482" y="1137634"/>
                <a:ext cx="1120462" cy="6825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3075" y="1078368"/>
                <a:ext cx="1391518" cy="953677"/>
              </a:xfrm>
              <a:prstGeom prst="rect">
                <a:avLst/>
              </a:prstGeom>
            </p:spPr>
          </p:pic>
        </p:grpSp>
      </p:grpSp>
      <p:sp>
        <p:nvSpPr>
          <p:cNvPr id="144" name="フリーフォーム 143"/>
          <p:cNvSpPr/>
          <p:nvPr/>
        </p:nvSpPr>
        <p:spPr>
          <a:xfrm rot="16200000">
            <a:off x="5986088" y="3438634"/>
            <a:ext cx="460503" cy="173041"/>
          </a:xfrm>
          <a:custGeom>
            <a:avLst/>
            <a:gdLst>
              <a:gd name="connsiteX0" fmla="*/ 0 w 2997200"/>
              <a:gd name="connsiteY0" fmla="*/ 2616209 h 2616209"/>
              <a:gd name="connsiteX1" fmla="*/ 787400 w 2997200"/>
              <a:gd name="connsiteY1" fmla="*/ 1892309 h 2616209"/>
              <a:gd name="connsiteX2" fmla="*/ 1524000 w 2997200"/>
              <a:gd name="connsiteY2" fmla="*/ 9 h 2616209"/>
              <a:gd name="connsiteX3" fmla="*/ 2260600 w 2997200"/>
              <a:gd name="connsiteY3" fmla="*/ 1917709 h 2616209"/>
              <a:gd name="connsiteX4" fmla="*/ 2997200 w 2997200"/>
              <a:gd name="connsiteY4" fmla="*/ 2590809 h 261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00" h="2616209">
                <a:moveTo>
                  <a:pt x="0" y="2616209"/>
                </a:moveTo>
                <a:cubicBezTo>
                  <a:pt x="266700" y="2472275"/>
                  <a:pt x="533400" y="2328342"/>
                  <a:pt x="787400" y="1892309"/>
                </a:cubicBezTo>
                <a:cubicBezTo>
                  <a:pt x="1041400" y="1456276"/>
                  <a:pt x="1278467" y="-4224"/>
                  <a:pt x="1524000" y="9"/>
                </a:cubicBezTo>
                <a:cubicBezTo>
                  <a:pt x="1769533" y="4242"/>
                  <a:pt x="2015067" y="1485909"/>
                  <a:pt x="2260600" y="1917709"/>
                </a:cubicBezTo>
                <a:cubicBezTo>
                  <a:pt x="2506133" y="2349509"/>
                  <a:pt x="2751666" y="2470159"/>
                  <a:pt x="2997200" y="2590809"/>
                </a:cubicBezTo>
              </a:path>
            </a:pathLst>
          </a:custGeom>
          <a:solidFill>
            <a:schemeClr val="accent2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455163" y="4551272"/>
            <a:ext cx="642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 </a:t>
            </a:r>
            <a:r>
              <a:rPr lang="en-US" altLang="ja-JP" dirty="0"/>
              <a:t>Enhanced IGS intensity</a:t>
            </a:r>
          </a:p>
          <a:p>
            <a:r>
              <a:rPr lang="en-US" altLang="ja-JP" dirty="0"/>
              <a:t>	~10 times larger than H-ads. surface </a:t>
            </a:r>
          </a:p>
        </p:txBody>
      </p:sp>
      <p:sp>
        <p:nvSpPr>
          <p:cNvPr id="63" name="タイトル 1"/>
          <p:cNvSpPr txBox="1">
            <a:spLocks/>
          </p:cNvSpPr>
          <p:nvPr/>
        </p:nvSpPr>
        <p:spPr>
          <a:xfrm>
            <a:off x="0" y="90490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1P-PES</a:t>
            </a:r>
            <a:r>
              <a:rPr lang="ja-JP" altLang="en-US" sz="3200" b="1" dirty="0"/>
              <a:t>：</a:t>
            </a:r>
            <a:r>
              <a:rPr lang="en-US" altLang="ja-JP" sz="3200" b="1" dirty="0"/>
              <a:t>H-irradiated r-TiO</a:t>
            </a:r>
            <a:r>
              <a:rPr lang="en-US" altLang="ja-JP" sz="3200" b="1" baseline="-25000" dirty="0"/>
              <a:t>2</a:t>
            </a:r>
            <a:r>
              <a:rPr lang="en-US" altLang="ja-JP" sz="3200" b="1" dirty="0"/>
              <a:t>(110)</a:t>
            </a: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8" name="テキスト ボックス 70"/>
          <p:cNvSpPr txBox="1">
            <a:spLocks noChangeArrowheads="1"/>
          </p:cNvSpPr>
          <p:nvPr/>
        </p:nvSpPr>
        <p:spPr bwMode="auto">
          <a:xfrm>
            <a:off x="8327653" y="2715800"/>
            <a:ext cx="593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33333"/>
                </a:solidFill>
                <a:latin typeface="Calibri" pitchFamily="34" charset="0"/>
                <a:ea typeface="ＭＳ Ｐゴシック" pitchFamily="50" charset="-128"/>
              </a:rPr>
              <a:t>E</a:t>
            </a:r>
            <a:r>
              <a:rPr lang="en-US" altLang="ja-JP" sz="2400" baseline="-25000" dirty="0">
                <a:solidFill>
                  <a:srgbClr val="333333"/>
                </a:solidFill>
                <a:latin typeface="Calibri" pitchFamily="34" charset="0"/>
                <a:ea typeface="ＭＳ Ｐゴシック" pitchFamily="50" charset="-128"/>
              </a:rPr>
              <a:t>F</a:t>
            </a:r>
          </a:p>
        </p:txBody>
      </p:sp>
      <p:cxnSp>
        <p:nvCxnSpPr>
          <p:cNvPr id="89" name="直線コネクタ 69"/>
          <p:cNvCxnSpPr>
            <a:cxnSpLocks noChangeShapeType="1"/>
          </p:cNvCxnSpPr>
          <p:nvPr/>
        </p:nvCxnSpPr>
        <p:spPr bwMode="auto">
          <a:xfrm>
            <a:off x="6307796" y="3125418"/>
            <a:ext cx="2369250" cy="3254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直線コネクタ 70"/>
          <p:cNvCxnSpPr>
            <a:cxnSpLocks noChangeShapeType="1"/>
          </p:cNvCxnSpPr>
          <p:nvPr/>
        </p:nvCxnSpPr>
        <p:spPr bwMode="auto">
          <a:xfrm>
            <a:off x="6783450" y="3886952"/>
            <a:ext cx="18573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直線コネクタ 68"/>
          <p:cNvCxnSpPr>
            <a:cxnSpLocks noChangeShapeType="1"/>
          </p:cNvCxnSpPr>
          <p:nvPr/>
        </p:nvCxnSpPr>
        <p:spPr bwMode="auto">
          <a:xfrm>
            <a:off x="6783980" y="2682838"/>
            <a:ext cx="18567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フリーフォーム 71"/>
          <p:cNvSpPr>
            <a:spLocks/>
          </p:cNvSpPr>
          <p:nvPr/>
        </p:nvSpPr>
        <p:spPr bwMode="auto">
          <a:xfrm>
            <a:off x="6311083" y="2682838"/>
            <a:ext cx="474943" cy="247332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93" name="フリーフォーム 72"/>
          <p:cNvSpPr>
            <a:spLocks/>
          </p:cNvSpPr>
          <p:nvPr/>
        </p:nvSpPr>
        <p:spPr bwMode="auto">
          <a:xfrm>
            <a:off x="6318503" y="3886952"/>
            <a:ext cx="472366" cy="244077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94" name="直線コネクタ 68"/>
          <p:cNvCxnSpPr>
            <a:cxnSpLocks noChangeShapeType="1"/>
          </p:cNvCxnSpPr>
          <p:nvPr/>
        </p:nvCxnSpPr>
        <p:spPr bwMode="auto">
          <a:xfrm>
            <a:off x="6783980" y="1774871"/>
            <a:ext cx="18567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" name="フリーフォーム 94"/>
          <p:cNvSpPr>
            <a:spLocks/>
          </p:cNvSpPr>
          <p:nvPr/>
        </p:nvSpPr>
        <p:spPr bwMode="auto">
          <a:xfrm>
            <a:off x="6311083" y="1774871"/>
            <a:ext cx="474943" cy="247332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96" name="直線コネクタ 78"/>
          <p:cNvCxnSpPr>
            <a:cxnSpLocks noChangeShapeType="1"/>
          </p:cNvCxnSpPr>
          <p:nvPr/>
        </p:nvCxnSpPr>
        <p:spPr bwMode="auto">
          <a:xfrm flipH="1">
            <a:off x="6311083" y="1416891"/>
            <a:ext cx="4946" cy="304282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Text Box 4599"/>
          <p:cNvSpPr txBox="1">
            <a:spLocks noChangeArrowheads="1"/>
          </p:cNvSpPr>
          <p:nvPr/>
        </p:nvSpPr>
        <p:spPr bwMode="auto">
          <a:xfrm>
            <a:off x="7273384" y="2070549"/>
            <a:ext cx="5148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CB</a:t>
            </a:r>
          </a:p>
        </p:txBody>
      </p:sp>
      <p:sp>
        <p:nvSpPr>
          <p:cNvPr id="99" name="Text Box 4600"/>
          <p:cNvSpPr txBox="1">
            <a:spLocks noChangeArrowheads="1"/>
          </p:cNvSpPr>
          <p:nvPr/>
        </p:nvSpPr>
        <p:spPr bwMode="auto">
          <a:xfrm>
            <a:off x="7278253" y="4052926"/>
            <a:ext cx="526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VB</a:t>
            </a:r>
          </a:p>
        </p:txBody>
      </p:sp>
      <p:cxnSp>
        <p:nvCxnSpPr>
          <p:cNvPr id="100" name="直線コネクタ 68"/>
          <p:cNvCxnSpPr>
            <a:cxnSpLocks noChangeShapeType="1"/>
          </p:cNvCxnSpPr>
          <p:nvPr/>
        </p:nvCxnSpPr>
        <p:spPr bwMode="auto">
          <a:xfrm>
            <a:off x="6031876" y="2420820"/>
            <a:ext cx="28270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線コネクタ 68"/>
          <p:cNvCxnSpPr>
            <a:cxnSpLocks noChangeShapeType="1"/>
          </p:cNvCxnSpPr>
          <p:nvPr/>
        </p:nvCxnSpPr>
        <p:spPr bwMode="auto">
          <a:xfrm>
            <a:off x="6031876" y="2663007"/>
            <a:ext cx="28270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Text Box 4591"/>
          <p:cNvSpPr txBox="1">
            <a:spLocks noChangeArrowheads="1"/>
          </p:cNvSpPr>
          <p:nvPr/>
        </p:nvSpPr>
        <p:spPr bwMode="auto">
          <a:xfrm>
            <a:off x="5576197" y="3351714"/>
            <a:ext cx="494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IGS</a:t>
            </a:r>
          </a:p>
        </p:txBody>
      </p:sp>
      <p:graphicFrame>
        <p:nvGraphicFramePr>
          <p:cNvPr id="105" name="オブジェクト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757296"/>
              </p:ext>
            </p:extLst>
          </p:nvPr>
        </p:nvGraphicFramePr>
        <p:xfrm>
          <a:off x="5501509" y="2327974"/>
          <a:ext cx="460622" cy="38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6" name="Equation" r:id="rId6" imgW="241200" imgH="203040" progId="Equation.DSMT4">
                  <p:embed/>
                </p:oleObj>
              </mc:Choice>
              <mc:Fallback>
                <p:oleObj name="Equation" r:id="rId6" imgW="241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1509" y="2327974"/>
                        <a:ext cx="460622" cy="38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オブジェクト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72107"/>
              </p:ext>
            </p:extLst>
          </p:nvPr>
        </p:nvGraphicFramePr>
        <p:xfrm>
          <a:off x="5488550" y="1933707"/>
          <a:ext cx="514027" cy="25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7" name="Equation" r:id="rId8" imgW="330120" imgH="164880" progId="Equation.DSMT4">
                  <p:embed/>
                </p:oleObj>
              </mc:Choice>
              <mc:Fallback>
                <p:oleObj name="Equation" r:id="rId8" imgW="3301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8550" y="1933707"/>
                        <a:ext cx="514027" cy="25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Line 4595"/>
          <p:cNvSpPr>
            <a:spLocks noChangeShapeType="1"/>
          </p:cNvSpPr>
          <p:nvPr/>
        </p:nvSpPr>
        <p:spPr bwMode="auto">
          <a:xfrm flipH="1">
            <a:off x="6214790" y="1784905"/>
            <a:ext cx="1" cy="635459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08" name="直線コネクタ 68"/>
          <p:cNvCxnSpPr>
            <a:cxnSpLocks noChangeShapeType="1"/>
          </p:cNvCxnSpPr>
          <p:nvPr/>
        </p:nvCxnSpPr>
        <p:spPr bwMode="auto">
          <a:xfrm>
            <a:off x="6095045" y="1784905"/>
            <a:ext cx="436494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Line 4595"/>
          <p:cNvSpPr>
            <a:spLocks noChangeShapeType="1"/>
          </p:cNvSpPr>
          <p:nvPr/>
        </p:nvSpPr>
        <p:spPr bwMode="auto">
          <a:xfrm>
            <a:off x="6160009" y="2441419"/>
            <a:ext cx="0" cy="2215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" name="フリーフォーム 110"/>
          <p:cNvSpPr>
            <a:spLocks/>
          </p:cNvSpPr>
          <p:nvPr/>
        </p:nvSpPr>
        <p:spPr bwMode="auto">
          <a:xfrm>
            <a:off x="6317211" y="2672275"/>
            <a:ext cx="465550" cy="646900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/>
            <a:tailEnd/>
          </a:ln>
          <a:extLst/>
        </p:spPr>
        <p:txBody>
          <a:bodyPr anchor="ctr"/>
          <a:lstStyle/>
          <a:p>
            <a:endParaRPr lang="ja-JP" altLang="en-US"/>
          </a:p>
        </p:txBody>
      </p:sp>
      <p:sp>
        <p:nvSpPr>
          <p:cNvPr id="112" name="フリーフォーム 111"/>
          <p:cNvSpPr>
            <a:spLocks/>
          </p:cNvSpPr>
          <p:nvPr/>
        </p:nvSpPr>
        <p:spPr bwMode="auto">
          <a:xfrm>
            <a:off x="6307736" y="3889538"/>
            <a:ext cx="465550" cy="646900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13" name="フリーフォーム 112"/>
          <p:cNvSpPr>
            <a:spLocks/>
          </p:cNvSpPr>
          <p:nvPr/>
        </p:nvSpPr>
        <p:spPr bwMode="auto">
          <a:xfrm>
            <a:off x="6307736" y="1773920"/>
            <a:ext cx="465550" cy="646900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7" name="二等辺三角形 6"/>
          <p:cNvSpPr/>
          <p:nvPr/>
        </p:nvSpPr>
        <p:spPr>
          <a:xfrm rot="10800000">
            <a:off x="6302429" y="3119278"/>
            <a:ext cx="84792" cy="212654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756477" y="5502889"/>
            <a:ext cx="328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Surface gets metallic?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459008" y="5509520"/>
            <a:ext cx="502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 </a:t>
            </a:r>
            <a:r>
              <a:rPr lang="en-US" altLang="ja-JP" dirty="0"/>
              <a:t>Downward band bending ~0.5 eV:</a:t>
            </a:r>
          </a:p>
        </p:txBody>
      </p:sp>
      <p:sp>
        <p:nvSpPr>
          <p:cNvPr id="116" name="AutoShape 4590"/>
          <p:cNvSpPr>
            <a:spLocks noChangeArrowheads="1"/>
          </p:cNvSpPr>
          <p:nvPr/>
        </p:nvSpPr>
        <p:spPr bwMode="auto">
          <a:xfrm>
            <a:off x="2939992" y="2680364"/>
            <a:ext cx="240683" cy="179080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sp>
        <p:nvSpPr>
          <p:cNvPr id="117" name="Line 4595"/>
          <p:cNvSpPr>
            <a:spLocks noChangeShapeType="1"/>
          </p:cNvSpPr>
          <p:nvPr/>
        </p:nvSpPr>
        <p:spPr bwMode="auto">
          <a:xfrm flipH="1" flipV="1">
            <a:off x="4007760" y="1872551"/>
            <a:ext cx="23545" cy="156130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55163" y="6139942"/>
            <a:ext cx="502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 </a:t>
            </a:r>
            <a:r>
              <a:rPr lang="en-US" altLang="ja-JP" dirty="0"/>
              <a:t>No change around VBM</a:t>
            </a:r>
          </a:p>
        </p:txBody>
      </p:sp>
    </p:spTree>
    <p:extLst>
      <p:ext uri="{BB962C8B-B14F-4D97-AF65-F5344CB8AC3E}">
        <p14:creationId xmlns:p14="http://schemas.microsoft.com/office/powerpoint/2010/main" val="256533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4" y="990020"/>
            <a:ext cx="4813205" cy="3663116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0" y="90490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NRA</a:t>
            </a:r>
            <a:r>
              <a:rPr lang="ja-JP" altLang="en-US" sz="3200" b="1" dirty="0"/>
              <a:t>：</a:t>
            </a:r>
            <a:r>
              <a:rPr lang="en-US" altLang="ja-JP" sz="3200" b="1" dirty="0"/>
              <a:t>H-irradiated TiO</a:t>
            </a:r>
            <a:r>
              <a:rPr lang="en-US" altLang="ja-JP" sz="3200" b="1" baseline="-25000" dirty="0"/>
              <a:t>2</a:t>
            </a:r>
            <a:r>
              <a:rPr lang="en-US" altLang="ja-JP" sz="3200" b="1" dirty="0"/>
              <a:t>(110)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1996" y="1024880"/>
            <a:ext cx="289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8.2 ML at saturation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91627" y="1505685"/>
            <a:ext cx="139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5.6 at. %</a:t>
            </a:r>
            <a:endParaRPr kumimoji="1" lang="ja-JP" altLang="en-US" dirty="0"/>
          </a:p>
        </p:txBody>
      </p:sp>
      <p:sp>
        <p:nvSpPr>
          <p:cNvPr id="8" name="下矢印 7"/>
          <p:cNvSpPr/>
          <p:nvPr/>
        </p:nvSpPr>
        <p:spPr>
          <a:xfrm rot="16200000">
            <a:off x="6145776" y="1577039"/>
            <a:ext cx="326198" cy="360040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35932" y="215571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Cf. H adsorption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48416" y="261737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0.47 ML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DC421F4-35AF-4FB2-ABDA-227FC3193920}"/>
              </a:ext>
            </a:extLst>
          </p:cNvPr>
          <p:cNvSpPr txBox="1"/>
          <p:nvPr/>
        </p:nvSpPr>
        <p:spPr>
          <a:xfrm>
            <a:off x="221354" y="4683804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Annealing at 673 K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4D7BC85-8C9E-450C-A0D4-09C0F2A00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622" y="4225576"/>
            <a:ext cx="3741141" cy="251311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07669C-37B4-4EE9-A5CF-9D1B8763AEFF}"/>
              </a:ext>
            </a:extLst>
          </p:cNvPr>
          <p:cNvSpPr txBox="1"/>
          <p:nvPr/>
        </p:nvSpPr>
        <p:spPr>
          <a:xfrm>
            <a:off x="5190302" y="3682552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UPS: in-gap state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4C6A30-CE10-4273-AFD9-59B2E20CEA31}"/>
              </a:ext>
            </a:extLst>
          </p:cNvPr>
          <p:cNvSpPr txBox="1"/>
          <p:nvPr/>
        </p:nvSpPr>
        <p:spPr>
          <a:xfrm>
            <a:off x="508632" y="5125293"/>
            <a:ext cx="423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Reduction of H: 8.2 </a:t>
            </a:r>
            <a:r>
              <a:rPr kumimoji="1" lang="ja-JP" altLang="en-US" dirty="0"/>
              <a:t>→ </a:t>
            </a:r>
            <a:r>
              <a:rPr kumimoji="1" lang="en-US" altLang="ja-JP" dirty="0"/>
              <a:t>1.4 ML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3EA298-36B4-41BA-8E59-49ED62CEB6D4}"/>
              </a:ext>
            </a:extLst>
          </p:cNvPr>
          <p:cNvSpPr txBox="1"/>
          <p:nvPr/>
        </p:nvSpPr>
        <p:spPr>
          <a:xfrm>
            <a:off x="503237" y="5703182"/>
            <a:ext cx="2528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Reduction of IGS</a:t>
            </a:r>
            <a:endParaRPr kumimoji="1" lang="ja-JP" altLang="en-US" dirty="0"/>
          </a:p>
        </p:txBody>
      </p:sp>
      <p:sp>
        <p:nvSpPr>
          <p:cNvPr id="17" name="下矢印 7">
            <a:extLst>
              <a:ext uri="{FF2B5EF4-FFF2-40B4-BE49-F238E27FC236}">
                <a16:creationId xmlns:a16="http://schemas.microsoft.com/office/drawing/2014/main" id="{0707B04C-69B5-481A-AC70-7A0B606D9B6D}"/>
              </a:ext>
            </a:extLst>
          </p:cNvPr>
          <p:cNvSpPr/>
          <p:nvPr/>
        </p:nvSpPr>
        <p:spPr>
          <a:xfrm rot="21048713">
            <a:off x="6724551" y="4521146"/>
            <a:ext cx="169331" cy="401909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076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>
          <a:xfrm>
            <a:off x="0" y="90490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2P-PES</a:t>
            </a:r>
            <a:r>
              <a:rPr lang="ja-JP" altLang="en-US" sz="3200" b="1" dirty="0"/>
              <a:t>：</a:t>
            </a:r>
            <a:r>
              <a:rPr lang="en-US" altLang="ja-JP" sz="3200" b="1" dirty="0"/>
              <a:t>H/ rutile-TiO</a:t>
            </a:r>
            <a:r>
              <a:rPr lang="en-US" altLang="ja-JP" sz="3200" b="1" baseline="-25000" dirty="0"/>
              <a:t>2</a:t>
            </a:r>
            <a:r>
              <a:rPr lang="en-US" altLang="ja-JP" sz="3200" b="1" dirty="0"/>
              <a:t>(110)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-52129" y="866384"/>
            <a:ext cx="4634152" cy="3018153"/>
            <a:chOff x="103201" y="822208"/>
            <a:chExt cx="4221341" cy="2749296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45"/>
            <a:stretch/>
          </p:blipFill>
          <p:spPr>
            <a:xfrm>
              <a:off x="103201" y="822208"/>
              <a:ext cx="4221341" cy="2749296"/>
            </a:xfrm>
            <a:prstGeom prst="rect">
              <a:avLst/>
            </a:prstGeom>
          </p:spPr>
        </p:pic>
        <p:sp>
          <p:nvSpPr>
            <p:cNvPr id="15" name="正方形/長方形 14"/>
            <p:cNvSpPr/>
            <p:nvPr/>
          </p:nvSpPr>
          <p:spPr>
            <a:xfrm>
              <a:off x="103201" y="822208"/>
              <a:ext cx="610210" cy="482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" name="下矢印 2"/>
          <p:cNvSpPr/>
          <p:nvPr/>
        </p:nvSpPr>
        <p:spPr>
          <a:xfrm>
            <a:off x="1817475" y="3749250"/>
            <a:ext cx="190533" cy="267390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2581267" y="828875"/>
            <a:ext cx="190533" cy="2673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60160" y="5603699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傾き</a:t>
            </a:r>
            <a:r>
              <a:rPr lang="en-US" altLang="ja-JP" sz="2000" dirty="0"/>
              <a:t>=0.94</a:t>
            </a:r>
            <a:endParaRPr kumimoji="1" lang="en-US" altLang="ja-JP" sz="2000" b="1" dirty="0">
              <a:solidFill>
                <a:schemeClr val="accent2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947172"/>
            <a:ext cx="5078944" cy="279419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5424034" y="4528557"/>
            <a:ext cx="343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Resonance at ~3.5 eV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4034" y="5428894"/>
            <a:ext cx="359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No particular dispersion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81310" y="5930742"/>
            <a:ext cx="238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localized</a:t>
            </a:r>
            <a:endParaRPr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62771" y="5666334"/>
            <a:ext cx="15137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Slope=0.94</a:t>
            </a:r>
            <a:endParaRPr lang="ja-JP" altLang="en-US" sz="2000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6074401" y="2880260"/>
            <a:ext cx="1656185" cy="87140"/>
            <a:chOff x="4427983" y="4967197"/>
            <a:chExt cx="1656185" cy="87140"/>
          </a:xfrm>
        </p:grpSpPr>
        <p:sp>
          <p:nvSpPr>
            <p:cNvPr id="56" name="正方形/長方形 55"/>
            <p:cNvSpPr/>
            <p:nvPr/>
          </p:nvSpPr>
          <p:spPr>
            <a:xfrm rot="5400000" flipV="1">
              <a:off x="5233215" y="4161965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 rot="16200000">
              <a:off x="5233216" y="4203386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6074402" y="3358287"/>
            <a:ext cx="1639339" cy="463730"/>
          </a:xfrm>
          <a:prstGeom prst="rect">
            <a:avLst/>
          </a:prstGeom>
          <a:pattFill prst="pct25">
            <a:fgClr>
              <a:srgbClr val="3333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074402" y="1846119"/>
            <a:ext cx="1656184" cy="792088"/>
          </a:xfrm>
          <a:prstGeom prst="rect">
            <a:avLst/>
          </a:prstGeom>
          <a:pattFill prst="pct5">
            <a:fgClr>
              <a:srgbClr val="3333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04974" y="336951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VB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607395" y="177175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CB</a:t>
            </a:r>
            <a:endParaRPr kumimoji="1" lang="ja-JP" altLang="en-US" dirty="0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6074402" y="2782223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631525" y="2494191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000" baseline="-25000" dirty="0"/>
              <a:t>F</a:t>
            </a:r>
            <a:endParaRPr kumimoji="1" lang="ja-JP" altLang="en-US" sz="2000" baseline="-25000" dirty="0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6074402" y="2638207"/>
            <a:ext cx="16561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074402" y="3358287"/>
            <a:ext cx="16561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5543830" y="2789190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-0.8</a:t>
            </a:r>
            <a:endParaRPr kumimoji="1" lang="ja-JP" altLang="en-US" sz="2000" baseline="-25000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6077184" y="2168761"/>
            <a:ext cx="1653401" cy="156153"/>
            <a:chOff x="4427983" y="4967197"/>
            <a:chExt cx="1656185" cy="87140"/>
          </a:xfrm>
        </p:grpSpPr>
        <p:sp>
          <p:nvSpPr>
            <p:cNvPr id="54" name="正方形/長方形 53"/>
            <p:cNvSpPr/>
            <p:nvPr/>
          </p:nvSpPr>
          <p:spPr>
            <a:xfrm rot="5400000" flipV="1">
              <a:off x="5233215" y="4161965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/>
            <p:cNvSpPr/>
            <p:nvPr/>
          </p:nvSpPr>
          <p:spPr>
            <a:xfrm rot="16200000">
              <a:off x="5233216" y="4203386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6" name="直線矢印コネクタ 45"/>
          <p:cNvCxnSpPr/>
          <p:nvPr/>
        </p:nvCxnSpPr>
        <p:spPr>
          <a:xfrm flipV="1">
            <a:off x="6071322" y="1558089"/>
            <a:ext cx="3080" cy="24591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608450" y="19866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endParaRPr kumimoji="1" lang="ja-JP" altLang="en-US" sz="2000" baseline="-25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730584" y="269084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IGS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713741" y="2024677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ExS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662150" y="315823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kumimoji="1" lang="ja-JP" altLang="en-US" sz="2000" baseline="-25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27354" y="1100640"/>
            <a:ext cx="787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E-E</a:t>
            </a:r>
            <a:r>
              <a:rPr kumimoji="1" lang="en-US" altLang="ja-JP" baseline="-25000" dirty="0"/>
              <a:t>F</a:t>
            </a:r>
          </a:p>
          <a:p>
            <a:r>
              <a:rPr lang="en-US" altLang="ja-JP" dirty="0"/>
              <a:t>(eV)</a:t>
            </a:r>
            <a:endParaRPr kumimoji="1" lang="ja-JP" altLang="en-US" dirty="0"/>
          </a:p>
        </p:txBody>
      </p:sp>
      <p:sp>
        <p:nvSpPr>
          <p:cNvPr id="53" name="下矢印 52"/>
          <p:cNvSpPr/>
          <p:nvPr/>
        </p:nvSpPr>
        <p:spPr>
          <a:xfrm flipV="1">
            <a:off x="7308304" y="2222808"/>
            <a:ext cx="45719" cy="701049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499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11560" y="836712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" name="Rectangle 56"/>
          <p:cNvSpPr txBox="1">
            <a:spLocks noChangeArrowheads="1"/>
          </p:cNvSpPr>
          <p:nvPr/>
        </p:nvSpPr>
        <p:spPr bwMode="auto">
          <a:xfrm>
            <a:off x="355494" y="42925"/>
            <a:ext cx="8458345" cy="81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latin typeface="Times New Roman" pitchFamily="18" charset="0"/>
              </a:rPr>
              <a:t>Interaction of H with TiO</a:t>
            </a:r>
            <a:r>
              <a:rPr lang="en-US" altLang="ja-JP" sz="3600" baseline="-25000" dirty="0">
                <a:latin typeface="Times New Roman" pitchFamily="18" charset="0"/>
              </a:rPr>
              <a:t>2</a:t>
            </a:r>
            <a:r>
              <a:rPr lang="en-US" altLang="ja-JP" sz="3600" dirty="0">
                <a:latin typeface="Times New Roman" pitchFamily="18" charset="0"/>
              </a:rPr>
              <a:t> surfaces</a:t>
            </a:r>
            <a:endParaRPr lang="ja-JP" altLang="en-US" sz="3600" kern="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15050" y="5791946"/>
            <a:ext cx="5513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Behavior of proton and electron </a:t>
            </a:r>
          </a:p>
          <a:p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	     at TiO</a:t>
            </a:r>
            <a:r>
              <a:rPr lang="en-US" altLang="ja-JP" sz="2800" baseline="-25000" dirty="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surfaces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187624" y="2837135"/>
            <a:ext cx="3013080" cy="2841929"/>
            <a:chOff x="5291782" y="947111"/>
            <a:chExt cx="3288787" cy="3101975"/>
          </a:xfrm>
        </p:grpSpPr>
        <p:pic>
          <p:nvPicPr>
            <p:cNvPr id="11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413507" y="1282780"/>
              <a:ext cx="3167062" cy="2386012"/>
            </a:xfrm>
            <a:prstGeom prst="rect">
              <a:avLst/>
            </a:prstGeom>
            <a:noFill/>
          </p:spPr>
        </p:pic>
        <p:sp>
          <p:nvSpPr>
            <p:cNvPr id="12" name="Oval 58"/>
            <p:cNvSpPr>
              <a:spLocks noChangeArrowheads="1"/>
            </p:cNvSpPr>
            <p:nvPr/>
          </p:nvSpPr>
          <p:spPr bwMode="auto">
            <a:xfrm>
              <a:off x="5291782" y="947111"/>
              <a:ext cx="3168650" cy="3101975"/>
            </a:xfrm>
            <a:prstGeom prst="ellipse">
              <a:avLst/>
            </a:prstGeom>
            <a:gradFill rotWithShape="1">
              <a:gsLst>
                <a:gs pos="27000">
                  <a:srgbClr val="FFFF00">
                    <a:alpha val="57000"/>
                  </a:srgbClr>
                </a:gs>
                <a:gs pos="100000">
                  <a:srgbClr val="FFFF00">
                    <a:alpha val="10001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9512" y="1109686"/>
            <a:ext cx="4392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Photocatalytic water splitting</a:t>
            </a:r>
          </a:p>
          <a:p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        and H</a:t>
            </a:r>
            <a:r>
              <a:rPr lang="en-US" altLang="ja-JP" sz="28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 generation</a:t>
            </a:r>
          </a:p>
        </p:txBody>
      </p:sp>
      <p:grpSp>
        <p:nvGrpSpPr>
          <p:cNvPr id="14" name="グループ化 19"/>
          <p:cNvGrpSpPr>
            <a:grpSpLocks/>
          </p:cNvGrpSpPr>
          <p:nvPr/>
        </p:nvGrpSpPr>
        <p:grpSpPr bwMode="auto">
          <a:xfrm>
            <a:off x="5383251" y="3637967"/>
            <a:ext cx="3430588" cy="2097087"/>
            <a:chOff x="5292080" y="3717032"/>
            <a:chExt cx="3431815" cy="2095699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717032"/>
              <a:ext cx="3431815" cy="2095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7812344" y="4797403"/>
              <a:ext cx="863909" cy="144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7" name="テキスト ボックス 17"/>
          <p:cNvSpPr txBox="1">
            <a:spLocks noChangeArrowheads="1"/>
          </p:cNvSpPr>
          <p:nvPr/>
        </p:nvSpPr>
        <p:spPr bwMode="auto">
          <a:xfrm>
            <a:off x="7705060" y="3818139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0000"/>
                </a:solidFill>
              </a:rPr>
              <a:t>TiO</a:t>
            </a:r>
            <a:r>
              <a:rPr lang="en-US" altLang="ja-JP" baseline="-25000">
                <a:solidFill>
                  <a:srgbClr val="FF0000"/>
                </a:solidFill>
              </a:rPr>
              <a:t>2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943296" y="2418081"/>
            <a:ext cx="40057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Hydrogen sensor</a:t>
            </a:r>
            <a:r>
              <a:rPr lang="ja-JP" altLang="en-US" sz="2800" dirty="0">
                <a:solidFill>
                  <a:schemeClr val="tx2"/>
                </a:solidFill>
                <a:latin typeface="Times New Roman" pitchFamily="18" charset="0"/>
              </a:rPr>
              <a:t>　</a:t>
            </a:r>
            <a:endParaRPr lang="en-US" altLang="ja-JP" sz="2800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     H-induced conductivity</a:t>
            </a:r>
            <a:endParaRPr lang="en-US" altLang="ja-JP" sz="2800" baseline="-250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336011" y="2078594"/>
            <a:ext cx="27363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2H</a:t>
            </a:r>
            <a:r>
              <a:rPr lang="en-US" altLang="ja-JP" sz="2800" baseline="30000" dirty="0">
                <a:solidFill>
                  <a:schemeClr val="tx2"/>
                </a:solidFill>
                <a:latin typeface="Times New Roman" pitchFamily="18" charset="0"/>
              </a:rPr>
              <a:t>+ </a:t>
            </a:r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+ 2e</a:t>
            </a:r>
            <a:r>
              <a:rPr lang="en-US" altLang="ja-JP" sz="2800" baseline="300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ja-JP" altLang="en-US" sz="2800" dirty="0">
                <a:solidFill>
                  <a:schemeClr val="tx2"/>
                </a:solidFill>
                <a:latin typeface="Times New Roman" pitchFamily="18" charset="0"/>
              </a:rPr>
              <a:t> → </a:t>
            </a:r>
            <a:r>
              <a:rPr lang="en-US" altLang="ja-JP" sz="2800" dirty="0">
                <a:solidFill>
                  <a:schemeClr val="tx2"/>
                </a:solidFill>
                <a:latin typeface="Times New Roman" pitchFamily="18" charset="0"/>
              </a:rPr>
              <a:t>H</a:t>
            </a:r>
            <a:r>
              <a:rPr lang="en-US" altLang="ja-JP" sz="28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altLang="ja-JP" sz="2800" baseline="-25000" dirty="0"/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00BD7757-195E-4383-86ED-F430C8FC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178" y="1432625"/>
            <a:ext cx="805911" cy="805911"/>
          </a:xfrm>
          <a:prstGeom prst="ellipse">
            <a:avLst/>
          </a:prstGeom>
          <a:gradFill rotWithShape="1">
            <a:gsLst>
              <a:gs pos="0">
                <a:schemeClr val="hlink">
                  <a:alpha val="84000"/>
                </a:schemeClr>
              </a:gs>
              <a:gs pos="100000">
                <a:schemeClr val="hlink">
                  <a:gamma/>
                  <a:shade val="46275"/>
                  <a:invGamma/>
                  <a:alpha val="8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Oval 25">
            <a:extLst>
              <a:ext uri="{FF2B5EF4-FFF2-40B4-BE49-F238E27FC236}">
                <a16:creationId xmlns:a16="http://schemas.microsoft.com/office/drawing/2014/main" id="{7BDA89B4-59B1-4B0C-A904-8F123073E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117" y="1734564"/>
            <a:ext cx="202033" cy="2020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3E1CA4-205B-47CD-9B2C-70300D35E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579" y="1734564"/>
            <a:ext cx="202033" cy="202033"/>
          </a:xfrm>
          <a:prstGeom prst="ellipse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97FD813F-4217-4572-BD92-AB59E5CEBD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98486" y="1432625"/>
            <a:ext cx="2221" cy="703785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3472016-A99D-44D6-A498-21F2B3CDC032}"/>
              </a:ext>
            </a:extLst>
          </p:cNvPr>
          <p:cNvSpPr txBox="1"/>
          <p:nvPr/>
        </p:nvSpPr>
        <p:spPr>
          <a:xfrm>
            <a:off x="6553185" y="1583519"/>
            <a:ext cx="987771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proton</a:t>
            </a:r>
            <a:endParaRPr kumimoji="1" lang="ja-JP" altLang="en-US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BB82F57-5378-47ED-862C-A9DB9CD64440}"/>
              </a:ext>
            </a:extLst>
          </p:cNvPr>
          <p:cNvSpPr txBox="1"/>
          <p:nvPr/>
        </p:nvSpPr>
        <p:spPr>
          <a:xfrm>
            <a:off x="7807762" y="932078"/>
            <a:ext cx="1173719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electron</a:t>
            </a:r>
            <a:endParaRPr kumimoji="1" lang="ja-JP" altLang="en-US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2D06D12-DFC0-43DE-9FDA-DB4B5088B4FF}"/>
              </a:ext>
            </a:extLst>
          </p:cNvPr>
          <p:cNvSpPr txBox="1"/>
          <p:nvPr/>
        </p:nvSpPr>
        <p:spPr>
          <a:xfrm>
            <a:off x="7712968" y="1616549"/>
            <a:ext cx="364202" cy="461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+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A190278-DB0E-4410-884F-987EFC62B329}"/>
              </a:ext>
            </a:extLst>
          </p:cNvPr>
          <p:cNvSpPr txBox="1"/>
          <p:nvPr/>
        </p:nvSpPr>
        <p:spPr>
          <a:xfrm>
            <a:off x="7121277" y="108672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4181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" y="1270456"/>
            <a:ext cx="4924480" cy="32829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231386"/>
            <a:ext cx="3384376" cy="2557693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5045475" y="3810348"/>
            <a:ext cx="3919013" cy="2753601"/>
            <a:chOff x="4567527" y="3819855"/>
            <a:chExt cx="3919013" cy="2753601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652120" y="6173346"/>
              <a:ext cx="2406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/>
                <a:t>Photon energy (eV)</a:t>
              </a:r>
              <a:endParaRPr kumimoji="1" lang="ja-JP" altLang="en-US" sz="2000" dirty="0"/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7460" y="3861048"/>
              <a:ext cx="3509080" cy="2336887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 rot="16200000">
              <a:off x="3627687" y="4759695"/>
              <a:ext cx="22797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/>
                <a:t>Peak position (eV)</a:t>
              </a:r>
              <a:endParaRPr kumimoji="1" lang="ja-JP" altLang="en-US" sz="2000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177141" y="1028250"/>
            <a:ext cx="3787347" cy="2689657"/>
            <a:chOff x="318271" y="3852153"/>
            <a:chExt cx="3787347" cy="268965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381" y="3861048"/>
              <a:ext cx="3387237" cy="2280652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333282" y="6141700"/>
              <a:ext cx="2406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/>
                <a:t>Photon energy (eV)</a:t>
              </a:r>
              <a:endParaRPr kumimoji="1" lang="ja-JP" altLang="en-US" sz="2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-533404" y="4703828"/>
              <a:ext cx="21034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dirty="0"/>
                <a:t>Intensity (arb. u.)</a:t>
              </a:r>
              <a:endParaRPr kumimoji="1" lang="ja-JP" altLang="en-US" sz="2000" dirty="0"/>
            </a:p>
          </p:txBody>
        </p:sp>
      </p:grpSp>
      <p:sp>
        <p:nvSpPr>
          <p:cNvPr id="22" name="タイトル 1"/>
          <p:cNvSpPr txBox="1">
            <a:spLocks/>
          </p:cNvSpPr>
          <p:nvPr/>
        </p:nvSpPr>
        <p:spPr>
          <a:xfrm>
            <a:off x="0" y="90490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2P-PES</a:t>
            </a:r>
            <a:r>
              <a:rPr lang="ja-JP" altLang="en-US" sz="3200" b="1" dirty="0"/>
              <a:t>：</a:t>
            </a:r>
            <a:r>
              <a:rPr lang="en-US" altLang="ja-JP" sz="3200" b="1" dirty="0"/>
              <a:t>H-irradiated TiO</a:t>
            </a:r>
            <a:r>
              <a:rPr lang="en-US" altLang="ja-JP" sz="3200" b="1" baseline="-25000" dirty="0"/>
              <a:t>2</a:t>
            </a:r>
            <a:r>
              <a:rPr lang="en-US" altLang="ja-JP" sz="3200" b="1" dirty="0"/>
              <a:t>(110)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6026" y="5074921"/>
            <a:ext cx="42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Resonance at ~3.5 &amp; ~3.7 eV</a:t>
            </a:r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61212" y="4237683"/>
            <a:ext cx="151376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Slope~1</a:t>
            </a:r>
            <a:endParaRPr lang="ja-JP" altLang="en-US" sz="2000" dirty="0"/>
          </a:p>
        </p:txBody>
      </p:sp>
      <p:sp>
        <p:nvSpPr>
          <p:cNvPr id="17" name="下矢印 16"/>
          <p:cNvSpPr/>
          <p:nvPr/>
        </p:nvSpPr>
        <p:spPr>
          <a:xfrm>
            <a:off x="2843808" y="1744345"/>
            <a:ext cx="190533" cy="26739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195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テキスト ボックス 46"/>
          <p:cNvSpPr txBox="1"/>
          <p:nvPr/>
        </p:nvSpPr>
        <p:spPr>
          <a:xfrm>
            <a:off x="5027231" y="2023425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2.3 eV</a:t>
            </a:r>
            <a:endParaRPr lang="ja-JP" altLang="en-US" sz="2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187632" y="2708920"/>
            <a:ext cx="104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0 eV</a:t>
            </a:r>
            <a:endParaRPr lang="ja-JP" altLang="en-US" sz="200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170916" y="1097848"/>
            <a:ext cx="4975092" cy="3483280"/>
            <a:chOff x="841627" y="1301995"/>
            <a:chExt cx="3825854" cy="267864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27" y="1301995"/>
              <a:ext cx="3825854" cy="2678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2317375" y="2936392"/>
              <a:ext cx="806048" cy="30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小塚ゴシック Pro R" pitchFamily="34" charset="-128"/>
                  <a:ea typeface="小塚ゴシック Pro R" pitchFamily="34" charset="-128"/>
                </a:rPr>
                <a:t>Peak1</a:t>
              </a:r>
              <a:endParaRPr lang="ja-JP" altLang="en-US" sz="2000" dirty="0"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1867164" y="2480647"/>
              <a:ext cx="806048" cy="30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小塚ゴシック Pro R" pitchFamily="34" charset="-128"/>
                  <a:ea typeface="小塚ゴシック Pro R" pitchFamily="34" charset="-128"/>
                </a:rPr>
                <a:t>Peak2</a:t>
              </a:r>
              <a:endParaRPr lang="ja-JP" altLang="en-US" sz="2000" dirty="0"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511327" y="1471596"/>
              <a:ext cx="806048" cy="307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小塚ゴシック Pro R" pitchFamily="34" charset="-128"/>
                  <a:ea typeface="小塚ゴシック Pro R" pitchFamily="34" charset="-128"/>
                </a:rPr>
                <a:t>Peak3</a:t>
              </a:r>
              <a:endParaRPr lang="ja-JP" altLang="en-US" sz="2000" dirty="0"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</p:grpSp>
      <p:sp>
        <p:nvSpPr>
          <p:cNvPr id="29" name="タイトル 1"/>
          <p:cNvSpPr txBox="1">
            <a:spLocks/>
          </p:cNvSpPr>
          <p:nvPr/>
        </p:nvSpPr>
        <p:spPr>
          <a:xfrm>
            <a:off x="0" y="90490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2P-PES</a:t>
            </a:r>
            <a:r>
              <a:rPr lang="ja-JP" altLang="en-US" sz="3200" b="1" dirty="0"/>
              <a:t>：</a:t>
            </a:r>
            <a:r>
              <a:rPr lang="en-US" altLang="ja-JP" sz="3200" b="1" dirty="0"/>
              <a:t>H/Anatase-TiO</a:t>
            </a:r>
            <a:r>
              <a:rPr lang="en-US" altLang="ja-JP" sz="3200" b="1" baseline="-25000" dirty="0"/>
              <a:t>2</a:t>
            </a:r>
            <a:r>
              <a:rPr lang="en-US" altLang="ja-JP" sz="3200" b="1" dirty="0"/>
              <a:t>(101)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34" name="正方形/長方形 33"/>
          <p:cNvSpPr/>
          <p:nvPr/>
        </p:nvSpPr>
        <p:spPr>
          <a:xfrm>
            <a:off x="5984932" y="3557820"/>
            <a:ext cx="2514736" cy="533051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999129" y="3637144"/>
            <a:ext cx="700378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15" dirty="0"/>
              <a:t>VB</a:t>
            </a:r>
            <a:endParaRPr lang="ja-JP" altLang="en-US" sz="2215" dirty="0"/>
          </a:p>
        </p:txBody>
      </p:sp>
      <p:cxnSp>
        <p:nvCxnSpPr>
          <p:cNvPr id="39" name="直線コネクタ 38"/>
          <p:cNvCxnSpPr/>
          <p:nvPr/>
        </p:nvCxnSpPr>
        <p:spPr>
          <a:xfrm>
            <a:off x="5993604" y="2627255"/>
            <a:ext cx="21370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8526755" y="2135165"/>
            <a:ext cx="588569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15" dirty="0"/>
              <a:t>CB</a:t>
            </a:r>
            <a:endParaRPr lang="ja-JP" altLang="en-US" sz="2215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520382" y="2575555"/>
            <a:ext cx="73799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46" i="1" dirty="0"/>
              <a:t>E</a:t>
            </a:r>
            <a:r>
              <a:rPr lang="en-US" altLang="ja-JP" sz="1846" i="1" baseline="-25000" dirty="0"/>
              <a:t>F</a:t>
            </a:r>
            <a:endParaRPr lang="ja-JP" altLang="en-US" sz="1846" i="1" baseline="-25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437872" y="1661818"/>
            <a:ext cx="737990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46" i="1" dirty="0"/>
              <a:t>E</a:t>
            </a:r>
            <a:r>
              <a:rPr lang="en-US" altLang="ja-JP" sz="1846" i="1" baseline="-25000" dirty="0"/>
              <a:t>vac</a:t>
            </a:r>
            <a:endParaRPr lang="ja-JP" altLang="en-US" sz="1846" i="1" baseline="-25000" dirty="0"/>
          </a:p>
        </p:txBody>
      </p:sp>
      <p:sp>
        <p:nvSpPr>
          <p:cNvPr id="35" name="フリーフォーム 34"/>
          <p:cNvSpPr/>
          <p:nvPr/>
        </p:nvSpPr>
        <p:spPr>
          <a:xfrm>
            <a:off x="6005140" y="3550625"/>
            <a:ext cx="2494528" cy="555568"/>
          </a:xfrm>
          <a:custGeom>
            <a:avLst/>
            <a:gdLst>
              <a:gd name="connsiteX0" fmla="*/ 0 w 2137025"/>
              <a:gd name="connsiteY0" fmla="*/ 729466 h 729466"/>
              <a:gd name="connsiteX1" fmla="*/ 0 w 2137025"/>
              <a:gd name="connsiteY1" fmla="*/ 0 h 729466"/>
              <a:gd name="connsiteX2" fmla="*/ 2137025 w 2137025"/>
              <a:gd name="connsiteY2" fmla="*/ 10275 h 729466"/>
              <a:gd name="connsiteX3" fmla="*/ 2137025 w 2137025"/>
              <a:gd name="connsiteY3" fmla="*/ 719191 h 72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025" h="729466">
                <a:moveTo>
                  <a:pt x="0" y="729466"/>
                </a:moveTo>
                <a:lnTo>
                  <a:pt x="0" y="0"/>
                </a:lnTo>
                <a:lnTo>
                  <a:pt x="2137025" y="10275"/>
                </a:lnTo>
                <a:lnTo>
                  <a:pt x="2137025" y="71919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sp>
        <p:nvSpPr>
          <p:cNvPr id="37" name="正方形/長方形 36"/>
          <p:cNvSpPr/>
          <p:nvPr/>
        </p:nvSpPr>
        <p:spPr>
          <a:xfrm>
            <a:off x="6005140" y="2702547"/>
            <a:ext cx="2521615" cy="165088"/>
          </a:xfrm>
          <a:prstGeom prst="rect">
            <a:avLst/>
          </a:prstGeom>
          <a:gradFill>
            <a:gsLst>
              <a:gs pos="50000">
                <a:schemeClr val="tx2">
                  <a:lumMod val="60000"/>
                  <a:lumOff val="4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cxnSp>
        <p:nvCxnSpPr>
          <p:cNvPr id="38" name="直線コネクタ 37"/>
          <p:cNvCxnSpPr/>
          <p:nvPr/>
        </p:nvCxnSpPr>
        <p:spPr>
          <a:xfrm>
            <a:off x="6012139" y="2755168"/>
            <a:ext cx="250457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5984930" y="1962566"/>
            <a:ext cx="250457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フリーフォーム 55"/>
          <p:cNvSpPr/>
          <p:nvPr/>
        </p:nvSpPr>
        <p:spPr>
          <a:xfrm>
            <a:off x="5995097" y="1843538"/>
            <a:ext cx="2468448" cy="787158"/>
          </a:xfrm>
          <a:custGeom>
            <a:avLst/>
            <a:gdLst>
              <a:gd name="connsiteX0" fmla="*/ 0 w 2106202"/>
              <a:gd name="connsiteY0" fmla="*/ 0 h 852755"/>
              <a:gd name="connsiteX1" fmla="*/ 0 w 2106202"/>
              <a:gd name="connsiteY1" fmla="*/ 852755 h 852755"/>
              <a:gd name="connsiteX2" fmla="*/ 2106202 w 2106202"/>
              <a:gd name="connsiteY2" fmla="*/ 852755 h 852755"/>
              <a:gd name="connsiteX3" fmla="*/ 2106202 w 2106202"/>
              <a:gd name="connsiteY3" fmla="*/ 41097 h 8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6202" h="852755">
                <a:moveTo>
                  <a:pt x="0" y="0"/>
                </a:moveTo>
                <a:lnTo>
                  <a:pt x="0" y="852755"/>
                </a:lnTo>
                <a:lnTo>
                  <a:pt x="2106202" y="852755"/>
                </a:lnTo>
                <a:lnTo>
                  <a:pt x="2106202" y="4109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sp>
        <p:nvSpPr>
          <p:cNvPr id="57" name="正方形/長方形 56"/>
          <p:cNvSpPr/>
          <p:nvPr/>
        </p:nvSpPr>
        <p:spPr>
          <a:xfrm>
            <a:off x="6006293" y="2210623"/>
            <a:ext cx="1001715" cy="141140"/>
          </a:xfrm>
          <a:prstGeom prst="rect">
            <a:avLst/>
          </a:prstGeom>
          <a:gradFill>
            <a:gsLst>
              <a:gs pos="50000">
                <a:schemeClr val="tx2">
                  <a:lumMod val="60000"/>
                  <a:lumOff val="4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cxnSp>
        <p:nvCxnSpPr>
          <p:cNvPr id="58" name="直線矢印コネクタ 57"/>
          <p:cNvCxnSpPr/>
          <p:nvPr/>
        </p:nvCxnSpPr>
        <p:spPr>
          <a:xfrm flipV="1">
            <a:off x="6429098" y="2110994"/>
            <a:ext cx="0" cy="719613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6569563" y="1453404"/>
            <a:ext cx="0" cy="78026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/>
          <p:cNvSpPr/>
          <p:nvPr/>
        </p:nvSpPr>
        <p:spPr>
          <a:xfrm>
            <a:off x="6792566" y="2362190"/>
            <a:ext cx="875778" cy="158973"/>
          </a:xfrm>
          <a:prstGeom prst="rect">
            <a:avLst/>
          </a:prstGeom>
          <a:gradFill>
            <a:gsLst>
              <a:gs pos="50000">
                <a:schemeClr val="tx2">
                  <a:lumMod val="60000"/>
                  <a:lumOff val="4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019810" y="2375104"/>
            <a:ext cx="104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1.5 eV</a:t>
            </a:r>
            <a:endParaRPr lang="ja-JP" altLang="en-US" sz="2000" dirty="0"/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7269267" y="1650375"/>
            <a:ext cx="0" cy="78026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6012432" y="1042455"/>
            <a:ext cx="104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Peak 1</a:t>
            </a:r>
            <a:endParaRPr lang="ja-JP" altLang="en-US" sz="20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866280" y="1297217"/>
            <a:ext cx="104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Peak 2</a:t>
            </a:r>
            <a:endParaRPr lang="ja-JP" altLang="en-US" sz="2000" dirty="0"/>
          </a:p>
        </p:txBody>
      </p:sp>
      <p:sp>
        <p:nvSpPr>
          <p:cNvPr id="69" name="正方形/長方形 68"/>
          <p:cNvSpPr/>
          <p:nvPr/>
        </p:nvSpPr>
        <p:spPr>
          <a:xfrm>
            <a:off x="7731554" y="2436093"/>
            <a:ext cx="660334" cy="187722"/>
          </a:xfrm>
          <a:prstGeom prst="rect">
            <a:avLst/>
          </a:prstGeom>
          <a:gradFill>
            <a:gsLst>
              <a:gs pos="50000">
                <a:schemeClr val="tx2">
                  <a:lumMod val="60000"/>
                  <a:lumOff val="40000"/>
                </a:schemeClr>
              </a:gs>
              <a:gs pos="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cxnSp>
        <p:nvCxnSpPr>
          <p:cNvPr id="70" name="直線矢印コネクタ 69"/>
          <p:cNvCxnSpPr/>
          <p:nvPr/>
        </p:nvCxnSpPr>
        <p:spPr>
          <a:xfrm flipV="1">
            <a:off x="8028384" y="1843538"/>
            <a:ext cx="0" cy="681761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769560" y="1500937"/>
            <a:ext cx="1040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Peak 3</a:t>
            </a:r>
            <a:endParaRPr lang="ja-JP" altLang="en-US" sz="2000" dirty="0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542" y="4514322"/>
            <a:ext cx="2641113" cy="2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26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6" y="527090"/>
            <a:ext cx="4519152" cy="62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763437" y="843322"/>
            <a:ext cx="370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With increasing H coverage </a:t>
            </a:r>
            <a:endParaRPr lang="ja-JP" altLang="en-US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5342125" y="3879028"/>
                <a:ext cx="3622363" cy="480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Deviation from </a:t>
                </a:r>
                <a:r>
                  <a:rPr lang="en-US" altLang="ja-JP" dirty="0">
                    <a:latin typeface="Symbol" panose="05050102010706020507" pitchFamily="18" charset="2"/>
                    <a:ea typeface="小塚ゴシック Pro R" pitchFamily="34" charset="-128"/>
                  </a:rPr>
                  <a:t>G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0.1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  <a:ea typeface="Cambria Math"/>
                      </a:rPr>
                      <m:t>Å</m:t>
                    </m:r>
                  </m:oMath>
                </a14:m>
                <a:r>
                  <a:rPr lang="en-US" altLang="ja-JP" baseline="30000" dirty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-1</a:t>
                </a:r>
                <a:endParaRPr lang="ja-JP" altLang="en-US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125" y="3879028"/>
                <a:ext cx="3622363" cy="480003"/>
              </a:xfrm>
              <a:prstGeom prst="rect">
                <a:avLst/>
              </a:prstGeom>
              <a:blipFill>
                <a:blip r:embed="rId3"/>
                <a:stretch>
                  <a:fillRect l="-2521" t="-7595" b="-278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2245587" y="6087757"/>
            <a:ext cx="398814" cy="199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0" y="18811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dirty="0"/>
              <a:t>Dispersion</a:t>
            </a:r>
            <a:r>
              <a:rPr lang="ja-JP" altLang="en-US" sz="2800" b="1" dirty="0"/>
              <a:t>：</a:t>
            </a:r>
            <a:r>
              <a:rPr lang="en-US" altLang="ja-JP" sz="2800" b="1" dirty="0"/>
              <a:t>H/Anatase-TiO</a:t>
            </a:r>
            <a:r>
              <a:rPr lang="en-US" altLang="ja-JP" sz="2800" b="1" baseline="-25000" dirty="0"/>
              <a:t>2</a:t>
            </a:r>
            <a:r>
              <a:rPr lang="en-US" altLang="ja-JP" sz="2800" b="1" dirty="0"/>
              <a:t>(101)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726663" y="595014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55885" y="6076548"/>
            <a:ext cx="389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Cf.</a:t>
            </a:r>
            <a:r>
              <a:rPr lang="ja-JP" altLang="en-US" sz="1600" dirty="0"/>
              <a:t> </a:t>
            </a:r>
            <a:r>
              <a:rPr lang="en-US" altLang="ja-JP" sz="1600" dirty="0"/>
              <a:t>dispersion of SS on a vicinal surface</a:t>
            </a:r>
            <a:r>
              <a:rPr lang="ja-JP" altLang="en-US" sz="1600" dirty="0"/>
              <a:t>：</a:t>
            </a:r>
            <a:r>
              <a:rPr lang="en-US" altLang="ja-JP" sz="1600" dirty="0"/>
              <a:t>PRB 77, 085425 (2008)</a:t>
            </a:r>
            <a:endParaRPr lang="ja-JP" altLang="en-US" sz="1600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4454BE-17A4-433D-8D96-D5344E99F694}"/>
              </a:ext>
            </a:extLst>
          </p:cNvPr>
          <p:cNvGrpSpPr/>
          <p:nvPr/>
        </p:nvGrpSpPr>
        <p:grpSpPr>
          <a:xfrm>
            <a:off x="5508104" y="4488651"/>
            <a:ext cx="3554460" cy="1316613"/>
            <a:chOff x="5651533" y="4412821"/>
            <a:chExt cx="3554460" cy="131661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8" b="54064"/>
            <a:stretch/>
          </p:blipFill>
          <p:spPr bwMode="auto">
            <a:xfrm>
              <a:off x="5651533" y="4537825"/>
              <a:ext cx="3554460" cy="119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 rot="20400000">
              <a:off x="5842331" y="5122816"/>
              <a:ext cx="2190976" cy="208880"/>
            </a:xfrm>
            <a:prstGeom prst="rect">
              <a:avLst/>
            </a:prstGeom>
            <a:solidFill>
              <a:srgbClr val="3333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下矢印 25"/>
            <p:cNvSpPr/>
            <p:nvPr/>
          </p:nvSpPr>
          <p:spPr>
            <a:xfrm rot="20400000" flipV="1">
              <a:off x="6508291" y="4412821"/>
              <a:ext cx="216024" cy="715967"/>
            </a:xfrm>
            <a:prstGeom prst="downArrow">
              <a:avLst>
                <a:gd name="adj1" fmla="val 30933"/>
                <a:gd name="adj2" fmla="val 145335"/>
              </a:avLst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40976B4-F1A2-4E34-8B84-08637FDCC8AB}"/>
              </a:ext>
            </a:extLst>
          </p:cNvPr>
          <p:cNvSpPr txBox="1"/>
          <p:nvPr/>
        </p:nvSpPr>
        <p:spPr>
          <a:xfrm>
            <a:off x="5083837" y="1311512"/>
            <a:ext cx="370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･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disappearance of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clean surface feature</a:t>
            </a:r>
            <a:endParaRPr lang="ja-JP" altLang="en-US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828AE95-7221-4C80-BC45-539F6D278399}"/>
              </a:ext>
            </a:extLst>
          </p:cNvPr>
          <p:cNvSpPr txBox="1"/>
          <p:nvPr/>
        </p:nvSpPr>
        <p:spPr>
          <a:xfrm>
            <a:off x="5083837" y="2024470"/>
            <a:ext cx="370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･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appearance of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H-induced feature</a:t>
            </a:r>
            <a:endParaRPr lang="ja-JP" altLang="en-US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8517BB7-FC5F-47C1-8F30-3C5ECDB42F46}"/>
              </a:ext>
            </a:extLst>
          </p:cNvPr>
          <p:cNvSpPr txBox="1"/>
          <p:nvPr/>
        </p:nvSpPr>
        <p:spPr>
          <a:xfrm>
            <a:off x="5342125" y="3024732"/>
            <a:ext cx="370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Large dispersion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	delocalized</a:t>
            </a:r>
            <a:endParaRPr lang="ja-JP" altLang="en-US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6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3103" y="764704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" name="タイトル 7"/>
          <p:cNvSpPr>
            <a:spLocks noGrp="1"/>
          </p:cNvSpPr>
          <p:nvPr>
            <p:ph type="title" idx="4294967295"/>
          </p:nvPr>
        </p:nvSpPr>
        <p:spPr>
          <a:xfrm>
            <a:off x="385958" y="145318"/>
            <a:ext cx="8289925" cy="598487"/>
          </a:xfrm>
        </p:spPr>
        <p:txBody>
          <a:bodyPr/>
          <a:lstStyle/>
          <a:p>
            <a:r>
              <a:rPr kumimoji="1" lang="en-US" altLang="ja-JP" sz="3600" dirty="0"/>
              <a:t>Comparison with black </a:t>
            </a:r>
            <a:r>
              <a:rPr kumimoji="1" lang="en-US" altLang="ja-JP" sz="3600" dirty="0" err="1"/>
              <a:t>titania</a:t>
            </a:r>
            <a:endParaRPr kumimoji="1" lang="ja-JP" altLang="en-US" sz="36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5958" y="892791"/>
            <a:ext cx="5164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Plasma-treated/ ultrasonic treated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B4A129-43AB-40E6-8953-88CFEC2F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3" y="1350664"/>
            <a:ext cx="3498300" cy="265440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8392B33-BEBB-4F22-A68D-A16CA7B00C0C}"/>
              </a:ext>
            </a:extLst>
          </p:cNvPr>
          <p:cNvGrpSpPr/>
          <p:nvPr/>
        </p:nvGrpSpPr>
        <p:grpSpPr>
          <a:xfrm>
            <a:off x="4139952" y="1616574"/>
            <a:ext cx="2800872" cy="1988049"/>
            <a:chOff x="3809550" y="2370551"/>
            <a:chExt cx="2800872" cy="1988049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103A7954-1E0E-49C0-AF0A-5F9190805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9550" y="2499400"/>
              <a:ext cx="1524900" cy="1859200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BE3EDC6-B830-4E68-BD13-D666E1833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0072" y="2370551"/>
              <a:ext cx="1390350" cy="1848000"/>
            </a:xfrm>
            <a:prstGeom prst="rect">
              <a:avLst/>
            </a:prstGeom>
          </p:spPr>
        </p:pic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0627B8F-C51F-4346-815D-C55AC4B6A8DD}"/>
              </a:ext>
            </a:extLst>
          </p:cNvPr>
          <p:cNvSpPr/>
          <p:nvPr/>
        </p:nvSpPr>
        <p:spPr>
          <a:xfrm>
            <a:off x="5076056" y="3537545"/>
            <a:ext cx="4191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C. Fan et al., Sci. Rep. 5, 11712 (2015)</a:t>
            </a:r>
            <a:endParaRPr lang="ja-JP" altLang="en-US" sz="16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09D66EF-F2A8-4900-B363-073C4C50A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033" y="4166129"/>
            <a:ext cx="5343638" cy="2181133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1A4C6DD-A7EF-4409-A89B-D4EBFB730A99}"/>
              </a:ext>
            </a:extLst>
          </p:cNvPr>
          <p:cNvSpPr/>
          <p:nvPr/>
        </p:nvSpPr>
        <p:spPr>
          <a:xfrm>
            <a:off x="2771800" y="6458748"/>
            <a:ext cx="6269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X. Chen et al., Science 331, 746 (2011); Sci. Rep. 3, 1510 (2013)</a:t>
            </a:r>
            <a:endParaRPr lang="ja-JP" altLang="en-US" sz="1600" dirty="0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FF4453C8-C781-401F-9F86-DC0F3C604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601" y="1648080"/>
            <a:ext cx="2161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Tailing of VB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AC31409-F237-439E-97D0-6B6EAB643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63" y="4539173"/>
            <a:ext cx="2685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High pressure H</a:t>
            </a:r>
            <a:r>
              <a:rPr lang="en-US" altLang="ja-JP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5367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838BD79-CF5C-48D4-82A6-27153015B379}"/>
              </a:ext>
            </a:extLst>
          </p:cNvPr>
          <p:cNvGrpSpPr/>
          <p:nvPr/>
        </p:nvGrpSpPr>
        <p:grpSpPr>
          <a:xfrm>
            <a:off x="267342" y="690367"/>
            <a:ext cx="3235310" cy="3047133"/>
            <a:chOff x="267342" y="1173451"/>
            <a:chExt cx="3235310" cy="3047133"/>
          </a:xfrm>
        </p:grpSpPr>
        <p:sp>
          <p:nvSpPr>
            <p:cNvPr id="60" name="テキスト ボックス 59"/>
            <p:cNvSpPr txBox="1"/>
            <p:nvPr/>
          </p:nvSpPr>
          <p:spPr>
            <a:xfrm>
              <a:off x="1439156" y="1173451"/>
              <a:ext cx="1890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H-ads. </a:t>
              </a:r>
              <a:endParaRPr lang="ja-JP" altLang="en-US" dirty="0"/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114389" y="3083606"/>
              <a:ext cx="1656185" cy="87140"/>
              <a:chOff x="4427983" y="4967197"/>
              <a:chExt cx="1656185" cy="87140"/>
            </a:xfrm>
          </p:grpSpPr>
          <p:sp>
            <p:nvSpPr>
              <p:cNvPr id="30" name="正方形/長方形 29"/>
              <p:cNvSpPr/>
              <p:nvPr/>
            </p:nvSpPr>
            <p:spPr>
              <a:xfrm rot="5400000" flipV="1">
                <a:off x="5233215" y="4161965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 rot="16200000">
                <a:off x="5233216" y="4203386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1114390" y="3561633"/>
              <a:ext cx="1639339" cy="463730"/>
            </a:xfrm>
            <a:prstGeom prst="rect">
              <a:avLst/>
            </a:prstGeom>
            <a:pattFill prst="pct25">
              <a:fgClr>
                <a:srgbClr val="3333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114390" y="2049465"/>
              <a:ext cx="1656184" cy="792088"/>
            </a:xfrm>
            <a:prstGeom prst="rect">
              <a:avLst/>
            </a:prstGeom>
            <a:pattFill prst="pct5">
              <a:fgClr>
                <a:srgbClr val="3333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644962" y="3572856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VB</a:t>
              </a:r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647383" y="1975103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CB</a:t>
              </a:r>
              <a:endParaRPr kumimoji="1" lang="ja-JP" altLang="en-US" dirty="0"/>
            </a:p>
          </p:txBody>
        </p:sp>
        <p:cxnSp>
          <p:nvCxnSpPr>
            <p:cNvPr id="16" name="直線矢印コネクタ 15"/>
            <p:cNvCxnSpPr/>
            <p:nvPr/>
          </p:nvCxnSpPr>
          <p:spPr>
            <a:xfrm>
              <a:off x="1114390" y="2985569"/>
              <a:ext cx="16561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671513" y="2697537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2000" baseline="-25000" dirty="0"/>
                <a:t>F</a:t>
              </a:r>
              <a:endParaRPr kumimoji="1" lang="ja-JP" altLang="en-US" sz="2000" baseline="-25000" dirty="0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>
              <a:off x="1114390" y="2841553"/>
              <a:ext cx="165618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1114390" y="3561633"/>
              <a:ext cx="165618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583818" y="2992536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-0.8</a:t>
              </a:r>
              <a:endParaRPr kumimoji="1" lang="ja-JP" altLang="en-US" sz="2000" baseline="-25000" dirty="0"/>
            </a:p>
          </p:txBody>
        </p:sp>
        <p:grpSp>
          <p:nvGrpSpPr>
            <p:cNvPr id="21" name="グループ化 20"/>
            <p:cNvGrpSpPr/>
            <p:nvPr/>
          </p:nvGrpSpPr>
          <p:grpSpPr>
            <a:xfrm>
              <a:off x="1117172" y="2372107"/>
              <a:ext cx="1653401" cy="156153"/>
              <a:chOff x="4427983" y="4967197"/>
              <a:chExt cx="1656185" cy="87140"/>
            </a:xfrm>
          </p:grpSpPr>
          <p:sp>
            <p:nvSpPr>
              <p:cNvPr id="28" name="正方形/長方形 27"/>
              <p:cNvSpPr/>
              <p:nvPr/>
            </p:nvSpPr>
            <p:spPr>
              <a:xfrm rot="5400000" flipV="1">
                <a:off x="5233215" y="4161965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 rot="16200000">
                <a:off x="5233216" y="4203386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2" name="直線矢印コネクタ 21"/>
            <p:cNvCxnSpPr/>
            <p:nvPr/>
          </p:nvCxnSpPr>
          <p:spPr>
            <a:xfrm flipV="1">
              <a:off x="1111310" y="1761435"/>
              <a:ext cx="3080" cy="24591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648438" y="2189961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2.7</a:t>
              </a:r>
              <a:endParaRPr kumimoji="1" lang="ja-JP" altLang="en-US" sz="2000" baseline="-250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70572" y="2894194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IGS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53729" y="2228023"/>
              <a:ext cx="7489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ExS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02138" y="3361578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kumimoji="1" lang="ja-JP" altLang="en-US" sz="2000" baseline="-250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67342" y="1303986"/>
              <a:ext cx="7873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E-E</a:t>
              </a:r>
              <a:r>
                <a:rPr kumimoji="1" lang="en-US" altLang="ja-JP" baseline="-25000" dirty="0"/>
                <a:t>F</a:t>
              </a:r>
            </a:p>
            <a:p>
              <a:r>
                <a:rPr lang="en-US" altLang="ja-JP" dirty="0"/>
                <a:t>(eV)</a:t>
              </a:r>
              <a:endParaRPr kumimoji="1" lang="ja-JP" altLang="en-US" dirty="0"/>
            </a:p>
          </p:txBody>
        </p:sp>
        <p:sp>
          <p:nvSpPr>
            <p:cNvPr id="62" name="下矢印 61"/>
            <p:cNvSpPr/>
            <p:nvPr/>
          </p:nvSpPr>
          <p:spPr>
            <a:xfrm flipV="1">
              <a:off x="2343773" y="2759662"/>
              <a:ext cx="172242" cy="881881"/>
            </a:xfrm>
            <a:prstGeom prst="downArrow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FDB1654-8723-4CF2-93D3-1E78A909A720}"/>
              </a:ext>
            </a:extLst>
          </p:cNvPr>
          <p:cNvGrpSpPr/>
          <p:nvPr/>
        </p:nvGrpSpPr>
        <p:grpSpPr>
          <a:xfrm>
            <a:off x="3563888" y="661141"/>
            <a:ext cx="2669454" cy="3127899"/>
            <a:chOff x="3563888" y="1144225"/>
            <a:chExt cx="2669454" cy="3127899"/>
          </a:xfrm>
        </p:grpSpPr>
        <p:sp>
          <p:nvSpPr>
            <p:cNvPr id="58" name="正方形/長方形 57"/>
            <p:cNvSpPr/>
            <p:nvPr/>
          </p:nvSpPr>
          <p:spPr>
            <a:xfrm>
              <a:off x="4100462" y="3613173"/>
              <a:ext cx="1639339" cy="463730"/>
            </a:xfrm>
            <a:prstGeom prst="rect">
              <a:avLst/>
            </a:prstGeom>
            <a:pattFill prst="pct25">
              <a:fgClr>
                <a:srgbClr val="3333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/>
            <p:cNvSpPr/>
            <p:nvPr/>
          </p:nvSpPr>
          <p:spPr>
            <a:xfrm rot="5400000" flipV="1">
              <a:off x="4870904" y="2119813"/>
              <a:ext cx="103295" cy="165618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正方形/長方形 56"/>
            <p:cNvSpPr/>
            <p:nvPr/>
          </p:nvSpPr>
          <p:spPr>
            <a:xfrm rot="16200000">
              <a:off x="4870905" y="2213397"/>
              <a:ext cx="103295" cy="1656181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4094460" y="2090321"/>
              <a:ext cx="1656184" cy="792088"/>
            </a:xfrm>
            <a:prstGeom prst="rect">
              <a:avLst/>
            </a:prstGeom>
            <a:pattFill prst="pct5">
              <a:fgClr>
                <a:srgbClr val="3333F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4625034" y="3644226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VB</a:t>
              </a:r>
              <a:endParaRPr kumimoji="1" lang="ja-JP" altLang="en-US" dirty="0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>
              <a:off x="4094460" y="2843556"/>
              <a:ext cx="165618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3651583" y="2555524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kumimoji="1" lang="en-US" altLang="ja-JP" sz="2000" baseline="-25000" dirty="0"/>
                <a:t>F</a:t>
              </a:r>
              <a:endParaRPr kumimoji="1" lang="ja-JP" altLang="en-US" sz="2000" baseline="-25000" dirty="0"/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4094460" y="2871776"/>
              <a:ext cx="165618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4094460" y="3602489"/>
              <a:ext cx="1656184" cy="0"/>
            </a:xfrm>
            <a:prstGeom prst="straightConnector1">
              <a:avLst/>
            </a:prstGeom>
            <a:ln w="15875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3563888" y="2850523"/>
              <a:ext cx="59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-0.8</a:t>
              </a:r>
              <a:endParaRPr kumimoji="1" lang="ja-JP" altLang="en-US" sz="2000" baseline="-25000" dirty="0"/>
            </a:p>
          </p:txBody>
        </p:sp>
        <p:grpSp>
          <p:nvGrpSpPr>
            <p:cNvPr id="47" name="グループ化 46"/>
            <p:cNvGrpSpPr/>
            <p:nvPr/>
          </p:nvGrpSpPr>
          <p:grpSpPr>
            <a:xfrm>
              <a:off x="4097242" y="2230094"/>
              <a:ext cx="1653401" cy="156153"/>
              <a:chOff x="4427983" y="4967197"/>
              <a:chExt cx="1656185" cy="87140"/>
            </a:xfrm>
          </p:grpSpPr>
          <p:sp>
            <p:nvSpPr>
              <p:cNvPr id="54" name="正方形/長方形 53"/>
              <p:cNvSpPr/>
              <p:nvPr/>
            </p:nvSpPr>
            <p:spPr>
              <a:xfrm rot="5400000" flipV="1">
                <a:off x="5233215" y="4161965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 rot="16200000">
                <a:off x="5233216" y="4203386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9" name="テキスト ボックス 48"/>
            <p:cNvSpPr txBox="1"/>
            <p:nvPr/>
          </p:nvSpPr>
          <p:spPr>
            <a:xfrm>
              <a:off x="3628508" y="2143822"/>
              <a:ext cx="5052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2.7</a:t>
              </a:r>
              <a:endParaRPr kumimoji="1" lang="ja-JP" altLang="en-US" sz="2000" baseline="-25000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3682208" y="3219565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  <a:endParaRPr kumimoji="1" lang="ja-JP" altLang="en-US" sz="2000" baseline="-25000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036141" y="1144225"/>
              <a:ext cx="1795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H-irradiated</a:t>
              </a:r>
              <a:endParaRPr lang="ja-JP" altLang="en-US" dirty="0"/>
            </a:p>
          </p:txBody>
        </p:sp>
        <p:sp>
          <p:nvSpPr>
            <p:cNvPr id="63" name="下矢印 62"/>
            <p:cNvSpPr/>
            <p:nvPr/>
          </p:nvSpPr>
          <p:spPr>
            <a:xfrm flipV="1">
              <a:off x="6041047" y="2723739"/>
              <a:ext cx="192295" cy="29607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下矢印 64"/>
            <p:cNvSpPr/>
            <p:nvPr/>
          </p:nvSpPr>
          <p:spPr>
            <a:xfrm flipV="1">
              <a:off x="5804260" y="2239792"/>
              <a:ext cx="205742" cy="792839"/>
            </a:xfrm>
            <a:prstGeom prst="downArrow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4094460" y="2111884"/>
              <a:ext cx="1653401" cy="156153"/>
              <a:chOff x="4427983" y="4967197"/>
              <a:chExt cx="1656185" cy="87140"/>
            </a:xfrm>
          </p:grpSpPr>
          <p:sp>
            <p:nvSpPr>
              <p:cNvPr id="68" name="正方形/長方形 67"/>
              <p:cNvSpPr/>
              <p:nvPr/>
            </p:nvSpPr>
            <p:spPr>
              <a:xfrm rot="5400000" flipV="1">
                <a:off x="5233215" y="4161965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 rot="16200000">
                <a:off x="5233216" y="4203386"/>
                <a:ext cx="45719" cy="165618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テキスト ボックス 40"/>
            <p:cNvSpPr txBox="1"/>
            <p:nvPr/>
          </p:nvSpPr>
          <p:spPr>
            <a:xfrm>
              <a:off x="4627453" y="167983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CB</a:t>
              </a:r>
              <a:endParaRPr kumimoji="1" lang="ja-JP" altLang="en-US" dirty="0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V="1">
              <a:off x="4097382" y="1812975"/>
              <a:ext cx="3080" cy="24591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682F905F-BBC4-4CCF-8320-0E8F39050CB8}"/>
              </a:ext>
            </a:extLst>
          </p:cNvPr>
          <p:cNvSpPr txBox="1"/>
          <p:nvPr/>
        </p:nvSpPr>
        <p:spPr>
          <a:xfrm>
            <a:off x="2431841" y="209612"/>
            <a:ext cx="17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Rutile TiO</a:t>
            </a:r>
            <a:r>
              <a:rPr lang="en-US" altLang="ja-JP" baseline="-25000" dirty="0"/>
              <a:t>2</a:t>
            </a:r>
            <a:endParaRPr lang="ja-JP" altLang="en-US" baseline="-25000" dirty="0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93C79FF3-09CB-434B-8FB2-5AFFAA6DE474}"/>
              </a:ext>
            </a:extLst>
          </p:cNvPr>
          <p:cNvSpPr/>
          <p:nvPr/>
        </p:nvSpPr>
        <p:spPr>
          <a:xfrm>
            <a:off x="6901500" y="3130089"/>
            <a:ext cx="1639339" cy="463730"/>
          </a:xfrm>
          <a:prstGeom prst="rect">
            <a:avLst/>
          </a:prstGeom>
          <a:pattFill prst="pct25">
            <a:fgClr>
              <a:srgbClr val="3333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0DCBFE59-021C-41A2-AF1E-6525C27AC092}"/>
              </a:ext>
            </a:extLst>
          </p:cNvPr>
          <p:cNvSpPr/>
          <p:nvPr/>
        </p:nvSpPr>
        <p:spPr>
          <a:xfrm rot="5400000" flipV="1">
            <a:off x="7680061" y="1572289"/>
            <a:ext cx="103295" cy="16561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A19CEFE-6891-4BB1-A23F-1127E9BAA674}"/>
              </a:ext>
            </a:extLst>
          </p:cNvPr>
          <p:cNvSpPr/>
          <p:nvPr/>
        </p:nvSpPr>
        <p:spPr>
          <a:xfrm>
            <a:off x="6895498" y="1607237"/>
            <a:ext cx="1656184" cy="792088"/>
          </a:xfrm>
          <a:prstGeom prst="rect">
            <a:avLst/>
          </a:prstGeom>
          <a:pattFill prst="pct5">
            <a:fgClr>
              <a:srgbClr val="3333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0C50CB1C-B109-421F-A581-20AA7BB17CFD}"/>
              </a:ext>
            </a:extLst>
          </p:cNvPr>
          <p:cNvSpPr txBox="1"/>
          <p:nvPr/>
        </p:nvSpPr>
        <p:spPr>
          <a:xfrm>
            <a:off x="7426072" y="316114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VB</a:t>
            </a:r>
            <a:endParaRPr kumimoji="1" lang="ja-JP" altLang="en-US" dirty="0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213DE3C-2913-4D17-A071-3881403B4BC2}"/>
              </a:ext>
            </a:extLst>
          </p:cNvPr>
          <p:cNvSpPr txBox="1"/>
          <p:nvPr/>
        </p:nvSpPr>
        <p:spPr>
          <a:xfrm>
            <a:off x="6452621" y="207244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000" baseline="-25000" dirty="0"/>
              <a:t>F</a:t>
            </a:r>
            <a:endParaRPr kumimoji="1" lang="ja-JP" altLang="en-US" sz="2000" baseline="-25000" dirty="0"/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B77C800F-D27F-4434-B676-83922F24DA44}"/>
              </a:ext>
            </a:extLst>
          </p:cNvPr>
          <p:cNvCxnSpPr/>
          <p:nvPr/>
        </p:nvCxnSpPr>
        <p:spPr>
          <a:xfrm>
            <a:off x="6895498" y="3119405"/>
            <a:ext cx="16561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FB416B36-35E0-4C52-B19C-D16D6C579796}"/>
              </a:ext>
            </a:extLst>
          </p:cNvPr>
          <p:cNvGrpSpPr/>
          <p:nvPr/>
        </p:nvGrpSpPr>
        <p:grpSpPr>
          <a:xfrm>
            <a:off x="6895497" y="1976703"/>
            <a:ext cx="1653401" cy="156153"/>
            <a:chOff x="4427983" y="4967197"/>
            <a:chExt cx="1656185" cy="87140"/>
          </a:xfrm>
        </p:grpSpPr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605D6CE1-9631-43BB-97FC-C7D3463DD50A}"/>
                </a:ext>
              </a:extLst>
            </p:cNvPr>
            <p:cNvSpPr/>
            <p:nvPr/>
          </p:nvSpPr>
          <p:spPr>
            <a:xfrm rot="5400000" flipV="1">
              <a:off x="5233215" y="4161965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AE491DAB-7D13-4D47-9D27-161F06C2A9CA}"/>
                </a:ext>
              </a:extLst>
            </p:cNvPr>
            <p:cNvSpPr/>
            <p:nvPr/>
          </p:nvSpPr>
          <p:spPr>
            <a:xfrm rot="16200000">
              <a:off x="5233216" y="4203386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B5F271E-0CAE-4D2C-9967-51E47EF1A25F}"/>
              </a:ext>
            </a:extLst>
          </p:cNvPr>
          <p:cNvSpPr txBox="1"/>
          <p:nvPr/>
        </p:nvSpPr>
        <p:spPr>
          <a:xfrm>
            <a:off x="6426763" y="170080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endParaRPr kumimoji="1" lang="ja-JP" altLang="en-US" sz="2000" baseline="-250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BBC50CC8-262F-4B35-B2F9-E43F5E002627}"/>
              </a:ext>
            </a:extLst>
          </p:cNvPr>
          <p:cNvSpPr txBox="1"/>
          <p:nvPr/>
        </p:nvSpPr>
        <p:spPr>
          <a:xfrm>
            <a:off x="6483246" y="273648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kumimoji="1" lang="ja-JP" altLang="en-US" sz="2000" baseline="-250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6AB59F0-6FF8-4D82-A9CA-B968908B6DDE}"/>
              </a:ext>
            </a:extLst>
          </p:cNvPr>
          <p:cNvSpPr txBox="1"/>
          <p:nvPr/>
        </p:nvSpPr>
        <p:spPr>
          <a:xfrm>
            <a:off x="7214060" y="651481"/>
            <a:ext cx="1460757" cy="45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H-ads.</a:t>
            </a:r>
            <a:endParaRPr lang="ja-JP" altLang="en-US" dirty="0"/>
          </a:p>
        </p:txBody>
      </p:sp>
      <p:sp>
        <p:nvSpPr>
          <p:cNvPr id="87" name="下矢印 62">
            <a:extLst>
              <a:ext uri="{FF2B5EF4-FFF2-40B4-BE49-F238E27FC236}">
                <a16:creationId xmlns:a16="http://schemas.microsoft.com/office/drawing/2014/main" id="{29659B32-5511-4462-87B7-B358A7D10766}"/>
              </a:ext>
            </a:extLst>
          </p:cNvPr>
          <p:cNvSpPr/>
          <p:nvPr/>
        </p:nvSpPr>
        <p:spPr>
          <a:xfrm flipV="1">
            <a:off x="8870665" y="2088783"/>
            <a:ext cx="192295" cy="29607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下矢印 64">
            <a:extLst>
              <a:ext uri="{FF2B5EF4-FFF2-40B4-BE49-F238E27FC236}">
                <a16:creationId xmlns:a16="http://schemas.microsoft.com/office/drawing/2014/main" id="{98C7814D-C39F-4CBB-9D27-608B213C074E}"/>
              </a:ext>
            </a:extLst>
          </p:cNvPr>
          <p:cNvSpPr/>
          <p:nvPr/>
        </p:nvSpPr>
        <p:spPr>
          <a:xfrm flipV="1">
            <a:off x="8606910" y="1806261"/>
            <a:ext cx="216644" cy="578595"/>
          </a:xfrm>
          <a:prstGeom prst="downArrow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9875C8F7-F9A7-4580-861D-A39B4531F6E5}"/>
              </a:ext>
            </a:extLst>
          </p:cNvPr>
          <p:cNvGrpSpPr/>
          <p:nvPr/>
        </p:nvGrpSpPr>
        <p:grpSpPr>
          <a:xfrm>
            <a:off x="6895498" y="1764255"/>
            <a:ext cx="1653401" cy="156153"/>
            <a:chOff x="4427983" y="4967197"/>
            <a:chExt cx="1656185" cy="87140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F3F0D6AA-364D-46FC-B09D-1A6DA6B122D0}"/>
                </a:ext>
              </a:extLst>
            </p:cNvPr>
            <p:cNvSpPr/>
            <p:nvPr/>
          </p:nvSpPr>
          <p:spPr>
            <a:xfrm rot="5400000" flipV="1">
              <a:off x="5233215" y="4161965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6EE37D17-A729-4C64-A938-7D60ED5DB649}"/>
                </a:ext>
              </a:extLst>
            </p:cNvPr>
            <p:cNvSpPr/>
            <p:nvPr/>
          </p:nvSpPr>
          <p:spPr>
            <a:xfrm rot="16200000">
              <a:off x="5233216" y="4203386"/>
              <a:ext cx="45719" cy="165618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777D1E3-5001-4039-9518-569E6C0434C1}"/>
              </a:ext>
            </a:extLst>
          </p:cNvPr>
          <p:cNvSpPr txBox="1"/>
          <p:nvPr/>
        </p:nvSpPr>
        <p:spPr>
          <a:xfrm>
            <a:off x="7428491" y="119675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CB</a:t>
            </a:r>
            <a:endParaRPr kumimoji="1" lang="ja-JP" altLang="en-US" dirty="0"/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869913ED-94F1-4B95-AF2C-0769E3245FBA}"/>
              </a:ext>
            </a:extLst>
          </p:cNvPr>
          <p:cNvCxnSpPr/>
          <p:nvPr/>
        </p:nvCxnSpPr>
        <p:spPr>
          <a:xfrm flipV="1">
            <a:off x="6898420" y="1329891"/>
            <a:ext cx="3080" cy="24591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924DF4D6-0894-44A9-B6C2-EB431767999D}"/>
              </a:ext>
            </a:extLst>
          </p:cNvPr>
          <p:cNvSpPr txBox="1"/>
          <p:nvPr/>
        </p:nvSpPr>
        <p:spPr>
          <a:xfrm>
            <a:off x="7046794" y="225415"/>
            <a:ext cx="179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Anatase</a:t>
            </a:r>
            <a:endParaRPr lang="ja-JP" altLang="en-US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49C9A9D7-253C-4642-8D7E-FFFB51BA3BDE}"/>
              </a:ext>
            </a:extLst>
          </p:cNvPr>
          <p:cNvSpPr/>
          <p:nvPr/>
        </p:nvSpPr>
        <p:spPr>
          <a:xfrm rot="16200000">
            <a:off x="7671943" y="1521402"/>
            <a:ext cx="103295" cy="165618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9A1A726E-7451-40C1-BD3A-C391B2E2E280}"/>
              </a:ext>
            </a:extLst>
          </p:cNvPr>
          <p:cNvCxnSpPr/>
          <p:nvPr/>
        </p:nvCxnSpPr>
        <p:spPr>
          <a:xfrm>
            <a:off x="6895498" y="2360472"/>
            <a:ext cx="165618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2B57B1F6-46DC-4268-A968-69F372CEB85E}"/>
              </a:ext>
            </a:extLst>
          </p:cNvPr>
          <p:cNvCxnSpPr/>
          <p:nvPr/>
        </p:nvCxnSpPr>
        <p:spPr>
          <a:xfrm>
            <a:off x="6895498" y="2388692"/>
            <a:ext cx="1656184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695003BB-83D4-47F6-8595-0EA0275C100E}"/>
              </a:ext>
            </a:extLst>
          </p:cNvPr>
          <p:cNvSpPr txBox="1"/>
          <p:nvPr/>
        </p:nvSpPr>
        <p:spPr>
          <a:xfrm>
            <a:off x="4607499" y="4364558"/>
            <a:ext cx="4457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/>
              <a:t>No significant change in VB</a:t>
            </a:r>
            <a:endParaRPr lang="ja-JP" altLang="en-US" dirty="0"/>
          </a:p>
        </p:txBody>
      </p:sp>
      <p:sp>
        <p:nvSpPr>
          <p:cNvPr id="98" name="テキスト ボックス 148">
            <a:extLst>
              <a:ext uri="{FF2B5EF4-FFF2-40B4-BE49-F238E27FC236}">
                <a16:creationId xmlns:a16="http://schemas.microsoft.com/office/drawing/2014/main" id="{A158A1FD-3EF4-4E39-9807-C225F80C2B51}"/>
              </a:ext>
            </a:extLst>
          </p:cNvPr>
          <p:cNvSpPr txBox="1"/>
          <p:nvPr/>
        </p:nvSpPr>
        <p:spPr bwMode="auto">
          <a:xfrm>
            <a:off x="3976509" y="6405637"/>
            <a:ext cx="22717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 eaLnBrk="1" hangingPunct="1"/>
            <a:r>
              <a:rPr lang="en-US" altLang="ja-JP" sz="1600" dirty="0">
                <a:latin typeface="Times New Roman" panose="02020603050405020304" pitchFamily="18" charset="0"/>
                <a:ea typeface="HGP創英角ｺﾞｼｯｸUB" pitchFamily="50" charset="-128"/>
                <a:cs typeface="Times New Roman" panose="02020603050405020304" pitchFamily="18" charset="0"/>
              </a:rPr>
              <a:t>JPCM,</a:t>
            </a:r>
            <a:r>
              <a:rPr lang="en-US" altLang="ja-JP" sz="1600" b="1" dirty="0">
                <a:latin typeface="Times New Roman" panose="02020603050405020304" pitchFamily="18" charset="0"/>
                <a:ea typeface="HGP創英角ｺﾞｼｯｸUB" pitchFamily="50" charset="-128"/>
                <a:cs typeface="Times New Roman" panose="02020603050405020304" pitchFamily="18" charset="0"/>
              </a:rPr>
              <a:t> 24</a:t>
            </a:r>
            <a:r>
              <a:rPr lang="en-US" altLang="ja-JP" sz="1600" dirty="0">
                <a:latin typeface="Times New Roman" panose="02020603050405020304" pitchFamily="18" charset="0"/>
                <a:ea typeface="HGP創英角ｺﾞｼｯｸUB" pitchFamily="50" charset="-128"/>
                <a:cs typeface="Times New Roman" panose="02020603050405020304" pitchFamily="18" charset="0"/>
              </a:rPr>
              <a:t>, 195003(2012)</a:t>
            </a:r>
            <a:endParaRPr kumimoji="1" lang="ja-JP" altLang="en-US" sz="1600" dirty="0">
              <a:latin typeface="Times New Roman" panose="02020603050405020304" pitchFamily="18" charset="0"/>
              <a:ea typeface="HGP創英角ｺﾞｼｯｸUB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8D4B64E-0D9C-4419-A3C0-8C2D7EBE70BA}"/>
              </a:ext>
            </a:extLst>
          </p:cNvPr>
          <p:cNvGrpSpPr/>
          <p:nvPr/>
        </p:nvGrpSpPr>
        <p:grpSpPr>
          <a:xfrm>
            <a:off x="382531" y="4284562"/>
            <a:ext cx="3142371" cy="2358492"/>
            <a:chOff x="378866" y="1025153"/>
            <a:chExt cx="4066267" cy="3051918"/>
          </a:xfrm>
        </p:grpSpPr>
        <p:pic>
          <p:nvPicPr>
            <p:cNvPr id="100" name="図 99">
              <a:extLst>
                <a:ext uri="{FF2B5EF4-FFF2-40B4-BE49-F238E27FC236}">
                  <a16:creationId xmlns:a16="http://schemas.microsoft.com/office/drawing/2014/main" id="{7F00A0C1-58AA-4A80-8A3D-529810F1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866" y="1025153"/>
              <a:ext cx="4066267" cy="2719444"/>
            </a:xfrm>
            <a:prstGeom prst="rect">
              <a:avLst/>
            </a:prstGeom>
          </p:spPr>
        </p:pic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1CCF7481-2278-4666-873F-2B5421BBA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5640" y="3756446"/>
              <a:ext cx="3376182" cy="320625"/>
            </a:xfrm>
            <a:prstGeom prst="rect">
              <a:avLst/>
            </a:prstGeom>
          </p:spPr>
        </p:pic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4EFCC873-17CE-4480-9F04-AE2A73CC78E2}"/>
              </a:ext>
            </a:extLst>
          </p:cNvPr>
          <p:cNvSpPr txBox="1"/>
          <p:nvPr/>
        </p:nvSpPr>
        <p:spPr>
          <a:xfrm>
            <a:off x="141785" y="3873230"/>
            <a:ext cx="366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Theoretical calculations </a:t>
            </a:r>
            <a:endParaRPr lang="ja-JP" altLang="en-US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E2E5435D-2CCA-4955-B0DC-0390724E5A38}"/>
              </a:ext>
            </a:extLst>
          </p:cNvPr>
          <p:cNvSpPr txBox="1"/>
          <p:nvPr/>
        </p:nvSpPr>
        <p:spPr>
          <a:xfrm>
            <a:off x="3588342" y="4551511"/>
            <a:ext cx="470000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kumimoji="1" lang="en-US" altLang="ja-JP" baseline="-25000" dirty="0" err="1">
                <a:solidFill>
                  <a:schemeClr val="accent6">
                    <a:lumMod val="75000"/>
                  </a:schemeClr>
                </a:solidFill>
              </a:rPr>
              <a:t>g</a:t>
            </a:r>
            <a:endParaRPr kumimoji="1" lang="ja-JP" altLang="en-US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43911BA0-EC40-4CE6-B5E6-4AE3A2125411}"/>
              </a:ext>
            </a:extLst>
          </p:cNvPr>
          <p:cNvSpPr txBox="1"/>
          <p:nvPr/>
        </p:nvSpPr>
        <p:spPr>
          <a:xfrm>
            <a:off x="3577121" y="4983559"/>
            <a:ext cx="49725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t</a:t>
            </a:r>
            <a:r>
              <a:rPr kumimoji="1" lang="en-US" altLang="ja-JP" baseline="-25000" dirty="0"/>
              <a:t>2g</a:t>
            </a:r>
            <a:endParaRPr kumimoji="1" lang="ja-JP" altLang="en-US" baseline="-25000" dirty="0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DBD4A4A-C3BD-48D3-860A-6CF5FE91EFFF}"/>
              </a:ext>
            </a:extLst>
          </p:cNvPr>
          <p:cNvSpPr txBox="1"/>
          <p:nvPr/>
        </p:nvSpPr>
        <p:spPr>
          <a:xfrm>
            <a:off x="3452948" y="4168712"/>
            <a:ext cx="77277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Ti</a:t>
            </a:r>
            <a:r>
              <a:rPr kumimoji="1" lang="en-US" altLang="ja-JP" i="1" dirty="0"/>
              <a:t>3d</a:t>
            </a:r>
            <a:endParaRPr kumimoji="1" lang="ja-JP" altLang="en-US" i="1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268B927D-FCE3-4B93-8D52-44A6DA0A2A80}"/>
              </a:ext>
            </a:extLst>
          </p:cNvPr>
          <p:cNvSpPr txBox="1"/>
          <p:nvPr/>
        </p:nvSpPr>
        <p:spPr>
          <a:xfrm>
            <a:off x="3472166" y="5661248"/>
            <a:ext cx="766557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</a:t>
            </a:r>
            <a:r>
              <a:rPr kumimoji="1" lang="en-US" altLang="ja-JP" i="1" dirty="0"/>
              <a:t>2p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54344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3103" y="764704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" name="タイトル 7"/>
          <p:cNvSpPr>
            <a:spLocks noGrp="1"/>
          </p:cNvSpPr>
          <p:nvPr>
            <p:ph type="title" idx="4294967295"/>
          </p:nvPr>
        </p:nvSpPr>
        <p:spPr>
          <a:xfrm>
            <a:off x="385958" y="145318"/>
            <a:ext cx="8289925" cy="598487"/>
          </a:xfrm>
        </p:spPr>
        <p:txBody>
          <a:bodyPr/>
          <a:lstStyle/>
          <a:p>
            <a:r>
              <a:rPr kumimoji="1" lang="en-US" altLang="ja-JP" sz="3600" dirty="0"/>
              <a:t>Summary</a:t>
            </a:r>
            <a:endParaRPr kumimoji="1" lang="ja-JP" altLang="en-US" sz="36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5958" y="1023235"/>
            <a:ext cx="845217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Hydrogen adsorption and absorption at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	 rutile TiO2(110) and anatase TiO2(101) surfaces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		 with NRA, 1P-PES and 2P-PES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552" y="2457001"/>
            <a:ext cx="84521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457200" indent="-457200" defTabSz="895350">
              <a:spcBef>
                <a:spcPts val="600"/>
              </a:spcBef>
              <a:buAutoNum type="arabicPeriod"/>
              <a:tabLst>
                <a:tab pos="803275" algn="l"/>
                <a:tab pos="1431925" algn="l"/>
              </a:tabLst>
            </a:pPr>
            <a:r>
              <a:rPr lang="en-US" altLang="ja-JP" dirty="0"/>
              <a:t>H adsorption: saturation coverage=0.48 ML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        el. ground state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	rutile: in-gap state, anatase: no in-gap state (metallic)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        el. excited state above E</a:t>
            </a:r>
            <a:r>
              <a:rPr lang="en-US" altLang="ja-JP" baseline="-25000" dirty="0"/>
              <a:t>F</a:t>
            </a:r>
            <a:endParaRPr lang="en-US" altLang="ja-JP" dirty="0"/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	rutile: ~2.7 eV (localized), anatase: ~2.3 eV (extended)</a:t>
            </a:r>
            <a:endParaRPr lang="en-US" altLang="ja-JP" baseline="-25000" dirty="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3F38F44-F3F1-4F83-A48E-65ECDEB1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783319"/>
            <a:ext cx="784822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2. H irradiation at 500 eV 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	concentration: ~5 at. % within ~10 nm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        enhancement of In-gap state (~10 times larger)</a:t>
            </a:r>
          </a:p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		thermal diffusion of H</a:t>
            </a:r>
          </a:p>
        </p:txBody>
      </p:sp>
    </p:spTree>
    <p:extLst>
      <p:ext uri="{BB962C8B-B14F-4D97-AF65-F5344CB8AC3E}">
        <p14:creationId xmlns:p14="http://schemas.microsoft.com/office/powerpoint/2010/main" val="281078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4176464" cy="36451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89546"/>
            <a:ext cx="3888432" cy="351762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076056" y="6309320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/>
              <a:t>Nandasiri</a:t>
            </a:r>
            <a:r>
              <a:rPr lang="en-US" altLang="ja-JP" sz="1600" dirty="0"/>
              <a:t> et al., JPCL 6, 4627 (2015)</a:t>
            </a:r>
            <a:endParaRPr lang="ja-JP" altLang="en-US" sz="1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16" y="3888371"/>
            <a:ext cx="3872576" cy="2831511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076056" y="4415747"/>
            <a:ext cx="3828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H implantation at 40 </a:t>
            </a:r>
            <a:r>
              <a:rPr lang="en-US" altLang="ja-JP" dirty="0" err="1"/>
              <a:t>keV</a:t>
            </a:r>
            <a:endParaRPr lang="en-US" altLang="ja-JP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409188" y="5110308"/>
            <a:ext cx="3504708" cy="4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followed by annealing</a:t>
            </a:r>
          </a:p>
        </p:txBody>
      </p:sp>
    </p:spTree>
    <p:extLst>
      <p:ext uri="{BB962C8B-B14F-4D97-AF65-F5344CB8AC3E}">
        <p14:creationId xmlns:p14="http://schemas.microsoft.com/office/powerpoint/2010/main" val="68531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397640" y="90790"/>
            <a:ext cx="2700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JPCC_115_7562 </a:t>
            </a:r>
            <a:r>
              <a:rPr lang="en-US" altLang="ja-JP" sz="1800" dirty="0"/>
              <a:t>(2011)</a:t>
            </a:r>
          </a:p>
          <a:p>
            <a:r>
              <a:rPr lang="en-US" altLang="ja-JP" sz="1800" dirty="0"/>
              <a:t>JPCM 24, 435504 (2012)</a:t>
            </a:r>
            <a:endParaRPr lang="ja-JP" altLang="en-US" sz="18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39552" y="489283"/>
            <a:ext cx="4612351" cy="3190416"/>
            <a:chOff x="251520" y="836712"/>
            <a:chExt cx="4300047" cy="297439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836712"/>
              <a:ext cx="4300047" cy="2974392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3257750" y="1538447"/>
              <a:ext cx="3667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800" i="1" dirty="0"/>
                <a:t>x</a:t>
              </a:r>
              <a:endParaRPr lang="ja-JP" altLang="en-US" sz="1800" i="1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074354" y="1272777"/>
              <a:ext cx="3667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800" i="1" dirty="0"/>
                <a:t>z</a:t>
              </a:r>
              <a:endParaRPr lang="ja-JP" altLang="en-US" sz="1800" i="1" dirty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4101208" y="5147789"/>
            <a:ext cx="168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Most stable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462902" y="5897813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/>
              <a:t>Electron hopping barrier:&lt;0.3 eV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311463" y="6359478"/>
            <a:ext cx="3806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(Adiabatic or non-adiabatic?)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799916" y="332656"/>
            <a:ext cx="234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I: 1</a:t>
            </a:r>
            <a:r>
              <a:rPr lang="en-US" altLang="ja-JP" baseline="30000" dirty="0"/>
              <a:t>st</a:t>
            </a:r>
            <a:r>
              <a:rPr lang="en-US" altLang="ja-JP" dirty="0"/>
              <a:t> layer Ti5c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28893" y="44624"/>
            <a:ext cx="2938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II: 1</a:t>
            </a:r>
            <a:r>
              <a:rPr lang="en-US" altLang="ja-JP" baseline="30000" dirty="0"/>
              <a:t>st</a:t>
            </a:r>
            <a:r>
              <a:rPr lang="en-US" altLang="ja-JP" dirty="0"/>
              <a:t> layer </a:t>
            </a:r>
            <a:r>
              <a:rPr lang="en-US" altLang="ja-JP" dirty="0" err="1"/>
              <a:t>Ti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589488" y="3193548"/>
            <a:ext cx="2710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III: 2nd layer Ti6c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21724" y="4417513"/>
            <a:ext cx="5566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200" dirty="0"/>
              <a:t>Ⅰ</a:t>
            </a:r>
          </a:p>
          <a:p>
            <a:r>
              <a:rPr lang="en-US" altLang="ja-JP" sz="2200" dirty="0"/>
              <a:t>Ⅱ</a:t>
            </a:r>
          </a:p>
          <a:p>
            <a:r>
              <a:rPr lang="en-US" altLang="ja-JP" sz="2200" dirty="0"/>
              <a:t>Ⅲ</a:t>
            </a:r>
          </a:p>
          <a:p>
            <a:r>
              <a:rPr lang="en-US" altLang="ja-JP" sz="2200" dirty="0"/>
              <a:t>Ⅳ</a:t>
            </a:r>
          </a:p>
          <a:p>
            <a:r>
              <a:rPr lang="en-US" altLang="ja-JP" sz="2200" dirty="0"/>
              <a:t>Ⅴ</a:t>
            </a:r>
          </a:p>
          <a:p>
            <a:r>
              <a:rPr lang="en-US" altLang="ja-JP" sz="2200" dirty="0"/>
              <a:t>Ⅵ</a:t>
            </a:r>
            <a:endParaRPr lang="ja-JP" altLang="en-US" sz="22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1077881" y="3909263"/>
            <a:ext cx="3079669" cy="2651688"/>
            <a:chOff x="5473991" y="3005740"/>
            <a:chExt cx="2517121" cy="2167317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39921" y="3031993"/>
              <a:ext cx="751191" cy="2132503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5407" y="3005740"/>
              <a:ext cx="556088" cy="2167317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73991" y="3031993"/>
              <a:ext cx="706653" cy="2132503"/>
            </a:xfrm>
            <a:prstGeom prst="rect">
              <a:avLst/>
            </a:prstGeom>
          </p:spPr>
        </p:pic>
      </p:grpSp>
      <p:cxnSp>
        <p:nvCxnSpPr>
          <p:cNvPr id="26" name="直線矢印コネクタ 25"/>
          <p:cNvCxnSpPr/>
          <p:nvPr/>
        </p:nvCxnSpPr>
        <p:spPr>
          <a:xfrm>
            <a:off x="1547933" y="562791"/>
            <a:ext cx="254312" cy="410363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>
            <a:off x="2557668" y="703922"/>
            <a:ext cx="237471" cy="378431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2582111" y="2084146"/>
            <a:ext cx="1007570" cy="1359604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endCxn id="21" idx="1"/>
          </p:cNvCxnSpPr>
          <p:nvPr/>
        </p:nvCxnSpPr>
        <p:spPr>
          <a:xfrm flipH="1" flipV="1">
            <a:off x="221724" y="5479342"/>
            <a:ext cx="3708141" cy="4620"/>
          </a:xfrm>
          <a:prstGeom prst="straightConnector1">
            <a:avLst/>
          </a:prstGeom>
          <a:ln w="28575">
            <a:solidFill>
              <a:srgbClr val="0856C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4195229" y="4397765"/>
            <a:ext cx="1222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similar</a:t>
            </a:r>
            <a:endParaRPr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2441" y="877629"/>
            <a:ext cx="3341070" cy="214543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335" y="3509154"/>
            <a:ext cx="2304029" cy="2037358"/>
          </a:xfrm>
          <a:prstGeom prst="rect">
            <a:avLst/>
          </a:prstGeom>
        </p:spPr>
      </p:pic>
      <p:cxnSp>
        <p:nvCxnSpPr>
          <p:cNvPr id="29" name="直線矢印コネクタ 28"/>
          <p:cNvCxnSpPr/>
          <p:nvPr/>
        </p:nvCxnSpPr>
        <p:spPr>
          <a:xfrm>
            <a:off x="7121317" y="2163211"/>
            <a:ext cx="763051" cy="1143553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7449762" y="5477755"/>
            <a:ext cx="1338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(from left)</a:t>
            </a:r>
            <a:endParaRPr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82309" y="3227707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84%(</a:t>
            </a:r>
            <a:r>
              <a:rPr lang="en-US" altLang="ja-JP" i="1" dirty="0"/>
              <a:t>d</a:t>
            </a:r>
            <a:r>
              <a:rPr lang="en-US" altLang="ja-JP" i="1" baseline="-25000" dirty="0"/>
              <a:t>z2</a:t>
            </a:r>
            <a:r>
              <a:rPr lang="en-US" altLang="ja-JP" dirty="0"/>
              <a:t>)</a:t>
            </a:r>
            <a:r>
              <a:rPr kumimoji="1" lang="en-US" altLang="ja-JP" dirty="0"/>
              <a:t>, 16(</a:t>
            </a:r>
            <a:r>
              <a:rPr kumimoji="1" lang="en-US" altLang="ja-JP" i="1" dirty="0"/>
              <a:t>d</a:t>
            </a:r>
            <a:r>
              <a:rPr kumimoji="1" lang="en-US" altLang="ja-JP" i="1" baseline="-25000" dirty="0"/>
              <a:t>x2-y2</a:t>
            </a:r>
            <a:r>
              <a:rPr kumimoji="1" lang="en-US" altLang="ja-JP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433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グループ化 72"/>
          <p:cNvGrpSpPr/>
          <p:nvPr/>
        </p:nvGrpSpPr>
        <p:grpSpPr>
          <a:xfrm>
            <a:off x="539552" y="1340768"/>
            <a:ext cx="4394646" cy="3528392"/>
            <a:chOff x="539552" y="1340768"/>
            <a:chExt cx="3856526" cy="309634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340768"/>
              <a:ext cx="3856526" cy="3096344"/>
            </a:xfrm>
            <a:prstGeom prst="rect">
              <a:avLst/>
            </a:prstGeom>
          </p:spPr>
        </p:pic>
        <p:cxnSp>
          <p:nvCxnSpPr>
            <p:cNvPr id="30" name="直線コネクタ 29"/>
            <p:cNvCxnSpPr>
              <a:cxnSpLocks/>
            </p:cNvCxnSpPr>
            <p:nvPr/>
          </p:nvCxnSpPr>
          <p:spPr>
            <a:xfrm>
              <a:off x="2346371" y="2734212"/>
              <a:ext cx="366873" cy="426141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cxnSpLocks/>
            </p:cNvCxnSpPr>
            <p:nvPr/>
          </p:nvCxnSpPr>
          <p:spPr>
            <a:xfrm flipV="1">
              <a:off x="1966322" y="2734214"/>
              <a:ext cx="375436" cy="499414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cxnSpLocks/>
            </p:cNvCxnSpPr>
            <p:nvPr/>
          </p:nvCxnSpPr>
          <p:spPr>
            <a:xfrm flipV="1">
              <a:off x="2343838" y="3227675"/>
              <a:ext cx="250067" cy="47257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cxnSpLocks/>
            </p:cNvCxnSpPr>
            <p:nvPr/>
          </p:nvCxnSpPr>
          <p:spPr>
            <a:xfrm>
              <a:off x="1966322" y="3229355"/>
              <a:ext cx="379942" cy="475519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cxnSpLocks/>
            </p:cNvCxnSpPr>
            <p:nvPr/>
          </p:nvCxnSpPr>
          <p:spPr>
            <a:xfrm>
              <a:off x="2093169" y="3159806"/>
              <a:ext cx="247748" cy="53590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>
              <a:cxnSpLocks/>
            </p:cNvCxnSpPr>
            <p:nvPr/>
          </p:nvCxnSpPr>
          <p:spPr>
            <a:xfrm>
              <a:off x="2336117" y="2731805"/>
              <a:ext cx="265250" cy="504594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cxnSpLocks/>
            </p:cNvCxnSpPr>
            <p:nvPr/>
          </p:nvCxnSpPr>
          <p:spPr>
            <a:xfrm flipV="1">
              <a:off x="2093090" y="2734212"/>
              <a:ext cx="248669" cy="42446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cxnSpLocks/>
            </p:cNvCxnSpPr>
            <p:nvPr/>
          </p:nvCxnSpPr>
          <p:spPr>
            <a:xfrm flipV="1">
              <a:off x="2346344" y="3166027"/>
              <a:ext cx="360684" cy="52999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cxnSpLocks/>
            </p:cNvCxnSpPr>
            <p:nvPr/>
          </p:nvCxnSpPr>
          <p:spPr>
            <a:xfrm>
              <a:off x="2081802" y="3160079"/>
              <a:ext cx="631441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cxnSpLocks/>
            </p:cNvCxnSpPr>
            <p:nvPr/>
          </p:nvCxnSpPr>
          <p:spPr>
            <a:xfrm flipV="1">
              <a:off x="2593905" y="3157243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cxnSpLocks/>
            </p:cNvCxnSpPr>
            <p:nvPr/>
          </p:nvCxnSpPr>
          <p:spPr>
            <a:xfrm>
              <a:off x="1966322" y="3236710"/>
              <a:ext cx="631441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>
              <a:cxnSpLocks/>
            </p:cNvCxnSpPr>
            <p:nvPr/>
          </p:nvCxnSpPr>
          <p:spPr>
            <a:xfrm flipV="1">
              <a:off x="1969216" y="3157243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cxnSpLocks/>
            </p:cNvCxnSpPr>
            <p:nvPr/>
          </p:nvCxnSpPr>
          <p:spPr>
            <a:xfrm flipV="1">
              <a:off x="3110342" y="2403587"/>
              <a:ext cx="250067" cy="47257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cxnSpLocks/>
            </p:cNvCxnSpPr>
            <p:nvPr/>
          </p:nvCxnSpPr>
          <p:spPr>
            <a:xfrm>
              <a:off x="2732826" y="2405268"/>
              <a:ext cx="379942" cy="475518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cxnSpLocks/>
            </p:cNvCxnSpPr>
            <p:nvPr/>
          </p:nvCxnSpPr>
          <p:spPr>
            <a:xfrm>
              <a:off x="2859673" y="2335718"/>
              <a:ext cx="247748" cy="53590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cxnSpLocks/>
            </p:cNvCxnSpPr>
            <p:nvPr/>
          </p:nvCxnSpPr>
          <p:spPr>
            <a:xfrm flipV="1">
              <a:off x="3112848" y="2341939"/>
              <a:ext cx="360684" cy="529991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cxnSpLocks/>
            </p:cNvCxnSpPr>
            <p:nvPr/>
          </p:nvCxnSpPr>
          <p:spPr>
            <a:xfrm>
              <a:off x="2848306" y="2335991"/>
              <a:ext cx="631441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cxnSpLocks/>
            </p:cNvCxnSpPr>
            <p:nvPr/>
          </p:nvCxnSpPr>
          <p:spPr>
            <a:xfrm flipV="1">
              <a:off x="3360409" y="2333155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cxnSpLocks/>
            </p:cNvCxnSpPr>
            <p:nvPr/>
          </p:nvCxnSpPr>
          <p:spPr>
            <a:xfrm>
              <a:off x="2732826" y="2412622"/>
              <a:ext cx="631442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cxnSpLocks/>
            </p:cNvCxnSpPr>
            <p:nvPr/>
          </p:nvCxnSpPr>
          <p:spPr>
            <a:xfrm flipV="1">
              <a:off x="2735720" y="2333155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>
              <a:cxnSpLocks/>
            </p:cNvCxnSpPr>
            <p:nvPr/>
          </p:nvCxnSpPr>
          <p:spPr>
            <a:xfrm flipH="1">
              <a:off x="2356507" y="3952394"/>
              <a:ext cx="548523" cy="38209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cxnSpLocks/>
            </p:cNvCxnSpPr>
            <p:nvPr/>
          </p:nvCxnSpPr>
          <p:spPr>
            <a:xfrm flipH="1">
              <a:off x="1948847" y="3691744"/>
              <a:ext cx="403959" cy="26065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cxnSpLocks/>
            </p:cNvCxnSpPr>
            <p:nvPr/>
          </p:nvCxnSpPr>
          <p:spPr>
            <a:xfrm>
              <a:off x="2353928" y="3694383"/>
              <a:ext cx="551103" cy="25801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cxnSpLocks/>
            </p:cNvCxnSpPr>
            <p:nvPr/>
          </p:nvCxnSpPr>
          <p:spPr>
            <a:xfrm>
              <a:off x="1948286" y="3948803"/>
              <a:ext cx="405082" cy="37168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cxnSpLocks/>
            </p:cNvCxnSpPr>
            <p:nvPr/>
          </p:nvCxnSpPr>
          <p:spPr>
            <a:xfrm rot="5400000">
              <a:off x="2189674" y="3934968"/>
              <a:ext cx="63144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cxnSpLocks/>
            </p:cNvCxnSpPr>
            <p:nvPr/>
          </p:nvCxnSpPr>
          <p:spPr>
            <a:xfrm rot="5400000">
              <a:off x="2037647" y="4019886"/>
              <a:ext cx="63144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>
              <a:cxnSpLocks/>
            </p:cNvCxnSpPr>
            <p:nvPr/>
          </p:nvCxnSpPr>
          <p:spPr>
            <a:xfrm flipV="1">
              <a:off x="2348343" y="3615006"/>
              <a:ext cx="161587" cy="8165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cxnSpLocks/>
            </p:cNvCxnSpPr>
            <p:nvPr/>
          </p:nvCxnSpPr>
          <p:spPr>
            <a:xfrm flipV="1">
              <a:off x="2348343" y="4253954"/>
              <a:ext cx="161587" cy="8165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>
              <a:cxnSpLocks/>
            </p:cNvCxnSpPr>
            <p:nvPr/>
          </p:nvCxnSpPr>
          <p:spPr>
            <a:xfrm flipH="1">
              <a:off x="1953101" y="3622469"/>
              <a:ext cx="556268" cy="328274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cxnSpLocks/>
            </p:cNvCxnSpPr>
            <p:nvPr/>
          </p:nvCxnSpPr>
          <p:spPr>
            <a:xfrm>
              <a:off x="1951979" y="3946086"/>
              <a:ext cx="560529" cy="30460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cxnSpLocks/>
            </p:cNvCxnSpPr>
            <p:nvPr/>
          </p:nvCxnSpPr>
          <p:spPr>
            <a:xfrm>
              <a:off x="2497443" y="3620524"/>
              <a:ext cx="407587" cy="333441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cxnSpLocks/>
            </p:cNvCxnSpPr>
            <p:nvPr/>
          </p:nvCxnSpPr>
          <p:spPr>
            <a:xfrm flipH="1">
              <a:off x="2502990" y="3950742"/>
              <a:ext cx="402040" cy="307409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線コネクタ 3"/>
            <p:cNvCxnSpPr/>
            <p:nvPr/>
          </p:nvCxnSpPr>
          <p:spPr>
            <a:xfrm>
              <a:off x="2336117" y="2731805"/>
              <a:ext cx="0" cy="972216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1950579" y="3953965"/>
              <a:ext cx="934824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正方形/長方形 41"/>
          <p:cNvSpPr/>
          <p:nvPr/>
        </p:nvSpPr>
        <p:spPr>
          <a:xfrm>
            <a:off x="661678" y="5238834"/>
            <a:ext cx="443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231F20"/>
                </a:solidFill>
                <a:latin typeface="+mj-lt"/>
              </a:rPr>
              <a:t>The TiO</a:t>
            </a:r>
            <a:r>
              <a:rPr lang="en-US" altLang="ja-JP" baseline="-25000" dirty="0">
                <a:solidFill>
                  <a:srgbClr val="231F20"/>
                </a:solidFill>
                <a:latin typeface="+mj-lt"/>
              </a:rPr>
              <a:t>6</a:t>
            </a:r>
            <a:r>
              <a:rPr lang="en-US" altLang="ja-JP" dirty="0">
                <a:solidFill>
                  <a:srgbClr val="231F20"/>
                </a:solidFill>
                <a:latin typeface="+mj-lt"/>
              </a:rPr>
              <a:t> octahedron is alternately aligned in 90˚ different directions.</a:t>
            </a:r>
            <a:endParaRPr lang="ja-JP" altLang="en-US" dirty="0">
              <a:latin typeface="+mj-lt"/>
            </a:endParaRPr>
          </a:p>
        </p:txBody>
      </p:sp>
      <p:grpSp>
        <p:nvGrpSpPr>
          <p:cNvPr id="77" name="グループ化 76"/>
          <p:cNvGrpSpPr/>
          <p:nvPr/>
        </p:nvGrpSpPr>
        <p:grpSpPr>
          <a:xfrm>
            <a:off x="5481233" y="1416318"/>
            <a:ext cx="1424417" cy="1855690"/>
            <a:chOff x="5941276" y="545050"/>
            <a:chExt cx="1424417" cy="1855690"/>
          </a:xfrm>
        </p:grpSpPr>
        <p:cxnSp>
          <p:nvCxnSpPr>
            <p:cNvPr id="47" name="直線コネクタ 46"/>
            <p:cNvCxnSpPr>
              <a:cxnSpLocks/>
            </p:cNvCxnSpPr>
            <p:nvPr/>
          </p:nvCxnSpPr>
          <p:spPr>
            <a:xfrm>
              <a:off x="6666048" y="549640"/>
              <a:ext cx="699645" cy="81267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cxnSpLocks/>
            </p:cNvCxnSpPr>
            <p:nvPr/>
          </p:nvCxnSpPr>
          <p:spPr>
            <a:xfrm flipV="1">
              <a:off x="5941276" y="549644"/>
              <a:ext cx="715975" cy="952407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>
              <a:cxnSpLocks/>
            </p:cNvCxnSpPr>
            <p:nvPr/>
          </p:nvCxnSpPr>
          <p:spPr>
            <a:xfrm flipV="1">
              <a:off x="6661218" y="1490698"/>
              <a:ext cx="476890" cy="90122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cxnSpLocks/>
            </p:cNvCxnSpPr>
            <p:nvPr/>
          </p:nvCxnSpPr>
          <p:spPr>
            <a:xfrm>
              <a:off x="5941276" y="1493902"/>
              <a:ext cx="724568" cy="906838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>
              <a:cxnSpLocks/>
            </p:cNvCxnSpPr>
            <p:nvPr/>
          </p:nvCxnSpPr>
          <p:spPr>
            <a:xfrm>
              <a:off x="6183179" y="1361269"/>
              <a:ext cx="472468" cy="1021987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>
              <a:cxnSpLocks/>
            </p:cNvCxnSpPr>
            <p:nvPr/>
          </p:nvCxnSpPr>
          <p:spPr>
            <a:xfrm>
              <a:off x="6646493" y="545050"/>
              <a:ext cx="505845" cy="9622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cxnSpLocks/>
            </p:cNvCxnSpPr>
            <p:nvPr/>
          </p:nvCxnSpPr>
          <p:spPr>
            <a:xfrm flipV="1">
              <a:off x="6183029" y="549640"/>
              <a:ext cx="474224" cy="809466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>
              <a:cxnSpLocks/>
            </p:cNvCxnSpPr>
            <p:nvPr/>
          </p:nvCxnSpPr>
          <p:spPr>
            <a:xfrm flipV="1">
              <a:off x="6665997" y="1373133"/>
              <a:ext cx="687842" cy="1010721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>
              <a:cxnSpLocks/>
            </p:cNvCxnSpPr>
            <p:nvPr/>
          </p:nvCxnSpPr>
          <p:spPr>
            <a:xfrm>
              <a:off x="6161502" y="1361789"/>
              <a:ext cx="1204189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cxnSpLocks/>
            </p:cNvCxnSpPr>
            <p:nvPr/>
          </p:nvCxnSpPr>
          <p:spPr>
            <a:xfrm flipV="1">
              <a:off x="7138108" y="1356381"/>
              <a:ext cx="227585" cy="14567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cxnSpLocks/>
            </p:cNvCxnSpPr>
            <p:nvPr/>
          </p:nvCxnSpPr>
          <p:spPr>
            <a:xfrm>
              <a:off x="5941276" y="1507928"/>
              <a:ext cx="1204189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cxnSpLocks/>
            </p:cNvCxnSpPr>
            <p:nvPr/>
          </p:nvCxnSpPr>
          <p:spPr>
            <a:xfrm flipV="1">
              <a:off x="5946795" y="1356381"/>
              <a:ext cx="227585" cy="145670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6646493" y="545050"/>
              <a:ext cx="0" cy="1854063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グループ化 75"/>
          <p:cNvGrpSpPr/>
          <p:nvPr/>
        </p:nvGrpSpPr>
        <p:grpSpPr>
          <a:xfrm>
            <a:off x="5385460" y="3404465"/>
            <a:ext cx="1856449" cy="1398238"/>
            <a:chOff x="5941276" y="2983666"/>
            <a:chExt cx="1856449" cy="1398238"/>
          </a:xfrm>
        </p:grpSpPr>
        <p:cxnSp>
          <p:nvCxnSpPr>
            <p:cNvPr id="59" name="直線コネクタ 58"/>
            <p:cNvCxnSpPr>
              <a:cxnSpLocks/>
            </p:cNvCxnSpPr>
            <p:nvPr/>
          </p:nvCxnSpPr>
          <p:spPr>
            <a:xfrm flipH="1">
              <a:off x="6733380" y="3638327"/>
              <a:ext cx="1064343" cy="741406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>
              <a:cxnSpLocks/>
            </p:cNvCxnSpPr>
            <p:nvPr/>
          </p:nvCxnSpPr>
          <p:spPr>
            <a:xfrm flipH="1">
              <a:off x="5942365" y="3132567"/>
              <a:ext cx="783834" cy="50576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>
              <a:cxnSpLocks/>
            </p:cNvCxnSpPr>
            <p:nvPr/>
          </p:nvCxnSpPr>
          <p:spPr>
            <a:xfrm>
              <a:off x="6728376" y="3137688"/>
              <a:ext cx="1069349" cy="50064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cxnSpLocks/>
            </p:cNvCxnSpPr>
            <p:nvPr/>
          </p:nvCxnSpPr>
          <p:spPr>
            <a:xfrm>
              <a:off x="5941276" y="3631359"/>
              <a:ext cx="786013" cy="721206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>
              <a:cxnSpLocks/>
            </p:cNvCxnSpPr>
            <p:nvPr/>
          </p:nvCxnSpPr>
          <p:spPr>
            <a:xfrm rot="5400000">
              <a:off x="6409660" y="3604514"/>
              <a:ext cx="1225234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>
              <a:cxnSpLocks/>
            </p:cNvCxnSpPr>
            <p:nvPr/>
          </p:nvCxnSpPr>
          <p:spPr>
            <a:xfrm rot="5400000">
              <a:off x="6114670" y="3769287"/>
              <a:ext cx="1225234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cxnSpLocks/>
            </p:cNvCxnSpPr>
            <p:nvPr/>
          </p:nvCxnSpPr>
          <p:spPr>
            <a:xfrm flipV="1">
              <a:off x="6717539" y="2983666"/>
              <a:ext cx="313540" cy="158436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>
              <a:cxnSpLocks/>
            </p:cNvCxnSpPr>
            <p:nvPr/>
          </p:nvCxnSpPr>
          <p:spPr>
            <a:xfrm flipV="1">
              <a:off x="6717539" y="4223468"/>
              <a:ext cx="313540" cy="158436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>
              <a:cxnSpLocks/>
            </p:cNvCxnSpPr>
            <p:nvPr/>
          </p:nvCxnSpPr>
          <p:spPr>
            <a:xfrm flipH="1">
              <a:off x="5950619" y="2998147"/>
              <a:ext cx="1079371" cy="636976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cxnSpLocks/>
            </p:cNvCxnSpPr>
            <p:nvPr/>
          </p:nvCxnSpPr>
          <p:spPr>
            <a:xfrm>
              <a:off x="5948442" y="3626087"/>
              <a:ext cx="1087639" cy="591044"/>
            </a:xfrm>
            <a:prstGeom prst="line">
              <a:avLst/>
            </a:prstGeom>
            <a:ln w="1905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>
              <a:cxnSpLocks/>
            </p:cNvCxnSpPr>
            <p:nvPr/>
          </p:nvCxnSpPr>
          <p:spPr>
            <a:xfrm>
              <a:off x="7006849" y="2994373"/>
              <a:ext cx="790874" cy="64700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>
              <a:cxnSpLocks/>
            </p:cNvCxnSpPr>
            <p:nvPr/>
          </p:nvCxnSpPr>
          <p:spPr>
            <a:xfrm flipH="1">
              <a:off x="7017613" y="3635121"/>
              <a:ext cx="780110" cy="59649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5945725" y="3641375"/>
              <a:ext cx="1813914" cy="0"/>
            </a:xfrm>
            <a:prstGeom prst="line">
              <a:avLst/>
            </a:prstGeom>
            <a:ln w="28575">
              <a:solidFill>
                <a:srgbClr val="0856C8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正方形/長方形 77"/>
          <p:cNvSpPr/>
          <p:nvPr/>
        </p:nvSpPr>
        <p:spPr>
          <a:xfrm>
            <a:off x="418671" y="554617"/>
            <a:ext cx="2396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231F20"/>
                </a:solidFill>
                <a:latin typeface="+mj-lt"/>
              </a:rPr>
              <a:t>(110)  surface</a:t>
            </a:r>
            <a:endParaRPr lang="ja-JP" altLang="en-US" sz="2800" dirty="0">
              <a:latin typeface="+mj-lt"/>
            </a:endParaRPr>
          </a:p>
        </p:txBody>
      </p:sp>
      <p:cxnSp>
        <p:nvCxnSpPr>
          <p:cNvPr id="80" name="直線矢印コネクタ 79"/>
          <p:cNvCxnSpPr/>
          <p:nvPr/>
        </p:nvCxnSpPr>
        <p:spPr>
          <a:xfrm flipV="1">
            <a:off x="3094346" y="4088782"/>
            <a:ext cx="2018818" cy="513695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2949144" y="2404536"/>
            <a:ext cx="2342936" cy="754864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3136900" y="49448"/>
            <a:ext cx="3502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231F20"/>
                </a:solidFill>
                <a:latin typeface="+mj-lt"/>
              </a:rPr>
              <a:t>Coordinate transformation</a:t>
            </a:r>
            <a:endParaRPr lang="ja-JP" altLang="en-US" dirty="0">
              <a:latin typeface="+mj-lt"/>
            </a:endParaRPr>
          </a:p>
        </p:txBody>
      </p:sp>
      <p:graphicFrame>
        <p:nvGraphicFramePr>
          <p:cNvPr id="75" name="オブジェクト 74"/>
          <p:cNvGraphicFramePr>
            <a:graphicFrameLocks noChangeAspect="1"/>
          </p:cNvGraphicFramePr>
          <p:nvPr>
            <p:extLst/>
          </p:nvPr>
        </p:nvGraphicFramePr>
        <p:xfrm>
          <a:off x="4586288" y="587375"/>
          <a:ext cx="37719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4" name="Equation" r:id="rId4" imgW="2412720" imgH="342720" progId="Equation.DSMT4">
                  <p:embed/>
                </p:oleObj>
              </mc:Choice>
              <mc:Fallback>
                <p:oleObj name="Equation" r:id="rId4" imgW="24127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6288" y="587375"/>
                        <a:ext cx="3771900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オブジェクト 78"/>
          <p:cNvGraphicFramePr>
            <a:graphicFrameLocks noChangeAspect="1"/>
          </p:cNvGraphicFramePr>
          <p:nvPr>
            <p:extLst/>
          </p:nvPr>
        </p:nvGraphicFramePr>
        <p:xfrm>
          <a:off x="6735763" y="141288"/>
          <a:ext cx="8334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5" name="Equation" r:id="rId6" imgW="533160" imgH="203040" progId="Equation.DSMT4">
                  <p:embed/>
                </p:oleObj>
              </mc:Choice>
              <mc:Fallback>
                <p:oleObj name="Equation" r:id="rId6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35763" y="141288"/>
                        <a:ext cx="833437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オブジェクト 81"/>
          <p:cNvGraphicFramePr>
            <a:graphicFrameLocks noChangeAspect="1"/>
          </p:cNvGraphicFramePr>
          <p:nvPr>
            <p:extLst/>
          </p:nvPr>
        </p:nvGraphicFramePr>
        <p:xfrm>
          <a:off x="7569200" y="2053375"/>
          <a:ext cx="10334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6"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69200" y="2053375"/>
                        <a:ext cx="1033462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オブジェクト 83"/>
          <p:cNvGraphicFramePr>
            <a:graphicFrameLocks noChangeAspect="1"/>
          </p:cNvGraphicFramePr>
          <p:nvPr>
            <p:extLst/>
          </p:nvPr>
        </p:nvGraphicFramePr>
        <p:xfrm>
          <a:off x="7599363" y="3868738"/>
          <a:ext cx="10509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77"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99363" y="3868738"/>
                        <a:ext cx="1050925" cy="35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60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4"/>
          <a:srcRect r="367"/>
          <a:stretch/>
        </p:blipFill>
        <p:spPr>
          <a:xfrm>
            <a:off x="683568" y="836712"/>
            <a:ext cx="3553826" cy="2596598"/>
          </a:xfrm>
          <a:prstGeom prst="rect">
            <a:avLst/>
          </a:prstGeom>
        </p:spPr>
      </p:pic>
      <p:grpSp>
        <p:nvGrpSpPr>
          <p:cNvPr id="18" name="グループ化 17"/>
          <p:cNvGrpSpPr/>
          <p:nvPr/>
        </p:nvGrpSpPr>
        <p:grpSpPr>
          <a:xfrm>
            <a:off x="400153" y="4000961"/>
            <a:ext cx="1507145" cy="2312821"/>
            <a:chOff x="7571480" y="1590161"/>
            <a:chExt cx="1132340" cy="1911422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7983820" y="1959493"/>
              <a:ext cx="720000" cy="1542090"/>
              <a:chOff x="7983820" y="1959493"/>
              <a:chExt cx="720000" cy="1542090"/>
            </a:xfrm>
          </p:grpSpPr>
          <p:grpSp>
            <p:nvGrpSpPr>
              <p:cNvPr id="23" name="グループ化 22"/>
              <p:cNvGrpSpPr/>
              <p:nvPr/>
            </p:nvGrpSpPr>
            <p:grpSpPr>
              <a:xfrm>
                <a:off x="7983820" y="1959493"/>
                <a:ext cx="720000" cy="1538253"/>
                <a:chOff x="7950200" y="2136995"/>
                <a:chExt cx="720000" cy="1398412"/>
              </a:xfrm>
            </p:grpSpPr>
            <p:cxnSp>
              <p:nvCxnSpPr>
                <p:cNvPr id="26" name="直線コネクタ 25"/>
                <p:cNvCxnSpPr/>
                <p:nvPr/>
              </p:nvCxnSpPr>
              <p:spPr>
                <a:xfrm>
                  <a:off x="7950200" y="3535407"/>
                  <a:ext cx="72000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/>
                <p:cNvCxnSpPr/>
                <p:nvPr/>
              </p:nvCxnSpPr>
              <p:spPr>
                <a:xfrm>
                  <a:off x="7950200" y="2825353"/>
                  <a:ext cx="72000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コネクタ 27"/>
                <p:cNvCxnSpPr/>
                <p:nvPr/>
              </p:nvCxnSpPr>
              <p:spPr>
                <a:xfrm>
                  <a:off x="7950200" y="2136995"/>
                  <a:ext cx="72000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直線矢印コネクタ 23"/>
              <p:cNvCxnSpPr/>
              <p:nvPr/>
            </p:nvCxnSpPr>
            <p:spPr>
              <a:xfrm flipV="1">
                <a:off x="8337176" y="2709583"/>
                <a:ext cx="0" cy="7920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/>
              <p:nvPr/>
            </p:nvCxnSpPr>
            <p:spPr>
              <a:xfrm flipV="1">
                <a:off x="8337176" y="1978445"/>
                <a:ext cx="0" cy="7272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7575297" y="3132251"/>
                  <a:ext cx="6371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5297" y="3132251"/>
                  <a:ext cx="637122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21667" r="-74286" b="-18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7571480" y="2347355"/>
                  <a:ext cx="7212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9" name="正方形/長方形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480" y="2347355"/>
                  <a:ext cx="721223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19672" r="-66102" b="-1836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/>
                <p:cNvSpPr/>
                <p:nvPr/>
              </p:nvSpPr>
              <p:spPr>
                <a:xfrm>
                  <a:off x="7571480" y="1590161"/>
                  <a:ext cx="662169" cy="4100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0" name="正方形/長方形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480" y="1590161"/>
                  <a:ext cx="662169" cy="41004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5741" t="-153731" r="-88889" b="-2283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2955781" y="515105"/>
          <a:ext cx="20716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2" name="Equation" r:id="rId23" imgW="977760" imgH="253800" progId="Equation.DSMT4">
                  <p:embed/>
                </p:oleObj>
              </mc:Choice>
              <mc:Fallback>
                <p:oleObj name="Equation" r:id="rId23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55781" y="515105"/>
                        <a:ext cx="2071688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図 5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68" y="3101733"/>
            <a:ext cx="2564777" cy="2652062"/>
          </a:xfrm>
          <a:prstGeom prst="rect">
            <a:avLst/>
          </a:prstGeom>
        </p:spPr>
      </p:pic>
      <p:graphicFrame>
        <p:nvGraphicFramePr>
          <p:cNvPr id="55" name="オブジェクト 54"/>
          <p:cNvGraphicFramePr>
            <a:graphicFrameLocks noChangeAspect="1"/>
          </p:cNvGraphicFramePr>
          <p:nvPr>
            <p:extLst/>
          </p:nvPr>
        </p:nvGraphicFramePr>
        <p:xfrm>
          <a:off x="4742085" y="1196752"/>
          <a:ext cx="6731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3" name="Equation" r:id="rId26" imgW="317160" imgH="253800" progId="Equation.DSMT4">
                  <p:embed/>
                </p:oleObj>
              </mc:Choice>
              <mc:Fallback>
                <p:oleObj name="Equation" r:id="rId26" imgW="317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742085" y="1196752"/>
                        <a:ext cx="673100" cy="53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5472877" y="1235000"/>
                <a:ext cx="34851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/>
                    </m:sSub>
                  </m:oMath>
                </a14:m>
                <a:r>
                  <a:rPr lang="ja-JP" altLang="en-US" b="1" dirty="0"/>
                  <a:t>混成による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b="1" dirty="0"/>
                  <a:t>寄与</a:t>
                </a:r>
                <a:endParaRPr lang="en-US" altLang="ja-JP" b="1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77" y="1235000"/>
                <a:ext cx="3485186" cy="461665"/>
              </a:xfrm>
              <a:prstGeom prst="rect">
                <a:avLst/>
              </a:prstGeom>
              <a:blipFill rotWithShape="0">
                <a:blip r:embed="rId28"/>
                <a:stretch>
                  <a:fillRect l="-175" t="-14667" r="-2452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オブジェクト 56"/>
          <p:cNvGraphicFramePr>
            <a:graphicFrameLocks noChangeAspect="1"/>
          </p:cNvGraphicFramePr>
          <p:nvPr>
            <p:extLst/>
          </p:nvPr>
        </p:nvGraphicFramePr>
        <p:xfrm>
          <a:off x="5681698" y="1798935"/>
          <a:ext cx="1371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4" name="Equation" r:id="rId29" imgW="647640" imgH="241200" progId="Equation.DSMT4">
                  <p:embed/>
                </p:oleObj>
              </mc:Choice>
              <mc:Fallback>
                <p:oleObj name="Equation" r:id="rId29" imgW="647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81698" y="1798935"/>
                        <a:ext cx="1371600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オブジェクト 115"/>
          <p:cNvGraphicFramePr>
            <a:graphicFrameLocks noChangeAspect="1"/>
          </p:cNvGraphicFramePr>
          <p:nvPr>
            <p:extLst/>
          </p:nvPr>
        </p:nvGraphicFramePr>
        <p:xfrm>
          <a:off x="4759295" y="2341824"/>
          <a:ext cx="14271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5" name="Equation" r:id="rId31" imgW="672840" imgH="279360" progId="Equation.DSMT4">
                  <p:embed/>
                </p:oleObj>
              </mc:Choice>
              <mc:Fallback>
                <p:oleObj name="Equation" r:id="rId31" imgW="672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59295" y="2341824"/>
                        <a:ext cx="1427163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7" name="直線矢印コネクタ 116"/>
          <p:cNvCxnSpPr/>
          <p:nvPr/>
        </p:nvCxnSpPr>
        <p:spPr>
          <a:xfrm flipV="1">
            <a:off x="4075037" y="5513129"/>
            <a:ext cx="0" cy="796010"/>
          </a:xfrm>
          <a:prstGeom prst="straightConnector1">
            <a:avLst/>
          </a:prstGeom>
          <a:ln w="57150">
            <a:solidFill>
              <a:srgbClr val="EA6C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flipV="1">
            <a:off x="3426965" y="4447853"/>
            <a:ext cx="0" cy="105302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flipV="1">
            <a:off x="4323610" y="4435908"/>
            <a:ext cx="107" cy="70244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2980977" y="5140612"/>
            <a:ext cx="558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flipV="1">
            <a:off x="3138933" y="5193139"/>
            <a:ext cx="0" cy="1116000"/>
          </a:xfrm>
          <a:prstGeom prst="straightConnector1">
            <a:avLst/>
          </a:prstGeom>
          <a:ln w="57150">
            <a:solidFill>
              <a:srgbClr val="EA6C0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2980977" y="5513129"/>
            <a:ext cx="558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V="1">
            <a:off x="1915705" y="5140612"/>
            <a:ext cx="1065272" cy="22344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>
            <a:off x="1915705" y="5350697"/>
            <a:ext cx="1065272" cy="169854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7" name="オブジェクト 126"/>
          <p:cNvGraphicFramePr>
            <a:graphicFrameLocks noChangeAspect="1"/>
          </p:cNvGraphicFramePr>
          <p:nvPr>
            <p:extLst/>
          </p:nvPr>
        </p:nvGraphicFramePr>
        <p:xfrm>
          <a:off x="2043892" y="5423089"/>
          <a:ext cx="887602" cy="44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6" name="Equation" r:id="rId33" imgW="482400" imgH="241200" progId="Equation.DSMT4">
                  <p:embed/>
                </p:oleObj>
              </mc:Choice>
              <mc:Fallback>
                <p:oleObj name="Equation" r:id="rId33" imgW="482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043892" y="5423089"/>
                        <a:ext cx="887602" cy="443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オブジェクト 127"/>
          <p:cNvGraphicFramePr>
            <a:graphicFrameLocks noChangeAspect="1"/>
          </p:cNvGraphicFramePr>
          <p:nvPr>
            <p:extLst/>
          </p:nvPr>
        </p:nvGraphicFramePr>
        <p:xfrm>
          <a:off x="2071911" y="4748886"/>
          <a:ext cx="859583" cy="429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7" name="Equation" r:id="rId35" imgW="482400" imgH="241200" progId="Equation.DSMT4">
                  <p:embed/>
                </p:oleObj>
              </mc:Choice>
              <mc:Fallback>
                <p:oleObj name="Equation" r:id="rId35" imgW="482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071911" y="4748886"/>
                        <a:ext cx="859583" cy="429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直線コネクタ 129"/>
          <p:cNvCxnSpPr/>
          <p:nvPr/>
        </p:nvCxnSpPr>
        <p:spPr>
          <a:xfrm>
            <a:off x="3931021" y="5140612"/>
            <a:ext cx="558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3931021" y="5513129"/>
            <a:ext cx="5587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2957711" y="6309139"/>
            <a:ext cx="1532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6187516" y="2407059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（平面波）</a:t>
            </a:r>
            <a:endParaRPr lang="en-US" altLang="ja-JP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正方形/長方形 9222"/>
              <p:cNvSpPr/>
              <p:nvPr/>
            </p:nvSpPr>
            <p:spPr>
              <a:xfrm>
                <a:off x="1691680" y="3561666"/>
                <a:ext cx="3247556" cy="46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入射面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   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00</m:t>
                        </m:r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223" name="正方形/長方形 9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61666"/>
                <a:ext cx="3247556" cy="462434"/>
              </a:xfrm>
              <a:prstGeom prst="rect">
                <a:avLst/>
              </a:prstGeom>
              <a:blipFill rotWithShape="0">
                <a:blip r:embed="rId37"/>
                <a:stretch>
                  <a:fillRect l="-3008" t="-14474" r="-3571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正方形/長方形 140"/>
          <p:cNvSpPr/>
          <p:nvPr/>
        </p:nvSpPr>
        <p:spPr>
          <a:xfrm>
            <a:off x="3046542" y="396199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○　　　</a:t>
            </a:r>
            <a:r>
              <a:rPr lang="en-US" altLang="ja-JP" dirty="0"/>
              <a:t>×</a:t>
            </a:r>
            <a:endParaRPr lang="ja-JP" altLang="en-US" dirty="0"/>
          </a:p>
        </p:txBody>
      </p:sp>
      <p:sp>
        <p:nvSpPr>
          <p:cNvPr id="142" name="正方形/長方形 141"/>
          <p:cNvSpPr/>
          <p:nvPr/>
        </p:nvSpPr>
        <p:spPr>
          <a:xfrm>
            <a:off x="5098764" y="5767562"/>
            <a:ext cx="3021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dirty="0" err="1"/>
              <a:t>の縮退が</a:t>
            </a:r>
            <a:r>
              <a:rPr lang="ja-JP" altLang="en-US" dirty="0"/>
              <a:t>解ける</a:t>
            </a:r>
          </a:p>
        </p:txBody>
      </p:sp>
      <p:sp>
        <p:nvSpPr>
          <p:cNvPr id="143" name="正方形/長方形 142"/>
          <p:cNvSpPr/>
          <p:nvPr/>
        </p:nvSpPr>
        <p:spPr>
          <a:xfrm>
            <a:off x="6516216" y="622922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→表面状態</a:t>
            </a:r>
          </a:p>
        </p:txBody>
      </p:sp>
      <p:cxnSp>
        <p:nvCxnSpPr>
          <p:cNvPr id="144" name="直線コネクタ 143"/>
          <p:cNvCxnSpPr/>
          <p:nvPr/>
        </p:nvCxnSpPr>
        <p:spPr>
          <a:xfrm>
            <a:off x="3141846" y="5148725"/>
            <a:ext cx="285119" cy="352157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6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08939" y="792942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F0204E7-96E2-4564-9166-62B17D20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772" y="1648896"/>
            <a:ext cx="3253355" cy="192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8">
            <a:extLst>
              <a:ext uri="{FF2B5EF4-FFF2-40B4-BE49-F238E27FC236}">
                <a16:creationId xmlns:a16="http://schemas.microsoft.com/office/drawing/2014/main" id="{0A04A722-5DD2-4BEB-A6D4-B7EA3858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812" y="1106667"/>
            <a:ext cx="2347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Rutile TiO</a:t>
            </a:r>
            <a:r>
              <a:rPr lang="en-US" altLang="ja-JP" baseline="-25000" dirty="0"/>
              <a:t>2</a:t>
            </a:r>
            <a:r>
              <a:rPr lang="en-US" altLang="ja-JP" dirty="0"/>
              <a:t>(110)</a:t>
            </a:r>
            <a:endParaRPr lang="en-US" altLang="ja-JP" baseline="-25000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38B8573-79EC-4749-893B-4ABEB684A835}"/>
              </a:ext>
            </a:extLst>
          </p:cNvPr>
          <p:cNvGrpSpPr/>
          <p:nvPr/>
        </p:nvGrpSpPr>
        <p:grpSpPr>
          <a:xfrm>
            <a:off x="5899439" y="3946112"/>
            <a:ext cx="2815329" cy="2705213"/>
            <a:chOff x="5934974" y="3936887"/>
            <a:chExt cx="2815329" cy="2705213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1ED4B20E-050C-40AF-AC66-8645954C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206" y="3969414"/>
              <a:ext cx="2682097" cy="267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B265D223-AC48-43F8-AF5E-A4DD37A70E7B}"/>
                </a:ext>
              </a:extLst>
            </p:cNvPr>
            <p:cNvSpPr/>
            <p:nvPr/>
          </p:nvSpPr>
          <p:spPr>
            <a:xfrm>
              <a:off x="5934974" y="3936887"/>
              <a:ext cx="374874" cy="443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タイトル 1">
            <a:extLst>
              <a:ext uri="{FF2B5EF4-FFF2-40B4-BE49-F238E27FC236}">
                <a16:creationId xmlns:a16="http://schemas.microsoft.com/office/drawing/2014/main" id="{F09BA1BB-3073-4D4E-914B-084FBFC44A7F}"/>
              </a:ext>
            </a:extLst>
          </p:cNvPr>
          <p:cNvSpPr txBox="1">
            <a:spLocks/>
          </p:cNvSpPr>
          <p:nvPr/>
        </p:nvSpPr>
        <p:spPr>
          <a:xfrm>
            <a:off x="5251404" y="4014503"/>
            <a:ext cx="2985469" cy="49567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Anatase 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dirty="0">
                <a:latin typeface="+mj-lt"/>
                <a:ea typeface="+mj-ea"/>
                <a:cs typeface="+mj-cs"/>
              </a:rPr>
              <a:t>(101)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A201471-2CBF-42EF-8391-74FA27DF2962}"/>
              </a:ext>
            </a:extLst>
          </p:cNvPr>
          <p:cNvGrpSpPr/>
          <p:nvPr/>
        </p:nvGrpSpPr>
        <p:grpSpPr>
          <a:xfrm>
            <a:off x="856616" y="1393114"/>
            <a:ext cx="3715384" cy="4367018"/>
            <a:chOff x="3104715" y="1827001"/>
            <a:chExt cx="3715384" cy="4367018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396B13C-3CFE-4B1C-B44F-76FDEB4E3F13}"/>
                </a:ext>
              </a:extLst>
            </p:cNvPr>
            <p:cNvSpPr txBox="1"/>
            <p:nvPr/>
          </p:nvSpPr>
          <p:spPr>
            <a:xfrm>
              <a:off x="5177280" y="5597180"/>
              <a:ext cx="340158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i="1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s</a:t>
              </a:r>
              <a:endParaRPr kumimoji="1" lang="ja-JP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9108B7D-8961-4AB6-A4C2-37A2FE360F04}"/>
                </a:ext>
              </a:extLst>
            </p:cNvPr>
            <p:cNvSpPr txBox="1"/>
            <p:nvPr/>
          </p:nvSpPr>
          <p:spPr>
            <a:xfrm>
              <a:off x="5265895" y="5034428"/>
              <a:ext cx="32573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i="1" dirty="0">
                  <a:latin typeface="Symbol" panose="05050102010706020507" pitchFamily="18" charset="2"/>
                </a:rPr>
                <a:t>p</a:t>
              </a:r>
              <a:endParaRPr kumimoji="1" lang="ja-JP" altLang="en-US" sz="2000" b="1" dirty="0"/>
            </a:p>
          </p:txBody>
        </p:sp>
        <p:sp>
          <p:nvSpPr>
            <p:cNvPr id="45" name="コンテンツ プレースホルダー 1">
              <a:extLst>
                <a:ext uri="{FF2B5EF4-FFF2-40B4-BE49-F238E27FC236}">
                  <a16:creationId xmlns:a16="http://schemas.microsoft.com/office/drawing/2014/main" id="{E34D490B-18CF-435F-B485-BE6699606C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35053" y="1827001"/>
              <a:ext cx="2479724" cy="47241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altLang="ja-JP" sz="2400" kern="0" dirty="0"/>
                <a:t>Ti</a:t>
              </a:r>
              <a:r>
                <a:rPr lang="en-US" altLang="ja-JP" sz="2400" kern="0" baseline="30000" dirty="0"/>
                <a:t>4+</a:t>
              </a:r>
              <a:r>
                <a:rPr lang="en-US" altLang="ja-JP" sz="2400" kern="0" dirty="0"/>
                <a:t>(3d</a:t>
              </a:r>
              <a:r>
                <a:rPr lang="en-US" altLang="ja-JP" sz="2400" kern="0" baseline="30000" dirty="0"/>
                <a:t>0</a:t>
              </a:r>
              <a:r>
                <a:rPr lang="en-US" altLang="ja-JP" sz="2400" kern="0" dirty="0"/>
                <a:t>)O</a:t>
              </a:r>
              <a:r>
                <a:rPr lang="en-US" altLang="ja-JP" sz="2400" kern="0" baseline="30000" dirty="0"/>
                <a:t>2-</a:t>
              </a:r>
              <a:r>
                <a:rPr lang="en-US" altLang="ja-JP" sz="2400" kern="0" dirty="0"/>
                <a:t>(2p</a:t>
              </a:r>
              <a:r>
                <a:rPr lang="en-US" altLang="ja-JP" sz="2400" kern="0" baseline="30000" dirty="0"/>
                <a:t>6</a:t>
              </a:r>
              <a:r>
                <a:rPr lang="en-US" altLang="ja-JP" sz="2400" kern="0" dirty="0"/>
                <a:t>)</a:t>
              </a:r>
              <a:r>
                <a:rPr lang="ja-JP" altLang="en-US" sz="2400" kern="0" baseline="30000" dirty="0"/>
                <a:t>　</a:t>
              </a:r>
              <a:endParaRPr lang="en-US" altLang="ja-JP" sz="2400" kern="0" dirty="0"/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3197B28C-4C44-40A7-9CB4-E28D74A19FE6}"/>
                </a:ext>
              </a:extLst>
            </p:cNvPr>
            <p:cNvGrpSpPr/>
            <p:nvPr/>
          </p:nvGrpSpPr>
          <p:grpSpPr>
            <a:xfrm>
              <a:off x="3104715" y="2536498"/>
              <a:ext cx="3715384" cy="3657521"/>
              <a:chOff x="3021361" y="2188766"/>
              <a:chExt cx="3715384" cy="3657521"/>
            </a:xfrm>
          </p:grpSpPr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15DF4708-99A4-4330-9DBB-F14444FE0A88}"/>
                  </a:ext>
                </a:extLst>
              </p:cNvPr>
              <p:cNvCxnSpPr/>
              <p:nvPr/>
            </p:nvCxnSpPr>
            <p:spPr>
              <a:xfrm>
                <a:off x="4460574" y="4886751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0C3DD1FC-5CBA-4628-ADDE-C7879C1EB9B0}"/>
                  </a:ext>
                </a:extLst>
              </p:cNvPr>
              <p:cNvCxnSpPr/>
              <p:nvPr/>
            </p:nvCxnSpPr>
            <p:spPr>
              <a:xfrm>
                <a:off x="4460574" y="492838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9C8D8CD4-7304-40A4-9641-B2183EB03906}"/>
                  </a:ext>
                </a:extLst>
              </p:cNvPr>
              <p:cNvCxnSpPr/>
              <p:nvPr/>
            </p:nvCxnSpPr>
            <p:spPr>
              <a:xfrm>
                <a:off x="4460574" y="4968051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A98F1B65-CBE8-4D8E-81AA-17DDBCFF7384}"/>
                  </a:ext>
                </a:extLst>
              </p:cNvPr>
              <p:cNvCxnSpPr/>
              <p:nvPr/>
            </p:nvCxnSpPr>
            <p:spPr>
              <a:xfrm>
                <a:off x="4460574" y="5490548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53C00B69-42F7-4653-9578-D94814F82A26}"/>
                  </a:ext>
                </a:extLst>
              </p:cNvPr>
              <p:cNvCxnSpPr/>
              <p:nvPr/>
            </p:nvCxnSpPr>
            <p:spPr>
              <a:xfrm>
                <a:off x="4460574" y="5534823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DA35BEC8-DD89-4D78-B3B1-827FA8364DB7}"/>
                  </a:ext>
                </a:extLst>
              </p:cNvPr>
              <p:cNvCxnSpPr/>
              <p:nvPr/>
            </p:nvCxnSpPr>
            <p:spPr>
              <a:xfrm>
                <a:off x="4460574" y="318468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999051AE-78ED-4EED-8E70-27A361B8F8CD}"/>
                  </a:ext>
                </a:extLst>
              </p:cNvPr>
              <p:cNvCxnSpPr/>
              <p:nvPr/>
            </p:nvCxnSpPr>
            <p:spPr>
              <a:xfrm>
                <a:off x="4460574" y="2614837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F376BCA4-8916-4D04-A9D9-7F9DD8028434}"/>
                  </a:ext>
                </a:extLst>
              </p:cNvPr>
              <p:cNvCxnSpPr/>
              <p:nvPr/>
            </p:nvCxnSpPr>
            <p:spPr>
              <a:xfrm>
                <a:off x="4460574" y="2654503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5AEF46FD-2945-4D83-83BD-274C43D3B6CF}"/>
                  </a:ext>
                </a:extLst>
              </p:cNvPr>
              <p:cNvCxnSpPr/>
              <p:nvPr/>
            </p:nvCxnSpPr>
            <p:spPr>
              <a:xfrm>
                <a:off x="4460574" y="310918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02715A0E-02B6-428C-85CF-9C65C132F7B1}"/>
                  </a:ext>
                </a:extLst>
              </p:cNvPr>
              <p:cNvCxnSpPr/>
              <p:nvPr/>
            </p:nvCxnSpPr>
            <p:spPr>
              <a:xfrm>
                <a:off x="4460574" y="314627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8D034729-DE49-4303-BD15-05BB8DF499B8}"/>
                  </a:ext>
                </a:extLst>
              </p:cNvPr>
              <p:cNvCxnSpPr/>
              <p:nvPr/>
            </p:nvCxnSpPr>
            <p:spPr>
              <a:xfrm flipH="1">
                <a:off x="5039185" y="3458872"/>
                <a:ext cx="689448" cy="2075951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6D6BBE13-850A-4E40-9F9F-36CA9BF84C4B}"/>
                  </a:ext>
                </a:extLst>
              </p:cNvPr>
              <p:cNvCxnSpPr/>
              <p:nvPr/>
            </p:nvCxnSpPr>
            <p:spPr>
              <a:xfrm>
                <a:off x="5036496" y="3146278"/>
                <a:ext cx="692137" cy="7353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05759405-E0EB-4D0D-8C88-CD9029F6FDC1}"/>
                  </a:ext>
                </a:extLst>
              </p:cNvPr>
              <p:cNvCxnSpPr/>
              <p:nvPr/>
            </p:nvCxnSpPr>
            <p:spPr>
              <a:xfrm flipH="1">
                <a:off x="5053263" y="3897301"/>
                <a:ext cx="675370" cy="10079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377BC9F8-6AF0-403A-A187-35C8DC804EE9}"/>
                  </a:ext>
                </a:extLst>
              </p:cNvPr>
              <p:cNvCxnSpPr/>
              <p:nvPr/>
            </p:nvCxnSpPr>
            <p:spPr>
              <a:xfrm>
                <a:off x="5017518" y="2614837"/>
                <a:ext cx="711115" cy="88238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4A915E6E-F466-49A3-9581-EB946187D7E3}"/>
                  </a:ext>
                </a:extLst>
              </p:cNvPr>
              <p:cNvCxnSpPr/>
              <p:nvPr/>
            </p:nvCxnSpPr>
            <p:spPr>
              <a:xfrm>
                <a:off x="3064337" y="4598719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8DFDEDE4-EA20-4BEB-9721-20F6D6A961F2}"/>
                  </a:ext>
                </a:extLst>
              </p:cNvPr>
              <p:cNvCxnSpPr/>
              <p:nvPr/>
            </p:nvCxnSpPr>
            <p:spPr>
              <a:xfrm flipH="1">
                <a:off x="3668164" y="3146278"/>
                <a:ext cx="803546" cy="1452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68C448CC-EBEA-440A-BB28-A883A12200DB}"/>
                  </a:ext>
                </a:extLst>
              </p:cNvPr>
              <p:cNvCxnSpPr/>
              <p:nvPr/>
            </p:nvCxnSpPr>
            <p:spPr>
              <a:xfrm flipH="1">
                <a:off x="3648078" y="2614837"/>
                <a:ext cx="823632" cy="1979176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2309E735-78CC-4566-9518-A3198749CFD4}"/>
                  </a:ext>
                </a:extLst>
              </p:cNvPr>
              <p:cNvCxnSpPr/>
              <p:nvPr/>
            </p:nvCxnSpPr>
            <p:spPr>
              <a:xfrm>
                <a:off x="3648078" y="4598719"/>
                <a:ext cx="812496" cy="916025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8F29BBD4-0A0F-4F75-80B0-F36C25423E8C}"/>
                  </a:ext>
                </a:extLst>
              </p:cNvPr>
              <p:cNvCxnSpPr/>
              <p:nvPr/>
            </p:nvCxnSpPr>
            <p:spPr>
              <a:xfrm>
                <a:off x="3634803" y="4594013"/>
                <a:ext cx="825771" cy="3091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A435339-D6B9-4AD1-A98E-1EA009D8363A}"/>
                  </a:ext>
                </a:extLst>
              </p:cNvPr>
              <p:cNvSpPr txBox="1"/>
              <p:nvPr/>
            </p:nvSpPr>
            <p:spPr>
              <a:xfrm>
                <a:off x="3021361" y="4107726"/>
                <a:ext cx="627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O</a:t>
                </a:r>
                <a:r>
                  <a:rPr kumimoji="1" lang="en-US" altLang="ja-JP" sz="2000" i="1" dirty="0"/>
                  <a:t>2p</a:t>
                </a:r>
                <a:endParaRPr kumimoji="1" lang="ja-JP" altLang="en-US" sz="2000" i="1" dirty="0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6EB9D73-94C3-4F79-BF03-0D7BA81D239D}"/>
                  </a:ext>
                </a:extLst>
              </p:cNvPr>
              <p:cNvSpPr txBox="1"/>
              <p:nvPr/>
            </p:nvSpPr>
            <p:spPr>
              <a:xfrm>
                <a:off x="3195557" y="5125453"/>
                <a:ext cx="1098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bonding</a:t>
                </a:r>
                <a:endParaRPr kumimoji="1" lang="ja-JP" altLang="en-US" sz="2000" dirty="0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2E4795C-041C-429A-A8E3-3DBE9147DD81}"/>
                  </a:ext>
                </a:extLst>
              </p:cNvPr>
              <p:cNvSpPr txBox="1"/>
              <p:nvPr/>
            </p:nvSpPr>
            <p:spPr>
              <a:xfrm>
                <a:off x="3281338" y="2614836"/>
                <a:ext cx="10246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anti-</a:t>
                </a:r>
              </a:p>
              <a:p>
                <a:r>
                  <a:rPr kumimoji="1" lang="en-US" altLang="ja-JP" sz="2000" dirty="0"/>
                  <a:t>bonding</a:t>
                </a:r>
                <a:endParaRPr kumimoji="1" lang="ja-JP" altLang="en-US" sz="2000" dirty="0"/>
              </a:p>
            </p:txBody>
          </p: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4F46BFBA-DB2D-414F-8F71-55C0E7AB6226}"/>
                  </a:ext>
                </a:extLst>
              </p:cNvPr>
              <p:cNvGrpSpPr/>
              <p:nvPr/>
            </p:nvGrpSpPr>
            <p:grpSpPr>
              <a:xfrm>
                <a:off x="5671141" y="2935563"/>
                <a:ext cx="1065604" cy="965111"/>
                <a:chOff x="798177" y="4070100"/>
                <a:chExt cx="1065604" cy="965111"/>
              </a:xfrm>
            </p:grpSpPr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B0DB46C9-2194-4468-9010-688A26AFA0EA}"/>
                    </a:ext>
                  </a:extLst>
                </p:cNvPr>
                <p:cNvGrpSpPr/>
                <p:nvPr/>
              </p:nvGrpSpPr>
              <p:grpSpPr>
                <a:xfrm>
                  <a:off x="855669" y="4590120"/>
                  <a:ext cx="576064" cy="445091"/>
                  <a:chOff x="4644008" y="1207046"/>
                  <a:chExt cx="576064" cy="445091"/>
                </a:xfrm>
              </p:grpSpPr>
              <p:cxnSp>
                <p:nvCxnSpPr>
                  <p:cNvPr id="81" name="直線コネクタ 80">
                    <a:extLst>
                      <a:ext uri="{FF2B5EF4-FFF2-40B4-BE49-F238E27FC236}">
                        <a16:creationId xmlns:a16="http://schemas.microsoft.com/office/drawing/2014/main" id="{541FA9C9-1DCA-445D-B1A6-B902D78B4CEA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207046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>
                    <a:extLst>
                      <a:ext uri="{FF2B5EF4-FFF2-40B4-BE49-F238E27FC236}">
                        <a16:creationId xmlns:a16="http://schemas.microsoft.com/office/drawing/2014/main" id="{7069EC4D-29AE-4802-BFE2-7905D4BBA31D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248680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EDCCA694-F39B-449D-B50C-502D9EF50F8A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588459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>
                    <a:extLst>
                      <a:ext uri="{FF2B5EF4-FFF2-40B4-BE49-F238E27FC236}">
                        <a16:creationId xmlns:a16="http://schemas.microsoft.com/office/drawing/2014/main" id="{21B4D447-0959-4CDC-A538-C2FC89D584C9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624917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>
                    <a:extLst>
                      <a:ext uri="{FF2B5EF4-FFF2-40B4-BE49-F238E27FC236}">
                        <a16:creationId xmlns:a16="http://schemas.microsoft.com/office/drawing/2014/main" id="{C778A700-A346-4AF1-8744-4E596A92EC7B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652137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30707D61-9621-4A84-A076-F6A5EBE3DA85}"/>
                    </a:ext>
                  </a:extLst>
                </p:cNvPr>
                <p:cNvSpPr txBox="1"/>
                <p:nvPr/>
              </p:nvSpPr>
              <p:spPr>
                <a:xfrm>
                  <a:off x="1440407" y="4208025"/>
                  <a:ext cx="421910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i="1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e</a:t>
                  </a:r>
                  <a:r>
                    <a:rPr kumimoji="1" lang="en-US" altLang="ja-JP" sz="2000" baseline="-25000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g</a:t>
                  </a:r>
                  <a:endParaRPr kumimoji="1" lang="ja-JP" altLang="en-US" sz="2000" baseline="-25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73D925F-244D-4973-9721-67704D7363CA}"/>
                    </a:ext>
                  </a:extLst>
                </p:cNvPr>
                <p:cNvSpPr txBox="1"/>
                <p:nvPr/>
              </p:nvSpPr>
              <p:spPr>
                <a:xfrm>
                  <a:off x="1419429" y="4620475"/>
                  <a:ext cx="444352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i="1" dirty="0"/>
                    <a:t>t</a:t>
                  </a:r>
                  <a:r>
                    <a:rPr kumimoji="1" lang="en-US" altLang="ja-JP" sz="2000" baseline="-25000" dirty="0"/>
                    <a:t>2g</a:t>
                  </a:r>
                  <a:endParaRPr kumimoji="1" lang="ja-JP" altLang="en-US" sz="2000" baseline="-25000" dirty="0"/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3F296104-F4AB-4248-81A6-47DFBBD6C560}"/>
                    </a:ext>
                  </a:extLst>
                </p:cNvPr>
                <p:cNvSpPr txBox="1"/>
                <p:nvPr/>
              </p:nvSpPr>
              <p:spPr>
                <a:xfrm>
                  <a:off x="798177" y="4070100"/>
                  <a:ext cx="659732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Ti</a:t>
                  </a:r>
                  <a:r>
                    <a:rPr kumimoji="1" lang="en-US" altLang="ja-JP" sz="2000" i="1" dirty="0"/>
                    <a:t>3d</a:t>
                  </a:r>
                  <a:endParaRPr kumimoji="1" lang="ja-JP" altLang="en-US" sz="2000" i="1" dirty="0"/>
                </a:p>
              </p:txBody>
            </p:sp>
          </p:grp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77CF05C-A762-4CAF-B10F-862BC905D6BD}"/>
                  </a:ext>
                </a:extLst>
              </p:cNvPr>
              <p:cNvSpPr txBox="1"/>
              <p:nvPr/>
            </p:nvSpPr>
            <p:spPr>
              <a:xfrm>
                <a:off x="4535684" y="5062705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r>
                  <a:rPr kumimoji="1" lang="en-US" altLang="ja-JP" sz="20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endParaRPr kumimoji="1" lang="ja-JP" altLang="en-US" sz="2000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E8C5EDC4-1379-476D-B1EF-F07E0A923041}"/>
                  </a:ext>
                </a:extLst>
              </p:cNvPr>
              <p:cNvSpPr txBox="1"/>
              <p:nvPr/>
            </p:nvSpPr>
            <p:spPr>
              <a:xfrm>
                <a:off x="4535684" y="2188766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r>
                  <a:rPr kumimoji="1" lang="en-US" altLang="ja-JP" sz="20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endParaRPr kumimoji="1" lang="ja-JP" altLang="en-US" sz="2000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59CB2CD-323F-4C6E-84A6-33A53009FC25}"/>
                  </a:ext>
                </a:extLst>
              </p:cNvPr>
              <p:cNvSpPr txBox="1"/>
              <p:nvPr/>
            </p:nvSpPr>
            <p:spPr>
              <a:xfrm>
                <a:off x="4524463" y="4486641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/>
                  <a:t>t</a:t>
                </a:r>
                <a:r>
                  <a:rPr kumimoji="1" lang="en-US" altLang="ja-JP" sz="2000" baseline="-25000" dirty="0"/>
                  <a:t>2g</a:t>
                </a:r>
                <a:endParaRPr kumimoji="1" lang="ja-JP" altLang="en-US" sz="2000" baseline="-25000" dirty="0"/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6C7EF42-885A-42F5-B440-B0393A3EB616}"/>
                  </a:ext>
                </a:extLst>
              </p:cNvPr>
              <p:cNvSpPr txBox="1"/>
              <p:nvPr/>
            </p:nvSpPr>
            <p:spPr>
              <a:xfrm>
                <a:off x="4524463" y="2726782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/>
                  <a:t>t</a:t>
                </a:r>
                <a:r>
                  <a:rPr kumimoji="1" lang="en-US" altLang="ja-JP" sz="2000" baseline="-25000" dirty="0"/>
                  <a:t>2g</a:t>
                </a:r>
                <a:endParaRPr kumimoji="1" lang="ja-JP" altLang="en-US" sz="2000" baseline="-25000" dirty="0"/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48921FBA-424E-45BF-9CD5-5EA5D8163FE1}"/>
                  </a:ext>
                </a:extLst>
              </p:cNvPr>
              <p:cNvSpPr/>
              <p:nvPr/>
            </p:nvSpPr>
            <p:spPr>
              <a:xfrm>
                <a:off x="4422076" y="4507836"/>
                <a:ext cx="671850" cy="1338451"/>
              </a:xfrm>
              <a:prstGeom prst="rect">
                <a:avLst/>
              </a:prstGeom>
              <a:solidFill>
                <a:srgbClr val="00B050">
                  <a:alpha val="32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4CFF072D-8E37-4769-AF71-9F81AD79B96E}"/>
                  </a:ext>
                </a:extLst>
              </p:cNvPr>
              <p:cNvSpPr/>
              <p:nvPr/>
            </p:nvSpPr>
            <p:spPr>
              <a:xfrm>
                <a:off x="4412851" y="2247532"/>
                <a:ext cx="682226" cy="1318226"/>
              </a:xfrm>
              <a:prstGeom prst="rect">
                <a:avLst/>
              </a:prstGeom>
              <a:noFill/>
              <a:ln>
                <a:solidFill>
                  <a:srgbClr val="0856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08D37B5A-F71A-451A-BDDF-FAFE221B23F5}"/>
                  </a:ext>
                </a:extLst>
              </p:cNvPr>
              <p:cNvSpPr txBox="1"/>
              <p:nvPr/>
            </p:nvSpPr>
            <p:spPr>
              <a:xfrm>
                <a:off x="3904189" y="3713387"/>
                <a:ext cx="11608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2000" dirty="0"/>
                  <a:t>Band gap</a:t>
                </a:r>
              </a:p>
              <a:p>
                <a:pPr algn="r"/>
                <a:r>
                  <a:rPr lang="en-US" altLang="ja-JP" sz="2000" dirty="0"/>
                  <a:t> ~3 eV</a:t>
                </a:r>
              </a:p>
            </p:txBody>
          </p:sp>
        </p:grpSp>
      </p:grpSp>
      <p:sp>
        <p:nvSpPr>
          <p:cNvPr id="3" name="楕円 2">
            <a:extLst>
              <a:ext uri="{FF2B5EF4-FFF2-40B4-BE49-F238E27FC236}">
                <a16:creationId xmlns:a16="http://schemas.microsoft.com/office/drawing/2014/main" id="{7F819258-46E4-4BDC-8930-769C00F3ABA9}"/>
              </a:ext>
            </a:extLst>
          </p:cNvPr>
          <p:cNvSpPr/>
          <p:nvPr/>
        </p:nvSpPr>
        <p:spPr>
          <a:xfrm>
            <a:off x="3028241" y="2816995"/>
            <a:ext cx="175607" cy="17560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8BDAE4F2-7CD0-4752-A10E-6ADE6495A6D4}"/>
              </a:ext>
            </a:extLst>
          </p:cNvPr>
          <p:cNvSpPr/>
          <p:nvPr/>
        </p:nvSpPr>
        <p:spPr>
          <a:xfrm>
            <a:off x="3021829" y="4508426"/>
            <a:ext cx="175607" cy="175607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26C9963-155E-4B7E-96F0-190B978AC2B1}"/>
              </a:ext>
            </a:extLst>
          </p:cNvPr>
          <p:cNvCxnSpPr/>
          <p:nvPr/>
        </p:nvCxnSpPr>
        <p:spPr>
          <a:xfrm flipV="1">
            <a:off x="3106091" y="2874235"/>
            <a:ext cx="0" cy="1713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8">
            <a:extLst>
              <a:ext uri="{FF2B5EF4-FFF2-40B4-BE49-F238E27FC236}">
                <a16:creationId xmlns:a16="http://schemas.microsoft.com/office/drawing/2014/main" id="{8E7BC41B-55BC-4D93-A937-9E23846D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534" y="115813"/>
            <a:ext cx="4731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/>
              <a:t>Electronic structure of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altLang="ja-JP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62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938" y="970505"/>
            <a:ext cx="4514363" cy="2746527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1493912" y="83421"/>
            <a:ext cx="6156176" cy="702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600" b="1" dirty="0"/>
              <a:t>Polarization dep.</a:t>
            </a:r>
            <a:endParaRPr lang="en-US" altLang="ja-JP" sz="2400" b="1" dirty="0"/>
          </a:p>
        </p:txBody>
      </p:sp>
      <p:grpSp>
        <p:nvGrpSpPr>
          <p:cNvPr id="31" name="グループ化 30"/>
          <p:cNvGrpSpPr/>
          <p:nvPr/>
        </p:nvGrpSpPr>
        <p:grpSpPr>
          <a:xfrm>
            <a:off x="289096" y="1073389"/>
            <a:ext cx="4376996" cy="1841142"/>
            <a:chOff x="0" y="1168768"/>
            <a:chExt cx="4482747" cy="1885625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5962"/>
              <a:ext cx="2264540" cy="1868431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235" y="1168768"/>
              <a:ext cx="2263512" cy="188121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表 3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16796" y="3841198"/>
              <a:ext cx="4733292" cy="1400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03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762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903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7628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65413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ja-JP" altLang="en-US" sz="1800" dirty="0"/>
                            <a:t>入射面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en-US" altLang="ja-JP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kumimoji="1" lang="ja-JP" altLang="en-US" sz="1800" dirty="0"/>
                        </a:p>
                      </a:txBody>
                      <a:tcPr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ja-JP" altLang="en-US" sz="1800" dirty="0"/>
                            <a:t>入射面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en-US" altLang="ja-JP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acc>
                                  <m:r>
                                    <a:rPr kumimoji="1"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kumimoji="1" lang="ja-JP" altLang="en-US" sz="1800" dirty="0"/>
                        </a:p>
                      </a:txBody>
                      <a:tcPr marT="0" marB="0" anchor="ctr"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4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1800" dirty="0"/>
                            <a:t>P</a:t>
                          </a:r>
                        </a:p>
                        <a:p>
                          <a:pPr algn="ctr">
                            <a:lnSpc>
                              <a:spcPct val="8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110</m:t>
                                    </m:r>
                                  </m:e>
                                </m:d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 marT="72000" marB="72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1800" dirty="0"/>
                            <a:t>S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 marT="72000" marB="72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1800" dirty="0"/>
                            <a:t>P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110</m:t>
                                    </m:r>
                                  </m:e>
                                </m:d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 marT="72000" marB="72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1800" dirty="0"/>
                            <a:t>S</a:t>
                          </a:r>
                        </a:p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8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ja-JP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1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acc>
                                    <m:r>
                                      <a:rPr kumimoji="1" lang="en-US" altLang="ja-JP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sz="1800" dirty="0"/>
                        </a:p>
                      </a:txBody>
                      <a:tcPr marT="72000" marB="720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84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/>
                            <a:t>14.4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/>
                            <a:t>0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/>
                            <a:t>3.76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/>
                            <a:t>1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表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186235"/>
                  </p:ext>
                </p:extLst>
              </p:nvPr>
            </p:nvGraphicFramePr>
            <p:xfrm>
              <a:off x="2916796" y="3841198"/>
              <a:ext cx="4733292" cy="14006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0358"/>
                    <a:gridCol w="776288"/>
                    <a:gridCol w="1590358"/>
                    <a:gridCol w="776288"/>
                  </a:tblGrid>
                  <a:tr h="465413"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0" marB="0" anchor="ctr">
                        <a:blipFill rotWithShape="0">
                          <a:blip r:embed="rId5"/>
                          <a:stretch>
                            <a:fillRect l="-257" t="-5263" r="-100514" b="-2289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0" marB="0" anchor="ctr">
                        <a:blipFill rotWithShape="0">
                          <a:blip r:embed="rId5"/>
                          <a:stretch>
                            <a:fillRect l="-100515" t="-5263" r="-773" b="-2289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</a:tr>
                  <a:tr h="58335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72000" marB="72000">
                        <a:blipFill rotWithShape="0">
                          <a:blip r:embed="rId5"/>
                          <a:stretch>
                            <a:fillRect l="-383" t="-83333" r="-198851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72000" marB="72000">
                        <a:blipFill rotWithShape="0">
                          <a:blip r:embed="rId5"/>
                          <a:stretch>
                            <a:fillRect l="-204688" t="-83333" r="-305469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72000" marB="72000">
                        <a:blipFill rotWithShape="0">
                          <a:blip r:embed="rId5"/>
                          <a:stretch>
                            <a:fillRect l="-149425" t="-83333" r="-49808" b="-8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T="72000" marB="72000">
                        <a:blipFill rotWithShape="0">
                          <a:blip r:embed="rId5"/>
                          <a:stretch>
                            <a:fillRect l="-512598" t="-83333" r="-2362" b="-81250"/>
                          </a:stretch>
                        </a:blipFill>
                      </a:tcPr>
                    </a:tc>
                  </a:tr>
                  <a:tr h="351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 smtClean="0"/>
                            <a:t>14.4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 smtClean="0"/>
                            <a:t>0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 smtClean="0"/>
                            <a:t>3.76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</a:pPr>
                          <a:r>
                            <a:rPr kumimoji="1" lang="en-US" altLang="ja-JP" sz="2000" dirty="0" smtClean="0"/>
                            <a:t>1</a:t>
                          </a:r>
                          <a:endParaRPr kumimoji="1" lang="ja-JP" altLang="en-US" sz="2000" dirty="0"/>
                        </a:p>
                      </a:txBody>
                      <a:tcPr marT="72000" marB="36000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40" name="グループ化 39"/>
          <p:cNvGrpSpPr/>
          <p:nvPr/>
        </p:nvGrpSpPr>
        <p:grpSpPr>
          <a:xfrm>
            <a:off x="7699435" y="1196753"/>
            <a:ext cx="864724" cy="1389550"/>
            <a:chOff x="3008827" y="1168312"/>
            <a:chExt cx="864724" cy="1389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3008827" y="1168312"/>
                  <a:ext cx="864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00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p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1168312"/>
                  <a:ext cx="86472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8197" r="-4930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3008827" y="1513335"/>
                  <a:ext cx="832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00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s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1513335"/>
                  <a:ext cx="83266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197" r="-5882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3008827" y="1850933"/>
                  <a:ext cx="864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p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1850933"/>
                  <a:ext cx="86472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8197" r="-4930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3008827" y="2188530"/>
                  <a:ext cx="832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s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2188530"/>
                  <a:ext cx="83266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r="-5882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70505" y="3346911"/>
            <a:ext cx="127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強度比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539552" y="4005064"/>
            <a:ext cx="1507145" cy="2312821"/>
            <a:chOff x="7571480" y="1590161"/>
            <a:chExt cx="1132340" cy="1911422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7983820" y="1959493"/>
              <a:ext cx="720000" cy="1542090"/>
              <a:chOff x="7983820" y="1959493"/>
              <a:chExt cx="720000" cy="1542090"/>
            </a:xfrm>
          </p:grpSpPr>
          <p:grpSp>
            <p:nvGrpSpPr>
              <p:cNvPr id="39" name="グループ化 38"/>
              <p:cNvGrpSpPr/>
              <p:nvPr/>
            </p:nvGrpSpPr>
            <p:grpSpPr>
              <a:xfrm>
                <a:off x="7983820" y="1959493"/>
                <a:ext cx="720000" cy="1538253"/>
                <a:chOff x="7950200" y="2136995"/>
                <a:chExt cx="720000" cy="1398412"/>
              </a:xfrm>
            </p:grpSpPr>
            <p:cxnSp>
              <p:nvCxnSpPr>
                <p:cNvPr id="51" name="直線コネクタ 50"/>
                <p:cNvCxnSpPr/>
                <p:nvPr/>
              </p:nvCxnSpPr>
              <p:spPr>
                <a:xfrm>
                  <a:off x="7950200" y="3535407"/>
                  <a:ext cx="72000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7950200" y="2825353"/>
                  <a:ext cx="72000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52"/>
                <p:cNvCxnSpPr/>
                <p:nvPr/>
              </p:nvCxnSpPr>
              <p:spPr>
                <a:xfrm>
                  <a:off x="7950200" y="2136995"/>
                  <a:ext cx="720000" cy="0"/>
                </a:xfrm>
                <a:prstGeom prst="line">
                  <a:avLst/>
                </a:prstGeom>
                <a:ln w="19050">
                  <a:solidFill>
                    <a:srgbClr val="7F7F7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線矢印コネクタ 48"/>
              <p:cNvCxnSpPr/>
              <p:nvPr/>
            </p:nvCxnSpPr>
            <p:spPr>
              <a:xfrm flipV="1">
                <a:off x="8337176" y="2709583"/>
                <a:ext cx="0" cy="7920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矢印コネクタ 49"/>
              <p:cNvCxnSpPr/>
              <p:nvPr/>
            </p:nvCxnSpPr>
            <p:spPr>
              <a:xfrm flipV="1">
                <a:off x="8337176" y="1978445"/>
                <a:ext cx="0" cy="727200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正方形/長方形 31"/>
                <p:cNvSpPr/>
                <p:nvPr/>
              </p:nvSpPr>
              <p:spPr>
                <a:xfrm>
                  <a:off x="7575297" y="3132251"/>
                  <a:ext cx="6371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5297" y="3132251"/>
                  <a:ext cx="637122" cy="36933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121667" r="-74286" b="-188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正方形/長方形 32"/>
                <p:cNvSpPr/>
                <p:nvPr/>
              </p:nvSpPr>
              <p:spPr>
                <a:xfrm>
                  <a:off x="7571480" y="2347355"/>
                  <a:ext cx="72122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9" name="正方形/長方形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480" y="2347355"/>
                  <a:ext cx="721223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119672" r="-66102" b="-18360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正方形/長方形 33"/>
                <p:cNvSpPr/>
                <p:nvPr/>
              </p:nvSpPr>
              <p:spPr>
                <a:xfrm>
                  <a:off x="7571480" y="1590161"/>
                  <a:ext cx="662169" cy="4100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0" name="正方形/長方形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1480" y="1590161"/>
                  <a:ext cx="662169" cy="41004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15741" t="-153731" r="-88889" b="-2283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2672945" y="5726537"/>
                <a:ext cx="3783985" cy="892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ja-JP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ja-JP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ja-JP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ea typeface="Cambria Math" panose="02040503050406030204" pitchFamily="18" charset="0"/>
                </a:endParaRPr>
              </a:p>
              <a:p>
                <a:r>
                  <a:rPr lang="ja-JP" altLang="en-US" b="1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ja-JP" alt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ja-JP" alt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ja-JP" alt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　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ja-JP" dirty="0">
                    <a:ea typeface="Cambria Math" panose="02040503050406030204" pitchFamily="18" charset="0"/>
                  </a:rPr>
                  <a:t> :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ja-JP" dirty="0"/>
                  <a:t> 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±1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945" y="5726537"/>
                <a:ext cx="3783985" cy="892488"/>
              </a:xfrm>
              <a:prstGeom prst="rect">
                <a:avLst/>
              </a:prstGeom>
              <a:blipFill rotWithShape="0">
                <a:blip r:embed="rId23"/>
                <a:stretch>
                  <a:fillRect l="-322" b="-14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2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55" y="4497067"/>
            <a:ext cx="1721159" cy="20845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171" y="921618"/>
            <a:ext cx="1680328" cy="193431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049" y="652263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grpSp>
        <p:nvGrpSpPr>
          <p:cNvPr id="295955" name="グループ化 295954"/>
          <p:cNvGrpSpPr/>
          <p:nvPr/>
        </p:nvGrpSpPr>
        <p:grpSpPr>
          <a:xfrm>
            <a:off x="6932517" y="2597923"/>
            <a:ext cx="1958461" cy="1944216"/>
            <a:chOff x="1111710" y="178350"/>
            <a:chExt cx="1958461" cy="1944216"/>
          </a:xfrm>
        </p:grpSpPr>
        <p:grpSp>
          <p:nvGrpSpPr>
            <p:cNvPr id="295953" name="グループ化 295952"/>
            <p:cNvGrpSpPr/>
            <p:nvPr/>
          </p:nvGrpSpPr>
          <p:grpSpPr>
            <a:xfrm>
              <a:off x="1111710" y="178350"/>
              <a:ext cx="1958461" cy="1944216"/>
              <a:chOff x="971600" y="2420888"/>
              <a:chExt cx="1495079" cy="1484204"/>
            </a:xfrm>
          </p:grpSpPr>
          <p:cxnSp>
            <p:nvCxnSpPr>
              <p:cNvPr id="101" name="直線コネクタ 100"/>
              <p:cNvCxnSpPr>
                <a:stCxn id="135" idx="2"/>
                <a:endCxn id="131" idx="2"/>
              </p:cNvCxnSpPr>
              <p:nvPr/>
            </p:nvCxnSpPr>
            <p:spPr>
              <a:xfrm flipH="1">
                <a:off x="971600" y="3126214"/>
                <a:ext cx="1308406" cy="6726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>
                <a:stCxn id="134" idx="7"/>
                <a:endCxn id="132" idx="7"/>
              </p:cNvCxnSpPr>
              <p:nvPr/>
            </p:nvCxnSpPr>
            <p:spPr>
              <a:xfrm flipH="1">
                <a:off x="1440877" y="2861409"/>
                <a:ext cx="633579" cy="439755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>
                <a:off x="1690411" y="2492970"/>
                <a:ext cx="0" cy="1305613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円/楕円 105"/>
              <p:cNvSpPr/>
              <p:nvPr/>
            </p:nvSpPr>
            <p:spPr>
              <a:xfrm>
                <a:off x="1574336" y="3051818"/>
                <a:ext cx="246753" cy="23607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obliqueTopLeft"/>
                <a:lightRig rig="balanced" dir="t"/>
              </a:scene3d>
              <a:sp3d prstMaterial="dkEdge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9" name="直線コネクタ 118"/>
              <p:cNvCxnSpPr>
                <a:endCxn id="136" idx="7"/>
              </p:cNvCxnSpPr>
              <p:nvPr/>
            </p:nvCxnSpPr>
            <p:spPr>
              <a:xfrm flipH="1">
                <a:off x="1783279" y="3121429"/>
                <a:ext cx="556754" cy="63122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/>
              <p:cNvCxnSpPr>
                <a:stCxn id="133" idx="0"/>
                <a:endCxn id="131" idx="0"/>
              </p:cNvCxnSpPr>
              <p:nvPr/>
            </p:nvCxnSpPr>
            <p:spPr>
              <a:xfrm flipH="1">
                <a:off x="1064936" y="2420888"/>
                <a:ext cx="652345" cy="62275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/>
              <p:cNvCxnSpPr>
                <a:stCxn id="132" idx="1"/>
              </p:cNvCxnSpPr>
              <p:nvPr/>
            </p:nvCxnSpPr>
            <p:spPr>
              <a:xfrm flipH="1" flipV="1">
                <a:off x="1032247" y="3090654"/>
                <a:ext cx="276634" cy="21050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/>
              <p:cNvCxnSpPr>
                <a:stCxn id="135" idx="1"/>
                <a:endCxn id="133" idx="0"/>
              </p:cNvCxnSpPr>
              <p:nvPr/>
            </p:nvCxnSpPr>
            <p:spPr>
              <a:xfrm flipH="1" flipV="1">
                <a:off x="1717280" y="2420888"/>
                <a:ext cx="590064" cy="64218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/>
              <p:cNvCxnSpPr>
                <a:stCxn id="133" idx="0"/>
                <a:endCxn id="132" idx="0"/>
              </p:cNvCxnSpPr>
              <p:nvPr/>
            </p:nvCxnSpPr>
            <p:spPr>
              <a:xfrm flipH="1">
                <a:off x="1374880" y="2420888"/>
                <a:ext cx="342403" cy="85412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/>
              <p:cNvCxnSpPr>
                <a:endCxn id="136" idx="1"/>
              </p:cNvCxnSpPr>
              <p:nvPr/>
            </p:nvCxnSpPr>
            <p:spPr>
              <a:xfrm>
                <a:off x="1032245" y="3162240"/>
                <a:ext cx="619039" cy="59041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/>
              <p:cNvCxnSpPr>
                <a:stCxn id="132" idx="5"/>
                <a:endCxn id="136" idx="1"/>
              </p:cNvCxnSpPr>
              <p:nvPr/>
            </p:nvCxnSpPr>
            <p:spPr>
              <a:xfrm>
                <a:off x="1440878" y="3427445"/>
                <a:ext cx="210405" cy="32520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/>
              <p:cNvCxnSpPr>
                <a:stCxn id="134" idx="3"/>
                <a:endCxn id="136" idx="0"/>
              </p:cNvCxnSpPr>
              <p:nvPr/>
            </p:nvCxnSpPr>
            <p:spPr>
              <a:xfrm flipH="1">
                <a:off x="1717283" y="2987692"/>
                <a:ext cx="225180" cy="73880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/>
              <p:cNvCxnSpPr>
                <a:stCxn id="133" idx="0"/>
                <a:endCxn id="134" idx="1"/>
              </p:cNvCxnSpPr>
              <p:nvPr/>
            </p:nvCxnSpPr>
            <p:spPr>
              <a:xfrm>
                <a:off x="1717282" y="2420888"/>
                <a:ext cx="225180" cy="44052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/>
              <p:cNvCxnSpPr/>
              <p:nvPr/>
            </p:nvCxnSpPr>
            <p:spPr>
              <a:xfrm flipV="1">
                <a:off x="1326016" y="3117273"/>
                <a:ext cx="1022329" cy="22155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/>
              <p:cNvCxnSpPr>
                <a:stCxn id="134" idx="2"/>
              </p:cNvCxnSpPr>
              <p:nvPr/>
            </p:nvCxnSpPr>
            <p:spPr>
              <a:xfrm flipH="1">
                <a:off x="1032245" y="2924551"/>
                <a:ext cx="882878" cy="16610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/>
              <p:cNvCxnSpPr>
                <a:endCxn id="135" idx="2"/>
              </p:cNvCxnSpPr>
              <p:nvPr/>
            </p:nvCxnSpPr>
            <p:spPr>
              <a:xfrm>
                <a:off x="1938123" y="2906924"/>
                <a:ext cx="341888" cy="219289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円/楕円 130"/>
              <p:cNvSpPr/>
              <p:nvPr/>
            </p:nvSpPr>
            <p:spPr>
              <a:xfrm>
                <a:off x="971600" y="3043644"/>
                <a:ext cx="186673" cy="17859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bliqueTopLeft"/>
                <a:lightRig rig="balanced" dir="t"/>
              </a:scene3d>
              <a:sp3d prstMaterial="dkEdge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円/楕円 131"/>
              <p:cNvSpPr/>
              <p:nvPr/>
            </p:nvSpPr>
            <p:spPr>
              <a:xfrm>
                <a:off x="1281542" y="3275010"/>
                <a:ext cx="186673" cy="17859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bliqueTopLeft"/>
                <a:lightRig rig="balanced" dir="t"/>
              </a:scene3d>
              <a:sp3d prstMaterial="dkEdge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円/楕円 132"/>
              <p:cNvSpPr/>
              <p:nvPr/>
            </p:nvSpPr>
            <p:spPr>
              <a:xfrm>
                <a:off x="1623944" y="2420888"/>
                <a:ext cx="186672" cy="17859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bliqueTopLeft"/>
                <a:lightRig rig="balanced" dir="t"/>
              </a:scene3d>
              <a:sp3d prstMaterial="dkEdge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/楕円 133"/>
              <p:cNvSpPr/>
              <p:nvPr/>
            </p:nvSpPr>
            <p:spPr>
              <a:xfrm>
                <a:off x="1915121" y="2835255"/>
                <a:ext cx="186673" cy="17859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bliqueTopLeft"/>
                <a:lightRig rig="balanced" dir="t"/>
              </a:scene3d>
              <a:sp3d prstMaterial="dkEdge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円/楕円 134"/>
              <p:cNvSpPr/>
              <p:nvPr/>
            </p:nvSpPr>
            <p:spPr>
              <a:xfrm>
                <a:off x="2280006" y="3036918"/>
                <a:ext cx="186673" cy="17859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bliqueTopLeft"/>
                <a:lightRig rig="balanced" dir="t"/>
              </a:scene3d>
              <a:sp3d prstMaterial="dkEdge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円/楕円 135"/>
              <p:cNvSpPr/>
              <p:nvPr/>
            </p:nvSpPr>
            <p:spPr>
              <a:xfrm>
                <a:off x="1623944" y="3726501"/>
                <a:ext cx="186672" cy="17859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bliqueTopLeft"/>
                <a:lightRig rig="balanced" dir="t"/>
              </a:scene3d>
              <a:sp3d prstMaterial="dkEdge"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1" name="テキスト ボックス 150"/>
            <p:cNvSpPr txBox="1"/>
            <p:nvPr/>
          </p:nvSpPr>
          <p:spPr>
            <a:xfrm>
              <a:off x="1777875" y="974782"/>
              <a:ext cx="54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>
                  <a:solidFill>
                    <a:srgbClr val="FFFF00"/>
                  </a:solidFill>
                </a:rPr>
                <a:t>Ti</a:t>
              </a:r>
              <a:r>
                <a:rPr kumimoji="1" lang="en-US" altLang="ja-JP" sz="1800" baseline="30000" dirty="0">
                  <a:solidFill>
                    <a:srgbClr val="FFFF00"/>
                  </a:solidFill>
                </a:rPr>
                <a:t>4+</a:t>
              </a:r>
              <a:endParaRPr kumimoji="1" lang="ja-JP" altLang="en-US" sz="1800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35" name="テキスト ボックス 234"/>
          <p:cNvSpPr txBox="1"/>
          <p:nvPr/>
        </p:nvSpPr>
        <p:spPr>
          <a:xfrm>
            <a:off x="5177280" y="5597180"/>
            <a:ext cx="34015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b="1" i="1" dirty="0">
                <a:solidFill>
                  <a:schemeClr val="accent6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5265895" y="5034428"/>
            <a:ext cx="32573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b="1" i="1" dirty="0">
                <a:latin typeface="Symbol" panose="05050102010706020507" pitchFamily="18" charset="2"/>
              </a:rPr>
              <a:t>p</a:t>
            </a:r>
            <a:endParaRPr kumimoji="1" lang="ja-JP" altLang="en-US" sz="2000" b="1" dirty="0"/>
          </a:p>
        </p:txBody>
      </p:sp>
      <p:sp>
        <p:nvSpPr>
          <p:cNvPr id="74" name="コンテンツ プレースホルダー 1"/>
          <p:cNvSpPr txBox="1">
            <a:spLocks/>
          </p:cNvSpPr>
          <p:nvPr/>
        </p:nvSpPr>
        <p:spPr bwMode="auto">
          <a:xfrm>
            <a:off x="3635053" y="1827002"/>
            <a:ext cx="2399759" cy="4638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400" kern="0" dirty="0"/>
              <a:t>Ti</a:t>
            </a:r>
            <a:r>
              <a:rPr lang="en-US" altLang="ja-JP" sz="2400" kern="0" baseline="30000" dirty="0"/>
              <a:t>4+</a:t>
            </a:r>
            <a:r>
              <a:rPr lang="en-US" altLang="ja-JP" sz="2400" kern="0" dirty="0"/>
              <a:t>(3d</a:t>
            </a:r>
            <a:r>
              <a:rPr lang="en-US" altLang="ja-JP" sz="2400" kern="0" baseline="30000" dirty="0"/>
              <a:t>0</a:t>
            </a:r>
            <a:r>
              <a:rPr lang="en-US" altLang="ja-JP" sz="2400" kern="0" dirty="0"/>
              <a:t>)O</a:t>
            </a:r>
            <a:r>
              <a:rPr lang="en-US" altLang="ja-JP" sz="2400" kern="0" baseline="30000" dirty="0"/>
              <a:t>2-</a:t>
            </a:r>
            <a:r>
              <a:rPr lang="en-US" altLang="ja-JP" sz="2400" kern="0" dirty="0"/>
              <a:t>(2p</a:t>
            </a:r>
            <a:r>
              <a:rPr lang="en-US" altLang="ja-JP" sz="2400" kern="0" baseline="30000" dirty="0"/>
              <a:t>6</a:t>
            </a:r>
            <a:r>
              <a:rPr lang="en-US" altLang="ja-JP" sz="2400" kern="0" dirty="0"/>
              <a:t>)</a:t>
            </a:r>
            <a:r>
              <a:rPr lang="ja-JP" altLang="en-US" sz="2400" kern="0" baseline="30000" dirty="0"/>
              <a:t>　</a:t>
            </a:r>
            <a:endParaRPr lang="en-US" altLang="ja-JP" sz="2400" kern="0" dirty="0"/>
          </a:p>
        </p:txBody>
      </p:sp>
      <p:cxnSp>
        <p:nvCxnSpPr>
          <p:cNvPr id="153" name="直線コネクタ 152"/>
          <p:cNvCxnSpPr/>
          <p:nvPr/>
        </p:nvCxnSpPr>
        <p:spPr>
          <a:xfrm>
            <a:off x="4543928" y="5234483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>
            <a:off x="4543928" y="5276117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4543928" y="5315783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4543928" y="5838280"/>
            <a:ext cx="5760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4543928" y="5882555"/>
            <a:ext cx="5760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4543928" y="3532417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>
            <a:off x="4543928" y="2962569"/>
            <a:ext cx="5760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4543928" y="3002235"/>
            <a:ext cx="57606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4543928" y="3456917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4543928" y="349401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 flipH="1">
            <a:off x="5122539" y="3806604"/>
            <a:ext cx="689448" cy="207595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>
            <a:off x="5119850" y="3494010"/>
            <a:ext cx="692137" cy="735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 flipH="1">
            <a:off x="5136617" y="4245033"/>
            <a:ext cx="675370" cy="1007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5100872" y="2962569"/>
            <a:ext cx="711115" cy="88238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3147691" y="4946451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 flipH="1">
            <a:off x="3751518" y="3494010"/>
            <a:ext cx="803546" cy="14524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 flipH="1">
            <a:off x="3731432" y="2962569"/>
            <a:ext cx="823632" cy="19791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3731432" y="4946451"/>
            <a:ext cx="812496" cy="9160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3718157" y="4941745"/>
            <a:ext cx="825771" cy="309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テキスト ボックス 229"/>
          <p:cNvSpPr txBox="1"/>
          <p:nvPr/>
        </p:nvSpPr>
        <p:spPr>
          <a:xfrm>
            <a:off x="3104715" y="4455458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O</a:t>
            </a:r>
            <a:r>
              <a:rPr kumimoji="1" lang="en-US" altLang="ja-JP" sz="2000" i="1" dirty="0"/>
              <a:t>2p</a:t>
            </a:r>
            <a:endParaRPr kumimoji="1" lang="ja-JP" altLang="en-US" sz="2000" i="1" dirty="0"/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3278911" y="5473185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bonding</a:t>
            </a:r>
            <a:endParaRPr kumimoji="1" lang="ja-JP" altLang="en-US" sz="2000" dirty="0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3364692" y="2962568"/>
            <a:ext cx="1024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anti-</a:t>
            </a:r>
          </a:p>
          <a:p>
            <a:r>
              <a:rPr kumimoji="1" lang="en-US" altLang="ja-JP" sz="2000" dirty="0"/>
              <a:t>bonding</a:t>
            </a:r>
            <a:endParaRPr kumimoji="1" lang="ja-JP" altLang="en-US" sz="2000" dirty="0"/>
          </a:p>
        </p:txBody>
      </p:sp>
      <p:grpSp>
        <p:nvGrpSpPr>
          <p:cNvPr id="168" name="グループ化 167"/>
          <p:cNvGrpSpPr/>
          <p:nvPr/>
        </p:nvGrpSpPr>
        <p:grpSpPr>
          <a:xfrm>
            <a:off x="5754495" y="3283295"/>
            <a:ext cx="1065604" cy="965111"/>
            <a:chOff x="798177" y="4070100"/>
            <a:chExt cx="1065604" cy="965111"/>
          </a:xfrm>
        </p:grpSpPr>
        <p:grpSp>
          <p:nvGrpSpPr>
            <p:cNvPr id="216" name="グループ化 215"/>
            <p:cNvGrpSpPr/>
            <p:nvPr/>
          </p:nvGrpSpPr>
          <p:grpSpPr>
            <a:xfrm>
              <a:off x="855669" y="4590120"/>
              <a:ext cx="576064" cy="445091"/>
              <a:chOff x="4644008" y="1207046"/>
              <a:chExt cx="576064" cy="445091"/>
            </a:xfrm>
          </p:grpSpPr>
          <p:cxnSp>
            <p:nvCxnSpPr>
              <p:cNvPr id="220" name="直線コネクタ 219"/>
              <p:cNvCxnSpPr/>
              <p:nvPr/>
            </p:nvCxnSpPr>
            <p:spPr>
              <a:xfrm>
                <a:off x="4644008" y="1207046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/>
              <p:cNvCxnSpPr/>
              <p:nvPr/>
            </p:nvCxnSpPr>
            <p:spPr>
              <a:xfrm>
                <a:off x="4644008" y="1248680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/>
              <p:cNvCxnSpPr/>
              <p:nvPr/>
            </p:nvCxnSpPr>
            <p:spPr>
              <a:xfrm>
                <a:off x="4644008" y="1588459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線コネクタ 222"/>
              <p:cNvCxnSpPr/>
              <p:nvPr/>
            </p:nvCxnSpPr>
            <p:spPr>
              <a:xfrm>
                <a:off x="4644008" y="1624917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線コネクタ 223"/>
              <p:cNvCxnSpPr/>
              <p:nvPr/>
            </p:nvCxnSpPr>
            <p:spPr>
              <a:xfrm>
                <a:off x="4644008" y="1652137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7" name="テキスト ボックス 216"/>
            <p:cNvSpPr txBox="1"/>
            <p:nvPr/>
          </p:nvSpPr>
          <p:spPr>
            <a:xfrm>
              <a:off x="1440407" y="4208025"/>
              <a:ext cx="42191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 err="1">
                  <a:solidFill>
                    <a:schemeClr val="accent6">
                      <a:lumMod val="75000"/>
                    </a:schemeClr>
                  </a:solidFill>
                </a:rPr>
                <a:t>e</a:t>
              </a:r>
              <a:r>
                <a:rPr kumimoji="1" lang="en-US" altLang="ja-JP" sz="2000" baseline="-25000" dirty="0" err="1">
                  <a:solidFill>
                    <a:schemeClr val="accent6">
                      <a:lumMod val="75000"/>
                    </a:schemeClr>
                  </a:solidFill>
                </a:rPr>
                <a:t>g</a:t>
              </a:r>
              <a:endParaRPr kumimoji="1" lang="ja-JP" altLang="en-US" sz="2000" baseline="-25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1419429" y="4620475"/>
              <a:ext cx="444352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i="1" dirty="0"/>
                <a:t>t</a:t>
              </a:r>
              <a:r>
                <a:rPr kumimoji="1" lang="en-US" altLang="ja-JP" sz="2000" baseline="-25000" dirty="0"/>
                <a:t>2g</a:t>
              </a:r>
              <a:endParaRPr kumimoji="1" lang="ja-JP" altLang="en-US" sz="2000" baseline="-25000" dirty="0"/>
            </a:p>
          </p:txBody>
        </p:sp>
        <p:sp>
          <p:nvSpPr>
            <p:cNvPr id="219" name="テキスト ボックス 218"/>
            <p:cNvSpPr txBox="1"/>
            <p:nvPr/>
          </p:nvSpPr>
          <p:spPr>
            <a:xfrm>
              <a:off x="798177" y="4070100"/>
              <a:ext cx="659732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Ti</a:t>
              </a:r>
              <a:r>
                <a:rPr kumimoji="1" lang="en-US" altLang="ja-JP" sz="2000" i="1" dirty="0"/>
                <a:t>3d</a:t>
              </a:r>
              <a:endParaRPr kumimoji="1" lang="ja-JP" altLang="en-US" sz="2000" i="1" dirty="0"/>
            </a:p>
          </p:txBody>
        </p:sp>
      </p:grpSp>
      <p:sp>
        <p:nvSpPr>
          <p:cNvPr id="169" name="テキスト ボックス 168"/>
          <p:cNvSpPr txBox="1"/>
          <p:nvPr/>
        </p:nvSpPr>
        <p:spPr>
          <a:xfrm>
            <a:off x="4619038" y="5410437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kumimoji="1" lang="en-US" altLang="ja-JP" sz="2000" baseline="-25000" dirty="0" err="1">
                <a:solidFill>
                  <a:schemeClr val="accent6">
                    <a:lumMod val="75000"/>
                  </a:schemeClr>
                </a:solidFill>
              </a:rPr>
              <a:t>g</a:t>
            </a:r>
            <a:endParaRPr kumimoji="1" lang="ja-JP" altLang="en-US" sz="20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4619038" y="2536498"/>
            <a:ext cx="421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err="1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kumimoji="1" lang="en-US" altLang="ja-JP" sz="2000" baseline="-25000" dirty="0" err="1">
                <a:solidFill>
                  <a:schemeClr val="accent6">
                    <a:lumMod val="75000"/>
                  </a:schemeClr>
                </a:solidFill>
              </a:rPr>
              <a:t>g</a:t>
            </a:r>
            <a:endParaRPr kumimoji="1" lang="ja-JP" altLang="en-US" sz="20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4607817" y="48343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t</a:t>
            </a:r>
            <a:r>
              <a:rPr kumimoji="1" lang="en-US" altLang="ja-JP" sz="2000" baseline="-25000" dirty="0"/>
              <a:t>2g</a:t>
            </a:r>
            <a:endParaRPr kumimoji="1" lang="ja-JP" altLang="en-US" sz="2000" baseline="-25000" dirty="0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4607817" y="307451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/>
              <a:t>t</a:t>
            </a:r>
            <a:r>
              <a:rPr kumimoji="1" lang="en-US" altLang="ja-JP" sz="2000" baseline="-25000" dirty="0"/>
              <a:t>2g</a:t>
            </a:r>
            <a:endParaRPr kumimoji="1" lang="ja-JP" altLang="en-US" sz="2000" baseline="-25000" dirty="0"/>
          </a:p>
        </p:txBody>
      </p:sp>
      <p:sp>
        <p:nvSpPr>
          <p:cNvPr id="4" name="正方形/長方形 3"/>
          <p:cNvSpPr/>
          <p:nvPr/>
        </p:nvSpPr>
        <p:spPr>
          <a:xfrm>
            <a:off x="4505430" y="4855568"/>
            <a:ext cx="671850" cy="1338451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/>
          <p:cNvSpPr/>
          <p:nvPr/>
        </p:nvSpPr>
        <p:spPr>
          <a:xfrm>
            <a:off x="4496205" y="2595264"/>
            <a:ext cx="682226" cy="1318226"/>
          </a:xfrm>
          <a:prstGeom prst="rect">
            <a:avLst/>
          </a:prstGeom>
          <a:noFill/>
          <a:ln>
            <a:solidFill>
              <a:srgbClr val="085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4312555" y="4053096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/>
              <a:t>Band gap</a:t>
            </a:r>
          </a:p>
          <a:p>
            <a:pPr algn="r"/>
            <a:r>
              <a:rPr lang="en-US" altLang="ja-JP" sz="2000" dirty="0"/>
              <a:t> ~3 eV</a:t>
            </a:r>
          </a:p>
        </p:txBody>
      </p:sp>
      <p:sp>
        <p:nvSpPr>
          <p:cNvPr id="107" name="コンテンツ プレースホルダー 1"/>
          <p:cNvSpPr txBox="1">
            <a:spLocks/>
          </p:cNvSpPr>
          <p:nvPr/>
        </p:nvSpPr>
        <p:spPr bwMode="auto">
          <a:xfrm>
            <a:off x="7927858" y="2299387"/>
            <a:ext cx="691304" cy="48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ja-JP" sz="2400" kern="0" dirty="0"/>
              <a:t>O</a:t>
            </a:r>
            <a:r>
              <a:rPr lang="en-US" altLang="ja-JP" sz="2400" kern="0" baseline="30000" dirty="0"/>
              <a:t>2-</a:t>
            </a:r>
            <a:r>
              <a:rPr lang="ja-JP" altLang="en-US" sz="2400" kern="0" baseline="30000" dirty="0"/>
              <a:t>　</a:t>
            </a:r>
            <a:endParaRPr lang="en-US" altLang="ja-JP" sz="2400" kern="0" dirty="0"/>
          </a:p>
        </p:txBody>
      </p:sp>
      <p:sp>
        <p:nvSpPr>
          <p:cNvPr id="112" name="正方形/長方形 111"/>
          <p:cNvSpPr/>
          <p:nvPr/>
        </p:nvSpPr>
        <p:spPr>
          <a:xfrm>
            <a:off x="5917536" y="6194019"/>
            <a:ext cx="2178854" cy="173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7969930" y="5060352"/>
            <a:ext cx="780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/>
              <a:t>stable</a:t>
            </a: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7851789" y="1091369"/>
            <a:ext cx="1037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/>
              <a:t>unstable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2221644" y="72189"/>
            <a:ext cx="4731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/>
              <a:t>Electronic structure of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altLang="ja-JP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1" name="図 1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" y="1346377"/>
            <a:ext cx="2979956" cy="2065883"/>
          </a:xfrm>
          <a:prstGeom prst="rect">
            <a:avLst/>
          </a:prstGeom>
        </p:spPr>
      </p:pic>
      <p:sp>
        <p:nvSpPr>
          <p:cNvPr id="182" name="テキスト ボックス 181"/>
          <p:cNvSpPr txBox="1"/>
          <p:nvPr/>
        </p:nvSpPr>
        <p:spPr>
          <a:xfrm>
            <a:off x="380304" y="3521855"/>
            <a:ext cx="2641057" cy="350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Surf. Sci. Rep., </a:t>
            </a:r>
            <a:r>
              <a:rPr lang="en-US" altLang="ja-JP" sz="1600" b="1" dirty="0"/>
              <a:t>48</a:t>
            </a:r>
            <a:r>
              <a:rPr lang="en-US" altLang="ja-JP" sz="1600" dirty="0"/>
              <a:t>, 53 (2003)</a:t>
            </a:r>
            <a:endParaRPr kumimoji="1" lang="ja-JP" altLang="en-US" sz="1600" dirty="0"/>
          </a:p>
        </p:txBody>
      </p:sp>
      <p:sp>
        <p:nvSpPr>
          <p:cNvPr id="183" name="Text Box 8"/>
          <p:cNvSpPr txBox="1">
            <a:spLocks noChangeArrowheads="1"/>
          </p:cNvSpPr>
          <p:nvPr/>
        </p:nvSpPr>
        <p:spPr bwMode="auto">
          <a:xfrm>
            <a:off x="629467" y="810709"/>
            <a:ext cx="165045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Rutile TiO</a:t>
            </a:r>
            <a:r>
              <a:rPr lang="en-US" altLang="ja-JP" baseline="-25000" dirty="0"/>
              <a:t>2</a:t>
            </a:r>
          </a:p>
        </p:txBody>
      </p:sp>
      <p:sp>
        <p:nvSpPr>
          <p:cNvPr id="180" name="タイトル 1"/>
          <p:cNvSpPr txBox="1">
            <a:spLocks/>
          </p:cNvSpPr>
          <p:nvPr/>
        </p:nvSpPr>
        <p:spPr>
          <a:xfrm>
            <a:off x="484448" y="4020060"/>
            <a:ext cx="2237264" cy="104415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Basic structure</a:t>
            </a:r>
            <a:r>
              <a:rPr lang="ja-JP" altLang="en-US" dirty="0">
                <a:latin typeface="+mj-lt"/>
                <a:ea typeface="+mj-ea"/>
                <a:cs typeface="+mj-cs"/>
              </a:rPr>
              <a:t>：</a:t>
            </a:r>
            <a:endParaRPr lang="en-US" altLang="ja-JP" dirty="0">
              <a:latin typeface="+mj-lt"/>
              <a:ea typeface="+mj-ea"/>
              <a:cs typeface="+mj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      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6</a:t>
            </a:r>
            <a:endParaRPr lang="en-US" altLang="ja-JP" dirty="0">
              <a:latin typeface="+mj-lt"/>
              <a:ea typeface="+mj-ea"/>
              <a:cs typeface="+mj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1847" y="1342233"/>
            <a:ext cx="3114507" cy="220110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9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96905" y="838135"/>
            <a:ext cx="5342871" cy="3287069"/>
            <a:chOff x="142387" y="903070"/>
            <a:chExt cx="4577857" cy="281641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387" y="903070"/>
              <a:ext cx="4577857" cy="2816412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2582326" y="1029107"/>
              <a:ext cx="1869680" cy="1150274"/>
              <a:chOff x="2592124" y="1025841"/>
              <a:chExt cx="1869680" cy="1150274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2922815" y="1118415"/>
                <a:ext cx="1348740" cy="81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124" y="1025841"/>
                <a:ext cx="1869680" cy="1150274"/>
              </a:xfrm>
              <a:prstGeom prst="rect">
                <a:avLst/>
              </a:prstGeom>
            </p:spPr>
          </p:pic>
        </p:grpSp>
      </p:grpSp>
      <p:sp>
        <p:nvSpPr>
          <p:cNvPr id="71" name="タイトル 1"/>
          <p:cNvSpPr txBox="1">
            <a:spLocks/>
          </p:cNvSpPr>
          <p:nvPr/>
        </p:nvSpPr>
        <p:spPr>
          <a:xfrm>
            <a:off x="0" y="90490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1P-PES</a:t>
            </a:r>
            <a:r>
              <a:rPr lang="ja-JP" altLang="en-US" sz="3200" b="1" dirty="0"/>
              <a:t>：</a:t>
            </a:r>
            <a:r>
              <a:rPr lang="en-US" altLang="ja-JP" sz="3200" b="1" dirty="0"/>
              <a:t>H-adsorbed TiO</a:t>
            </a:r>
            <a:r>
              <a:rPr lang="en-US" altLang="ja-JP" sz="3200" b="1" baseline="-25000" dirty="0"/>
              <a:t>2</a:t>
            </a:r>
            <a:r>
              <a:rPr lang="en-US" altLang="ja-JP" sz="3200" b="1" dirty="0"/>
              <a:t>(110)</a:t>
            </a: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73" name="テキスト ボックス 70"/>
          <p:cNvSpPr txBox="1">
            <a:spLocks noChangeArrowheads="1"/>
          </p:cNvSpPr>
          <p:nvPr/>
        </p:nvSpPr>
        <p:spPr bwMode="auto">
          <a:xfrm>
            <a:off x="8500226" y="2798238"/>
            <a:ext cx="593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333333"/>
                </a:solidFill>
                <a:latin typeface="Calibri" pitchFamily="34" charset="0"/>
                <a:ea typeface="ＭＳ Ｐゴシック" pitchFamily="50" charset="-128"/>
              </a:rPr>
              <a:t>E</a:t>
            </a:r>
            <a:r>
              <a:rPr lang="en-US" altLang="ja-JP" sz="2400" baseline="-25000" dirty="0">
                <a:solidFill>
                  <a:srgbClr val="333333"/>
                </a:solidFill>
                <a:latin typeface="Calibri" pitchFamily="34" charset="0"/>
                <a:ea typeface="ＭＳ Ｐゴシック" pitchFamily="50" charset="-128"/>
              </a:rPr>
              <a:t>F</a:t>
            </a:r>
          </a:p>
        </p:txBody>
      </p:sp>
      <p:cxnSp>
        <p:nvCxnSpPr>
          <p:cNvPr id="74" name="直線コネクタ 69"/>
          <p:cNvCxnSpPr>
            <a:cxnSpLocks noChangeShapeType="1"/>
          </p:cNvCxnSpPr>
          <p:nvPr/>
        </p:nvCxnSpPr>
        <p:spPr bwMode="auto">
          <a:xfrm>
            <a:off x="6480369" y="3207856"/>
            <a:ext cx="2369250" cy="3254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直線コネクタ 70"/>
          <p:cNvCxnSpPr>
            <a:cxnSpLocks noChangeShapeType="1"/>
          </p:cNvCxnSpPr>
          <p:nvPr/>
        </p:nvCxnSpPr>
        <p:spPr bwMode="auto">
          <a:xfrm>
            <a:off x="6956023" y="3969390"/>
            <a:ext cx="185731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直線コネクタ 68"/>
          <p:cNvCxnSpPr>
            <a:cxnSpLocks noChangeShapeType="1"/>
          </p:cNvCxnSpPr>
          <p:nvPr/>
        </p:nvCxnSpPr>
        <p:spPr bwMode="auto">
          <a:xfrm>
            <a:off x="6956553" y="2765276"/>
            <a:ext cx="18567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フリーフォーム 71"/>
          <p:cNvSpPr>
            <a:spLocks/>
          </p:cNvSpPr>
          <p:nvPr/>
        </p:nvSpPr>
        <p:spPr bwMode="auto">
          <a:xfrm>
            <a:off x="6483656" y="2765276"/>
            <a:ext cx="474943" cy="247332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81" name="フリーフォーム 72"/>
          <p:cNvSpPr>
            <a:spLocks/>
          </p:cNvSpPr>
          <p:nvPr/>
        </p:nvSpPr>
        <p:spPr bwMode="auto">
          <a:xfrm>
            <a:off x="6491076" y="3969390"/>
            <a:ext cx="472366" cy="244077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82" name="直線コネクタ 68"/>
          <p:cNvCxnSpPr>
            <a:cxnSpLocks noChangeShapeType="1"/>
          </p:cNvCxnSpPr>
          <p:nvPr/>
        </p:nvCxnSpPr>
        <p:spPr bwMode="auto">
          <a:xfrm>
            <a:off x="6956553" y="1857309"/>
            <a:ext cx="185678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フリーフォーム 71"/>
          <p:cNvSpPr>
            <a:spLocks/>
          </p:cNvSpPr>
          <p:nvPr/>
        </p:nvSpPr>
        <p:spPr bwMode="auto">
          <a:xfrm>
            <a:off x="6483656" y="1857309"/>
            <a:ext cx="474943" cy="247332"/>
          </a:xfrm>
          <a:custGeom>
            <a:avLst/>
            <a:gdLst>
              <a:gd name="T0" fmla="*/ 0 w 368300"/>
              <a:gd name="T1" fmla="*/ 0 h 171450"/>
              <a:gd name="T2" fmla="*/ 0 w 368300"/>
              <a:gd name="T3" fmla="*/ 0 h 171450"/>
              <a:gd name="T4" fmla="*/ 0 w 368300"/>
              <a:gd name="T5" fmla="*/ 0 h 171450"/>
              <a:gd name="T6" fmla="*/ 0 w 368300"/>
              <a:gd name="T7" fmla="*/ 0 h 1714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8300" h="171450">
                <a:moveTo>
                  <a:pt x="368300" y="0"/>
                </a:moveTo>
                <a:cubicBezTo>
                  <a:pt x="314854" y="8996"/>
                  <a:pt x="261408" y="17992"/>
                  <a:pt x="209550" y="38100"/>
                </a:cubicBezTo>
                <a:cubicBezTo>
                  <a:pt x="157692" y="58208"/>
                  <a:pt x="92075" y="98425"/>
                  <a:pt x="57150" y="120650"/>
                </a:cubicBezTo>
                <a:cubicBezTo>
                  <a:pt x="22225" y="142875"/>
                  <a:pt x="11112" y="157162"/>
                  <a:pt x="0" y="17145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ja-JP" altLang="en-US"/>
          </a:p>
        </p:txBody>
      </p:sp>
      <p:cxnSp>
        <p:nvCxnSpPr>
          <p:cNvPr id="84" name="直線コネクタ 78"/>
          <p:cNvCxnSpPr>
            <a:cxnSpLocks noChangeShapeType="1"/>
          </p:cNvCxnSpPr>
          <p:nvPr/>
        </p:nvCxnSpPr>
        <p:spPr bwMode="auto">
          <a:xfrm flipH="1">
            <a:off x="6483656" y="1499329"/>
            <a:ext cx="4946" cy="304282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AutoShape 4590"/>
          <p:cNvSpPr>
            <a:spLocks noChangeArrowheads="1"/>
          </p:cNvSpPr>
          <p:nvPr/>
        </p:nvSpPr>
        <p:spPr bwMode="auto">
          <a:xfrm>
            <a:off x="6562759" y="2975981"/>
            <a:ext cx="395840" cy="178177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sp>
        <p:nvSpPr>
          <p:cNvPr id="86" name="Text Box 4599"/>
          <p:cNvSpPr txBox="1">
            <a:spLocks noChangeArrowheads="1"/>
          </p:cNvSpPr>
          <p:nvPr/>
        </p:nvSpPr>
        <p:spPr bwMode="auto">
          <a:xfrm>
            <a:off x="7473208" y="2152987"/>
            <a:ext cx="4603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CB</a:t>
            </a:r>
          </a:p>
        </p:txBody>
      </p:sp>
      <p:sp>
        <p:nvSpPr>
          <p:cNvPr id="87" name="Text Box 4600"/>
          <p:cNvSpPr txBox="1">
            <a:spLocks noChangeArrowheads="1"/>
          </p:cNvSpPr>
          <p:nvPr/>
        </p:nvSpPr>
        <p:spPr bwMode="auto">
          <a:xfrm>
            <a:off x="7478879" y="4135364"/>
            <a:ext cx="47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VB</a:t>
            </a:r>
          </a:p>
        </p:txBody>
      </p:sp>
      <p:cxnSp>
        <p:nvCxnSpPr>
          <p:cNvPr id="88" name="直線コネクタ 68"/>
          <p:cNvCxnSpPr>
            <a:cxnSpLocks noChangeShapeType="1"/>
          </p:cNvCxnSpPr>
          <p:nvPr/>
        </p:nvCxnSpPr>
        <p:spPr bwMode="auto">
          <a:xfrm>
            <a:off x="6205895" y="2090502"/>
            <a:ext cx="28270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直線コネクタ 68"/>
          <p:cNvCxnSpPr>
            <a:cxnSpLocks noChangeShapeType="1"/>
          </p:cNvCxnSpPr>
          <p:nvPr/>
        </p:nvCxnSpPr>
        <p:spPr bwMode="auto">
          <a:xfrm>
            <a:off x="6197662" y="2296863"/>
            <a:ext cx="28270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AutoShape 4590"/>
          <p:cNvSpPr>
            <a:spLocks noChangeArrowheads="1"/>
          </p:cNvSpPr>
          <p:nvPr/>
        </p:nvSpPr>
        <p:spPr bwMode="auto">
          <a:xfrm>
            <a:off x="6205894" y="2975982"/>
            <a:ext cx="240683" cy="179080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sp>
        <p:nvSpPr>
          <p:cNvPr id="91" name="Text Box 4591"/>
          <p:cNvSpPr txBox="1">
            <a:spLocks noChangeArrowheads="1"/>
          </p:cNvSpPr>
          <p:nvPr/>
        </p:nvSpPr>
        <p:spPr bwMode="auto">
          <a:xfrm>
            <a:off x="5741973" y="3363667"/>
            <a:ext cx="7713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Surf.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dipole</a:t>
            </a:r>
          </a:p>
        </p:txBody>
      </p:sp>
      <p:graphicFrame>
        <p:nvGraphicFramePr>
          <p:cNvPr id="92" name="オブジェクト 91"/>
          <p:cNvGraphicFramePr>
            <a:graphicFrameLocks noChangeAspect="1"/>
          </p:cNvGraphicFramePr>
          <p:nvPr>
            <p:extLst/>
          </p:nvPr>
        </p:nvGraphicFramePr>
        <p:xfrm>
          <a:off x="6446577" y="945780"/>
          <a:ext cx="2244065" cy="45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1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92" name="オブジェクト 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6577" y="945780"/>
                        <a:ext cx="2244065" cy="45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オブジェクト 92"/>
          <p:cNvGraphicFramePr>
            <a:graphicFrameLocks noChangeAspect="1"/>
          </p:cNvGraphicFramePr>
          <p:nvPr>
            <p:extLst/>
          </p:nvPr>
        </p:nvGraphicFramePr>
        <p:xfrm>
          <a:off x="5635687" y="2028256"/>
          <a:ext cx="460622" cy="38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2" name="Equation" r:id="rId7" imgW="241200" imgH="203040" progId="Equation.DSMT4">
                  <p:embed/>
                </p:oleObj>
              </mc:Choice>
              <mc:Fallback>
                <p:oleObj name="Equation" r:id="rId7" imgW="241200" imgH="203040" progId="Equation.DSMT4">
                  <p:embed/>
                  <p:pic>
                    <p:nvPicPr>
                      <p:cNvPr id="93" name="オブジェクト 9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5687" y="2028256"/>
                        <a:ext cx="460622" cy="38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オブジェクト 93"/>
          <p:cNvGraphicFramePr>
            <a:graphicFrameLocks noChangeAspect="1"/>
          </p:cNvGraphicFramePr>
          <p:nvPr>
            <p:extLst/>
          </p:nvPr>
        </p:nvGraphicFramePr>
        <p:xfrm>
          <a:off x="5616094" y="1777372"/>
          <a:ext cx="514027" cy="25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3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94" name="オブジェクト 9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16094" y="1777372"/>
                        <a:ext cx="514027" cy="257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Line 4595"/>
          <p:cNvSpPr>
            <a:spLocks noChangeShapeType="1"/>
          </p:cNvSpPr>
          <p:nvPr/>
        </p:nvSpPr>
        <p:spPr bwMode="auto">
          <a:xfrm>
            <a:off x="6390710" y="1857309"/>
            <a:ext cx="0" cy="2215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96" name="直線コネクタ 68"/>
          <p:cNvCxnSpPr>
            <a:cxnSpLocks noChangeShapeType="1"/>
          </p:cNvCxnSpPr>
          <p:nvPr/>
        </p:nvCxnSpPr>
        <p:spPr bwMode="auto">
          <a:xfrm>
            <a:off x="6267618" y="1867343"/>
            <a:ext cx="436494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Line 4595"/>
          <p:cNvSpPr>
            <a:spLocks noChangeShapeType="1"/>
          </p:cNvSpPr>
          <p:nvPr/>
        </p:nvSpPr>
        <p:spPr bwMode="auto">
          <a:xfrm>
            <a:off x="6336639" y="2089554"/>
            <a:ext cx="0" cy="2215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98" name="グループ化 97"/>
          <p:cNvGrpSpPr/>
          <p:nvPr/>
        </p:nvGrpSpPr>
        <p:grpSpPr>
          <a:xfrm>
            <a:off x="6708503" y="4819190"/>
            <a:ext cx="1446168" cy="1957484"/>
            <a:chOff x="6901688" y="4687961"/>
            <a:chExt cx="1446168" cy="1957484"/>
          </a:xfrm>
        </p:grpSpPr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01688" y="5387908"/>
              <a:ext cx="1446168" cy="1257537"/>
            </a:xfrm>
            <a:prstGeom prst="rect">
              <a:avLst/>
            </a:prstGeom>
          </p:spPr>
        </p:pic>
        <p:cxnSp>
          <p:nvCxnSpPr>
            <p:cNvPr id="100" name="直線コネクタ 99"/>
            <p:cNvCxnSpPr/>
            <p:nvPr/>
          </p:nvCxnSpPr>
          <p:spPr>
            <a:xfrm>
              <a:off x="7492257" y="5222984"/>
              <a:ext cx="0" cy="3389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円/楕円 100"/>
            <p:cNvSpPr/>
            <p:nvPr/>
          </p:nvSpPr>
          <p:spPr>
            <a:xfrm>
              <a:off x="7402233" y="5083972"/>
              <a:ext cx="180047" cy="18004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7101391" y="4687961"/>
              <a:ext cx="6124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>
                  <a:latin typeface="Calibri" panose="020F0502020204030204" pitchFamily="34" charset="0"/>
                  <a:ea typeface="小塚ゴシック Pro R" pitchFamily="34" charset="-128"/>
                </a:rPr>
                <a:t>H</a:t>
              </a:r>
              <a:r>
                <a:rPr lang="en-US" altLang="ja-JP" baseline="30000" dirty="0" err="1">
                  <a:latin typeface="Calibri" panose="020F0502020204030204" pitchFamily="34" charset="0"/>
                  <a:ea typeface="小塚ゴシック Pro R" pitchFamily="34" charset="-128"/>
                </a:rPr>
                <a:t>+</a:t>
              </a:r>
              <a:r>
                <a:rPr lang="en-US" altLang="ja-JP" baseline="30000" dirty="0" err="1">
                  <a:latin typeface="Symbol" panose="05050102010706020507" pitchFamily="18" charset="2"/>
                  <a:ea typeface="小塚ゴシック Pro R" pitchFamily="34" charset="-128"/>
                </a:rPr>
                <a:t>d</a:t>
              </a:r>
              <a:endParaRPr lang="en-US" altLang="ja-JP" baseline="30000" dirty="0">
                <a:latin typeface="Symbol" panose="05050102010706020507" pitchFamily="18" charset="2"/>
                <a:ea typeface="小塚ゴシック Pro R" pitchFamily="34" charset="-128"/>
              </a:endParaRPr>
            </a:p>
          </p:txBody>
        </p:sp>
        <p:sp>
          <p:nvSpPr>
            <p:cNvPr id="103" name="AutoShape 4590"/>
            <p:cNvSpPr>
              <a:spLocks noChangeArrowheads="1"/>
            </p:cNvSpPr>
            <p:nvPr/>
          </p:nvSpPr>
          <p:spPr bwMode="auto">
            <a:xfrm rot="5400000">
              <a:off x="7639283" y="5465644"/>
              <a:ext cx="585650" cy="182211"/>
            </a:xfrm>
            <a:prstGeom prst="leftArrow">
              <a:avLst>
                <a:gd name="adj1" fmla="val 50000"/>
                <a:gd name="adj2" fmla="val 77966"/>
              </a:avLst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1C1C1C"/>
                  </a:solidFill>
                  <a:latin typeface="Helvetica" pitchFamily="34" charset="0"/>
                  <a:ea typeface="Meiryo UI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000">
                <a:solidFill>
                  <a:srgbClr val="333333"/>
                </a:solidFill>
                <a:latin typeface="Calibri" pitchFamily="34" charset="0"/>
                <a:ea typeface="HGｺﾞｼｯｸM" pitchFamily="49" charset="-128"/>
              </a:endParaRPr>
            </a:p>
          </p:txBody>
        </p:sp>
        <p:sp>
          <p:nvSpPr>
            <p:cNvPr id="104" name="テキスト ボックス 103"/>
            <p:cNvSpPr txBox="1"/>
            <p:nvPr/>
          </p:nvSpPr>
          <p:spPr>
            <a:xfrm>
              <a:off x="7735138" y="5799892"/>
              <a:ext cx="360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dirty="0">
                  <a:latin typeface="Calibri" panose="020F0502020204030204" pitchFamily="34" charset="0"/>
                  <a:ea typeface="小塚ゴシック Pro R" pitchFamily="34" charset="-128"/>
                </a:rPr>
                <a:t>－</a:t>
              </a:r>
              <a:endParaRPr lang="en-US" altLang="ja-JP" sz="1600" baseline="30000" dirty="0">
                <a:latin typeface="Symbol" panose="05050102010706020507" pitchFamily="18" charset="2"/>
                <a:ea typeface="小塚ゴシック Pro R" pitchFamily="34" charset="-128"/>
              </a:endParaRPr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7762789" y="4901403"/>
              <a:ext cx="360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Calibri" panose="020F0502020204030204" pitchFamily="34" charset="0"/>
                  <a:ea typeface="小塚ゴシック Pro R" pitchFamily="34" charset="-128"/>
                </a:rPr>
                <a:t>+</a:t>
              </a:r>
              <a:endParaRPr lang="en-US" altLang="ja-JP" baseline="30000" dirty="0">
                <a:latin typeface="Symbol" panose="05050102010706020507" pitchFamily="18" charset="2"/>
                <a:ea typeface="小塚ゴシック Pro R" pitchFamily="34" charset="-128"/>
              </a:endParaRPr>
            </a:p>
          </p:txBody>
        </p:sp>
      </p:grpSp>
      <p:sp>
        <p:nvSpPr>
          <p:cNvPr id="106" name="Text Box 4591"/>
          <p:cNvSpPr txBox="1">
            <a:spLocks noChangeArrowheads="1"/>
          </p:cNvSpPr>
          <p:nvPr/>
        </p:nvSpPr>
        <p:spPr bwMode="auto">
          <a:xfrm>
            <a:off x="6581547" y="3264808"/>
            <a:ext cx="434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333333"/>
                </a:solidFill>
                <a:latin typeface="Calibri" pitchFamily="34" charset="0"/>
                <a:ea typeface="ＭＳ Ｐ明朝" pitchFamily="18" charset="-128"/>
              </a:rPr>
              <a:t>BB</a:t>
            </a:r>
          </a:p>
        </p:txBody>
      </p:sp>
      <p:sp>
        <p:nvSpPr>
          <p:cNvPr id="107" name="AutoShape 4590"/>
          <p:cNvSpPr>
            <a:spLocks noChangeArrowheads="1"/>
          </p:cNvSpPr>
          <p:nvPr/>
        </p:nvSpPr>
        <p:spPr bwMode="auto">
          <a:xfrm>
            <a:off x="3070807" y="2432201"/>
            <a:ext cx="240683" cy="179080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sp>
        <p:nvSpPr>
          <p:cNvPr id="108" name="Line 4595"/>
          <p:cNvSpPr>
            <a:spLocks noChangeShapeType="1"/>
          </p:cNvSpPr>
          <p:nvPr/>
        </p:nvSpPr>
        <p:spPr bwMode="auto">
          <a:xfrm flipH="1" flipV="1">
            <a:off x="4094060" y="1777372"/>
            <a:ext cx="23545" cy="156130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37650" y="4357525"/>
            <a:ext cx="372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Downward band bending </a:t>
            </a:r>
            <a:endParaRPr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637650" y="5305225"/>
            <a:ext cx="436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Presence of In-gap state (IGS)</a:t>
            </a:r>
            <a:endParaRPr lang="ja-JP" altLang="en-US" dirty="0"/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395576" y="5808010"/>
            <a:ext cx="432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Charge transfer </a:t>
            </a:r>
            <a:r>
              <a:rPr lang="en-US" altLang="ja-JP" dirty="0"/>
              <a:t>from H </a:t>
            </a:r>
            <a:r>
              <a:rPr kumimoji="1" lang="en-US" altLang="ja-JP" dirty="0"/>
              <a:t>to </a:t>
            </a:r>
            <a:r>
              <a:rPr kumimoji="1" lang="en-US" altLang="ja-JP" dirty="0" err="1"/>
              <a:t>Ti</a:t>
            </a:r>
            <a:endParaRPr kumimoji="1" lang="ja-JP" altLang="en-US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395576" y="4767535"/>
            <a:ext cx="154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0.2 eV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0654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0331" y="116632"/>
            <a:ext cx="7773987" cy="587375"/>
          </a:xfrm>
        </p:spPr>
        <p:txBody>
          <a:bodyPr/>
          <a:lstStyle/>
          <a:p>
            <a:r>
              <a:rPr lang="en-US" altLang="ja-JP" sz="3200" dirty="0"/>
              <a:t>H on rutileTiO</a:t>
            </a:r>
            <a:r>
              <a:rPr lang="en-US" altLang="ja-JP" sz="3200" baseline="-25000" dirty="0"/>
              <a:t>2</a:t>
            </a:r>
            <a:r>
              <a:rPr lang="en-US" altLang="ja-JP" sz="3200" dirty="0"/>
              <a:t>(110)</a:t>
            </a:r>
            <a:endParaRPr lang="ja-JP" altLang="en-US" sz="32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09049" y="793461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74660" y="5812545"/>
            <a:ext cx="462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→  </a:t>
            </a:r>
            <a:r>
              <a:rPr kumimoji="1" lang="en-US" altLang="ja-JP" dirty="0"/>
              <a:t>Diffusion of H into the interior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93" y="3925312"/>
            <a:ext cx="4254531" cy="27363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44" y="5150563"/>
            <a:ext cx="142875" cy="2571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90" y="5137229"/>
            <a:ext cx="190500" cy="2762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01" y="5174401"/>
            <a:ext cx="190500" cy="27622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25303" y="4116953"/>
            <a:ext cx="2110073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/>
          <a:srcRect r="367"/>
          <a:stretch/>
        </p:blipFill>
        <p:spPr>
          <a:xfrm>
            <a:off x="778781" y="1358796"/>
            <a:ext cx="3193786" cy="2333535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318779" y="1032800"/>
            <a:ext cx="684230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15" b="1" dirty="0"/>
              <a:t>H</a:t>
            </a:r>
            <a:r>
              <a:rPr lang="en-US" altLang="ja-JP" sz="2215" b="1" baseline="30000" dirty="0"/>
              <a:t>+</a:t>
            </a:r>
            <a:endParaRPr lang="ja-JP" altLang="en-US" sz="2215" b="1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06718" y="1476266"/>
            <a:ext cx="539819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15" b="1" dirty="0"/>
              <a:t>e</a:t>
            </a:r>
            <a:r>
              <a:rPr lang="en-US" altLang="ja-JP" sz="2215" b="1" baseline="30000" dirty="0"/>
              <a:t>-</a:t>
            </a:r>
            <a:endParaRPr lang="ja-JP" altLang="en-US" sz="2215" b="1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7866" y="6131401"/>
            <a:ext cx="400212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/>
              <a:t>Clean      H ad.      550 K    620 K</a:t>
            </a:r>
            <a:endParaRPr lang="en-US" altLang="ja-JP" sz="2000" dirty="0">
              <a:latin typeface="Symbol" panose="05050102010706020507" pitchFamily="18" charset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21327" y="5335881"/>
            <a:ext cx="2268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Recovery of </a:t>
            </a:r>
            <a:r>
              <a:rPr kumimoji="1" lang="en-US" altLang="ja-JP" dirty="0">
                <a:latin typeface="Symbol" panose="05050102010706020507" pitchFamily="18" charset="2"/>
              </a:rPr>
              <a:t>Dc</a:t>
            </a:r>
            <a:endParaRPr kumimoji="1" lang="en-US" altLang="ja-JP" dirty="0"/>
          </a:p>
        </p:txBody>
      </p:sp>
      <p:sp>
        <p:nvSpPr>
          <p:cNvPr id="20" name="正方形/長方形 19"/>
          <p:cNvSpPr/>
          <p:nvPr/>
        </p:nvSpPr>
        <p:spPr>
          <a:xfrm>
            <a:off x="3972567" y="4165118"/>
            <a:ext cx="668547" cy="726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/>
          </p:nvPr>
        </p:nvGraphicFramePr>
        <p:xfrm>
          <a:off x="3171338" y="4307649"/>
          <a:ext cx="460622" cy="387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8" name="Equation" r:id="rId8" imgW="241200" imgH="203040" progId="Equation.DSMT4">
                  <p:embed/>
                </p:oleObj>
              </mc:Choice>
              <mc:Fallback>
                <p:oleObj name="Equation" r:id="rId8" imgW="241200" imgH="203040" progId="Equation.DSMT4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71338" y="4307649"/>
                        <a:ext cx="460622" cy="387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/>
          </p:nvPr>
        </p:nvGraphicFramePr>
        <p:xfrm>
          <a:off x="1635971" y="4596522"/>
          <a:ext cx="628619" cy="31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9" name="Equation" r:id="rId10" imgW="330120" imgH="164880" progId="Equation.DSMT4">
                  <p:embed/>
                </p:oleObj>
              </mc:Choice>
              <mc:Fallback>
                <p:oleObj name="Equation" r:id="rId10" imgW="330120" imgH="164880" progId="Equation.DSMT4">
                  <p:embed/>
                  <p:pic>
                    <p:nvPicPr>
                      <p:cNvPr id="23" name="オブジェクト 2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35971" y="4596522"/>
                        <a:ext cx="628619" cy="31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4478981" y="6504231"/>
            <a:ext cx="4643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/>
              <a:t>Cf. X.Y. Lin et al., </a:t>
            </a:r>
            <a:r>
              <a:rPr lang="ja-JP" altLang="en-US" sz="1600" dirty="0"/>
              <a:t>ChemPhysChem 9</a:t>
            </a:r>
            <a:r>
              <a:rPr lang="en-US" altLang="ja-JP" sz="1600" dirty="0"/>
              <a:t>, </a:t>
            </a:r>
            <a:r>
              <a:rPr lang="ja-JP" altLang="en-US" sz="1600" dirty="0"/>
              <a:t>253 </a:t>
            </a:r>
            <a:r>
              <a:rPr lang="en-US" altLang="ja-JP" sz="1600" dirty="0"/>
              <a:t>(2008)</a:t>
            </a:r>
          </a:p>
        </p:txBody>
      </p:sp>
      <p:sp>
        <p:nvSpPr>
          <p:cNvPr id="24" name="AutoShape 4590"/>
          <p:cNvSpPr>
            <a:spLocks noChangeArrowheads="1"/>
          </p:cNvSpPr>
          <p:nvPr/>
        </p:nvSpPr>
        <p:spPr bwMode="auto">
          <a:xfrm rot="5400000">
            <a:off x="2608797" y="1339657"/>
            <a:ext cx="395840" cy="178177"/>
          </a:xfrm>
          <a:prstGeom prst="leftArrow">
            <a:avLst>
              <a:gd name="adj1" fmla="val 50000"/>
              <a:gd name="adj2" fmla="val 77966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1C1C1C"/>
                </a:solidFill>
                <a:latin typeface="Helvetica" pitchFamily="34" charset="0"/>
                <a:ea typeface="Meiryo UI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000">
              <a:solidFill>
                <a:srgbClr val="333333"/>
              </a:solidFill>
              <a:latin typeface="Calibri" pitchFamily="34" charset="0"/>
              <a:ea typeface="HGｺﾞｼｯｸM" pitchFamily="49" charset="-128"/>
            </a:endParaRPr>
          </a:p>
        </p:txBody>
      </p:sp>
      <p:sp>
        <p:nvSpPr>
          <p:cNvPr id="25" name="Line 4595"/>
          <p:cNvSpPr>
            <a:spLocks noChangeShapeType="1"/>
          </p:cNvSpPr>
          <p:nvPr/>
        </p:nvSpPr>
        <p:spPr bwMode="auto">
          <a:xfrm>
            <a:off x="3491879" y="4695474"/>
            <a:ext cx="162521" cy="245945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Line 4595"/>
          <p:cNvSpPr>
            <a:spLocks noChangeShapeType="1"/>
          </p:cNvSpPr>
          <p:nvPr/>
        </p:nvSpPr>
        <p:spPr bwMode="auto">
          <a:xfrm>
            <a:off x="1834938" y="4935143"/>
            <a:ext cx="124161" cy="2311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1841" y="1220267"/>
            <a:ext cx="4681498" cy="36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52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0" y="90490"/>
            <a:ext cx="9144000" cy="66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2P-PES: Polarization</a:t>
            </a:r>
            <a:r>
              <a:rPr lang="ja-JP" altLang="en-US" sz="3200" b="1" dirty="0"/>
              <a:t> </a:t>
            </a:r>
            <a:r>
              <a:rPr lang="en-US" altLang="ja-JP" sz="3200" b="1" dirty="0"/>
              <a:t>dependence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4213" y="698508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06458"/>
            <a:ext cx="5068364" cy="308358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20886" y="1021185"/>
            <a:ext cx="11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/>
              <a:t>H-ads. 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3635268" y="1021185"/>
            <a:ext cx="936732" cy="1735783"/>
            <a:chOff x="3008827" y="1168312"/>
            <a:chExt cx="864724" cy="1389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3008827" y="1168312"/>
                  <a:ext cx="864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00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p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1168312"/>
                  <a:ext cx="86472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8197" r="-4930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3008827" y="1513335"/>
                  <a:ext cx="832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00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s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1513335"/>
                  <a:ext cx="83266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8197" r="-5882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3008827" y="1850933"/>
                  <a:ext cx="864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p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1850933"/>
                  <a:ext cx="86472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8197" r="-4930" b="-245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3008827" y="2188530"/>
                  <a:ext cx="832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  <m:acc>
                            <m:accPr>
                              <m:chr m:val="̅"/>
                              <m:ctrlP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ja-JP" altLang="en-US" sz="1600" dirty="0"/>
                    <a:t> </a:t>
                  </a:r>
                  <a:r>
                    <a:rPr lang="en-US" altLang="ja-JP" dirty="0"/>
                    <a:t>s</a:t>
                  </a:r>
                  <a:endParaRPr lang="ja-JP" altLang="en-US" sz="1600" dirty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27" y="2188530"/>
                  <a:ext cx="832664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0000" r="-5882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テキスト ボックス 16"/>
          <p:cNvSpPr txBox="1"/>
          <p:nvPr/>
        </p:nvSpPr>
        <p:spPr>
          <a:xfrm>
            <a:off x="1833724" y="3518089"/>
            <a:ext cx="19281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1520" y="3645024"/>
            <a:ext cx="4548141" cy="31291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575846" y="3565464"/>
            <a:ext cx="13402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H-</a:t>
            </a:r>
            <a:r>
              <a:rPr kumimoji="1" lang="en-US" altLang="ja-JP" dirty="0" err="1"/>
              <a:t>irrad</a:t>
            </a:r>
            <a:r>
              <a:rPr kumimoji="1" lang="en-US" altLang="ja-JP" dirty="0"/>
              <a:t>.     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5268300" y="3438481"/>
            <a:ext cx="3528392" cy="2832890"/>
            <a:chOff x="539552" y="1340768"/>
            <a:chExt cx="3856526" cy="3096344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340768"/>
              <a:ext cx="3856526" cy="3096344"/>
            </a:xfrm>
            <a:prstGeom prst="rect">
              <a:avLst/>
            </a:prstGeom>
          </p:spPr>
        </p:pic>
        <p:cxnSp>
          <p:nvCxnSpPr>
            <p:cNvPr id="20" name="直線コネクタ 19"/>
            <p:cNvCxnSpPr>
              <a:cxnSpLocks/>
            </p:cNvCxnSpPr>
            <p:nvPr/>
          </p:nvCxnSpPr>
          <p:spPr>
            <a:xfrm>
              <a:off x="2346371" y="2734212"/>
              <a:ext cx="366873" cy="426141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cxnSpLocks/>
            </p:cNvCxnSpPr>
            <p:nvPr/>
          </p:nvCxnSpPr>
          <p:spPr>
            <a:xfrm flipV="1">
              <a:off x="1966322" y="2734214"/>
              <a:ext cx="375436" cy="499414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>
              <a:cxnSpLocks/>
            </p:cNvCxnSpPr>
            <p:nvPr/>
          </p:nvCxnSpPr>
          <p:spPr>
            <a:xfrm flipV="1">
              <a:off x="2343838" y="3227675"/>
              <a:ext cx="250067" cy="47257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cxnSpLocks/>
            </p:cNvCxnSpPr>
            <p:nvPr/>
          </p:nvCxnSpPr>
          <p:spPr>
            <a:xfrm>
              <a:off x="1966322" y="3229355"/>
              <a:ext cx="379942" cy="475519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cxnSpLocks/>
            </p:cNvCxnSpPr>
            <p:nvPr/>
          </p:nvCxnSpPr>
          <p:spPr>
            <a:xfrm>
              <a:off x="2093169" y="3159806"/>
              <a:ext cx="247748" cy="53590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cxnSpLocks/>
            </p:cNvCxnSpPr>
            <p:nvPr/>
          </p:nvCxnSpPr>
          <p:spPr>
            <a:xfrm>
              <a:off x="2336117" y="2731805"/>
              <a:ext cx="265250" cy="504594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>
              <a:cxnSpLocks/>
            </p:cNvCxnSpPr>
            <p:nvPr/>
          </p:nvCxnSpPr>
          <p:spPr>
            <a:xfrm flipV="1">
              <a:off x="2093090" y="2734212"/>
              <a:ext cx="248669" cy="42446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cxnSpLocks/>
            </p:cNvCxnSpPr>
            <p:nvPr/>
          </p:nvCxnSpPr>
          <p:spPr>
            <a:xfrm flipV="1">
              <a:off x="2346344" y="3166027"/>
              <a:ext cx="360684" cy="52999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>
              <a:cxnSpLocks/>
            </p:cNvCxnSpPr>
            <p:nvPr/>
          </p:nvCxnSpPr>
          <p:spPr>
            <a:xfrm>
              <a:off x="2081802" y="3160079"/>
              <a:ext cx="631441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>
              <a:cxnSpLocks/>
            </p:cNvCxnSpPr>
            <p:nvPr/>
          </p:nvCxnSpPr>
          <p:spPr>
            <a:xfrm flipV="1">
              <a:off x="2593905" y="3157243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cxnSpLocks/>
            </p:cNvCxnSpPr>
            <p:nvPr/>
          </p:nvCxnSpPr>
          <p:spPr>
            <a:xfrm>
              <a:off x="1966322" y="3236710"/>
              <a:ext cx="631441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>
              <a:cxnSpLocks/>
            </p:cNvCxnSpPr>
            <p:nvPr/>
          </p:nvCxnSpPr>
          <p:spPr>
            <a:xfrm flipV="1">
              <a:off x="1969216" y="3157243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cxnSpLocks/>
            </p:cNvCxnSpPr>
            <p:nvPr/>
          </p:nvCxnSpPr>
          <p:spPr>
            <a:xfrm flipV="1">
              <a:off x="3110342" y="2403587"/>
              <a:ext cx="250067" cy="47257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>
              <a:cxnSpLocks/>
            </p:cNvCxnSpPr>
            <p:nvPr/>
          </p:nvCxnSpPr>
          <p:spPr>
            <a:xfrm>
              <a:off x="2732826" y="2405268"/>
              <a:ext cx="379942" cy="475518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cxnSpLocks/>
            </p:cNvCxnSpPr>
            <p:nvPr/>
          </p:nvCxnSpPr>
          <p:spPr>
            <a:xfrm>
              <a:off x="2859673" y="2335718"/>
              <a:ext cx="247748" cy="53590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>
              <a:cxnSpLocks/>
            </p:cNvCxnSpPr>
            <p:nvPr/>
          </p:nvCxnSpPr>
          <p:spPr>
            <a:xfrm flipV="1">
              <a:off x="3112848" y="2341939"/>
              <a:ext cx="360684" cy="529991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>
              <a:cxnSpLocks/>
            </p:cNvCxnSpPr>
            <p:nvPr/>
          </p:nvCxnSpPr>
          <p:spPr>
            <a:xfrm>
              <a:off x="2848306" y="2335991"/>
              <a:ext cx="631441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cxnSpLocks/>
            </p:cNvCxnSpPr>
            <p:nvPr/>
          </p:nvCxnSpPr>
          <p:spPr>
            <a:xfrm flipV="1">
              <a:off x="3360409" y="2333155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cxnSpLocks/>
            </p:cNvCxnSpPr>
            <p:nvPr/>
          </p:nvCxnSpPr>
          <p:spPr>
            <a:xfrm>
              <a:off x="2732826" y="2412622"/>
              <a:ext cx="631442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>
              <a:cxnSpLocks/>
            </p:cNvCxnSpPr>
            <p:nvPr/>
          </p:nvCxnSpPr>
          <p:spPr>
            <a:xfrm flipV="1">
              <a:off x="2735720" y="2333155"/>
              <a:ext cx="119339" cy="76385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cxnSpLocks/>
            </p:cNvCxnSpPr>
            <p:nvPr/>
          </p:nvCxnSpPr>
          <p:spPr>
            <a:xfrm flipH="1">
              <a:off x="2356507" y="3952394"/>
              <a:ext cx="548523" cy="38209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>
              <a:cxnSpLocks/>
            </p:cNvCxnSpPr>
            <p:nvPr/>
          </p:nvCxnSpPr>
          <p:spPr>
            <a:xfrm flipH="1">
              <a:off x="1948847" y="3691744"/>
              <a:ext cx="403959" cy="26065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>
              <a:cxnSpLocks/>
            </p:cNvCxnSpPr>
            <p:nvPr/>
          </p:nvCxnSpPr>
          <p:spPr>
            <a:xfrm>
              <a:off x="2353928" y="3694383"/>
              <a:ext cx="551103" cy="25801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cxnSpLocks/>
            </p:cNvCxnSpPr>
            <p:nvPr/>
          </p:nvCxnSpPr>
          <p:spPr>
            <a:xfrm>
              <a:off x="1948286" y="3948803"/>
              <a:ext cx="405082" cy="371683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cxnSpLocks/>
            </p:cNvCxnSpPr>
            <p:nvPr/>
          </p:nvCxnSpPr>
          <p:spPr>
            <a:xfrm rot="5400000">
              <a:off x="2189674" y="3934968"/>
              <a:ext cx="63144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>
              <a:cxnSpLocks/>
            </p:cNvCxnSpPr>
            <p:nvPr/>
          </p:nvCxnSpPr>
          <p:spPr>
            <a:xfrm rot="5400000">
              <a:off x="2037647" y="4019886"/>
              <a:ext cx="631440" cy="0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cxnSpLocks/>
            </p:cNvCxnSpPr>
            <p:nvPr/>
          </p:nvCxnSpPr>
          <p:spPr>
            <a:xfrm flipV="1">
              <a:off x="2348343" y="3615006"/>
              <a:ext cx="161587" cy="8165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cxnSpLocks/>
            </p:cNvCxnSpPr>
            <p:nvPr/>
          </p:nvCxnSpPr>
          <p:spPr>
            <a:xfrm flipV="1">
              <a:off x="2348343" y="4253954"/>
              <a:ext cx="161587" cy="8165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cxnSpLocks/>
            </p:cNvCxnSpPr>
            <p:nvPr/>
          </p:nvCxnSpPr>
          <p:spPr>
            <a:xfrm flipH="1">
              <a:off x="1953101" y="3622469"/>
              <a:ext cx="556268" cy="328274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>
              <a:cxnSpLocks/>
            </p:cNvCxnSpPr>
            <p:nvPr/>
          </p:nvCxnSpPr>
          <p:spPr>
            <a:xfrm>
              <a:off x="1951979" y="3946086"/>
              <a:ext cx="560529" cy="304602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cxnSpLocks/>
            </p:cNvCxnSpPr>
            <p:nvPr/>
          </p:nvCxnSpPr>
          <p:spPr>
            <a:xfrm>
              <a:off x="2497443" y="3620524"/>
              <a:ext cx="407587" cy="333441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>
              <a:cxnSpLocks/>
            </p:cNvCxnSpPr>
            <p:nvPr/>
          </p:nvCxnSpPr>
          <p:spPr>
            <a:xfrm flipH="1">
              <a:off x="2502990" y="3950742"/>
              <a:ext cx="402040" cy="307409"/>
            </a:xfrm>
            <a:prstGeom prst="line">
              <a:avLst/>
            </a:prstGeom>
            <a:ln w="19050">
              <a:solidFill>
                <a:srgbClr val="00B0F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2336117" y="2731805"/>
              <a:ext cx="0" cy="972216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1950579" y="3953965"/>
              <a:ext cx="934824" cy="0"/>
            </a:xfrm>
            <a:prstGeom prst="line">
              <a:avLst/>
            </a:prstGeom>
            <a:ln w="28575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グループ化 53"/>
          <p:cNvGrpSpPr/>
          <p:nvPr/>
        </p:nvGrpSpPr>
        <p:grpSpPr>
          <a:xfrm>
            <a:off x="5033823" y="1051546"/>
            <a:ext cx="2757225" cy="830997"/>
            <a:chOff x="6229315" y="5771266"/>
            <a:chExt cx="2757225" cy="830997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6229315" y="5771266"/>
              <a:ext cx="27572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No intensity at</a:t>
              </a:r>
            </a:p>
            <a:p>
              <a:r>
                <a:rPr lang="en-US" altLang="ja-JP" dirty="0"/>
                <a:t>  s-pol. in         </a:t>
              </a:r>
              <a:r>
                <a:rPr lang="en-US" altLang="ja-JP" dirty="0" err="1"/>
                <a:t>inc.</a:t>
              </a:r>
              <a:endParaRPr lang="ja-JP" altLang="en-US" dirty="0"/>
            </a:p>
          </p:txBody>
        </p:sp>
        <p:graphicFrame>
          <p:nvGraphicFramePr>
            <p:cNvPr id="56" name="オブジェクト 55"/>
            <p:cNvGraphicFramePr>
              <a:graphicFrameLocks noChangeAspect="1"/>
            </p:cNvGraphicFramePr>
            <p:nvPr>
              <p:extLst/>
            </p:nvPr>
          </p:nvGraphicFramePr>
          <p:xfrm>
            <a:off x="7646046" y="6214985"/>
            <a:ext cx="581943" cy="349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36" name="Equation" r:id="rId13" imgW="380880" imgH="228600" progId="Equation.DSMT4">
                    <p:embed/>
                  </p:oleObj>
                </mc:Choice>
                <mc:Fallback>
                  <p:oleObj name="Equation" r:id="rId13" imgW="380880" imgH="228600" progId="Equation.DSMT4">
                    <p:embed/>
                    <p:pic>
                      <p:nvPicPr>
                        <p:cNvPr id="56" name="オブジェクト 5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646046" y="6214985"/>
                          <a:ext cx="581943" cy="3491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テキスト ボックス 57"/>
          <p:cNvSpPr txBox="1"/>
          <p:nvPr/>
        </p:nvSpPr>
        <p:spPr>
          <a:xfrm>
            <a:off x="5033823" y="2235478"/>
            <a:ext cx="275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Similar intensity in</a:t>
            </a:r>
          </a:p>
          <a:p>
            <a:r>
              <a:rPr lang="en-US" altLang="ja-JP" dirty="0"/>
              <a:t>  s-pol. incidences</a:t>
            </a:r>
            <a:endParaRPr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895933" y="6268013"/>
            <a:ext cx="427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Presence of two types of TiO</a:t>
            </a:r>
            <a:r>
              <a:rPr lang="en-US" altLang="ja-JP" baseline="-25000" dirty="0"/>
              <a:t>6</a:t>
            </a:r>
            <a:endParaRPr lang="ja-JP" altLang="en-US" baseline="-25000" dirty="0"/>
          </a:p>
        </p:txBody>
      </p:sp>
      <p:cxnSp>
        <p:nvCxnSpPr>
          <p:cNvPr id="61" name="直線矢印コネクタ 60"/>
          <p:cNvCxnSpPr/>
          <p:nvPr/>
        </p:nvCxnSpPr>
        <p:spPr>
          <a:xfrm flipH="1">
            <a:off x="2916139" y="2712684"/>
            <a:ext cx="2117684" cy="2451906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>
            <a:off x="2819638" y="1585233"/>
            <a:ext cx="2214185" cy="1310568"/>
          </a:xfrm>
          <a:prstGeom prst="straightConnector1">
            <a:avLst/>
          </a:prstGeom>
          <a:ln w="28575">
            <a:solidFill>
              <a:srgbClr val="0856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4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3103" y="764704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8" name="タイトル 7"/>
          <p:cNvSpPr>
            <a:spLocks noGrp="1"/>
          </p:cNvSpPr>
          <p:nvPr>
            <p:ph type="title" idx="4294967295"/>
          </p:nvPr>
        </p:nvSpPr>
        <p:spPr>
          <a:xfrm>
            <a:off x="385958" y="145318"/>
            <a:ext cx="8289925" cy="598487"/>
          </a:xfrm>
        </p:spPr>
        <p:txBody>
          <a:bodyPr/>
          <a:lstStyle/>
          <a:p>
            <a:r>
              <a:rPr kumimoji="1" lang="en-US" altLang="ja-JP" sz="3600" dirty="0"/>
              <a:t>Comparison with black </a:t>
            </a:r>
            <a:r>
              <a:rPr kumimoji="1" lang="en-US" altLang="ja-JP" sz="3600" dirty="0" err="1"/>
              <a:t>titania</a:t>
            </a:r>
            <a:endParaRPr kumimoji="1" lang="ja-JP" altLang="en-US" sz="36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85958" y="952538"/>
            <a:ext cx="4474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Tailing of VB ultrasonic treated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0627B8F-C51F-4346-815D-C55AC4B6A8DD}"/>
              </a:ext>
            </a:extLst>
          </p:cNvPr>
          <p:cNvSpPr/>
          <p:nvPr/>
        </p:nvSpPr>
        <p:spPr>
          <a:xfrm>
            <a:off x="418674" y="4222452"/>
            <a:ext cx="4191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L.-B. Mo et al., APL 105, 202114 (2014)</a:t>
            </a:r>
            <a:endParaRPr lang="ja-JP" altLang="en-US" sz="1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3C2FAE8-4475-4F74-90AF-823676F5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8231"/>
            <a:ext cx="7265700" cy="2844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C4F49E-A20C-410B-A3AC-CDFF3459A030}"/>
              </a:ext>
            </a:extLst>
          </p:cNvPr>
          <p:cNvSpPr/>
          <p:nvPr/>
        </p:nvSpPr>
        <p:spPr>
          <a:xfrm>
            <a:off x="4355976" y="6425237"/>
            <a:ext cx="47106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M. Mehta et al., J. Mater. Chem. A  4, 2670 (2016)</a:t>
            </a:r>
            <a:endParaRPr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113F62-F7A4-491F-8B3B-5E2C2648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93020"/>
            <a:ext cx="2473750" cy="222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90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>
          <a:xfrm>
            <a:off x="583720" y="142139"/>
            <a:ext cx="7992888" cy="61827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>
                <a:latin typeface="+mj-lt"/>
                <a:ea typeface="+mj-ea"/>
                <a:cs typeface="+mj-cs"/>
              </a:rPr>
              <a:t>Background 1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96900" y="760413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11" name="正方形/長方形 10"/>
          <p:cNvSpPr/>
          <p:nvPr/>
        </p:nvSpPr>
        <p:spPr>
          <a:xfrm>
            <a:off x="1069984" y="3494006"/>
            <a:ext cx="432278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600" dirty="0"/>
              <a:t>X.Y. Lin et al., </a:t>
            </a:r>
            <a:r>
              <a:rPr lang="ja-JP" altLang="en-US" sz="1600" dirty="0"/>
              <a:t>ChemPhysChem 9</a:t>
            </a:r>
            <a:r>
              <a:rPr lang="en-US" altLang="ja-JP" sz="1600" dirty="0"/>
              <a:t>, </a:t>
            </a:r>
            <a:r>
              <a:rPr lang="ja-JP" altLang="en-US" sz="1600" dirty="0"/>
              <a:t>253 </a:t>
            </a:r>
            <a:r>
              <a:rPr lang="en-US" altLang="ja-JP" sz="1600" dirty="0"/>
              <a:t>(2008)</a:t>
            </a:r>
          </a:p>
          <a:p>
            <a:pPr>
              <a:spcBef>
                <a:spcPts val="600"/>
              </a:spcBef>
            </a:pPr>
            <a:r>
              <a:rPr lang="en-US" altLang="ja-JP" sz="1600" dirty="0"/>
              <a:t>K. </a:t>
            </a:r>
            <a:r>
              <a:rPr lang="en-US" altLang="ja-JP" sz="1600" dirty="0" err="1"/>
              <a:t>Fukada</a:t>
            </a:r>
            <a:r>
              <a:rPr lang="en-US" altLang="ja-JP" sz="1600" dirty="0"/>
              <a:t> et al., </a:t>
            </a:r>
            <a:r>
              <a:rPr lang="ja-JP" altLang="en-US" sz="1600" dirty="0"/>
              <a:t>JPSJ 84</a:t>
            </a:r>
            <a:r>
              <a:rPr lang="en-US" altLang="ja-JP" sz="1600" dirty="0"/>
              <a:t>, </a:t>
            </a:r>
            <a:r>
              <a:rPr lang="ja-JP" altLang="en-US" sz="1600" dirty="0"/>
              <a:t>064716 </a:t>
            </a:r>
            <a:r>
              <a:rPr lang="en-US" altLang="ja-JP" sz="1600" dirty="0"/>
              <a:t>(2015).</a:t>
            </a:r>
            <a:endParaRPr lang="ja-JP" altLang="en-US" sz="1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71033" y="2052234"/>
            <a:ext cx="2212643" cy="1228140"/>
            <a:chOff x="447283" y="1692674"/>
            <a:chExt cx="2212643" cy="1228140"/>
          </a:xfrm>
        </p:grpSpPr>
        <p:sp>
          <p:nvSpPr>
            <p:cNvPr id="24" name="円/楕円 23"/>
            <p:cNvSpPr/>
            <p:nvPr/>
          </p:nvSpPr>
          <p:spPr>
            <a:xfrm>
              <a:off x="2295886" y="2555328"/>
              <a:ext cx="298924" cy="2989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846878" y="2555328"/>
              <a:ext cx="298924" cy="2989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1574360" y="2555328"/>
              <a:ext cx="298924" cy="29892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787718" y="2200734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219766" y="2488766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1795830" y="2488766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227878" y="2200734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812270" y="2520704"/>
              <a:ext cx="389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/>
                <a:t>Ti</a:t>
              </a:r>
              <a:endParaRPr kumimoji="1" lang="ja-JP" altLang="en-US" sz="2000" dirty="0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846234" y="1854266"/>
              <a:ext cx="299568" cy="2995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47283" y="169267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</a:t>
              </a:r>
              <a:endParaRPr kumimoji="1" lang="ja-JP" altLang="en-US" sz="20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60555" y="1124744"/>
            <a:ext cx="4918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/>
              <a:t>H adsorption on rutile TiO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(110):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16214" y="1770424"/>
            <a:ext cx="2015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OH formation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79979" y="1905626"/>
            <a:ext cx="2793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・</a:t>
            </a:r>
            <a:r>
              <a:rPr kumimoji="1" lang="en-US" altLang="ja-JP" dirty="0"/>
              <a:t>Charge transfer </a:t>
            </a:r>
          </a:p>
          <a:p>
            <a:r>
              <a:rPr lang="en-US" altLang="ja-JP" dirty="0"/>
              <a:t>            from H </a:t>
            </a:r>
            <a:r>
              <a:rPr kumimoji="1" lang="en-US" altLang="ja-JP" dirty="0"/>
              <a:t>to </a:t>
            </a:r>
            <a:r>
              <a:rPr kumimoji="1" lang="en-US" altLang="ja-JP" dirty="0" err="1"/>
              <a:t>Ti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79979" y="2854466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・</a:t>
            </a:r>
            <a:r>
              <a:rPr kumimoji="1" lang="en-US" altLang="ja-JP" sz="2200" dirty="0"/>
              <a:t>Formation of in-gap state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922016" y="4913109"/>
            <a:ext cx="3494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/>
              <a:t>・</a:t>
            </a:r>
            <a:r>
              <a:rPr kumimoji="1" lang="en-US" altLang="ja-JP" sz="2200" dirty="0"/>
              <a:t>Electronic excited state</a:t>
            </a:r>
          </a:p>
          <a:p>
            <a:r>
              <a:rPr lang="en-US" altLang="ja-JP" sz="2200" dirty="0"/>
              <a:t>          at ~2.5 eV above E</a:t>
            </a:r>
            <a:r>
              <a:rPr lang="en-US" altLang="ja-JP" sz="2200" baseline="-25000" dirty="0"/>
              <a:t>F</a:t>
            </a:r>
            <a:endParaRPr kumimoji="1" lang="ja-JP" altLang="en-US" sz="2200" baseline="-25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846307" y="6023986"/>
            <a:ext cx="416479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600" dirty="0"/>
              <a:t>A. </a:t>
            </a:r>
            <a:r>
              <a:rPr lang="en-US" altLang="ja-JP" sz="1600" dirty="0" err="1"/>
              <a:t>Argondizzo</a:t>
            </a:r>
            <a:r>
              <a:rPr lang="en-US" altLang="ja-JP" sz="1600" dirty="0"/>
              <a:t> et al., PRB 91, 155429(2015)</a:t>
            </a:r>
          </a:p>
          <a:p>
            <a:pPr>
              <a:spcBef>
                <a:spcPts val="600"/>
              </a:spcBef>
            </a:pPr>
            <a:r>
              <a:rPr lang="en-US" altLang="ja-JP" sz="1600" dirty="0"/>
              <a:t>Z. Wang et al., JACS 137, 9146 (2015).</a:t>
            </a:r>
            <a:endParaRPr lang="ja-JP" altLang="en-US" sz="16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9EB7EB-C4AB-4B2E-9A09-81E522EA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74" y="4254259"/>
            <a:ext cx="3600400" cy="2541645"/>
          </a:xfrm>
          <a:prstGeom prst="rect">
            <a:avLst/>
          </a:prstGeom>
        </p:spPr>
      </p:pic>
      <p:sp>
        <p:nvSpPr>
          <p:cNvPr id="2" name="楕円 1">
            <a:extLst>
              <a:ext uri="{FF2B5EF4-FFF2-40B4-BE49-F238E27FC236}">
                <a16:creationId xmlns:a16="http://schemas.microsoft.com/office/drawing/2014/main" id="{65BECE86-3B78-4564-853E-30B52948A5CE}"/>
              </a:ext>
            </a:extLst>
          </p:cNvPr>
          <p:cNvSpPr/>
          <p:nvPr/>
        </p:nvSpPr>
        <p:spPr>
          <a:xfrm>
            <a:off x="1900679" y="2728347"/>
            <a:ext cx="141146" cy="141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6BE7EC-C812-4F15-BB85-646C976578FB}"/>
              </a:ext>
            </a:extLst>
          </p:cNvPr>
          <p:cNvSpPr txBox="1"/>
          <p:nvPr/>
        </p:nvSpPr>
        <p:spPr>
          <a:xfrm>
            <a:off x="1884476" y="240782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</a:t>
            </a:r>
            <a:r>
              <a:rPr kumimoji="1" lang="en-US" altLang="ja-JP" baseline="30000" dirty="0"/>
              <a:t>-</a:t>
            </a:r>
            <a:endParaRPr kumimoji="1" lang="ja-JP" altLang="en-US" baseline="30000" dirty="0"/>
          </a:p>
        </p:txBody>
      </p:sp>
      <p:sp>
        <p:nvSpPr>
          <p:cNvPr id="5" name="円弧 4">
            <a:extLst>
              <a:ext uri="{FF2B5EF4-FFF2-40B4-BE49-F238E27FC236}">
                <a16:creationId xmlns:a16="http://schemas.microsoft.com/office/drawing/2014/main" id="{D6FBB2A8-DA40-4D2D-8908-02EBF992BBE6}"/>
              </a:ext>
            </a:extLst>
          </p:cNvPr>
          <p:cNvSpPr/>
          <p:nvPr/>
        </p:nvSpPr>
        <p:spPr>
          <a:xfrm>
            <a:off x="1010590" y="2381760"/>
            <a:ext cx="864096" cy="572500"/>
          </a:xfrm>
          <a:prstGeom prst="arc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2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>
          <a:xfrm>
            <a:off x="583720" y="142139"/>
            <a:ext cx="7992888" cy="61827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200" dirty="0">
                <a:latin typeface="+mj-lt"/>
                <a:ea typeface="+mj-ea"/>
                <a:cs typeface="+mj-cs"/>
              </a:rPr>
              <a:t>Background 2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596900" y="760413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4" name="円/楕円 23"/>
          <p:cNvSpPr/>
          <p:nvPr/>
        </p:nvSpPr>
        <p:spPr>
          <a:xfrm>
            <a:off x="7992322" y="2204823"/>
            <a:ext cx="298924" cy="2989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6546355" y="2057451"/>
            <a:ext cx="298924" cy="2989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 dirty="0"/>
          </a:p>
        </p:txBody>
      </p:sp>
      <p:sp>
        <p:nvSpPr>
          <p:cNvPr id="22" name="円/楕円 21"/>
          <p:cNvSpPr/>
          <p:nvPr/>
        </p:nvSpPr>
        <p:spPr>
          <a:xfrm>
            <a:off x="7270796" y="2204823"/>
            <a:ext cx="298924" cy="2989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6484154" y="1850229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6916202" y="2138261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7492266" y="2138261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7924314" y="1850229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08706" y="2170199"/>
            <a:ext cx="389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Ti</a:t>
            </a:r>
            <a:endParaRPr kumimoji="1" lang="ja-JP" altLang="en-US" sz="2000" dirty="0"/>
          </a:p>
        </p:txBody>
      </p:sp>
      <p:sp>
        <p:nvSpPr>
          <p:cNvPr id="36" name="円/楕円 35"/>
          <p:cNvSpPr/>
          <p:nvPr/>
        </p:nvSpPr>
        <p:spPr>
          <a:xfrm>
            <a:off x="6542670" y="1503761"/>
            <a:ext cx="299568" cy="29956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143719" y="134216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H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102497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/>
              <a:t>Hydrogenation of TiO</a:t>
            </a:r>
            <a:r>
              <a:rPr kumimoji="1" lang="en-US" altLang="ja-JP" baseline="-25000" dirty="0"/>
              <a:t>2</a:t>
            </a:r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2" t="25295" r="54379" b="40169"/>
          <a:stretch/>
        </p:blipFill>
        <p:spPr>
          <a:xfrm>
            <a:off x="467544" y="3591353"/>
            <a:ext cx="3756106" cy="280098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890003" y="1498246"/>
            <a:ext cx="482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Enhancement of solar </a:t>
            </a:r>
            <a:r>
              <a:rPr lang="en-US" altLang="ja-JP" dirty="0"/>
              <a:t>absorption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87788" y="6392339"/>
            <a:ext cx="46129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Wang </a:t>
            </a:r>
            <a:r>
              <a:rPr lang="en-US" altLang="ja-JP" sz="1600" dirty="0"/>
              <a:t>et al., </a:t>
            </a:r>
            <a:r>
              <a:rPr lang="ja-JP" altLang="en-US" sz="1600" dirty="0"/>
              <a:t>Adv</a:t>
            </a:r>
            <a:r>
              <a:rPr lang="en-US" altLang="ja-JP" sz="1600" dirty="0"/>
              <a:t>. </a:t>
            </a:r>
            <a:r>
              <a:rPr lang="ja-JP" altLang="en-US" sz="1600" dirty="0"/>
              <a:t>Func</a:t>
            </a:r>
            <a:r>
              <a:rPr lang="en-US" altLang="ja-JP" sz="1600" dirty="0"/>
              <a:t>. </a:t>
            </a:r>
            <a:r>
              <a:rPr lang="ja-JP" altLang="en-US" sz="1600" dirty="0"/>
              <a:t>Mater</a:t>
            </a:r>
            <a:r>
              <a:rPr lang="en-US" altLang="ja-JP" sz="1600" dirty="0"/>
              <a:t>. 23, 5444 (2013). </a:t>
            </a:r>
            <a:endParaRPr lang="ja-JP" altLang="en-US" sz="1600" dirty="0"/>
          </a:p>
        </p:txBody>
      </p:sp>
      <p:sp>
        <p:nvSpPr>
          <p:cNvPr id="34" name="正方形/長方形 33"/>
          <p:cNvSpPr/>
          <p:nvPr/>
        </p:nvSpPr>
        <p:spPr>
          <a:xfrm>
            <a:off x="5440523" y="6408172"/>
            <a:ext cx="4258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err="1"/>
              <a:t>Nandasiri</a:t>
            </a:r>
            <a:r>
              <a:rPr lang="en-US" altLang="ja-JP" sz="1600" dirty="0"/>
              <a:t> et al., JPCL 6, 4627 (2015)</a:t>
            </a:r>
            <a:endParaRPr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74280" y="1964010"/>
            <a:ext cx="2877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High pressure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ja-JP" sz="2200" dirty="0"/>
              <a:t>Plasma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Ion implantation</a:t>
            </a:r>
            <a:endParaRPr kumimoji="1" lang="ja-JP" altLang="en-US" sz="2200" dirty="0"/>
          </a:p>
        </p:txBody>
      </p:sp>
      <p:sp>
        <p:nvSpPr>
          <p:cNvPr id="33" name="円/楕円 35">
            <a:extLst>
              <a:ext uri="{FF2B5EF4-FFF2-40B4-BE49-F238E27FC236}">
                <a16:creationId xmlns:a16="http://schemas.microsoft.com/office/drawing/2014/main" id="{257D69EA-5DC5-46E0-AFA4-073E226DF0EE}"/>
              </a:ext>
            </a:extLst>
          </p:cNvPr>
          <p:cNvSpPr/>
          <p:nvPr/>
        </p:nvSpPr>
        <p:spPr>
          <a:xfrm>
            <a:off x="6743133" y="2559338"/>
            <a:ext cx="299568" cy="29956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5">
            <a:extLst>
              <a:ext uri="{FF2B5EF4-FFF2-40B4-BE49-F238E27FC236}">
                <a16:creationId xmlns:a16="http://schemas.microsoft.com/office/drawing/2014/main" id="{2E8852A0-0BF3-4822-81BD-4FD26303E071}"/>
              </a:ext>
            </a:extLst>
          </p:cNvPr>
          <p:cNvSpPr/>
          <p:nvPr/>
        </p:nvSpPr>
        <p:spPr>
          <a:xfrm>
            <a:off x="7785129" y="2548500"/>
            <a:ext cx="299568" cy="29956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13420352-14C9-412F-B4FF-6B8F8D62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4" y="3738788"/>
            <a:ext cx="3096344" cy="2702431"/>
          </a:xfrm>
          <a:prstGeom prst="rect">
            <a:avLst/>
          </a:prstGeom>
        </p:spPr>
      </p:pic>
      <p:sp>
        <p:nvSpPr>
          <p:cNvPr id="39" name="Text Box 9">
            <a:extLst>
              <a:ext uri="{FF2B5EF4-FFF2-40B4-BE49-F238E27FC236}">
                <a16:creationId xmlns:a16="http://schemas.microsoft.com/office/drawing/2014/main" id="{EAF4F839-6A55-476E-8247-ACFEF1506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0" y="3321342"/>
            <a:ext cx="3828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4075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895350">
              <a:spcBef>
                <a:spcPts val="600"/>
              </a:spcBef>
              <a:tabLst>
                <a:tab pos="803275" algn="l"/>
                <a:tab pos="1431925" algn="l"/>
              </a:tabLst>
            </a:pPr>
            <a:r>
              <a:rPr lang="en-US" altLang="ja-JP" dirty="0"/>
              <a:t>H implantation at 40 </a:t>
            </a:r>
            <a:r>
              <a:rPr lang="en-US" altLang="ja-JP" dirty="0" err="1"/>
              <a:t>keV</a:t>
            </a:r>
            <a:endParaRPr lang="en-US" altLang="ja-JP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46343C4-9986-4429-A868-691D1111BD02}"/>
              </a:ext>
            </a:extLst>
          </p:cNvPr>
          <p:cNvSpPr txBox="1"/>
          <p:nvPr/>
        </p:nvSpPr>
        <p:spPr>
          <a:xfrm>
            <a:off x="943540" y="3165134"/>
            <a:ext cx="3756106" cy="46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Importance of disorder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6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2236407" y="103516"/>
            <a:ext cx="48365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present study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684213" y="728663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ja-JP" alt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49996" y="2750978"/>
            <a:ext cx="5605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Sample: </a:t>
            </a:r>
          </a:p>
          <a:p>
            <a:r>
              <a:rPr lang="en-US" altLang="ja-JP" dirty="0"/>
              <a:t>     rutile TiO</a:t>
            </a:r>
            <a:r>
              <a:rPr lang="en-US" altLang="ja-JP" baseline="-25000" dirty="0"/>
              <a:t>2</a:t>
            </a:r>
            <a:r>
              <a:rPr lang="en-US" altLang="ja-JP" dirty="0"/>
              <a:t>(110) &amp; anatase TiO</a:t>
            </a:r>
            <a:r>
              <a:rPr lang="en-US" altLang="ja-JP" baseline="-25000" dirty="0"/>
              <a:t>2</a:t>
            </a:r>
            <a:r>
              <a:rPr lang="en-US" altLang="ja-JP" dirty="0"/>
              <a:t>(101) </a:t>
            </a:r>
            <a:endParaRPr lang="en-US" altLang="ja-JP" baseline="-25000" dirty="0"/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821239" y="4036344"/>
            <a:ext cx="40847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-179388">
              <a:buFont typeface="Arial" panose="020B0604020202020204" pitchFamily="34" charset="0"/>
              <a:buChar char="•"/>
            </a:pPr>
            <a:r>
              <a:rPr lang="en-US" altLang="ja-JP" dirty="0"/>
              <a:t>Atomic H dose: </a:t>
            </a:r>
          </a:p>
          <a:p>
            <a:r>
              <a:rPr lang="en-US" altLang="ja-JP" dirty="0"/>
              <a:t>     adsorption on the surface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821239" y="5090734"/>
            <a:ext cx="68932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-179388">
              <a:buFont typeface="Arial" panose="020B0604020202020204" pitchFamily="34" charset="0"/>
              <a:buChar char="•"/>
            </a:pPr>
            <a:r>
              <a:rPr lang="en-US" altLang="ja-JP" dirty="0"/>
              <a:t>H ion irradiation at 500 eV</a:t>
            </a:r>
          </a:p>
          <a:p>
            <a:r>
              <a:rPr lang="en-US" altLang="ja-JP" dirty="0"/>
              <a:t>     incorporation of H into the near-surface region</a:t>
            </a:r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3528" y="1096377"/>
            <a:ext cx="871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dirty="0"/>
              <a:t>How much H is present at the surface / near-surface region?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/>
              <a:t>What is the effect of H on the electronic structure?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/>
              <a:t>How H behaves upon heating?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288395" y="3014373"/>
            <a:ext cx="2327850" cy="2043942"/>
            <a:chOff x="6040969" y="2767156"/>
            <a:chExt cx="2327850" cy="2043942"/>
          </a:xfrm>
        </p:grpSpPr>
        <p:sp>
          <p:nvSpPr>
            <p:cNvPr id="56" name="円/楕円 55"/>
            <p:cNvSpPr/>
            <p:nvPr/>
          </p:nvSpPr>
          <p:spPr>
            <a:xfrm>
              <a:off x="7936771" y="3866140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6497074" y="3880491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6496611" y="3275216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O</a:t>
              </a:r>
              <a:endParaRPr kumimoji="1" lang="ja-JP" altLang="en-US" dirty="0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7936771" y="3275216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8004779" y="3629810"/>
              <a:ext cx="298924" cy="29892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6555771" y="3629810"/>
              <a:ext cx="298924" cy="29892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7283253" y="3629810"/>
              <a:ext cx="298924" cy="29892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6928659" y="3563248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7504723" y="3563248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495350" y="3575352"/>
              <a:ext cx="38997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/>
                <a:t>Ti</a:t>
              </a:r>
              <a:endParaRPr kumimoji="1" lang="ja-JP" altLang="en-US" sz="2000" dirty="0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6555127" y="2928748"/>
              <a:ext cx="299568" cy="29956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156176" y="276715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</a:t>
              </a:r>
              <a:endParaRPr kumimoji="1" lang="ja-JP" altLang="en-US" sz="2000" dirty="0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8004779" y="4445612"/>
              <a:ext cx="298924" cy="29892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6555771" y="4445612"/>
              <a:ext cx="298924" cy="29892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 dirty="0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7283253" y="4445612"/>
              <a:ext cx="298924" cy="29892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6928659" y="4379050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7504723" y="4379050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217003" y="3987767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円/楕円 58"/>
            <p:cNvSpPr/>
            <p:nvPr/>
          </p:nvSpPr>
          <p:spPr>
            <a:xfrm>
              <a:off x="6917898" y="4072004"/>
              <a:ext cx="299568" cy="29956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7747686" y="4153133"/>
              <a:ext cx="299568" cy="29956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6040969" y="3563248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6040969" y="4379050"/>
              <a:ext cx="432048" cy="432048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6222199" y="4202313"/>
              <a:ext cx="299568" cy="29956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3" name="Text Box 3">
            <a:extLst>
              <a:ext uri="{FF2B5EF4-FFF2-40B4-BE49-F238E27FC236}">
                <a16:creationId xmlns:a16="http://schemas.microsoft.com/office/drawing/2014/main" id="{A51FA972-7072-44DC-B8F4-6ADC10B0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748" y="6070658"/>
            <a:ext cx="4471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/>
              <a:t>SRIM: penetration depth ~8 nm</a:t>
            </a:r>
            <a:endParaRPr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B5F48B-3AFD-4B46-8957-8619A1B2E0CD}"/>
              </a:ext>
            </a:extLst>
          </p:cNvPr>
          <p:cNvCxnSpPr/>
          <p:nvPr/>
        </p:nvCxnSpPr>
        <p:spPr>
          <a:xfrm>
            <a:off x="3059832" y="3573016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439AF68-EC8A-4E11-B75C-05F773F01DFE}"/>
              </a:ext>
            </a:extLst>
          </p:cNvPr>
          <p:cNvCxnSpPr>
            <a:cxnSpLocks/>
          </p:cNvCxnSpPr>
          <p:nvPr/>
        </p:nvCxnSpPr>
        <p:spPr>
          <a:xfrm>
            <a:off x="1012271" y="5517232"/>
            <a:ext cx="2191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50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42" name="Group 2"/>
          <p:cNvGrpSpPr>
            <a:grpSpLocks/>
          </p:cNvGrpSpPr>
          <p:nvPr/>
        </p:nvGrpSpPr>
        <p:grpSpPr bwMode="auto">
          <a:xfrm>
            <a:off x="684213" y="2997200"/>
            <a:ext cx="4168775" cy="3192463"/>
            <a:chOff x="766" y="1659"/>
            <a:chExt cx="2626" cy="2011"/>
          </a:xfrm>
        </p:grpSpPr>
        <p:sp>
          <p:nvSpPr>
            <p:cNvPr id="675843" name="Rectangle 3"/>
            <p:cNvSpPr>
              <a:spLocks noChangeArrowheads="1"/>
            </p:cNvSpPr>
            <p:nvPr/>
          </p:nvSpPr>
          <p:spPr bwMode="auto">
            <a:xfrm>
              <a:off x="1984" y="1750"/>
              <a:ext cx="1231" cy="72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844" name="Oval 4"/>
            <p:cNvSpPr>
              <a:spLocks noChangeArrowheads="1"/>
            </p:cNvSpPr>
            <p:nvPr/>
          </p:nvSpPr>
          <p:spPr bwMode="auto">
            <a:xfrm>
              <a:off x="1911" y="1918"/>
              <a:ext cx="65" cy="6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845" name="Oval 5"/>
            <p:cNvSpPr>
              <a:spLocks noChangeArrowheads="1"/>
            </p:cNvSpPr>
            <p:nvPr/>
          </p:nvSpPr>
          <p:spPr bwMode="auto">
            <a:xfrm>
              <a:off x="2642" y="2239"/>
              <a:ext cx="6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846" name="Text Box 6"/>
            <p:cNvSpPr txBox="1">
              <a:spLocks noChangeArrowheads="1"/>
            </p:cNvSpPr>
            <p:nvPr/>
          </p:nvSpPr>
          <p:spPr bwMode="auto">
            <a:xfrm>
              <a:off x="766" y="1659"/>
              <a:ext cx="31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6950" tIns="43475" rIns="86950" bIns="43475">
              <a:spAutoFit/>
            </a:bodyPr>
            <a:lstStyle>
              <a:lvl1pPr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434975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869950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304925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1738313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1955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6527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1099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5671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E</a:t>
              </a:r>
              <a:r>
                <a:rPr lang="en-US" altLang="ja-JP" baseline="-25000"/>
                <a:t>R</a:t>
              </a:r>
            </a:p>
          </p:txBody>
        </p:sp>
        <p:sp>
          <p:nvSpPr>
            <p:cNvPr id="675847" name="Text Box 7"/>
            <p:cNvSpPr txBox="1">
              <a:spLocks noChangeArrowheads="1"/>
            </p:cNvSpPr>
            <p:nvPr/>
          </p:nvSpPr>
          <p:spPr bwMode="auto">
            <a:xfrm>
              <a:off x="766" y="1977"/>
              <a:ext cx="91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6950" tIns="43475" rIns="86950" bIns="43475">
              <a:spAutoFit/>
            </a:bodyPr>
            <a:lstStyle>
              <a:lvl1pPr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434975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869950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304925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1738313" defTabSz="8699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1955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6527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1099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567113" defTabSz="86995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E</a:t>
              </a:r>
              <a:r>
                <a:rPr lang="en-US" altLang="ja-JP" baseline="-25000"/>
                <a:t>R</a:t>
              </a:r>
              <a:r>
                <a:rPr lang="en-US" altLang="ja-JP"/>
                <a:t>+</a:t>
              </a:r>
              <a:r>
                <a:rPr lang="en-US" altLang="ja-JP">
                  <a:latin typeface="Symbol" pitchFamily="18" charset="2"/>
                </a:rPr>
                <a:t>D </a:t>
              </a:r>
              <a:r>
                <a:rPr lang="en-US" altLang="ja-JP"/>
                <a:t>E</a:t>
              </a:r>
            </a:p>
          </p:txBody>
        </p:sp>
        <p:sp>
          <p:nvSpPr>
            <p:cNvPr id="675848" name="AutoShape 8"/>
            <p:cNvSpPr>
              <a:spLocks noChangeArrowheads="1"/>
            </p:cNvSpPr>
            <p:nvPr/>
          </p:nvSpPr>
          <p:spPr bwMode="auto">
            <a:xfrm>
              <a:off x="1840" y="1779"/>
              <a:ext cx="240" cy="336"/>
            </a:xfrm>
            <a:prstGeom prst="irregularSeal1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849" name="Line 9"/>
            <p:cNvSpPr>
              <a:spLocks noChangeShapeType="1"/>
            </p:cNvSpPr>
            <p:nvPr/>
          </p:nvSpPr>
          <p:spPr bwMode="auto">
            <a:xfrm flipH="1">
              <a:off x="859" y="1964"/>
              <a:ext cx="10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850" name="AutoShape 10"/>
            <p:cNvSpPr>
              <a:spLocks noChangeArrowheads="1"/>
            </p:cNvSpPr>
            <p:nvPr/>
          </p:nvSpPr>
          <p:spPr bwMode="auto">
            <a:xfrm>
              <a:off x="2560" y="2121"/>
              <a:ext cx="240" cy="336"/>
            </a:xfrm>
            <a:prstGeom prst="irregularSeal1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75851" name="Line 11"/>
            <p:cNvSpPr>
              <a:spLocks noChangeShapeType="1"/>
            </p:cNvSpPr>
            <p:nvPr/>
          </p:nvSpPr>
          <p:spPr bwMode="auto">
            <a:xfrm flipH="1">
              <a:off x="859" y="2284"/>
              <a:ext cx="1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675852" name="Group 12"/>
            <p:cNvGrpSpPr>
              <a:grpSpLocks/>
            </p:cNvGrpSpPr>
            <p:nvPr/>
          </p:nvGrpSpPr>
          <p:grpSpPr bwMode="auto">
            <a:xfrm>
              <a:off x="902" y="2476"/>
              <a:ext cx="2490" cy="1194"/>
              <a:chOff x="358" y="2810"/>
              <a:chExt cx="2490" cy="1194"/>
            </a:xfrm>
          </p:grpSpPr>
          <p:sp>
            <p:nvSpPr>
              <p:cNvPr id="675853" name="Line 13"/>
              <p:cNvSpPr>
                <a:spLocks noChangeShapeType="1"/>
              </p:cNvSpPr>
              <p:nvPr/>
            </p:nvSpPr>
            <p:spPr bwMode="auto">
              <a:xfrm>
                <a:off x="786" y="2810"/>
                <a:ext cx="3" cy="71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arrow" w="med" len="lg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75854" name="Line 14"/>
              <p:cNvSpPr>
                <a:spLocks noChangeShapeType="1"/>
              </p:cNvSpPr>
              <p:nvPr/>
            </p:nvSpPr>
            <p:spPr bwMode="auto">
              <a:xfrm flipV="1">
                <a:off x="789" y="3529"/>
                <a:ext cx="205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arrow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75855" name="Text Box 15"/>
              <p:cNvSpPr txBox="1">
                <a:spLocks noChangeArrowheads="1"/>
              </p:cNvSpPr>
              <p:nvPr/>
            </p:nvSpPr>
            <p:spPr bwMode="auto">
              <a:xfrm rot="-5400000">
                <a:off x="145" y="3028"/>
                <a:ext cx="739" cy="3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950" tIns="43475" rIns="86950" bIns="43475">
                <a:spAutoFit/>
              </a:bodyPr>
              <a:lstStyle>
                <a:lvl1pPr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43497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869950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30492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1738313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1955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6527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1099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5671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700">
                    <a:latin typeface="Symbol" pitchFamily="18" charset="2"/>
                  </a:rPr>
                  <a:t>g </a:t>
                </a:r>
                <a:r>
                  <a:rPr lang="en-US" altLang="ja-JP" sz="2700"/>
                  <a:t> yield</a:t>
                </a:r>
                <a:endParaRPr lang="en-US" altLang="ja-JP" sz="2300"/>
              </a:p>
            </p:txBody>
          </p:sp>
          <p:sp>
            <p:nvSpPr>
              <p:cNvPr id="675856" name="Text Box 16"/>
              <p:cNvSpPr txBox="1">
                <a:spLocks noChangeArrowheads="1"/>
              </p:cNvSpPr>
              <p:nvPr/>
            </p:nvSpPr>
            <p:spPr bwMode="auto">
              <a:xfrm>
                <a:off x="1296" y="3503"/>
                <a:ext cx="467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86950" tIns="43475" rIns="86950" bIns="43475">
                <a:spAutoFit/>
              </a:bodyPr>
              <a:lstStyle>
                <a:lvl1pPr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43497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869950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30492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1738313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1955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6527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1099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5671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300"/>
                  <a:t>E</a:t>
                </a:r>
                <a:r>
                  <a:rPr lang="en-US" altLang="ja-JP" sz="1900" baseline="-25000"/>
                  <a:t>R</a:t>
                </a:r>
                <a:endParaRPr lang="en-US" altLang="ja-JP" sz="2300"/>
              </a:p>
            </p:txBody>
          </p:sp>
          <p:sp>
            <p:nvSpPr>
              <p:cNvPr id="675857" name="Text Box 17"/>
              <p:cNvSpPr txBox="1">
                <a:spLocks noChangeArrowheads="1"/>
              </p:cNvSpPr>
              <p:nvPr/>
            </p:nvSpPr>
            <p:spPr bwMode="auto">
              <a:xfrm>
                <a:off x="1982" y="3510"/>
                <a:ext cx="666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950" tIns="43475" rIns="86950" bIns="43475">
                <a:spAutoFit/>
              </a:bodyPr>
              <a:lstStyle>
                <a:lvl1pPr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43497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869950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30492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1738313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1955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6527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1099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5671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altLang="ja-JP" sz="2300"/>
                  <a:t>E</a:t>
                </a:r>
                <a:r>
                  <a:rPr lang="en-US" altLang="ja-JP" sz="1900" baseline="-25000"/>
                  <a:t>R</a:t>
                </a:r>
                <a:r>
                  <a:rPr lang="en-US" altLang="ja-JP" sz="2300"/>
                  <a:t>+</a:t>
                </a:r>
                <a:r>
                  <a:rPr lang="en-US" altLang="ja-JP" sz="2300">
                    <a:latin typeface="Symbol" pitchFamily="18" charset="2"/>
                  </a:rPr>
                  <a:t>D </a:t>
                </a:r>
                <a:r>
                  <a:rPr lang="en-US" altLang="ja-JP" sz="2300"/>
                  <a:t>E</a:t>
                </a:r>
              </a:p>
            </p:txBody>
          </p:sp>
          <p:sp>
            <p:nvSpPr>
              <p:cNvPr id="675858" name="Text Box 18"/>
              <p:cNvSpPr txBox="1">
                <a:spLocks noChangeArrowheads="1"/>
              </p:cNvSpPr>
              <p:nvPr/>
            </p:nvSpPr>
            <p:spPr bwMode="auto">
              <a:xfrm>
                <a:off x="1179" y="3720"/>
                <a:ext cx="133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6950" tIns="43475" rIns="86950" bIns="43475">
                <a:spAutoFit/>
              </a:bodyPr>
              <a:lstStyle>
                <a:lvl1pPr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1pPr>
                <a:lvl2pPr marL="43497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2pPr>
                <a:lvl3pPr marL="869950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3pPr>
                <a:lvl4pPr marL="1304925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4pPr>
                <a:lvl5pPr marL="1738313" defTabSz="8699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5pPr>
                <a:lvl6pPr marL="21955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6pPr>
                <a:lvl7pPr marL="26527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7pPr>
                <a:lvl8pPr marL="31099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8pPr>
                <a:lvl9pPr marL="3567113" defTabSz="86995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charset="-128"/>
                  </a:defRPr>
                </a:lvl9pPr>
              </a:lstStyle>
              <a:p>
                <a:r>
                  <a:rPr lang="en-US" altLang="ja-JP" baseline="30000"/>
                  <a:t>15</a:t>
                </a:r>
                <a:r>
                  <a:rPr lang="en-US" altLang="ja-JP"/>
                  <a:t>N Energy (E</a:t>
                </a:r>
                <a:r>
                  <a:rPr lang="en-US" altLang="ja-JP" baseline="-25000"/>
                  <a:t>0</a:t>
                </a:r>
                <a:r>
                  <a:rPr lang="en-US" altLang="ja-JP"/>
                  <a:t>)</a:t>
                </a:r>
              </a:p>
            </p:txBody>
          </p:sp>
          <p:sp>
            <p:nvSpPr>
              <p:cNvPr id="675859" name="Line 19"/>
              <p:cNvSpPr>
                <a:spLocks noChangeShapeType="1"/>
              </p:cNvSpPr>
              <p:nvPr/>
            </p:nvSpPr>
            <p:spPr bwMode="auto">
              <a:xfrm>
                <a:off x="1434" y="347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860" name="Line 20"/>
              <p:cNvSpPr>
                <a:spLocks noChangeShapeType="1"/>
              </p:cNvSpPr>
              <p:nvPr/>
            </p:nvSpPr>
            <p:spPr bwMode="auto">
              <a:xfrm>
                <a:off x="2134" y="3482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pic>
            <p:nvPicPr>
              <p:cNvPr id="675861" name="Picture 21" descr="Gaussbeam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8" y="3076"/>
                <a:ext cx="840" cy="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862" name="Picture 22" descr="Gaussbeam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" y="3012"/>
                <a:ext cx="965" cy="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611188" y="1341438"/>
            <a:ext cx="520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b="1" baseline="30000"/>
              <a:t>15</a:t>
            </a:r>
            <a:r>
              <a:rPr lang="en-US" altLang="ja-JP" sz="2800"/>
              <a:t>N+</a:t>
            </a:r>
            <a:r>
              <a:rPr lang="en-US" altLang="ja-JP" sz="2800" b="1" baseline="30000"/>
              <a:t>1</a:t>
            </a:r>
            <a:r>
              <a:rPr lang="en-US" altLang="ja-JP" sz="2800"/>
              <a:t>H →</a:t>
            </a:r>
            <a:r>
              <a:rPr lang="en-US" altLang="ja-JP" sz="2800" b="1" baseline="30000"/>
              <a:t>12</a:t>
            </a:r>
            <a:r>
              <a:rPr lang="en-US" altLang="ja-JP" sz="2800"/>
              <a:t>C+α+γ</a:t>
            </a:r>
            <a:r>
              <a:rPr lang="ja-JP" altLang="en-US" sz="2800"/>
              <a:t>（</a:t>
            </a:r>
            <a:r>
              <a:rPr lang="en-US" altLang="ja-JP" sz="2800"/>
              <a:t>4.43MeV</a:t>
            </a:r>
            <a:r>
              <a:rPr lang="ja-JP" altLang="en-US" sz="2800"/>
              <a:t>）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2916238" y="1844675"/>
            <a:ext cx="4712056" cy="10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5567" tIns="52784" rIns="105567" bIns="52784">
            <a:spAutoFit/>
          </a:bodyPr>
          <a:lstStyle/>
          <a:p>
            <a:pPr defTabSz="1057275">
              <a:lnSpc>
                <a:spcPct val="130000"/>
              </a:lnSpc>
            </a:pPr>
            <a:r>
              <a:rPr lang="en-US" altLang="ja-JP" sz="2400" dirty="0">
                <a:latin typeface="Times New Roman" pitchFamily="18" charset="0"/>
              </a:rPr>
              <a:t>Resonance energy(E</a:t>
            </a:r>
            <a:r>
              <a:rPr lang="en-US" altLang="ja-JP" sz="2400" baseline="-25000" dirty="0">
                <a:latin typeface="Times New Roman" pitchFamily="18" charset="0"/>
              </a:rPr>
              <a:t>R</a:t>
            </a:r>
            <a:r>
              <a:rPr lang="en-US" altLang="ja-JP" sz="2400" dirty="0">
                <a:latin typeface="Times New Roman" pitchFamily="18" charset="0"/>
              </a:rPr>
              <a:t>) = 6.385 MeV</a:t>
            </a:r>
          </a:p>
          <a:p>
            <a:pPr defTabSz="1057275">
              <a:lnSpc>
                <a:spcPct val="130000"/>
              </a:lnSpc>
            </a:pPr>
            <a:r>
              <a:rPr lang="en-US" altLang="ja-JP" sz="2400" dirty="0">
                <a:latin typeface="Times New Roman" pitchFamily="18" charset="0"/>
              </a:rPr>
              <a:t>Resonance width</a:t>
            </a:r>
            <a:r>
              <a:rPr lang="ja-JP" altLang="en-US" sz="2400" dirty="0"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= 1.8 </a:t>
            </a:r>
            <a:r>
              <a:rPr lang="en-US" altLang="ja-JP" sz="2400" dirty="0" err="1">
                <a:latin typeface="Times New Roman" pitchFamily="18" charset="0"/>
              </a:rPr>
              <a:t>keV</a:t>
            </a:r>
            <a:endParaRPr lang="en-US" altLang="ja-JP" sz="2400" dirty="0">
              <a:latin typeface="Times New Roman" pitchFamily="18" charset="0"/>
            </a:endParaRPr>
          </a:p>
        </p:txBody>
      </p:sp>
      <p:sp>
        <p:nvSpPr>
          <p:cNvPr id="675865" name="Text Box 25"/>
          <p:cNvSpPr txBox="1">
            <a:spLocks noChangeArrowheads="1"/>
          </p:cNvSpPr>
          <p:nvPr/>
        </p:nvSpPr>
        <p:spPr bwMode="auto">
          <a:xfrm>
            <a:off x="5148263" y="3068638"/>
            <a:ext cx="2170463" cy="47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5567" tIns="52784" rIns="105567" bIns="52784">
            <a:spAutoFit/>
          </a:bodyPr>
          <a:lstStyle>
            <a:lvl1pPr defTabSz="1057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528638" defTabSz="1057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057275" defTabSz="1057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584325" defTabSz="1057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09788" defTabSz="1057275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66988" defTabSz="1057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024188" defTabSz="1057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81388" defTabSz="1057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938588" defTabSz="1057275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altLang="ja-JP" dirty="0">
                <a:ea typeface="ＭＳ 明朝" pitchFamily="17" charset="-128"/>
              </a:rPr>
              <a:t>Stopping power</a:t>
            </a:r>
            <a:endParaRPr lang="ja-JP" altLang="en-US" dirty="0">
              <a:ea typeface="ＭＳ 明朝" pitchFamily="17" charset="-128"/>
            </a:endParaRPr>
          </a:p>
        </p:txBody>
      </p:sp>
      <p:graphicFrame>
        <p:nvGraphicFramePr>
          <p:cNvPr id="675866" name="Object 26"/>
          <p:cNvGraphicFramePr>
            <a:graphicFrameLocks noChangeAspect="1"/>
          </p:cNvGraphicFramePr>
          <p:nvPr/>
        </p:nvGraphicFramePr>
        <p:xfrm>
          <a:off x="5795963" y="3429000"/>
          <a:ext cx="24447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9" name="数式" r:id="rId6" imgW="1206360" imgH="393480" progId="Equation.3">
                  <p:embed/>
                </p:oleObj>
              </mc:Choice>
              <mc:Fallback>
                <p:oleObj name="数式" r:id="rId6" imgW="1206360" imgH="393480" progId="Equation.3">
                  <p:embed/>
                  <p:pic>
                    <p:nvPicPr>
                      <p:cNvPr id="67586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429000"/>
                        <a:ext cx="24447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67" name="Text Box 27"/>
          <p:cNvSpPr txBox="1">
            <a:spLocks noChangeArrowheads="1"/>
          </p:cNvSpPr>
          <p:nvPr/>
        </p:nvSpPr>
        <p:spPr bwMode="auto">
          <a:xfrm>
            <a:off x="395288" y="3841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 sz="2800" b="1"/>
          </a:p>
        </p:txBody>
      </p:sp>
      <p:sp>
        <p:nvSpPr>
          <p:cNvPr id="675868" name="Rectangle 28"/>
          <p:cNvSpPr>
            <a:spLocks noGrp="1" noChangeArrowheads="1"/>
          </p:cNvSpPr>
          <p:nvPr>
            <p:ph type="ctrTitle" idx="4294967295"/>
          </p:nvPr>
        </p:nvSpPr>
        <p:spPr>
          <a:xfrm>
            <a:off x="303659" y="161131"/>
            <a:ext cx="8536681" cy="698500"/>
          </a:xfrm>
        </p:spPr>
        <p:txBody>
          <a:bodyPr/>
          <a:lstStyle/>
          <a:p>
            <a:r>
              <a:rPr lang="en-US" altLang="ja-JP" sz="3200" dirty="0"/>
              <a:t>Experiment</a:t>
            </a:r>
            <a:r>
              <a:rPr lang="ja-JP" altLang="en-US" sz="3200" dirty="0"/>
              <a:t> </a:t>
            </a:r>
            <a:r>
              <a:rPr lang="en-US" altLang="ja-JP" sz="3200" dirty="0"/>
              <a:t>1:Nuclear reaction analysis (NRA)</a:t>
            </a:r>
          </a:p>
        </p:txBody>
      </p:sp>
      <p:sp>
        <p:nvSpPr>
          <p:cNvPr id="675869" name="AutoShape 29"/>
          <p:cNvSpPr>
            <a:spLocks noChangeArrowheads="1"/>
          </p:cNvSpPr>
          <p:nvPr/>
        </p:nvSpPr>
        <p:spPr bwMode="auto">
          <a:xfrm>
            <a:off x="5267077" y="4423395"/>
            <a:ext cx="3528888" cy="1656233"/>
          </a:xfrm>
          <a:prstGeom prst="roundRect">
            <a:avLst>
              <a:gd name="adj" fmla="val 16667"/>
            </a:avLst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altLang="ja-JP" sz="2400" dirty="0">
                <a:latin typeface="Times New Roman" pitchFamily="18" charset="0"/>
              </a:rPr>
              <a:t>Depth resolution&lt; 5 nm</a:t>
            </a:r>
          </a:p>
          <a:p>
            <a:pPr algn="ctr">
              <a:lnSpc>
                <a:spcPct val="130000"/>
              </a:lnSpc>
            </a:pPr>
            <a:r>
              <a:rPr lang="en-US" altLang="ja-JP" sz="2400" dirty="0">
                <a:latin typeface="Times New Roman" pitchFamily="18" charset="0"/>
              </a:rPr>
              <a:t>Lateral resolution&lt; 30 </a:t>
            </a:r>
            <a:r>
              <a:rPr lang="en-US" altLang="ja-JP" sz="2400" dirty="0">
                <a:latin typeface="Symbol" pitchFamily="18" charset="2"/>
              </a:rPr>
              <a:t>m</a:t>
            </a:r>
            <a:r>
              <a:rPr lang="en-US" altLang="ja-JP" sz="2400" dirty="0">
                <a:latin typeface="Times New Roman" pitchFamily="18" charset="0"/>
              </a:rPr>
              <a:t>m</a:t>
            </a:r>
          </a:p>
          <a:p>
            <a:pPr algn="ctr">
              <a:lnSpc>
                <a:spcPct val="130000"/>
              </a:lnSpc>
            </a:pPr>
            <a:r>
              <a:rPr lang="en-US" altLang="ja-JP" sz="2400" dirty="0">
                <a:latin typeface="Times New Roman" pitchFamily="18" charset="0"/>
              </a:rPr>
              <a:t>sensitivity</a:t>
            </a:r>
            <a:r>
              <a:rPr lang="ja-JP" altLang="en-US" sz="2400" dirty="0"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&lt; 10</a:t>
            </a:r>
            <a:r>
              <a:rPr lang="en-US" altLang="ja-JP" sz="2400" baseline="30000" dirty="0">
                <a:latin typeface="Times New Roman" pitchFamily="18" charset="0"/>
              </a:rPr>
              <a:t>19</a:t>
            </a:r>
            <a:r>
              <a:rPr lang="en-US" altLang="ja-JP" sz="2400" dirty="0">
                <a:latin typeface="Times New Roman" pitchFamily="18" charset="0"/>
              </a:rPr>
              <a:t>/cm</a:t>
            </a:r>
            <a:r>
              <a:rPr lang="en-US" altLang="ja-JP" sz="2400" baseline="30000" dirty="0">
                <a:latin typeface="Times New Roman" pitchFamily="18" charset="0"/>
              </a:rPr>
              <a:t>3</a:t>
            </a:r>
            <a:r>
              <a:rPr lang="en-US" altLang="ja-JP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75870" name="Rectangle 30"/>
          <p:cNvSpPr>
            <a:spLocks noChangeArrowheads="1"/>
          </p:cNvSpPr>
          <p:nvPr/>
        </p:nvSpPr>
        <p:spPr bwMode="auto">
          <a:xfrm>
            <a:off x="539750" y="981075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675871" name="Text Box 31"/>
          <p:cNvSpPr txBox="1">
            <a:spLocks noChangeArrowheads="1"/>
          </p:cNvSpPr>
          <p:nvPr/>
        </p:nvSpPr>
        <p:spPr bwMode="auto">
          <a:xfrm>
            <a:off x="4788024" y="6460212"/>
            <a:ext cx="43056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altLang="ja-JP" sz="1600" dirty="0">
                <a:latin typeface="+mj-lt"/>
              </a:rPr>
              <a:t>M. Wilde &amp; KF, Surf. Sci. Rep. 69 (2014) 196.</a:t>
            </a:r>
          </a:p>
        </p:txBody>
      </p:sp>
    </p:spTree>
    <p:extLst>
      <p:ext uri="{BB962C8B-B14F-4D97-AF65-F5344CB8AC3E}">
        <p14:creationId xmlns:p14="http://schemas.microsoft.com/office/powerpoint/2010/main" val="13697795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>
          <a:xfrm>
            <a:off x="0" y="107497"/>
            <a:ext cx="9144000" cy="61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200" b="1" dirty="0"/>
              <a:t>Experiment 2: photoemission</a:t>
            </a:r>
            <a:endParaRPr lang="ja-JP" altLang="en-US" sz="3200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31787" y="980728"/>
            <a:ext cx="8433295" cy="5184576"/>
            <a:chOff x="173632" y="856067"/>
            <a:chExt cx="8881461" cy="546009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789561" y="1776368"/>
              <a:ext cx="1657826" cy="7078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</a:rPr>
                <a:t>Laser</a:t>
              </a:r>
            </a:p>
            <a:p>
              <a:r>
                <a:rPr lang="ja-JP" altLang="en-US" sz="2000" b="1" dirty="0"/>
                <a:t>　（～</a:t>
              </a:r>
              <a:r>
                <a:rPr lang="en-US" altLang="ja-JP" sz="2000" b="1" dirty="0"/>
                <a:t>100 fs</a:t>
              </a:r>
              <a:r>
                <a:rPr lang="ja-JP" altLang="en-US" sz="2000" b="1" dirty="0"/>
                <a:t>）</a:t>
              </a:r>
              <a:endParaRPr lang="en-US" altLang="ja-JP" sz="2000" b="1" dirty="0"/>
            </a:p>
          </p:txBody>
        </p:sp>
        <p:grpSp>
          <p:nvGrpSpPr>
            <p:cNvPr id="49" name="グループ化 48"/>
            <p:cNvGrpSpPr/>
            <p:nvPr/>
          </p:nvGrpSpPr>
          <p:grpSpPr>
            <a:xfrm rot="1911334">
              <a:off x="462900" y="2020172"/>
              <a:ext cx="4723022" cy="4295992"/>
              <a:chOff x="2949958" y="2236636"/>
              <a:chExt cx="5195324" cy="4725591"/>
            </a:xfrm>
          </p:grpSpPr>
          <p:pic>
            <p:nvPicPr>
              <p:cNvPr id="101" name="図 10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7969500">
                <a:off x="3184824" y="2001770"/>
                <a:ext cx="4725591" cy="5195324"/>
              </a:xfrm>
              <a:prstGeom prst="rect">
                <a:avLst/>
              </a:prstGeom>
            </p:spPr>
          </p:pic>
          <p:cxnSp>
            <p:nvCxnSpPr>
              <p:cNvPr id="102" name="直線矢印コネクタ 101"/>
              <p:cNvCxnSpPr/>
              <p:nvPr/>
            </p:nvCxnSpPr>
            <p:spPr>
              <a:xfrm flipH="1">
                <a:off x="5621584" y="5043604"/>
                <a:ext cx="733356" cy="1386343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グループ化 82"/>
            <p:cNvGrpSpPr/>
            <p:nvPr/>
          </p:nvGrpSpPr>
          <p:grpSpPr>
            <a:xfrm>
              <a:off x="5781543" y="856067"/>
              <a:ext cx="3273550" cy="2296468"/>
              <a:chOff x="10850348" y="2256539"/>
              <a:chExt cx="3600905" cy="2526114"/>
            </a:xfrm>
          </p:grpSpPr>
          <p:grpSp>
            <p:nvGrpSpPr>
              <p:cNvPr id="92" name="グループ化 91"/>
              <p:cNvGrpSpPr/>
              <p:nvPr/>
            </p:nvGrpSpPr>
            <p:grpSpPr>
              <a:xfrm>
                <a:off x="10850348" y="2256539"/>
                <a:ext cx="2389121" cy="2526114"/>
                <a:chOff x="11384737" y="2256539"/>
                <a:chExt cx="2389121" cy="2526114"/>
              </a:xfrm>
            </p:grpSpPr>
            <p:sp>
              <p:nvSpPr>
                <p:cNvPr id="95" name="テキスト ボックス 94"/>
                <p:cNvSpPr txBox="1"/>
                <p:nvPr/>
              </p:nvSpPr>
              <p:spPr>
                <a:xfrm>
                  <a:off x="12011686" y="3218063"/>
                  <a:ext cx="1122102" cy="8517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800" b="1" dirty="0">
                      <a:latin typeface="+mj-lt"/>
                    </a:rPr>
                    <a:t>0.85-</a:t>
                  </a:r>
                </a:p>
                <a:p>
                  <a:pPr algn="ctr"/>
                  <a:r>
                    <a:rPr kumimoji="1" lang="en-US" altLang="ja-JP" sz="1800" b="1" dirty="0">
                      <a:latin typeface="+mj-lt"/>
                    </a:rPr>
                    <a:t>1.0 eV</a:t>
                  </a:r>
                </a:p>
              </p:txBody>
            </p:sp>
            <p:sp>
              <p:nvSpPr>
                <p:cNvPr id="96" name="正方形/長方形 95"/>
                <p:cNvSpPr/>
                <p:nvPr/>
              </p:nvSpPr>
              <p:spPr>
                <a:xfrm>
                  <a:off x="12580344" y="2437798"/>
                  <a:ext cx="1188000" cy="58189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600" dirty="0">
                      <a:solidFill>
                        <a:schemeClr val="tx1"/>
                      </a:solidFill>
                    </a:rPr>
                    <a:t>BBO</a:t>
                  </a:r>
                  <a:r>
                    <a:rPr lang="ja-JP" altLang="en-US" sz="1600" dirty="0">
                      <a:solidFill>
                        <a:schemeClr val="tx1"/>
                      </a:solidFill>
                      <a:latin typeface="+mn-ea"/>
                    </a:rPr>
                    <a:t> </a:t>
                  </a:r>
                  <a:r>
                    <a:rPr kumimoji="1" lang="en-US" altLang="ja-JP" sz="1600" dirty="0">
                      <a:solidFill>
                        <a:schemeClr val="tx1"/>
                      </a:solidFill>
                      <a:ea typeface="HGP創英角ｺﾞｼｯｸUB" panose="020B0900000000000000" pitchFamily="50" charset="-128"/>
                    </a:rPr>
                    <a:t>(OPA)</a:t>
                  </a:r>
                  <a:endParaRPr kumimoji="1" lang="ja-JP" altLang="en-US" sz="1600" dirty="0">
                    <a:solidFill>
                      <a:schemeClr val="tx1"/>
                    </a:solidFill>
                    <a:ea typeface="HGP創英角ｺﾞｼｯｸUB" panose="020B0900000000000000" pitchFamily="50" charset="-128"/>
                  </a:endParaRPr>
                </a:p>
              </p:txBody>
            </p:sp>
            <p:cxnSp>
              <p:nvCxnSpPr>
                <p:cNvPr id="97" name="直線矢印コネクタ 96"/>
                <p:cNvCxnSpPr/>
                <p:nvPr/>
              </p:nvCxnSpPr>
              <p:spPr>
                <a:xfrm flipV="1">
                  <a:off x="11384737" y="2744163"/>
                  <a:ext cx="1188000" cy="0"/>
                </a:xfrm>
                <a:prstGeom prst="straightConnector1">
                  <a:avLst/>
                </a:prstGeom>
                <a:ln w="38100">
                  <a:solidFill>
                    <a:srgbClr val="CC006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テキスト ボックス 97"/>
                <p:cNvSpPr txBox="1"/>
                <p:nvPr/>
              </p:nvSpPr>
              <p:spPr>
                <a:xfrm>
                  <a:off x="11420777" y="2256539"/>
                  <a:ext cx="1077732" cy="406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800" b="1" dirty="0">
                      <a:latin typeface="+mj-lt"/>
                    </a:rPr>
                    <a:t>1.55 eV</a:t>
                  </a:r>
                </a:p>
              </p:txBody>
            </p:sp>
            <p:sp>
              <p:nvSpPr>
                <p:cNvPr id="99" name="正方形/長方形 98"/>
                <p:cNvSpPr/>
                <p:nvPr/>
              </p:nvSpPr>
              <p:spPr>
                <a:xfrm>
                  <a:off x="12585858" y="4200762"/>
                  <a:ext cx="1188000" cy="58189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600" dirty="0">
                      <a:solidFill>
                        <a:schemeClr val="tx1"/>
                      </a:solidFill>
                    </a:rPr>
                    <a:t>BBO</a:t>
                  </a:r>
                  <a:r>
                    <a:rPr lang="ja-JP" altLang="en-US" sz="1600" dirty="0">
                      <a:solidFill>
                        <a:schemeClr val="tx1"/>
                      </a:solidFill>
                      <a:latin typeface="+mn-ea"/>
                    </a:rPr>
                    <a:t> </a:t>
                  </a:r>
                  <a:r>
                    <a:rPr kumimoji="1" lang="en-US" altLang="ja-JP" sz="1600" dirty="0">
                      <a:solidFill>
                        <a:schemeClr val="tx1"/>
                      </a:solidFill>
                      <a:ea typeface="HGP創英角ｺﾞｼｯｸUB" panose="020B0900000000000000" pitchFamily="50" charset="-128"/>
                    </a:rPr>
                    <a:t>(SHG)</a:t>
                  </a:r>
                  <a:endParaRPr kumimoji="1" lang="ja-JP" altLang="en-US" sz="1600" dirty="0">
                    <a:solidFill>
                      <a:schemeClr val="tx1"/>
                    </a:solidFill>
                    <a:ea typeface="HGP創英角ｺﾞｼｯｸUB" panose="020B0900000000000000" pitchFamily="50" charset="-128"/>
                  </a:endParaRPr>
                </a:p>
              </p:txBody>
            </p:sp>
            <p:cxnSp>
              <p:nvCxnSpPr>
                <p:cNvPr id="100" name="直線矢印コネクタ 99"/>
                <p:cNvCxnSpPr/>
                <p:nvPr/>
              </p:nvCxnSpPr>
              <p:spPr>
                <a:xfrm>
                  <a:off x="13174344" y="3029770"/>
                  <a:ext cx="0" cy="1188000"/>
                </a:xfrm>
                <a:prstGeom prst="straightConnector1">
                  <a:avLst/>
                </a:prstGeom>
                <a:ln w="38100">
                  <a:solidFill>
                    <a:srgbClr val="FF69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3" name="直線矢印コネクタ 92"/>
              <p:cNvCxnSpPr/>
              <p:nvPr/>
            </p:nvCxnSpPr>
            <p:spPr>
              <a:xfrm>
                <a:off x="12650725" y="3053402"/>
                <a:ext cx="1210286" cy="1135189"/>
              </a:xfrm>
              <a:prstGeom prst="straightConnector1">
                <a:avLst/>
              </a:prstGeom>
              <a:ln w="38100">
                <a:solidFill>
                  <a:srgbClr val="FF6969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テキスト ボックス 93"/>
              <p:cNvSpPr txBox="1"/>
              <p:nvPr/>
            </p:nvSpPr>
            <p:spPr>
              <a:xfrm>
                <a:off x="13160161" y="2923050"/>
                <a:ext cx="1291092" cy="851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800" b="1" dirty="0">
                    <a:latin typeface="+mj-lt"/>
                  </a:rPr>
                  <a:t>0.55-</a:t>
                </a:r>
              </a:p>
              <a:p>
                <a:pPr algn="ctr"/>
                <a:r>
                  <a:rPr kumimoji="1" lang="en-US" altLang="ja-JP" sz="1800" b="1" dirty="0">
                    <a:latin typeface="+mj-lt"/>
                  </a:rPr>
                  <a:t>0.70 eV</a:t>
                </a:r>
              </a:p>
            </p:txBody>
          </p:sp>
        </p:grpSp>
        <p:grpSp>
          <p:nvGrpSpPr>
            <p:cNvPr id="84" name="グループ化 83"/>
            <p:cNvGrpSpPr/>
            <p:nvPr/>
          </p:nvGrpSpPr>
          <p:grpSpPr>
            <a:xfrm>
              <a:off x="3261039" y="2627847"/>
              <a:ext cx="3810446" cy="2227099"/>
              <a:chOff x="7356223" y="3908615"/>
              <a:chExt cx="4191491" cy="2449808"/>
            </a:xfrm>
          </p:grpSpPr>
          <p:grpSp>
            <p:nvGrpSpPr>
              <p:cNvPr id="85" name="グループ化 84"/>
              <p:cNvGrpSpPr/>
              <p:nvPr/>
            </p:nvGrpSpPr>
            <p:grpSpPr>
              <a:xfrm>
                <a:off x="8924567" y="3908615"/>
                <a:ext cx="2623147" cy="904955"/>
                <a:chOff x="11157128" y="1782932"/>
                <a:chExt cx="2623147" cy="904955"/>
              </a:xfrm>
            </p:grpSpPr>
            <p:sp>
              <p:nvSpPr>
                <p:cNvPr id="89" name="テキスト ボックス 88"/>
                <p:cNvSpPr txBox="1"/>
                <p:nvPr/>
              </p:nvSpPr>
              <p:spPr>
                <a:xfrm>
                  <a:off x="12406310" y="2281622"/>
                  <a:ext cx="1373965" cy="4062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800" b="1" dirty="0">
                      <a:latin typeface="+mj-lt"/>
                    </a:rPr>
                    <a:t>1.7-2.0 eV</a:t>
                  </a:r>
                </a:p>
              </p:txBody>
            </p:sp>
            <p:sp>
              <p:nvSpPr>
                <p:cNvPr id="90" name="正方形/長方形 89"/>
                <p:cNvSpPr/>
                <p:nvPr/>
              </p:nvSpPr>
              <p:spPr>
                <a:xfrm>
                  <a:off x="11157128" y="1782932"/>
                  <a:ext cx="1188000" cy="581891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600" dirty="0">
                      <a:solidFill>
                        <a:schemeClr val="tx1"/>
                      </a:solidFill>
                    </a:rPr>
                    <a:t>BBO</a:t>
                  </a:r>
                  <a:r>
                    <a:rPr lang="ja-JP" altLang="en-US" sz="1600" dirty="0">
                      <a:solidFill>
                        <a:schemeClr val="tx1"/>
                      </a:solidFill>
                      <a:latin typeface="+mn-ea"/>
                    </a:rPr>
                    <a:t> </a:t>
                  </a:r>
                  <a:r>
                    <a:rPr kumimoji="1" lang="en-US" altLang="ja-JP" sz="1600" dirty="0">
                      <a:solidFill>
                        <a:schemeClr val="tx1"/>
                      </a:solidFill>
                      <a:ea typeface="HGP創英角ｺﾞｼｯｸUB" panose="020B0900000000000000" pitchFamily="50" charset="-128"/>
                    </a:rPr>
                    <a:t>(</a:t>
                  </a:r>
                  <a:r>
                    <a:rPr lang="en-US" altLang="ja-JP" sz="1600" dirty="0">
                      <a:solidFill>
                        <a:schemeClr val="tx1"/>
                      </a:solidFill>
                      <a:ea typeface="HGP創英角ｺﾞｼｯｸUB" panose="020B0900000000000000" pitchFamily="50" charset="-128"/>
                    </a:rPr>
                    <a:t>4</a:t>
                  </a:r>
                  <a:r>
                    <a:rPr kumimoji="1" lang="en-US" altLang="ja-JP" sz="1600" dirty="0">
                      <a:solidFill>
                        <a:schemeClr val="tx1"/>
                      </a:solidFill>
                      <a:ea typeface="HGP創英角ｺﾞｼｯｸUB" panose="020B0900000000000000" pitchFamily="50" charset="-128"/>
                    </a:rPr>
                    <a:t>HG)</a:t>
                  </a:r>
                  <a:endParaRPr kumimoji="1" lang="ja-JP" altLang="en-US" sz="1600" dirty="0">
                    <a:solidFill>
                      <a:schemeClr val="tx1"/>
                    </a:solidFill>
                    <a:ea typeface="HGP創英角ｺﾞｼｯｸUB" panose="020B0900000000000000" pitchFamily="50" charset="-128"/>
                  </a:endParaRPr>
                </a:p>
              </p:txBody>
            </p:sp>
            <p:cxnSp>
              <p:nvCxnSpPr>
                <p:cNvPr id="91" name="直線矢印コネクタ 90"/>
                <p:cNvCxnSpPr/>
                <p:nvPr/>
              </p:nvCxnSpPr>
              <p:spPr>
                <a:xfrm rot="16200000" flipH="1" flipV="1">
                  <a:off x="12955336" y="1475143"/>
                  <a:ext cx="0" cy="118800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テキスト ボックス 85"/>
              <p:cNvSpPr txBox="1"/>
              <p:nvPr/>
            </p:nvSpPr>
            <p:spPr>
              <a:xfrm>
                <a:off x="7479315" y="4116634"/>
                <a:ext cx="1373967" cy="406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800" b="1" dirty="0">
                    <a:latin typeface="+mj-lt"/>
                  </a:rPr>
                  <a:t>3.4-4.0 eV</a:t>
                </a:r>
              </a:p>
            </p:txBody>
          </p:sp>
          <p:cxnSp>
            <p:nvCxnSpPr>
              <p:cNvPr id="88" name="直線矢印コネクタ 87"/>
              <p:cNvCxnSpPr/>
              <p:nvPr/>
            </p:nvCxnSpPr>
            <p:spPr>
              <a:xfrm>
                <a:off x="7356223" y="4198423"/>
                <a:ext cx="0" cy="216000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正方形/長方形 81"/>
            <p:cNvSpPr/>
            <p:nvPr/>
          </p:nvSpPr>
          <p:spPr>
            <a:xfrm>
              <a:off x="4247559" y="1018894"/>
              <a:ext cx="1524165" cy="53127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dirty="0" err="1">
                  <a:solidFill>
                    <a:schemeClr val="tx1"/>
                  </a:solidFill>
                </a:rPr>
                <a:t>Ti:Saphire</a:t>
              </a:r>
              <a:endParaRPr lang="en-US" altLang="ja-JP" sz="1600" dirty="0">
                <a:solidFill>
                  <a:schemeClr val="tx1"/>
                </a:solidFill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372941" y="3169936"/>
              <a:ext cx="9829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Symbol" panose="05050102010706020507" pitchFamily="18" charset="2"/>
                </a:rPr>
                <a:t>l</a:t>
              </a:r>
              <a:r>
                <a:rPr kumimoji="1" lang="en-US" altLang="ja-JP" sz="1600" dirty="0">
                  <a:latin typeface="+mn-ea"/>
                </a:rPr>
                <a:t>/2 plate</a:t>
              </a:r>
            </a:p>
          </p:txBody>
        </p:sp>
        <p:cxnSp>
          <p:nvCxnSpPr>
            <p:cNvPr id="79" name="直線矢印コネクタ 78"/>
            <p:cNvCxnSpPr/>
            <p:nvPr/>
          </p:nvCxnSpPr>
          <p:spPr>
            <a:xfrm flipH="1" flipV="1">
              <a:off x="3226395" y="2891309"/>
              <a:ext cx="1440000" cy="1034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V="1">
              <a:off x="2950999" y="2651651"/>
              <a:ext cx="490909" cy="490909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3017269" y="3516255"/>
              <a:ext cx="489600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/>
            <p:cNvSpPr/>
            <p:nvPr/>
          </p:nvSpPr>
          <p:spPr>
            <a:xfrm rot="12600000">
              <a:off x="3273267" y="4815728"/>
              <a:ext cx="41563" cy="15393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1540680" y="2040010"/>
              <a:ext cx="1895833" cy="84802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/>
                <a:t>He</a:t>
              </a:r>
              <a:r>
                <a:rPr lang="ja-JP" altLang="en-US" sz="2000" b="1" dirty="0"/>
                <a:t> </a:t>
              </a:r>
              <a:r>
                <a:rPr lang="en-US" altLang="ja-JP" sz="2000" b="1" dirty="0"/>
                <a:t>I</a:t>
              </a:r>
            </a:p>
            <a:p>
              <a:pPr algn="ctr"/>
              <a:r>
                <a:rPr lang="en-US" altLang="ja-JP" sz="2000" b="1" dirty="0"/>
                <a:t> </a:t>
              </a:r>
              <a:r>
                <a:rPr lang="ja-JP" altLang="en-US" sz="2000" b="1" dirty="0"/>
                <a:t>（</a:t>
              </a:r>
              <a:r>
                <a:rPr lang="en-US" altLang="ja-JP" sz="2000" b="1" dirty="0"/>
                <a:t>21.22 eV</a:t>
              </a:r>
              <a:r>
                <a:rPr lang="ja-JP" altLang="en-US" sz="2000" b="1" dirty="0"/>
                <a:t>）</a:t>
              </a:r>
              <a:endParaRPr lang="en-US" altLang="ja-JP" sz="2000" b="1" dirty="0"/>
            </a:p>
          </p:txBody>
        </p:sp>
        <p:cxnSp>
          <p:nvCxnSpPr>
            <p:cNvPr id="104" name="直線コネクタ 103"/>
            <p:cNvCxnSpPr>
              <a:endCxn id="103" idx="2"/>
            </p:cNvCxnSpPr>
            <p:nvPr/>
          </p:nvCxnSpPr>
          <p:spPr>
            <a:xfrm flipH="1" flipV="1">
              <a:off x="2488596" y="2888039"/>
              <a:ext cx="89565" cy="873697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>
              <a:off x="173632" y="4574310"/>
              <a:ext cx="1423788" cy="40011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/>
                <a:t>e analyzer</a:t>
              </a:r>
            </a:p>
          </p:txBody>
        </p:sp>
      </p:grp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708532" y="794953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5319643" y="4378720"/>
            <a:ext cx="3493771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dirty="0"/>
              <a:t>・</a:t>
            </a:r>
            <a:r>
              <a:rPr lang="en-US" altLang="ja-JP" dirty="0" err="1"/>
              <a:t>HeI</a:t>
            </a:r>
            <a:r>
              <a:rPr lang="ja-JP" altLang="en-US" dirty="0"/>
              <a:t>：</a:t>
            </a:r>
            <a:r>
              <a:rPr lang="en-US" altLang="ja-JP" dirty="0"/>
              <a:t>1-photon PES</a:t>
            </a:r>
          </a:p>
          <a:p>
            <a:pPr>
              <a:lnSpc>
                <a:spcPct val="140000"/>
              </a:lnSpc>
            </a:pPr>
            <a:r>
              <a:rPr lang="en-US" altLang="ja-JP" dirty="0"/>
              <a:t>	occupied state</a:t>
            </a:r>
          </a:p>
          <a:p>
            <a:pPr>
              <a:lnSpc>
                <a:spcPct val="140000"/>
              </a:lnSpc>
            </a:pPr>
            <a:r>
              <a:rPr lang="ja-JP" altLang="en-US" dirty="0"/>
              <a:t>・</a:t>
            </a:r>
            <a:r>
              <a:rPr lang="en-US" altLang="ja-JP" dirty="0"/>
              <a:t>Laser</a:t>
            </a:r>
            <a:r>
              <a:rPr lang="ja-JP" altLang="en-US" dirty="0"/>
              <a:t>：</a:t>
            </a:r>
            <a:r>
              <a:rPr lang="en-US" altLang="ja-JP" dirty="0"/>
              <a:t>2-photon PES</a:t>
            </a:r>
          </a:p>
          <a:p>
            <a:pPr>
              <a:lnSpc>
                <a:spcPct val="140000"/>
              </a:lnSpc>
            </a:pPr>
            <a:r>
              <a:rPr lang="en-US" altLang="ja-JP" dirty="0"/>
              <a:t>	unoccupied state</a:t>
            </a:r>
          </a:p>
        </p:txBody>
      </p:sp>
    </p:spTree>
    <p:extLst>
      <p:ext uri="{BB962C8B-B14F-4D97-AF65-F5344CB8AC3E}">
        <p14:creationId xmlns:p14="http://schemas.microsoft.com/office/powerpoint/2010/main" val="1842536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08939" y="792942"/>
            <a:ext cx="7956550" cy="107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DAEEF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FF0204E7-96E2-4564-9166-62B17D20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772" y="1648896"/>
            <a:ext cx="3253355" cy="192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8">
            <a:extLst>
              <a:ext uri="{FF2B5EF4-FFF2-40B4-BE49-F238E27FC236}">
                <a16:creationId xmlns:a16="http://schemas.microsoft.com/office/drawing/2014/main" id="{0A04A722-5DD2-4BEB-A6D4-B7EA3858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812" y="1106667"/>
            <a:ext cx="2347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/>
              <a:t>Rutile TiO</a:t>
            </a:r>
            <a:r>
              <a:rPr lang="en-US" altLang="ja-JP" baseline="-25000" dirty="0"/>
              <a:t>2</a:t>
            </a:r>
            <a:r>
              <a:rPr lang="en-US" altLang="ja-JP" dirty="0"/>
              <a:t>(110)</a:t>
            </a:r>
            <a:endParaRPr lang="en-US" altLang="ja-JP" baseline="-25000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38B8573-79EC-4749-893B-4ABEB684A835}"/>
              </a:ext>
            </a:extLst>
          </p:cNvPr>
          <p:cNvGrpSpPr/>
          <p:nvPr/>
        </p:nvGrpSpPr>
        <p:grpSpPr>
          <a:xfrm>
            <a:off x="5899439" y="3946112"/>
            <a:ext cx="2815329" cy="2705213"/>
            <a:chOff x="5934974" y="3936887"/>
            <a:chExt cx="2815329" cy="2705213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1ED4B20E-050C-40AF-AC66-8645954CF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8206" y="3969414"/>
              <a:ext cx="2682097" cy="267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B265D223-AC48-43F8-AF5E-A4DD37A70E7B}"/>
                </a:ext>
              </a:extLst>
            </p:cNvPr>
            <p:cNvSpPr/>
            <p:nvPr/>
          </p:nvSpPr>
          <p:spPr>
            <a:xfrm>
              <a:off x="5934974" y="3936887"/>
              <a:ext cx="374874" cy="443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タイトル 1">
            <a:extLst>
              <a:ext uri="{FF2B5EF4-FFF2-40B4-BE49-F238E27FC236}">
                <a16:creationId xmlns:a16="http://schemas.microsoft.com/office/drawing/2014/main" id="{F09BA1BB-3073-4D4E-914B-084FBFC44A7F}"/>
              </a:ext>
            </a:extLst>
          </p:cNvPr>
          <p:cNvSpPr txBox="1">
            <a:spLocks/>
          </p:cNvSpPr>
          <p:nvPr/>
        </p:nvSpPr>
        <p:spPr>
          <a:xfrm>
            <a:off x="5251404" y="4014503"/>
            <a:ext cx="2985469" cy="495672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j-ea"/>
                <a:cs typeface="+mj-cs"/>
              </a:rPr>
              <a:t>Anatase TiO</a:t>
            </a:r>
            <a:r>
              <a:rPr lang="en-US" altLang="ja-JP" baseline="-25000" dirty="0">
                <a:latin typeface="+mj-lt"/>
                <a:ea typeface="+mj-ea"/>
                <a:cs typeface="+mj-cs"/>
              </a:rPr>
              <a:t>2</a:t>
            </a:r>
            <a:r>
              <a:rPr lang="en-US" altLang="ja-JP" dirty="0">
                <a:latin typeface="+mj-lt"/>
                <a:ea typeface="+mj-ea"/>
                <a:cs typeface="+mj-cs"/>
              </a:rPr>
              <a:t>(101)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A201471-2CBF-42EF-8391-74FA27DF2962}"/>
              </a:ext>
            </a:extLst>
          </p:cNvPr>
          <p:cNvGrpSpPr/>
          <p:nvPr/>
        </p:nvGrpSpPr>
        <p:grpSpPr>
          <a:xfrm>
            <a:off x="856616" y="1218896"/>
            <a:ext cx="3715384" cy="4367018"/>
            <a:chOff x="3104715" y="1827001"/>
            <a:chExt cx="3715384" cy="4367018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396B13C-3CFE-4B1C-B44F-76FDEB4E3F13}"/>
                </a:ext>
              </a:extLst>
            </p:cNvPr>
            <p:cNvSpPr txBox="1"/>
            <p:nvPr/>
          </p:nvSpPr>
          <p:spPr>
            <a:xfrm>
              <a:off x="5177280" y="5597180"/>
              <a:ext cx="340158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i="1" dirty="0">
                  <a:solidFill>
                    <a:schemeClr val="accent6">
                      <a:lumMod val="75000"/>
                    </a:schemeClr>
                  </a:solidFill>
                  <a:latin typeface="Symbol" panose="05050102010706020507" pitchFamily="18" charset="2"/>
                </a:rPr>
                <a:t>s</a:t>
              </a:r>
              <a:endParaRPr kumimoji="1" lang="ja-JP" alt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89108B7D-8961-4AB6-A4C2-37A2FE360F04}"/>
                </a:ext>
              </a:extLst>
            </p:cNvPr>
            <p:cNvSpPr txBox="1"/>
            <p:nvPr/>
          </p:nvSpPr>
          <p:spPr>
            <a:xfrm>
              <a:off x="5265895" y="5034428"/>
              <a:ext cx="32573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i="1" dirty="0">
                  <a:latin typeface="Symbol" panose="05050102010706020507" pitchFamily="18" charset="2"/>
                </a:rPr>
                <a:t>p</a:t>
              </a:r>
              <a:endParaRPr kumimoji="1" lang="ja-JP" altLang="en-US" sz="2000" b="1" dirty="0"/>
            </a:p>
          </p:txBody>
        </p:sp>
        <p:sp>
          <p:nvSpPr>
            <p:cNvPr id="45" name="コンテンツ プレースホルダー 1">
              <a:extLst>
                <a:ext uri="{FF2B5EF4-FFF2-40B4-BE49-F238E27FC236}">
                  <a16:creationId xmlns:a16="http://schemas.microsoft.com/office/drawing/2014/main" id="{E34D490B-18CF-435F-B485-BE6699606C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35053" y="1827001"/>
              <a:ext cx="2479724" cy="47241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altLang="ja-JP" sz="2400" kern="0" dirty="0"/>
                <a:t>Ti</a:t>
              </a:r>
              <a:r>
                <a:rPr lang="en-US" altLang="ja-JP" sz="2400" kern="0" baseline="30000" dirty="0"/>
                <a:t>4+</a:t>
              </a:r>
              <a:r>
                <a:rPr lang="en-US" altLang="ja-JP" sz="2400" kern="0" dirty="0"/>
                <a:t>(3d</a:t>
              </a:r>
              <a:r>
                <a:rPr lang="en-US" altLang="ja-JP" sz="2400" kern="0" baseline="30000" dirty="0"/>
                <a:t>0</a:t>
              </a:r>
              <a:r>
                <a:rPr lang="en-US" altLang="ja-JP" sz="2400" kern="0" dirty="0"/>
                <a:t>)O</a:t>
              </a:r>
              <a:r>
                <a:rPr lang="en-US" altLang="ja-JP" sz="2400" kern="0" baseline="30000" dirty="0"/>
                <a:t>2-</a:t>
              </a:r>
              <a:r>
                <a:rPr lang="en-US" altLang="ja-JP" sz="2400" kern="0" dirty="0"/>
                <a:t>(2p</a:t>
              </a:r>
              <a:r>
                <a:rPr lang="en-US" altLang="ja-JP" sz="2400" kern="0" baseline="30000" dirty="0"/>
                <a:t>6</a:t>
              </a:r>
              <a:r>
                <a:rPr lang="en-US" altLang="ja-JP" sz="2400" kern="0" dirty="0"/>
                <a:t>)</a:t>
              </a:r>
              <a:r>
                <a:rPr lang="ja-JP" altLang="en-US" sz="2400" kern="0" baseline="30000" dirty="0"/>
                <a:t>　</a:t>
              </a:r>
              <a:endParaRPr lang="en-US" altLang="ja-JP" sz="2400" kern="0" dirty="0"/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3197B28C-4C44-40A7-9CB4-E28D74A19FE6}"/>
                </a:ext>
              </a:extLst>
            </p:cNvPr>
            <p:cNvGrpSpPr/>
            <p:nvPr/>
          </p:nvGrpSpPr>
          <p:grpSpPr>
            <a:xfrm>
              <a:off x="3104715" y="2536498"/>
              <a:ext cx="3715384" cy="3657521"/>
              <a:chOff x="3021361" y="2188766"/>
              <a:chExt cx="3715384" cy="3657521"/>
            </a:xfrm>
          </p:grpSpPr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15DF4708-99A4-4330-9DBB-F14444FE0A88}"/>
                  </a:ext>
                </a:extLst>
              </p:cNvPr>
              <p:cNvCxnSpPr/>
              <p:nvPr/>
            </p:nvCxnSpPr>
            <p:spPr>
              <a:xfrm>
                <a:off x="4460574" y="4886751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0C3DD1FC-5CBA-4628-ADDE-C7879C1EB9B0}"/>
                  </a:ext>
                </a:extLst>
              </p:cNvPr>
              <p:cNvCxnSpPr/>
              <p:nvPr/>
            </p:nvCxnSpPr>
            <p:spPr>
              <a:xfrm>
                <a:off x="4460574" y="492838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9C8D8CD4-7304-40A4-9641-B2183EB03906}"/>
                  </a:ext>
                </a:extLst>
              </p:cNvPr>
              <p:cNvCxnSpPr/>
              <p:nvPr/>
            </p:nvCxnSpPr>
            <p:spPr>
              <a:xfrm>
                <a:off x="4460574" y="4968051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A98F1B65-CBE8-4D8E-81AA-17DDBCFF7384}"/>
                  </a:ext>
                </a:extLst>
              </p:cNvPr>
              <p:cNvCxnSpPr/>
              <p:nvPr/>
            </p:nvCxnSpPr>
            <p:spPr>
              <a:xfrm>
                <a:off x="4460574" y="5490548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53C00B69-42F7-4653-9578-D94814F82A26}"/>
                  </a:ext>
                </a:extLst>
              </p:cNvPr>
              <p:cNvCxnSpPr/>
              <p:nvPr/>
            </p:nvCxnSpPr>
            <p:spPr>
              <a:xfrm>
                <a:off x="4460574" y="5534823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DA35BEC8-DD89-4D78-B3B1-827FA8364DB7}"/>
                  </a:ext>
                </a:extLst>
              </p:cNvPr>
              <p:cNvCxnSpPr/>
              <p:nvPr/>
            </p:nvCxnSpPr>
            <p:spPr>
              <a:xfrm>
                <a:off x="4460574" y="318468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999051AE-78ED-4EED-8E70-27A361B8F8CD}"/>
                  </a:ext>
                </a:extLst>
              </p:cNvPr>
              <p:cNvCxnSpPr/>
              <p:nvPr/>
            </p:nvCxnSpPr>
            <p:spPr>
              <a:xfrm>
                <a:off x="4460574" y="2614837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F376BCA4-8916-4D04-A9D9-7F9DD8028434}"/>
                  </a:ext>
                </a:extLst>
              </p:cNvPr>
              <p:cNvCxnSpPr/>
              <p:nvPr/>
            </p:nvCxnSpPr>
            <p:spPr>
              <a:xfrm>
                <a:off x="4460574" y="2654503"/>
                <a:ext cx="576064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5AEF46FD-2945-4D83-83BD-274C43D3B6CF}"/>
                  </a:ext>
                </a:extLst>
              </p:cNvPr>
              <p:cNvCxnSpPr/>
              <p:nvPr/>
            </p:nvCxnSpPr>
            <p:spPr>
              <a:xfrm>
                <a:off x="4460574" y="3109185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02715A0E-02B6-428C-85CF-9C65C132F7B1}"/>
                  </a:ext>
                </a:extLst>
              </p:cNvPr>
              <p:cNvCxnSpPr/>
              <p:nvPr/>
            </p:nvCxnSpPr>
            <p:spPr>
              <a:xfrm>
                <a:off x="4460574" y="3146278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8D034729-DE49-4303-BD15-05BB8DF499B8}"/>
                  </a:ext>
                </a:extLst>
              </p:cNvPr>
              <p:cNvCxnSpPr/>
              <p:nvPr/>
            </p:nvCxnSpPr>
            <p:spPr>
              <a:xfrm flipH="1">
                <a:off x="5039185" y="3458872"/>
                <a:ext cx="689448" cy="2075951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6D6BBE13-850A-4E40-9F9F-36CA9BF84C4B}"/>
                  </a:ext>
                </a:extLst>
              </p:cNvPr>
              <p:cNvCxnSpPr/>
              <p:nvPr/>
            </p:nvCxnSpPr>
            <p:spPr>
              <a:xfrm>
                <a:off x="5036496" y="3146278"/>
                <a:ext cx="692137" cy="7353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05759405-E0EB-4D0D-8C88-CD9029F6FDC1}"/>
                  </a:ext>
                </a:extLst>
              </p:cNvPr>
              <p:cNvCxnSpPr/>
              <p:nvPr/>
            </p:nvCxnSpPr>
            <p:spPr>
              <a:xfrm flipH="1">
                <a:off x="5053263" y="3897301"/>
                <a:ext cx="675370" cy="10079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377BC9F8-6AF0-403A-A187-35C8DC804EE9}"/>
                  </a:ext>
                </a:extLst>
              </p:cNvPr>
              <p:cNvCxnSpPr/>
              <p:nvPr/>
            </p:nvCxnSpPr>
            <p:spPr>
              <a:xfrm>
                <a:off x="5017518" y="2614837"/>
                <a:ext cx="711115" cy="88238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4A915E6E-F466-49A3-9581-EB946187D7E3}"/>
                  </a:ext>
                </a:extLst>
              </p:cNvPr>
              <p:cNvCxnSpPr/>
              <p:nvPr/>
            </p:nvCxnSpPr>
            <p:spPr>
              <a:xfrm>
                <a:off x="3064337" y="4598719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8DFDEDE4-EA20-4BEB-9721-20F6D6A961F2}"/>
                  </a:ext>
                </a:extLst>
              </p:cNvPr>
              <p:cNvCxnSpPr/>
              <p:nvPr/>
            </p:nvCxnSpPr>
            <p:spPr>
              <a:xfrm flipH="1">
                <a:off x="3668164" y="3146278"/>
                <a:ext cx="803546" cy="14524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68C448CC-EBEA-440A-BB28-A883A12200DB}"/>
                  </a:ext>
                </a:extLst>
              </p:cNvPr>
              <p:cNvCxnSpPr/>
              <p:nvPr/>
            </p:nvCxnSpPr>
            <p:spPr>
              <a:xfrm flipH="1">
                <a:off x="3648078" y="2614837"/>
                <a:ext cx="823632" cy="1979176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2309E735-78CC-4566-9518-A3198749CFD4}"/>
                  </a:ext>
                </a:extLst>
              </p:cNvPr>
              <p:cNvCxnSpPr/>
              <p:nvPr/>
            </p:nvCxnSpPr>
            <p:spPr>
              <a:xfrm>
                <a:off x="3648078" y="4598719"/>
                <a:ext cx="812496" cy="916025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8F29BBD4-0A0F-4F75-80B0-F36C25423E8C}"/>
                  </a:ext>
                </a:extLst>
              </p:cNvPr>
              <p:cNvCxnSpPr/>
              <p:nvPr/>
            </p:nvCxnSpPr>
            <p:spPr>
              <a:xfrm>
                <a:off x="3634803" y="4594013"/>
                <a:ext cx="825771" cy="3091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A435339-D6B9-4AD1-A98E-1EA009D8363A}"/>
                  </a:ext>
                </a:extLst>
              </p:cNvPr>
              <p:cNvSpPr txBox="1"/>
              <p:nvPr/>
            </p:nvSpPr>
            <p:spPr>
              <a:xfrm>
                <a:off x="3021361" y="4107726"/>
                <a:ext cx="627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O</a:t>
                </a:r>
                <a:r>
                  <a:rPr kumimoji="1" lang="en-US" altLang="ja-JP" sz="2000" i="1" dirty="0"/>
                  <a:t>2p</a:t>
                </a:r>
                <a:endParaRPr kumimoji="1" lang="ja-JP" altLang="en-US" sz="2000" i="1" dirty="0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6EB9D73-94C3-4F79-BF03-0D7BA81D239D}"/>
                  </a:ext>
                </a:extLst>
              </p:cNvPr>
              <p:cNvSpPr txBox="1"/>
              <p:nvPr/>
            </p:nvSpPr>
            <p:spPr>
              <a:xfrm>
                <a:off x="3195557" y="5125453"/>
                <a:ext cx="10983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bonding</a:t>
                </a:r>
                <a:endParaRPr kumimoji="1" lang="ja-JP" altLang="en-US" sz="2000" dirty="0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D2E4795C-041C-429A-A8E3-3DBE9147DD81}"/>
                  </a:ext>
                </a:extLst>
              </p:cNvPr>
              <p:cNvSpPr txBox="1"/>
              <p:nvPr/>
            </p:nvSpPr>
            <p:spPr>
              <a:xfrm>
                <a:off x="3281338" y="2614836"/>
                <a:ext cx="102463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anti-</a:t>
                </a:r>
              </a:p>
              <a:p>
                <a:r>
                  <a:rPr kumimoji="1" lang="en-US" altLang="ja-JP" sz="2000" dirty="0"/>
                  <a:t>bonding</a:t>
                </a:r>
                <a:endParaRPr kumimoji="1" lang="ja-JP" altLang="en-US" sz="2000" dirty="0"/>
              </a:p>
            </p:txBody>
          </p: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4F46BFBA-DB2D-414F-8F71-55C0E7AB6226}"/>
                  </a:ext>
                </a:extLst>
              </p:cNvPr>
              <p:cNvGrpSpPr/>
              <p:nvPr/>
            </p:nvGrpSpPr>
            <p:grpSpPr>
              <a:xfrm>
                <a:off x="5671141" y="2935563"/>
                <a:ext cx="1065604" cy="965111"/>
                <a:chOff x="798177" y="4070100"/>
                <a:chExt cx="1065604" cy="965111"/>
              </a:xfrm>
            </p:grpSpPr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B0DB46C9-2194-4468-9010-688A26AFA0EA}"/>
                    </a:ext>
                  </a:extLst>
                </p:cNvPr>
                <p:cNvGrpSpPr/>
                <p:nvPr/>
              </p:nvGrpSpPr>
              <p:grpSpPr>
                <a:xfrm>
                  <a:off x="855669" y="4590120"/>
                  <a:ext cx="576064" cy="445091"/>
                  <a:chOff x="4644008" y="1207046"/>
                  <a:chExt cx="576064" cy="445091"/>
                </a:xfrm>
              </p:grpSpPr>
              <p:cxnSp>
                <p:nvCxnSpPr>
                  <p:cNvPr id="81" name="直線コネクタ 80">
                    <a:extLst>
                      <a:ext uri="{FF2B5EF4-FFF2-40B4-BE49-F238E27FC236}">
                        <a16:creationId xmlns:a16="http://schemas.microsoft.com/office/drawing/2014/main" id="{541FA9C9-1DCA-445D-B1A6-B902D78B4CEA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207046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>
                    <a:extLst>
                      <a:ext uri="{FF2B5EF4-FFF2-40B4-BE49-F238E27FC236}">
                        <a16:creationId xmlns:a16="http://schemas.microsoft.com/office/drawing/2014/main" id="{7069EC4D-29AE-4802-BFE2-7905D4BBA31D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248680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EDCCA694-F39B-449D-B50C-502D9EF50F8A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588459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>
                    <a:extLst>
                      <a:ext uri="{FF2B5EF4-FFF2-40B4-BE49-F238E27FC236}">
                        <a16:creationId xmlns:a16="http://schemas.microsoft.com/office/drawing/2014/main" id="{21B4D447-0959-4CDC-A538-C2FC89D584C9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624917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>
                    <a:extLst>
                      <a:ext uri="{FF2B5EF4-FFF2-40B4-BE49-F238E27FC236}">
                        <a16:creationId xmlns:a16="http://schemas.microsoft.com/office/drawing/2014/main" id="{C778A700-A346-4AF1-8744-4E596A92EC7B}"/>
                      </a:ext>
                    </a:extLst>
                  </p:cNvPr>
                  <p:cNvCxnSpPr/>
                  <p:nvPr/>
                </p:nvCxnSpPr>
                <p:spPr>
                  <a:xfrm>
                    <a:off x="4644008" y="1652137"/>
                    <a:ext cx="576064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テキスト ボックス 77">
                  <a:extLst>
                    <a:ext uri="{FF2B5EF4-FFF2-40B4-BE49-F238E27FC236}">
                      <a16:creationId xmlns:a16="http://schemas.microsoft.com/office/drawing/2014/main" id="{30707D61-9621-4A84-A076-F6A5EBE3DA85}"/>
                    </a:ext>
                  </a:extLst>
                </p:cNvPr>
                <p:cNvSpPr txBox="1"/>
                <p:nvPr/>
              </p:nvSpPr>
              <p:spPr>
                <a:xfrm>
                  <a:off x="1440407" y="4208025"/>
                  <a:ext cx="421910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i="1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e</a:t>
                  </a:r>
                  <a:r>
                    <a:rPr kumimoji="1" lang="en-US" altLang="ja-JP" sz="2000" baseline="-25000" dirty="0" err="1">
                      <a:solidFill>
                        <a:schemeClr val="accent6">
                          <a:lumMod val="75000"/>
                        </a:schemeClr>
                      </a:solidFill>
                    </a:rPr>
                    <a:t>g</a:t>
                  </a:r>
                  <a:endParaRPr kumimoji="1" lang="ja-JP" altLang="en-US" sz="2000" baseline="-25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73D925F-244D-4973-9721-67704D7363CA}"/>
                    </a:ext>
                  </a:extLst>
                </p:cNvPr>
                <p:cNvSpPr txBox="1"/>
                <p:nvPr/>
              </p:nvSpPr>
              <p:spPr>
                <a:xfrm>
                  <a:off x="1419429" y="4620475"/>
                  <a:ext cx="444352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i="1" dirty="0"/>
                    <a:t>t</a:t>
                  </a:r>
                  <a:r>
                    <a:rPr kumimoji="1" lang="en-US" altLang="ja-JP" sz="2000" baseline="-25000" dirty="0"/>
                    <a:t>2g</a:t>
                  </a:r>
                  <a:endParaRPr kumimoji="1" lang="ja-JP" altLang="en-US" sz="2000" baseline="-25000" dirty="0"/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3F296104-F4AB-4248-81A6-47DFBBD6C560}"/>
                    </a:ext>
                  </a:extLst>
                </p:cNvPr>
                <p:cNvSpPr txBox="1"/>
                <p:nvPr/>
              </p:nvSpPr>
              <p:spPr>
                <a:xfrm>
                  <a:off x="798177" y="4070100"/>
                  <a:ext cx="659732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/>
                    <a:t>Ti</a:t>
                  </a:r>
                  <a:r>
                    <a:rPr kumimoji="1" lang="en-US" altLang="ja-JP" sz="2000" i="1" dirty="0"/>
                    <a:t>3d</a:t>
                  </a:r>
                  <a:endParaRPr kumimoji="1" lang="ja-JP" altLang="en-US" sz="2000" i="1" dirty="0"/>
                </a:p>
              </p:txBody>
            </p:sp>
          </p:grp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77CF05C-A762-4CAF-B10F-862BC905D6BD}"/>
                  </a:ext>
                </a:extLst>
              </p:cNvPr>
              <p:cNvSpPr txBox="1"/>
              <p:nvPr/>
            </p:nvSpPr>
            <p:spPr>
              <a:xfrm>
                <a:off x="4535684" y="5062705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r>
                  <a:rPr kumimoji="1" lang="en-US" altLang="ja-JP" sz="20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endParaRPr kumimoji="1" lang="ja-JP" altLang="en-US" sz="2000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E8C5EDC4-1379-476D-B1EF-F07E0A923041}"/>
                  </a:ext>
                </a:extLst>
              </p:cNvPr>
              <p:cNvSpPr txBox="1"/>
              <p:nvPr/>
            </p:nvSpPr>
            <p:spPr>
              <a:xfrm>
                <a:off x="4535684" y="2188766"/>
                <a:ext cx="4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 err="1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r>
                  <a:rPr kumimoji="1" lang="en-US" altLang="ja-JP" sz="2000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endParaRPr kumimoji="1" lang="ja-JP" altLang="en-US" sz="2000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59CB2CD-323F-4C6E-84A6-33A53009FC25}"/>
                  </a:ext>
                </a:extLst>
              </p:cNvPr>
              <p:cNvSpPr txBox="1"/>
              <p:nvPr/>
            </p:nvSpPr>
            <p:spPr>
              <a:xfrm>
                <a:off x="4524463" y="4486641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/>
                  <a:t>t</a:t>
                </a:r>
                <a:r>
                  <a:rPr kumimoji="1" lang="en-US" altLang="ja-JP" sz="2000" baseline="-25000" dirty="0"/>
                  <a:t>2g</a:t>
                </a:r>
                <a:endParaRPr kumimoji="1" lang="ja-JP" altLang="en-US" sz="2000" baseline="-25000" dirty="0"/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56C7EF42-885A-42F5-B440-B0393A3EB616}"/>
                  </a:ext>
                </a:extLst>
              </p:cNvPr>
              <p:cNvSpPr txBox="1"/>
              <p:nvPr/>
            </p:nvSpPr>
            <p:spPr>
              <a:xfrm>
                <a:off x="4524463" y="2726782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i="1" dirty="0"/>
                  <a:t>t</a:t>
                </a:r>
                <a:r>
                  <a:rPr kumimoji="1" lang="en-US" altLang="ja-JP" sz="2000" baseline="-25000" dirty="0"/>
                  <a:t>2g</a:t>
                </a:r>
                <a:endParaRPr kumimoji="1" lang="ja-JP" altLang="en-US" sz="2000" baseline="-25000" dirty="0"/>
              </a:p>
            </p:txBody>
          </p:sp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48921FBA-424E-45BF-9CD5-5EA5D8163FE1}"/>
                  </a:ext>
                </a:extLst>
              </p:cNvPr>
              <p:cNvSpPr/>
              <p:nvPr/>
            </p:nvSpPr>
            <p:spPr>
              <a:xfrm>
                <a:off x="4422076" y="4507836"/>
                <a:ext cx="671850" cy="1338451"/>
              </a:xfrm>
              <a:prstGeom prst="rect">
                <a:avLst/>
              </a:prstGeom>
              <a:solidFill>
                <a:srgbClr val="00B050">
                  <a:alpha val="32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4CFF072D-8E37-4769-AF71-9F81AD79B96E}"/>
                  </a:ext>
                </a:extLst>
              </p:cNvPr>
              <p:cNvSpPr/>
              <p:nvPr/>
            </p:nvSpPr>
            <p:spPr>
              <a:xfrm>
                <a:off x="4412851" y="2247532"/>
                <a:ext cx="682226" cy="1318226"/>
              </a:xfrm>
              <a:prstGeom prst="rect">
                <a:avLst/>
              </a:prstGeom>
              <a:noFill/>
              <a:ln>
                <a:solidFill>
                  <a:srgbClr val="0856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08D37B5A-F71A-451A-BDDF-FAFE221B23F5}"/>
                  </a:ext>
                </a:extLst>
              </p:cNvPr>
              <p:cNvSpPr txBox="1"/>
              <p:nvPr/>
            </p:nvSpPr>
            <p:spPr>
              <a:xfrm>
                <a:off x="3904189" y="3713387"/>
                <a:ext cx="11608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2000" dirty="0"/>
                  <a:t>Band gap</a:t>
                </a:r>
              </a:p>
              <a:p>
                <a:pPr algn="r"/>
                <a:r>
                  <a:rPr lang="en-US" altLang="ja-JP" sz="2000" dirty="0"/>
                  <a:t> ~3 eV</a:t>
                </a:r>
              </a:p>
            </p:txBody>
          </p:sp>
        </p:grpSp>
      </p:grpSp>
      <p:sp>
        <p:nvSpPr>
          <p:cNvPr id="3" name="楕円 2">
            <a:extLst>
              <a:ext uri="{FF2B5EF4-FFF2-40B4-BE49-F238E27FC236}">
                <a16:creationId xmlns:a16="http://schemas.microsoft.com/office/drawing/2014/main" id="{7F819258-46E4-4BDC-8930-769C00F3ABA9}"/>
              </a:ext>
            </a:extLst>
          </p:cNvPr>
          <p:cNvSpPr/>
          <p:nvPr/>
        </p:nvSpPr>
        <p:spPr>
          <a:xfrm>
            <a:off x="3028241" y="2642777"/>
            <a:ext cx="175607" cy="17560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8BDAE4F2-7CD0-4752-A10E-6ADE6495A6D4}"/>
              </a:ext>
            </a:extLst>
          </p:cNvPr>
          <p:cNvSpPr/>
          <p:nvPr/>
        </p:nvSpPr>
        <p:spPr>
          <a:xfrm>
            <a:off x="3021829" y="4334208"/>
            <a:ext cx="175607" cy="175607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726C9963-155E-4B7E-96F0-190B978AC2B1}"/>
              </a:ext>
            </a:extLst>
          </p:cNvPr>
          <p:cNvCxnSpPr/>
          <p:nvPr/>
        </p:nvCxnSpPr>
        <p:spPr>
          <a:xfrm flipV="1">
            <a:off x="3106091" y="2700017"/>
            <a:ext cx="0" cy="1713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8">
            <a:extLst>
              <a:ext uri="{FF2B5EF4-FFF2-40B4-BE49-F238E27FC236}">
                <a16:creationId xmlns:a16="http://schemas.microsoft.com/office/drawing/2014/main" id="{8E7BC41B-55BC-4D93-A937-9E23846DC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534" y="115813"/>
            <a:ext cx="4731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/>
              <a:t>Electronic structure of 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altLang="ja-JP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9359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FF"/>
        </a:solidFill>
        <a:ln>
          <a:solidFill>
            <a:srgbClr val="3333FF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34815</TotalTime>
  <Words>1565</Words>
  <Application>Microsoft Office PowerPoint</Application>
  <PresentationFormat>画面に合わせる (4:3)</PresentationFormat>
  <Paragraphs>485</Paragraphs>
  <Slides>35</Slides>
  <Notes>13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52" baseType="lpstr">
      <vt:lpstr>HGP創英角ｺﾞｼｯｸUB</vt:lpstr>
      <vt:lpstr>HGｺﾞｼｯｸM</vt:lpstr>
      <vt:lpstr>ＭＳ Ｐゴシック</vt:lpstr>
      <vt:lpstr>ＭＳ Ｐ明朝</vt:lpstr>
      <vt:lpstr>ＭＳ ゴシック</vt:lpstr>
      <vt:lpstr>ＭＳ 明朝</vt:lpstr>
      <vt:lpstr>小塚ゴシック Pro R</vt:lpstr>
      <vt:lpstr>Arial</vt:lpstr>
      <vt:lpstr>Calibri</vt:lpstr>
      <vt:lpstr>Cambria Math</vt:lpstr>
      <vt:lpstr>Helvetica</vt:lpstr>
      <vt:lpstr>Symbol</vt:lpstr>
      <vt:lpstr>Times New Roman</vt:lpstr>
      <vt:lpstr>Wingdings</vt:lpstr>
      <vt:lpstr>標準デザイン</vt:lpstr>
      <vt:lpstr>数式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Experiment 1:Nuclear reaction analysis (NRA)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Band bending and surface dipole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Comparison with black titania</vt:lpstr>
      <vt:lpstr>PowerPoint プレゼンテーション</vt:lpstr>
      <vt:lpstr>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H on rutileTiO2(110)</vt:lpstr>
      <vt:lpstr>PowerPoint プレゼンテーション</vt:lpstr>
      <vt:lpstr>Comparison with black titania</vt:lpstr>
    </vt:vector>
  </TitlesOfParts>
  <Company>高知工科大学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根引　拓也</dc:creator>
  <cp:lastModifiedBy>福谷　克之</cp:lastModifiedBy>
  <cp:revision>729</cp:revision>
  <dcterms:created xsi:type="dcterms:W3CDTF">2005-04-05T10:47:14Z</dcterms:created>
  <dcterms:modified xsi:type="dcterms:W3CDTF">2018-08-13T11:51:10Z</dcterms:modified>
</cp:coreProperties>
</file>