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notesMasterIdLst>
    <p:notesMasterId r:id="rId38"/>
  </p:notesMasterIdLst>
  <p:sldIdLst>
    <p:sldId id="282" r:id="rId4"/>
    <p:sldId id="1008" r:id="rId5"/>
    <p:sldId id="1003" r:id="rId6"/>
    <p:sldId id="508" r:id="rId7"/>
    <p:sldId id="1005" r:id="rId8"/>
    <p:sldId id="1006" r:id="rId9"/>
    <p:sldId id="1009" r:id="rId10"/>
    <p:sldId id="1010" r:id="rId11"/>
    <p:sldId id="259" r:id="rId12"/>
    <p:sldId id="1012" r:id="rId13"/>
    <p:sldId id="1014" r:id="rId14"/>
    <p:sldId id="1033" r:id="rId15"/>
    <p:sldId id="1011" r:id="rId16"/>
    <p:sldId id="264" r:id="rId17"/>
    <p:sldId id="1013" r:id="rId18"/>
    <p:sldId id="1021" r:id="rId19"/>
    <p:sldId id="1022" r:id="rId20"/>
    <p:sldId id="1023" r:id="rId21"/>
    <p:sldId id="267" r:id="rId22"/>
    <p:sldId id="1024" r:id="rId23"/>
    <p:sldId id="1035" r:id="rId24"/>
    <p:sldId id="1036" r:id="rId25"/>
    <p:sldId id="1031" r:id="rId26"/>
    <p:sldId id="1026" r:id="rId27"/>
    <p:sldId id="1028" r:id="rId28"/>
    <p:sldId id="1027" r:id="rId29"/>
    <p:sldId id="1029" r:id="rId30"/>
    <p:sldId id="1030" r:id="rId31"/>
    <p:sldId id="1017" r:id="rId32"/>
    <p:sldId id="1020" r:id="rId33"/>
    <p:sldId id="268" r:id="rId34"/>
    <p:sldId id="1015" r:id="rId35"/>
    <p:sldId id="1016" r:id="rId36"/>
    <p:sldId id="1032" r:id="rId3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982" autoAdjust="0"/>
    <p:restoredTop sz="92523" autoAdjust="0"/>
  </p:normalViewPr>
  <p:slideViewPr>
    <p:cSldViewPr>
      <p:cViewPr varScale="1">
        <p:scale>
          <a:sx n="65" d="100"/>
          <a:sy n="65" d="100"/>
        </p:scale>
        <p:origin x="352" y="208"/>
      </p:cViewPr>
      <p:guideLst>
        <p:guide orient="horz" pos="2173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2018/8/15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6657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Slide Image Placeholder 1">
            <a:extLst>
              <a:ext uri="{FF2B5EF4-FFF2-40B4-BE49-F238E27FC236}">
                <a16:creationId xmlns:a16="http://schemas.microsoft.com/office/drawing/2014/main" id="{87106C98-28A6-5742-A900-7A8FB9F7D0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0" name="Notes Placeholder 2">
            <a:extLst>
              <a:ext uri="{FF2B5EF4-FFF2-40B4-BE49-F238E27FC236}">
                <a16:creationId xmlns:a16="http://schemas.microsoft.com/office/drawing/2014/main" id="{C080A12A-7442-7449-BCE9-7571F36F5B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215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16476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763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686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891603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523231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12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6"/>
            </a:lvl1pPr>
            <a:lvl2pPr marL="321457" indent="0">
              <a:buNone/>
              <a:defRPr sz="1266"/>
            </a:lvl2pPr>
            <a:lvl3pPr marL="642915" indent="0">
              <a:buNone/>
              <a:defRPr sz="1125"/>
            </a:lvl3pPr>
            <a:lvl4pPr marL="964372" indent="0">
              <a:buNone/>
              <a:defRPr sz="984"/>
            </a:lvl4pPr>
            <a:lvl5pPr marL="1285829" indent="0">
              <a:buNone/>
              <a:defRPr sz="984"/>
            </a:lvl5pPr>
            <a:lvl6pPr marL="1607287" indent="0">
              <a:buNone/>
              <a:defRPr sz="984"/>
            </a:lvl6pPr>
            <a:lvl7pPr marL="1928744" indent="0">
              <a:buNone/>
              <a:defRPr sz="984"/>
            </a:lvl7pPr>
            <a:lvl8pPr marL="2250201" indent="0">
              <a:buNone/>
              <a:defRPr sz="984"/>
            </a:lvl8pPr>
            <a:lvl9pPr marL="2571659" indent="0">
              <a:buNone/>
              <a:defRPr sz="984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8733408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822156" y="2911078"/>
            <a:ext cx="1437680" cy="1696641"/>
          </a:xfrm>
        </p:spPr>
        <p:txBody>
          <a:bodyPr/>
          <a:lstStyle>
            <a:lvl1pPr>
              <a:defRPr sz="1969"/>
            </a:lvl1pPr>
            <a:lvl2pPr>
              <a:defRPr sz="1687"/>
            </a:lvl2pPr>
            <a:lvl3pPr>
              <a:defRPr sz="1406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366992" y="2911078"/>
            <a:ext cx="1437680" cy="1696641"/>
          </a:xfrm>
        </p:spPr>
        <p:txBody>
          <a:bodyPr/>
          <a:lstStyle>
            <a:lvl1pPr>
              <a:defRPr sz="1969"/>
            </a:lvl1pPr>
            <a:lvl2pPr>
              <a:defRPr sz="1687"/>
            </a:lvl2pPr>
            <a:lvl3pPr>
              <a:defRPr sz="1406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557656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687"/>
            </a:lvl1pPr>
            <a:lvl2pPr>
              <a:defRPr sz="1406"/>
            </a:lvl2pPr>
            <a:lvl3pPr>
              <a:defRPr sz="1266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687"/>
            </a:lvl1pPr>
            <a:lvl2pPr>
              <a:defRPr sz="1406"/>
            </a:lvl2pPr>
            <a:lvl3pPr>
              <a:defRPr sz="1266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2360657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69322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74279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50"/>
            </a:lvl1pPr>
            <a:lvl2pPr>
              <a:defRPr sz="1969"/>
            </a:lvl2pPr>
            <a:lvl3pPr>
              <a:defRPr sz="1687"/>
            </a:lvl3pPr>
            <a:lvl4pPr>
              <a:defRPr sz="1406"/>
            </a:lvl4pPr>
            <a:lvl5pPr>
              <a:defRPr sz="1406"/>
            </a:lvl5pPr>
            <a:lvl6pPr>
              <a:defRPr sz="1406"/>
            </a:lvl6pPr>
            <a:lvl7pPr>
              <a:defRPr sz="1406"/>
            </a:lvl7pPr>
            <a:lvl8pPr>
              <a:defRPr sz="1406"/>
            </a:lvl8pPr>
            <a:lvl9pPr>
              <a:defRPr sz="140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984"/>
            </a:lvl1pPr>
            <a:lvl2pPr marL="321457" indent="0">
              <a:buNone/>
              <a:defRPr sz="844"/>
            </a:lvl2pPr>
            <a:lvl3pPr marL="642915" indent="0">
              <a:buNone/>
              <a:defRPr sz="703"/>
            </a:lvl3pPr>
            <a:lvl4pPr marL="964372" indent="0">
              <a:buNone/>
              <a:defRPr sz="633"/>
            </a:lvl4pPr>
            <a:lvl5pPr marL="1285829" indent="0">
              <a:buNone/>
              <a:defRPr sz="633"/>
            </a:lvl5pPr>
            <a:lvl6pPr marL="1607287" indent="0">
              <a:buNone/>
              <a:defRPr sz="633"/>
            </a:lvl6pPr>
            <a:lvl7pPr marL="1928744" indent="0">
              <a:buNone/>
              <a:defRPr sz="633"/>
            </a:lvl7pPr>
            <a:lvl8pPr marL="2250201" indent="0">
              <a:buNone/>
              <a:defRPr sz="633"/>
            </a:lvl8pPr>
            <a:lvl9pPr marL="2571659" indent="0">
              <a:buNone/>
              <a:defRPr sz="63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32781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50"/>
            </a:lvl1pPr>
            <a:lvl2pPr marL="321457" indent="0">
              <a:buNone/>
              <a:defRPr sz="1969"/>
            </a:lvl2pPr>
            <a:lvl3pPr marL="642915" indent="0">
              <a:buNone/>
              <a:defRPr sz="1687"/>
            </a:lvl3pPr>
            <a:lvl4pPr marL="964372" indent="0">
              <a:buNone/>
              <a:defRPr sz="1406"/>
            </a:lvl4pPr>
            <a:lvl5pPr marL="1285829" indent="0">
              <a:buNone/>
              <a:defRPr sz="1406"/>
            </a:lvl5pPr>
            <a:lvl6pPr marL="1607287" indent="0">
              <a:buNone/>
              <a:defRPr sz="1406"/>
            </a:lvl6pPr>
            <a:lvl7pPr marL="1928744" indent="0">
              <a:buNone/>
              <a:defRPr sz="1406"/>
            </a:lvl7pPr>
            <a:lvl8pPr marL="2250201" indent="0">
              <a:buNone/>
              <a:defRPr sz="1406"/>
            </a:lvl8pPr>
            <a:lvl9pPr marL="2571659" indent="0">
              <a:buNone/>
              <a:defRPr sz="1406"/>
            </a:lvl9pPr>
          </a:lstStyle>
          <a:p>
            <a:pPr lvl="0"/>
            <a:endParaRPr lang="zh-CN" altLang="en-US" noProof="0">
              <a:sym typeface="Palatino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984"/>
            </a:lvl1pPr>
            <a:lvl2pPr marL="321457" indent="0">
              <a:buNone/>
              <a:defRPr sz="844"/>
            </a:lvl2pPr>
            <a:lvl3pPr marL="642915" indent="0">
              <a:buNone/>
              <a:defRPr sz="703"/>
            </a:lvl3pPr>
            <a:lvl4pPr marL="964372" indent="0">
              <a:buNone/>
              <a:defRPr sz="633"/>
            </a:lvl4pPr>
            <a:lvl5pPr marL="1285829" indent="0">
              <a:buNone/>
              <a:defRPr sz="633"/>
            </a:lvl5pPr>
            <a:lvl6pPr marL="1607287" indent="0">
              <a:buNone/>
              <a:defRPr sz="633"/>
            </a:lvl6pPr>
            <a:lvl7pPr marL="1928744" indent="0">
              <a:buNone/>
              <a:defRPr sz="633"/>
            </a:lvl7pPr>
            <a:lvl8pPr marL="2250201" indent="0">
              <a:buNone/>
              <a:defRPr sz="633"/>
            </a:lvl8pPr>
            <a:lvl9pPr marL="2571659" indent="0">
              <a:buNone/>
              <a:defRPr sz="63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595884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803315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92801" y="2911078"/>
            <a:ext cx="2111871" cy="169664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357188" y="2911078"/>
            <a:ext cx="6228457" cy="169664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37313014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558601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31489062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12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6"/>
            </a:lvl1pPr>
            <a:lvl2pPr marL="321457" indent="0">
              <a:buNone/>
              <a:defRPr sz="1266"/>
            </a:lvl2pPr>
            <a:lvl3pPr marL="642915" indent="0">
              <a:buNone/>
              <a:defRPr sz="1125"/>
            </a:lvl3pPr>
            <a:lvl4pPr marL="964372" indent="0">
              <a:buNone/>
              <a:defRPr sz="984"/>
            </a:lvl4pPr>
            <a:lvl5pPr marL="1285829" indent="0">
              <a:buNone/>
              <a:defRPr sz="984"/>
            </a:lvl5pPr>
            <a:lvl6pPr marL="1607287" indent="0">
              <a:buNone/>
              <a:defRPr sz="984"/>
            </a:lvl6pPr>
            <a:lvl7pPr marL="1928744" indent="0">
              <a:buNone/>
              <a:defRPr sz="984"/>
            </a:lvl7pPr>
            <a:lvl8pPr marL="2250201" indent="0">
              <a:buNone/>
              <a:defRPr sz="984"/>
            </a:lvl8pPr>
            <a:lvl9pPr marL="2571659" indent="0">
              <a:buNone/>
              <a:defRPr sz="984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172404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57188" y="1848445"/>
            <a:ext cx="4161234" cy="4286250"/>
          </a:xfrm>
        </p:spPr>
        <p:txBody>
          <a:bodyPr/>
          <a:lstStyle>
            <a:lvl1pPr>
              <a:defRPr sz="1969"/>
            </a:lvl1pPr>
            <a:lvl2pPr>
              <a:defRPr sz="1687"/>
            </a:lvl2pPr>
            <a:lvl3pPr>
              <a:defRPr sz="1406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5578" y="1848445"/>
            <a:ext cx="4161234" cy="4286250"/>
          </a:xfrm>
        </p:spPr>
        <p:txBody>
          <a:bodyPr/>
          <a:lstStyle>
            <a:lvl1pPr>
              <a:defRPr sz="1969"/>
            </a:lvl1pPr>
            <a:lvl2pPr>
              <a:defRPr sz="1687"/>
            </a:lvl2pPr>
            <a:lvl3pPr>
              <a:defRPr sz="1406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2173351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687"/>
            </a:lvl1pPr>
            <a:lvl2pPr>
              <a:defRPr sz="1406"/>
            </a:lvl2pPr>
            <a:lvl3pPr>
              <a:defRPr sz="1266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687"/>
            </a:lvl1pPr>
            <a:lvl2pPr>
              <a:defRPr sz="1406"/>
            </a:lvl2pPr>
            <a:lvl3pPr>
              <a:defRPr sz="1266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30219103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72326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930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50"/>
            </a:lvl1pPr>
            <a:lvl2pPr>
              <a:defRPr sz="1969"/>
            </a:lvl2pPr>
            <a:lvl3pPr>
              <a:defRPr sz="1687"/>
            </a:lvl3pPr>
            <a:lvl4pPr>
              <a:defRPr sz="1406"/>
            </a:lvl4pPr>
            <a:lvl5pPr>
              <a:defRPr sz="1406"/>
            </a:lvl5pPr>
            <a:lvl6pPr>
              <a:defRPr sz="1406"/>
            </a:lvl6pPr>
            <a:lvl7pPr>
              <a:defRPr sz="1406"/>
            </a:lvl7pPr>
            <a:lvl8pPr>
              <a:defRPr sz="1406"/>
            </a:lvl8pPr>
            <a:lvl9pPr>
              <a:defRPr sz="140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984"/>
            </a:lvl1pPr>
            <a:lvl2pPr marL="321457" indent="0">
              <a:buNone/>
              <a:defRPr sz="844"/>
            </a:lvl2pPr>
            <a:lvl3pPr marL="642915" indent="0">
              <a:buNone/>
              <a:defRPr sz="703"/>
            </a:lvl3pPr>
            <a:lvl4pPr marL="964372" indent="0">
              <a:buNone/>
              <a:defRPr sz="633"/>
            </a:lvl4pPr>
            <a:lvl5pPr marL="1285829" indent="0">
              <a:buNone/>
              <a:defRPr sz="633"/>
            </a:lvl5pPr>
            <a:lvl6pPr marL="1607287" indent="0">
              <a:buNone/>
              <a:defRPr sz="633"/>
            </a:lvl6pPr>
            <a:lvl7pPr marL="1928744" indent="0">
              <a:buNone/>
              <a:defRPr sz="633"/>
            </a:lvl7pPr>
            <a:lvl8pPr marL="2250201" indent="0">
              <a:buNone/>
              <a:defRPr sz="633"/>
            </a:lvl8pPr>
            <a:lvl9pPr marL="2571659" indent="0">
              <a:buNone/>
              <a:defRPr sz="63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228089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50"/>
            </a:lvl1pPr>
            <a:lvl2pPr marL="321457" indent="0">
              <a:buNone/>
              <a:defRPr sz="1969"/>
            </a:lvl2pPr>
            <a:lvl3pPr marL="642915" indent="0">
              <a:buNone/>
              <a:defRPr sz="1687"/>
            </a:lvl3pPr>
            <a:lvl4pPr marL="964372" indent="0">
              <a:buNone/>
              <a:defRPr sz="1406"/>
            </a:lvl4pPr>
            <a:lvl5pPr marL="1285829" indent="0">
              <a:buNone/>
              <a:defRPr sz="1406"/>
            </a:lvl5pPr>
            <a:lvl6pPr marL="1607287" indent="0">
              <a:buNone/>
              <a:defRPr sz="1406"/>
            </a:lvl6pPr>
            <a:lvl7pPr marL="1928744" indent="0">
              <a:buNone/>
              <a:defRPr sz="1406"/>
            </a:lvl7pPr>
            <a:lvl8pPr marL="2250201" indent="0">
              <a:buNone/>
              <a:defRPr sz="1406"/>
            </a:lvl8pPr>
            <a:lvl9pPr marL="2571659" indent="0">
              <a:buNone/>
              <a:defRPr sz="1406"/>
            </a:lvl9pPr>
          </a:lstStyle>
          <a:p>
            <a:pPr lvl="0"/>
            <a:endParaRPr lang="zh-CN" altLang="en-US" noProof="0">
              <a:sym typeface="Palatino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984"/>
            </a:lvl1pPr>
            <a:lvl2pPr marL="321457" indent="0">
              <a:buNone/>
              <a:defRPr sz="844"/>
            </a:lvl2pPr>
            <a:lvl3pPr marL="642915" indent="0">
              <a:buNone/>
              <a:defRPr sz="703"/>
            </a:lvl3pPr>
            <a:lvl4pPr marL="964372" indent="0">
              <a:buNone/>
              <a:defRPr sz="633"/>
            </a:lvl4pPr>
            <a:lvl5pPr marL="1285829" indent="0">
              <a:buNone/>
              <a:defRPr sz="633"/>
            </a:lvl5pPr>
            <a:lvl6pPr marL="1607287" indent="0">
              <a:buNone/>
              <a:defRPr sz="633"/>
            </a:lvl6pPr>
            <a:lvl7pPr marL="1928744" indent="0">
              <a:buNone/>
              <a:defRPr sz="633"/>
            </a:lvl7pPr>
            <a:lvl8pPr marL="2250201" indent="0">
              <a:buNone/>
              <a:defRPr sz="633"/>
            </a:lvl8pPr>
            <a:lvl9pPr marL="2571659" indent="0">
              <a:buNone/>
              <a:defRPr sz="63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478090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21757865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79406" y="562570"/>
            <a:ext cx="2107406" cy="55721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357187" y="562570"/>
            <a:ext cx="6215063" cy="55721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3012362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2018/8/15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2018/8/15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2018/8/15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2018/8/15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>
            <a:extLst>
              <a:ext uri="{FF2B5EF4-FFF2-40B4-BE49-F238E27FC236}">
                <a16:creationId xmlns:a16="http://schemas.microsoft.com/office/drawing/2014/main" id="{7A6C781D-6C8E-B44B-8CAB-9C068DAC5010}"/>
              </a:ext>
            </a:extLst>
          </p:cNvPr>
          <p:cNvSpPr>
            <a:spLocks/>
          </p:cNvSpPr>
          <p:nvPr/>
        </p:nvSpPr>
        <p:spPr bwMode="auto">
          <a:xfrm>
            <a:off x="357188" y="4633913"/>
            <a:ext cx="8435975" cy="0"/>
          </a:xfrm>
          <a:custGeom>
            <a:avLst/>
            <a:gdLst>
              <a:gd name="T0" fmla="*/ 2147483646 w 21600"/>
              <a:gd name="T1" fmla="*/ 2147483646 w 21600"/>
              <a:gd name="T2" fmla="*/ 2147483646 w 21600"/>
              <a:gd name="T3" fmla="*/ 2147483646 w 21600"/>
              <a:gd name="T4" fmla="*/ 0 60000 65536"/>
              <a:gd name="T5" fmla="*/ 0 60000 65536"/>
              <a:gd name="T6" fmla="*/ 0 60000 65536"/>
              <a:gd name="T7" fmla="*/ 0 60000 65536"/>
            </a:gdLst>
            <a:ahLst/>
            <a:cxnLst>
              <a:cxn ang="T4">
                <a:pos x="T0" y="0"/>
              </a:cxn>
              <a:cxn ang="T5">
                <a:pos x="T1" y="0"/>
              </a:cxn>
              <a:cxn ang="T6">
                <a:pos x="T2" y="0"/>
              </a:cxn>
              <a:cxn ang="T7">
                <a:pos x="T3" y="0"/>
              </a:cxn>
            </a:cxnLst>
            <a:rect l="0" t="0" r="r" b="b"/>
            <a:pathLst>
              <a:path w="2160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444444">
                <a:alpha val="29803"/>
              </a:srgbClr>
            </a:solidFill>
            <a:prstDash val="solid"/>
            <a:miter lim="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075" name="AutoShape 2">
            <a:extLst>
              <a:ext uri="{FF2B5EF4-FFF2-40B4-BE49-F238E27FC236}">
                <a16:creationId xmlns:a16="http://schemas.microsoft.com/office/drawing/2014/main" id="{D32D5821-B54B-1F4F-84A0-01DA13E03B9B}"/>
              </a:ext>
            </a:extLst>
          </p:cNvPr>
          <p:cNvSpPr>
            <a:spLocks/>
          </p:cNvSpPr>
          <p:nvPr/>
        </p:nvSpPr>
        <p:spPr bwMode="auto">
          <a:xfrm>
            <a:off x="357188" y="2874963"/>
            <a:ext cx="8437562" cy="0"/>
          </a:xfrm>
          <a:custGeom>
            <a:avLst/>
            <a:gdLst>
              <a:gd name="T0" fmla="*/ 2147483646 w 21600"/>
              <a:gd name="T1" fmla="*/ 2147483646 w 21600"/>
              <a:gd name="T2" fmla="*/ 2147483646 w 21600"/>
              <a:gd name="T3" fmla="*/ 2147483646 w 21600"/>
              <a:gd name="T4" fmla="*/ 0 60000 65536"/>
              <a:gd name="T5" fmla="*/ 0 60000 65536"/>
              <a:gd name="T6" fmla="*/ 0 60000 65536"/>
              <a:gd name="T7" fmla="*/ 0 60000 65536"/>
            </a:gdLst>
            <a:ahLst/>
            <a:cxnLst>
              <a:cxn ang="T4">
                <a:pos x="T0" y="0"/>
              </a:cxn>
              <a:cxn ang="T5">
                <a:pos x="T1" y="0"/>
              </a:cxn>
              <a:cxn ang="T6">
                <a:pos x="T2" y="0"/>
              </a:cxn>
              <a:cxn ang="T7">
                <a:pos x="T3" y="0"/>
              </a:cxn>
            </a:cxnLst>
            <a:rect l="0" t="0" r="r" b="b"/>
            <a:pathLst>
              <a:path w="2160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444444">
                <a:alpha val="29803"/>
              </a:srgbClr>
            </a:solidFill>
            <a:prstDash val="solid"/>
            <a:miter lim="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076" name="AutoShape 3">
            <a:extLst>
              <a:ext uri="{FF2B5EF4-FFF2-40B4-BE49-F238E27FC236}">
                <a16:creationId xmlns:a16="http://schemas.microsoft.com/office/drawing/2014/main" id="{91CE8C21-79F6-AD47-82EC-DEAD683253C1}"/>
              </a:ext>
            </a:extLst>
          </p:cNvPr>
          <p:cNvSpPr>
            <a:spLocks/>
          </p:cNvSpPr>
          <p:nvPr/>
        </p:nvSpPr>
        <p:spPr bwMode="auto">
          <a:xfrm rot="-5400000">
            <a:off x="5042694" y="3759994"/>
            <a:ext cx="1154112" cy="0"/>
          </a:xfrm>
          <a:custGeom>
            <a:avLst/>
            <a:gdLst>
              <a:gd name="T0" fmla="*/ 2147483646 w 21600"/>
              <a:gd name="T1" fmla="*/ 2147483646 w 21600"/>
              <a:gd name="T2" fmla="*/ 2147483646 w 21600"/>
              <a:gd name="T3" fmla="*/ 2147483646 w 21600"/>
              <a:gd name="T4" fmla="*/ 0 60000 65536"/>
              <a:gd name="T5" fmla="*/ 0 60000 65536"/>
              <a:gd name="T6" fmla="*/ 0 60000 65536"/>
              <a:gd name="T7" fmla="*/ 0 60000 65536"/>
            </a:gdLst>
            <a:ahLst/>
            <a:cxnLst>
              <a:cxn ang="T4">
                <a:pos x="T0" y="0"/>
              </a:cxn>
              <a:cxn ang="T5">
                <a:pos x="T1" y="0"/>
              </a:cxn>
              <a:cxn ang="T6">
                <a:pos x="T2" y="0"/>
              </a:cxn>
              <a:cxn ang="T7">
                <a:pos x="T3" y="0"/>
              </a:cxn>
            </a:cxnLst>
            <a:rect l="0" t="0" r="r" b="b"/>
            <a:pathLst>
              <a:path w="2160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444444">
                <a:alpha val="29803"/>
              </a:srgbClr>
            </a:solidFill>
            <a:prstDash val="solid"/>
            <a:miter lim="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077" name="Rectangle 4">
            <a:extLst>
              <a:ext uri="{FF2B5EF4-FFF2-40B4-BE49-F238E27FC236}">
                <a16:creationId xmlns:a16="http://schemas.microsoft.com/office/drawing/2014/main" id="{B7BC0711-9209-1D41-8AC7-B82BBF2EDE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57188" y="2911475"/>
            <a:ext cx="5062537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>
                <a:sym typeface="Bodoni SvtyTwo ITC TT-Book" pitchFamily="2" charset="0"/>
              </a:rPr>
              <a:t>Click to edit Master title style</a:t>
            </a:r>
          </a:p>
        </p:txBody>
      </p:sp>
      <p:sp>
        <p:nvSpPr>
          <p:cNvPr id="3078" name="Rectangle 5">
            <a:extLst>
              <a:ext uri="{FF2B5EF4-FFF2-40B4-BE49-F238E27FC236}">
                <a16:creationId xmlns:a16="http://schemas.microsoft.com/office/drawing/2014/main" id="{EDD657A6-772C-4543-BB44-533B3A460D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821363" y="2911475"/>
            <a:ext cx="2982912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>
                <a:sym typeface="Palatino" pitchFamily="2" charset="77"/>
              </a:rPr>
              <a:t>Click to edit Master text styles</a:t>
            </a:r>
          </a:p>
          <a:p>
            <a:pPr lvl="1"/>
            <a:r>
              <a:rPr lang="en-US" altLang="zh-CN">
                <a:sym typeface="Palatino" pitchFamily="2" charset="77"/>
              </a:rPr>
              <a:t>Second level</a:t>
            </a:r>
          </a:p>
          <a:p>
            <a:pPr lvl="2"/>
            <a:r>
              <a:rPr lang="en-US" altLang="zh-CN">
                <a:sym typeface="Palatino" pitchFamily="2" charset="77"/>
              </a:rPr>
              <a:t>Third level</a:t>
            </a:r>
          </a:p>
          <a:p>
            <a:pPr lvl="3"/>
            <a:r>
              <a:rPr lang="en-US" altLang="zh-CN">
                <a:sym typeface="Palatino" pitchFamily="2" charset="77"/>
              </a:rPr>
              <a:t>Fourth level</a:t>
            </a:r>
          </a:p>
          <a:p>
            <a:pPr lvl="4"/>
            <a:r>
              <a:rPr lang="en-US" altLang="zh-CN">
                <a:sym typeface="Palatino" pitchFamily="2" charset="77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217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409575" rtl="0" eaLnBrk="0" fontAlgn="base" hangingPunct="0">
        <a:lnSpc>
          <a:spcPct val="90000"/>
        </a:lnSpc>
        <a:spcBef>
          <a:spcPts val="1125"/>
        </a:spcBef>
        <a:spcAft>
          <a:spcPct val="0"/>
        </a:spcAft>
        <a:defRPr kumimoji="1" sz="3700">
          <a:solidFill>
            <a:srgbClr val="D93E2B"/>
          </a:solidFill>
          <a:latin typeface="+mj-lt"/>
          <a:ea typeface="宋体" panose="02010600030101010101" pitchFamily="2" charset="-122"/>
          <a:cs typeface="+mj-cs"/>
          <a:sym typeface="Bodoni SvtyTwo ITC TT-Book" pitchFamily="2" charset="0"/>
        </a:defRPr>
      </a:lvl1pPr>
      <a:lvl2pPr algn="ctr" defTabSz="409575" rtl="0" eaLnBrk="0" fontAlgn="base" hangingPunct="0">
        <a:lnSpc>
          <a:spcPct val="90000"/>
        </a:lnSpc>
        <a:spcBef>
          <a:spcPts val="1125"/>
        </a:spcBef>
        <a:spcAft>
          <a:spcPct val="0"/>
        </a:spcAft>
        <a:defRPr kumimoji="1" sz="3700">
          <a:solidFill>
            <a:srgbClr val="D93E2B"/>
          </a:solidFill>
          <a:latin typeface="Bodoni SvtyTwo ITC TT-Book" charset="0"/>
          <a:ea typeface="宋体" panose="02010600030101010101" pitchFamily="2" charset="-122"/>
          <a:cs typeface="Bodoni SvtyTwo ITC TT-Book" charset="0"/>
          <a:sym typeface="Bodoni SvtyTwo ITC TT-Book" pitchFamily="2" charset="0"/>
        </a:defRPr>
      </a:lvl2pPr>
      <a:lvl3pPr algn="ctr" defTabSz="409575" rtl="0" eaLnBrk="0" fontAlgn="base" hangingPunct="0">
        <a:lnSpc>
          <a:spcPct val="90000"/>
        </a:lnSpc>
        <a:spcBef>
          <a:spcPts val="1125"/>
        </a:spcBef>
        <a:spcAft>
          <a:spcPct val="0"/>
        </a:spcAft>
        <a:defRPr kumimoji="1" sz="3700">
          <a:solidFill>
            <a:srgbClr val="D93E2B"/>
          </a:solidFill>
          <a:latin typeface="Bodoni SvtyTwo ITC TT-Book" charset="0"/>
          <a:ea typeface="宋体" panose="02010600030101010101" pitchFamily="2" charset="-122"/>
          <a:cs typeface="Bodoni SvtyTwo ITC TT-Book" charset="0"/>
          <a:sym typeface="Bodoni SvtyTwo ITC TT-Book" pitchFamily="2" charset="0"/>
        </a:defRPr>
      </a:lvl3pPr>
      <a:lvl4pPr algn="ctr" defTabSz="409575" rtl="0" eaLnBrk="0" fontAlgn="base" hangingPunct="0">
        <a:lnSpc>
          <a:spcPct val="90000"/>
        </a:lnSpc>
        <a:spcBef>
          <a:spcPts val="1125"/>
        </a:spcBef>
        <a:spcAft>
          <a:spcPct val="0"/>
        </a:spcAft>
        <a:defRPr kumimoji="1" sz="3700">
          <a:solidFill>
            <a:srgbClr val="D93E2B"/>
          </a:solidFill>
          <a:latin typeface="Bodoni SvtyTwo ITC TT-Book" charset="0"/>
          <a:ea typeface="宋体" panose="02010600030101010101" pitchFamily="2" charset="-122"/>
          <a:cs typeface="Bodoni SvtyTwo ITC TT-Book" charset="0"/>
          <a:sym typeface="Bodoni SvtyTwo ITC TT-Book" pitchFamily="2" charset="0"/>
        </a:defRPr>
      </a:lvl4pPr>
      <a:lvl5pPr algn="ctr" defTabSz="409575" rtl="0" eaLnBrk="0" fontAlgn="base" hangingPunct="0">
        <a:lnSpc>
          <a:spcPct val="90000"/>
        </a:lnSpc>
        <a:spcBef>
          <a:spcPts val="1125"/>
        </a:spcBef>
        <a:spcAft>
          <a:spcPct val="0"/>
        </a:spcAft>
        <a:defRPr kumimoji="1" sz="3700">
          <a:solidFill>
            <a:srgbClr val="D93E2B"/>
          </a:solidFill>
          <a:latin typeface="Bodoni SvtyTwo ITC TT-Book" charset="0"/>
          <a:ea typeface="宋体" panose="02010600030101010101" pitchFamily="2" charset="-122"/>
          <a:cs typeface="Bodoni SvtyTwo ITC TT-Book" charset="0"/>
          <a:sym typeface="Bodoni SvtyTwo ITC TT-Book" pitchFamily="2" charset="0"/>
        </a:defRPr>
      </a:lvl5pPr>
      <a:lvl6pPr marL="321457" algn="ctr" defTabSz="410751" rtl="0" fontAlgn="base" hangingPunct="0">
        <a:lnSpc>
          <a:spcPct val="90000"/>
        </a:lnSpc>
        <a:spcBef>
          <a:spcPts val="1125"/>
        </a:spcBef>
        <a:spcAft>
          <a:spcPct val="0"/>
        </a:spcAft>
        <a:defRPr sz="3797">
          <a:solidFill>
            <a:srgbClr val="D93E2B"/>
          </a:solidFill>
          <a:latin typeface="Bodoni SvtyTwo ITC TT-Book" charset="0"/>
          <a:ea typeface="宋体" charset="0"/>
          <a:cs typeface="Bodoni SvtyTwo ITC TT-Book" charset="0"/>
          <a:sym typeface="Bodoni SvtyTwo ITC TT-Book" charset="0"/>
        </a:defRPr>
      </a:lvl6pPr>
      <a:lvl7pPr marL="642915" algn="ctr" defTabSz="410751" rtl="0" fontAlgn="base" hangingPunct="0">
        <a:lnSpc>
          <a:spcPct val="90000"/>
        </a:lnSpc>
        <a:spcBef>
          <a:spcPts val="1125"/>
        </a:spcBef>
        <a:spcAft>
          <a:spcPct val="0"/>
        </a:spcAft>
        <a:defRPr sz="3797">
          <a:solidFill>
            <a:srgbClr val="D93E2B"/>
          </a:solidFill>
          <a:latin typeface="Bodoni SvtyTwo ITC TT-Book" charset="0"/>
          <a:ea typeface="宋体" charset="0"/>
          <a:cs typeface="Bodoni SvtyTwo ITC TT-Book" charset="0"/>
          <a:sym typeface="Bodoni SvtyTwo ITC TT-Book" charset="0"/>
        </a:defRPr>
      </a:lvl7pPr>
      <a:lvl8pPr marL="964372" algn="ctr" defTabSz="410751" rtl="0" fontAlgn="base" hangingPunct="0">
        <a:lnSpc>
          <a:spcPct val="90000"/>
        </a:lnSpc>
        <a:spcBef>
          <a:spcPts val="1125"/>
        </a:spcBef>
        <a:spcAft>
          <a:spcPct val="0"/>
        </a:spcAft>
        <a:defRPr sz="3797">
          <a:solidFill>
            <a:srgbClr val="D93E2B"/>
          </a:solidFill>
          <a:latin typeface="Bodoni SvtyTwo ITC TT-Book" charset="0"/>
          <a:ea typeface="宋体" charset="0"/>
          <a:cs typeface="Bodoni SvtyTwo ITC TT-Book" charset="0"/>
          <a:sym typeface="Bodoni SvtyTwo ITC TT-Book" charset="0"/>
        </a:defRPr>
      </a:lvl8pPr>
      <a:lvl9pPr marL="1285829" algn="ctr" defTabSz="410751" rtl="0" fontAlgn="base" hangingPunct="0">
        <a:lnSpc>
          <a:spcPct val="90000"/>
        </a:lnSpc>
        <a:spcBef>
          <a:spcPts val="1125"/>
        </a:spcBef>
        <a:spcAft>
          <a:spcPct val="0"/>
        </a:spcAft>
        <a:defRPr sz="3797">
          <a:solidFill>
            <a:srgbClr val="D93E2B"/>
          </a:solidFill>
          <a:latin typeface="Bodoni SvtyTwo ITC TT-Book" charset="0"/>
          <a:ea typeface="宋体" charset="0"/>
          <a:cs typeface="Bodoni SvtyTwo ITC TT-Book" charset="0"/>
          <a:sym typeface="Bodoni SvtyTwo ITC TT-Book" charset="0"/>
        </a:defRPr>
      </a:lvl9pPr>
    </p:titleStyle>
    <p:bodyStyle>
      <a:lvl1pPr marL="330200" indent="-330200" algn="l" defTabSz="409575" rtl="0" eaLnBrk="0" fontAlgn="base" hangingPunct="0">
        <a:spcBef>
          <a:spcPts val="1688"/>
        </a:spcBef>
        <a:spcAft>
          <a:spcPct val="0"/>
        </a:spcAft>
        <a:buClr>
          <a:srgbClr val="929292"/>
        </a:buClr>
        <a:buSzPct val="60000"/>
        <a:buFont typeface="Zapf Dingbats"/>
        <a:buChar char="❖"/>
        <a:defRPr kumimoji="1" sz="2500">
          <a:solidFill>
            <a:srgbClr val="414141"/>
          </a:solidFill>
          <a:latin typeface="+mn-lt"/>
          <a:ea typeface="宋体" panose="02010600030101010101" pitchFamily="2" charset="-122"/>
          <a:cs typeface="+mn-cs"/>
          <a:sym typeface="Palatino" pitchFamily="2" charset="77"/>
        </a:defRPr>
      </a:lvl1pPr>
      <a:lvl2pPr marL="660400" indent="-330200" algn="l" defTabSz="409575" rtl="0" eaLnBrk="0" fontAlgn="base" hangingPunct="0">
        <a:spcBef>
          <a:spcPts val="1688"/>
        </a:spcBef>
        <a:spcAft>
          <a:spcPct val="0"/>
        </a:spcAft>
        <a:buClr>
          <a:srgbClr val="929292"/>
        </a:buClr>
        <a:buSzPct val="60000"/>
        <a:buFont typeface="Zapf Dingbats"/>
        <a:buChar char="❖"/>
        <a:defRPr kumimoji="1" sz="2500">
          <a:solidFill>
            <a:srgbClr val="414141"/>
          </a:solidFill>
          <a:latin typeface="+mn-lt"/>
          <a:ea typeface="Palatino" charset="0"/>
          <a:cs typeface="+mn-cs"/>
          <a:sym typeface="Palatino" pitchFamily="2" charset="77"/>
        </a:defRPr>
      </a:lvl2pPr>
      <a:lvl3pPr marL="990600" indent="-330200" algn="l" defTabSz="409575" rtl="0" eaLnBrk="0" fontAlgn="base" hangingPunct="0">
        <a:spcBef>
          <a:spcPts val="1688"/>
        </a:spcBef>
        <a:spcAft>
          <a:spcPct val="0"/>
        </a:spcAft>
        <a:buClr>
          <a:srgbClr val="929292"/>
        </a:buClr>
        <a:buSzPct val="60000"/>
        <a:buFont typeface="Zapf Dingbats"/>
        <a:buChar char="❖"/>
        <a:defRPr kumimoji="1" sz="2500">
          <a:solidFill>
            <a:srgbClr val="414141"/>
          </a:solidFill>
          <a:latin typeface="+mn-lt"/>
          <a:ea typeface="Palatino" charset="0"/>
          <a:cs typeface="+mn-cs"/>
          <a:sym typeface="Palatino" pitchFamily="2" charset="77"/>
        </a:defRPr>
      </a:lvl3pPr>
      <a:lvl4pPr marL="1320800" indent="-330200" algn="l" defTabSz="409575" rtl="0" eaLnBrk="0" fontAlgn="base" hangingPunct="0">
        <a:spcBef>
          <a:spcPts val="1688"/>
        </a:spcBef>
        <a:spcAft>
          <a:spcPct val="0"/>
        </a:spcAft>
        <a:buClr>
          <a:srgbClr val="929292"/>
        </a:buClr>
        <a:buSzPct val="60000"/>
        <a:buFont typeface="Zapf Dingbats"/>
        <a:buChar char="❖"/>
        <a:defRPr kumimoji="1" sz="2500">
          <a:solidFill>
            <a:srgbClr val="414141"/>
          </a:solidFill>
          <a:latin typeface="+mn-lt"/>
          <a:ea typeface="Palatino" charset="0"/>
          <a:cs typeface="+mn-cs"/>
          <a:sym typeface="Palatino" pitchFamily="2" charset="77"/>
        </a:defRPr>
      </a:lvl4pPr>
      <a:lvl5pPr marL="1651000" indent="-330200" algn="l" defTabSz="409575" rtl="0" eaLnBrk="0" fontAlgn="base" hangingPunct="0">
        <a:spcBef>
          <a:spcPts val="1688"/>
        </a:spcBef>
        <a:spcAft>
          <a:spcPct val="0"/>
        </a:spcAft>
        <a:buClr>
          <a:srgbClr val="929292"/>
        </a:buClr>
        <a:buSzPct val="60000"/>
        <a:buFont typeface="Zapf Dingbats"/>
        <a:buChar char="❖"/>
        <a:defRPr kumimoji="1" sz="2500">
          <a:solidFill>
            <a:srgbClr val="414141"/>
          </a:solidFill>
          <a:latin typeface="+mn-lt"/>
          <a:ea typeface="Palatino" charset="0"/>
          <a:cs typeface="+mn-cs"/>
          <a:sym typeface="Palatino" pitchFamily="2" charset="77"/>
        </a:defRPr>
      </a:lvl5pPr>
      <a:lvl6pPr marL="1973391" indent="-330387" algn="l" defTabSz="410751" rtl="0" fontAlgn="base" hangingPunct="0">
        <a:spcBef>
          <a:spcPts val="1687"/>
        </a:spcBef>
        <a:spcAft>
          <a:spcPct val="0"/>
        </a:spcAft>
        <a:buClr>
          <a:srgbClr val="929292"/>
        </a:buClr>
        <a:buSzPct val="60000"/>
        <a:buFont typeface="Zapf Dingbats" charset="0"/>
        <a:buChar char="❖"/>
        <a:defRPr sz="2531">
          <a:solidFill>
            <a:srgbClr val="414141"/>
          </a:solidFill>
          <a:latin typeface="+mn-lt"/>
          <a:ea typeface="Palatino" charset="0"/>
          <a:cs typeface="+mn-cs"/>
          <a:sym typeface="Palatino" charset="0"/>
        </a:defRPr>
      </a:lvl6pPr>
      <a:lvl7pPr marL="2294848" indent="-330387" algn="l" defTabSz="410751" rtl="0" fontAlgn="base" hangingPunct="0">
        <a:spcBef>
          <a:spcPts val="1687"/>
        </a:spcBef>
        <a:spcAft>
          <a:spcPct val="0"/>
        </a:spcAft>
        <a:buClr>
          <a:srgbClr val="929292"/>
        </a:buClr>
        <a:buSzPct val="60000"/>
        <a:buFont typeface="Zapf Dingbats" charset="0"/>
        <a:buChar char="❖"/>
        <a:defRPr sz="2531">
          <a:solidFill>
            <a:srgbClr val="414141"/>
          </a:solidFill>
          <a:latin typeface="+mn-lt"/>
          <a:ea typeface="Palatino" charset="0"/>
          <a:cs typeface="+mn-cs"/>
          <a:sym typeface="Palatino" charset="0"/>
        </a:defRPr>
      </a:lvl7pPr>
      <a:lvl8pPr marL="2616305" indent="-330387" algn="l" defTabSz="410751" rtl="0" fontAlgn="base" hangingPunct="0">
        <a:spcBef>
          <a:spcPts val="1687"/>
        </a:spcBef>
        <a:spcAft>
          <a:spcPct val="0"/>
        </a:spcAft>
        <a:buClr>
          <a:srgbClr val="929292"/>
        </a:buClr>
        <a:buSzPct val="60000"/>
        <a:buFont typeface="Zapf Dingbats" charset="0"/>
        <a:buChar char="❖"/>
        <a:defRPr sz="2531">
          <a:solidFill>
            <a:srgbClr val="414141"/>
          </a:solidFill>
          <a:latin typeface="+mn-lt"/>
          <a:ea typeface="Palatino" charset="0"/>
          <a:cs typeface="+mn-cs"/>
          <a:sym typeface="Palatino" charset="0"/>
        </a:defRPr>
      </a:lvl8pPr>
      <a:lvl9pPr marL="2937763" indent="-330387" algn="l" defTabSz="410751" rtl="0" fontAlgn="base" hangingPunct="0">
        <a:spcBef>
          <a:spcPts val="1687"/>
        </a:spcBef>
        <a:spcAft>
          <a:spcPct val="0"/>
        </a:spcAft>
        <a:buClr>
          <a:srgbClr val="929292"/>
        </a:buClr>
        <a:buSzPct val="60000"/>
        <a:buFont typeface="Zapf Dingbats" charset="0"/>
        <a:buChar char="❖"/>
        <a:defRPr sz="2531">
          <a:solidFill>
            <a:srgbClr val="414141"/>
          </a:solidFill>
          <a:latin typeface="+mn-lt"/>
          <a:ea typeface="Palatino" charset="0"/>
          <a:cs typeface="+mn-cs"/>
          <a:sym typeface="Palatino" charset="0"/>
        </a:defRPr>
      </a:lvl9pPr>
    </p:bodyStyle>
    <p:otherStyle>
      <a:defPPr>
        <a:defRPr lang="zh-CN"/>
      </a:defPPr>
      <a:lvl1pPr marL="0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AutoShape 1"/>
          <p:cNvSpPr>
            <a:spLocks/>
          </p:cNvSpPr>
          <p:nvPr/>
        </p:nvSpPr>
        <p:spPr bwMode="auto">
          <a:xfrm>
            <a:off x="357188" y="1526977"/>
            <a:ext cx="8435206" cy="0"/>
          </a:xfrm>
          <a:custGeom>
            <a:avLst/>
            <a:gdLst>
              <a:gd name="T0" fmla="*/ 2147483647 w 21600"/>
              <a:gd name="T1" fmla="*/ 2147483647 w 21600"/>
              <a:gd name="T2" fmla="*/ 2147483647 w 21600"/>
              <a:gd name="T3" fmla="*/ 2147483647 w 21600"/>
              <a:gd name="T4" fmla="*/ 0 60000 65536"/>
              <a:gd name="T5" fmla="*/ 0 60000 65536"/>
              <a:gd name="T6" fmla="*/ 0 60000 65536"/>
              <a:gd name="T7" fmla="*/ 0 60000 65536"/>
            </a:gdLst>
            <a:ahLst/>
            <a:cxnLst>
              <a:cxn ang="T4">
                <a:pos x="T0" y="0"/>
              </a:cxn>
              <a:cxn ang="T5">
                <a:pos x="T1" y="0"/>
              </a:cxn>
              <a:cxn ang="T6">
                <a:pos x="T2" y="0"/>
              </a:cxn>
              <a:cxn ang="T7">
                <a:pos x="T3" y="0"/>
              </a:cxn>
            </a:cxnLst>
            <a:rect l="0" t="0" r="r" b="b"/>
            <a:pathLst>
              <a:path w="2160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444444">
                <a:alpha val="29803"/>
              </a:srgbClr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en-US" sz="1266" b="1">
              <a:solidFill>
                <a:srgbClr val="41414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6" name="AutoShape 2"/>
          <p:cNvSpPr>
            <a:spLocks/>
          </p:cNvSpPr>
          <p:nvPr/>
        </p:nvSpPr>
        <p:spPr bwMode="auto">
          <a:xfrm>
            <a:off x="357188" y="446484"/>
            <a:ext cx="8435206" cy="0"/>
          </a:xfrm>
          <a:custGeom>
            <a:avLst/>
            <a:gdLst>
              <a:gd name="T0" fmla="*/ 2147483647 w 21600"/>
              <a:gd name="T1" fmla="*/ 2147483647 w 21600"/>
              <a:gd name="T2" fmla="*/ 2147483647 w 21600"/>
              <a:gd name="T3" fmla="*/ 2147483647 w 21600"/>
              <a:gd name="T4" fmla="*/ 0 60000 65536"/>
              <a:gd name="T5" fmla="*/ 0 60000 65536"/>
              <a:gd name="T6" fmla="*/ 0 60000 65536"/>
              <a:gd name="T7" fmla="*/ 0 60000 65536"/>
            </a:gdLst>
            <a:ahLst/>
            <a:cxnLst>
              <a:cxn ang="T4">
                <a:pos x="T0" y="0"/>
              </a:cxn>
              <a:cxn ang="T5">
                <a:pos x="T1" y="0"/>
              </a:cxn>
              <a:cxn ang="T6">
                <a:pos x="T2" y="0"/>
              </a:cxn>
              <a:cxn ang="T7">
                <a:pos x="T3" y="0"/>
              </a:cxn>
            </a:cxnLst>
            <a:rect l="0" t="0" r="r" b="b"/>
            <a:pathLst>
              <a:path w="2160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444444">
                <a:alpha val="29803"/>
              </a:srgbClr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en-US" sz="1266" b="1">
              <a:solidFill>
                <a:srgbClr val="41414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7" name="Rectangle 3"/>
          <p:cNvSpPr>
            <a:spLocks noGrp="1"/>
          </p:cNvSpPr>
          <p:nvPr>
            <p:ph type="title"/>
          </p:nvPr>
        </p:nvSpPr>
        <p:spPr bwMode="auto">
          <a:xfrm>
            <a:off x="357188" y="562570"/>
            <a:ext cx="8429625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>
                <a:sym typeface="Bodoni SvtyTwo ITC TT-Book" charset="0"/>
              </a:rPr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 bwMode="auto">
          <a:xfrm>
            <a:off x="357188" y="1848445"/>
            <a:ext cx="8429625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>
                <a:sym typeface="Palatino" charset="0"/>
              </a:rPr>
              <a:t>Click to edit Master text styles</a:t>
            </a:r>
          </a:p>
          <a:p>
            <a:pPr lvl="1"/>
            <a:r>
              <a:rPr lang="en-US" altLang="zh-CN">
                <a:sym typeface="Palatino" charset="0"/>
              </a:rPr>
              <a:t>Second level</a:t>
            </a:r>
          </a:p>
          <a:p>
            <a:pPr lvl="2"/>
            <a:r>
              <a:rPr lang="en-US" altLang="zh-CN">
                <a:sym typeface="Palatino" charset="0"/>
              </a:rPr>
              <a:t>Third level</a:t>
            </a:r>
          </a:p>
          <a:p>
            <a:pPr lvl="3"/>
            <a:r>
              <a:rPr lang="en-US" altLang="zh-CN">
                <a:sym typeface="Palatino" charset="0"/>
              </a:rPr>
              <a:t>Fourth level</a:t>
            </a:r>
          </a:p>
          <a:p>
            <a:pPr lvl="4"/>
            <a:r>
              <a:rPr lang="en-US" altLang="zh-CN">
                <a:sym typeface="Palatino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3488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410751" rtl="0" eaLnBrk="0" fontAlgn="base" hangingPunct="0">
        <a:lnSpc>
          <a:spcPct val="90000"/>
        </a:lnSpc>
        <a:spcBef>
          <a:spcPts val="1125"/>
        </a:spcBef>
        <a:spcAft>
          <a:spcPct val="0"/>
        </a:spcAft>
        <a:defRPr kumimoji="1" sz="3797">
          <a:solidFill>
            <a:srgbClr val="D93E2B"/>
          </a:solidFill>
          <a:latin typeface="+mj-lt"/>
          <a:ea typeface="SimSun" pitchFamily="2" charset="-122"/>
          <a:cs typeface="+mj-cs"/>
          <a:sym typeface="Bodoni SvtyTwo ITC TT-Book" charset="0"/>
        </a:defRPr>
      </a:lvl1pPr>
      <a:lvl2pPr algn="ctr" defTabSz="410751" rtl="0" eaLnBrk="0" fontAlgn="base" hangingPunct="0">
        <a:lnSpc>
          <a:spcPct val="90000"/>
        </a:lnSpc>
        <a:spcBef>
          <a:spcPts val="1125"/>
        </a:spcBef>
        <a:spcAft>
          <a:spcPct val="0"/>
        </a:spcAft>
        <a:defRPr kumimoji="1" sz="3797">
          <a:solidFill>
            <a:srgbClr val="D93E2B"/>
          </a:solidFill>
          <a:latin typeface="Bodoni SvtyTwo ITC TT-Book" charset="0"/>
          <a:ea typeface="SimSun" pitchFamily="2" charset="-122"/>
          <a:cs typeface="Bodoni SvtyTwo ITC TT-Book" charset="0"/>
          <a:sym typeface="Bodoni SvtyTwo ITC TT-Book" charset="0"/>
        </a:defRPr>
      </a:lvl2pPr>
      <a:lvl3pPr algn="ctr" defTabSz="410751" rtl="0" eaLnBrk="0" fontAlgn="base" hangingPunct="0">
        <a:lnSpc>
          <a:spcPct val="90000"/>
        </a:lnSpc>
        <a:spcBef>
          <a:spcPts val="1125"/>
        </a:spcBef>
        <a:spcAft>
          <a:spcPct val="0"/>
        </a:spcAft>
        <a:defRPr kumimoji="1" sz="3797">
          <a:solidFill>
            <a:srgbClr val="D93E2B"/>
          </a:solidFill>
          <a:latin typeface="Bodoni SvtyTwo ITC TT-Book" charset="0"/>
          <a:ea typeface="SimSun" pitchFamily="2" charset="-122"/>
          <a:cs typeface="Bodoni SvtyTwo ITC TT-Book" charset="0"/>
          <a:sym typeface="Bodoni SvtyTwo ITC TT-Book" charset="0"/>
        </a:defRPr>
      </a:lvl3pPr>
      <a:lvl4pPr algn="ctr" defTabSz="410751" rtl="0" eaLnBrk="0" fontAlgn="base" hangingPunct="0">
        <a:lnSpc>
          <a:spcPct val="90000"/>
        </a:lnSpc>
        <a:spcBef>
          <a:spcPts val="1125"/>
        </a:spcBef>
        <a:spcAft>
          <a:spcPct val="0"/>
        </a:spcAft>
        <a:defRPr kumimoji="1" sz="3797">
          <a:solidFill>
            <a:srgbClr val="D93E2B"/>
          </a:solidFill>
          <a:latin typeface="Bodoni SvtyTwo ITC TT-Book" charset="0"/>
          <a:ea typeface="SimSun" pitchFamily="2" charset="-122"/>
          <a:cs typeface="Bodoni SvtyTwo ITC TT-Book" charset="0"/>
          <a:sym typeface="Bodoni SvtyTwo ITC TT-Book" charset="0"/>
        </a:defRPr>
      </a:lvl4pPr>
      <a:lvl5pPr algn="ctr" defTabSz="410751" rtl="0" eaLnBrk="0" fontAlgn="base" hangingPunct="0">
        <a:lnSpc>
          <a:spcPct val="90000"/>
        </a:lnSpc>
        <a:spcBef>
          <a:spcPts val="1125"/>
        </a:spcBef>
        <a:spcAft>
          <a:spcPct val="0"/>
        </a:spcAft>
        <a:defRPr kumimoji="1" sz="3797">
          <a:solidFill>
            <a:srgbClr val="D93E2B"/>
          </a:solidFill>
          <a:latin typeface="Bodoni SvtyTwo ITC TT-Book" charset="0"/>
          <a:ea typeface="SimSun" pitchFamily="2" charset="-122"/>
          <a:cs typeface="Bodoni SvtyTwo ITC TT-Book" charset="0"/>
          <a:sym typeface="Bodoni SvtyTwo ITC TT-Book" charset="0"/>
        </a:defRPr>
      </a:lvl5pPr>
      <a:lvl6pPr marL="321457" algn="ctr" defTabSz="410751" rtl="0" fontAlgn="base" hangingPunct="0">
        <a:lnSpc>
          <a:spcPct val="90000"/>
        </a:lnSpc>
        <a:spcBef>
          <a:spcPts val="1125"/>
        </a:spcBef>
        <a:spcAft>
          <a:spcPct val="0"/>
        </a:spcAft>
        <a:defRPr sz="3797">
          <a:solidFill>
            <a:srgbClr val="D93E2B"/>
          </a:solidFill>
          <a:latin typeface="Bodoni SvtyTwo ITC TT-Book" charset="0"/>
          <a:ea typeface="宋体" charset="0"/>
          <a:cs typeface="Bodoni SvtyTwo ITC TT-Book" charset="0"/>
          <a:sym typeface="Bodoni SvtyTwo ITC TT-Book" charset="0"/>
        </a:defRPr>
      </a:lvl6pPr>
      <a:lvl7pPr marL="642915" algn="ctr" defTabSz="410751" rtl="0" fontAlgn="base" hangingPunct="0">
        <a:lnSpc>
          <a:spcPct val="90000"/>
        </a:lnSpc>
        <a:spcBef>
          <a:spcPts val="1125"/>
        </a:spcBef>
        <a:spcAft>
          <a:spcPct val="0"/>
        </a:spcAft>
        <a:defRPr sz="3797">
          <a:solidFill>
            <a:srgbClr val="D93E2B"/>
          </a:solidFill>
          <a:latin typeface="Bodoni SvtyTwo ITC TT-Book" charset="0"/>
          <a:ea typeface="宋体" charset="0"/>
          <a:cs typeface="Bodoni SvtyTwo ITC TT-Book" charset="0"/>
          <a:sym typeface="Bodoni SvtyTwo ITC TT-Book" charset="0"/>
        </a:defRPr>
      </a:lvl7pPr>
      <a:lvl8pPr marL="964372" algn="ctr" defTabSz="410751" rtl="0" fontAlgn="base" hangingPunct="0">
        <a:lnSpc>
          <a:spcPct val="90000"/>
        </a:lnSpc>
        <a:spcBef>
          <a:spcPts val="1125"/>
        </a:spcBef>
        <a:spcAft>
          <a:spcPct val="0"/>
        </a:spcAft>
        <a:defRPr sz="3797">
          <a:solidFill>
            <a:srgbClr val="D93E2B"/>
          </a:solidFill>
          <a:latin typeface="Bodoni SvtyTwo ITC TT-Book" charset="0"/>
          <a:ea typeface="宋体" charset="0"/>
          <a:cs typeface="Bodoni SvtyTwo ITC TT-Book" charset="0"/>
          <a:sym typeface="Bodoni SvtyTwo ITC TT-Book" charset="0"/>
        </a:defRPr>
      </a:lvl8pPr>
      <a:lvl9pPr marL="1285829" algn="ctr" defTabSz="410751" rtl="0" fontAlgn="base" hangingPunct="0">
        <a:lnSpc>
          <a:spcPct val="90000"/>
        </a:lnSpc>
        <a:spcBef>
          <a:spcPts val="1125"/>
        </a:spcBef>
        <a:spcAft>
          <a:spcPct val="0"/>
        </a:spcAft>
        <a:defRPr sz="3797">
          <a:solidFill>
            <a:srgbClr val="D93E2B"/>
          </a:solidFill>
          <a:latin typeface="Bodoni SvtyTwo ITC TT-Book" charset="0"/>
          <a:ea typeface="宋体" charset="0"/>
          <a:cs typeface="Bodoni SvtyTwo ITC TT-Book" charset="0"/>
          <a:sym typeface="Bodoni SvtyTwo ITC TT-Book" charset="0"/>
        </a:defRPr>
      </a:lvl9pPr>
    </p:titleStyle>
    <p:bodyStyle>
      <a:lvl1pPr marL="330387" indent="-330387" algn="l" defTabSz="410751" rtl="0" eaLnBrk="0" fontAlgn="base" hangingPunct="0">
        <a:spcBef>
          <a:spcPts val="1687"/>
        </a:spcBef>
        <a:spcAft>
          <a:spcPct val="0"/>
        </a:spcAft>
        <a:buClr>
          <a:srgbClr val="929292"/>
        </a:buClr>
        <a:buSzPct val="60000"/>
        <a:buFont typeface="Zapf Dingbats" charset="2"/>
        <a:buChar char="❖"/>
        <a:defRPr kumimoji="1" sz="2531">
          <a:solidFill>
            <a:srgbClr val="414141"/>
          </a:solidFill>
          <a:latin typeface="+mn-lt"/>
          <a:ea typeface="SimSun" pitchFamily="2" charset="-122"/>
          <a:cs typeface="+mn-cs"/>
          <a:sym typeface="Palatino" charset="0"/>
        </a:defRPr>
      </a:lvl1pPr>
      <a:lvl2pPr marL="660773" indent="-330387" algn="l" defTabSz="410751" rtl="0" eaLnBrk="0" fontAlgn="base" hangingPunct="0">
        <a:spcBef>
          <a:spcPts val="1687"/>
        </a:spcBef>
        <a:spcAft>
          <a:spcPct val="0"/>
        </a:spcAft>
        <a:buClr>
          <a:srgbClr val="929292"/>
        </a:buClr>
        <a:buSzPct val="60000"/>
        <a:buFont typeface="Zapf Dingbats" charset="2"/>
        <a:buChar char="❖"/>
        <a:defRPr kumimoji="1" sz="2531">
          <a:solidFill>
            <a:srgbClr val="414141"/>
          </a:solidFill>
          <a:latin typeface="+mn-lt"/>
          <a:ea typeface="Palatino" charset="0"/>
          <a:cs typeface="+mn-cs"/>
          <a:sym typeface="Palatino" charset="0"/>
        </a:defRPr>
      </a:lvl2pPr>
      <a:lvl3pPr marL="991160" indent="-330387" algn="l" defTabSz="410751" rtl="0" eaLnBrk="0" fontAlgn="base" hangingPunct="0">
        <a:spcBef>
          <a:spcPts val="1687"/>
        </a:spcBef>
        <a:spcAft>
          <a:spcPct val="0"/>
        </a:spcAft>
        <a:buClr>
          <a:srgbClr val="929292"/>
        </a:buClr>
        <a:buSzPct val="60000"/>
        <a:buFont typeface="Zapf Dingbats" charset="2"/>
        <a:buChar char="❖"/>
        <a:defRPr kumimoji="1" sz="2531">
          <a:solidFill>
            <a:srgbClr val="414141"/>
          </a:solidFill>
          <a:latin typeface="+mn-lt"/>
          <a:ea typeface="Palatino" charset="0"/>
          <a:cs typeface="+mn-cs"/>
          <a:sym typeface="Palatino" charset="0"/>
        </a:defRPr>
      </a:lvl3pPr>
      <a:lvl4pPr marL="1321547" indent="-330387" algn="l" defTabSz="410751" rtl="0" eaLnBrk="0" fontAlgn="base" hangingPunct="0">
        <a:spcBef>
          <a:spcPts val="1687"/>
        </a:spcBef>
        <a:spcAft>
          <a:spcPct val="0"/>
        </a:spcAft>
        <a:buClr>
          <a:srgbClr val="929292"/>
        </a:buClr>
        <a:buSzPct val="60000"/>
        <a:buFont typeface="Zapf Dingbats" charset="2"/>
        <a:buChar char="❖"/>
        <a:defRPr kumimoji="1" sz="2531">
          <a:solidFill>
            <a:srgbClr val="414141"/>
          </a:solidFill>
          <a:latin typeface="+mn-lt"/>
          <a:ea typeface="Palatino" charset="0"/>
          <a:cs typeface="+mn-cs"/>
          <a:sym typeface="Palatino" charset="0"/>
        </a:defRPr>
      </a:lvl4pPr>
      <a:lvl5pPr marL="1651933" indent="-330387" algn="l" defTabSz="410751" rtl="0" eaLnBrk="0" fontAlgn="base" hangingPunct="0">
        <a:spcBef>
          <a:spcPts val="1687"/>
        </a:spcBef>
        <a:spcAft>
          <a:spcPct val="0"/>
        </a:spcAft>
        <a:buClr>
          <a:srgbClr val="929292"/>
        </a:buClr>
        <a:buSzPct val="60000"/>
        <a:buFont typeface="Zapf Dingbats" charset="2"/>
        <a:buChar char="❖"/>
        <a:defRPr kumimoji="1" sz="2531">
          <a:solidFill>
            <a:srgbClr val="414141"/>
          </a:solidFill>
          <a:latin typeface="+mn-lt"/>
          <a:ea typeface="Palatino" charset="0"/>
          <a:cs typeface="+mn-cs"/>
          <a:sym typeface="Palatino" charset="0"/>
        </a:defRPr>
      </a:lvl5pPr>
      <a:lvl6pPr marL="1973391" indent="-330387" algn="l" defTabSz="410751" rtl="0" fontAlgn="base" hangingPunct="0">
        <a:spcBef>
          <a:spcPts val="1687"/>
        </a:spcBef>
        <a:spcAft>
          <a:spcPct val="0"/>
        </a:spcAft>
        <a:buClr>
          <a:srgbClr val="929292"/>
        </a:buClr>
        <a:buSzPct val="60000"/>
        <a:buFont typeface="Zapf Dingbats" charset="0"/>
        <a:buChar char="❖"/>
        <a:defRPr sz="2531">
          <a:solidFill>
            <a:srgbClr val="414141"/>
          </a:solidFill>
          <a:latin typeface="+mn-lt"/>
          <a:ea typeface="Palatino" charset="0"/>
          <a:cs typeface="+mn-cs"/>
          <a:sym typeface="Palatino" charset="0"/>
        </a:defRPr>
      </a:lvl6pPr>
      <a:lvl7pPr marL="2294848" indent="-330387" algn="l" defTabSz="410751" rtl="0" fontAlgn="base" hangingPunct="0">
        <a:spcBef>
          <a:spcPts val="1687"/>
        </a:spcBef>
        <a:spcAft>
          <a:spcPct val="0"/>
        </a:spcAft>
        <a:buClr>
          <a:srgbClr val="929292"/>
        </a:buClr>
        <a:buSzPct val="60000"/>
        <a:buFont typeface="Zapf Dingbats" charset="0"/>
        <a:buChar char="❖"/>
        <a:defRPr sz="2531">
          <a:solidFill>
            <a:srgbClr val="414141"/>
          </a:solidFill>
          <a:latin typeface="+mn-lt"/>
          <a:ea typeface="Palatino" charset="0"/>
          <a:cs typeface="+mn-cs"/>
          <a:sym typeface="Palatino" charset="0"/>
        </a:defRPr>
      </a:lvl7pPr>
      <a:lvl8pPr marL="2616305" indent="-330387" algn="l" defTabSz="410751" rtl="0" fontAlgn="base" hangingPunct="0">
        <a:spcBef>
          <a:spcPts val="1687"/>
        </a:spcBef>
        <a:spcAft>
          <a:spcPct val="0"/>
        </a:spcAft>
        <a:buClr>
          <a:srgbClr val="929292"/>
        </a:buClr>
        <a:buSzPct val="60000"/>
        <a:buFont typeface="Zapf Dingbats" charset="0"/>
        <a:buChar char="❖"/>
        <a:defRPr sz="2531">
          <a:solidFill>
            <a:srgbClr val="414141"/>
          </a:solidFill>
          <a:latin typeface="+mn-lt"/>
          <a:ea typeface="Palatino" charset="0"/>
          <a:cs typeface="+mn-cs"/>
          <a:sym typeface="Palatino" charset="0"/>
        </a:defRPr>
      </a:lvl8pPr>
      <a:lvl9pPr marL="2937763" indent="-330387" algn="l" defTabSz="410751" rtl="0" fontAlgn="base" hangingPunct="0">
        <a:spcBef>
          <a:spcPts val="1687"/>
        </a:spcBef>
        <a:spcAft>
          <a:spcPct val="0"/>
        </a:spcAft>
        <a:buClr>
          <a:srgbClr val="929292"/>
        </a:buClr>
        <a:buSzPct val="60000"/>
        <a:buFont typeface="Zapf Dingbats" charset="0"/>
        <a:buChar char="❖"/>
        <a:defRPr sz="2531">
          <a:solidFill>
            <a:srgbClr val="414141"/>
          </a:solidFill>
          <a:latin typeface="+mn-lt"/>
          <a:ea typeface="Palatino" charset="0"/>
          <a:cs typeface="+mn-cs"/>
          <a:sym typeface="Palatino" charset="0"/>
        </a:defRPr>
      </a:lvl9pPr>
    </p:bodyStyle>
    <p:otherStyle>
      <a:defPPr>
        <a:defRPr lang="zh-CN"/>
      </a:defPPr>
      <a:lvl1pPr marL="0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phyzhengyi@zju.edu.c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tiff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9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.emf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89FE40FD-4792-A64E-BF11-244A0FDF594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09800"/>
            <a:ext cx="7772400" cy="1470025"/>
          </a:xfrm>
        </p:spPr>
        <p:txBody>
          <a:bodyPr anchor="t"/>
          <a:lstStyle/>
          <a:p>
            <a:pPr defTabSz="241300" eaLnBrk="1">
              <a:spcBef>
                <a:spcPts val="638"/>
              </a:spcBef>
            </a:pPr>
            <a:r>
              <a:rPr lang="en-US" altLang="zh-CN" sz="4000" dirty="0"/>
              <a:t>Defects</a:t>
            </a:r>
            <a:r>
              <a:rPr lang="zh-Hans" altLang="en-US" sz="4000" dirty="0"/>
              <a:t> </a:t>
            </a:r>
            <a:r>
              <a:rPr lang="en-US" altLang="zh-Hans" sz="4000" dirty="0"/>
              <a:t>physics</a:t>
            </a:r>
            <a:r>
              <a:rPr lang="zh-Hans" altLang="en-US" sz="4000" dirty="0"/>
              <a:t> </a:t>
            </a:r>
            <a:r>
              <a:rPr lang="en-US" altLang="zh-Hans" sz="4000" dirty="0"/>
              <a:t>in emergent</a:t>
            </a:r>
            <a:r>
              <a:rPr lang="zh-Hans" altLang="en-US" sz="4000" dirty="0"/>
              <a:t> </a:t>
            </a:r>
            <a:r>
              <a:rPr lang="en-US" altLang="zh-Hans" sz="4000" dirty="0"/>
              <a:t>2D</a:t>
            </a:r>
            <a:r>
              <a:rPr lang="zh-Hans" altLang="en-US" sz="4000" dirty="0"/>
              <a:t> </a:t>
            </a:r>
            <a:r>
              <a:rPr lang="en-US" altLang="zh-Hans" sz="4000" dirty="0"/>
              <a:t>material</a:t>
            </a:r>
            <a:r>
              <a:rPr lang="zh-Hans" altLang="en-US" sz="4000" dirty="0"/>
              <a:t> </a:t>
            </a:r>
            <a:r>
              <a:rPr lang="en-US" altLang="zh-Hans" sz="4000" dirty="0" err="1"/>
              <a:t>SnSe</a:t>
            </a:r>
            <a:r>
              <a:rPr lang="zh-Hans" altLang="en-US" sz="4000" dirty="0"/>
              <a:t> </a:t>
            </a:r>
            <a:r>
              <a:rPr lang="en-US" altLang="zh-Hans" sz="4000" dirty="0"/>
              <a:t>with</a:t>
            </a:r>
            <a:r>
              <a:rPr lang="zh-Hans" altLang="en-US" sz="4000" dirty="0"/>
              <a:t> </a:t>
            </a:r>
            <a:r>
              <a:rPr lang="en-US" altLang="zh-Hans" sz="4000" dirty="0"/>
              <a:t>binary</a:t>
            </a:r>
            <a:r>
              <a:rPr lang="zh-Hans" altLang="en-US" sz="4000" dirty="0"/>
              <a:t> </a:t>
            </a:r>
            <a:r>
              <a:rPr lang="en-US" altLang="zh-Hans" sz="4000" dirty="0"/>
              <a:t>phosphorous</a:t>
            </a:r>
            <a:r>
              <a:rPr lang="zh-Hans" altLang="en-US" sz="4000" dirty="0"/>
              <a:t> </a:t>
            </a:r>
            <a:r>
              <a:rPr lang="en-US" altLang="zh-Hans" sz="4000" dirty="0"/>
              <a:t>structure</a:t>
            </a:r>
            <a:endParaRPr kumimoji="0" lang="en-US" altLang="zh-CN" sz="40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A1E6F2A7-463C-4A47-A636-7CB2C816E42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657600"/>
            <a:ext cx="6400800" cy="2514600"/>
          </a:xfrm>
        </p:spPr>
        <p:txBody>
          <a:bodyPr/>
          <a:lstStyle/>
          <a:p>
            <a:pPr eaLnBrk="1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kumimoji="0" lang="en-US" altLang="zh-Hans" sz="2400" dirty="0">
                <a:solidFill>
                  <a:srgbClr val="20202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Yi</a:t>
            </a:r>
            <a:r>
              <a:rPr kumimoji="0" lang="zh-Hans" altLang="en-US" sz="2400" dirty="0">
                <a:solidFill>
                  <a:srgbClr val="20202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kumimoji="0" lang="en-US" altLang="zh-Hans" sz="2400" dirty="0">
                <a:solidFill>
                  <a:srgbClr val="20202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Zheng</a:t>
            </a:r>
            <a:r>
              <a:rPr kumimoji="0" lang="zh-Hans" altLang="en-US" sz="2400" dirty="0">
                <a:solidFill>
                  <a:srgbClr val="20202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kumimoji="0" lang="en-US" altLang="zh-Hans" sz="2400" dirty="0">
                <a:solidFill>
                  <a:srgbClr val="20202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kumimoji="0" lang="zh-CN" altLang="en-US" sz="2400" dirty="0">
                <a:solidFill>
                  <a:srgbClr val="20202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郑</a:t>
            </a:r>
            <a:r>
              <a:rPr kumimoji="0" lang="en-US" altLang="zh-CN" sz="2400" dirty="0">
                <a:solidFill>
                  <a:srgbClr val="20202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kumimoji="0" lang="zh-CN" altLang="en-US" sz="2400" dirty="0">
                <a:solidFill>
                  <a:srgbClr val="20202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毅</a:t>
            </a:r>
            <a:r>
              <a:rPr kumimoji="0" lang="en-US" altLang="zh-CN" sz="2400" dirty="0">
                <a:solidFill>
                  <a:srgbClr val="20202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</a:p>
          <a:p>
            <a:pPr eaLnBrk="1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kumimoji="0" lang="en-US" altLang="zh-Hans" sz="19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Department</a:t>
            </a:r>
            <a:r>
              <a:rPr kumimoji="0" lang="zh-Hans" altLang="en-US" sz="19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kumimoji="0" lang="en-US" altLang="zh-Hans" sz="19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of</a:t>
            </a:r>
            <a:r>
              <a:rPr kumimoji="0" lang="zh-Hans" altLang="en-US" sz="19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kumimoji="0" lang="en-US" altLang="zh-Hans" sz="19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Physics,</a:t>
            </a:r>
            <a:r>
              <a:rPr kumimoji="0" lang="zh-Hans" altLang="en-US" sz="19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kumimoji="0" lang="en-US" altLang="zh-Hans" sz="19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Zhejiang</a:t>
            </a:r>
            <a:r>
              <a:rPr kumimoji="0" lang="zh-Hans" altLang="en-US" sz="19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kumimoji="0" lang="en-US" altLang="zh-Hans" sz="19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University</a:t>
            </a:r>
            <a:endParaRPr kumimoji="0" lang="en-GB" altLang="zh-CN" sz="19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kumimoji="0" lang="en-GB" altLang="zh-CN" sz="19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hlinkClick r:id="rId3"/>
              </a:rPr>
              <a:t>phyzhengyi@zju.edu.cn</a:t>
            </a:r>
            <a:endParaRPr kumimoji="0" lang="en-GB" altLang="zh-CN" sz="19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kumimoji="0" lang="en-GB" altLang="zh-CN" sz="19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http://person.zju.edu.cn/yizheng</a:t>
            </a:r>
            <a:endParaRPr kumimoji="0" lang="zh-CN" altLang="en-US" sz="19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E8F10994-75BF-504F-950E-6A52B6FB2A26}"/>
              </a:ext>
            </a:extLst>
          </p:cNvPr>
          <p:cNvSpPr>
            <a:spLocks/>
          </p:cNvSpPr>
          <p:nvPr/>
        </p:nvSpPr>
        <p:spPr bwMode="auto">
          <a:xfrm>
            <a:off x="8824913" y="6510338"/>
            <a:ext cx="16033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0" tIns="0" rIns="0" bIns="0"/>
          <a:lstStyle>
            <a:lvl1pPr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1pPr>
            <a:lvl2pPr marL="742950" indent="-28575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2pPr>
            <a:lvl3pPr marL="11430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3pPr>
            <a:lvl4pPr marL="16002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4pPr>
            <a:lvl5pPr marL="20574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5pPr>
            <a:lvl6pPr marL="25146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6pPr>
            <a:lvl7pPr marL="29718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7pPr>
            <a:lvl8pPr marL="34290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8pPr>
            <a:lvl9pPr marL="38862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9pPr>
          </a:lstStyle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293345-BB10-A641-8561-37E91D2A3453}" type="slidenum">
              <a:rPr kumimoji="0" lang="en-US" altLang="zh-CN" sz="140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/>
                <a:ea typeface="黑体"/>
                <a:cs typeface="黑体"/>
                <a:sym typeface="Palatino" charset="0"/>
              </a:rPr>
              <a:pPr marL="0" marR="0" lvl="0" indent="0" algn="ctr" defTabSz="410751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40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/>
              <a:ea typeface="黑体"/>
              <a:cs typeface="黑体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06424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High</a:t>
            </a:r>
            <a:r>
              <a:rPr lang="zh-CN" altLang="en-US" dirty="0"/>
              <a:t> </a:t>
            </a:r>
            <a:r>
              <a:rPr lang="en-US" altLang="zh-CN" dirty="0"/>
              <a:t>Z</a:t>
            </a:r>
            <a:r>
              <a:rPr lang="en-US" altLang="zh-Hans" dirty="0"/>
              <a:t>T:</a:t>
            </a:r>
            <a:r>
              <a:rPr lang="zh-Hans" altLang="en-US" dirty="0"/>
              <a:t> </a:t>
            </a:r>
            <a:r>
              <a:rPr lang="en-US" altLang="zh-Hans" dirty="0"/>
              <a:t>General</a:t>
            </a:r>
            <a:r>
              <a:rPr lang="zh-Hans" altLang="en-US" dirty="0"/>
              <a:t> </a:t>
            </a:r>
            <a:r>
              <a:rPr lang="en-US" altLang="zh-Hans" dirty="0"/>
              <a:t>Picture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3185832"/>
            <a:ext cx="3160473" cy="6552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1385646"/>
            <a:ext cx="3111587" cy="23042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36096" y="3859912"/>
            <a:ext cx="2989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I.</a:t>
            </a:r>
            <a:r>
              <a:rPr lang="zh-CN" altLang="en-US" sz="2400" dirty="0"/>
              <a:t> </a:t>
            </a:r>
            <a:r>
              <a:rPr lang="en-US" altLang="zh-CN" sz="2400" dirty="0" err="1"/>
              <a:t>Unharmonic</a:t>
            </a:r>
            <a:r>
              <a:rPr lang="zh-CN" altLang="en-US" sz="2400" dirty="0"/>
              <a:t> </a:t>
            </a:r>
            <a:r>
              <a:rPr lang="en-US" altLang="zh-CN" sz="2400" dirty="0"/>
              <a:t>Phonon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0587" y="1504820"/>
            <a:ext cx="1958331" cy="18706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36096" y="4941168"/>
            <a:ext cx="19602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II.</a:t>
            </a:r>
            <a:r>
              <a:rPr lang="zh-CN" altLang="en-US" sz="2400" dirty="0"/>
              <a:t> </a:t>
            </a:r>
            <a:r>
              <a:rPr lang="en-US" altLang="zh-CN" sz="2400" dirty="0"/>
              <a:t>Multi-valley</a:t>
            </a:r>
            <a:endParaRPr lang="zh-CN" altLang="en-US" sz="2400" dirty="0"/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462345" y="5844173"/>
            <a:ext cx="29161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III.</a:t>
            </a:r>
            <a:r>
              <a:rPr lang="zh-CN" altLang="en-US" sz="2400" dirty="0"/>
              <a:t> </a:t>
            </a:r>
            <a:r>
              <a:rPr lang="en-US" altLang="zh-CN" sz="2400" dirty="0"/>
              <a:t>Other</a:t>
            </a:r>
            <a:r>
              <a:rPr lang="zh-CN" altLang="en-US" sz="2400" dirty="0"/>
              <a:t> </a:t>
            </a:r>
            <a:r>
              <a:rPr lang="en-US" altLang="zh-CN" sz="2400" dirty="0"/>
              <a:t>mechanism</a:t>
            </a:r>
            <a:r>
              <a:rPr lang="en-US" altLang="zh-Hans" sz="2400" dirty="0"/>
              <a:t>s</a:t>
            </a:r>
            <a:endParaRPr lang="zh-CN" altLang="en-US" sz="2400" dirty="0"/>
          </a:p>
          <a:p>
            <a:endParaRPr lang="en-US" sz="2400" dirty="0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D65B7B8D-98A4-D540-BEC1-253492E60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849" y="3949265"/>
            <a:ext cx="3464710" cy="2337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E5D281-B063-2448-B05A-6BDAB69A4DEF}"/>
              </a:ext>
            </a:extLst>
          </p:cNvPr>
          <p:cNvSpPr txBox="1"/>
          <p:nvPr/>
        </p:nvSpPr>
        <p:spPr>
          <a:xfrm>
            <a:off x="387657" y="3952245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s" b="1" dirty="0"/>
              <a:t>Single</a:t>
            </a:r>
            <a:r>
              <a:rPr lang="zh-Hans" altLang="en-US" b="1" dirty="0"/>
              <a:t> </a:t>
            </a:r>
            <a:r>
              <a:rPr lang="en-US" altLang="zh-Hans" b="1" dirty="0"/>
              <a:t>Parabolic</a:t>
            </a:r>
            <a:r>
              <a:rPr lang="zh-Hans" altLang="en-US" b="1" dirty="0"/>
              <a:t> </a:t>
            </a:r>
            <a:r>
              <a:rPr lang="en-US" altLang="zh-Hans" b="1" dirty="0"/>
              <a:t>Band</a:t>
            </a:r>
            <a:endParaRPr lang="en-US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FEBB73-5ED8-9442-AE5C-7771426D0A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1680" y="0"/>
            <a:ext cx="6804338" cy="6858000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E8ED34C3-F246-8443-BB06-3AE1CDB0560B}"/>
              </a:ext>
            </a:extLst>
          </p:cNvPr>
          <p:cNvSpPr>
            <a:spLocks/>
          </p:cNvSpPr>
          <p:nvPr/>
        </p:nvSpPr>
        <p:spPr bwMode="auto">
          <a:xfrm>
            <a:off x="8824913" y="6510338"/>
            <a:ext cx="16033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0" tIns="0" rIns="0" bIns="0"/>
          <a:lstStyle>
            <a:lvl1pPr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1pPr>
            <a:lvl2pPr marL="742950" indent="-28575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2pPr>
            <a:lvl3pPr marL="11430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3pPr>
            <a:lvl4pPr marL="16002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4pPr>
            <a:lvl5pPr marL="20574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5pPr>
            <a:lvl6pPr marL="25146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6pPr>
            <a:lvl7pPr marL="29718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7pPr>
            <a:lvl8pPr marL="34290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8pPr>
            <a:lvl9pPr marL="38862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9pPr>
          </a:lstStyle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293345-BB10-A641-8561-37E91D2A3453}" type="slidenum">
              <a:rPr kumimoji="0" lang="en-US" altLang="zh-CN" sz="140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/>
                <a:ea typeface="黑体"/>
                <a:cs typeface="黑体"/>
                <a:sym typeface="Palatino" charset="0"/>
              </a:rPr>
              <a:pPr marL="0" marR="0" lvl="0" indent="0" algn="ctr" defTabSz="410751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40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/>
              <a:ea typeface="黑体"/>
              <a:cs typeface="黑体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60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SnSe</a:t>
            </a:r>
            <a:r>
              <a:rPr lang="en-US" altLang="zh-CN" baseline="-25000" dirty="0"/>
              <a:t>2</a:t>
            </a:r>
            <a:r>
              <a:rPr lang="zh-CN" altLang="en-US" dirty="0"/>
              <a:t> </a:t>
            </a:r>
            <a:r>
              <a:rPr lang="en-US" altLang="zh-CN" dirty="0"/>
              <a:t>Microdomains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687282"/>
            <a:ext cx="4248472" cy="44368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568" y="4269018"/>
            <a:ext cx="3044535" cy="2295954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053" y="1691834"/>
            <a:ext cx="3177564" cy="23863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558789-956B-E84F-BB1C-DE8EB9C9E246}"/>
              </a:ext>
            </a:extLst>
          </p:cNvPr>
          <p:cNvSpPr txBox="1"/>
          <p:nvPr/>
        </p:nvSpPr>
        <p:spPr>
          <a:xfrm>
            <a:off x="425367" y="6424351"/>
            <a:ext cx="4286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Wang et. al., Nat. </a:t>
            </a:r>
            <a:r>
              <a:rPr lang="en-US" altLang="zh-CN" b="1" dirty="0" err="1"/>
              <a:t>Commun</a:t>
            </a:r>
            <a:r>
              <a:rPr lang="en-US" altLang="zh-CN" b="1" dirty="0"/>
              <a:t>.</a:t>
            </a:r>
            <a:r>
              <a:rPr lang="zh-Hans" altLang="en-US" b="1" dirty="0"/>
              <a:t> </a:t>
            </a:r>
            <a:r>
              <a:rPr lang="en-US" altLang="zh-Hans" b="1" dirty="0"/>
              <a:t>9, 47 (</a:t>
            </a:r>
            <a:r>
              <a:rPr lang="en-US" altLang="zh-CN" b="1" dirty="0"/>
              <a:t>2018)</a:t>
            </a:r>
            <a:endParaRPr lang="zh-CN" altLang="en-US" b="1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BA38DF1-C71D-474C-8930-40836E4C6B4A}"/>
              </a:ext>
            </a:extLst>
          </p:cNvPr>
          <p:cNvSpPr>
            <a:spLocks/>
          </p:cNvSpPr>
          <p:nvPr/>
        </p:nvSpPr>
        <p:spPr bwMode="auto">
          <a:xfrm>
            <a:off x="8824913" y="6510338"/>
            <a:ext cx="16033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0" tIns="0" rIns="0" bIns="0"/>
          <a:lstStyle>
            <a:lvl1pPr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1pPr>
            <a:lvl2pPr marL="742950" indent="-28575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2pPr>
            <a:lvl3pPr marL="11430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3pPr>
            <a:lvl4pPr marL="16002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4pPr>
            <a:lvl5pPr marL="20574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5pPr>
            <a:lvl6pPr marL="25146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6pPr>
            <a:lvl7pPr marL="29718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7pPr>
            <a:lvl8pPr marL="34290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8pPr>
            <a:lvl9pPr marL="38862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9pPr>
          </a:lstStyle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293345-BB10-A641-8561-37E91D2A3453}" type="slidenum">
              <a:rPr kumimoji="0" lang="en-US" altLang="zh-CN" sz="140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/>
                <a:ea typeface="黑体"/>
                <a:cs typeface="黑体"/>
                <a:sym typeface="Palatino" charset="0"/>
              </a:rPr>
              <a:pPr marL="0" marR="0" lvl="0" indent="0" algn="ctr" defTabSz="410751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40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/>
              <a:ea typeface="黑体"/>
              <a:cs typeface="黑体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599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EA83A-C410-794C-A64C-208A52097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SnSe</a:t>
            </a:r>
            <a:r>
              <a:rPr lang="en-US" altLang="zh-CN" baseline="-25000" dirty="0"/>
              <a:t>2</a:t>
            </a:r>
            <a:r>
              <a:rPr lang="zh-CN" altLang="en-US" dirty="0"/>
              <a:t> </a:t>
            </a:r>
            <a:r>
              <a:rPr lang="en-US" altLang="zh-CN" dirty="0"/>
              <a:t>Microdomains</a:t>
            </a:r>
            <a:r>
              <a:rPr lang="zh-Hans" altLang="en-US" dirty="0"/>
              <a:t> </a:t>
            </a:r>
            <a:r>
              <a:rPr lang="en-US" altLang="zh-Hans" dirty="0"/>
              <a:t>in</a:t>
            </a:r>
            <a:r>
              <a:rPr lang="zh-Hans" altLang="en-US" dirty="0"/>
              <a:t> </a:t>
            </a:r>
            <a:r>
              <a:rPr lang="en-US" altLang="zh-Hans" dirty="0"/>
              <a:t>SEM</a:t>
            </a:r>
            <a:endParaRPr lang="en-US" dirty="0"/>
          </a:p>
        </p:txBody>
      </p:sp>
      <p:pic>
        <p:nvPicPr>
          <p:cNvPr id="4" name="内容占位符 4">
            <a:extLst>
              <a:ext uri="{FF2B5EF4-FFF2-40B4-BE49-F238E27FC236}">
                <a16:creationId xmlns:a16="http://schemas.microsoft.com/office/drawing/2014/main" id="{2B91CBAA-B5E8-8247-BA2B-44A9B3C53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2346037"/>
            <a:ext cx="4320000" cy="310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7C8015B2-20F9-FA45-B7BE-EFC9E35B5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053" y="2337652"/>
            <a:ext cx="4320000" cy="3102194"/>
          </a:xfrm>
          <a:prstGeom prst="rect">
            <a:avLst/>
          </a:prstGeom>
        </p:spPr>
      </p:pic>
      <p:sp>
        <p:nvSpPr>
          <p:cNvPr id="6" name="矩形 10">
            <a:extLst>
              <a:ext uri="{FF2B5EF4-FFF2-40B4-BE49-F238E27FC236}">
                <a16:creationId xmlns:a16="http://schemas.microsoft.com/office/drawing/2014/main" id="{998D0FF5-29D1-7341-A305-95FE2FD15DDF}"/>
              </a:ext>
            </a:extLst>
          </p:cNvPr>
          <p:cNvSpPr>
            <a:spLocks noChangeAspect="1"/>
          </p:cNvSpPr>
          <p:nvPr/>
        </p:nvSpPr>
        <p:spPr>
          <a:xfrm>
            <a:off x="2195736" y="2636912"/>
            <a:ext cx="797204" cy="648072"/>
          </a:xfrm>
          <a:prstGeom prst="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24208BA-0007-3E4A-BD2B-EB12F99E94B1}"/>
              </a:ext>
            </a:extLst>
          </p:cNvPr>
          <p:cNvSpPr>
            <a:spLocks/>
          </p:cNvSpPr>
          <p:nvPr/>
        </p:nvSpPr>
        <p:spPr bwMode="auto">
          <a:xfrm>
            <a:off x="8824913" y="6510338"/>
            <a:ext cx="16033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0" tIns="0" rIns="0" bIns="0"/>
          <a:lstStyle>
            <a:lvl1pPr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1pPr>
            <a:lvl2pPr marL="742950" indent="-28575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2pPr>
            <a:lvl3pPr marL="11430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3pPr>
            <a:lvl4pPr marL="16002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4pPr>
            <a:lvl5pPr marL="20574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5pPr>
            <a:lvl6pPr marL="25146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6pPr>
            <a:lvl7pPr marL="29718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7pPr>
            <a:lvl8pPr marL="34290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8pPr>
            <a:lvl9pPr marL="38862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9pPr>
          </a:lstStyle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293345-BB10-A641-8561-37E91D2A3453}" type="slidenum">
              <a:rPr kumimoji="0" lang="en-US" altLang="zh-CN" sz="140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/>
                <a:ea typeface="黑体"/>
                <a:cs typeface="黑体"/>
                <a:sym typeface="Palatino" charset="0"/>
              </a:rPr>
              <a:pPr marL="0" marR="0" lvl="0" indent="0" algn="ctr" defTabSz="410751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40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/>
              <a:ea typeface="黑体"/>
              <a:cs typeface="黑体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291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91C9E-7D99-F840-A5E6-274FC114A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s" dirty="0"/>
              <a:t>Extrinsic</a:t>
            </a:r>
            <a:r>
              <a:rPr lang="zh-Hans" altLang="en-US" dirty="0"/>
              <a:t> </a:t>
            </a:r>
            <a:r>
              <a:rPr lang="en-US" altLang="zh-Hans" dirty="0"/>
              <a:t>Hole</a:t>
            </a:r>
            <a:r>
              <a:rPr lang="zh-Hans" altLang="en-US" dirty="0"/>
              <a:t> </a:t>
            </a:r>
            <a:r>
              <a:rPr lang="en-US" altLang="zh-Hans" dirty="0"/>
              <a:t>Doping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F5F28-C8EE-BA47-87E7-9F5DFD5B49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987D2E4-55F9-9741-A195-6F5F3C398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" y="1584056"/>
            <a:ext cx="5417617" cy="519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F6210E-70D1-7A40-BD40-7775F328C309}"/>
              </a:ext>
            </a:extLst>
          </p:cNvPr>
          <p:cNvSpPr txBox="1"/>
          <p:nvPr/>
        </p:nvSpPr>
        <p:spPr>
          <a:xfrm>
            <a:off x="1330525" y="5020907"/>
            <a:ext cx="1513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Metallic </a:t>
            </a:r>
            <a:endParaRPr lang="zh-CN" altLang="en-US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CE5ACC-20BF-3A47-ABB9-685109C25EE7}"/>
              </a:ext>
            </a:extLst>
          </p:cNvPr>
          <p:cNvSpPr txBox="1"/>
          <p:nvPr/>
        </p:nvSpPr>
        <p:spPr>
          <a:xfrm>
            <a:off x="1152826" y="1772816"/>
            <a:ext cx="2195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Semiconducting </a:t>
            </a:r>
            <a:endParaRPr lang="zh-CN" altLang="en-US" sz="2400" b="1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7A8CC84-E1E1-1D4C-BA18-987BE57A5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556792"/>
            <a:ext cx="3536465" cy="527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E2B6E22B-3C6D-8747-AAC1-C69AD4349B5D}"/>
              </a:ext>
            </a:extLst>
          </p:cNvPr>
          <p:cNvSpPr>
            <a:spLocks/>
          </p:cNvSpPr>
          <p:nvPr/>
        </p:nvSpPr>
        <p:spPr bwMode="auto">
          <a:xfrm>
            <a:off x="8824913" y="6510338"/>
            <a:ext cx="16033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0" tIns="0" rIns="0" bIns="0"/>
          <a:lstStyle>
            <a:lvl1pPr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1pPr>
            <a:lvl2pPr marL="742950" indent="-28575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2pPr>
            <a:lvl3pPr marL="11430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3pPr>
            <a:lvl4pPr marL="16002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4pPr>
            <a:lvl5pPr marL="20574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5pPr>
            <a:lvl6pPr marL="25146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6pPr>
            <a:lvl7pPr marL="29718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7pPr>
            <a:lvl8pPr marL="34290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8pPr>
            <a:lvl9pPr marL="38862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9pPr>
          </a:lstStyle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293345-BB10-A641-8561-37E91D2A3453}" type="slidenum">
              <a:rPr kumimoji="0" lang="en-US" altLang="zh-CN" sz="140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/>
                <a:ea typeface="黑体"/>
                <a:cs typeface="黑体"/>
                <a:sym typeface="Palatino" charset="0"/>
              </a:rPr>
              <a:pPr marL="0" marR="0" lvl="0" indent="0" algn="ctr" defTabSz="410751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40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/>
              <a:ea typeface="黑体"/>
              <a:cs typeface="黑体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90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/>
          </p:nvPr>
        </p:nvGraphicFramePr>
        <p:xfrm>
          <a:off x="93598" y="44624"/>
          <a:ext cx="8942898" cy="67852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2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27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18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63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76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65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110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104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1833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Methods 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Growth steps</a:t>
                      </a:r>
                    </a:p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One step for self flux and Bridgeman</a:t>
                      </a:r>
                    </a:p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Two steps for PVD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zh-CN" sz="1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Se:Sn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SnSe2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point dislocations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</a:t>
                      </a:r>
                      <a:r>
                        <a:rPr lang="en-US" altLang="zh-CN" sz="12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444">
                <a:tc rowSpan="11">
                  <a:txBody>
                    <a:bodyPr/>
                    <a:lstStyle/>
                    <a:p>
                      <a:pPr algn="ctr"/>
                      <a:endParaRPr lang="en-US" altLang="zh-CN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altLang="zh-CN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Self Flux</a:t>
                      </a:r>
                    </a:p>
                    <a:p>
                      <a:pPr algn="ctr"/>
                      <a:r>
                        <a:rPr lang="en-US" altLang="zh-CN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(SF)</a:t>
                      </a:r>
                      <a:endParaRPr lang="zh-CN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zh-CN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0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Heating</a:t>
                      </a:r>
                      <a:r>
                        <a:rPr lang="en-US" altLang="zh-CN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up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Persistent</a:t>
                      </a:r>
                      <a:r>
                        <a:rPr lang="en-US" altLang="zh-CN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time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Cooling 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608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rowSpan="9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hrs to 950</a:t>
                      </a:r>
                      <a:r>
                        <a:rPr lang="en-US" altLang="zh-CN" sz="14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C;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 batches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 </a:t>
                      </a:r>
                      <a:r>
                        <a:rPr lang="en-US" altLang="zh-CN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mins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SF1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natural cooling:</a:t>
                      </a:r>
                      <a:r>
                        <a:rPr lang="en-US" altLang="zh-CN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1day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0.9%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4.5×10</a:t>
                      </a:r>
                      <a:r>
                        <a:rPr lang="en-US" altLang="zh-CN" sz="12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mm</a:t>
                      </a:r>
                      <a:r>
                        <a:rPr lang="en-US" altLang="zh-CN" sz="12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.16</a:t>
                      </a: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50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SF6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0.3%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0.69</a:t>
                      </a: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72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SF7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3.73%</a:t>
                      </a: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1.23</a:t>
                      </a: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372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3000 </a:t>
                      </a:r>
                      <a:r>
                        <a:rPr lang="en-US" altLang="zh-CN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mins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SF3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4000mins to 400</a:t>
                      </a:r>
                      <a:r>
                        <a:rPr lang="en-US" altLang="zh-CN" sz="12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&lt;0.3%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b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none</a:t>
                      </a:r>
                      <a:endParaRPr lang="zh-CN" altLang="en-US" sz="12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en-US" altLang="zh-CN" sz="1200" b="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0.592</a:t>
                      </a: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3026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SF5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none</a:t>
                      </a: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2608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6000 </a:t>
                      </a:r>
                      <a:r>
                        <a:rPr lang="en-US" altLang="zh-CN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mins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SF8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9999mins to 400</a:t>
                      </a:r>
                      <a:r>
                        <a:rPr lang="en-US" altLang="zh-CN" sz="12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&lt;0.1%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329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9999 </a:t>
                      </a:r>
                      <a:r>
                        <a:rPr lang="en-US" altLang="zh-CN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mins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SF10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natural cooling:</a:t>
                      </a:r>
                      <a:r>
                        <a:rPr lang="en-US" altLang="zh-CN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1day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&lt;0.1%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096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SF11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2.6%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1.079</a:t>
                      </a: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2608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SF12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0.95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&lt;0.3%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0.794</a:t>
                      </a:r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5000">
                <a:tc rowSpan="2">
                  <a:txBody>
                    <a:bodyPr/>
                    <a:lstStyle/>
                    <a:p>
                      <a:pPr algn="ctr"/>
                      <a:endParaRPr lang="en-US" altLang="zh-CN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altLang="zh-CN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Bridgeman</a:t>
                      </a:r>
                    </a:p>
                    <a:p>
                      <a:pPr algn="ctr"/>
                      <a:r>
                        <a:rPr lang="en-US" altLang="zh-CN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(BR)</a:t>
                      </a:r>
                      <a:endParaRPr lang="zh-CN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altLang="zh-CN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hrs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 950</a:t>
                      </a:r>
                      <a:r>
                        <a:rPr lang="en-US" altLang="zh-CN" sz="14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9999mins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BR1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natural cooling</a:t>
                      </a:r>
                      <a:r>
                        <a:rPr lang="zh-CN" alt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；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1day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2.49%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none</a:t>
                      </a:r>
                      <a:endParaRPr lang="zh-CN" altLang="en-US" sz="12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0.699</a:t>
                      </a: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70666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BR2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Not uniform</a:t>
                      </a:r>
                    </a:p>
                    <a:p>
                      <a:pPr algn="ctr"/>
                      <a:r>
                        <a:rPr lang="en-US" altLang="zh-CN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Some &gt;1%</a:t>
                      </a:r>
                    </a:p>
                    <a:p>
                      <a:pPr algn="ctr"/>
                      <a:r>
                        <a:rPr lang="en-US" altLang="zh-CN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Some &lt;0.3%</a:t>
                      </a:r>
                      <a:endParaRPr lang="zh-CN" altLang="en-US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0.591</a:t>
                      </a: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4444">
                <a:tc rowSpan="2">
                  <a:txBody>
                    <a:bodyPr/>
                    <a:lstStyle/>
                    <a:p>
                      <a:pPr algn="ctr"/>
                      <a:endParaRPr lang="en-US" altLang="zh-CN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altLang="zh-CN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PVD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Step1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Step2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b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none</a:t>
                      </a:r>
                      <a:endParaRPr lang="zh-CN" altLang="en-US" sz="12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Aera1: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5×10</a:t>
                      </a:r>
                      <a:r>
                        <a:rPr lang="en-US" altLang="zh-CN" sz="10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mm</a:t>
                      </a:r>
                      <a:r>
                        <a:rPr lang="en-US" altLang="zh-CN" sz="10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Aera2~Aera10: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None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16305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same as batch1</a:t>
                      </a:r>
                    </a:p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step1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Grind the single crystal to powder 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</a:t>
                      </a:r>
                      <a:r>
                        <a:rPr lang="en-US" altLang="zh-CN" sz="12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C----800</a:t>
                      </a:r>
                      <a:r>
                        <a:rPr lang="en-US" altLang="zh-CN" sz="12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a two-zone furnace persistent for one week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3" name="Rectangle 3">
            <a:extLst>
              <a:ext uri="{FF2B5EF4-FFF2-40B4-BE49-F238E27FC236}">
                <a16:creationId xmlns:a16="http://schemas.microsoft.com/office/drawing/2014/main" id="{99DA638C-F602-F640-A905-0B08B42F9159}"/>
              </a:ext>
            </a:extLst>
          </p:cNvPr>
          <p:cNvSpPr>
            <a:spLocks/>
          </p:cNvSpPr>
          <p:nvPr/>
        </p:nvSpPr>
        <p:spPr bwMode="auto">
          <a:xfrm>
            <a:off x="8824913" y="6510338"/>
            <a:ext cx="160337" cy="285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0" tIns="0" rIns="0" bIns="0"/>
          <a:lstStyle>
            <a:lvl1pPr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1pPr>
            <a:lvl2pPr marL="742950" indent="-28575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2pPr>
            <a:lvl3pPr marL="11430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3pPr>
            <a:lvl4pPr marL="16002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4pPr>
            <a:lvl5pPr marL="20574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5pPr>
            <a:lvl6pPr marL="25146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6pPr>
            <a:lvl7pPr marL="29718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7pPr>
            <a:lvl8pPr marL="34290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8pPr>
            <a:lvl9pPr marL="38862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9pPr>
          </a:lstStyle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293345-BB10-A641-8561-37E91D2A3453}" type="slidenum">
              <a:rPr kumimoji="0" lang="en-US" altLang="zh-CN" sz="140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/>
                <a:ea typeface="黑体"/>
                <a:cs typeface="黑体"/>
                <a:sym typeface="Palatino" charset="0"/>
              </a:rPr>
              <a:pPr marL="0" marR="0" lvl="0" indent="0" algn="ctr" defTabSz="410751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40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/>
              <a:ea typeface="黑体"/>
              <a:cs typeface="黑体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384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BE6B0-802A-D044-9A9E-2E45731AE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s" dirty="0"/>
              <a:t>Extrinsic</a:t>
            </a:r>
            <a:r>
              <a:rPr lang="zh-Hans" altLang="en-US" dirty="0"/>
              <a:t> </a:t>
            </a:r>
            <a:r>
              <a:rPr lang="en-US" altLang="zh-Hans" dirty="0"/>
              <a:t>Hole</a:t>
            </a:r>
            <a:r>
              <a:rPr lang="zh-Hans" altLang="en-US" dirty="0"/>
              <a:t> </a:t>
            </a:r>
            <a:r>
              <a:rPr lang="en-US" altLang="zh-Hans" dirty="0"/>
              <a:t>Doping</a:t>
            </a:r>
            <a:endParaRPr lang="en-US" dirty="0"/>
          </a:p>
        </p:txBody>
      </p:sp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id="{A53135E9-47D0-FC43-9114-DEA9286824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3960117"/>
              </p:ext>
            </p:extLst>
          </p:nvPr>
        </p:nvGraphicFramePr>
        <p:xfrm>
          <a:off x="990055" y="1628800"/>
          <a:ext cx="7163889" cy="51162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51" name="Graph" r:id="rId3" imgW="4031640" imgH="2879640" progId="Origin50.Graph">
                  <p:embed/>
                </p:oleObj>
              </mc:Choice>
              <mc:Fallback>
                <p:oleObj name="Graph" r:id="rId3" imgW="4031640" imgH="2879640" progId="Origin50.Graph">
                  <p:embed/>
                  <p:pic>
                    <p:nvPicPr>
                      <p:cNvPr id="4" name="对象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055" y="1628800"/>
                        <a:ext cx="7163889" cy="511625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>
            <a:extLst>
              <a:ext uri="{FF2B5EF4-FFF2-40B4-BE49-F238E27FC236}">
                <a16:creationId xmlns:a16="http://schemas.microsoft.com/office/drawing/2014/main" id="{512D3597-1086-E949-87B6-A563EBDEC01E}"/>
              </a:ext>
            </a:extLst>
          </p:cNvPr>
          <p:cNvSpPr>
            <a:spLocks/>
          </p:cNvSpPr>
          <p:nvPr/>
        </p:nvSpPr>
        <p:spPr bwMode="auto">
          <a:xfrm>
            <a:off x="8824913" y="6510338"/>
            <a:ext cx="16033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0" tIns="0" rIns="0" bIns="0"/>
          <a:lstStyle>
            <a:lvl1pPr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1pPr>
            <a:lvl2pPr marL="742950" indent="-28575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2pPr>
            <a:lvl3pPr marL="11430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3pPr>
            <a:lvl4pPr marL="16002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4pPr>
            <a:lvl5pPr marL="20574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5pPr>
            <a:lvl6pPr marL="25146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6pPr>
            <a:lvl7pPr marL="29718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7pPr>
            <a:lvl8pPr marL="34290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8pPr>
            <a:lvl9pPr marL="38862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9pPr>
          </a:lstStyle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293345-BB10-A641-8561-37E91D2A3453}" type="slidenum">
              <a:rPr kumimoji="0" lang="en-US" altLang="zh-CN" sz="140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/>
                <a:ea typeface="黑体"/>
                <a:cs typeface="黑体"/>
                <a:sym typeface="Palatino" charset="0"/>
              </a:rPr>
              <a:pPr marL="0" marR="0" lvl="0" indent="0" algn="ctr" defTabSz="410751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40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/>
              <a:ea typeface="黑体"/>
              <a:cs typeface="黑体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01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B6C2F-C027-E64A-9888-2FA618425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s" dirty="0"/>
              <a:t>SnSe-SnSe</a:t>
            </a:r>
            <a:r>
              <a:rPr lang="en-US" altLang="zh-Hans" baseline="-25000" dirty="0"/>
              <a:t>2</a:t>
            </a:r>
            <a:r>
              <a:rPr lang="zh-Hans" altLang="en-US" dirty="0"/>
              <a:t> </a:t>
            </a:r>
            <a:r>
              <a:rPr lang="en-US" altLang="zh-Hans" dirty="0"/>
              <a:t>Phase</a:t>
            </a:r>
            <a:r>
              <a:rPr lang="zh-Hans" altLang="en-US" dirty="0"/>
              <a:t> </a:t>
            </a:r>
            <a:r>
              <a:rPr lang="en-US" altLang="zh-Hans" dirty="0"/>
              <a:t>Diagram</a:t>
            </a:r>
            <a:endParaRPr lang="en-US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9C8C4A43-C289-774F-8C38-948E22490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0670" t="19843" r="44603" b="23271"/>
          <a:stretch>
            <a:fillRect/>
          </a:stretch>
        </p:blipFill>
        <p:spPr bwMode="auto">
          <a:xfrm>
            <a:off x="2049182" y="1628800"/>
            <a:ext cx="5045636" cy="5165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422B48B6-DCD0-C943-8E3C-1CB9D25A9BAE}"/>
              </a:ext>
            </a:extLst>
          </p:cNvPr>
          <p:cNvSpPr>
            <a:spLocks/>
          </p:cNvSpPr>
          <p:nvPr/>
        </p:nvSpPr>
        <p:spPr bwMode="auto">
          <a:xfrm>
            <a:off x="8824913" y="6510338"/>
            <a:ext cx="16033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0" tIns="0" rIns="0" bIns="0"/>
          <a:lstStyle>
            <a:lvl1pPr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1pPr>
            <a:lvl2pPr marL="742950" indent="-28575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2pPr>
            <a:lvl3pPr marL="11430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3pPr>
            <a:lvl4pPr marL="16002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4pPr>
            <a:lvl5pPr marL="20574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5pPr>
            <a:lvl6pPr marL="25146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6pPr>
            <a:lvl7pPr marL="29718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7pPr>
            <a:lvl8pPr marL="34290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8pPr>
            <a:lvl9pPr marL="38862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9pPr>
          </a:lstStyle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293345-BB10-A641-8561-37E91D2A3453}" type="slidenum">
              <a:rPr kumimoji="0" lang="en-US" altLang="zh-CN" sz="140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/>
                <a:ea typeface="黑体"/>
                <a:cs typeface="黑体"/>
                <a:sym typeface="Palatino" charset="0"/>
              </a:rPr>
              <a:pPr marL="0" marR="0" lvl="0" indent="0" algn="ctr" defTabSz="410751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CN" sz="140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/>
              <a:ea typeface="黑体"/>
              <a:cs typeface="黑体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678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Interfacial</a:t>
            </a:r>
            <a:r>
              <a:rPr lang="zh-CN" altLang="en-US" dirty="0"/>
              <a:t> </a:t>
            </a:r>
            <a:r>
              <a:rPr lang="en-US" altLang="zh-CN" dirty="0"/>
              <a:t>Charge</a:t>
            </a:r>
            <a:r>
              <a:rPr lang="zh-CN" altLang="en-US" dirty="0"/>
              <a:t> </a:t>
            </a:r>
            <a:r>
              <a:rPr lang="en-US" altLang="zh-CN" dirty="0"/>
              <a:t>Transfer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772816"/>
            <a:ext cx="4952476" cy="3816424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80C78367-D9A2-E547-997E-2D81FC949186}"/>
              </a:ext>
            </a:extLst>
          </p:cNvPr>
          <p:cNvSpPr>
            <a:spLocks/>
          </p:cNvSpPr>
          <p:nvPr/>
        </p:nvSpPr>
        <p:spPr bwMode="auto">
          <a:xfrm>
            <a:off x="8824913" y="6510338"/>
            <a:ext cx="16033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0" tIns="0" rIns="0" bIns="0"/>
          <a:lstStyle>
            <a:lvl1pPr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1pPr>
            <a:lvl2pPr marL="742950" indent="-28575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2pPr>
            <a:lvl3pPr marL="11430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3pPr>
            <a:lvl4pPr marL="16002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4pPr>
            <a:lvl5pPr marL="20574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5pPr>
            <a:lvl6pPr marL="25146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6pPr>
            <a:lvl7pPr marL="29718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7pPr>
            <a:lvl8pPr marL="34290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8pPr>
            <a:lvl9pPr marL="38862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9pPr>
          </a:lstStyle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293345-BB10-A641-8561-37E91D2A3453}" type="slidenum">
              <a:rPr kumimoji="0" lang="en-US" altLang="zh-CN" sz="140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/>
                <a:ea typeface="黑体"/>
                <a:cs typeface="黑体"/>
                <a:sym typeface="Palatino" charset="0"/>
              </a:rPr>
              <a:pPr marL="0" marR="0" lvl="0" indent="0" algn="ctr" defTabSz="410751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40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/>
              <a:ea typeface="黑体"/>
              <a:cs typeface="黑体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291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Scanning</a:t>
            </a:r>
            <a:r>
              <a:rPr lang="zh-CN" altLang="en-US" dirty="0"/>
              <a:t> </a:t>
            </a:r>
            <a:r>
              <a:rPr lang="en-US" altLang="zh-CN" dirty="0"/>
              <a:t>Kelvin</a:t>
            </a:r>
            <a:r>
              <a:rPr lang="zh-CN" altLang="en-US" dirty="0"/>
              <a:t> </a:t>
            </a:r>
            <a:r>
              <a:rPr lang="en-US" altLang="zh-CN" dirty="0"/>
              <a:t>Probe</a:t>
            </a:r>
            <a:r>
              <a:rPr lang="zh-CN" altLang="en-US" dirty="0"/>
              <a:t> </a:t>
            </a:r>
            <a:r>
              <a:rPr lang="en-US" altLang="zh-CN" dirty="0"/>
              <a:t>Microscopy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组合 3"/>
          <p:cNvGrpSpPr/>
          <p:nvPr/>
        </p:nvGrpSpPr>
        <p:grpSpPr>
          <a:xfrm>
            <a:off x="4790030" y="2420888"/>
            <a:ext cx="3668251" cy="3668251"/>
            <a:chOff x="292395" y="490402"/>
            <a:chExt cx="6256800" cy="6256800"/>
          </a:xfrm>
        </p:grpSpPr>
        <p:pic>
          <p:nvPicPr>
            <p:cNvPr id="5" name="内容占位符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395" y="490402"/>
              <a:ext cx="6256800" cy="6256800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377560" y="2056335"/>
              <a:ext cx="654016" cy="8924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dirty="0">
                  <a:solidFill>
                    <a:srgbClr val="0070C0"/>
                  </a:solidFill>
                  <a:latin typeface="等线"/>
                </a:rPr>
                <a:t>1</a:t>
              </a:r>
              <a:endParaRPr lang="zh-CN" altLang="en-US" sz="2800" b="1" dirty="0">
                <a:solidFill>
                  <a:srgbClr val="0070C0"/>
                </a:solidFill>
                <a:latin typeface="等线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783184" y="2477716"/>
              <a:ext cx="654016" cy="8924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dirty="0">
                  <a:solidFill>
                    <a:srgbClr val="0070C0"/>
                  </a:solidFill>
                  <a:latin typeface="等线"/>
                </a:rPr>
                <a:t>2</a:t>
              </a:r>
              <a:endParaRPr lang="zh-CN" altLang="en-US" sz="2800" b="1" dirty="0">
                <a:solidFill>
                  <a:srgbClr val="0070C0"/>
                </a:solidFill>
                <a:latin typeface="等线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5182166" y="2216107"/>
              <a:ext cx="654016" cy="8924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dirty="0">
                  <a:solidFill>
                    <a:srgbClr val="0070C0"/>
                  </a:solidFill>
                  <a:latin typeface="等线"/>
                </a:rPr>
                <a:t>3</a:t>
              </a:r>
              <a:endParaRPr lang="zh-CN" altLang="en-US" sz="2800" b="1" dirty="0">
                <a:solidFill>
                  <a:srgbClr val="0070C0"/>
                </a:solidFill>
                <a:latin typeface="等线"/>
              </a:endParaRPr>
            </a:p>
          </p:txBody>
        </p:sp>
      </p:grpSp>
      <p:grpSp>
        <p:nvGrpSpPr>
          <p:cNvPr id="9" name="组合 13"/>
          <p:cNvGrpSpPr/>
          <p:nvPr/>
        </p:nvGrpSpPr>
        <p:grpSpPr>
          <a:xfrm>
            <a:off x="611560" y="2420888"/>
            <a:ext cx="3668251" cy="3668251"/>
            <a:chOff x="251520" y="756666"/>
            <a:chExt cx="4138510" cy="4138510"/>
          </a:xfrm>
        </p:grpSpPr>
        <p:pic>
          <p:nvPicPr>
            <p:cNvPr id="10" name="图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756666"/>
              <a:ext cx="4138510" cy="4138510"/>
            </a:xfrm>
            <a:prstGeom prst="rect">
              <a:avLst/>
            </a:prstGeom>
          </p:spPr>
        </p:pic>
        <p:grpSp>
          <p:nvGrpSpPr>
            <p:cNvPr id="11" name="组合 12"/>
            <p:cNvGrpSpPr/>
            <p:nvPr/>
          </p:nvGrpSpPr>
          <p:grpSpPr>
            <a:xfrm>
              <a:off x="251520" y="1480997"/>
              <a:ext cx="3192593" cy="1055282"/>
              <a:chOff x="251520" y="1480997"/>
              <a:chExt cx="3192593" cy="1055282"/>
            </a:xfrm>
          </p:grpSpPr>
          <p:sp>
            <p:nvSpPr>
              <p:cNvPr id="12" name="矩形 9"/>
              <p:cNvSpPr/>
              <p:nvPr/>
            </p:nvSpPr>
            <p:spPr>
              <a:xfrm>
                <a:off x="251520" y="1480997"/>
                <a:ext cx="888337" cy="3472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400" b="1" dirty="0">
                    <a:solidFill>
                      <a:prstClr val="white"/>
                    </a:solidFill>
                    <a:latin typeface="等线"/>
                  </a:rPr>
                  <a:t>4.39 </a:t>
                </a:r>
                <a:r>
                  <a:rPr lang="en-US" altLang="zh-CN" sz="1400" b="1" dirty="0" err="1">
                    <a:solidFill>
                      <a:prstClr val="white"/>
                    </a:solidFill>
                    <a:latin typeface="等线"/>
                  </a:rPr>
                  <a:t>eV</a:t>
                </a:r>
                <a:endParaRPr lang="zh-CN" altLang="en-US" sz="1400" b="1" dirty="0">
                  <a:solidFill>
                    <a:prstClr val="white"/>
                  </a:solidFill>
                  <a:latin typeface="等线"/>
                </a:endParaRPr>
              </a:p>
            </p:txBody>
          </p:sp>
          <p:sp>
            <p:nvSpPr>
              <p:cNvPr id="13" name="矩形 10"/>
              <p:cNvSpPr/>
              <p:nvPr/>
            </p:nvSpPr>
            <p:spPr>
              <a:xfrm>
                <a:off x="827584" y="2019770"/>
                <a:ext cx="888337" cy="3472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400" b="1" dirty="0">
                    <a:solidFill>
                      <a:prstClr val="white"/>
                    </a:solidFill>
                    <a:latin typeface="等线"/>
                  </a:rPr>
                  <a:t>4.56 </a:t>
                </a:r>
                <a:r>
                  <a:rPr lang="en-US" altLang="zh-CN" sz="1400" b="1" dirty="0" err="1">
                    <a:solidFill>
                      <a:prstClr val="white"/>
                    </a:solidFill>
                    <a:latin typeface="等线"/>
                  </a:rPr>
                  <a:t>eV</a:t>
                </a:r>
                <a:endParaRPr lang="zh-CN" altLang="en-US" sz="1400" b="1" dirty="0">
                  <a:solidFill>
                    <a:prstClr val="white"/>
                  </a:solidFill>
                  <a:latin typeface="等线"/>
                </a:endParaRPr>
              </a:p>
            </p:txBody>
          </p:sp>
          <p:sp>
            <p:nvSpPr>
              <p:cNvPr id="14" name="矩形 11"/>
              <p:cNvSpPr/>
              <p:nvPr/>
            </p:nvSpPr>
            <p:spPr>
              <a:xfrm>
                <a:off x="2555776" y="2189046"/>
                <a:ext cx="888337" cy="3472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400" b="1" dirty="0">
                    <a:solidFill>
                      <a:prstClr val="white"/>
                    </a:solidFill>
                    <a:latin typeface="等线"/>
                  </a:rPr>
                  <a:t>4.85 </a:t>
                </a:r>
                <a:r>
                  <a:rPr lang="en-US" altLang="zh-CN" sz="1400" b="1" dirty="0" err="1">
                    <a:solidFill>
                      <a:prstClr val="white"/>
                    </a:solidFill>
                    <a:latin typeface="等线"/>
                  </a:rPr>
                  <a:t>eV</a:t>
                </a:r>
                <a:endParaRPr lang="zh-CN" altLang="en-US" sz="1400" b="1" dirty="0">
                  <a:solidFill>
                    <a:prstClr val="white"/>
                  </a:solidFill>
                  <a:latin typeface="等线"/>
                </a:endParaRPr>
              </a:p>
            </p:txBody>
          </p:sp>
        </p:grpSp>
      </p:grp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1" t="13446" r="36462" b="29284"/>
          <a:stretch>
            <a:fillRect/>
          </a:stretch>
        </p:blipFill>
        <p:spPr>
          <a:xfrm>
            <a:off x="3581032" y="4496277"/>
            <a:ext cx="2065836" cy="207369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724128" y="6161901"/>
            <a:ext cx="2103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SKPM potential</a:t>
            </a:r>
            <a:endParaRPr lang="zh-CN" alt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1635495" y="6161901"/>
            <a:ext cx="1620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topography</a:t>
            </a:r>
            <a:endParaRPr lang="zh-CN" altLang="en-US" sz="2400" dirty="0"/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37A673EB-6A37-C24E-83A9-1506C93FA76E}"/>
              </a:ext>
            </a:extLst>
          </p:cNvPr>
          <p:cNvSpPr>
            <a:spLocks/>
          </p:cNvSpPr>
          <p:nvPr/>
        </p:nvSpPr>
        <p:spPr bwMode="auto">
          <a:xfrm>
            <a:off x="8824913" y="6510338"/>
            <a:ext cx="16033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0" tIns="0" rIns="0" bIns="0"/>
          <a:lstStyle>
            <a:lvl1pPr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1pPr>
            <a:lvl2pPr marL="742950" indent="-28575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2pPr>
            <a:lvl3pPr marL="11430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3pPr>
            <a:lvl4pPr marL="16002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4pPr>
            <a:lvl5pPr marL="20574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5pPr>
            <a:lvl6pPr marL="25146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6pPr>
            <a:lvl7pPr marL="29718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7pPr>
            <a:lvl8pPr marL="34290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8pPr>
            <a:lvl9pPr marL="38862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9pPr>
          </a:lstStyle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293345-BB10-A641-8561-37E91D2A3453}" type="slidenum">
              <a:rPr kumimoji="0" lang="en-US" altLang="zh-CN" sz="140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/>
                <a:ea typeface="黑体"/>
                <a:cs typeface="黑体"/>
                <a:sym typeface="Palatino" charset="0"/>
              </a:rPr>
              <a:pPr marL="0" marR="0" lvl="0" indent="0" algn="ctr" defTabSz="410751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zh-CN" sz="140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/>
              <a:ea typeface="黑体"/>
              <a:cs typeface="黑体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936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ARPES study of SnSe: </a:t>
            </a:r>
            <a:r>
              <a:rPr lang="en-US" altLang="zh-CN" dirty="0">
                <a:solidFill>
                  <a:srgbClr val="FF0000"/>
                </a:solidFill>
              </a:rPr>
              <a:t>Pudding mold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34" r="46593" b="1"/>
          <a:stretch/>
        </p:blipFill>
        <p:spPr bwMode="auto">
          <a:xfrm>
            <a:off x="21828" y="1196752"/>
            <a:ext cx="5822853" cy="5284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23388" y="5730159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Pudding mold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8" t="4015"/>
          <a:stretch/>
        </p:blipFill>
        <p:spPr bwMode="auto">
          <a:xfrm>
            <a:off x="6161671" y="2015608"/>
            <a:ext cx="2442777" cy="17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69"/>
          <a:stretch/>
        </p:blipFill>
        <p:spPr bwMode="auto">
          <a:xfrm>
            <a:off x="6194040" y="3717032"/>
            <a:ext cx="2410408" cy="18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231037" y="6092017"/>
            <a:ext cx="25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Kazuhiko, JPSJ, 2007</a:t>
            </a:r>
            <a:endParaRPr lang="zh-CN" alt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2C4374-C5D3-5447-AB92-DE4953BDC9A9}"/>
              </a:ext>
            </a:extLst>
          </p:cNvPr>
          <p:cNvSpPr txBox="1"/>
          <p:nvPr/>
        </p:nvSpPr>
        <p:spPr>
          <a:xfrm>
            <a:off x="8024" y="6424351"/>
            <a:ext cx="4286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Nat. </a:t>
            </a:r>
            <a:r>
              <a:rPr lang="en-US" altLang="zh-CN" b="1" dirty="0" err="1"/>
              <a:t>Commun</a:t>
            </a:r>
            <a:r>
              <a:rPr lang="en-US" altLang="zh-CN" b="1" dirty="0"/>
              <a:t>.</a:t>
            </a:r>
            <a:r>
              <a:rPr lang="zh-Hans" altLang="en-US" b="1" dirty="0"/>
              <a:t> </a:t>
            </a:r>
            <a:r>
              <a:rPr lang="en-US" altLang="zh-Hans" b="1" dirty="0"/>
              <a:t>9, 47 (</a:t>
            </a:r>
            <a:r>
              <a:rPr lang="en-US" altLang="zh-CN" b="1" dirty="0"/>
              <a:t>2018)</a:t>
            </a:r>
            <a:endParaRPr lang="zh-CN" altLang="en-US" b="1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2884B7C7-EB06-884E-8C20-00451D2EB94C}"/>
              </a:ext>
            </a:extLst>
          </p:cNvPr>
          <p:cNvSpPr>
            <a:spLocks/>
          </p:cNvSpPr>
          <p:nvPr/>
        </p:nvSpPr>
        <p:spPr bwMode="auto">
          <a:xfrm>
            <a:off x="8824913" y="6510338"/>
            <a:ext cx="16033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0" tIns="0" rIns="0" bIns="0"/>
          <a:lstStyle>
            <a:lvl1pPr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1pPr>
            <a:lvl2pPr marL="742950" indent="-28575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2pPr>
            <a:lvl3pPr marL="11430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3pPr>
            <a:lvl4pPr marL="16002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4pPr>
            <a:lvl5pPr marL="20574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5pPr>
            <a:lvl6pPr marL="25146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6pPr>
            <a:lvl7pPr marL="29718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7pPr>
            <a:lvl8pPr marL="34290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8pPr>
            <a:lvl9pPr marL="38862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9pPr>
          </a:lstStyle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293345-BB10-A641-8561-37E91D2A3453}" type="slidenum">
              <a:rPr kumimoji="0" lang="en-US" altLang="zh-CN" sz="140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/>
                <a:ea typeface="黑体"/>
                <a:cs typeface="黑体"/>
                <a:sym typeface="Palatino" charset="0"/>
              </a:rPr>
              <a:pPr marL="0" marR="0" lvl="0" indent="0" algn="ctr" defTabSz="410751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zh-CN" sz="140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/>
              <a:ea typeface="黑体"/>
              <a:cs typeface="黑体"/>
              <a:sym typeface="Palatino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53026BC-3463-A445-AF01-31203CADDAE1}"/>
              </a:ext>
            </a:extLst>
          </p:cNvPr>
          <p:cNvSpPr/>
          <p:nvPr/>
        </p:nvSpPr>
        <p:spPr bwMode="auto">
          <a:xfrm>
            <a:off x="6012160" y="1908980"/>
            <a:ext cx="2815484" cy="4616364"/>
          </a:xfrm>
          <a:prstGeom prst="roundRect">
            <a:avLst/>
          </a:prstGeom>
          <a:noFill/>
          <a:ln w="25400" cap="flat" cmpd="sng" algn="ctr">
            <a:solidFill>
              <a:srgbClr val="414141"/>
            </a:solidFill>
            <a:prstDash val="dash"/>
            <a:miter lim="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414141"/>
              </a:solidFill>
              <a:effectLst/>
              <a:latin typeface="Palatino" charset="0"/>
              <a:ea typeface="宋体" charset="0"/>
              <a:cs typeface="Palatino" charset="0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423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D0FFE-BBB9-7840-B82C-91C01A7ED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Contents</a:t>
            </a:r>
            <a:endParaRPr lang="en-US" dirty="0"/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69014A03-B033-A547-ABDA-0017D35B02E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57188" y="1844824"/>
            <a:ext cx="8429625" cy="4458047"/>
          </a:xfrm>
        </p:spPr>
        <p:txBody>
          <a:bodyPr anchor="t"/>
          <a:lstStyle/>
          <a:p>
            <a:r>
              <a:rPr lang="en-US" altLang="zh-CN" sz="2400" dirty="0">
                <a:solidFill>
                  <a:schemeClr val="tx1">
                    <a:lumMod val="50000"/>
                  </a:schemeClr>
                </a:solidFill>
              </a:rPr>
              <a:t>Unique</a:t>
            </a:r>
            <a:r>
              <a:rPr lang="zh-Hans" alt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altLang="zh-Hans" sz="2400" dirty="0" err="1">
                <a:solidFill>
                  <a:schemeClr val="tx1">
                    <a:lumMod val="50000"/>
                  </a:schemeClr>
                </a:solidFill>
              </a:rPr>
              <a:t>SnSe</a:t>
            </a:r>
            <a:endParaRPr lang="en-US" altLang="zh-Hans" sz="2400" dirty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r>
              <a:rPr lang="en-US" altLang="zh-Hans" sz="2400" dirty="0">
                <a:solidFill>
                  <a:schemeClr val="tx1">
                    <a:lumMod val="50000"/>
                  </a:schemeClr>
                </a:solidFill>
              </a:rPr>
              <a:t>Binary</a:t>
            </a:r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</a:schemeClr>
                </a:solidFill>
              </a:rPr>
              <a:t>BP</a:t>
            </a:r>
          </a:p>
          <a:p>
            <a:pPr lvl="1"/>
            <a:r>
              <a:rPr lang="en-US" altLang="zh-Hans" sz="2400" dirty="0">
                <a:solidFill>
                  <a:schemeClr val="tx1">
                    <a:lumMod val="50000"/>
                  </a:schemeClr>
                </a:solidFill>
              </a:rPr>
              <a:t>Thermoelectric</a:t>
            </a:r>
          </a:p>
          <a:p>
            <a:r>
              <a:rPr lang="en-US" altLang="zh-CN" sz="2400" dirty="0">
                <a:solidFill>
                  <a:schemeClr val="tx1">
                    <a:lumMod val="50000"/>
                  </a:schemeClr>
                </a:solidFill>
              </a:rPr>
              <a:t>Defects</a:t>
            </a:r>
            <a:r>
              <a:rPr lang="zh-Hans" alt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altLang="zh-Hans" sz="2400" dirty="0">
                <a:solidFill>
                  <a:schemeClr val="tx1">
                    <a:lumMod val="50000"/>
                  </a:schemeClr>
                </a:solidFill>
              </a:rPr>
              <a:t>physics</a:t>
            </a:r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</a:schemeClr>
                </a:solidFill>
              </a:rPr>
              <a:t>in</a:t>
            </a:r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altLang="zh-CN" sz="2400" dirty="0" err="1">
                <a:solidFill>
                  <a:schemeClr val="tx1">
                    <a:lumMod val="50000"/>
                  </a:schemeClr>
                </a:solidFill>
              </a:rPr>
              <a:t>SnSe</a:t>
            </a:r>
            <a:endParaRPr lang="en-US" altLang="zh-Hans" sz="2400" dirty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</a:rPr>
              <a:t>Hole</a:t>
            </a:r>
            <a:r>
              <a:rPr lang="zh-Hans" altLang="en-US" sz="24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altLang="zh-Hans" sz="2400" b="1" dirty="0">
                <a:solidFill>
                  <a:schemeClr val="tx1">
                    <a:lumMod val="50000"/>
                  </a:schemeClr>
                </a:solidFill>
              </a:rPr>
              <a:t>doping</a:t>
            </a:r>
            <a:r>
              <a:rPr lang="zh-Hans" altLang="en-US" sz="24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altLang="zh-Hans" sz="2400" dirty="0">
                <a:solidFill>
                  <a:schemeClr val="tx1">
                    <a:lumMod val="50000"/>
                  </a:schemeClr>
                </a:solidFill>
              </a:rPr>
              <a:t>by</a:t>
            </a:r>
            <a:r>
              <a:rPr lang="zh-Hans" alt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altLang="zh-Hans" sz="2400" dirty="0">
                <a:solidFill>
                  <a:schemeClr val="tx1">
                    <a:lumMod val="50000"/>
                  </a:schemeClr>
                </a:solidFill>
              </a:rPr>
              <a:t>SnSe</a:t>
            </a:r>
            <a:r>
              <a:rPr lang="en-US" altLang="zh-Hans" sz="2400" baseline="-25000" dirty="0">
                <a:solidFill>
                  <a:schemeClr val="tx1">
                    <a:lumMod val="50000"/>
                  </a:schemeClr>
                </a:solidFill>
              </a:rPr>
              <a:t>2</a:t>
            </a:r>
            <a:r>
              <a:rPr lang="zh-CN" altLang="en-US" sz="2400" baseline="-25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endParaRPr lang="en-US" altLang="zh-Hans" sz="2400" baseline="-25000" dirty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r>
              <a:rPr lang="en-US" altLang="zh-Hans" sz="2400" b="1" dirty="0">
                <a:solidFill>
                  <a:schemeClr val="tx1">
                    <a:lumMod val="50000"/>
                  </a:schemeClr>
                </a:solidFill>
              </a:rPr>
              <a:t>3D</a:t>
            </a:r>
            <a:r>
              <a:rPr lang="zh-Hans" altLang="en-US" sz="24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altLang="zh-Hans" sz="2400" b="1" dirty="0">
                <a:solidFill>
                  <a:schemeClr val="tx1">
                    <a:lumMod val="50000"/>
                  </a:schemeClr>
                </a:solidFill>
              </a:rPr>
              <a:t>Fermi</a:t>
            </a:r>
            <a:r>
              <a:rPr lang="zh-Hans" altLang="en-US" sz="24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altLang="zh-Hans" sz="2400" b="1" dirty="0">
                <a:solidFill>
                  <a:schemeClr val="tx1">
                    <a:lumMod val="50000"/>
                  </a:schemeClr>
                </a:solidFill>
              </a:rPr>
              <a:t>surface</a:t>
            </a:r>
            <a:r>
              <a:rPr lang="zh-Hans" altLang="en-US" sz="24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altLang="zh-Hans" sz="2400" dirty="0">
                <a:solidFill>
                  <a:schemeClr val="tx1">
                    <a:lumMod val="50000"/>
                  </a:schemeClr>
                </a:solidFill>
              </a:rPr>
              <a:t>by</a:t>
            </a:r>
            <a:r>
              <a:rPr lang="zh-Hans" alt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altLang="zh-Hans" sz="2400" dirty="0">
                <a:solidFill>
                  <a:schemeClr val="tx1">
                    <a:lumMod val="50000"/>
                  </a:schemeClr>
                </a:solidFill>
              </a:rPr>
              <a:t>p</a:t>
            </a:r>
            <a:r>
              <a:rPr lang="en-US" altLang="zh-CN" sz="2400" dirty="0">
                <a:solidFill>
                  <a:schemeClr val="tx1">
                    <a:lumMod val="50000"/>
                  </a:schemeClr>
                </a:solidFill>
              </a:rPr>
              <a:t>oint</a:t>
            </a:r>
            <a:r>
              <a:rPr lang="zh-Hans" alt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altLang="zh-Hans" sz="2400" dirty="0">
                <a:solidFill>
                  <a:schemeClr val="tx1">
                    <a:lumMod val="50000"/>
                  </a:schemeClr>
                </a:solidFill>
              </a:rPr>
              <a:t>dislocations</a:t>
            </a:r>
          </a:p>
          <a:p>
            <a:r>
              <a:rPr lang="en-US" altLang="zh-Hans" sz="2400" dirty="0">
                <a:solidFill>
                  <a:schemeClr val="tx1">
                    <a:lumMod val="50000"/>
                  </a:schemeClr>
                </a:solidFill>
              </a:rPr>
              <a:t>Conclusions</a:t>
            </a:r>
            <a:r>
              <a:rPr lang="zh-Hans" alt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altLang="zh-Hans" sz="2400" dirty="0">
                <a:solidFill>
                  <a:schemeClr val="tx1">
                    <a:lumMod val="50000"/>
                  </a:schemeClr>
                </a:solidFill>
              </a:rPr>
              <a:t>and</a:t>
            </a:r>
            <a:r>
              <a:rPr lang="zh-Hans" alt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altLang="zh-Hans" sz="2400" dirty="0">
                <a:solidFill>
                  <a:schemeClr val="tx1">
                    <a:lumMod val="50000"/>
                  </a:schemeClr>
                </a:solidFill>
              </a:rPr>
              <a:t>Perspective</a:t>
            </a:r>
            <a:endParaRPr lang="en-US" altLang="zh-CN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05D410-8A3A-C940-8F10-81887F480215}"/>
              </a:ext>
            </a:extLst>
          </p:cNvPr>
          <p:cNvSpPr>
            <a:spLocks/>
          </p:cNvSpPr>
          <p:nvPr/>
        </p:nvSpPr>
        <p:spPr bwMode="auto">
          <a:xfrm>
            <a:off x="8824913" y="6510338"/>
            <a:ext cx="16033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0" tIns="0" rIns="0" bIns="0"/>
          <a:lstStyle>
            <a:lvl1pPr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1pPr>
            <a:lvl2pPr marL="742950" indent="-28575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2pPr>
            <a:lvl3pPr marL="11430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3pPr>
            <a:lvl4pPr marL="16002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4pPr>
            <a:lvl5pPr marL="20574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5pPr>
            <a:lvl6pPr marL="25146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6pPr>
            <a:lvl7pPr marL="29718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7pPr>
            <a:lvl8pPr marL="34290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8pPr>
            <a:lvl9pPr marL="38862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9pPr>
          </a:lstStyle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293345-BB10-A641-8561-37E91D2A3453}" type="slidenum">
              <a:rPr kumimoji="0" lang="en-US" altLang="zh-CN" sz="140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/>
                <a:ea typeface="黑体"/>
                <a:cs typeface="黑体"/>
                <a:sym typeface="Palatino" charset="0"/>
              </a:rPr>
              <a:pPr marL="0" marR="0" lvl="0" indent="0" algn="ctr" defTabSz="410751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40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/>
              <a:ea typeface="黑体"/>
              <a:cs typeface="黑体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4903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ARPES study of SnSe: </a:t>
            </a:r>
            <a:r>
              <a:rPr lang="en-US" altLang="zh-CN" dirty="0">
                <a:solidFill>
                  <a:srgbClr val="FF0000"/>
                </a:solidFill>
              </a:rPr>
              <a:t>Multi-valley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99" t="809"/>
          <a:stretch/>
        </p:blipFill>
        <p:spPr bwMode="auto">
          <a:xfrm>
            <a:off x="179512" y="1772816"/>
            <a:ext cx="4752528" cy="470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492896"/>
            <a:ext cx="3289217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22888" y="558924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Zhao et. al., Science, 2016</a:t>
            </a:r>
            <a:endParaRPr lang="zh-CN" altLang="en-US" b="1" dirty="0"/>
          </a:p>
        </p:txBody>
      </p:sp>
      <p:cxnSp>
        <p:nvCxnSpPr>
          <p:cNvPr id="7" name="直接箭头连接符 6"/>
          <p:cNvCxnSpPr/>
          <p:nvPr/>
        </p:nvCxnSpPr>
        <p:spPr>
          <a:xfrm>
            <a:off x="755576" y="3573016"/>
            <a:ext cx="648072" cy="1440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>
            <a:off x="755576" y="4797152"/>
            <a:ext cx="648072" cy="1440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E369F57-2F70-364E-BD87-777D3D18C6EF}"/>
              </a:ext>
            </a:extLst>
          </p:cNvPr>
          <p:cNvSpPr txBox="1"/>
          <p:nvPr/>
        </p:nvSpPr>
        <p:spPr>
          <a:xfrm>
            <a:off x="8024" y="6424351"/>
            <a:ext cx="4286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Nat. </a:t>
            </a:r>
            <a:r>
              <a:rPr lang="en-US" altLang="zh-CN" b="1" dirty="0" err="1"/>
              <a:t>Commun</a:t>
            </a:r>
            <a:r>
              <a:rPr lang="en-US" altLang="zh-CN" b="1" dirty="0"/>
              <a:t>.</a:t>
            </a:r>
            <a:r>
              <a:rPr lang="zh-Hans" altLang="en-US" b="1" dirty="0"/>
              <a:t> </a:t>
            </a:r>
            <a:r>
              <a:rPr lang="en-US" altLang="zh-Hans" b="1" dirty="0"/>
              <a:t>9, 47 (</a:t>
            </a:r>
            <a:r>
              <a:rPr lang="en-US" altLang="zh-CN" b="1" dirty="0"/>
              <a:t>2018)</a:t>
            </a:r>
            <a:endParaRPr lang="zh-CN" altLang="en-US" b="1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3A47CC1-FCC1-0C44-A15E-006AA4C2A3BB}"/>
              </a:ext>
            </a:extLst>
          </p:cNvPr>
          <p:cNvSpPr/>
          <p:nvPr/>
        </p:nvSpPr>
        <p:spPr bwMode="auto">
          <a:xfrm>
            <a:off x="5292080" y="2132856"/>
            <a:ext cx="3600400" cy="4104456"/>
          </a:xfrm>
          <a:prstGeom prst="roundRect">
            <a:avLst/>
          </a:prstGeom>
          <a:noFill/>
          <a:ln w="25400" cap="flat" cmpd="sng" algn="ctr">
            <a:solidFill>
              <a:srgbClr val="414141"/>
            </a:solidFill>
            <a:prstDash val="dash"/>
            <a:miter lim="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414141"/>
              </a:solidFill>
              <a:effectLst/>
              <a:latin typeface="Palatino" charset="0"/>
              <a:ea typeface="宋体" charset="0"/>
              <a:cs typeface="Palatino" charset="0"/>
              <a:sym typeface="Palatino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E367829C-993D-BF45-92CC-BBD42148C8E6}"/>
              </a:ext>
            </a:extLst>
          </p:cNvPr>
          <p:cNvSpPr>
            <a:spLocks/>
          </p:cNvSpPr>
          <p:nvPr/>
        </p:nvSpPr>
        <p:spPr bwMode="auto">
          <a:xfrm>
            <a:off x="8824913" y="6510338"/>
            <a:ext cx="16033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0" tIns="0" rIns="0" bIns="0"/>
          <a:lstStyle>
            <a:lvl1pPr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1pPr>
            <a:lvl2pPr marL="742950" indent="-28575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2pPr>
            <a:lvl3pPr marL="11430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3pPr>
            <a:lvl4pPr marL="16002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4pPr>
            <a:lvl5pPr marL="20574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5pPr>
            <a:lvl6pPr marL="25146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6pPr>
            <a:lvl7pPr marL="29718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7pPr>
            <a:lvl8pPr marL="34290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8pPr>
            <a:lvl9pPr marL="38862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9pPr>
          </a:lstStyle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293345-BB10-A641-8561-37E91D2A3453}" type="slidenum">
              <a:rPr kumimoji="0" lang="en-US" altLang="zh-CN" sz="140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/>
                <a:ea typeface="黑体"/>
                <a:cs typeface="黑体"/>
                <a:sym typeface="Palatino" charset="0"/>
              </a:rPr>
              <a:pPr marL="0" marR="0" lvl="0" indent="0" algn="ctr" defTabSz="410751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zh-CN" sz="140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/>
              <a:ea typeface="黑体"/>
              <a:cs typeface="黑体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453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rcRect l="3101"/>
          <a:stretch>
            <a:fillRect/>
          </a:stretch>
        </p:blipFill>
        <p:spPr>
          <a:xfrm>
            <a:off x="2143108" y="1828701"/>
            <a:ext cx="2226245" cy="236909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524265" y="3338092"/>
            <a:ext cx="85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dirty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Fermi</a:t>
            </a:r>
            <a:r>
              <a:rPr kumimoji="1" lang="zh-CN" altLang="en-US" sz="1600" b="1" dirty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1600" b="1" dirty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Surface</a:t>
            </a:r>
            <a:endParaRPr kumimoji="1" lang="zh-CN" altLang="en-US" sz="1600" b="1" dirty="0">
              <a:solidFill>
                <a:schemeClr val="bg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713956" y="5606389"/>
            <a:ext cx="946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dirty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E</a:t>
            </a:r>
            <a:r>
              <a:rPr kumimoji="1" lang="en-US" altLang="zh-CN" sz="1600" b="1" baseline="-25000" dirty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B</a:t>
            </a:r>
            <a:r>
              <a:rPr kumimoji="1" lang="en-US" altLang="zh-CN" sz="1600" b="1" dirty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=0.4</a:t>
            </a:r>
            <a:endParaRPr kumimoji="1" lang="zh-CN" altLang="en-US" sz="1600" b="1" dirty="0">
              <a:solidFill>
                <a:schemeClr val="bg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653662" y="5606389"/>
            <a:ext cx="946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dirty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E</a:t>
            </a:r>
            <a:r>
              <a:rPr kumimoji="1" lang="en-US" altLang="zh-CN" sz="1600" b="1" baseline="-25000" dirty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B</a:t>
            </a:r>
            <a:r>
              <a:rPr kumimoji="1" lang="en-US" altLang="zh-CN" sz="1600" b="1" dirty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=0.3</a:t>
            </a:r>
            <a:endParaRPr kumimoji="1" lang="zh-CN" altLang="en-US" sz="1600" b="1" dirty="0">
              <a:solidFill>
                <a:schemeClr val="bg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524265" y="5606389"/>
            <a:ext cx="946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dirty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E</a:t>
            </a:r>
            <a:r>
              <a:rPr kumimoji="1" lang="en-US" altLang="zh-CN" sz="1600" b="1" baseline="-25000" dirty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B</a:t>
            </a:r>
            <a:r>
              <a:rPr kumimoji="1" lang="en-US" altLang="zh-CN" sz="1600" b="1" dirty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=0.2</a:t>
            </a:r>
            <a:endParaRPr kumimoji="1" lang="zh-CN" altLang="en-US" sz="1600" b="1" dirty="0">
              <a:solidFill>
                <a:schemeClr val="bg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19672" y="2715915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Kz</a:t>
            </a:r>
            <a:endParaRPr lang="zh-CN" alt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175924" y="1523438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Ky</a:t>
            </a:r>
            <a:endParaRPr lang="zh-CN" altLang="en-US" dirty="0"/>
          </a:p>
        </p:txBody>
      </p:sp>
      <p:pic>
        <p:nvPicPr>
          <p:cNvPr id="28" name="图片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066" y="3630479"/>
            <a:ext cx="1357322" cy="139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5CDC59C-4CB7-DF4E-967F-31D9C8A1A056}"/>
              </a:ext>
            </a:extLst>
          </p:cNvPr>
          <p:cNvGrpSpPr/>
          <p:nvPr/>
        </p:nvGrpSpPr>
        <p:grpSpPr>
          <a:xfrm>
            <a:off x="4415123" y="1529017"/>
            <a:ext cx="2317117" cy="2670000"/>
            <a:chOff x="4148943" y="5579"/>
            <a:chExt cx="2317117" cy="2670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48943" y="305263"/>
              <a:ext cx="2317117" cy="2370316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5519174" y="2022657"/>
              <a:ext cx="9468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600" b="1" dirty="0">
                  <a:solidFill>
                    <a:schemeClr val="bg1"/>
                  </a:solidFill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E</a:t>
              </a:r>
              <a:r>
                <a:rPr kumimoji="1" lang="en-US" altLang="zh-CN" sz="1600" b="1" baseline="-25000" dirty="0">
                  <a:solidFill>
                    <a:schemeClr val="bg1"/>
                  </a:solidFill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B</a:t>
              </a:r>
              <a:r>
                <a:rPr kumimoji="1" lang="en-US" altLang="zh-CN" sz="1600" b="1" dirty="0">
                  <a:solidFill>
                    <a:schemeClr val="bg1"/>
                  </a:solidFill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=0.05</a:t>
              </a:r>
              <a:endParaRPr kumimoji="1" lang="zh-CN" altLang="en-US" sz="1600" b="1" dirty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236887" y="5579"/>
              <a:ext cx="9286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err="1"/>
                <a:t>Ky</a:t>
              </a:r>
              <a:endParaRPr lang="zh-CN" altLang="en-US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6F63A59-1944-1047-9E74-B05B8DDC10CE}"/>
              </a:ext>
            </a:extLst>
          </p:cNvPr>
          <p:cNvGrpSpPr/>
          <p:nvPr/>
        </p:nvGrpSpPr>
        <p:grpSpPr>
          <a:xfrm>
            <a:off x="6741780" y="1538068"/>
            <a:ext cx="2366724" cy="2643660"/>
            <a:chOff x="6282543" y="14630"/>
            <a:chExt cx="2366724" cy="264366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82543" y="299796"/>
              <a:ext cx="2293473" cy="2358494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7702381" y="2022657"/>
              <a:ext cx="9468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600" b="1" dirty="0">
                  <a:solidFill>
                    <a:schemeClr val="bg1"/>
                  </a:solidFill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E</a:t>
              </a:r>
              <a:r>
                <a:rPr kumimoji="1" lang="en-US" altLang="zh-CN" sz="1600" b="1" baseline="-25000" dirty="0">
                  <a:solidFill>
                    <a:schemeClr val="bg1"/>
                  </a:solidFill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B</a:t>
              </a:r>
              <a:r>
                <a:rPr kumimoji="1" lang="en-US" altLang="zh-CN" sz="1600" b="1" dirty="0">
                  <a:solidFill>
                    <a:schemeClr val="bg1"/>
                  </a:solidFill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=0.1</a:t>
              </a:r>
              <a:endParaRPr kumimoji="1" lang="zh-CN" altLang="en-US" sz="1600" b="1" dirty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385163" y="14630"/>
              <a:ext cx="9286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Ky</a:t>
              </a:r>
              <a:endParaRPr lang="zh-CN" altLang="en-US" dirty="0"/>
            </a:p>
          </p:txBody>
        </p:sp>
      </p:grpSp>
      <p:pic>
        <p:nvPicPr>
          <p:cNvPr id="47" name="图片 1">
            <a:extLst>
              <a:ext uri="{FF2B5EF4-FFF2-40B4-BE49-F238E27FC236}">
                <a16:creationId xmlns:a16="http://schemas.microsoft.com/office/drawing/2014/main" id="{12304FA4-57E5-4E42-A98F-270531900E8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3894" r="3661"/>
          <a:stretch>
            <a:fillRect/>
          </a:stretch>
        </p:blipFill>
        <p:spPr bwMode="auto">
          <a:xfrm>
            <a:off x="2267744" y="4473336"/>
            <a:ext cx="2108388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图片 2">
            <a:extLst>
              <a:ext uri="{FF2B5EF4-FFF2-40B4-BE49-F238E27FC236}">
                <a16:creationId xmlns:a16="http://schemas.microsoft.com/office/drawing/2014/main" id="{D2C1C846-ACEB-5543-99D9-CEB759C3F4D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l="4793" t="1559" r="4964" b="1134"/>
          <a:stretch>
            <a:fillRect/>
          </a:stretch>
        </p:blipFill>
        <p:spPr bwMode="auto">
          <a:xfrm>
            <a:off x="4644008" y="4449414"/>
            <a:ext cx="2108700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图片 3">
            <a:extLst>
              <a:ext uri="{FF2B5EF4-FFF2-40B4-BE49-F238E27FC236}">
                <a16:creationId xmlns:a16="http://schemas.microsoft.com/office/drawing/2014/main" id="{466CF2C2-130C-4549-AC75-285E0D74CCE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 l="3778" r="3778"/>
          <a:stretch>
            <a:fillRect/>
          </a:stretch>
        </p:blipFill>
        <p:spPr bwMode="auto">
          <a:xfrm>
            <a:off x="7020272" y="4452372"/>
            <a:ext cx="2108700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文本框 14">
            <a:extLst>
              <a:ext uri="{FF2B5EF4-FFF2-40B4-BE49-F238E27FC236}">
                <a16:creationId xmlns:a16="http://schemas.microsoft.com/office/drawing/2014/main" id="{0210ACED-5989-2142-9DC6-BABDB367E788}"/>
              </a:ext>
            </a:extLst>
          </p:cNvPr>
          <p:cNvSpPr txBox="1"/>
          <p:nvPr/>
        </p:nvSpPr>
        <p:spPr>
          <a:xfrm>
            <a:off x="5877830" y="6017846"/>
            <a:ext cx="946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dirty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E</a:t>
            </a:r>
            <a:r>
              <a:rPr kumimoji="1" lang="en-US" altLang="zh-CN" sz="1600" b="1" baseline="-25000" dirty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B</a:t>
            </a:r>
            <a:r>
              <a:rPr kumimoji="1" lang="en-US" altLang="zh-CN" sz="1600" b="1" dirty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=0.05</a:t>
            </a:r>
            <a:endParaRPr kumimoji="1" lang="zh-CN" altLang="en-US" sz="1600" b="1" dirty="0">
              <a:solidFill>
                <a:schemeClr val="bg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1" name="文本框 15">
            <a:extLst>
              <a:ext uri="{FF2B5EF4-FFF2-40B4-BE49-F238E27FC236}">
                <a16:creationId xmlns:a16="http://schemas.microsoft.com/office/drawing/2014/main" id="{7829CBDB-0842-5649-90C2-7B929F9B646A}"/>
              </a:ext>
            </a:extLst>
          </p:cNvPr>
          <p:cNvSpPr txBox="1"/>
          <p:nvPr/>
        </p:nvSpPr>
        <p:spPr>
          <a:xfrm>
            <a:off x="8281346" y="6017846"/>
            <a:ext cx="946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dirty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E</a:t>
            </a:r>
            <a:r>
              <a:rPr kumimoji="1" lang="en-US" altLang="zh-CN" sz="1600" b="1" baseline="-25000" dirty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B</a:t>
            </a:r>
            <a:r>
              <a:rPr kumimoji="1" lang="en-US" altLang="zh-CN" sz="1600" b="1" dirty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=0.1</a:t>
            </a:r>
            <a:endParaRPr kumimoji="1" lang="zh-CN" altLang="en-US" sz="1600" b="1" dirty="0">
              <a:solidFill>
                <a:schemeClr val="bg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5" name="标题 1">
            <a:extLst>
              <a:ext uri="{FF2B5EF4-FFF2-40B4-BE49-F238E27FC236}">
                <a16:creationId xmlns:a16="http://schemas.microsoft.com/office/drawing/2014/main" id="{8745C54C-702D-5D49-8080-40000E371A09}"/>
              </a:ext>
            </a:extLst>
          </p:cNvPr>
          <p:cNvSpPr txBox="1">
            <a:spLocks/>
          </p:cNvSpPr>
          <p:nvPr/>
        </p:nvSpPr>
        <p:spPr bwMode="auto">
          <a:xfrm>
            <a:off x="357188" y="562570"/>
            <a:ext cx="8429625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0751" rtl="0" eaLnBrk="0" fontAlgn="base" hangingPunct="0">
              <a:lnSpc>
                <a:spcPct val="90000"/>
              </a:lnSpc>
              <a:spcBef>
                <a:spcPts val="1125"/>
              </a:spcBef>
              <a:spcAft>
                <a:spcPct val="0"/>
              </a:spcAft>
              <a:defRPr kumimoji="1" sz="3797">
                <a:solidFill>
                  <a:srgbClr val="D93E2B"/>
                </a:solidFill>
                <a:latin typeface="+mj-lt"/>
                <a:ea typeface="SimSun" pitchFamily="2" charset="-122"/>
                <a:cs typeface="+mj-cs"/>
                <a:sym typeface="Bodoni SvtyTwo ITC TT-Book" charset="0"/>
              </a:defRPr>
            </a:lvl1pPr>
            <a:lvl2pPr algn="ctr" defTabSz="410751" rtl="0" eaLnBrk="0" fontAlgn="base" hangingPunct="0">
              <a:lnSpc>
                <a:spcPct val="90000"/>
              </a:lnSpc>
              <a:spcBef>
                <a:spcPts val="1125"/>
              </a:spcBef>
              <a:spcAft>
                <a:spcPct val="0"/>
              </a:spcAft>
              <a:defRPr kumimoji="1" sz="3797">
                <a:solidFill>
                  <a:srgbClr val="D93E2B"/>
                </a:solidFill>
                <a:latin typeface="Bodoni SvtyTwo ITC TT-Book" charset="0"/>
                <a:ea typeface="SimSun" pitchFamily="2" charset="-122"/>
                <a:cs typeface="Bodoni SvtyTwo ITC TT-Book" charset="0"/>
                <a:sym typeface="Bodoni SvtyTwo ITC TT-Book" charset="0"/>
              </a:defRPr>
            </a:lvl2pPr>
            <a:lvl3pPr algn="ctr" defTabSz="410751" rtl="0" eaLnBrk="0" fontAlgn="base" hangingPunct="0">
              <a:lnSpc>
                <a:spcPct val="90000"/>
              </a:lnSpc>
              <a:spcBef>
                <a:spcPts val="1125"/>
              </a:spcBef>
              <a:spcAft>
                <a:spcPct val="0"/>
              </a:spcAft>
              <a:defRPr kumimoji="1" sz="3797">
                <a:solidFill>
                  <a:srgbClr val="D93E2B"/>
                </a:solidFill>
                <a:latin typeface="Bodoni SvtyTwo ITC TT-Book" charset="0"/>
                <a:ea typeface="SimSun" pitchFamily="2" charset="-122"/>
                <a:cs typeface="Bodoni SvtyTwo ITC TT-Book" charset="0"/>
                <a:sym typeface="Bodoni SvtyTwo ITC TT-Book" charset="0"/>
              </a:defRPr>
            </a:lvl3pPr>
            <a:lvl4pPr algn="ctr" defTabSz="410751" rtl="0" eaLnBrk="0" fontAlgn="base" hangingPunct="0">
              <a:lnSpc>
                <a:spcPct val="90000"/>
              </a:lnSpc>
              <a:spcBef>
                <a:spcPts val="1125"/>
              </a:spcBef>
              <a:spcAft>
                <a:spcPct val="0"/>
              </a:spcAft>
              <a:defRPr kumimoji="1" sz="3797">
                <a:solidFill>
                  <a:srgbClr val="D93E2B"/>
                </a:solidFill>
                <a:latin typeface="Bodoni SvtyTwo ITC TT-Book" charset="0"/>
                <a:ea typeface="SimSun" pitchFamily="2" charset="-122"/>
                <a:cs typeface="Bodoni SvtyTwo ITC TT-Book" charset="0"/>
                <a:sym typeface="Bodoni SvtyTwo ITC TT-Book" charset="0"/>
              </a:defRPr>
            </a:lvl4pPr>
            <a:lvl5pPr algn="ctr" defTabSz="410751" rtl="0" eaLnBrk="0" fontAlgn="base" hangingPunct="0">
              <a:lnSpc>
                <a:spcPct val="90000"/>
              </a:lnSpc>
              <a:spcBef>
                <a:spcPts val="1125"/>
              </a:spcBef>
              <a:spcAft>
                <a:spcPct val="0"/>
              </a:spcAft>
              <a:defRPr kumimoji="1" sz="3797">
                <a:solidFill>
                  <a:srgbClr val="D93E2B"/>
                </a:solidFill>
                <a:latin typeface="Bodoni SvtyTwo ITC TT-Book" charset="0"/>
                <a:ea typeface="SimSun" pitchFamily="2" charset="-122"/>
                <a:cs typeface="Bodoni SvtyTwo ITC TT-Book" charset="0"/>
                <a:sym typeface="Bodoni SvtyTwo ITC TT-Book" charset="0"/>
              </a:defRPr>
            </a:lvl5pPr>
            <a:lvl6pPr marL="321457" algn="ctr" defTabSz="410751" rtl="0" fontAlgn="base" hangingPunct="0">
              <a:lnSpc>
                <a:spcPct val="90000"/>
              </a:lnSpc>
              <a:spcBef>
                <a:spcPts val="1125"/>
              </a:spcBef>
              <a:spcAft>
                <a:spcPct val="0"/>
              </a:spcAft>
              <a:defRPr sz="3797">
                <a:solidFill>
                  <a:srgbClr val="D93E2B"/>
                </a:solidFill>
                <a:latin typeface="Bodoni SvtyTwo ITC TT-Book" charset="0"/>
                <a:ea typeface="宋体" charset="0"/>
                <a:cs typeface="Bodoni SvtyTwo ITC TT-Book" charset="0"/>
                <a:sym typeface="Bodoni SvtyTwo ITC TT-Book" charset="0"/>
              </a:defRPr>
            </a:lvl6pPr>
            <a:lvl7pPr marL="642915" algn="ctr" defTabSz="410751" rtl="0" fontAlgn="base" hangingPunct="0">
              <a:lnSpc>
                <a:spcPct val="90000"/>
              </a:lnSpc>
              <a:spcBef>
                <a:spcPts val="1125"/>
              </a:spcBef>
              <a:spcAft>
                <a:spcPct val="0"/>
              </a:spcAft>
              <a:defRPr sz="3797">
                <a:solidFill>
                  <a:srgbClr val="D93E2B"/>
                </a:solidFill>
                <a:latin typeface="Bodoni SvtyTwo ITC TT-Book" charset="0"/>
                <a:ea typeface="宋体" charset="0"/>
                <a:cs typeface="Bodoni SvtyTwo ITC TT-Book" charset="0"/>
                <a:sym typeface="Bodoni SvtyTwo ITC TT-Book" charset="0"/>
              </a:defRPr>
            </a:lvl7pPr>
            <a:lvl8pPr marL="964372" algn="ctr" defTabSz="410751" rtl="0" fontAlgn="base" hangingPunct="0">
              <a:lnSpc>
                <a:spcPct val="90000"/>
              </a:lnSpc>
              <a:spcBef>
                <a:spcPts val="1125"/>
              </a:spcBef>
              <a:spcAft>
                <a:spcPct val="0"/>
              </a:spcAft>
              <a:defRPr sz="3797">
                <a:solidFill>
                  <a:srgbClr val="D93E2B"/>
                </a:solidFill>
                <a:latin typeface="Bodoni SvtyTwo ITC TT-Book" charset="0"/>
                <a:ea typeface="宋体" charset="0"/>
                <a:cs typeface="Bodoni SvtyTwo ITC TT-Book" charset="0"/>
                <a:sym typeface="Bodoni SvtyTwo ITC TT-Book" charset="0"/>
              </a:defRPr>
            </a:lvl8pPr>
            <a:lvl9pPr marL="1285829" algn="ctr" defTabSz="410751" rtl="0" fontAlgn="base" hangingPunct="0">
              <a:lnSpc>
                <a:spcPct val="90000"/>
              </a:lnSpc>
              <a:spcBef>
                <a:spcPts val="1125"/>
              </a:spcBef>
              <a:spcAft>
                <a:spcPct val="0"/>
              </a:spcAft>
              <a:defRPr sz="3797">
                <a:solidFill>
                  <a:srgbClr val="D93E2B"/>
                </a:solidFill>
                <a:latin typeface="Bodoni SvtyTwo ITC TT-Book" charset="0"/>
                <a:ea typeface="宋体" charset="0"/>
                <a:cs typeface="Bodoni SvtyTwo ITC TT-Book" charset="0"/>
                <a:sym typeface="Bodoni SvtyTwo ITC TT-Book" charset="0"/>
              </a:defRPr>
            </a:lvl9pPr>
          </a:lstStyle>
          <a:p>
            <a:r>
              <a:rPr lang="en-US" altLang="zh-CN" kern="0" dirty="0"/>
              <a:t>ARPES</a:t>
            </a:r>
            <a:r>
              <a:rPr lang="en-US" altLang="zh-Hans" kern="0" dirty="0"/>
              <a:t>:</a:t>
            </a:r>
            <a:r>
              <a:rPr lang="zh-Hans" altLang="en-US" kern="0" dirty="0"/>
              <a:t> </a:t>
            </a:r>
            <a:r>
              <a:rPr lang="en-US" altLang="zh-Hans" kern="0" dirty="0"/>
              <a:t>Constant</a:t>
            </a:r>
            <a:r>
              <a:rPr lang="zh-Hans" altLang="en-US" kern="0" dirty="0"/>
              <a:t> </a:t>
            </a:r>
            <a:r>
              <a:rPr lang="en-US" altLang="zh-Hans" kern="0" dirty="0"/>
              <a:t>Energy</a:t>
            </a:r>
            <a:r>
              <a:rPr lang="zh-Hans" altLang="en-US" kern="0" dirty="0"/>
              <a:t> </a:t>
            </a:r>
            <a:r>
              <a:rPr lang="en-US" altLang="zh-Hans" kern="0" dirty="0"/>
              <a:t>Cuts</a:t>
            </a:r>
            <a:r>
              <a:rPr lang="zh-Hans" altLang="en-US" kern="0" dirty="0"/>
              <a:t> </a:t>
            </a:r>
            <a:endParaRPr lang="zh-CN" altLang="en-US" kern="0" dirty="0">
              <a:solidFill>
                <a:srgbClr val="FF0000"/>
              </a:solidFill>
            </a:endParaRP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391A3180-F6B5-8D40-9A9B-E298CAABABEC}"/>
              </a:ext>
            </a:extLst>
          </p:cNvPr>
          <p:cNvSpPr>
            <a:spLocks/>
          </p:cNvSpPr>
          <p:nvPr/>
        </p:nvSpPr>
        <p:spPr bwMode="auto">
          <a:xfrm>
            <a:off x="8824913" y="6510338"/>
            <a:ext cx="16033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0" tIns="0" rIns="0" bIns="0"/>
          <a:lstStyle>
            <a:lvl1pPr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1pPr>
            <a:lvl2pPr marL="742950" indent="-28575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2pPr>
            <a:lvl3pPr marL="11430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3pPr>
            <a:lvl4pPr marL="16002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4pPr>
            <a:lvl5pPr marL="20574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5pPr>
            <a:lvl6pPr marL="25146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6pPr>
            <a:lvl7pPr marL="29718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7pPr>
            <a:lvl8pPr marL="34290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8pPr>
            <a:lvl9pPr marL="38862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9pPr>
          </a:lstStyle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293345-BB10-A641-8561-37E91D2A3453}" type="slidenum">
              <a:rPr kumimoji="0" lang="en-US" altLang="zh-CN" sz="140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/>
                <a:ea typeface="黑体"/>
                <a:cs typeface="黑体"/>
                <a:sym typeface="Palatino" charset="0"/>
              </a:rPr>
              <a:pPr marL="0" marR="0" lvl="0" indent="0" algn="ctr" defTabSz="410751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zh-CN" sz="140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/>
              <a:ea typeface="黑体"/>
              <a:cs typeface="黑体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7283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/>
          <a:srcRect b="3036"/>
          <a:stretch>
            <a:fillRect/>
          </a:stretch>
        </p:blipFill>
        <p:spPr>
          <a:xfrm>
            <a:off x="6723738" y="1786003"/>
            <a:ext cx="2311206" cy="228116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508784" y="3172906"/>
            <a:ext cx="85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dirty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Fermi</a:t>
            </a:r>
            <a:r>
              <a:rPr kumimoji="1" lang="zh-CN" altLang="en-US" sz="1600" b="1" dirty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1600" b="1" dirty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Surface</a:t>
            </a:r>
            <a:endParaRPr kumimoji="1" lang="zh-CN" altLang="en-US" sz="1600" b="1" dirty="0">
              <a:solidFill>
                <a:schemeClr val="bg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A7CA657-D575-0C4F-8106-5B04CC610FDF}"/>
              </a:ext>
            </a:extLst>
          </p:cNvPr>
          <p:cNvGrpSpPr/>
          <p:nvPr/>
        </p:nvGrpSpPr>
        <p:grpSpPr>
          <a:xfrm>
            <a:off x="4472131" y="1765584"/>
            <a:ext cx="2409297" cy="2352583"/>
            <a:chOff x="4354285" y="403900"/>
            <a:chExt cx="2409297" cy="2352583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54285" y="403900"/>
              <a:ext cx="2317117" cy="2352583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5816696" y="2076785"/>
              <a:ext cx="9468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600" b="1" dirty="0">
                  <a:solidFill>
                    <a:schemeClr val="bg1"/>
                  </a:solidFill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E</a:t>
              </a:r>
              <a:r>
                <a:rPr kumimoji="1" lang="en-US" altLang="zh-CN" sz="1600" b="1" baseline="-25000" dirty="0">
                  <a:solidFill>
                    <a:schemeClr val="bg1"/>
                  </a:solidFill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B</a:t>
              </a:r>
              <a:r>
                <a:rPr kumimoji="1" lang="en-US" altLang="zh-CN" sz="1600" b="1" dirty="0">
                  <a:solidFill>
                    <a:schemeClr val="bg1"/>
                  </a:solidFill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=0.4</a:t>
              </a:r>
              <a:endParaRPr kumimoji="1" lang="zh-CN" altLang="en-US" sz="1600" b="1" dirty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3508784" y="5441203"/>
            <a:ext cx="946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dirty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E</a:t>
            </a:r>
            <a:r>
              <a:rPr kumimoji="1" lang="en-US" altLang="zh-CN" sz="1600" b="1" baseline="-25000" dirty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B</a:t>
            </a:r>
            <a:r>
              <a:rPr kumimoji="1" lang="en-US" altLang="zh-CN" sz="1600" b="1" dirty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=0.2</a:t>
            </a:r>
            <a:endParaRPr kumimoji="1" lang="zh-CN" altLang="en-US" sz="1600" b="1" dirty="0">
              <a:solidFill>
                <a:schemeClr val="bg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524265" y="6220146"/>
            <a:ext cx="946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dirty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E</a:t>
            </a:r>
            <a:r>
              <a:rPr kumimoji="1" lang="en-US" altLang="zh-CN" sz="1600" b="1" baseline="-25000" dirty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B</a:t>
            </a:r>
            <a:r>
              <a:rPr kumimoji="1" lang="en-US" altLang="zh-CN" sz="1600" b="1" dirty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=0.5</a:t>
            </a:r>
            <a:endParaRPr kumimoji="1" lang="zh-CN" altLang="en-US" sz="1600" b="1" dirty="0">
              <a:solidFill>
                <a:schemeClr val="bg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198940" y="3442313"/>
            <a:ext cx="946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dirty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E</a:t>
            </a:r>
            <a:r>
              <a:rPr kumimoji="1" lang="en-US" altLang="zh-CN" sz="1600" b="1" baseline="-25000" dirty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B</a:t>
            </a:r>
            <a:r>
              <a:rPr kumimoji="1" lang="en-US" altLang="zh-CN" sz="1600" b="1" dirty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=0.6</a:t>
            </a:r>
            <a:endParaRPr kumimoji="1" lang="zh-CN" altLang="en-US" sz="1600" b="1" dirty="0">
              <a:solidFill>
                <a:schemeClr val="bg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60443" y="1358252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Ky</a:t>
            </a:r>
            <a:endParaRPr lang="zh-CN" altLang="en-US" dirty="0"/>
          </a:p>
        </p:txBody>
      </p:sp>
      <p:pic>
        <p:nvPicPr>
          <p:cNvPr id="28" name="图片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707" y="3618602"/>
            <a:ext cx="1357322" cy="139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1959766" y="3271494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Kz</a:t>
            </a:r>
            <a:endParaRPr lang="zh-CN" alt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928794" y="5357826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Kz</a:t>
            </a:r>
            <a:endParaRPr lang="zh-CN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429396" y="1382578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Ky</a:t>
            </a:r>
            <a:endParaRPr lang="zh-CN" alt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7369682" y="1372882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Ky</a:t>
            </a:r>
            <a:endParaRPr lang="zh-CN" altLang="en-US" dirty="0"/>
          </a:p>
        </p:txBody>
      </p:sp>
      <p:pic>
        <p:nvPicPr>
          <p:cNvPr id="47" name="图片 6">
            <a:extLst>
              <a:ext uri="{FF2B5EF4-FFF2-40B4-BE49-F238E27FC236}">
                <a16:creationId xmlns:a16="http://schemas.microsoft.com/office/drawing/2014/main" id="{32BD59E2-997C-034F-A3ED-A1765286A5E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6199"/>
          <a:stretch>
            <a:fillRect/>
          </a:stretch>
        </p:blipFill>
        <p:spPr>
          <a:xfrm>
            <a:off x="2376947" y="1765803"/>
            <a:ext cx="2156838" cy="2364405"/>
          </a:xfrm>
          <a:prstGeom prst="rect">
            <a:avLst/>
          </a:prstGeom>
        </p:spPr>
      </p:pic>
      <p:sp>
        <p:nvSpPr>
          <p:cNvPr id="48" name="文本框 18">
            <a:extLst>
              <a:ext uri="{FF2B5EF4-FFF2-40B4-BE49-F238E27FC236}">
                <a16:creationId xmlns:a16="http://schemas.microsoft.com/office/drawing/2014/main" id="{914D73DE-576C-7A48-B9C9-C4D344F402AB}"/>
              </a:ext>
            </a:extLst>
          </p:cNvPr>
          <p:cNvSpPr txBox="1"/>
          <p:nvPr/>
        </p:nvSpPr>
        <p:spPr>
          <a:xfrm>
            <a:off x="3686666" y="3449325"/>
            <a:ext cx="946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dirty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E</a:t>
            </a:r>
            <a:r>
              <a:rPr kumimoji="1" lang="en-US" altLang="zh-CN" sz="1600" b="1" baseline="-25000" dirty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B</a:t>
            </a:r>
            <a:r>
              <a:rPr kumimoji="1" lang="en-US" altLang="zh-CN" sz="1600" b="1" dirty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=0.2</a:t>
            </a:r>
            <a:endParaRPr kumimoji="1" lang="zh-CN" altLang="en-US" sz="1600" b="1" dirty="0">
              <a:solidFill>
                <a:schemeClr val="bg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9" name="图片 1">
            <a:extLst>
              <a:ext uri="{FF2B5EF4-FFF2-40B4-BE49-F238E27FC236}">
                <a16:creationId xmlns:a16="http://schemas.microsoft.com/office/drawing/2014/main" id="{668C2443-F134-FA43-927D-1782F5D9ECD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4793" t="957" r="4286" b="761"/>
          <a:stretch>
            <a:fillRect/>
          </a:stretch>
        </p:blipFill>
        <p:spPr bwMode="auto">
          <a:xfrm>
            <a:off x="2484817" y="4696182"/>
            <a:ext cx="2113200" cy="1982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图片 3">
            <a:extLst>
              <a:ext uri="{FF2B5EF4-FFF2-40B4-BE49-F238E27FC236}">
                <a16:creationId xmlns:a16="http://schemas.microsoft.com/office/drawing/2014/main" id="{31463CB9-93AC-384D-96AF-F7A4CD5FA63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l="4793" t="566" r="4623" b="1347"/>
          <a:stretch>
            <a:fillRect/>
          </a:stretch>
        </p:blipFill>
        <p:spPr bwMode="auto">
          <a:xfrm>
            <a:off x="4768228" y="4696181"/>
            <a:ext cx="2113200" cy="1982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图片 2">
            <a:extLst>
              <a:ext uri="{FF2B5EF4-FFF2-40B4-BE49-F238E27FC236}">
                <a16:creationId xmlns:a16="http://schemas.microsoft.com/office/drawing/2014/main" id="{2EE59D3C-D8B2-B54D-A090-94A7733AB7E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 l="3438" t="-584" r="3101" b="584"/>
          <a:stretch>
            <a:fillRect/>
          </a:stretch>
        </p:blipFill>
        <p:spPr bwMode="auto">
          <a:xfrm>
            <a:off x="7015319" y="4696181"/>
            <a:ext cx="2113200" cy="1982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标题 1">
            <a:extLst>
              <a:ext uri="{FF2B5EF4-FFF2-40B4-BE49-F238E27FC236}">
                <a16:creationId xmlns:a16="http://schemas.microsoft.com/office/drawing/2014/main" id="{2F4EE568-FDBA-AF4E-B55F-07B36FC2005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0751" rtl="0" eaLnBrk="0" fontAlgn="base" hangingPunct="0">
              <a:lnSpc>
                <a:spcPct val="90000"/>
              </a:lnSpc>
              <a:spcBef>
                <a:spcPts val="1125"/>
              </a:spcBef>
              <a:spcAft>
                <a:spcPct val="0"/>
              </a:spcAft>
              <a:defRPr kumimoji="1" sz="3797">
                <a:solidFill>
                  <a:srgbClr val="D93E2B"/>
                </a:solidFill>
                <a:latin typeface="+mj-lt"/>
                <a:ea typeface="SimSun" pitchFamily="2" charset="-122"/>
                <a:cs typeface="+mj-cs"/>
                <a:sym typeface="Bodoni SvtyTwo ITC TT-Book" charset="0"/>
              </a:defRPr>
            </a:lvl1pPr>
            <a:lvl2pPr algn="ctr" defTabSz="410751" rtl="0" eaLnBrk="0" fontAlgn="base" hangingPunct="0">
              <a:lnSpc>
                <a:spcPct val="90000"/>
              </a:lnSpc>
              <a:spcBef>
                <a:spcPts val="1125"/>
              </a:spcBef>
              <a:spcAft>
                <a:spcPct val="0"/>
              </a:spcAft>
              <a:defRPr kumimoji="1" sz="3797">
                <a:solidFill>
                  <a:srgbClr val="D93E2B"/>
                </a:solidFill>
                <a:latin typeface="Bodoni SvtyTwo ITC TT-Book" charset="0"/>
                <a:ea typeface="SimSun" pitchFamily="2" charset="-122"/>
                <a:cs typeface="Bodoni SvtyTwo ITC TT-Book" charset="0"/>
                <a:sym typeface="Bodoni SvtyTwo ITC TT-Book" charset="0"/>
              </a:defRPr>
            </a:lvl2pPr>
            <a:lvl3pPr algn="ctr" defTabSz="410751" rtl="0" eaLnBrk="0" fontAlgn="base" hangingPunct="0">
              <a:lnSpc>
                <a:spcPct val="90000"/>
              </a:lnSpc>
              <a:spcBef>
                <a:spcPts val="1125"/>
              </a:spcBef>
              <a:spcAft>
                <a:spcPct val="0"/>
              </a:spcAft>
              <a:defRPr kumimoji="1" sz="3797">
                <a:solidFill>
                  <a:srgbClr val="D93E2B"/>
                </a:solidFill>
                <a:latin typeface="Bodoni SvtyTwo ITC TT-Book" charset="0"/>
                <a:ea typeface="SimSun" pitchFamily="2" charset="-122"/>
                <a:cs typeface="Bodoni SvtyTwo ITC TT-Book" charset="0"/>
                <a:sym typeface="Bodoni SvtyTwo ITC TT-Book" charset="0"/>
              </a:defRPr>
            </a:lvl3pPr>
            <a:lvl4pPr algn="ctr" defTabSz="410751" rtl="0" eaLnBrk="0" fontAlgn="base" hangingPunct="0">
              <a:lnSpc>
                <a:spcPct val="90000"/>
              </a:lnSpc>
              <a:spcBef>
                <a:spcPts val="1125"/>
              </a:spcBef>
              <a:spcAft>
                <a:spcPct val="0"/>
              </a:spcAft>
              <a:defRPr kumimoji="1" sz="3797">
                <a:solidFill>
                  <a:srgbClr val="D93E2B"/>
                </a:solidFill>
                <a:latin typeface="Bodoni SvtyTwo ITC TT-Book" charset="0"/>
                <a:ea typeface="SimSun" pitchFamily="2" charset="-122"/>
                <a:cs typeface="Bodoni SvtyTwo ITC TT-Book" charset="0"/>
                <a:sym typeface="Bodoni SvtyTwo ITC TT-Book" charset="0"/>
              </a:defRPr>
            </a:lvl4pPr>
            <a:lvl5pPr algn="ctr" defTabSz="410751" rtl="0" eaLnBrk="0" fontAlgn="base" hangingPunct="0">
              <a:lnSpc>
                <a:spcPct val="90000"/>
              </a:lnSpc>
              <a:spcBef>
                <a:spcPts val="1125"/>
              </a:spcBef>
              <a:spcAft>
                <a:spcPct val="0"/>
              </a:spcAft>
              <a:defRPr kumimoji="1" sz="3797">
                <a:solidFill>
                  <a:srgbClr val="D93E2B"/>
                </a:solidFill>
                <a:latin typeface="Bodoni SvtyTwo ITC TT-Book" charset="0"/>
                <a:ea typeface="SimSun" pitchFamily="2" charset="-122"/>
                <a:cs typeface="Bodoni SvtyTwo ITC TT-Book" charset="0"/>
                <a:sym typeface="Bodoni SvtyTwo ITC TT-Book" charset="0"/>
              </a:defRPr>
            </a:lvl5pPr>
            <a:lvl6pPr marL="321457" algn="ctr" defTabSz="410751" rtl="0" fontAlgn="base" hangingPunct="0">
              <a:lnSpc>
                <a:spcPct val="90000"/>
              </a:lnSpc>
              <a:spcBef>
                <a:spcPts val="1125"/>
              </a:spcBef>
              <a:spcAft>
                <a:spcPct val="0"/>
              </a:spcAft>
              <a:defRPr sz="3797">
                <a:solidFill>
                  <a:srgbClr val="D93E2B"/>
                </a:solidFill>
                <a:latin typeface="Bodoni SvtyTwo ITC TT-Book" charset="0"/>
                <a:ea typeface="宋体" charset="0"/>
                <a:cs typeface="Bodoni SvtyTwo ITC TT-Book" charset="0"/>
                <a:sym typeface="Bodoni SvtyTwo ITC TT-Book" charset="0"/>
              </a:defRPr>
            </a:lvl6pPr>
            <a:lvl7pPr marL="642915" algn="ctr" defTabSz="410751" rtl="0" fontAlgn="base" hangingPunct="0">
              <a:lnSpc>
                <a:spcPct val="90000"/>
              </a:lnSpc>
              <a:spcBef>
                <a:spcPts val="1125"/>
              </a:spcBef>
              <a:spcAft>
                <a:spcPct val="0"/>
              </a:spcAft>
              <a:defRPr sz="3797">
                <a:solidFill>
                  <a:srgbClr val="D93E2B"/>
                </a:solidFill>
                <a:latin typeface="Bodoni SvtyTwo ITC TT-Book" charset="0"/>
                <a:ea typeface="宋体" charset="0"/>
                <a:cs typeface="Bodoni SvtyTwo ITC TT-Book" charset="0"/>
                <a:sym typeface="Bodoni SvtyTwo ITC TT-Book" charset="0"/>
              </a:defRPr>
            </a:lvl7pPr>
            <a:lvl8pPr marL="964372" algn="ctr" defTabSz="410751" rtl="0" fontAlgn="base" hangingPunct="0">
              <a:lnSpc>
                <a:spcPct val="90000"/>
              </a:lnSpc>
              <a:spcBef>
                <a:spcPts val="1125"/>
              </a:spcBef>
              <a:spcAft>
                <a:spcPct val="0"/>
              </a:spcAft>
              <a:defRPr sz="3797">
                <a:solidFill>
                  <a:srgbClr val="D93E2B"/>
                </a:solidFill>
                <a:latin typeface="Bodoni SvtyTwo ITC TT-Book" charset="0"/>
                <a:ea typeface="宋体" charset="0"/>
                <a:cs typeface="Bodoni SvtyTwo ITC TT-Book" charset="0"/>
                <a:sym typeface="Bodoni SvtyTwo ITC TT-Book" charset="0"/>
              </a:defRPr>
            </a:lvl8pPr>
            <a:lvl9pPr marL="1285829" algn="ctr" defTabSz="410751" rtl="0" fontAlgn="base" hangingPunct="0">
              <a:lnSpc>
                <a:spcPct val="90000"/>
              </a:lnSpc>
              <a:spcBef>
                <a:spcPts val="1125"/>
              </a:spcBef>
              <a:spcAft>
                <a:spcPct val="0"/>
              </a:spcAft>
              <a:defRPr sz="3797">
                <a:solidFill>
                  <a:srgbClr val="D93E2B"/>
                </a:solidFill>
                <a:latin typeface="Bodoni SvtyTwo ITC TT-Book" charset="0"/>
                <a:ea typeface="宋体" charset="0"/>
                <a:cs typeface="Bodoni SvtyTwo ITC TT-Book" charset="0"/>
                <a:sym typeface="Bodoni SvtyTwo ITC TT-Book" charset="0"/>
              </a:defRPr>
            </a:lvl9pPr>
          </a:lstStyle>
          <a:p>
            <a:r>
              <a:rPr lang="en-US" altLang="zh-CN" kern="0" dirty="0"/>
              <a:t>ARPES</a:t>
            </a:r>
            <a:r>
              <a:rPr lang="en-US" altLang="zh-Hans" kern="0" dirty="0"/>
              <a:t>:</a:t>
            </a:r>
            <a:r>
              <a:rPr lang="zh-Hans" altLang="en-US" kern="0" dirty="0"/>
              <a:t> </a:t>
            </a:r>
            <a:r>
              <a:rPr lang="en-US" altLang="zh-Hans" kern="0" dirty="0"/>
              <a:t>Constant</a:t>
            </a:r>
            <a:r>
              <a:rPr lang="zh-Hans" altLang="en-US" kern="0" dirty="0"/>
              <a:t> </a:t>
            </a:r>
            <a:r>
              <a:rPr lang="en-US" altLang="zh-Hans" kern="0" dirty="0"/>
              <a:t>Energy</a:t>
            </a:r>
            <a:r>
              <a:rPr lang="zh-Hans" altLang="en-US" kern="0" dirty="0"/>
              <a:t> </a:t>
            </a:r>
            <a:r>
              <a:rPr lang="en-US" altLang="zh-Hans" kern="0" dirty="0"/>
              <a:t>Cuts</a:t>
            </a:r>
            <a:r>
              <a:rPr lang="zh-Hans" altLang="en-US" kern="0" dirty="0"/>
              <a:t> </a:t>
            </a:r>
            <a:endParaRPr lang="zh-CN" altLang="en-US" kern="0" dirty="0">
              <a:solidFill>
                <a:srgbClr val="FF0000"/>
              </a:solidFill>
            </a:endParaRP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C91E9853-2DC6-E046-993B-670678C6DE8A}"/>
              </a:ext>
            </a:extLst>
          </p:cNvPr>
          <p:cNvSpPr>
            <a:spLocks/>
          </p:cNvSpPr>
          <p:nvPr/>
        </p:nvSpPr>
        <p:spPr bwMode="auto">
          <a:xfrm>
            <a:off x="8824913" y="6510338"/>
            <a:ext cx="160337" cy="285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0" tIns="0" rIns="0" bIns="0"/>
          <a:lstStyle>
            <a:lvl1pPr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1pPr>
            <a:lvl2pPr marL="742950" indent="-28575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2pPr>
            <a:lvl3pPr marL="11430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3pPr>
            <a:lvl4pPr marL="16002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4pPr>
            <a:lvl5pPr marL="20574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5pPr>
            <a:lvl6pPr marL="25146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6pPr>
            <a:lvl7pPr marL="29718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7pPr>
            <a:lvl8pPr marL="34290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8pPr>
            <a:lvl9pPr marL="38862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9pPr>
          </a:lstStyle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293345-BB10-A641-8561-37E91D2A3453}" type="slidenum">
              <a:rPr kumimoji="0" lang="en-US" altLang="zh-CN" sz="140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/>
                <a:ea typeface="黑体"/>
                <a:cs typeface="黑体"/>
                <a:sym typeface="Palatino" charset="0"/>
              </a:rPr>
              <a:pPr marL="0" marR="0" lvl="0" indent="0" algn="ctr" defTabSz="410751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zh-CN" sz="140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/>
              <a:ea typeface="黑体"/>
              <a:cs typeface="黑体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044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17046-D9AC-8D46-808C-944E1C6E3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s" dirty="0"/>
              <a:t>Multi-Valley</a:t>
            </a:r>
            <a:r>
              <a:rPr lang="zh-Hans" altLang="en-US" dirty="0"/>
              <a:t> </a:t>
            </a:r>
            <a:r>
              <a:rPr lang="en-US" altLang="zh-Hans" dirty="0" err="1"/>
              <a:t>Seebeck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376191-77E6-B74D-94B2-56E452225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873" y="2204864"/>
            <a:ext cx="5662254" cy="4135976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21114F0E-88B5-0F40-9DD1-B6EBB03A3AF4}"/>
              </a:ext>
            </a:extLst>
          </p:cNvPr>
          <p:cNvSpPr>
            <a:spLocks/>
          </p:cNvSpPr>
          <p:nvPr/>
        </p:nvSpPr>
        <p:spPr bwMode="auto">
          <a:xfrm>
            <a:off x="8824913" y="6510338"/>
            <a:ext cx="16033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0" tIns="0" rIns="0" bIns="0"/>
          <a:lstStyle>
            <a:lvl1pPr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1pPr>
            <a:lvl2pPr marL="742950" indent="-28575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2pPr>
            <a:lvl3pPr marL="11430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3pPr>
            <a:lvl4pPr marL="16002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4pPr>
            <a:lvl5pPr marL="20574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5pPr>
            <a:lvl6pPr marL="25146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6pPr>
            <a:lvl7pPr marL="29718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7pPr>
            <a:lvl8pPr marL="34290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8pPr>
            <a:lvl9pPr marL="38862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9pPr>
          </a:lstStyle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293345-BB10-A641-8561-37E91D2A3453}" type="slidenum">
              <a:rPr kumimoji="0" lang="en-US" altLang="zh-CN" sz="140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/>
                <a:ea typeface="黑体"/>
                <a:cs typeface="黑体"/>
                <a:sym typeface="Palatino" charset="0"/>
              </a:rPr>
              <a:pPr marL="0" marR="0" lvl="0" indent="0" algn="ctr" defTabSz="410751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zh-CN" sz="140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/>
              <a:ea typeface="黑体"/>
              <a:cs typeface="黑体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1725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208" y="453305"/>
            <a:ext cx="8229600" cy="1143000"/>
          </a:xfrm>
        </p:spPr>
        <p:txBody>
          <a:bodyPr/>
          <a:lstStyle/>
          <a:p>
            <a:r>
              <a:rPr lang="en-US" altLang="zh-Hans" dirty="0"/>
              <a:t>Weak</a:t>
            </a:r>
            <a:r>
              <a:rPr lang="zh-CN" altLang="en-US" dirty="0"/>
              <a:t> </a:t>
            </a:r>
            <a:r>
              <a:rPr lang="en-US" altLang="zh-CN" dirty="0"/>
              <a:t>Localization</a:t>
            </a:r>
            <a:r>
              <a:rPr lang="en-US" altLang="zh-Hans" dirty="0"/>
              <a:t>:</a:t>
            </a:r>
            <a:r>
              <a:rPr lang="zh-Hans" altLang="en-US" dirty="0"/>
              <a:t> </a:t>
            </a:r>
            <a:r>
              <a:rPr lang="en-US" altLang="zh-Hans" dirty="0"/>
              <a:t>Intervalley</a:t>
            </a:r>
            <a:r>
              <a:rPr lang="zh-Hans" altLang="en-US" dirty="0"/>
              <a:t> </a:t>
            </a:r>
            <a:r>
              <a:rPr lang="en-US" altLang="zh-Hans" dirty="0"/>
              <a:t>Scattering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57" y="1524946"/>
            <a:ext cx="5760640" cy="5072406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8A8F01D7-1E14-8743-A3F7-88425A55A9F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61324" y="2947961"/>
            <a:ext cx="2297484" cy="23690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9EEBF1-1B41-8045-9C75-367B19A68B05}"/>
              </a:ext>
            </a:extLst>
          </p:cNvPr>
          <p:cNvSpPr txBox="1"/>
          <p:nvPr/>
        </p:nvSpPr>
        <p:spPr>
          <a:xfrm>
            <a:off x="8024" y="6525344"/>
            <a:ext cx="4286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Nat. </a:t>
            </a:r>
            <a:r>
              <a:rPr lang="en-US" altLang="zh-CN" b="1" dirty="0" err="1"/>
              <a:t>Commun</a:t>
            </a:r>
            <a:r>
              <a:rPr lang="en-US" altLang="zh-CN" b="1" dirty="0"/>
              <a:t>.</a:t>
            </a:r>
            <a:r>
              <a:rPr lang="zh-Hans" altLang="en-US" b="1" dirty="0"/>
              <a:t> </a:t>
            </a:r>
            <a:r>
              <a:rPr lang="en-US" altLang="zh-Hans" b="1" dirty="0"/>
              <a:t>9, 47 (</a:t>
            </a:r>
            <a:r>
              <a:rPr lang="en-US" altLang="zh-CN" b="1" dirty="0"/>
              <a:t>2018)</a:t>
            </a:r>
            <a:endParaRPr lang="zh-CN" altLang="en-US" b="1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3BEDD3BE-BB2F-DD47-A484-4E7D21296196}"/>
              </a:ext>
            </a:extLst>
          </p:cNvPr>
          <p:cNvSpPr>
            <a:spLocks/>
          </p:cNvSpPr>
          <p:nvPr/>
        </p:nvSpPr>
        <p:spPr bwMode="auto">
          <a:xfrm>
            <a:off x="8824913" y="6510338"/>
            <a:ext cx="16033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0" tIns="0" rIns="0" bIns="0"/>
          <a:lstStyle>
            <a:lvl1pPr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1pPr>
            <a:lvl2pPr marL="742950" indent="-28575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2pPr>
            <a:lvl3pPr marL="11430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3pPr>
            <a:lvl4pPr marL="16002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4pPr>
            <a:lvl5pPr marL="20574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5pPr>
            <a:lvl6pPr marL="25146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6pPr>
            <a:lvl7pPr marL="29718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7pPr>
            <a:lvl8pPr marL="34290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8pPr>
            <a:lvl9pPr marL="38862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9pPr>
          </a:lstStyle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293345-BB10-A641-8561-37E91D2A3453}" type="slidenum">
              <a:rPr kumimoji="0" lang="en-US" altLang="zh-CN" sz="140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/>
                <a:ea typeface="黑体"/>
                <a:cs typeface="黑体"/>
                <a:sym typeface="Palatino" charset="0"/>
              </a:rPr>
              <a:pPr marL="0" marR="0" lvl="0" indent="0" algn="ctr" defTabSz="410751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zh-CN" sz="140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/>
              <a:ea typeface="黑体"/>
              <a:cs typeface="黑体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2095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Anisotropic</a:t>
            </a:r>
            <a:r>
              <a:rPr lang="zh-CN" altLang="en-US" dirty="0"/>
              <a:t> </a:t>
            </a:r>
            <a:r>
              <a:rPr lang="en-US" altLang="zh-CN" dirty="0"/>
              <a:t>WL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424" y="1642278"/>
            <a:ext cx="7283152" cy="5243106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22BC098A-0DE4-C441-B82F-5BA3C6E86495}"/>
              </a:ext>
            </a:extLst>
          </p:cNvPr>
          <p:cNvSpPr>
            <a:spLocks/>
          </p:cNvSpPr>
          <p:nvPr/>
        </p:nvSpPr>
        <p:spPr bwMode="auto">
          <a:xfrm>
            <a:off x="8824913" y="6510338"/>
            <a:ext cx="16033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0" tIns="0" rIns="0" bIns="0"/>
          <a:lstStyle>
            <a:lvl1pPr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1pPr>
            <a:lvl2pPr marL="742950" indent="-28575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2pPr>
            <a:lvl3pPr marL="11430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3pPr>
            <a:lvl4pPr marL="16002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4pPr>
            <a:lvl5pPr marL="20574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5pPr>
            <a:lvl6pPr marL="25146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6pPr>
            <a:lvl7pPr marL="29718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7pPr>
            <a:lvl8pPr marL="34290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8pPr>
            <a:lvl9pPr marL="38862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9pPr>
          </a:lstStyle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293345-BB10-A641-8561-37E91D2A3453}" type="slidenum">
              <a:rPr kumimoji="0" lang="en-US" altLang="zh-CN" sz="140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/>
                <a:ea typeface="黑体"/>
                <a:cs typeface="黑体"/>
                <a:sym typeface="Palatino" charset="0"/>
              </a:rPr>
              <a:pPr marL="0" marR="0" lvl="0" indent="0" algn="ctr" defTabSz="410751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zh-CN" sz="140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/>
              <a:ea typeface="黑体"/>
              <a:cs typeface="黑体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2180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Anisotropic</a:t>
            </a:r>
            <a:r>
              <a:rPr lang="zh-CN" altLang="en-US" dirty="0"/>
              <a:t> </a:t>
            </a:r>
            <a:r>
              <a:rPr lang="en-US" altLang="zh-CN" dirty="0"/>
              <a:t>MR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8840"/>
            <a:ext cx="9144000" cy="3393913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47F1A85D-7B6B-B348-91F8-35BBE5FF8ECC}"/>
              </a:ext>
            </a:extLst>
          </p:cNvPr>
          <p:cNvSpPr>
            <a:spLocks/>
          </p:cNvSpPr>
          <p:nvPr/>
        </p:nvSpPr>
        <p:spPr bwMode="auto">
          <a:xfrm>
            <a:off x="8824913" y="6510338"/>
            <a:ext cx="16033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0" tIns="0" rIns="0" bIns="0"/>
          <a:lstStyle>
            <a:lvl1pPr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1pPr>
            <a:lvl2pPr marL="742950" indent="-28575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2pPr>
            <a:lvl3pPr marL="11430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3pPr>
            <a:lvl4pPr marL="16002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4pPr>
            <a:lvl5pPr marL="20574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5pPr>
            <a:lvl6pPr marL="25146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6pPr>
            <a:lvl7pPr marL="29718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7pPr>
            <a:lvl8pPr marL="34290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8pPr>
            <a:lvl9pPr marL="38862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9pPr>
          </a:lstStyle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293345-BB10-A641-8561-37E91D2A3453}" type="slidenum">
              <a:rPr kumimoji="0" lang="en-US" altLang="zh-CN" sz="140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/>
                <a:ea typeface="黑体"/>
                <a:cs typeface="黑体"/>
                <a:sym typeface="Palatino" charset="0"/>
              </a:rPr>
              <a:pPr marL="0" marR="0" lvl="0" indent="0" algn="ctr" defTabSz="410751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zh-CN" sz="140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/>
              <a:ea typeface="黑体"/>
              <a:cs typeface="黑体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0504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/>
          <a:lstStyle/>
          <a:p>
            <a:r>
              <a:rPr lang="en-US" altLang="zh-CN" dirty="0"/>
              <a:t>3D</a:t>
            </a:r>
            <a:r>
              <a:rPr lang="zh-CN" altLang="en-US" dirty="0"/>
              <a:t> </a:t>
            </a:r>
            <a:r>
              <a:rPr lang="en-US" altLang="zh-CN" dirty="0"/>
              <a:t>Fermi</a:t>
            </a:r>
            <a:r>
              <a:rPr lang="zh-CN" altLang="en-US" dirty="0"/>
              <a:t> </a:t>
            </a:r>
            <a:r>
              <a:rPr lang="en-US" altLang="zh-CN" dirty="0"/>
              <a:t>Surface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547664"/>
            <a:ext cx="6624736" cy="4946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4D49AF-A324-5A4F-89C2-328424A0209C}"/>
              </a:ext>
            </a:extLst>
          </p:cNvPr>
          <p:cNvSpPr txBox="1"/>
          <p:nvPr/>
        </p:nvSpPr>
        <p:spPr>
          <a:xfrm>
            <a:off x="8024" y="6516052"/>
            <a:ext cx="4286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Nat. </a:t>
            </a:r>
            <a:r>
              <a:rPr lang="en-US" altLang="zh-CN" b="1" dirty="0" err="1"/>
              <a:t>Commun</a:t>
            </a:r>
            <a:r>
              <a:rPr lang="en-US" altLang="zh-CN" b="1" dirty="0"/>
              <a:t>.</a:t>
            </a:r>
            <a:r>
              <a:rPr lang="zh-Hans" altLang="en-US" b="1" dirty="0"/>
              <a:t> </a:t>
            </a:r>
            <a:r>
              <a:rPr lang="en-US" altLang="zh-Hans" b="1" dirty="0"/>
              <a:t>9, 47 (</a:t>
            </a:r>
            <a:r>
              <a:rPr lang="en-US" altLang="zh-CN" b="1" dirty="0"/>
              <a:t>2018)</a:t>
            </a:r>
            <a:endParaRPr lang="zh-CN" altLang="en-US" b="1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7202A5A-514C-CB4B-8418-FBBEC9CCAF8F}"/>
              </a:ext>
            </a:extLst>
          </p:cNvPr>
          <p:cNvSpPr>
            <a:spLocks/>
          </p:cNvSpPr>
          <p:nvPr/>
        </p:nvSpPr>
        <p:spPr bwMode="auto">
          <a:xfrm>
            <a:off x="8824913" y="6510338"/>
            <a:ext cx="16033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0" tIns="0" rIns="0" bIns="0"/>
          <a:lstStyle>
            <a:lvl1pPr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1pPr>
            <a:lvl2pPr marL="742950" indent="-28575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2pPr>
            <a:lvl3pPr marL="11430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3pPr>
            <a:lvl4pPr marL="16002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4pPr>
            <a:lvl5pPr marL="20574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5pPr>
            <a:lvl6pPr marL="25146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6pPr>
            <a:lvl7pPr marL="29718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7pPr>
            <a:lvl8pPr marL="34290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8pPr>
            <a:lvl9pPr marL="38862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9pPr>
          </a:lstStyle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293345-BB10-A641-8561-37E91D2A3453}" type="slidenum">
              <a:rPr kumimoji="0" lang="en-US" altLang="zh-CN" sz="140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/>
                <a:ea typeface="黑体"/>
                <a:cs typeface="黑体"/>
                <a:sym typeface="Palatino" charset="0"/>
              </a:rPr>
              <a:pPr marL="0" marR="0" lvl="0" indent="0" algn="ctr" defTabSz="410751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zh-CN" sz="140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/>
              <a:ea typeface="黑体"/>
              <a:cs typeface="黑体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4852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Point</a:t>
            </a:r>
            <a:r>
              <a:rPr lang="zh-CN" altLang="en-US" dirty="0"/>
              <a:t> </a:t>
            </a:r>
            <a:r>
              <a:rPr lang="en-US" altLang="zh-CN" dirty="0"/>
              <a:t>Dislocations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8" y="1561147"/>
            <a:ext cx="5233640" cy="52336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28184" y="3885579"/>
            <a:ext cx="23567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/>
              <a:t>4.5</a:t>
            </a:r>
            <a:r>
              <a:rPr lang="zh-CN" altLang="en-US" sz="3200" b="1" dirty="0"/>
              <a:t>*</a:t>
            </a:r>
            <a:r>
              <a:rPr lang="en-US" altLang="zh-CN" sz="3200" b="1" dirty="0"/>
              <a:t>10</a:t>
            </a:r>
            <a:r>
              <a:rPr lang="en-US" altLang="zh-CN" sz="3200" b="1" baseline="30000" dirty="0"/>
              <a:t>4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mm</a:t>
            </a:r>
            <a:r>
              <a:rPr lang="en-US" altLang="zh-CN" sz="3200" b="1" baseline="30000" dirty="0"/>
              <a:t>2</a:t>
            </a:r>
            <a:endParaRPr lang="en-US" sz="3200" b="1" baseline="30000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E405546-C41A-A049-B393-C9784367F8BA}"/>
              </a:ext>
            </a:extLst>
          </p:cNvPr>
          <p:cNvSpPr>
            <a:spLocks/>
          </p:cNvSpPr>
          <p:nvPr/>
        </p:nvSpPr>
        <p:spPr bwMode="auto">
          <a:xfrm>
            <a:off x="8824913" y="6510338"/>
            <a:ext cx="16033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0" tIns="0" rIns="0" bIns="0"/>
          <a:lstStyle>
            <a:lvl1pPr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1pPr>
            <a:lvl2pPr marL="742950" indent="-28575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2pPr>
            <a:lvl3pPr marL="11430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3pPr>
            <a:lvl4pPr marL="16002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4pPr>
            <a:lvl5pPr marL="20574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5pPr>
            <a:lvl6pPr marL="25146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6pPr>
            <a:lvl7pPr marL="29718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7pPr>
            <a:lvl8pPr marL="34290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8pPr>
            <a:lvl9pPr marL="38862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9pPr>
          </a:lstStyle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293345-BB10-A641-8561-37E91D2A3453}" type="slidenum">
              <a:rPr kumimoji="0" lang="en-US" altLang="zh-CN" sz="140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/>
                <a:ea typeface="黑体"/>
                <a:cs typeface="黑体"/>
                <a:sym typeface="Palatino" charset="0"/>
              </a:rPr>
              <a:pPr marL="0" marR="0" lvl="0" indent="0" algn="ctr" defTabSz="410751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zh-CN" sz="140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/>
              <a:ea typeface="黑体"/>
              <a:cs typeface="黑体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0934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Interweaving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 err="1"/>
              <a:t>SnSe</a:t>
            </a:r>
            <a:r>
              <a:rPr lang="zh-CN" altLang="en-US" dirty="0"/>
              <a:t> </a:t>
            </a:r>
            <a:r>
              <a:rPr lang="en-US" altLang="zh-CN" dirty="0"/>
              <a:t>Monolayers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916832"/>
            <a:ext cx="4052941" cy="41466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2852936"/>
            <a:ext cx="3024336" cy="20480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C3AAD0-6F2E-354B-974E-F8AFA93BA5CB}"/>
              </a:ext>
            </a:extLst>
          </p:cNvPr>
          <p:cNvSpPr txBox="1"/>
          <p:nvPr/>
        </p:nvSpPr>
        <p:spPr>
          <a:xfrm>
            <a:off x="8024" y="6424351"/>
            <a:ext cx="4286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Nat. </a:t>
            </a:r>
            <a:r>
              <a:rPr lang="en-US" altLang="zh-CN" b="1" dirty="0" err="1"/>
              <a:t>Commun</a:t>
            </a:r>
            <a:r>
              <a:rPr lang="en-US" altLang="zh-CN" b="1" dirty="0"/>
              <a:t>.</a:t>
            </a:r>
            <a:r>
              <a:rPr lang="zh-Hans" altLang="en-US" b="1" dirty="0"/>
              <a:t> </a:t>
            </a:r>
            <a:r>
              <a:rPr lang="en-US" altLang="zh-Hans" b="1" dirty="0"/>
              <a:t>9, 47 (</a:t>
            </a:r>
            <a:r>
              <a:rPr lang="en-US" altLang="zh-CN" b="1" dirty="0"/>
              <a:t>2018)</a:t>
            </a:r>
            <a:endParaRPr lang="zh-CN" altLang="en-US" b="1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8D657AE6-2BB6-C34C-928A-76B6676503F2}"/>
              </a:ext>
            </a:extLst>
          </p:cNvPr>
          <p:cNvSpPr>
            <a:spLocks/>
          </p:cNvSpPr>
          <p:nvPr/>
        </p:nvSpPr>
        <p:spPr bwMode="auto">
          <a:xfrm>
            <a:off x="8824913" y="6510338"/>
            <a:ext cx="16033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0" tIns="0" rIns="0" bIns="0"/>
          <a:lstStyle>
            <a:lvl1pPr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1pPr>
            <a:lvl2pPr marL="742950" indent="-28575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2pPr>
            <a:lvl3pPr marL="11430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3pPr>
            <a:lvl4pPr marL="16002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4pPr>
            <a:lvl5pPr marL="20574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5pPr>
            <a:lvl6pPr marL="25146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6pPr>
            <a:lvl7pPr marL="29718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7pPr>
            <a:lvl8pPr marL="34290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8pPr>
            <a:lvl9pPr marL="38862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9pPr>
          </a:lstStyle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293345-BB10-A641-8561-37E91D2A3453}" type="slidenum">
              <a:rPr kumimoji="0" lang="en-US" altLang="zh-CN" sz="140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/>
                <a:ea typeface="黑体"/>
                <a:cs typeface="黑体"/>
                <a:sym typeface="Palatino" charset="0"/>
              </a:rPr>
              <a:pPr marL="0" marR="0" lvl="0" indent="0" algn="ctr" defTabSz="410751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zh-CN" sz="140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/>
              <a:ea typeface="黑体"/>
              <a:cs typeface="黑体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641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3C541-F7CD-9643-8667-E1F48E3AD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984" y="404664"/>
            <a:ext cx="4358829" cy="857250"/>
          </a:xfrm>
        </p:spPr>
        <p:txBody>
          <a:bodyPr/>
          <a:lstStyle/>
          <a:p>
            <a:r>
              <a:rPr lang="en-US" altLang="zh-Hans" sz="4000" dirty="0">
                <a:latin typeface="+mn-lt"/>
                <a:ea typeface="黑体" panose="02010609060101010101" pitchFamily="49" charset="-122"/>
                <a:cs typeface="+mn-cs"/>
              </a:rPr>
              <a:t>Our</a:t>
            </a:r>
            <a:r>
              <a:rPr lang="zh-Hans" altLang="en-US" sz="4000" dirty="0">
                <a:latin typeface="+mn-lt"/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Hans" sz="4000" dirty="0">
                <a:latin typeface="+mn-lt"/>
                <a:ea typeface="黑体" panose="02010609060101010101" pitchFamily="49" charset="-122"/>
                <a:cs typeface="+mn-cs"/>
              </a:rPr>
              <a:t>Device</a:t>
            </a:r>
            <a:r>
              <a:rPr lang="zh-Hans" altLang="en-US" sz="4000" dirty="0">
                <a:latin typeface="+mn-lt"/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Hans" sz="4000" dirty="0">
                <a:latin typeface="+mn-lt"/>
                <a:ea typeface="黑体" panose="02010609060101010101" pitchFamily="49" charset="-122"/>
                <a:cs typeface="+mn-cs"/>
              </a:rPr>
              <a:t>Lab</a:t>
            </a:r>
            <a:endParaRPr lang="en-US" dirty="0">
              <a:latin typeface="+mn-lt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0B53C-51FC-9141-80C3-B2CC35E30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3096" y="1268760"/>
            <a:ext cx="4615408" cy="5425999"/>
          </a:xfrm>
        </p:spPr>
        <p:txBody>
          <a:bodyPr anchor="t"/>
          <a:lstStyle/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I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.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 </a:t>
            </a:r>
            <a:r>
              <a:rPr lang="en-US" altLang="zh-Hans" dirty="0">
                <a:solidFill>
                  <a:schemeClr val="tx1">
                    <a:lumMod val="50000"/>
                  </a:schemeClr>
                </a:solidFill>
                <a:ea typeface="SimHei" panose="02010609060101010101" pitchFamily="49" charset="-122"/>
              </a:rPr>
              <a:t>Topological</a:t>
            </a:r>
            <a:r>
              <a:rPr lang="zh-Hans" altLang="en-US" dirty="0">
                <a:solidFill>
                  <a:schemeClr val="tx1">
                    <a:lumMod val="50000"/>
                  </a:schemeClr>
                </a:solidFill>
                <a:ea typeface="SimHei" panose="02010609060101010101" pitchFamily="49" charset="-122"/>
              </a:rPr>
              <a:t> </a:t>
            </a:r>
            <a:r>
              <a:rPr lang="en-US" altLang="zh-Hans" dirty="0">
                <a:solidFill>
                  <a:schemeClr val="tx1">
                    <a:lumMod val="50000"/>
                  </a:schemeClr>
                </a:solidFill>
                <a:ea typeface="SimHei" panose="02010609060101010101" pitchFamily="49" charset="-122"/>
              </a:rPr>
              <a:t>Semimetals</a:t>
            </a:r>
            <a:endParaRPr lang="en-SG" altLang="zh-CN" dirty="0">
              <a:solidFill>
                <a:schemeClr val="tx1">
                  <a:lumMod val="50000"/>
                </a:schemeClr>
              </a:solidFill>
              <a:ea typeface="SimHei" panose="02010609060101010101" pitchFamily="49" charset="-122"/>
            </a:endParaRPr>
          </a:p>
          <a:p>
            <a:pPr lvl="1"/>
            <a:r>
              <a:rPr lang="en-SG" altLang="zh-CN" b="1" dirty="0">
                <a:solidFill>
                  <a:schemeClr val="tx1">
                    <a:lumMod val="50000"/>
                  </a:schemeClr>
                </a:solidFill>
                <a:ea typeface="SimHei" panose="02010609060101010101" pitchFamily="49" charset="-122"/>
              </a:rPr>
              <a:t>Weyl</a:t>
            </a:r>
            <a:r>
              <a:rPr lang="zh-CN" altLang="en-US" b="1" dirty="0">
                <a:solidFill>
                  <a:schemeClr val="tx1">
                    <a:lumMod val="50000"/>
                  </a:schemeClr>
                </a:solidFill>
                <a:ea typeface="SimHei" panose="02010609060101010101" pitchFamily="49" charset="-122"/>
              </a:rPr>
              <a:t> </a:t>
            </a:r>
            <a:r>
              <a:rPr lang="en-US" altLang="zh-CN" b="1" dirty="0">
                <a:solidFill>
                  <a:schemeClr val="tx1">
                    <a:lumMod val="50000"/>
                  </a:schemeClr>
                </a:solidFill>
                <a:ea typeface="SimHei" panose="02010609060101010101" pitchFamily="49" charset="-122"/>
              </a:rPr>
              <a:t>SMs</a:t>
            </a:r>
          </a:p>
          <a:p>
            <a:pPr lvl="2"/>
            <a:r>
              <a:rPr lang="en-US" altLang="zh-CN" sz="2000" dirty="0">
                <a:solidFill>
                  <a:schemeClr val="tx1">
                    <a:lumMod val="50000"/>
                  </a:schemeClr>
                </a:solidFill>
                <a:ea typeface="SimHei" panose="02010609060101010101" pitchFamily="49" charset="-122"/>
              </a:rPr>
              <a:t>PRB</a:t>
            </a:r>
            <a:r>
              <a:rPr lang="zh-CN" altLang="en-US" sz="2000" dirty="0">
                <a:solidFill>
                  <a:schemeClr val="tx1">
                    <a:lumMod val="50000"/>
                  </a:schemeClr>
                </a:solidFill>
                <a:ea typeface="SimHei" panose="02010609060101010101" pitchFamily="49" charset="-122"/>
              </a:rPr>
              <a:t> </a:t>
            </a:r>
            <a:r>
              <a:rPr lang="en-US" altLang="zh-CN" sz="2000" dirty="0">
                <a:solidFill>
                  <a:schemeClr val="tx1">
                    <a:lumMod val="50000"/>
                  </a:schemeClr>
                </a:solidFill>
                <a:ea typeface="SimHei" panose="02010609060101010101" pitchFamily="49" charset="-122"/>
              </a:rPr>
              <a:t>93,</a:t>
            </a:r>
            <a:r>
              <a:rPr lang="zh-CN" altLang="en-US" sz="2000" dirty="0">
                <a:solidFill>
                  <a:schemeClr val="tx1">
                    <a:lumMod val="50000"/>
                  </a:schemeClr>
                </a:solidFill>
                <a:ea typeface="SimHei" panose="02010609060101010101" pitchFamily="49" charset="-122"/>
              </a:rPr>
              <a:t> </a:t>
            </a:r>
            <a:r>
              <a:rPr lang="en-US" altLang="zh-CN" sz="2000" dirty="0">
                <a:solidFill>
                  <a:schemeClr val="tx1">
                    <a:lumMod val="50000"/>
                  </a:schemeClr>
                </a:solidFill>
                <a:ea typeface="SimHei" panose="02010609060101010101" pitchFamily="49" charset="-122"/>
              </a:rPr>
              <a:t>12112(R)</a:t>
            </a:r>
            <a:r>
              <a:rPr lang="zh-CN" altLang="en-US" sz="2000" dirty="0">
                <a:solidFill>
                  <a:schemeClr val="tx1">
                    <a:lumMod val="50000"/>
                  </a:schemeClr>
                </a:solidFill>
                <a:ea typeface="SimHei" panose="02010609060101010101" pitchFamily="49" charset="-122"/>
              </a:rPr>
              <a:t> </a:t>
            </a:r>
            <a:r>
              <a:rPr lang="en-US" altLang="zh-CN" sz="2000" dirty="0">
                <a:solidFill>
                  <a:schemeClr val="tx1">
                    <a:lumMod val="50000"/>
                  </a:schemeClr>
                </a:solidFill>
                <a:ea typeface="SimHei" panose="02010609060101010101" pitchFamily="49" charset="-122"/>
              </a:rPr>
              <a:t>(2016);</a:t>
            </a:r>
            <a:r>
              <a:rPr lang="zh-CN" altLang="en-US" sz="2000" dirty="0">
                <a:solidFill>
                  <a:schemeClr val="tx1">
                    <a:lumMod val="50000"/>
                  </a:schemeClr>
                </a:solidFill>
                <a:ea typeface="SimHei" panose="02010609060101010101" pitchFamily="49" charset="-122"/>
              </a:rPr>
              <a:t> </a:t>
            </a:r>
            <a:r>
              <a:rPr lang="en-US" altLang="zh-CN" sz="2000" dirty="0">
                <a:solidFill>
                  <a:schemeClr val="tx1">
                    <a:lumMod val="50000"/>
                  </a:schemeClr>
                </a:solidFill>
                <a:ea typeface="SimHei" panose="02010609060101010101" pitchFamily="49" charset="-122"/>
              </a:rPr>
              <a:t>ESI</a:t>
            </a:r>
            <a:r>
              <a:rPr lang="zh-CN" altLang="en-US" sz="2000" dirty="0">
                <a:solidFill>
                  <a:schemeClr val="tx1">
                    <a:lumMod val="50000"/>
                  </a:schemeClr>
                </a:solidFill>
                <a:ea typeface="SimHei" panose="02010609060101010101" pitchFamily="49" charset="-122"/>
              </a:rPr>
              <a:t> </a:t>
            </a:r>
            <a:r>
              <a:rPr lang="en-US" altLang="zh-CN" sz="2000" dirty="0">
                <a:solidFill>
                  <a:schemeClr val="tx1">
                    <a:lumMod val="50000"/>
                  </a:schemeClr>
                </a:solidFill>
                <a:ea typeface="SimHei" panose="02010609060101010101" pitchFamily="49" charset="-122"/>
              </a:rPr>
              <a:t>highly</a:t>
            </a:r>
            <a:r>
              <a:rPr lang="zh-CN" altLang="en-US" sz="2000" dirty="0">
                <a:solidFill>
                  <a:schemeClr val="tx1">
                    <a:lumMod val="50000"/>
                  </a:schemeClr>
                </a:solidFill>
                <a:ea typeface="SimHei" panose="02010609060101010101" pitchFamily="49" charset="-122"/>
              </a:rPr>
              <a:t> </a:t>
            </a:r>
            <a:r>
              <a:rPr lang="en-US" altLang="zh-CN" sz="2000" dirty="0">
                <a:solidFill>
                  <a:schemeClr val="tx1">
                    <a:lumMod val="50000"/>
                  </a:schemeClr>
                </a:solidFill>
                <a:ea typeface="SimHei" panose="02010609060101010101" pitchFamily="49" charset="-122"/>
              </a:rPr>
              <a:t>cited</a:t>
            </a:r>
          </a:p>
          <a:p>
            <a:pPr lvl="2"/>
            <a:r>
              <a:rPr lang="en-US" altLang="zh-CN" sz="2000" dirty="0">
                <a:solidFill>
                  <a:schemeClr val="tx1">
                    <a:lumMod val="50000"/>
                  </a:schemeClr>
                </a:solidFill>
                <a:ea typeface="SimHei" panose="02010609060101010101" pitchFamily="49" charset="-122"/>
              </a:rPr>
              <a:t>Front.</a:t>
            </a:r>
            <a:r>
              <a:rPr lang="zh-CN" altLang="en-US" sz="2000" dirty="0">
                <a:solidFill>
                  <a:schemeClr val="tx1">
                    <a:lumMod val="50000"/>
                  </a:schemeClr>
                </a:solidFill>
                <a:ea typeface="SimHei" panose="02010609060101010101" pitchFamily="49" charset="-122"/>
              </a:rPr>
              <a:t> </a:t>
            </a:r>
            <a:r>
              <a:rPr lang="en-US" altLang="zh-CN" sz="2000" dirty="0">
                <a:solidFill>
                  <a:schemeClr val="tx1">
                    <a:lumMod val="50000"/>
                  </a:schemeClr>
                </a:solidFill>
                <a:ea typeface="SimHei" panose="02010609060101010101" pitchFamily="49" charset="-122"/>
              </a:rPr>
              <a:t>Phys.</a:t>
            </a:r>
            <a:r>
              <a:rPr lang="zh-CN" altLang="en-US" sz="2000" dirty="0">
                <a:solidFill>
                  <a:schemeClr val="tx1">
                    <a:lumMod val="50000"/>
                  </a:schemeClr>
                </a:solidFill>
                <a:ea typeface="SimHei" panose="02010609060101010101" pitchFamily="49" charset="-122"/>
              </a:rPr>
              <a:t> </a:t>
            </a:r>
            <a:r>
              <a:rPr lang="en-US" altLang="zh-CN" sz="2000" dirty="0">
                <a:solidFill>
                  <a:schemeClr val="tx1">
                    <a:lumMod val="50000"/>
                  </a:schemeClr>
                </a:solidFill>
                <a:ea typeface="SimHei" panose="02010609060101010101" pitchFamily="49" charset="-122"/>
              </a:rPr>
              <a:t>12,</a:t>
            </a:r>
            <a:r>
              <a:rPr lang="zh-CN" altLang="en-US" sz="2000" dirty="0">
                <a:solidFill>
                  <a:schemeClr val="tx1">
                    <a:lumMod val="50000"/>
                  </a:schemeClr>
                </a:solidFill>
                <a:ea typeface="SimHei" panose="02010609060101010101" pitchFamily="49" charset="-122"/>
              </a:rPr>
              <a:t> </a:t>
            </a:r>
            <a:r>
              <a:rPr lang="en-US" altLang="zh-CN" sz="2000" dirty="0">
                <a:solidFill>
                  <a:schemeClr val="tx1">
                    <a:lumMod val="50000"/>
                  </a:schemeClr>
                </a:solidFill>
                <a:ea typeface="SimHei" panose="02010609060101010101" pitchFamily="49" charset="-122"/>
              </a:rPr>
              <a:t>127205</a:t>
            </a:r>
            <a:r>
              <a:rPr lang="zh-CN" altLang="en-US" sz="2000" dirty="0">
                <a:solidFill>
                  <a:schemeClr val="tx1">
                    <a:lumMod val="50000"/>
                  </a:schemeClr>
                </a:solidFill>
                <a:ea typeface="SimHei" panose="02010609060101010101" pitchFamily="49" charset="-122"/>
              </a:rPr>
              <a:t> </a:t>
            </a:r>
            <a:r>
              <a:rPr lang="en-US" altLang="zh-CN" sz="2000" dirty="0">
                <a:solidFill>
                  <a:schemeClr val="tx1">
                    <a:lumMod val="50000"/>
                  </a:schemeClr>
                </a:solidFill>
                <a:ea typeface="SimHei" panose="02010609060101010101" pitchFamily="49" charset="-122"/>
              </a:rPr>
              <a:t>(2017)</a:t>
            </a:r>
          </a:p>
          <a:p>
            <a:pPr marL="0" indent="0">
              <a:buNone/>
            </a:pPr>
            <a:r>
              <a:rPr lang="en-SG" altLang="zh-CN" dirty="0">
                <a:solidFill>
                  <a:schemeClr val="tx1">
                    <a:lumMod val="50000"/>
                  </a:schemeClr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II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.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 </a:t>
            </a:r>
            <a:r>
              <a:rPr lang="en-US" altLang="zh-Hans" dirty="0">
                <a:solidFill>
                  <a:schemeClr val="tx1">
                    <a:lumMod val="50000"/>
                  </a:schemeClr>
                </a:solidFill>
                <a:ea typeface="SimHei" panose="02010609060101010101" pitchFamily="49" charset="-122"/>
              </a:rPr>
              <a:t>Novel</a:t>
            </a:r>
            <a:r>
              <a:rPr lang="zh-Hans" altLang="en-US" dirty="0">
                <a:solidFill>
                  <a:schemeClr val="tx1">
                    <a:lumMod val="50000"/>
                  </a:schemeClr>
                </a:solidFill>
                <a:ea typeface="SimHei" panose="02010609060101010101" pitchFamily="49" charset="-122"/>
              </a:rPr>
              <a:t> </a:t>
            </a:r>
            <a:r>
              <a:rPr lang="en-US" altLang="zh-Hans" dirty="0">
                <a:solidFill>
                  <a:schemeClr val="tx1">
                    <a:lumMod val="50000"/>
                  </a:schemeClr>
                </a:solidFill>
                <a:ea typeface="SimHei" panose="02010609060101010101" pitchFamily="49" charset="-122"/>
              </a:rPr>
              <a:t>2D</a:t>
            </a:r>
            <a:r>
              <a:rPr lang="zh-Hans" altLang="en-US" dirty="0">
                <a:solidFill>
                  <a:schemeClr val="tx1">
                    <a:lumMod val="50000"/>
                  </a:schemeClr>
                </a:solidFill>
                <a:ea typeface="SimHei" panose="02010609060101010101" pitchFamily="49" charset="-122"/>
              </a:rPr>
              <a:t> </a:t>
            </a:r>
            <a:r>
              <a:rPr lang="en-US" altLang="zh-Hans" dirty="0">
                <a:solidFill>
                  <a:schemeClr val="tx1">
                    <a:lumMod val="50000"/>
                  </a:schemeClr>
                </a:solidFill>
                <a:ea typeface="SimHei" panose="02010609060101010101" pitchFamily="49" charset="-122"/>
              </a:rPr>
              <a:t>materials</a:t>
            </a:r>
            <a:endParaRPr lang="en-SG" altLang="zh-CN" dirty="0">
              <a:solidFill>
                <a:schemeClr val="tx1">
                  <a:lumMod val="50000"/>
                </a:schemeClr>
              </a:solidFill>
              <a:ea typeface="SimHei" panose="02010609060101010101" pitchFamily="49" charset="-122"/>
            </a:endParaRPr>
          </a:p>
          <a:p>
            <a:pPr lvl="1"/>
            <a:r>
              <a:rPr lang="en-US" altLang="zh-CN" b="1" dirty="0" err="1">
                <a:solidFill>
                  <a:schemeClr val="tx1">
                    <a:lumMod val="50000"/>
                  </a:schemeClr>
                </a:solidFill>
                <a:ea typeface="SimHei" panose="02010609060101010101" pitchFamily="49" charset="-122"/>
              </a:rPr>
              <a:t>SnSe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ea typeface="SimHei" panose="02010609060101010101" pitchFamily="49" charset="-122"/>
              </a:rPr>
              <a:t> 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ea typeface="SimHei" panose="02010609060101010101" pitchFamily="49" charset="-122"/>
              </a:rPr>
              <a:t>Family</a:t>
            </a:r>
            <a:endParaRPr lang="en-SG" altLang="zh-CN" dirty="0">
              <a:solidFill>
                <a:schemeClr val="tx1">
                  <a:lumMod val="50000"/>
                </a:schemeClr>
              </a:solidFill>
              <a:ea typeface="SimHei" panose="02010609060101010101" pitchFamily="49" charset="-122"/>
            </a:endParaRPr>
          </a:p>
          <a:p>
            <a:pPr lvl="1"/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ea typeface="SimHei" panose="02010609060101010101" pitchFamily="49" charset="-122"/>
              </a:rPr>
              <a:t>SnSe</a:t>
            </a:r>
            <a:r>
              <a:rPr lang="en-US" altLang="zh-CN" baseline="-25000" dirty="0">
                <a:solidFill>
                  <a:schemeClr val="tx1">
                    <a:lumMod val="50000"/>
                  </a:schemeClr>
                </a:solidFill>
                <a:ea typeface="SimHei" panose="02010609060101010101" pitchFamily="49" charset="-122"/>
              </a:rPr>
              <a:t>2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ea typeface="SimHei" panose="02010609060101010101" pitchFamily="49" charset="-122"/>
              </a:rPr>
              <a:t> 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ea typeface="SimHei" panose="02010609060101010101" pitchFamily="49" charset="-122"/>
              </a:rPr>
              <a:t>Family</a:t>
            </a:r>
          </a:p>
          <a:p>
            <a:pPr lvl="1"/>
            <a:r>
              <a:rPr lang="en-US" altLang="zh-Hans" dirty="0">
                <a:solidFill>
                  <a:schemeClr val="tx1">
                    <a:lumMod val="50000"/>
                  </a:schemeClr>
                </a:solidFill>
                <a:ea typeface="SimHei" panose="02010609060101010101" pitchFamily="49" charset="-122"/>
              </a:rPr>
              <a:t>….</a:t>
            </a:r>
            <a:endParaRPr lang="en-US" dirty="0">
              <a:solidFill>
                <a:schemeClr val="tx1">
                  <a:lumMod val="50000"/>
                </a:schemeClr>
              </a:solidFill>
              <a:ea typeface="SimHei" panose="02010609060101010101" pitchFamily="49" charset="-122"/>
            </a:endParaRPr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067FE45B-4ABB-5D4A-87F8-630D848E1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2" y="309740"/>
            <a:ext cx="4320000" cy="3231428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3EB8AAB1-5E96-BF4B-849C-902EE2DFE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2" y="3437932"/>
            <a:ext cx="4320000" cy="32314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EF7248-B30E-0A4E-BF02-0FCB27C785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24" y="133383"/>
            <a:ext cx="8812130" cy="6609098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40499B31-AFD4-C84C-8BC9-928FCF370DBE}"/>
              </a:ext>
            </a:extLst>
          </p:cNvPr>
          <p:cNvSpPr>
            <a:spLocks/>
          </p:cNvSpPr>
          <p:nvPr/>
        </p:nvSpPr>
        <p:spPr bwMode="auto">
          <a:xfrm>
            <a:off x="8824913" y="6510338"/>
            <a:ext cx="16033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0" tIns="0" rIns="0" bIns="0"/>
          <a:lstStyle>
            <a:lvl1pPr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1pPr>
            <a:lvl2pPr marL="742950" indent="-28575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2pPr>
            <a:lvl3pPr marL="11430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3pPr>
            <a:lvl4pPr marL="16002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4pPr>
            <a:lvl5pPr marL="20574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5pPr>
            <a:lvl6pPr marL="25146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6pPr>
            <a:lvl7pPr marL="29718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7pPr>
            <a:lvl8pPr marL="34290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8pPr>
            <a:lvl9pPr marL="38862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9pPr>
          </a:lstStyle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293345-BB10-A641-8561-37E91D2A3453}" type="slidenum">
              <a:rPr kumimoji="0" lang="en-US" altLang="zh-CN" sz="140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/>
                <a:ea typeface="黑体"/>
                <a:cs typeface="黑体"/>
                <a:sym typeface="Palatino" charset="0"/>
              </a:rPr>
              <a:pPr marL="0" marR="0" lvl="0" indent="0" algn="ctr" defTabSz="410751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40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/>
              <a:ea typeface="黑体"/>
              <a:cs typeface="黑体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80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figure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5637" y="1566617"/>
            <a:ext cx="6055321" cy="4668559"/>
          </a:xfrm>
          <a:prstGeom prst="rect">
            <a:avLst/>
          </a:prstGeom>
        </p:spPr>
      </p:pic>
      <p:sp>
        <p:nvSpPr>
          <p:cNvPr id="10" name="流程图: 决策 9"/>
          <p:cNvSpPr/>
          <p:nvPr/>
        </p:nvSpPr>
        <p:spPr>
          <a:xfrm>
            <a:off x="3714744" y="142852"/>
            <a:ext cx="357190" cy="239318"/>
          </a:xfrm>
          <a:prstGeom prst="flowChartDecision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019696D-2017-774E-B32B-BD0755D3845D}"/>
              </a:ext>
            </a:extLst>
          </p:cNvPr>
          <p:cNvSpPr txBox="1">
            <a:spLocks/>
          </p:cNvSpPr>
          <p:nvPr/>
        </p:nvSpPr>
        <p:spPr bwMode="auto">
          <a:xfrm>
            <a:off x="357188" y="562570"/>
            <a:ext cx="8429625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0751" rtl="0" eaLnBrk="0" fontAlgn="base" hangingPunct="0">
              <a:lnSpc>
                <a:spcPct val="90000"/>
              </a:lnSpc>
              <a:spcBef>
                <a:spcPts val="1125"/>
              </a:spcBef>
              <a:spcAft>
                <a:spcPct val="0"/>
              </a:spcAft>
              <a:defRPr kumimoji="1" sz="3797">
                <a:solidFill>
                  <a:srgbClr val="D93E2B"/>
                </a:solidFill>
                <a:latin typeface="+mj-lt"/>
                <a:ea typeface="SimSun" pitchFamily="2" charset="-122"/>
                <a:cs typeface="+mj-cs"/>
                <a:sym typeface="Bodoni SvtyTwo ITC TT-Book" charset="0"/>
              </a:defRPr>
            </a:lvl1pPr>
            <a:lvl2pPr algn="ctr" defTabSz="410751" rtl="0" eaLnBrk="0" fontAlgn="base" hangingPunct="0">
              <a:lnSpc>
                <a:spcPct val="90000"/>
              </a:lnSpc>
              <a:spcBef>
                <a:spcPts val="1125"/>
              </a:spcBef>
              <a:spcAft>
                <a:spcPct val="0"/>
              </a:spcAft>
              <a:defRPr kumimoji="1" sz="3797">
                <a:solidFill>
                  <a:srgbClr val="D93E2B"/>
                </a:solidFill>
                <a:latin typeface="Bodoni SvtyTwo ITC TT-Book" charset="0"/>
                <a:ea typeface="SimSun" pitchFamily="2" charset="-122"/>
                <a:cs typeface="Bodoni SvtyTwo ITC TT-Book" charset="0"/>
                <a:sym typeface="Bodoni SvtyTwo ITC TT-Book" charset="0"/>
              </a:defRPr>
            </a:lvl2pPr>
            <a:lvl3pPr algn="ctr" defTabSz="410751" rtl="0" eaLnBrk="0" fontAlgn="base" hangingPunct="0">
              <a:lnSpc>
                <a:spcPct val="90000"/>
              </a:lnSpc>
              <a:spcBef>
                <a:spcPts val="1125"/>
              </a:spcBef>
              <a:spcAft>
                <a:spcPct val="0"/>
              </a:spcAft>
              <a:defRPr kumimoji="1" sz="3797">
                <a:solidFill>
                  <a:srgbClr val="D93E2B"/>
                </a:solidFill>
                <a:latin typeface="Bodoni SvtyTwo ITC TT-Book" charset="0"/>
                <a:ea typeface="SimSun" pitchFamily="2" charset="-122"/>
                <a:cs typeface="Bodoni SvtyTwo ITC TT-Book" charset="0"/>
                <a:sym typeface="Bodoni SvtyTwo ITC TT-Book" charset="0"/>
              </a:defRPr>
            </a:lvl3pPr>
            <a:lvl4pPr algn="ctr" defTabSz="410751" rtl="0" eaLnBrk="0" fontAlgn="base" hangingPunct="0">
              <a:lnSpc>
                <a:spcPct val="90000"/>
              </a:lnSpc>
              <a:spcBef>
                <a:spcPts val="1125"/>
              </a:spcBef>
              <a:spcAft>
                <a:spcPct val="0"/>
              </a:spcAft>
              <a:defRPr kumimoji="1" sz="3797">
                <a:solidFill>
                  <a:srgbClr val="D93E2B"/>
                </a:solidFill>
                <a:latin typeface="Bodoni SvtyTwo ITC TT-Book" charset="0"/>
                <a:ea typeface="SimSun" pitchFamily="2" charset="-122"/>
                <a:cs typeface="Bodoni SvtyTwo ITC TT-Book" charset="0"/>
                <a:sym typeface="Bodoni SvtyTwo ITC TT-Book" charset="0"/>
              </a:defRPr>
            </a:lvl4pPr>
            <a:lvl5pPr algn="ctr" defTabSz="410751" rtl="0" eaLnBrk="0" fontAlgn="base" hangingPunct="0">
              <a:lnSpc>
                <a:spcPct val="90000"/>
              </a:lnSpc>
              <a:spcBef>
                <a:spcPts val="1125"/>
              </a:spcBef>
              <a:spcAft>
                <a:spcPct val="0"/>
              </a:spcAft>
              <a:defRPr kumimoji="1" sz="3797">
                <a:solidFill>
                  <a:srgbClr val="D93E2B"/>
                </a:solidFill>
                <a:latin typeface="Bodoni SvtyTwo ITC TT-Book" charset="0"/>
                <a:ea typeface="SimSun" pitchFamily="2" charset="-122"/>
                <a:cs typeface="Bodoni SvtyTwo ITC TT-Book" charset="0"/>
                <a:sym typeface="Bodoni SvtyTwo ITC TT-Book" charset="0"/>
              </a:defRPr>
            </a:lvl5pPr>
            <a:lvl6pPr marL="321457" algn="ctr" defTabSz="410751" rtl="0" fontAlgn="base" hangingPunct="0">
              <a:lnSpc>
                <a:spcPct val="90000"/>
              </a:lnSpc>
              <a:spcBef>
                <a:spcPts val="1125"/>
              </a:spcBef>
              <a:spcAft>
                <a:spcPct val="0"/>
              </a:spcAft>
              <a:defRPr sz="3797">
                <a:solidFill>
                  <a:srgbClr val="D93E2B"/>
                </a:solidFill>
                <a:latin typeface="Bodoni SvtyTwo ITC TT-Book" charset="0"/>
                <a:ea typeface="宋体" charset="0"/>
                <a:cs typeface="Bodoni SvtyTwo ITC TT-Book" charset="0"/>
                <a:sym typeface="Bodoni SvtyTwo ITC TT-Book" charset="0"/>
              </a:defRPr>
            </a:lvl6pPr>
            <a:lvl7pPr marL="642915" algn="ctr" defTabSz="410751" rtl="0" fontAlgn="base" hangingPunct="0">
              <a:lnSpc>
                <a:spcPct val="90000"/>
              </a:lnSpc>
              <a:spcBef>
                <a:spcPts val="1125"/>
              </a:spcBef>
              <a:spcAft>
                <a:spcPct val="0"/>
              </a:spcAft>
              <a:defRPr sz="3797">
                <a:solidFill>
                  <a:srgbClr val="D93E2B"/>
                </a:solidFill>
                <a:latin typeface="Bodoni SvtyTwo ITC TT-Book" charset="0"/>
                <a:ea typeface="宋体" charset="0"/>
                <a:cs typeface="Bodoni SvtyTwo ITC TT-Book" charset="0"/>
                <a:sym typeface="Bodoni SvtyTwo ITC TT-Book" charset="0"/>
              </a:defRPr>
            </a:lvl7pPr>
            <a:lvl8pPr marL="964372" algn="ctr" defTabSz="410751" rtl="0" fontAlgn="base" hangingPunct="0">
              <a:lnSpc>
                <a:spcPct val="90000"/>
              </a:lnSpc>
              <a:spcBef>
                <a:spcPts val="1125"/>
              </a:spcBef>
              <a:spcAft>
                <a:spcPct val="0"/>
              </a:spcAft>
              <a:defRPr sz="3797">
                <a:solidFill>
                  <a:srgbClr val="D93E2B"/>
                </a:solidFill>
                <a:latin typeface="Bodoni SvtyTwo ITC TT-Book" charset="0"/>
                <a:ea typeface="宋体" charset="0"/>
                <a:cs typeface="Bodoni SvtyTwo ITC TT-Book" charset="0"/>
                <a:sym typeface="Bodoni SvtyTwo ITC TT-Book" charset="0"/>
              </a:defRPr>
            </a:lvl8pPr>
            <a:lvl9pPr marL="1285829" algn="ctr" defTabSz="410751" rtl="0" fontAlgn="base" hangingPunct="0">
              <a:lnSpc>
                <a:spcPct val="90000"/>
              </a:lnSpc>
              <a:spcBef>
                <a:spcPts val="1125"/>
              </a:spcBef>
              <a:spcAft>
                <a:spcPct val="0"/>
              </a:spcAft>
              <a:defRPr sz="3797">
                <a:solidFill>
                  <a:srgbClr val="D93E2B"/>
                </a:solidFill>
                <a:latin typeface="Bodoni SvtyTwo ITC TT-Book" charset="0"/>
                <a:ea typeface="宋体" charset="0"/>
                <a:cs typeface="Bodoni SvtyTwo ITC TT-Book" charset="0"/>
                <a:sym typeface="Bodoni SvtyTwo ITC TT-Book" charset="0"/>
              </a:defRPr>
            </a:lvl9pPr>
          </a:lstStyle>
          <a:p>
            <a:r>
              <a:rPr lang="en-US" altLang="zh-CN" sz="4000" dirty="0"/>
              <a:t>Bismuth-doped n-</a:t>
            </a:r>
            <a:r>
              <a:rPr lang="en-US" altLang="zh-CN" sz="4000" dirty="0" err="1"/>
              <a:t>SnSe</a:t>
            </a:r>
            <a:r>
              <a:rPr lang="en-US" altLang="zh-Hans" sz="4000" dirty="0"/>
              <a:t>:</a:t>
            </a:r>
            <a:r>
              <a:rPr lang="en-US" altLang="zh-CN" sz="4000" dirty="0"/>
              <a:t> Transport</a:t>
            </a:r>
            <a:endParaRPr lang="en-US" kern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670B14-C779-A34A-B8C8-AFD1534150AA}"/>
              </a:ext>
            </a:extLst>
          </p:cNvPr>
          <p:cNvSpPr txBox="1"/>
          <p:nvPr/>
        </p:nvSpPr>
        <p:spPr>
          <a:xfrm>
            <a:off x="8024" y="6424351"/>
            <a:ext cx="4286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s" b="1" dirty="0"/>
              <a:t>Unpublished</a:t>
            </a:r>
            <a:endParaRPr lang="zh-CN" altLang="en-US" b="1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CCFED57-7AAE-914C-BC81-3E3EF0139210}"/>
              </a:ext>
            </a:extLst>
          </p:cNvPr>
          <p:cNvSpPr>
            <a:spLocks/>
          </p:cNvSpPr>
          <p:nvPr/>
        </p:nvSpPr>
        <p:spPr bwMode="auto">
          <a:xfrm>
            <a:off x="8824913" y="6510338"/>
            <a:ext cx="16033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0" tIns="0" rIns="0" bIns="0"/>
          <a:lstStyle>
            <a:lvl1pPr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1pPr>
            <a:lvl2pPr marL="742950" indent="-28575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2pPr>
            <a:lvl3pPr marL="11430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3pPr>
            <a:lvl4pPr marL="16002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4pPr>
            <a:lvl5pPr marL="20574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5pPr>
            <a:lvl6pPr marL="25146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6pPr>
            <a:lvl7pPr marL="29718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7pPr>
            <a:lvl8pPr marL="34290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8pPr>
            <a:lvl9pPr marL="38862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9pPr>
          </a:lstStyle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293345-BB10-A641-8561-37E91D2A3453}" type="slidenum">
              <a:rPr kumimoji="0" lang="en-US" altLang="zh-CN" sz="140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/>
                <a:ea typeface="黑体"/>
                <a:cs typeface="黑体"/>
                <a:sym typeface="Palatino" charset="0"/>
              </a:rPr>
              <a:pPr marL="0" marR="0" lvl="0" indent="0" algn="ctr" defTabSz="410751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zh-CN" sz="140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/>
              <a:ea typeface="黑体"/>
              <a:cs typeface="黑体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2924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545730"/>
            <a:ext cx="6797231" cy="5312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085832" y="203200"/>
            <a:ext cx="8229600" cy="511156"/>
          </a:xfrm>
        </p:spPr>
        <p:txBody>
          <a:bodyPr>
            <a:noAutofit/>
          </a:bodyPr>
          <a:lstStyle/>
          <a:p>
            <a:br>
              <a:rPr lang="en-US" altLang="zh-CN" sz="2800" dirty="0"/>
            </a:br>
            <a:endParaRPr lang="zh-CN" altLang="en-US" sz="2800" dirty="0"/>
          </a:p>
        </p:txBody>
      </p:sp>
      <p:sp>
        <p:nvSpPr>
          <p:cNvPr id="7" name="流程图: 决策 6"/>
          <p:cNvSpPr/>
          <p:nvPr/>
        </p:nvSpPr>
        <p:spPr>
          <a:xfrm>
            <a:off x="3571868" y="117848"/>
            <a:ext cx="357190" cy="239318"/>
          </a:xfrm>
          <a:prstGeom prst="flowChartDecision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1643042" y="4214818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DFT</a:t>
            </a:r>
            <a:endParaRPr lang="zh-CN" altLang="en-US" dirty="0"/>
          </a:p>
        </p:txBody>
      </p:sp>
      <p:sp>
        <p:nvSpPr>
          <p:cNvPr id="24" name="五角星 23"/>
          <p:cNvSpPr/>
          <p:nvPr/>
        </p:nvSpPr>
        <p:spPr>
          <a:xfrm flipV="1">
            <a:off x="5072066" y="6429396"/>
            <a:ext cx="200020" cy="200020"/>
          </a:xfrm>
          <a:prstGeom prst="star5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4C172C9-EAE7-6E4B-B7C1-98F20B426D3D}"/>
              </a:ext>
            </a:extLst>
          </p:cNvPr>
          <p:cNvSpPr txBox="1">
            <a:spLocks/>
          </p:cNvSpPr>
          <p:nvPr/>
        </p:nvSpPr>
        <p:spPr bwMode="auto">
          <a:xfrm>
            <a:off x="357188" y="562570"/>
            <a:ext cx="8429625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0751" rtl="0" eaLnBrk="0" fontAlgn="base" hangingPunct="0">
              <a:lnSpc>
                <a:spcPct val="90000"/>
              </a:lnSpc>
              <a:spcBef>
                <a:spcPts val="1125"/>
              </a:spcBef>
              <a:spcAft>
                <a:spcPct val="0"/>
              </a:spcAft>
              <a:defRPr kumimoji="1" sz="3797">
                <a:solidFill>
                  <a:srgbClr val="D93E2B"/>
                </a:solidFill>
                <a:latin typeface="+mj-lt"/>
                <a:ea typeface="SimSun" pitchFamily="2" charset="-122"/>
                <a:cs typeface="+mj-cs"/>
                <a:sym typeface="Bodoni SvtyTwo ITC TT-Book" charset="0"/>
              </a:defRPr>
            </a:lvl1pPr>
            <a:lvl2pPr algn="ctr" defTabSz="410751" rtl="0" eaLnBrk="0" fontAlgn="base" hangingPunct="0">
              <a:lnSpc>
                <a:spcPct val="90000"/>
              </a:lnSpc>
              <a:spcBef>
                <a:spcPts val="1125"/>
              </a:spcBef>
              <a:spcAft>
                <a:spcPct val="0"/>
              </a:spcAft>
              <a:defRPr kumimoji="1" sz="3797">
                <a:solidFill>
                  <a:srgbClr val="D93E2B"/>
                </a:solidFill>
                <a:latin typeface="Bodoni SvtyTwo ITC TT-Book" charset="0"/>
                <a:ea typeface="SimSun" pitchFamily="2" charset="-122"/>
                <a:cs typeface="Bodoni SvtyTwo ITC TT-Book" charset="0"/>
                <a:sym typeface="Bodoni SvtyTwo ITC TT-Book" charset="0"/>
              </a:defRPr>
            </a:lvl2pPr>
            <a:lvl3pPr algn="ctr" defTabSz="410751" rtl="0" eaLnBrk="0" fontAlgn="base" hangingPunct="0">
              <a:lnSpc>
                <a:spcPct val="90000"/>
              </a:lnSpc>
              <a:spcBef>
                <a:spcPts val="1125"/>
              </a:spcBef>
              <a:spcAft>
                <a:spcPct val="0"/>
              </a:spcAft>
              <a:defRPr kumimoji="1" sz="3797">
                <a:solidFill>
                  <a:srgbClr val="D93E2B"/>
                </a:solidFill>
                <a:latin typeface="Bodoni SvtyTwo ITC TT-Book" charset="0"/>
                <a:ea typeface="SimSun" pitchFamily="2" charset="-122"/>
                <a:cs typeface="Bodoni SvtyTwo ITC TT-Book" charset="0"/>
                <a:sym typeface="Bodoni SvtyTwo ITC TT-Book" charset="0"/>
              </a:defRPr>
            </a:lvl3pPr>
            <a:lvl4pPr algn="ctr" defTabSz="410751" rtl="0" eaLnBrk="0" fontAlgn="base" hangingPunct="0">
              <a:lnSpc>
                <a:spcPct val="90000"/>
              </a:lnSpc>
              <a:spcBef>
                <a:spcPts val="1125"/>
              </a:spcBef>
              <a:spcAft>
                <a:spcPct val="0"/>
              </a:spcAft>
              <a:defRPr kumimoji="1" sz="3797">
                <a:solidFill>
                  <a:srgbClr val="D93E2B"/>
                </a:solidFill>
                <a:latin typeface="Bodoni SvtyTwo ITC TT-Book" charset="0"/>
                <a:ea typeface="SimSun" pitchFamily="2" charset="-122"/>
                <a:cs typeface="Bodoni SvtyTwo ITC TT-Book" charset="0"/>
                <a:sym typeface="Bodoni SvtyTwo ITC TT-Book" charset="0"/>
              </a:defRPr>
            </a:lvl4pPr>
            <a:lvl5pPr algn="ctr" defTabSz="410751" rtl="0" eaLnBrk="0" fontAlgn="base" hangingPunct="0">
              <a:lnSpc>
                <a:spcPct val="90000"/>
              </a:lnSpc>
              <a:spcBef>
                <a:spcPts val="1125"/>
              </a:spcBef>
              <a:spcAft>
                <a:spcPct val="0"/>
              </a:spcAft>
              <a:defRPr kumimoji="1" sz="3797">
                <a:solidFill>
                  <a:srgbClr val="D93E2B"/>
                </a:solidFill>
                <a:latin typeface="Bodoni SvtyTwo ITC TT-Book" charset="0"/>
                <a:ea typeface="SimSun" pitchFamily="2" charset="-122"/>
                <a:cs typeface="Bodoni SvtyTwo ITC TT-Book" charset="0"/>
                <a:sym typeface="Bodoni SvtyTwo ITC TT-Book" charset="0"/>
              </a:defRPr>
            </a:lvl5pPr>
            <a:lvl6pPr marL="321457" algn="ctr" defTabSz="410751" rtl="0" fontAlgn="base" hangingPunct="0">
              <a:lnSpc>
                <a:spcPct val="90000"/>
              </a:lnSpc>
              <a:spcBef>
                <a:spcPts val="1125"/>
              </a:spcBef>
              <a:spcAft>
                <a:spcPct val="0"/>
              </a:spcAft>
              <a:defRPr sz="3797">
                <a:solidFill>
                  <a:srgbClr val="D93E2B"/>
                </a:solidFill>
                <a:latin typeface="Bodoni SvtyTwo ITC TT-Book" charset="0"/>
                <a:ea typeface="宋体" charset="0"/>
                <a:cs typeface="Bodoni SvtyTwo ITC TT-Book" charset="0"/>
                <a:sym typeface="Bodoni SvtyTwo ITC TT-Book" charset="0"/>
              </a:defRPr>
            </a:lvl6pPr>
            <a:lvl7pPr marL="642915" algn="ctr" defTabSz="410751" rtl="0" fontAlgn="base" hangingPunct="0">
              <a:lnSpc>
                <a:spcPct val="90000"/>
              </a:lnSpc>
              <a:spcBef>
                <a:spcPts val="1125"/>
              </a:spcBef>
              <a:spcAft>
                <a:spcPct val="0"/>
              </a:spcAft>
              <a:defRPr sz="3797">
                <a:solidFill>
                  <a:srgbClr val="D93E2B"/>
                </a:solidFill>
                <a:latin typeface="Bodoni SvtyTwo ITC TT-Book" charset="0"/>
                <a:ea typeface="宋体" charset="0"/>
                <a:cs typeface="Bodoni SvtyTwo ITC TT-Book" charset="0"/>
                <a:sym typeface="Bodoni SvtyTwo ITC TT-Book" charset="0"/>
              </a:defRPr>
            </a:lvl7pPr>
            <a:lvl8pPr marL="964372" algn="ctr" defTabSz="410751" rtl="0" fontAlgn="base" hangingPunct="0">
              <a:lnSpc>
                <a:spcPct val="90000"/>
              </a:lnSpc>
              <a:spcBef>
                <a:spcPts val="1125"/>
              </a:spcBef>
              <a:spcAft>
                <a:spcPct val="0"/>
              </a:spcAft>
              <a:defRPr sz="3797">
                <a:solidFill>
                  <a:srgbClr val="D93E2B"/>
                </a:solidFill>
                <a:latin typeface="Bodoni SvtyTwo ITC TT-Book" charset="0"/>
                <a:ea typeface="宋体" charset="0"/>
                <a:cs typeface="Bodoni SvtyTwo ITC TT-Book" charset="0"/>
                <a:sym typeface="Bodoni SvtyTwo ITC TT-Book" charset="0"/>
              </a:defRPr>
            </a:lvl8pPr>
            <a:lvl9pPr marL="1285829" algn="ctr" defTabSz="410751" rtl="0" fontAlgn="base" hangingPunct="0">
              <a:lnSpc>
                <a:spcPct val="90000"/>
              </a:lnSpc>
              <a:spcBef>
                <a:spcPts val="1125"/>
              </a:spcBef>
              <a:spcAft>
                <a:spcPct val="0"/>
              </a:spcAft>
              <a:defRPr sz="3797">
                <a:solidFill>
                  <a:srgbClr val="D93E2B"/>
                </a:solidFill>
                <a:latin typeface="Bodoni SvtyTwo ITC TT-Book" charset="0"/>
                <a:ea typeface="宋体" charset="0"/>
                <a:cs typeface="Bodoni SvtyTwo ITC TT-Book" charset="0"/>
                <a:sym typeface="Bodoni SvtyTwo ITC TT-Book" charset="0"/>
              </a:defRPr>
            </a:lvl9pPr>
          </a:lstStyle>
          <a:p>
            <a:r>
              <a:rPr lang="en-US" altLang="zh-CN" sz="4000" dirty="0"/>
              <a:t>Bismuth-doped n-</a:t>
            </a:r>
            <a:r>
              <a:rPr lang="en-US" altLang="zh-CN" sz="4000" dirty="0" err="1"/>
              <a:t>SnSe</a:t>
            </a:r>
            <a:r>
              <a:rPr lang="en-US" altLang="zh-Hans" sz="4000" dirty="0"/>
              <a:t>:</a:t>
            </a:r>
            <a:r>
              <a:rPr lang="en-US" altLang="zh-CN" sz="4000" dirty="0"/>
              <a:t> </a:t>
            </a:r>
            <a:r>
              <a:rPr lang="en-US" altLang="zh-Hans" sz="4000" dirty="0"/>
              <a:t>ARPES</a:t>
            </a:r>
            <a:endParaRPr lang="en-US" kern="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59BF62-5280-5344-8EF2-6D3F53142949}"/>
              </a:ext>
            </a:extLst>
          </p:cNvPr>
          <p:cNvSpPr txBox="1"/>
          <p:nvPr/>
        </p:nvSpPr>
        <p:spPr>
          <a:xfrm>
            <a:off x="8024" y="6424351"/>
            <a:ext cx="4286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s" b="1" dirty="0"/>
              <a:t>Unpublished</a:t>
            </a:r>
            <a:endParaRPr lang="zh-CN" altLang="en-US" b="1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ABBA79BF-B858-ED4F-93FA-FC177C6158F7}"/>
              </a:ext>
            </a:extLst>
          </p:cNvPr>
          <p:cNvSpPr>
            <a:spLocks/>
          </p:cNvSpPr>
          <p:nvPr/>
        </p:nvSpPr>
        <p:spPr bwMode="auto">
          <a:xfrm>
            <a:off x="8824913" y="6510338"/>
            <a:ext cx="16033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0" tIns="0" rIns="0" bIns="0"/>
          <a:lstStyle>
            <a:lvl1pPr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1pPr>
            <a:lvl2pPr marL="742950" indent="-28575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2pPr>
            <a:lvl3pPr marL="11430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3pPr>
            <a:lvl4pPr marL="16002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4pPr>
            <a:lvl5pPr marL="20574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5pPr>
            <a:lvl6pPr marL="25146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6pPr>
            <a:lvl7pPr marL="29718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7pPr>
            <a:lvl8pPr marL="34290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8pPr>
            <a:lvl9pPr marL="38862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9pPr>
          </a:lstStyle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293345-BB10-A641-8561-37E91D2A3453}" type="slidenum">
              <a:rPr kumimoji="0" lang="en-US" altLang="zh-CN" sz="140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/>
                <a:ea typeface="黑体"/>
                <a:cs typeface="黑体"/>
                <a:sym typeface="Palatino" charset="0"/>
              </a:rPr>
              <a:pPr marL="0" marR="0" lvl="0" indent="0" algn="ctr" defTabSz="410751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zh-CN" sz="140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/>
              <a:ea typeface="黑体"/>
              <a:cs typeface="黑体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5462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00C8D5C-19E7-BF4A-B44A-2CCDC33C7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8" y="1700809"/>
            <a:ext cx="8429625" cy="4968552"/>
          </a:xfr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altLang="zh-CN" sz="2400" kern="1200" dirty="0">
                <a:ea typeface="宋体"/>
              </a:rPr>
              <a:t>E</a:t>
            </a:r>
            <a:r>
              <a:rPr kumimoji="0" lang="en-US" altLang="zh-Hans" sz="2400" kern="1200" dirty="0">
                <a:ea typeface="宋体"/>
              </a:rPr>
              <a:t>xotic</a:t>
            </a:r>
            <a:r>
              <a:rPr kumimoji="0" lang="zh-Hans" altLang="en-US" sz="2400" kern="1200" dirty="0">
                <a:ea typeface="宋体"/>
              </a:rPr>
              <a:t> </a:t>
            </a:r>
            <a:r>
              <a:rPr kumimoji="0" lang="en-US" altLang="zh-Hans" sz="2400" kern="1200" dirty="0">
                <a:ea typeface="宋体"/>
              </a:rPr>
              <a:t>Energy</a:t>
            </a:r>
            <a:r>
              <a:rPr kumimoji="0" lang="zh-Hans" altLang="en-US" sz="2400" kern="1200" dirty="0">
                <a:ea typeface="宋体"/>
              </a:rPr>
              <a:t> </a:t>
            </a:r>
            <a:r>
              <a:rPr kumimoji="0" lang="en-US" altLang="zh-Hans" sz="2400" kern="1200" dirty="0">
                <a:ea typeface="宋体"/>
              </a:rPr>
              <a:t>Bands</a:t>
            </a:r>
            <a:r>
              <a:rPr kumimoji="0" lang="zh-Hans" altLang="en-US" sz="2400" kern="1200" dirty="0">
                <a:ea typeface="宋体"/>
              </a:rPr>
              <a:t> </a:t>
            </a:r>
            <a:r>
              <a:rPr kumimoji="0" lang="en-US" altLang="zh-Hans" sz="2400" kern="1200" dirty="0">
                <a:ea typeface="宋体"/>
              </a:rPr>
              <a:t>and</a:t>
            </a:r>
            <a:r>
              <a:rPr kumimoji="0" lang="zh-Hans" altLang="en-US" sz="2400" kern="1200" dirty="0">
                <a:ea typeface="宋体"/>
              </a:rPr>
              <a:t> </a:t>
            </a:r>
            <a:r>
              <a:rPr kumimoji="0" lang="en-US" altLang="zh-Hans" sz="2400" kern="1200" dirty="0">
                <a:ea typeface="宋体"/>
              </a:rPr>
              <a:t>Defects</a:t>
            </a:r>
            <a:r>
              <a:rPr kumimoji="0" lang="zh-Hans" altLang="en-US" sz="2400" kern="1200" dirty="0">
                <a:ea typeface="宋体"/>
              </a:rPr>
              <a:t> </a:t>
            </a:r>
            <a:r>
              <a:rPr kumimoji="0" lang="en-US" altLang="zh-Hans" sz="2400" kern="1200" dirty="0">
                <a:ea typeface="宋体"/>
              </a:rPr>
              <a:t>Physics</a:t>
            </a:r>
            <a:r>
              <a:rPr kumimoji="0" lang="zh-Hans" altLang="en-US" sz="2400" kern="1200" dirty="0">
                <a:ea typeface="宋体"/>
              </a:rPr>
              <a:t> </a:t>
            </a:r>
            <a:r>
              <a:rPr kumimoji="0" lang="en-US" altLang="zh-Hans" sz="2400" kern="1200" dirty="0">
                <a:ea typeface="宋体"/>
              </a:rPr>
              <a:t>in</a:t>
            </a:r>
            <a:r>
              <a:rPr kumimoji="0" lang="zh-Hans" altLang="en-US" sz="2400" kern="1200" dirty="0">
                <a:ea typeface="宋体"/>
              </a:rPr>
              <a:t> </a:t>
            </a:r>
            <a:r>
              <a:rPr kumimoji="0" lang="en-US" altLang="zh-Hans" sz="2400" kern="1200" dirty="0" err="1">
                <a:ea typeface="宋体"/>
              </a:rPr>
              <a:t>SnSe</a:t>
            </a:r>
            <a:r>
              <a:rPr kumimoji="0" lang="zh-CN" altLang="en-US" sz="2400" kern="1200" dirty="0">
                <a:ea typeface="宋体"/>
              </a:rPr>
              <a:t> </a:t>
            </a:r>
            <a:endParaRPr kumimoji="0" lang="en-US" altLang="zh-CN" sz="2400" kern="1200" dirty="0">
              <a:ea typeface="宋体"/>
            </a:endParaRPr>
          </a:p>
          <a:p>
            <a:pPr marL="800100" lvl="1" indent="-34290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en-US" altLang="zh-CN" sz="2000" i="1" kern="1200" dirty="0">
                <a:ea typeface="宋体"/>
              </a:rPr>
              <a:t>Pudding-mold</a:t>
            </a:r>
            <a:r>
              <a:rPr kumimoji="0" lang="zh-CN" altLang="en-US" sz="2000" kern="1200" dirty="0">
                <a:ea typeface="宋体"/>
              </a:rPr>
              <a:t> </a:t>
            </a:r>
            <a:r>
              <a:rPr kumimoji="0" lang="en-US" altLang="zh-CN" sz="2000" kern="1200" dirty="0">
                <a:ea typeface="宋体"/>
              </a:rPr>
              <a:t>shaped</a:t>
            </a:r>
            <a:r>
              <a:rPr kumimoji="0" lang="zh-CN" altLang="en-US" sz="2000" kern="1200" dirty="0">
                <a:ea typeface="宋体"/>
              </a:rPr>
              <a:t> </a:t>
            </a:r>
            <a:r>
              <a:rPr kumimoji="0" lang="en-US" altLang="zh-CN" sz="2000" kern="1200" dirty="0">
                <a:ea typeface="宋体"/>
              </a:rPr>
              <a:t>VB</a:t>
            </a:r>
          </a:p>
          <a:p>
            <a:pPr marL="1314450" lvl="2" indent="-40005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defRPr/>
            </a:pPr>
            <a:r>
              <a:rPr kumimoji="0" lang="en-US" altLang="zh-CN" sz="2000" kern="1200" dirty="0">
                <a:ea typeface="宋体"/>
              </a:rPr>
              <a:t>Multi-valley transport</a:t>
            </a:r>
          </a:p>
          <a:p>
            <a:pPr marL="1314450" lvl="2" indent="-40005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defRPr/>
            </a:pPr>
            <a:r>
              <a:rPr kumimoji="0" lang="en-US" altLang="zh-CN" sz="2000" kern="1200" dirty="0">
                <a:ea typeface="宋体"/>
              </a:rPr>
              <a:t>Quasi-linear (Dirac-like) dispersion</a:t>
            </a:r>
          </a:p>
          <a:p>
            <a:pPr marL="800100" lvl="1" indent="-34290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en-US" altLang="zh-Hans" sz="2000" kern="1200" dirty="0">
                <a:ea typeface="宋体"/>
              </a:rPr>
              <a:t>Two</a:t>
            </a:r>
            <a:r>
              <a:rPr kumimoji="0" lang="zh-Hans" altLang="en-US" sz="2000" kern="1200" dirty="0">
                <a:ea typeface="宋体"/>
              </a:rPr>
              <a:t> </a:t>
            </a:r>
            <a:r>
              <a:rPr kumimoji="0" lang="en-US" altLang="zh-Hans" sz="2000" kern="1200" dirty="0">
                <a:ea typeface="宋体"/>
              </a:rPr>
              <a:t>types</a:t>
            </a:r>
            <a:r>
              <a:rPr kumimoji="0" lang="zh-Hans" altLang="en-US" sz="2000" kern="1200" dirty="0">
                <a:ea typeface="宋体"/>
              </a:rPr>
              <a:t> </a:t>
            </a:r>
            <a:r>
              <a:rPr kumimoji="0" lang="en-US" altLang="zh-Hans" sz="2000" kern="1200" dirty="0">
                <a:ea typeface="宋体"/>
              </a:rPr>
              <a:t>of</a:t>
            </a:r>
            <a:r>
              <a:rPr kumimoji="0" lang="zh-Hans" altLang="en-US" sz="2000" kern="1200" dirty="0">
                <a:ea typeface="宋体"/>
              </a:rPr>
              <a:t> </a:t>
            </a:r>
            <a:r>
              <a:rPr kumimoji="0" lang="en-US" altLang="zh-Hans" sz="2000" kern="1200" dirty="0">
                <a:ea typeface="宋体"/>
              </a:rPr>
              <a:t>peculiar</a:t>
            </a:r>
            <a:r>
              <a:rPr kumimoji="0" lang="zh-Hans" altLang="en-US" sz="2000" kern="1200" dirty="0">
                <a:ea typeface="宋体"/>
              </a:rPr>
              <a:t> </a:t>
            </a:r>
            <a:r>
              <a:rPr kumimoji="0" lang="en-US" altLang="zh-Hans" sz="2000" kern="1200" dirty="0">
                <a:ea typeface="宋体"/>
              </a:rPr>
              <a:t>defects</a:t>
            </a:r>
            <a:endParaRPr kumimoji="0" lang="en-GB" altLang="zh-CN" sz="2000" kern="1200" dirty="0">
              <a:ea typeface="宋体"/>
            </a:endParaRPr>
          </a:p>
          <a:p>
            <a:pPr marL="1314450" lvl="2" indent="-40005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defRPr/>
            </a:pPr>
            <a:r>
              <a:rPr kumimoji="0" lang="en-US" altLang="zh-CN" sz="2000" kern="1200" dirty="0">
                <a:ea typeface="宋体"/>
              </a:rPr>
              <a:t>Local</a:t>
            </a:r>
            <a:r>
              <a:rPr kumimoji="0" lang="zh-CN" altLang="en-US" sz="2000" kern="1200" dirty="0">
                <a:ea typeface="宋体"/>
              </a:rPr>
              <a:t> </a:t>
            </a:r>
            <a:r>
              <a:rPr kumimoji="0" lang="en-US" altLang="zh-CN" sz="2000" kern="1200" dirty="0">
                <a:ea typeface="宋体"/>
              </a:rPr>
              <a:t>SnSe</a:t>
            </a:r>
            <a:r>
              <a:rPr kumimoji="0" lang="en-US" altLang="zh-CN" sz="2000" kern="1200" baseline="-25000" dirty="0">
                <a:ea typeface="宋体"/>
              </a:rPr>
              <a:t>2</a:t>
            </a:r>
            <a:r>
              <a:rPr kumimoji="0" lang="zh-CN" altLang="en-US" sz="2000" kern="1200" dirty="0">
                <a:ea typeface="宋体"/>
              </a:rPr>
              <a:t> </a:t>
            </a:r>
            <a:r>
              <a:rPr kumimoji="0" lang="en-US" altLang="zh-CN" sz="2000" kern="1200" dirty="0">
                <a:ea typeface="宋体"/>
              </a:rPr>
              <a:t>phase</a:t>
            </a:r>
            <a:r>
              <a:rPr kumimoji="0" lang="zh-CN" altLang="en-US" sz="2000" kern="1200" dirty="0">
                <a:ea typeface="宋体"/>
              </a:rPr>
              <a:t> </a:t>
            </a:r>
            <a:r>
              <a:rPr kumimoji="0" lang="en-US" altLang="zh-CN" sz="2000" kern="1200" dirty="0" err="1">
                <a:ea typeface="宋体"/>
              </a:rPr>
              <a:t>segre</a:t>
            </a:r>
            <a:r>
              <a:rPr kumimoji="0" lang="en-GB" altLang="zh-CN" sz="2000" kern="1200" dirty="0" err="1">
                <a:ea typeface="宋体"/>
              </a:rPr>
              <a:t>gation</a:t>
            </a:r>
            <a:r>
              <a:rPr kumimoji="0" lang="en-GB" altLang="zh-CN" sz="2000" kern="1200" dirty="0">
                <a:ea typeface="宋体"/>
              </a:rPr>
              <a:t> </a:t>
            </a:r>
          </a:p>
          <a:p>
            <a:pPr marL="1371600" lvl="3" indent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0" lang="en-GB" altLang="zh-CN" sz="2000" kern="1200" dirty="0">
                <a:ea typeface="宋体"/>
              </a:rPr>
              <a:t>- Main hole doping mechanism in </a:t>
            </a:r>
            <a:r>
              <a:rPr kumimoji="0" lang="en-GB" altLang="zh-CN" sz="2000" kern="1200" dirty="0" err="1">
                <a:ea typeface="宋体"/>
              </a:rPr>
              <a:t>SnSe</a:t>
            </a:r>
            <a:endParaRPr kumimoji="0" lang="en-GB" altLang="zh-CN" sz="2000" kern="1200" dirty="0">
              <a:ea typeface="宋体"/>
            </a:endParaRPr>
          </a:p>
          <a:p>
            <a:pPr marL="1314450" lvl="2" indent="-40005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defRPr/>
            </a:pPr>
            <a:r>
              <a:rPr kumimoji="0" lang="en-GB" altLang="zh-CN" sz="2000" kern="1200" dirty="0">
                <a:ea typeface="宋体"/>
              </a:rPr>
              <a:t>Point dislocations</a:t>
            </a:r>
          </a:p>
          <a:p>
            <a:pPr marL="1371600" lvl="3" indent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0" lang="en-GB" altLang="zh-CN" sz="2000" kern="1200" dirty="0">
                <a:ea typeface="宋体"/>
              </a:rPr>
              <a:t>- 3D Fermi surface!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altLang="zh-CN" sz="2400" kern="1200" dirty="0">
                <a:ea typeface="宋体"/>
              </a:rPr>
              <a:t>Perspective:</a:t>
            </a:r>
          </a:p>
          <a:p>
            <a:pPr marL="800100" lvl="1" indent="-34290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en-US" altLang="zh-CN" sz="2000" kern="1200" dirty="0">
                <a:ea typeface="宋体"/>
              </a:rPr>
              <a:t>2D</a:t>
            </a:r>
            <a:r>
              <a:rPr kumimoji="0" lang="zh-CN" altLang="en-US" sz="2000" kern="1200" dirty="0">
                <a:ea typeface="宋体"/>
              </a:rPr>
              <a:t> </a:t>
            </a:r>
            <a:r>
              <a:rPr kumimoji="0" lang="en-US" altLang="zh-CN" sz="2000" kern="1200" dirty="0">
                <a:ea typeface="宋体"/>
              </a:rPr>
              <a:t>limit,</a:t>
            </a:r>
            <a:r>
              <a:rPr kumimoji="0" lang="zh-Hans" altLang="en-US" sz="2000" kern="1200" dirty="0">
                <a:ea typeface="宋体"/>
              </a:rPr>
              <a:t> </a:t>
            </a:r>
            <a:r>
              <a:rPr kumimoji="0" lang="en-US" altLang="zh-Hans" sz="2000" kern="1200" dirty="0">
                <a:ea typeface="宋体"/>
              </a:rPr>
              <a:t>c</a:t>
            </a:r>
            <a:r>
              <a:rPr kumimoji="0" lang="en-US" altLang="zh-CN" sz="2000" kern="1200" dirty="0">
                <a:ea typeface="宋体"/>
              </a:rPr>
              <a:t>orrelated</a:t>
            </a:r>
            <a:r>
              <a:rPr kumimoji="0" lang="zh-Hans" altLang="en-US" sz="2000" kern="1200" dirty="0">
                <a:ea typeface="宋体"/>
              </a:rPr>
              <a:t> </a:t>
            </a:r>
            <a:r>
              <a:rPr kumimoji="0" lang="en-US" altLang="zh-Hans" sz="2000" kern="1200" dirty="0">
                <a:ea typeface="宋体"/>
              </a:rPr>
              <a:t>System</a:t>
            </a:r>
            <a:endParaRPr kumimoji="0" lang="en-GB" altLang="zh-CN" sz="2000" kern="1200" dirty="0">
              <a:ea typeface="宋体"/>
            </a:endParaRPr>
          </a:p>
          <a:p>
            <a:pPr marL="1314450" lvl="2" indent="-40005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defRPr/>
            </a:pPr>
            <a:r>
              <a:rPr kumimoji="0" lang="en-US" altLang="zh-CN" sz="2000" kern="1200" dirty="0">
                <a:ea typeface="宋体"/>
              </a:rPr>
              <a:t>Multi-</a:t>
            </a:r>
            <a:r>
              <a:rPr kumimoji="0" lang="en-US" altLang="zh-CN" sz="2000" kern="1200" dirty="0" err="1">
                <a:ea typeface="宋体"/>
              </a:rPr>
              <a:t>ferroicity</a:t>
            </a:r>
            <a:r>
              <a:rPr kumimoji="0" lang="zh-CN" altLang="en-US" sz="2000" kern="1200" dirty="0">
                <a:ea typeface="宋体"/>
              </a:rPr>
              <a:t> </a:t>
            </a:r>
            <a:r>
              <a:rPr kumimoji="0" lang="en-US" altLang="zh-CN" sz="2000" kern="1200" dirty="0">
                <a:ea typeface="宋体"/>
              </a:rPr>
              <a:t>(</a:t>
            </a:r>
            <a:r>
              <a:rPr kumimoji="0" lang="en-US" altLang="zh-CN" sz="2000" kern="1200" dirty="0" err="1">
                <a:ea typeface="宋体"/>
              </a:rPr>
              <a:t>Ferroelectric+Ferroelasticity</a:t>
            </a:r>
            <a:r>
              <a:rPr kumimoji="0" lang="en-US" altLang="zh-CN" sz="2000" kern="1200" dirty="0">
                <a:ea typeface="宋体"/>
              </a:rPr>
              <a:t>)</a:t>
            </a:r>
          </a:p>
          <a:p>
            <a:pPr marL="1314450" lvl="2" indent="-40005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defRPr/>
            </a:pPr>
            <a:r>
              <a:rPr kumimoji="0" lang="en-US" altLang="zh-CN" sz="2000" kern="1200" dirty="0" err="1">
                <a:ea typeface="宋体"/>
              </a:rPr>
              <a:t>Unharmonic</a:t>
            </a:r>
            <a:r>
              <a:rPr kumimoji="0" lang="zh-CN" altLang="en-US" sz="2000" kern="1200" dirty="0">
                <a:ea typeface="宋体"/>
              </a:rPr>
              <a:t> </a:t>
            </a:r>
            <a:r>
              <a:rPr kumimoji="0" lang="en-US" altLang="zh-CN" sz="2000" kern="1200" dirty="0">
                <a:ea typeface="宋体"/>
              </a:rPr>
              <a:t>Phonon</a:t>
            </a:r>
            <a:r>
              <a:rPr kumimoji="0" lang="zh-CN" altLang="en-US" sz="2000" kern="1200" dirty="0">
                <a:ea typeface="宋体"/>
              </a:rPr>
              <a:t> </a:t>
            </a:r>
            <a:r>
              <a:rPr kumimoji="0" lang="en-US" altLang="zh-CN" sz="2000" kern="1200" dirty="0">
                <a:ea typeface="宋体"/>
              </a:rPr>
              <a:t>modes</a:t>
            </a:r>
            <a:r>
              <a:rPr kumimoji="0" lang="zh-CN" altLang="en-US" sz="2000" kern="1200" dirty="0">
                <a:ea typeface="宋体"/>
              </a:rPr>
              <a:t> </a:t>
            </a:r>
            <a:r>
              <a:rPr kumimoji="0" lang="en-US" altLang="zh-CN" sz="2000" kern="1200" dirty="0">
                <a:ea typeface="宋体"/>
              </a:rPr>
              <a:t>(Electron-phonon)</a:t>
            </a:r>
          </a:p>
          <a:p>
            <a:pPr marL="857250" lvl="1" indent="-40005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en-US" altLang="zh-CN" sz="2000" kern="1200" dirty="0">
                <a:ea typeface="宋体"/>
              </a:rPr>
              <a:t>Electronic</a:t>
            </a:r>
            <a:r>
              <a:rPr kumimoji="0" lang="zh-Hans" altLang="en-US" sz="2000" kern="1200" dirty="0">
                <a:ea typeface="宋体"/>
              </a:rPr>
              <a:t> </a:t>
            </a:r>
            <a:r>
              <a:rPr kumimoji="0" lang="en-US" altLang="zh-CN" sz="2000" kern="1200" dirty="0">
                <a:ea typeface="宋体"/>
              </a:rPr>
              <a:t>device</a:t>
            </a:r>
            <a:r>
              <a:rPr kumimoji="0" lang="en-US" altLang="zh-Hans" sz="2000" kern="1200" dirty="0">
                <a:ea typeface="宋体"/>
              </a:rPr>
              <a:t>s…</a:t>
            </a:r>
            <a:endParaRPr kumimoji="0" lang="en-GB" altLang="zh-CN" sz="2000" kern="1200" dirty="0">
              <a:ea typeface="宋体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F5D7234-743A-A04E-A496-4686318B208B}"/>
              </a:ext>
            </a:extLst>
          </p:cNvPr>
          <p:cNvSpPr txBox="1">
            <a:spLocks/>
          </p:cNvSpPr>
          <p:nvPr/>
        </p:nvSpPr>
        <p:spPr bwMode="auto">
          <a:xfrm>
            <a:off x="357188" y="562570"/>
            <a:ext cx="8429625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0751" rtl="0" eaLnBrk="0" fontAlgn="base" hangingPunct="0">
              <a:lnSpc>
                <a:spcPct val="90000"/>
              </a:lnSpc>
              <a:spcBef>
                <a:spcPts val="1125"/>
              </a:spcBef>
              <a:spcAft>
                <a:spcPct val="0"/>
              </a:spcAft>
              <a:defRPr kumimoji="1" sz="3797">
                <a:solidFill>
                  <a:srgbClr val="D93E2B"/>
                </a:solidFill>
                <a:latin typeface="+mj-lt"/>
                <a:ea typeface="SimSun" pitchFamily="2" charset="-122"/>
                <a:cs typeface="+mj-cs"/>
                <a:sym typeface="Bodoni SvtyTwo ITC TT-Book" charset="0"/>
              </a:defRPr>
            </a:lvl1pPr>
            <a:lvl2pPr algn="ctr" defTabSz="410751" rtl="0" eaLnBrk="0" fontAlgn="base" hangingPunct="0">
              <a:lnSpc>
                <a:spcPct val="90000"/>
              </a:lnSpc>
              <a:spcBef>
                <a:spcPts val="1125"/>
              </a:spcBef>
              <a:spcAft>
                <a:spcPct val="0"/>
              </a:spcAft>
              <a:defRPr kumimoji="1" sz="3797">
                <a:solidFill>
                  <a:srgbClr val="D93E2B"/>
                </a:solidFill>
                <a:latin typeface="Bodoni SvtyTwo ITC TT-Book" charset="0"/>
                <a:ea typeface="SimSun" pitchFamily="2" charset="-122"/>
                <a:cs typeface="Bodoni SvtyTwo ITC TT-Book" charset="0"/>
                <a:sym typeface="Bodoni SvtyTwo ITC TT-Book" charset="0"/>
              </a:defRPr>
            </a:lvl2pPr>
            <a:lvl3pPr algn="ctr" defTabSz="410751" rtl="0" eaLnBrk="0" fontAlgn="base" hangingPunct="0">
              <a:lnSpc>
                <a:spcPct val="90000"/>
              </a:lnSpc>
              <a:spcBef>
                <a:spcPts val="1125"/>
              </a:spcBef>
              <a:spcAft>
                <a:spcPct val="0"/>
              </a:spcAft>
              <a:defRPr kumimoji="1" sz="3797">
                <a:solidFill>
                  <a:srgbClr val="D93E2B"/>
                </a:solidFill>
                <a:latin typeface="Bodoni SvtyTwo ITC TT-Book" charset="0"/>
                <a:ea typeface="SimSun" pitchFamily="2" charset="-122"/>
                <a:cs typeface="Bodoni SvtyTwo ITC TT-Book" charset="0"/>
                <a:sym typeface="Bodoni SvtyTwo ITC TT-Book" charset="0"/>
              </a:defRPr>
            </a:lvl3pPr>
            <a:lvl4pPr algn="ctr" defTabSz="410751" rtl="0" eaLnBrk="0" fontAlgn="base" hangingPunct="0">
              <a:lnSpc>
                <a:spcPct val="90000"/>
              </a:lnSpc>
              <a:spcBef>
                <a:spcPts val="1125"/>
              </a:spcBef>
              <a:spcAft>
                <a:spcPct val="0"/>
              </a:spcAft>
              <a:defRPr kumimoji="1" sz="3797">
                <a:solidFill>
                  <a:srgbClr val="D93E2B"/>
                </a:solidFill>
                <a:latin typeface="Bodoni SvtyTwo ITC TT-Book" charset="0"/>
                <a:ea typeface="SimSun" pitchFamily="2" charset="-122"/>
                <a:cs typeface="Bodoni SvtyTwo ITC TT-Book" charset="0"/>
                <a:sym typeface="Bodoni SvtyTwo ITC TT-Book" charset="0"/>
              </a:defRPr>
            </a:lvl4pPr>
            <a:lvl5pPr algn="ctr" defTabSz="410751" rtl="0" eaLnBrk="0" fontAlgn="base" hangingPunct="0">
              <a:lnSpc>
                <a:spcPct val="90000"/>
              </a:lnSpc>
              <a:spcBef>
                <a:spcPts val="1125"/>
              </a:spcBef>
              <a:spcAft>
                <a:spcPct val="0"/>
              </a:spcAft>
              <a:defRPr kumimoji="1" sz="3797">
                <a:solidFill>
                  <a:srgbClr val="D93E2B"/>
                </a:solidFill>
                <a:latin typeface="Bodoni SvtyTwo ITC TT-Book" charset="0"/>
                <a:ea typeface="SimSun" pitchFamily="2" charset="-122"/>
                <a:cs typeface="Bodoni SvtyTwo ITC TT-Book" charset="0"/>
                <a:sym typeface="Bodoni SvtyTwo ITC TT-Book" charset="0"/>
              </a:defRPr>
            </a:lvl5pPr>
            <a:lvl6pPr marL="321457" algn="ctr" defTabSz="410751" rtl="0" fontAlgn="base" hangingPunct="0">
              <a:lnSpc>
                <a:spcPct val="90000"/>
              </a:lnSpc>
              <a:spcBef>
                <a:spcPts val="1125"/>
              </a:spcBef>
              <a:spcAft>
                <a:spcPct val="0"/>
              </a:spcAft>
              <a:defRPr sz="3797">
                <a:solidFill>
                  <a:srgbClr val="D93E2B"/>
                </a:solidFill>
                <a:latin typeface="Bodoni SvtyTwo ITC TT-Book" charset="0"/>
                <a:ea typeface="宋体" charset="0"/>
                <a:cs typeface="Bodoni SvtyTwo ITC TT-Book" charset="0"/>
                <a:sym typeface="Bodoni SvtyTwo ITC TT-Book" charset="0"/>
              </a:defRPr>
            </a:lvl6pPr>
            <a:lvl7pPr marL="642915" algn="ctr" defTabSz="410751" rtl="0" fontAlgn="base" hangingPunct="0">
              <a:lnSpc>
                <a:spcPct val="90000"/>
              </a:lnSpc>
              <a:spcBef>
                <a:spcPts val="1125"/>
              </a:spcBef>
              <a:spcAft>
                <a:spcPct val="0"/>
              </a:spcAft>
              <a:defRPr sz="3797">
                <a:solidFill>
                  <a:srgbClr val="D93E2B"/>
                </a:solidFill>
                <a:latin typeface="Bodoni SvtyTwo ITC TT-Book" charset="0"/>
                <a:ea typeface="宋体" charset="0"/>
                <a:cs typeface="Bodoni SvtyTwo ITC TT-Book" charset="0"/>
                <a:sym typeface="Bodoni SvtyTwo ITC TT-Book" charset="0"/>
              </a:defRPr>
            </a:lvl7pPr>
            <a:lvl8pPr marL="964372" algn="ctr" defTabSz="410751" rtl="0" fontAlgn="base" hangingPunct="0">
              <a:lnSpc>
                <a:spcPct val="90000"/>
              </a:lnSpc>
              <a:spcBef>
                <a:spcPts val="1125"/>
              </a:spcBef>
              <a:spcAft>
                <a:spcPct val="0"/>
              </a:spcAft>
              <a:defRPr sz="3797">
                <a:solidFill>
                  <a:srgbClr val="D93E2B"/>
                </a:solidFill>
                <a:latin typeface="Bodoni SvtyTwo ITC TT-Book" charset="0"/>
                <a:ea typeface="宋体" charset="0"/>
                <a:cs typeface="Bodoni SvtyTwo ITC TT-Book" charset="0"/>
                <a:sym typeface="Bodoni SvtyTwo ITC TT-Book" charset="0"/>
              </a:defRPr>
            </a:lvl8pPr>
            <a:lvl9pPr marL="1285829" algn="ctr" defTabSz="410751" rtl="0" fontAlgn="base" hangingPunct="0">
              <a:lnSpc>
                <a:spcPct val="90000"/>
              </a:lnSpc>
              <a:spcBef>
                <a:spcPts val="1125"/>
              </a:spcBef>
              <a:spcAft>
                <a:spcPct val="0"/>
              </a:spcAft>
              <a:defRPr sz="3797">
                <a:solidFill>
                  <a:srgbClr val="D93E2B"/>
                </a:solidFill>
                <a:latin typeface="Bodoni SvtyTwo ITC TT-Book" charset="0"/>
                <a:ea typeface="宋体" charset="0"/>
                <a:cs typeface="Bodoni SvtyTwo ITC TT-Book" charset="0"/>
                <a:sym typeface="Bodoni SvtyTwo ITC TT-Book" charset="0"/>
              </a:defRPr>
            </a:lvl9pPr>
          </a:lstStyle>
          <a:p>
            <a:r>
              <a:rPr lang="en-US" altLang="zh-Hans" kern="0" dirty="0"/>
              <a:t>Conclusions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AF96B8-5CB0-5C47-BD38-1C2E6BD15DB8}"/>
              </a:ext>
            </a:extLst>
          </p:cNvPr>
          <p:cNvSpPr>
            <a:spLocks/>
          </p:cNvSpPr>
          <p:nvPr/>
        </p:nvSpPr>
        <p:spPr bwMode="auto">
          <a:xfrm>
            <a:off x="8824913" y="6510338"/>
            <a:ext cx="16033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0" tIns="0" rIns="0" bIns="0"/>
          <a:lstStyle>
            <a:lvl1pPr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1pPr>
            <a:lvl2pPr marL="742950" indent="-28575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2pPr>
            <a:lvl3pPr marL="11430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3pPr>
            <a:lvl4pPr marL="16002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4pPr>
            <a:lvl5pPr marL="20574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5pPr>
            <a:lvl6pPr marL="25146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6pPr>
            <a:lvl7pPr marL="29718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7pPr>
            <a:lvl8pPr marL="34290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8pPr>
            <a:lvl9pPr marL="38862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9pPr>
          </a:lstStyle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293345-BB10-A641-8561-37E91D2A3453}" type="slidenum">
              <a:rPr kumimoji="0" lang="en-US" altLang="zh-CN" sz="140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/>
                <a:ea typeface="黑体"/>
                <a:cs typeface="黑体"/>
                <a:sym typeface="Palatino" charset="0"/>
              </a:rPr>
              <a:pPr marL="0" marR="0" lvl="0" indent="0" algn="ctr" defTabSz="410751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zh-CN" sz="140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/>
              <a:ea typeface="黑体"/>
              <a:cs typeface="黑体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4136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8" y="562570"/>
            <a:ext cx="8429625" cy="857250"/>
          </a:xfrm>
        </p:spPr>
        <p:txBody>
          <a:bodyPr/>
          <a:lstStyle/>
          <a:p>
            <a:r>
              <a:rPr lang="en-US" altLang="zh-CN" dirty="0"/>
              <a:t>Collaborators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88" y="1848445"/>
            <a:ext cx="8429625" cy="4286250"/>
          </a:xfrm>
        </p:spPr>
        <p:txBody>
          <a:bodyPr/>
          <a:lstStyle/>
          <a:p>
            <a:r>
              <a:rPr lang="en-US" altLang="zh-CN" dirty="0"/>
              <a:t>S</a:t>
            </a:r>
            <a:r>
              <a:rPr lang="en-US" altLang="zh-Hans" dirty="0"/>
              <a:t>IMIT,</a:t>
            </a:r>
            <a:r>
              <a:rPr lang="zh-CN" altLang="en-US" dirty="0"/>
              <a:t> </a:t>
            </a:r>
            <a:r>
              <a:rPr lang="en-US" altLang="zh-CN" dirty="0"/>
              <a:t>P</a:t>
            </a:r>
            <a:r>
              <a:rPr lang="en-US" altLang="zh-Hans" dirty="0"/>
              <a:t>rof.</a:t>
            </a:r>
            <a:r>
              <a:rPr lang="zh-Hans" altLang="en-US" dirty="0"/>
              <a:t> </a:t>
            </a:r>
            <a:r>
              <a:rPr lang="en-US" altLang="zh-Hans" dirty="0" err="1"/>
              <a:t>Dawei</a:t>
            </a:r>
            <a:r>
              <a:rPr lang="zh-Hans" altLang="en-US" dirty="0"/>
              <a:t> </a:t>
            </a:r>
            <a:r>
              <a:rPr lang="en-US" altLang="zh-Hans" dirty="0"/>
              <a:t>Shen</a:t>
            </a:r>
            <a:r>
              <a:rPr lang="zh-Hans" altLang="en-US" dirty="0"/>
              <a:t> </a:t>
            </a:r>
            <a:r>
              <a:rPr lang="en-US" altLang="zh-Hans" dirty="0"/>
              <a:t>(ARPES)</a:t>
            </a:r>
            <a:endParaRPr lang="en-SG" altLang="zh-CN" dirty="0"/>
          </a:p>
          <a:p>
            <a:r>
              <a:rPr lang="en-US" altLang="zh-Hans" dirty="0"/>
              <a:t>AP</a:t>
            </a:r>
            <a:r>
              <a:rPr lang="zh-Hans" altLang="en-US" dirty="0"/>
              <a:t> </a:t>
            </a:r>
            <a:r>
              <a:rPr lang="en-US" altLang="zh-Hans" dirty="0" err="1"/>
              <a:t>Yunhao</a:t>
            </a:r>
            <a:r>
              <a:rPr lang="zh-Hans" altLang="en-US" dirty="0"/>
              <a:t> </a:t>
            </a:r>
            <a:r>
              <a:rPr lang="en-US" altLang="zh-Hans" dirty="0"/>
              <a:t>Lu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Hans" dirty="0"/>
              <a:t>DFT)</a:t>
            </a:r>
            <a:endParaRPr lang="zh-CN" altLang="en-US" dirty="0"/>
          </a:p>
          <a:p>
            <a:r>
              <a:rPr lang="en-US" altLang="zh-CN" dirty="0"/>
              <a:t>NUS</a:t>
            </a:r>
            <a:r>
              <a:rPr lang="zh-CN" altLang="en-US" dirty="0"/>
              <a:t> </a:t>
            </a:r>
            <a:r>
              <a:rPr lang="en-US" altLang="zh-CN" dirty="0" err="1"/>
              <a:t>A</a:t>
            </a:r>
            <a:r>
              <a:rPr lang="en-US" altLang="zh-Hans" dirty="0" err="1"/>
              <a:t>ssit</a:t>
            </a:r>
            <a:r>
              <a:rPr lang="en-US" altLang="zh-Hans" dirty="0"/>
              <a:t>.</a:t>
            </a:r>
            <a:r>
              <a:rPr lang="zh-Hans" altLang="en-US" dirty="0"/>
              <a:t> </a:t>
            </a:r>
            <a:r>
              <a:rPr lang="en-US" altLang="zh-Hans" dirty="0"/>
              <a:t>Prof</a:t>
            </a:r>
            <a:r>
              <a:rPr lang="zh-Hans" altLang="en-US" dirty="0"/>
              <a:t> </a:t>
            </a:r>
            <a:r>
              <a:rPr lang="en-US" altLang="zh-Hans" dirty="0" err="1"/>
              <a:t>Jiong</a:t>
            </a:r>
            <a:r>
              <a:rPr lang="zh-Hans" altLang="en-US" dirty="0"/>
              <a:t> </a:t>
            </a:r>
            <a:r>
              <a:rPr lang="en-US" altLang="zh-Hans" dirty="0"/>
              <a:t>Lu</a:t>
            </a:r>
            <a:r>
              <a:rPr lang="zh-Hans" altLang="en-US" dirty="0"/>
              <a:t> </a:t>
            </a:r>
            <a:r>
              <a:rPr lang="en-US" altLang="zh-Hans" dirty="0"/>
              <a:t>(STM)</a:t>
            </a:r>
            <a:endParaRPr lang="en-SG" altLang="zh-CN" dirty="0"/>
          </a:p>
          <a:p>
            <a:r>
              <a:rPr lang="en-US" altLang="zh-CN" dirty="0"/>
              <a:t>P</a:t>
            </a:r>
            <a:r>
              <a:rPr lang="en-US" altLang="zh-Hans" dirty="0"/>
              <a:t>rof.</a:t>
            </a:r>
            <a:r>
              <a:rPr lang="zh-Hans" altLang="en-US" dirty="0"/>
              <a:t> </a:t>
            </a:r>
            <a:r>
              <a:rPr lang="en-US" altLang="zh-Hans" dirty="0"/>
              <a:t>Zhu-An</a:t>
            </a:r>
            <a:r>
              <a:rPr lang="zh-Hans" altLang="en-US" dirty="0"/>
              <a:t> </a:t>
            </a:r>
            <a:r>
              <a:rPr lang="en-US" altLang="zh-Hans" dirty="0"/>
              <a:t>Xu</a:t>
            </a:r>
            <a:endParaRPr lang="zh-CN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63CB5A-E35E-8540-B0DA-803902856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116" y="1815839"/>
            <a:ext cx="1524000" cy="132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BF4340-61E8-A544-B22F-F732723190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4" t="9136" r="16798" b="27014"/>
          <a:stretch/>
        </p:blipFill>
        <p:spPr>
          <a:xfrm>
            <a:off x="7172160" y="3481627"/>
            <a:ext cx="1576304" cy="14595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AC9094-3249-6249-8713-E30BAD7ACAAF}"/>
              </a:ext>
            </a:extLst>
          </p:cNvPr>
          <p:cNvSpPr txBox="1"/>
          <p:nvPr/>
        </p:nvSpPr>
        <p:spPr>
          <a:xfrm>
            <a:off x="6759133" y="5235637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M</a:t>
            </a:r>
            <a:r>
              <a:rPr lang="en-US" altLang="zh-Hans" sz="2400" b="1" dirty="0"/>
              <a:t>OST</a:t>
            </a:r>
            <a:r>
              <a:rPr lang="zh-Hans" altLang="en-US" sz="2400" b="1" dirty="0"/>
              <a:t> </a:t>
            </a:r>
            <a:r>
              <a:rPr lang="en-US" altLang="zh-Hans" sz="2400" b="1" dirty="0"/>
              <a:t>of</a:t>
            </a:r>
            <a:r>
              <a:rPr lang="zh-Hans" altLang="en-US" sz="2400" b="1" dirty="0"/>
              <a:t> </a:t>
            </a:r>
            <a:r>
              <a:rPr lang="en-US" altLang="zh-Hans" sz="2400" b="1"/>
              <a:t>China</a:t>
            </a:r>
            <a:endParaRPr lang="en-US" sz="2400" b="1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CA214B39-D447-C747-8713-887289079F42}"/>
              </a:ext>
            </a:extLst>
          </p:cNvPr>
          <p:cNvSpPr>
            <a:spLocks/>
          </p:cNvSpPr>
          <p:nvPr/>
        </p:nvSpPr>
        <p:spPr bwMode="auto">
          <a:xfrm>
            <a:off x="8824913" y="6510338"/>
            <a:ext cx="16033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0" tIns="0" rIns="0" bIns="0"/>
          <a:lstStyle>
            <a:lvl1pPr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1pPr>
            <a:lvl2pPr marL="742950" indent="-28575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2pPr>
            <a:lvl3pPr marL="11430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3pPr>
            <a:lvl4pPr marL="16002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4pPr>
            <a:lvl5pPr marL="20574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5pPr>
            <a:lvl6pPr marL="25146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6pPr>
            <a:lvl7pPr marL="29718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7pPr>
            <a:lvl8pPr marL="34290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8pPr>
            <a:lvl9pPr marL="38862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9pPr>
          </a:lstStyle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293345-BB10-A641-8561-37E91D2A3453}" type="slidenum">
              <a:rPr kumimoji="0" lang="en-US" altLang="zh-CN" sz="140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/>
                <a:ea typeface="黑体"/>
                <a:cs typeface="黑体"/>
                <a:sym typeface="Palatino" charset="0"/>
              </a:rPr>
              <a:pPr marL="0" marR="0" lvl="0" indent="0" algn="ctr" defTabSz="410751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zh-CN" sz="140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/>
              <a:ea typeface="黑体"/>
              <a:cs typeface="黑体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9464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D0FFE-BBB9-7840-B82C-91C01A7ED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Group</a:t>
            </a:r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CD697EE-D459-EB42-82C9-DAD40D7D46B7}"/>
              </a:ext>
            </a:extLst>
          </p:cNvPr>
          <p:cNvGrpSpPr/>
          <p:nvPr/>
        </p:nvGrpSpPr>
        <p:grpSpPr>
          <a:xfrm>
            <a:off x="683568" y="1568996"/>
            <a:ext cx="7704856" cy="5172372"/>
            <a:chOff x="683568" y="1641004"/>
            <a:chExt cx="7704856" cy="517237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1D91D0D-79C2-4E4A-B0B2-62E389757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862" t="30981" r="24013" b="13161"/>
            <a:stretch/>
          </p:blipFill>
          <p:spPr>
            <a:xfrm>
              <a:off x="683568" y="1641004"/>
              <a:ext cx="7704856" cy="51723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926D83F-F217-4A4B-B9B2-A39A3837543A}"/>
                </a:ext>
              </a:extLst>
            </p:cNvPr>
            <p:cNvSpPr txBox="1"/>
            <p:nvPr/>
          </p:nvSpPr>
          <p:spPr>
            <a:xfrm>
              <a:off x="1475656" y="1988840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</a:rPr>
                <a:t>DFT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1C379CC-4243-7446-83D2-44D479622A04}"/>
                </a:ext>
              </a:extLst>
            </p:cNvPr>
            <p:cNvSpPr txBox="1"/>
            <p:nvPr/>
          </p:nvSpPr>
          <p:spPr>
            <a:xfrm>
              <a:off x="4507432" y="1799014"/>
              <a:ext cx="6399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</a:rPr>
                <a:t>Exp.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6ADB76B-8D7B-6F41-B87B-3216617643F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483768" y="2204864"/>
              <a:ext cx="4680520" cy="0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chemeClr val="bg1"/>
              </a:solidFill>
              <a:prstDash val="solid"/>
              <a:miter lim="0"/>
              <a:headEnd type="triangle" w="lg" len="lg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DDC942B-39D2-3C40-A59F-ED53329A9F1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547664" y="2358172"/>
              <a:ext cx="504056" cy="0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chemeClr val="bg1"/>
              </a:solidFill>
              <a:prstDash val="solid"/>
              <a:miter lim="0"/>
              <a:headEnd type="triangle" w="lg" len="lg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14830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31" t="18562" r="1297" b="28285"/>
          <a:stretch/>
        </p:blipFill>
        <p:spPr>
          <a:xfrm>
            <a:off x="1763688" y="1584176"/>
            <a:ext cx="5976664" cy="5301208"/>
          </a:xfrm>
        </p:spPr>
      </p:pic>
      <p:sp>
        <p:nvSpPr>
          <p:cNvPr id="6" name="TextBox 5"/>
          <p:cNvSpPr txBox="1"/>
          <p:nvPr/>
        </p:nvSpPr>
        <p:spPr>
          <a:xfrm>
            <a:off x="4139952" y="1671191"/>
            <a:ext cx="537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XV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304848" y="1671190"/>
            <a:ext cx="619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XIV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459988" y="1671189"/>
            <a:ext cx="599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XIII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889024" y="1671188"/>
            <a:ext cx="619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XVI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599359" y="1671187"/>
            <a:ext cx="700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XVII</a:t>
            </a:r>
            <a:endParaRPr lang="en-US" sz="24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929CF6-8105-ED47-BB46-A8AB78B117E1}"/>
              </a:ext>
            </a:extLst>
          </p:cNvPr>
          <p:cNvSpPr/>
          <p:nvPr/>
        </p:nvSpPr>
        <p:spPr>
          <a:xfrm>
            <a:off x="3966944" y="2952328"/>
            <a:ext cx="821080" cy="3096344"/>
          </a:xfrm>
          <a:prstGeom prst="rect">
            <a:avLst/>
          </a:prstGeom>
          <a:solidFill>
            <a:srgbClr val="92D050">
              <a:alpha val="45000"/>
            </a:srgbClr>
          </a:solidFill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A34ED84-C9FF-8045-A70E-A8B4639DDEBA}"/>
              </a:ext>
            </a:extLst>
          </p:cNvPr>
          <p:cNvGrpSpPr/>
          <p:nvPr/>
        </p:nvGrpSpPr>
        <p:grpSpPr>
          <a:xfrm>
            <a:off x="3131840" y="2952328"/>
            <a:ext cx="2491288" cy="2304256"/>
            <a:chOff x="3131840" y="2276872"/>
            <a:chExt cx="2491288" cy="230425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4F036C6-4703-7E4E-8261-96FC067AA260}"/>
                </a:ext>
              </a:extLst>
            </p:cNvPr>
            <p:cNvSpPr/>
            <p:nvPr/>
          </p:nvSpPr>
          <p:spPr>
            <a:xfrm>
              <a:off x="3131840" y="3068960"/>
              <a:ext cx="821080" cy="1512168"/>
            </a:xfrm>
            <a:prstGeom prst="rect">
              <a:avLst/>
            </a:prstGeom>
            <a:solidFill>
              <a:srgbClr val="FFFF00">
                <a:alpha val="45000"/>
              </a:srgbClr>
            </a:solidFill>
            <a:ln w="508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272C06-8866-104A-A2D8-52456360F244}"/>
                </a:ext>
              </a:extLst>
            </p:cNvPr>
            <p:cNvSpPr/>
            <p:nvPr/>
          </p:nvSpPr>
          <p:spPr>
            <a:xfrm>
              <a:off x="4802048" y="2276872"/>
              <a:ext cx="821080" cy="2304256"/>
            </a:xfrm>
            <a:prstGeom prst="rect">
              <a:avLst/>
            </a:prstGeom>
            <a:solidFill>
              <a:srgbClr val="FFFF00">
                <a:alpha val="45000"/>
              </a:srgbClr>
            </a:solidFill>
            <a:ln w="476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98CFAA3B-0939-3A4F-8E33-8D2F14DB6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8" y="562570"/>
            <a:ext cx="8429625" cy="857250"/>
          </a:xfrm>
        </p:spPr>
        <p:txBody>
          <a:bodyPr/>
          <a:lstStyle/>
          <a:p>
            <a:r>
              <a:rPr lang="en-US" altLang="zh-Hans" dirty="0"/>
              <a:t>Binary</a:t>
            </a:r>
            <a:r>
              <a:rPr lang="zh-Hans" altLang="en-US" dirty="0"/>
              <a:t> </a:t>
            </a:r>
            <a:r>
              <a:rPr lang="en-US" altLang="zh-Hans" dirty="0"/>
              <a:t>BP</a:t>
            </a:r>
            <a:endParaRPr lang="en-US" dirty="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12EC7C13-3D1B-D740-B82A-388448DB0266}"/>
              </a:ext>
            </a:extLst>
          </p:cNvPr>
          <p:cNvSpPr>
            <a:spLocks/>
          </p:cNvSpPr>
          <p:nvPr/>
        </p:nvSpPr>
        <p:spPr bwMode="auto">
          <a:xfrm>
            <a:off x="8824913" y="6510338"/>
            <a:ext cx="16033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0" tIns="0" rIns="0" bIns="0"/>
          <a:lstStyle>
            <a:lvl1pPr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1pPr>
            <a:lvl2pPr marL="742950" indent="-28575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2pPr>
            <a:lvl3pPr marL="11430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3pPr>
            <a:lvl4pPr marL="16002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4pPr>
            <a:lvl5pPr marL="20574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5pPr>
            <a:lvl6pPr marL="25146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6pPr>
            <a:lvl7pPr marL="29718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7pPr>
            <a:lvl8pPr marL="34290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8pPr>
            <a:lvl9pPr marL="38862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9pPr>
          </a:lstStyle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293345-BB10-A641-8561-37E91D2A3453}" type="slidenum">
              <a:rPr kumimoji="0" lang="en-US" altLang="zh-CN" sz="140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/>
                <a:ea typeface="黑体"/>
                <a:cs typeface="黑体"/>
                <a:sym typeface="Palatino" charset="0"/>
              </a:rPr>
              <a:pPr marL="0" marR="0" lvl="0" indent="0" algn="ctr" defTabSz="410751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40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/>
              <a:ea typeface="黑体"/>
              <a:cs typeface="黑体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56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D0FFE-BBB9-7840-B82C-91C01A7ED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46090D1-FBE0-C644-B554-F87AACB278C1}"/>
              </a:ext>
            </a:extLst>
          </p:cNvPr>
          <p:cNvGrpSpPr/>
          <p:nvPr/>
        </p:nvGrpSpPr>
        <p:grpSpPr>
          <a:xfrm>
            <a:off x="515364" y="1772816"/>
            <a:ext cx="3264548" cy="4104456"/>
            <a:chOff x="467544" y="1628800"/>
            <a:chExt cx="3264548" cy="410445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44A2310-A55A-E642-BA9F-2F7B3C8BB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7544" y="1628800"/>
              <a:ext cx="3264548" cy="410445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EF1FDF3-8CEB-FD49-AE0C-51C8B88E0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3059" y="1700808"/>
              <a:ext cx="1368000" cy="1292000"/>
            </a:xfrm>
            <a:prstGeom prst="rect">
              <a:avLst/>
            </a:prstGeom>
          </p:spPr>
        </p:pic>
        <p:pic>
          <p:nvPicPr>
            <p:cNvPr id="12" name="图片 70">
              <a:extLst>
                <a:ext uri="{FF2B5EF4-FFF2-40B4-BE49-F238E27FC236}">
                  <a16:creationId xmlns:a16="http://schemas.microsoft.com/office/drawing/2014/main" id="{33752E8C-4732-2C4E-A19C-1EBCCCF5F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88" t="569" r="16358" b="-5405"/>
            <a:stretch>
              <a:fillRect/>
            </a:stretch>
          </p:blipFill>
          <p:spPr>
            <a:xfrm>
              <a:off x="1043760" y="2606489"/>
              <a:ext cx="1368000" cy="921500"/>
            </a:xfrm>
            <a:prstGeom prst="rect">
              <a:avLst/>
            </a:prstGeom>
          </p:spPr>
        </p:pic>
      </p:grpSp>
      <p:sp>
        <p:nvSpPr>
          <p:cNvPr id="13" name="Rectangle 6">
            <a:extLst>
              <a:ext uri="{FF2B5EF4-FFF2-40B4-BE49-F238E27FC236}">
                <a16:creationId xmlns:a16="http://schemas.microsoft.com/office/drawing/2014/main" id="{E84A5C59-DA59-CC43-A524-BC02755CAA52}"/>
              </a:ext>
            </a:extLst>
          </p:cNvPr>
          <p:cNvSpPr>
            <a:spLocks/>
          </p:cNvSpPr>
          <p:nvPr/>
        </p:nvSpPr>
        <p:spPr bwMode="auto">
          <a:xfrm>
            <a:off x="1043059" y="6166337"/>
            <a:ext cx="2227795" cy="503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l">
              <a:defRPr/>
            </a:pPr>
            <a:r>
              <a:rPr lang="en-US" altLang="zh-CN" sz="1400" b="1" dirty="0">
                <a:solidFill>
                  <a:srgbClr val="000000"/>
                </a:solidFill>
                <a:ea typeface="宋体" charset="0"/>
              </a:rPr>
              <a:t>Y.</a:t>
            </a:r>
            <a:r>
              <a:rPr lang="zh-CN" altLang="en-US" sz="1400" b="1" dirty="0">
                <a:solidFill>
                  <a:srgbClr val="000000"/>
                </a:solidFill>
                <a:ea typeface="宋体" charset="0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ea typeface="宋体" charset="0"/>
              </a:rPr>
              <a:t>B.</a:t>
            </a:r>
            <a:r>
              <a:rPr lang="zh-CN" altLang="en-US" sz="1400" b="1" dirty="0">
                <a:solidFill>
                  <a:srgbClr val="000000"/>
                </a:solidFill>
                <a:ea typeface="宋体" charset="0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ea typeface="宋体" charset="0"/>
              </a:rPr>
              <a:t>Zhang</a:t>
            </a:r>
            <a:r>
              <a:rPr lang="zh-CN" altLang="en-US" sz="1400" b="1" dirty="0">
                <a:solidFill>
                  <a:srgbClr val="000000"/>
                </a:solidFill>
                <a:ea typeface="宋体" charset="0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ea typeface="宋体" charset="0"/>
              </a:rPr>
              <a:t>group</a:t>
            </a:r>
          </a:p>
          <a:p>
            <a:pPr algn="l">
              <a:defRPr/>
            </a:pPr>
            <a:r>
              <a:rPr lang="en-US" altLang="zh-CN" sz="1400" b="1" dirty="0">
                <a:solidFill>
                  <a:srgbClr val="000000"/>
                </a:solidFill>
                <a:ea typeface="宋体" charset="0"/>
              </a:rPr>
              <a:t>Nat.</a:t>
            </a:r>
            <a:r>
              <a:rPr lang="zh-CN" altLang="en-US" sz="1400" b="1" dirty="0">
                <a:solidFill>
                  <a:srgbClr val="000000"/>
                </a:solidFill>
                <a:ea typeface="宋体" charset="0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ea typeface="宋体" charset="0"/>
              </a:rPr>
              <a:t>Nano</a:t>
            </a:r>
            <a:r>
              <a:rPr lang="zh-CN" altLang="en-US" sz="1400" b="1" dirty="0">
                <a:solidFill>
                  <a:srgbClr val="000000"/>
                </a:solidFill>
                <a:ea typeface="宋体" charset="0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ea typeface="宋体" charset="0"/>
              </a:rPr>
              <a:t>2014,</a:t>
            </a:r>
            <a:r>
              <a:rPr lang="zh-CN" altLang="en-US" sz="1400" b="1" dirty="0">
                <a:solidFill>
                  <a:srgbClr val="000000"/>
                </a:solidFill>
                <a:ea typeface="宋体" charset="0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ea typeface="宋体" charset="0"/>
              </a:rPr>
              <a:t>2015,</a:t>
            </a:r>
            <a:r>
              <a:rPr lang="zh-CN" altLang="en-US" sz="1400" b="1" dirty="0">
                <a:solidFill>
                  <a:srgbClr val="000000"/>
                </a:solidFill>
                <a:ea typeface="宋体" charset="0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ea typeface="宋体" charset="0"/>
              </a:rPr>
              <a:t>2016</a:t>
            </a:r>
            <a:endParaRPr lang="en-US" altLang="zh-CN" sz="1400" dirty="0">
              <a:solidFill>
                <a:srgbClr val="000000"/>
              </a:solidFill>
              <a:ea typeface="宋体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77A91C-6052-B04F-BD0D-0E654EB86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5033" y="2322608"/>
            <a:ext cx="4239929" cy="377068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4EDC43D-A885-A948-A2B0-46FC6730B2E5}"/>
              </a:ext>
            </a:extLst>
          </p:cNvPr>
          <p:cNvSpPr>
            <a:spLocks/>
          </p:cNvSpPr>
          <p:nvPr/>
        </p:nvSpPr>
        <p:spPr bwMode="auto">
          <a:xfrm>
            <a:off x="5260841" y="1644792"/>
            <a:ext cx="2808312" cy="68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square" lIns="35719" tIns="35719" rIns="35719" bIns="35719" anchor="ctr">
            <a:spAutoFit/>
          </a:bodyPr>
          <a:lstStyle>
            <a:lvl1pPr marL="233363" indent="-233363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1pPr>
            <a:lvl2pPr marL="742950" indent="-28575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2pPr>
            <a:lvl3pPr marL="11430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3pPr>
            <a:lvl4pPr marL="16002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4pPr>
            <a:lvl5pPr marL="20574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5pPr>
            <a:lvl6pPr marL="25146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6pPr>
            <a:lvl7pPr marL="29718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7pPr>
            <a:lvl8pPr marL="34290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8pPr>
            <a:lvl9pPr marL="38862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9pPr>
          </a:lstStyle>
          <a:p>
            <a:pPr algn="ctr">
              <a:defRPr/>
            </a:pPr>
            <a:r>
              <a:rPr kumimoji="0" lang="en-US" altLang="zh-CN" sz="2000" b="1" dirty="0">
                <a:solidFill>
                  <a:srgbClr val="000000"/>
                </a:solidFill>
                <a:latin typeface="+mn-lt"/>
                <a:ea typeface="黑体"/>
                <a:cs typeface="黑体"/>
              </a:rPr>
              <a:t>Semi-Dirac</a:t>
            </a:r>
            <a:r>
              <a:rPr kumimoji="0" lang="zh-CN" altLang="en-US" sz="2000" b="1" dirty="0">
                <a:solidFill>
                  <a:srgbClr val="000000"/>
                </a:solidFill>
                <a:latin typeface="+mn-lt"/>
                <a:ea typeface="黑体"/>
                <a:cs typeface="黑体"/>
              </a:rPr>
              <a:t> </a:t>
            </a:r>
            <a:r>
              <a:rPr kumimoji="0" lang="en-US" altLang="zh-CN" sz="2000" b="1" dirty="0">
                <a:solidFill>
                  <a:srgbClr val="000000"/>
                </a:solidFill>
                <a:latin typeface="+mn-lt"/>
                <a:ea typeface="黑体"/>
                <a:cs typeface="黑体"/>
              </a:rPr>
              <a:t>transition</a:t>
            </a:r>
          </a:p>
          <a:p>
            <a:pPr algn="ctr">
              <a:defRPr/>
            </a:pPr>
            <a:r>
              <a:rPr kumimoji="0" lang="en-US" altLang="zh-CN" sz="2000" b="1" dirty="0">
                <a:solidFill>
                  <a:srgbClr val="000000"/>
                </a:solidFill>
                <a:latin typeface="+mn-lt"/>
                <a:ea typeface="黑体"/>
                <a:cs typeface="黑体"/>
              </a:rPr>
              <a:t>“Giant</a:t>
            </a:r>
            <a:r>
              <a:rPr kumimoji="0" lang="zh-CN" altLang="en-US" sz="2000" b="1" dirty="0">
                <a:solidFill>
                  <a:srgbClr val="000000"/>
                </a:solidFill>
                <a:latin typeface="+mn-lt"/>
                <a:ea typeface="黑体"/>
                <a:cs typeface="黑体"/>
              </a:rPr>
              <a:t> </a:t>
            </a:r>
            <a:r>
              <a:rPr kumimoji="0" lang="en-US" altLang="zh-CN" sz="2000" b="1" dirty="0">
                <a:solidFill>
                  <a:srgbClr val="000000"/>
                </a:solidFill>
                <a:latin typeface="+mn-lt"/>
                <a:ea typeface="黑体"/>
                <a:cs typeface="黑体"/>
              </a:rPr>
              <a:t>Stark</a:t>
            </a:r>
            <a:r>
              <a:rPr kumimoji="0" lang="zh-CN" altLang="en-US" sz="2000" b="1" dirty="0">
                <a:solidFill>
                  <a:srgbClr val="000000"/>
                </a:solidFill>
                <a:latin typeface="+mn-lt"/>
                <a:ea typeface="黑体"/>
                <a:cs typeface="黑体"/>
              </a:rPr>
              <a:t> </a:t>
            </a:r>
            <a:r>
              <a:rPr kumimoji="0" lang="en-US" altLang="zh-CN" sz="2000" b="1" dirty="0">
                <a:solidFill>
                  <a:srgbClr val="000000"/>
                </a:solidFill>
                <a:latin typeface="+mn-lt"/>
                <a:ea typeface="黑体"/>
                <a:cs typeface="黑体"/>
              </a:rPr>
              <a:t>Effect”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7719CC1F-777D-304F-A72E-9F143EE5C02F}"/>
              </a:ext>
            </a:extLst>
          </p:cNvPr>
          <p:cNvSpPr>
            <a:spLocks/>
          </p:cNvSpPr>
          <p:nvPr/>
        </p:nvSpPr>
        <p:spPr bwMode="auto">
          <a:xfrm>
            <a:off x="5678382" y="6381781"/>
            <a:ext cx="1973229" cy="287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l">
              <a:defRPr/>
            </a:pPr>
            <a:r>
              <a:rPr lang="en-US" altLang="zh-CN" sz="1400" b="1" dirty="0">
                <a:solidFill>
                  <a:srgbClr val="000000"/>
                </a:solidFill>
                <a:ea typeface="宋体" charset="0"/>
              </a:rPr>
              <a:t>Science</a:t>
            </a:r>
            <a:r>
              <a:rPr lang="zh-CN" altLang="en-US" sz="1400" b="1" dirty="0">
                <a:solidFill>
                  <a:srgbClr val="000000"/>
                </a:solidFill>
                <a:ea typeface="宋体" charset="0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ea typeface="宋体" charset="0"/>
              </a:rPr>
              <a:t>349,</a:t>
            </a:r>
            <a:r>
              <a:rPr lang="zh-CN" altLang="en-US" sz="1400" b="1" dirty="0">
                <a:solidFill>
                  <a:srgbClr val="000000"/>
                </a:solidFill>
                <a:ea typeface="宋体" charset="0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ea typeface="宋体" charset="0"/>
              </a:rPr>
              <a:t>723</a:t>
            </a:r>
            <a:r>
              <a:rPr lang="zh-CN" altLang="en-US" sz="1400" b="1" dirty="0">
                <a:solidFill>
                  <a:srgbClr val="000000"/>
                </a:solidFill>
                <a:ea typeface="宋体" charset="0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ea typeface="宋体" charset="0"/>
              </a:rPr>
              <a:t>(2015)</a:t>
            </a:r>
            <a:endParaRPr lang="en-US" altLang="zh-CN" sz="1400" dirty="0">
              <a:solidFill>
                <a:srgbClr val="000000"/>
              </a:solidFill>
              <a:ea typeface="宋体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747514A6-8891-914A-B7DE-12D2415F0FDE}"/>
              </a:ext>
            </a:extLst>
          </p:cNvPr>
          <p:cNvSpPr>
            <a:spLocks/>
          </p:cNvSpPr>
          <p:nvPr/>
        </p:nvSpPr>
        <p:spPr bwMode="auto">
          <a:xfrm>
            <a:off x="8824913" y="6510338"/>
            <a:ext cx="16033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0" tIns="0" rIns="0" bIns="0"/>
          <a:lstStyle>
            <a:lvl1pPr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1pPr>
            <a:lvl2pPr marL="742950" indent="-28575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2pPr>
            <a:lvl3pPr marL="11430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3pPr>
            <a:lvl4pPr marL="16002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4pPr>
            <a:lvl5pPr marL="20574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5pPr>
            <a:lvl6pPr marL="25146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6pPr>
            <a:lvl7pPr marL="29718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7pPr>
            <a:lvl8pPr marL="34290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8pPr>
            <a:lvl9pPr marL="38862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9pPr>
          </a:lstStyle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293345-BB10-A641-8561-37E91D2A3453}" type="slidenum">
              <a:rPr kumimoji="0" lang="en-US" altLang="zh-CN" sz="140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/>
                <a:ea typeface="黑体"/>
                <a:cs typeface="黑体"/>
                <a:sym typeface="Palatino" charset="0"/>
              </a:rPr>
              <a:pPr marL="0" marR="0" lvl="0" indent="0" algn="ctr" defTabSz="410751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40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/>
              <a:ea typeface="黑体"/>
              <a:cs typeface="黑体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742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D0FFE-BBB9-7840-B82C-91C01A7ED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AFD6BD-4FC1-DB43-B8D0-77BA7D8A9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373" y="1714960"/>
            <a:ext cx="3960440" cy="2681993"/>
          </a:xfrm>
          <a:prstGeom prst="rect">
            <a:avLst/>
          </a:prstGeom>
        </p:spPr>
      </p:pic>
      <p:pic>
        <p:nvPicPr>
          <p:cNvPr id="11" name="图片 5">
            <a:extLst>
              <a:ext uri="{FF2B5EF4-FFF2-40B4-BE49-F238E27FC236}">
                <a16:creationId xmlns:a16="http://schemas.microsoft.com/office/drawing/2014/main" id="{2F754DC1-BF10-9C45-8451-29D79FE7C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4929146"/>
            <a:ext cx="2265366" cy="1298592"/>
          </a:xfrm>
          <a:prstGeom prst="rect">
            <a:avLst/>
          </a:prstGeom>
        </p:spPr>
      </p:pic>
      <p:pic>
        <p:nvPicPr>
          <p:cNvPr id="15" name="图片 1">
            <a:extLst>
              <a:ext uri="{FF2B5EF4-FFF2-40B4-BE49-F238E27FC236}">
                <a16:creationId xmlns:a16="http://schemas.microsoft.com/office/drawing/2014/main" id="{38B42F14-99D1-F744-B9C4-AC2C535CF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122" y="4929146"/>
            <a:ext cx="2222988" cy="1295137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7EA7EB76-FC77-4F44-B02C-11FEDF0704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14" r="23806"/>
          <a:stretch/>
        </p:blipFill>
        <p:spPr>
          <a:xfrm>
            <a:off x="1044538" y="2005924"/>
            <a:ext cx="3026156" cy="1753585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0037524F-4EDC-2444-A2B9-F4CC325E3893}"/>
              </a:ext>
            </a:extLst>
          </p:cNvPr>
          <p:cNvSpPr>
            <a:spLocks/>
          </p:cNvSpPr>
          <p:nvPr/>
        </p:nvSpPr>
        <p:spPr bwMode="auto">
          <a:xfrm>
            <a:off x="8824913" y="6510338"/>
            <a:ext cx="16033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0" tIns="0" rIns="0" bIns="0"/>
          <a:lstStyle>
            <a:lvl1pPr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1pPr>
            <a:lvl2pPr marL="742950" indent="-28575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2pPr>
            <a:lvl3pPr marL="11430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3pPr>
            <a:lvl4pPr marL="16002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4pPr>
            <a:lvl5pPr marL="20574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5pPr>
            <a:lvl6pPr marL="25146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6pPr>
            <a:lvl7pPr marL="29718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7pPr>
            <a:lvl8pPr marL="34290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8pPr>
            <a:lvl9pPr marL="38862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9pPr>
          </a:lstStyle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293345-BB10-A641-8561-37E91D2A3453}" type="slidenum">
              <a:rPr kumimoji="0" lang="en-US" altLang="zh-CN" sz="140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/>
                <a:ea typeface="黑体"/>
                <a:cs typeface="黑体"/>
                <a:sym typeface="Palatino" charset="0"/>
              </a:rPr>
              <a:pPr marL="0" marR="0" lvl="0" indent="0" algn="ctr" defTabSz="410751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40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/>
              <a:ea typeface="黑体"/>
              <a:cs typeface="黑体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416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D0FFE-BBB9-7840-B82C-91C01A7ED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DD7AD7F-A326-E14B-BD2D-0EDFBA729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6743" t="20836" r="16904" b="21617"/>
          <a:stretch>
            <a:fillRect/>
          </a:stretch>
        </p:blipFill>
        <p:spPr bwMode="auto">
          <a:xfrm>
            <a:off x="1105008" y="1559252"/>
            <a:ext cx="7033656" cy="3812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9DCDB4-A0F1-E144-91B1-B2AC5735FF32}"/>
              </a:ext>
            </a:extLst>
          </p:cNvPr>
          <p:cNvSpPr txBox="1"/>
          <p:nvPr/>
        </p:nvSpPr>
        <p:spPr>
          <a:xfrm>
            <a:off x="0" y="5418135"/>
            <a:ext cx="53578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a: </a:t>
            </a:r>
            <a:r>
              <a:rPr lang="en-US" altLang="zh-CN" dirty="0" err="1"/>
              <a:t>NaCl</a:t>
            </a:r>
            <a:r>
              <a:rPr lang="en-US" altLang="zh-CN" dirty="0"/>
              <a:t>-type</a:t>
            </a:r>
          </a:p>
          <a:p>
            <a:r>
              <a:rPr lang="en-US" altLang="zh-CN" dirty="0"/>
              <a:t>b:R-1   </a:t>
            </a:r>
            <a:r>
              <a:rPr lang="en-US" altLang="zh-CN" dirty="0" err="1"/>
              <a:t>InAs</a:t>
            </a:r>
            <a:r>
              <a:rPr lang="en-US" altLang="zh-CN" dirty="0"/>
              <a:t> </a:t>
            </a:r>
            <a:r>
              <a:rPr lang="en-US" altLang="zh-CN" dirty="0" err="1"/>
              <a:t>GaSb</a:t>
            </a:r>
            <a:endParaRPr lang="en-US" altLang="zh-CN" dirty="0"/>
          </a:p>
          <a:p>
            <a:r>
              <a:rPr lang="en-US" altLang="zh-CN" dirty="0"/>
              <a:t>    D-1  </a:t>
            </a:r>
            <a:r>
              <a:rPr lang="en-US" altLang="zh-CN" dirty="0" err="1"/>
              <a:t>GeTe</a:t>
            </a:r>
            <a:r>
              <a:rPr lang="en-US" altLang="zh-CN" dirty="0"/>
              <a:t> </a:t>
            </a:r>
            <a:r>
              <a:rPr lang="en-US" altLang="zh-CN" dirty="0" err="1"/>
              <a:t>ZnS</a:t>
            </a:r>
            <a:r>
              <a:rPr lang="en-US" altLang="zh-CN" dirty="0"/>
              <a:t> </a:t>
            </a:r>
          </a:p>
          <a:p>
            <a:r>
              <a:rPr lang="en-US" altLang="zh-CN" dirty="0"/>
              <a:t>c:R-2   PtSe2</a:t>
            </a:r>
          </a:p>
          <a:p>
            <a:r>
              <a:rPr lang="en-US" altLang="zh-CN" dirty="0"/>
              <a:t>    D-2 </a:t>
            </a:r>
            <a:r>
              <a:rPr lang="en-US" altLang="zh-CN" dirty="0"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lang="en-US" altLang="zh-CN" dirty="0"/>
              <a:t>WSe2   </a:t>
            </a:r>
            <a:endParaRPr lang="zh-CN" altLang="en-US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3FCB9E8-A64D-054E-84E3-EEAFB76CF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6201" t="11906" r="37988" b="16656"/>
          <a:stretch>
            <a:fillRect/>
          </a:stretch>
        </p:blipFill>
        <p:spPr bwMode="auto">
          <a:xfrm>
            <a:off x="2483768" y="5229200"/>
            <a:ext cx="1964545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B489532F-925A-1347-9072-7F47C2940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9844" t="9922" r="18144" b="14671"/>
          <a:stretch>
            <a:fillRect/>
          </a:stretch>
        </p:blipFill>
        <p:spPr bwMode="auto">
          <a:xfrm>
            <a:off x="5357850" y="4969598"/>
            <a:ext cx="2484740" cy="1888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57F62B2-B28F-3D4A-9EF6-4432E0EBB59E}"/>
              </a:ext>
            </a:extLst>
          </p:cNvPr>
          <p:cNvSpPr txBox="1"/>
          <p:nvPr/>
        </p:nvSpPr>
        <p:spPr>
          <a:xfrm>
            <a:off x="7929557" y="5913799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PtSe2</a:t>
            </a:r>
            <a:endParaRPr lang="zh-CN" altLang="en-US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CF0449E3-51C5-6B40-815D-84614B3CDDBF}"/>
              </a:ext>
            </a:extLst>
          </p:cNvPr>
          <p:cNvSpPr>
            <a:spLocks/>
          </p:cNvSpPr>
          <p:nvPr/>
        </p:nvSpPr>
        <p:spPr bwMode="auto">
          <a:xfrm>
            <a:off x="8824913" y="6510338"/>
            <a:ext cx="16033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0" tIns="0" rIns="0" bIns="0"/>
          <a:lstStyle>
            <a:lvl1pPr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1pPr>
            <a:lvl2pPr marL="742950" indent="-28575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2pPr>
            <a:lvl3pPr marL="11430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3pPr>
            <a:lvl4pPr marL="16002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4pPr>
            <a:lvl5pPr marL="20574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5pPr>
            <a:lvl6pPr marL="25146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6pPr>
            <a:lvl7pPr marL="29718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7pPr>
            <a:lvl8pPr marL="34290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8pPr>
            <a:lvl9pPr marL="38862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9pPr>
          </a:lstStyle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293345-BB10-A641-8561-37E91D2A3453}" type="slidenum">
              <a:rPr kumimoji="0" lang="en-US" altLang="zh-CN" sz="140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/>
                <a:ea typeface="黑体"/>
                <a:cs typeface="黑体"/>
                <a:sym typeface="Palatino" charset="0"/>
              </a:rPr>
              <a:pPr marL="0" marR="0" lvl="0" indent="0" algn="ctr" defTabSz="410751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40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/>
              <a:ea typeface="黑体"/>
              <a:cs typeface="黑体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057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rcRect l="17158" t="13918" r="16920" b="38486"/>
          <a:stretch>
            <a:fillRect/>
          </a:stretch>
        </p:blipFill>
        <p:spPr>
          <a:xfrm>
            <a:off x="857224" y="1304151"/>
            <a:ext cx="7362825" cy="29889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rcRect l="18377" t="25684" r="50610" b="51314"/>
          <a:stretch>
            <a:fillRect/>
          </a:stretch>
        </p:blipFill>
        <p:spPr>
          <a:xfrm>
            <a:off x="1547664" y="4261584"/>
            <a:ext cx="2837815" cy="11836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/>
          <a:srcRect l="18377" t="48733" r="50610" b="13008"/>
          <a:stretch>
            <a:fillRect/>
          </a:stretch>
        </p:blipFill>
        <p:spPr>
          <a:xfrm>
            <a:off x="4499992" y="4000504"/>
            <a:ext cx="3067685" cy="212788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3712" y="5613047"/>
            <a:ext cx="5730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u"/>
            </a:pPr>
            <a:r>
              <a:rPr lang="en-US" altLang="zh-Hans" sz="2400" b="1" dirty="0">
                <a:solidFill>
                  <a:srgbClr val="FF0000"/>
                </a:solidFill>
              </a:rPr>
              <a:t>Intrinsic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Hans" sz="2400" b="1" dirty="0">
                <a:solidFill>
                  <a:srgbClr val="FF0000"/>
                </a:solidFill>
              </a:rPr>
              <a:t>p-type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Hans" sz="2400" b="1" dirty="0">
                <a:solidFill>
                  <a:srgbClr val="FF0000"/>
                </a:solidFill>
              </a:rPr>
              <a:t>Semi</a:t>
            </a:r>
            <a:r>
              <a:rPr lang="zh-CN" altLang="en-US" sz="2400" b="1" dirty="0">
                <a:solidFill>
                  <a:srgbClr val="FF0000"/>
                </a:solidFill>
              </a:rPr>
              <a:t>？</a:t>
            </a:r>
            <a:endParaRPr lang="en-US" altLang="zh-CN" sz="2400" b="1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charset="0"/>
              <a:buChar char="u"/>
            </a:pPr>
            <a:r>
              <a:rPr lang="en-US" altLang="zh-CN" sz="2400" dirty="0"/>
              <a:t>high ZT (Physics?</a:t>
            </a:r>
            <a:r>
              <a:rPr lang="zh-CN" altLang="en-US" sz="2400" dirty="0"/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Electronic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structure</a:t>
            </a:r>
            <a:r>
              <a:rPr lang="en-US" altLang="zh-CN" sz="2400" dirty="0"/>
              <a:t>)</a:t>
            </a:r>
          </a:p>
          <a:p>
            <a:pPr marL="285750" indent="-285750">
              <a:buFont typeface="Wingdings" panose="05000000000000000000" charset="0"/>
              <a:buChar char="u"/>
            </a:pPr>
            <a:r>
              <a:rPr lang="en-US" altLang="zh-CN" sz="2400" dirty="0"/>
              <a:t>Stable in air (Exfoliation and devices)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BAD0A46-E032-5440-B325-C2CB244CC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8" y="562570"/>
            <a:ext cx="8429625" cy="857250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13F8862B-F514-B44E-BE9F-8031F477310E}"/>
              </a:ext>
            </a:extLst>
          </p:cNvPr>
          <p:cNvSpPr>
            <a:spLocks/>
          </p:cNvSpPr>
          <p:nvPr/>
        </p:nvSpPr>
        <p:spPr bwMode="auto">
          <a:xfrm>
            <a:off x="8824913" y="6510338"/>
            <a:ext cx="16033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0" tIns="0" rIns="0" bIns="0"/>
          <a:lstStyle>
            <a:lvl1pPr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1pPr>
            <a:lvl2pPr marL="742950" indent="-28575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2pPr>
            <a:lvl3pPr marL="11430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3pPr>
            <a:lvl4pPr marL="16002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4pPr>
            <a:lvl5pPr marL="20574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5pPr>
            <a:lvl6pPr marL="25146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6pPr>
            <a:lvl7pPr marL="29718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7pPr>
            <a:lvl8pPr marL="34290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8pPr>
            <a:lvl9pPr marL="38862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9pPr>
          </a:lstStyle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293345-BB10-A641-8561-37E91D2A3453}" type="slidenum">
              <a:rPr kumimoji="0" lang="en-US" altLang="zh-CN" sz="140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/>
                <a:ea typeface="黑体"/>
                <a:cs typeface="黑体"/>
                <a:sym typeface="Palatino" charset="0"/>
              </a:rPr>
              <a:pPr marL="0" marR="0" lvl="0" indent="0" algn="ctr" defTabSz="410751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40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/>
              <a:ea typeface="黑体"/>
              <a:cs typeface="黑体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585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Figure of merit, ZT</a:t>
            </a:r>
            <a:endParaRPr lang="zh-CN" alt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75" y="1609220"/>
            <a:ext cx="7272808" cy="1276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接箭头连接符 4"/>
          <p:cNvCxnSpPr/>
          <p:nvPr/>
        </p:nvCxnSpPr>
        <p:spPr>
          <a:xfrm flipV="1">
            <a:off x="2866499" y="2833356"/>
            <a:ext cx="864096" cy="11521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786379" y="3985483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Seebeck coefficient</a:t>
            </a:r>
            <a:endParaRPr lang="zh-CN" altLang="en-US" sz="2800" b="1" dirty="0"/>
          </a:p>
        </p:txBody>
      </p:sp>
      <p:cxnSp>
        <p:nvCxnSpPr>
          <p:cNvPr id="9" name="直接箭头连接符 8"/>
          <p:cNvCxnSpPr/>
          <p:nvPr/>
        </p:nvCxnSpPr>
        <p:spPr>
          <a:xfrm flipV="1">
            <a:off x="5170755" y="2689340"/>
            <a:ext cx="72008" cy="13681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162643" y="4054049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Conductivity</a:t>
            </a:r>
            <a:endParaRPr lang="zh-CN" altLang="en-US" sz="2800" b="1" dirty="0"/>
          </a:p>
        </p:txBody>
      </p:sp>
      <p:cxnSp>
        <p:nvCxnSpPr>
          <p:cNvPr id="14" name="直接箭头连接符 13"/>
          <p:cNvCxnSpPr/>
          <p:nvPr/>
        </p:nvCxnSpPr>
        <p:spPr>
          <a:xfrm flipH="1" flipV="1">
            <a:off x="6898947" y="2725344"/>
            <a:ext cx="792088" cy="12601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876256" y="4054049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Thermo-</a:t>
            </a:r>
          </a:p>
          <a:p>
            <a:r>
              <a:rPr lang="en-US" altLang="zh-CN" sz="2800" b="1" dirty="0"/>
              <a:t>conductivity</a:t>
            </a:r>
            <a:endParaRPr lang="zh-CN" altLang="en-US" sz="2800" b="1" dirty="0"/>
          </a:p>
        </p:txBody>
      </p:sp>
      <p:sp>
        <p:nvSpPr>
          <p:cNvPr id="16" name="矩形 15"/>
          <p:cNvSpPr/>
          <p:nvPr/>
        </p:nvSpPr>
        <p:spPr>
          <a:xfrm>
            <a:off x="216830" y="5304110"/>
            <a:ext cx="91076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i="1" dirty="0"/>
              <a:t>SnSe:</a:t>
            </a:r>
          </a:p>
          <a:p>
            <a:r>
              <a:rPr lang="en-US" altLang="zh-CN" sz="2000" b="1" dirty="0"/>
              <a:t>Due to phonon anharmonicity in SnSe,</a:t>
            </a:r>
          </a:p>
          <a:p>
            <a:r>
              <a:rPr lang="en-US" altLang="zh-CN" sz="2000" b="1" dirty="0"/>
              <a:t>Lowest lattice thermal conductivities known for crystalline materials .</a:t>
            </a:r>
            <a:endParaRPr lang="zh-CN" altLang="en-US" sz="2000" b="1" dirty="0"/>
          </a:p>
        </p:txBody>
      </p:sp>
      <p:sp>
        <p:nvSpPr>
          <p:cNvPr id="18" name="椭圆 17"/>
          <p:cNvSpPr/>
          <p:nvPr/>
        </p:nvSpPr>
        <p:spPr>
          <a:xfrm>
            <a:off x="6516216" y="1988840"/>
            <a:ext cx="648072" cy="736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箭头连接符 19"/>
          <p:cNvCxnSpPr/>
          <p:nvPr/>
        </p:nvCxnSpPr>
        <p:spPr>
          <a:xfrm flipV="1">
            <a:off x="5364088" y="4797152"/>
            <a:ext cx="1534859" cy="12961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939590"/>
            <a:ext cx="2292306" cy="72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621" y="4585182"/>
            <a:ext cx="1544032" cy="42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752" y="5045174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252" y="5511957"/>
            <a:ext cx="20288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849" y="2754522"/>
            <a:ext cx="4251806" cy="3842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479704" y="648866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Li et. al., Nat. </a:t>
            </a:r>
            <a:r>
              <a:rPr lang="en-US" altLang="zh-CN" b="1" dirty="0" err="1"/>
              <a:t>phy</a:t>
            </a:r>
            <a:r>
              <a:rPr lang="en-US" altLang="zh-CN" b="1" dirty="0"/>
              <a:t>. 2015</a:t>
            </a:r>
            <a:endParaRPr lang="zh-CN" altLang="en-US" b="1" dirty="0"/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6066091D-3712-8A44-93D4-DE519E2B03A7}"/>
              </a:ext>
            </a:extLst>
          </p:cNvPr>
          <p:cNvSpPr>
            <a:spLocks/>
          </p:cNvSpPr>
          <p:nvPr/>
        </p:nvSpPr>
        <p:spPr bwMode="auto">
          <a:xfrm>
            <a:off x="216830" y="6565989"/>
            <a:ext cx="16033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0" tIns="0" rIns="0" bIns="0"/>
          <a:lstStyle>
            <a:lvl1pPr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1pPr>
            <a:lvl2pPr marL="742950" indent="-28575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2pPr>
            <a:lvl3pPr marL="11430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3pPr>
            <a:lvl4pPr marL="16002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4pPr>
            <a:lvl5pPr marL="2057400" indent="-228600"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5pPr>
            <a:lvl6pPr marL="25146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6pPr>
            <a:lvl7pPr marL="29718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7pPr>
            <a:lvl8pPr marL="34290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8pPr>
            <a:lvl9pPr marL="38862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414141"/>
                </a:solidFill>
                <a:latin typeface="Palatino" charset="0"/>
                <a:ea typeface="Palatino" charset="0"/>
                <a:cs typeface="Palatino" charset="0"/>
                <a:sym typeface="Palatino" charset="0"/>
              </a:defRPr>
            </a:lvl9pPr>
          </a:lstStyle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293345-BB10-A641-8561-37E91D2A3453}" type="slidenum">
              <a:rPr kumimoji="0" lang="en-US" altLang="zh-CN" sz="140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/>
                <a:ea typeface="黑体"/>
                <a:cs typeface="黑体"/>
                <a:sym typeface="Palatino" charset="0"/>
              </a:rPr>
              <a:pPr marL="0" marR="0" lvl="0" indent="0" algn="ctr" defTabSz="410751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CN" sz="140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/>
              <a:ea typeface="黑体"/>
              <a:cs typeface="黑体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79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主题">
  <a:themeElements>
    <a:clrScheme name="灰度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ew_Template4 - Title &amp; Subtitle">
  <a:themeElements>
    <a:clrScheme name="">
      <a:dk1>
        <a:srgbClr val="414141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FFFFFF"/>
      </a:accent3>
      <a:accent4>
        <a:srgbClr val="363636"/>
      </a:accent4>
      <a:accent5>
        <a:srgbClr val="BCC6D4"/>
      </a:accent5>
      <a:accent6>
        <a:srgbClr val="68A598"/>
      </a:accent6>
      <a:hlink>
        <a:srgbClr val="0000FF"/>
      </a:hlink>
      <a:folHlink>
        <a:srgbClr val="FF00FF"/>
      </a:folHlink>
    </a:clrScheme>
    <a:fontScheme name="New_Template4 - Title &amp; Subtitle">
      <a:majorFont>
        <a:latin typeface="Bodoni SvtyTwo ITC TT-Book"/>
        <a:ea typeface="宋体"/>
        <a:cs typeface="Bodoni SvtyTwo ITC TT-Book"/>
      </a:majorFont>
      <a:minorFont>
        <a:latin typeface="Palatino"/>
        <a:ea typeface="宋体"/>
        <a:cs typeface="Palatino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414141"/>
          </a:solidFill>
          <a:prstDash val="solid"/>
          <a:miter lim="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4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Palatino" charset="0"/>
            <a:ea typeface="宋体" charset="0"/>
            <a:cs typeface="Palatino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414141"/>
          </a:solidFill>
          <a:prstDash val="solid"/>
          <a:miter lim="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4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Palatino" charset="0"/>
            <a:ea typeface="宋体" charset="0"/>
            <a:cs typeface="Palatino" charset="0"/>
            <a:sym typeface="Palatino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1_New_Template4">
  <a:themeElements>
    <a:clrScheme name="">
      <a:dk1>
        <a:srgbClr val="414141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FFFFFF"/>
      </a:accent3>
      <a:accent4>
        <a:srgbClr val="363636"/>
      </a:accent4>
      <a:accent5>
        <a:srgbClr val="BCC6D4"/>
      </a:accent5>
      <a:accent6>
        <a:srgbClr val="68A598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宋体"/>
        <a:cs typeface="Bodoni SvtyTwo ITC TT-Book"/>
      </a:majorFont>
      <a:minorFont>
        <a:latin typeface="Palatino"/>
        <a:ea typeface="宋体"/>
        <a:cs typeface="Palatino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414141"/>
          </a:solidFill>
          <a:prstDash val="solid"/>
          <a:miter lim="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4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Palatino" charset="0"/>
            <a:ea typeface="宋体" charset="0"/>
            <a:cs typeface="Palatino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414141"/>
          </a:solidFill>
          <a:prstDash val="solid"/>
          <a:miter lim="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4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Palatino" charset="0"/>
            <a:ea typeface="宋体" charset="0"/>
            <a:cs typeface="Palatino" charset="0"/>
            <a:sym typeface="Palatino" charset="0"/>
          </a:defRPr>
        </a:defPPr>
      </a:lstStyle>
    </a:lnDef>
  </a:objectDefaults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17774</TotalTime>
  <Words>792</Words>
  <Application>Microsoft Macintosh PowerPoint</Application>
  <PresentationFormat>On-screen Show (4:3)</PresentationFormat>
  <Paragraphs>283</Paragraphs>
  <Slides>34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1" baseType="lpstr">
      <vt:lpstr>等线</vt:lpstr>
      <vt:lpstr>Microsoft JhengHei</vt:lpstr>
      <vt:lpstr>黑体</vt:lpstr>
      <vt:lpstr>黑体</vt:lpstr>
      <vt:lpstr>宋体</vt:lpstr>
      <vt:lpstr>宋体</vt:lpstr>
      <vt:lpstr>Zapf Dingbats</vt:lpstr>
      <vt:lpstr>Arial</vt:lpstr>
      <vt:lpstr>Bodoni SvtyTwo ITC TT-Book</vt:lpstr>
      <vt:lpstr>Calibri</vt:lpstr>
      <vt:lpstr>Palatino</vt:lpstr>
      <vt:lpstr>Times New Roman</vt:lpstr>
      <vt:lpstr>Wingdings</vt:lpstr>
      <vt:lpstr>Office 主题</vt:lpstr>
      <vt:lpstr>New_Template4 - Title &amp; Subtitle</vt:lpstr>
      <vt:lpstr>1_New_Template4</vt:lpstr>
      <vt:lpstr>Graph</vt:lpstr>
      <vt:lpstr>Defects physics in emergent 2D material SnSe with binary phosphorous structure</vt:lpstr>
      <vt:lpstr>Contents</vt:lpstr>
      <vt:lpstr>Our Device Lab</vt:lpstr>
      <vt:lpstr>Binary BP</vt:lpstr>
      <vt:lpstr>Motivation</vt:lpstr>
      <vt:lpstr>Motivation</vt:lpstr>
      <vt:lpstr>Motivation</vt:lpstr>
      <vt:lpstr>Motivation</vt:lpstr>
      <vt:lpstr>Figure of merit, ZT</vt:lpstr>
      <vt:lpstr>High ZT: General Picture</vt:lpstr>
      <vt:lpstr>SnSe2 Microdomains</vt:lpstr>
      <vt:lpstr>SnSe2 Microdomains in SEM</vt:lpstr>
      <vt:lpstr>Extrinsic Hole Doping</vt:lpstr>
      <vt:lpstr>PowerPoint Presentation</vt:lpstr>
      <vt:lpstr>Extrinsic Hole Doping</vt:lpstr>
      <vt:lpstr>SnSe-SnSe2 Phase Diagram</vt:lpstr>
      <vt:lpstr>Interfacial Charge Transfer</vt:lpstr>
      <vt:lpstr>Scanning Kelvin Probe Microscopy</vt:lpstr>
      <vt:lpstr>ARPES study of SnSe: Pudding mold</vt:lpstr>
      <vt:lpstr>ARPES study of SnSe: Multi-valley</vt:lpstr>
      <vt:lpstr>PowerPoint Presentation</vt:lpstr>
      <vt:lpstr>ARPES: Constant Energy Cuts </vt:lpstr>
      <vt:lpstr>Multi-Valley Seebeck</vt:lpstr>
      <vt:lpstr>Weak Localization: Intervalley Scattering</vt:lpstr>
      <vt:lpstr>Anisotropic WL</vt:lpstr>
      <vt:lpstr>Anisotropic MR</vt:lpstr>
      <vt:lpstr>3D Fermi Surface</vt:lpstr>
      <vt:lpstr>Point Dislocations</vt:lpstr>
      <vt:lpstr>Interweaving of SnSe Monolayers</vt:lpstr>
      <vt:lpstr>PowerPoint Presentation</vt:lpstr>
      <vt:lpstr> </vt:lpstr>
      <vt:lpstr>PowerPoint Presentation</vt:lpstr>
      <vt:lpstr>Collaborators</vt:lpstr>
      <vt:lpstr>Our Group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SnSe 表征和AFM</dc:title>
  <dc:creator>demo5</dc:creator>
  <cp:lastModifiedBy>Yi ZHENG</cp:lastModifiedBy>
  <cp:revision>783</cp:revision>
  <dcterms:created xsi:type="dcterms:W3CDTF">2016-10-13T12:48:00Z</dcterms:created>
  <dcterms:modified xsi:type="dcterms:W3CDTF">2018-08-15T05:30:56Z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2052-10.1.0.6135</vt:lpwstr>
  </property>
</Properties>
</file>