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22" r:id="rId1"/>
    <p:sldMasterId id="2147483818" r:id="rId2"/>
    <p:sldMasterId id="2147483808" r:id="rId3"/>
    <p:sldMasterId id="2147483812" r:id="rId4"/>
  </p:sldMasterIdLst>
  <p:notesMasterIdLst>
    <p:notesMasterId r:id="rId56"/>
  </p:notesMasterIdLst>
  <p:handoutMasterIdLst>
    <p:handoutMasterId r:id="rId57"/>
  </p:handoutMasterIdLst>
  <p:sldIdLst>
    <p:sldId id="341" r:id="rId5"/>
    <p:sldId id="286" r:id="rId6"/>
    <p:sldId id="287" r:id="rId7"/>
    <p:sldId id="289" r:id="rId8"/>
    <p:sldId id="288" r:id="rId9"/>
    <p:sldId id="354" r:id="rId10"/>
    <p:sldId id="284" r:id="rId11"/>
    <p:sldId id="285" r:id="rId12"/>
    <p:sldId id="292" r:id="rId13"/>
    <p:sldId id="316" r:id="rId14"/>
    <p:sldId id="345" r:id="rId15"/>
    <p:sldId id="302" r:id="rId16"/>
    <p:sldId id="301" r:id="rId17"/>
    <p:sldId id="314" r:id="rId18"/>
    <p:sldId id="313" r:id="rId19"/>
    <p:sldId id="349" r:id="rId20"/>
    <p:sldId id="362" r:id="rId21"/>
    <p:sldId id="346" r:id="rId22"/>
    <p:sldId id="318" r:id="rId23"/>
    <p:sldId id="337" r:id="rId24"/>
    <p:sldId id="338" r:id="rId25"/>
    <p:sldId id="293" r:id="rId26"/>
    <p:sldId id="350" r:id="rId27"/>
    <p:sldId id="351" r:id="rId28"/>
    <p:sldId id="352" r:id="rId29"/>
    <p:sldId id="358" r:id="rId30"/>
    <p:sldId id="359" r:id="rId31"/>
    <p:sldId id="308" r:id="rId32"/>
    <p:sldId id="309" r:id="rId33"/>
    <p:sldId id="310" r:id="rId34"/>
    <p:sldId id="311" r:id="rId35"/>
    <p:sldId id="319" r:id="rId36"/>
    <p:sldId id="320" r:id="rId37"/>
    <p:sldId id="363" r:id="rId38"/>
    <p:sldId id="344" r:id="rId39"/>
    <p:sldId id="343" r:id="rId40"/>
    <p:sldId id="348" r:id="rId41"/>
    <p:sldId id="333" r:id="rId42"/>
    <p:sldId id="336" r:id="rId43"/>
    <p:sldId id="357" r:id="rId44"/>
    <p:sldId id="334" r:id="rId45"/>
    <p:sldId id="335" r:id="rId46"/>
    <p:sldId id="328" r:id="rId47"/>
    <p:sldId id="329" r:id="rId48"/>
    <p:sldId id="331" r:id="rId49"/>
    <p:sldId id="355" r:id="rId50"/>
    <p:sldId id="360" r:id="rId51"/>
    <p:sldId id="339" r:id="rId52"/>
    <p:sldId id="361" r:id="rId53"/>
    <p:sldId id="364" r:id="rId54"/>
    <p:sldId id="356" r:id="rId55"/>
  </p:sldIdLst>
  <p:sldSz cx="9144000" cy="6858000" type="screen4x3"/>
  <p:notesSz cx="6858000" cy="9144000"/>
  <p:custDataLst>
    <p:tags r:id="rId5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inda Bleeze" initials="B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2F60"/>
    <a:srgbClr val="F8F8F8"/>
    <a:srgbClr val="172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62" autoAdjust="0"/>
    <p:restoredTop sz="94419" autoAdjust="0"/>
  </p:normalViewPr>
  <p:slideViewPr>
    <p:cSldViewPr>
      <p:cViewPr varScale="1">
        <p:scale>
          <a:sx n="105" d="100"/>
          <a:sy n="105" d="100"/>
        </p:scale>
        <p:origin x="768" y="114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4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CEA40-E73D-429D-BC07-5F3A66FC592E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3D1ED-DBB1-4724-8638-FEC553FFBFB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7070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fld id="{5D3CB2A6-7FA6-445C-8733-59FBA0F44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56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em.asm.org/cgi/content/full/68/2/838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em.asm.org/cgi/content/full/68/2/838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4F12A-2F86-4CAB-89FD-774EFA93899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329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A4C5A-A9BB-4FCF-B941-1073081C92BE}" type="slidenum">
              <a:rPr lang="en-AU" smtClean="0">
                <a:solidFill>
                  <a:prstClr val="black"/>
                </a:solidFill>
              </a:rPr>
              <a:pPr/>
              <a:t>44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7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K edge comes from the s orbital, meaning there is no distinct directionality.</a:t>
            </a:r>
            <a:r>
              <a:rPr lang="en-AU" baseline="0" dirty="0" smtClean="0"/>
              <a:t> This makes it possible to fit the spectra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A4C5A-A9BB-4FCF-B941-1073081C92BE}" type="slidenum">
              <a:rPr lang="en-AU" smtClean="0">
                <a:solidFill>
                  <a:prstClr val="black"/>
                </a:solidFill>
              </a:rPr>
              <a:pPr/>
              <a:t>45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1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42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8842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8842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8842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8842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884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14F7D99-9D97-4EC1-B4FE-19F6A1324494}" type="slidenum">
              <a:rPr lang="en-AU" altLang="en-US" sz="1200"/>
              <a:pPr/>
              <a:t>15</a:t>
            </a:fld>
            <a:endParaRPr lang="en-AU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altLang="en-US" dirty="0" smtClean="0">
                <a:latin typeface="Times" panose="02020603050405020304" pitchFamily="18" charset="0"/>
              </a:rPr>
              <a:t>This is the ASRP </a:t>
            </a:r>
            <a:r>
              <a:rPr lang="en-AU" altLang="en-US" dirty="0" err="1" smtClean="0">
                <a:latin typeface="Times" panose="02020603050405020304" pitchFamily="18" charset="0"/>
              </a:rPr>
              <a:t>endstation</a:t>
            </a:r>
            <a:r>
              <a:rPr lang="en-AU" altLang="en-US" dirty="0" smtClean="0">
                <a:latin typeface="Times" panose="02020603050405020304" pitchFamily="18" charset="0"/>
              </a:rPr>
              <a:t> currently ** in Taiwan. Its capable of both XAS and XPS, it has pre chamber for deposition **** that should be </a:t>
            </a:r>
            <a:r>
              <a:rPr lang="en-AU" altLang="en-US" dirty="0" err="1" smtClean="0">
                <a:latin typeface="Times" panose="02020603050405020304" pitchFamily="18" charset="0"/>
              </a:rPr>
              <a:t>fited</a:t>
            </a:r>
            <a:r>
              <a:rPr lang="en-AU" altLang="en-US" dirty="0" smtClean="0">
                <a:latin typeface="Times" panose="02020603050405020304" pitchFamily="18" charset="0"/>
              </a:rPr>
              <a:t> with a LEED system in the not to distant future.</a:t>
            </a:r>
          </a:p>
          <a:p>
            <a:r>
              <a:rPr lang="en-AU" altLang="en-US" dirty="0" smtClean="0">
                <a:latin typeface="Times" panose="02020603050405020304" pitchFamily="18" charset="0"/>
              </a:rPr>
              <a:t>It has a </a:t>
            </a:r>
            <a:r>
              <a:rPr lang="en-AU" altLang="en-US" dirty="0" err="1" smtClean="0">
                <a:latin typeface="Times" panose="02020603050405020304" pitchFamily="18" charset="0"/>
              </a:rPr>
              <a:t>cnetral</a:t>
            </a:r>
            <a:r>
              <a:rPr lang="en-AU" altLang="en-US" dirty="0" smtClean="0">
                <a:latin typeface="Times" panose="02020603050405020304" pitchFamily="18" charset="0"/>
              </a:rPr>
              <a:t> exchange chamber UFO, with load lock, magazine for storage and an UHV fracture chamber for sample prep. The </a:t>
            </a:r>
            <a:r>
              <a:rPr lang="en-AU" altLang="en-US" dirty="0" err="1" smtClean="0">
                <a:latin typeface="Times" panose="02020603050405020304" pitchFamily="18" charset="0"/>
              </a:rPr>
              <a:t>analystical</a:t>
            </a:r>
            <a:r>
              <a:rPr lang="en-AU" altLang="en-US" dirty="0" smtClean="0">
                <a:latin typeface="Times" panose="02020603050405020304" pitchFamily="18" charset="0"/>
              </a:rPr>
              <a:t> chamber is fitted with a flood gun Al x-ray gun and e analysers. </a:t>
            </a:r>
          </a:p>
          <a:p>
            <a:endParaRPr lang="en-AU" altLang="en-US" dirty="0" smtClean="0">
              <a:latin typeface="Times" panose="02020603050405020304" pitchFamily="18" charset="0"/>
            </a:endParaRPr>
          </a:p>
          <a:p>
            <a:r>
              <a:rPr lang="en-AU" altLang="en-US" dirty="0" smtClean="0">
                <a:latin typeface="Times" panose="02020603050405020304" pitchFamily="18" charset="0"/>
              </a:rPr>
              <a:t>This </a:t>
            </a:r>
            <a:r>
              <a:rPr lang="en-AU" altLang="en-US" dirty="0" err="1" smtClean="0">
                <a:latin typeface="Times" panose="02020603050405020304" pitchFamily="18" charset="0"/>
              </a:rPr>
              <a:t>equipmetn</a:t>
            </a:r>
            <a:r>
              <a:rPr lang="en-AU" altLang="en-US" dirty="0" smtClean="0">
                <a:latin typeface="Times" panose="02020603050405020304" pitchFamily="18" charset="0"/>
              </a:rPr>
              <a:t> was used to study sphalerite</a:t>
            </a:r>
          </a:p>
          <a:p>
            <a:endParaRPr lang="en-AU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5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7205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14339E-A01A-40A9-A4B8-01C53BF7C4C9}" type="slidenum">
              <a:rPr lang="en-AU" smtClean="0"/>
              <a:pPr>
                <a:defRPr/>
              </a:pPr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076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3CB2A6-7FA6-445C-8733-59FBA0F44FA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3CB2A6-7FA6-445C-8733-59FBA0F44FA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16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Aerobic Iron-oxidising</a:t>
            </a:r>
            <a:r>
              <a:rPr lang="en-AU" baseline="0" dirty="0" smtClean="0"/>
              <a:t> bacteria which can convert metals into a soluble form.</a:t>
            </a:r>
            <a:br>
              <a:rPr lang="en-AU" baseline="0" dirty="0" smtClean="0"/>
            </a:br>
            <a:r>
              <a:rPr lang="en-AU" baseline="0" dirty="0" smtClean="0"/>
              <a:t>Have been found to be the primary iron-oxidizers in industrial continuous – flow </a:t>
            </a:r>
            <a:r>
              <a:rPr lang="en-AU" baseline="0" dirty="0" err="1" smtClean="0"/>
              <a:t>biooxidation</a:t>
            </a:r>
            <a:r>
              <a:rPr lang="en-AU" baseline="0" dirty="0" smtClean="0"/>
              <a:t> tanks. They are the dominating bacteria in </a:t>
            </a:r>
            <a:r>
              <a:rPr lang="en-AU" baseline="0" dirty="0" err="1" smtClean="0"/>
              <a:t>biooxidation</a:t>
            </a:r>
            <a:r>
              <a:rPr lang="en-AU" baseline="0" dirty="0" smtClean="0"/>
              <a:t> field as the high ferric-ferrous iron ratio does not inhibit the species. </a:t>
            </a:r>
            <a:br>
              <a:rPr lang="en-AU" baseline="0" dirty="0" smtClean="0"/>
            </a:br>
            <a:r>
              <a:rPr lang="en-AU" baseline="0" dirty="0" smtClean="0"/>
              <a:t>Important contributors in acid mine drainage. </a:t>
            </a:r>
          </a:p>
          <a:p>
            <a:r>
              <a:rPr lang="en-AU" baseline="0" dirty="0" smtClean="0"/>
              <a:t>Gram negative and spiral shaped with 0.3-0.5 microns in width and 0.9-3.0 microns in length.</a:t>
            </a:r>
            <a:br>
              <a:rPr lang="en-AU" baseline="0" dirty="0" smtClean="0"/>
            </a:br>
            <a:r>
              <a:rPr lang="en-AU" baseline="0" dirty="0" err="1" smtClean="0"/>
              <a:t>Chemolithautotrophic</a:t>
            </a:r>
            <a:r>
              <a:rPr lang="en-AU" baseline="0" dirty="0" smtClean="0"/>
              <a:t>: this means that the bacteria are microbes that utilize chemicals (chemo) from the bedrock (</a:t>
            </a:r>
            <a:r>
              <a:rPr lang="en-AU" baseline="0" dirty="0" err="1" smtClean="0"/>
              <a:t>litho</a:t>
            </a:r>
            <a:r>
              <a:rPr lang="en-AU" baseline="0" dirty="0" smtClean="0"/>
              <a:t>) as an energy source for making their own (auto) food (</a:t>
            </a:r>
            <a:r>
              <a:rPr lang="en-AU" baseline="0" dirty="0" err="1" smtClean="0"/>
              <a:t>trouph</a:t>
            </a:r>
            <a:r>
              <a:rPr lang="en-AU" baseline="0" dirty="0" smtClean="0"/>
              <a:t>). </a:t>
            </a:r>
            <a:br>
              <a:rPr lang="en-AU" baseline="0" dirty="0" smtClean="0"/>
            </a:br>
            <a:r>
              <a:rPr lang="en-AU" baseline="0" dirty="0" smtClean="0"/>
              <a:t>Carbon fixing through ferrous iron as their electron donor and oxygen as the electron acceptor. This makes them </a:t>
            </a:r>
            <a:r>
              <a:rPr lang="en-AU" baseline="0" dirty="0" err="1" smtClean="0"/>
              <a:t>metabotically</a:t>
            </a:r>
            <a:r>
              <a:rPr lang="en-AU" baseline="0" dirty="0" smtClean="0"/>
              <a:t> restricted. </a:t>
            </a:r>
            <a:br>
              <a:rPr lang="en-AU" baseline="0" dirty="0" smtClean="0"/>
            </a:br>
            <a:r>
              <a:rPr lang="en-AU" baseline="0" dirty="0" smtClean="0"/>
              <a:t>Found deep underground in the mines enveloped in a pink biofilm which then floats on the surface of the flowing water through the mine. </a:t>
            </a:r>
            <a:br>
              <a:rPr lang="en-AU" baseline="0" dirty="0" smtClean="0"/>
            </a:b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Coram, Nicolette J. Molecular Relationship between Two Groups of the Genus </a:t>
            </a:r>
            <a:r>
              <a:rPr lang="en-A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Leptospirillum</a:t>
            </a:r>
            <a:r>
              <a:rPr lang="en-A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and the Finding that </a:t>
            </a:r>
            <a:r>
              <a:rPr lang="en-A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Leptospirillum</a:t>
            </a:r>
            <a:r>
              <a:rPr lang="en-A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A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ferriplium</a:t>
            </a:r>
            <a:r>
              <a:rPr lang="en-A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sp. </a:t>
            </a:r>
            <a:r>
              <a:rPr lang="en-A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nov.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Dominates South African Commercial </a:t>
            </a:r>
            <a:r>
              <a:rPr lang="en-A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Biooxidation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Tanks That Operate at 40ºC.</a:t>
            </a:r>
            <a:r>
              <a:rPr lang="en-A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Applied and Environmental Microbiology </a:t>
            </a:r>
            <a:r>
              <a:rPr lang="en-A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vol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68(2) February 2002. 838-845.</a:t>
            </a:r>
            <a:endParaRPr lang="en-A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L.F can be </a:t>
            </a:r>
            <a:r>
              <a:rPr lang="en-A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selectivly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attached to sulphides,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esentually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modifying the surface of the mineral.</a:t>
            </a:r>
            <a:b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not oxidize sulphur.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Vilinska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and K. H. Rao (2008). "&lt;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Leptosririllum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ferrooxidans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&lt;/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&gt;-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sulfide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mineral interactions with reference to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bioflotation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bioflocculation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</a:t>
            </a:r>
            <a:r>
              <a:rPr lang="en-AU" sz="1200" b="0" i="0" u="sng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Transactions of Nonferrous Metals Society of China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(6): 1403-1409.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Life cycle and iron cycle in soil??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B2847-36F4-4C21-954F-5783CAB07935}" type="slidenum">
              <a:rPr lang="en-AU" smtClean="0"/>
              <a:pPr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6364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Aerobic Iron-oxidising</a:t>
            </a:r>
            <a:r>
              <a:rPr lang="en-AU" baseline="0" dirty="0" smtClean="0"/>
              <a:t> bacteria which can convert metals into a soluble form.</a:t>
            </a:r>
            <a:br>
              <a:rPr lang="en-AU" baseline="0" dirty="0" smtClean="0"/>
            </a:br>
            <a:r>
              <a:rPr lang="en-AU" baseline="0" dirty="0" smtClean="0"/>
              <a:t>Have been found to be the primary iron-oxidizers in industrial continuous – flow </a:t>
            </a:r>
            <a:r>
              <a:rPr lang="en-AU" baseline="0" dirty="0" err="1" smtClean="0"/>
              <a:t>biooxidation</a:t>
            </a:r>
            <a:r>
              <a:rPr lang="en-AU" baseline="0" dirty="0" smtClean="0"/>
              <a:t> tanks. They are the dominating bacteria in </a:t>
            </a:r>
            <a:r>
              <a:rPr lang="en-AU" baseline="0" dirty="0" err="1" smtClean="0"/>
              <a:t>biooxidation</a:t>
            </a:r>
            <a:r>
              <a:rPr lang="en-AU" baseline="0" dirty="0" smtClean="0"/>
              <a:t> field as the high ferric-ferrous iron ratio does not inhibit the species. </a:t>
            </a:r>
            <a:br>
              <a:rPr lang="en-AU" baseline="0" dirty="0" smtClean="0"/>
            </a:br>
            <a:r>
              <a:rPr lang="en-AU" baseline="0" dirty="0" smtClean="0"/>
              <a:t>Important contributors in acid mine drainage. </a:t>
            </a:r>
          </a:p>
          <a:p>
            <a:r>
              <a:rPr lang="en-AU" baseline="0" dirty="0" smtClean="0"/>
              <a:t>Gram negative and spiral shaped with 0.3-0.5 microns in width and 0.9-3.0 microns in length.</a:t>
            </a:r>
            <a:br>
              <a:rPr lang="en-AU" baseline="0" dirty="0" smtClean="0"/>
            </a:br>
            <a:r>
              <a:rPr lang="en-AU" baseline="0" dirty="0" err="1" smtClean="0"/>
              <a:t>Chemolithautotrophic</a:t>
            </a:r>
            <a:r>
              <a:rPr lang="en-AU" baseline="0" dirty="0" smtClean="0"/>
              <a:t>: this means that the bacteria are microbes that utilize chemicals (chemo) from the bedrock (</a:t>
            </a:r>
            <a:r>
              <a:rPr lang="en-AU" baseline="0" dirty="0" err="1" smtClean="0"/>
              <a:t>litho</a:t>
            </a:r>
            <a:r>
              <a:rPr lang="en-AU" baseline="0" dirty="0" smtClean="0"/>
              <a:t>) as an energy source for making their own (auto) food (</a:t>
            </a:r>
            <a:r>
              <a:rPr lang="en-AU" baseline="0" dirty="0" err="1" smtClean="0"/>
              <a:t>trouph</a:t>
            </a:r>
            <a:r>
              <a:rPr lang="en-AU" baseline="0" dirty="0" smtClean="0"/>
              <a:t>). </a:t>
            </a:r>
            <a:br>
              <a:rPr lang="en-AU" baseline="0" dirty="0" smtClean="0"/>
            </a:br>
            <a:r>
              <a:rPr lang="en-AU" baseline="0" dirty="0" smtClean="0"/>
              <a:t>Carbon fixing through ferrous iron as their electron donor and oxygen as the electron acceptor. This makes them </a:t>
            </a:r>
            <a:r>
              <a:rPr lang="en-AU" baseline="0" dirty="0" err="1" smtClean="0"/>
              <a:t>metabotically</a:t>
            </a:r>
            <a:r>
              <a:rPr lang="en-AU" baseline="0" dirty="0" smtClean="0"/>
              <a:t> restricted. </a:t>
            </a:r>
            <a:br>
              <a:rPr lang="en-AU" baseline="0" dirty="0" smtClean="0"/>
            </a:br>
            <a:r>
              <a:rPr lang="en-AU" baseline="0" dirty="0" smtClean="0"/>
              <a:t>Found deep underground in the mines enveloped in a pink biofilm which then floats on the surface of the flowing water through the mine. </a:t>
            </a:r>
            <a:br>
              <a:rPr lang="en-AU" baseline="0" dirty="0" smtClean="0"/>
            </a:b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Coram, Nicolette J. Molecular Relationship between Two Groups of the Genus </a:t>
            </a:r>
            <a:r>
              <a:rPr lang="en-A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Leptospirillum</a:t>
            </a:r>
            <a:r>
              <a:rPr lang="en-A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and the Finding that </a:t>
            </a:r>
            <a:r>
              <a:rPr lang="en-A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Leptospirillum</a:t>
            </a:r>
            <a:r>
              <a:rPr lang="en-A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A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ferriplium</a:t>
            </a:r>
            <a:r>
              <a:rPr lang="en-A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sp. </a:t>
            </a:r>
            <a:r>
              <a:rPr lang="en-A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nov.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Dominates South African Commercial </a:t>
            </a:r>
            <a:r>
              <a:rPr lang="en-A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Biooxidation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Tanks That Operate at 40ºC.</a:t>
            </a:r>
            <a:r>
              <a:rPr lang="en-A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Applied and Environmental Microbiology </a:t>
            </a:r>
            <a:r>
              <a:rPr lang="en-A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vol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68(2) February 2002. 838-845.</a:t>
            </a:r>
            <a:endParaRPr lang="en-A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L.F can be </a:t>
            </a:r>
            <a:r>
              <a:rPr lang="en-A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selectivly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attached to sulphides,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esentually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modifying the surface of the mineral.</a:t>
            </a:r>
            <a:b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not oxidize sulphur.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Vilinska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and K. H. Rao (2008). "&lt;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Leptosririllum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ferrooxidans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&lt;/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&gt;-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sulfide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mineral interactions with reference to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bioflotation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bioflocculation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</a:t>
            </a:r>
            <a:r>
              <a:rPr lang="en-AU" sz="1200" b="0" i="0" u="sng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Transactions of Nonferrous Metals Society of China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(6): 1403-1409.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Life cycle and iron cycle in soil??</a:t>
            </a:r>
          </a:p>
          <a:p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B2847-36F4-4C21-954F-5783CAB07935}" type="slidenum">
              <a:rPr lang="en-AU" smtClean="0"/>
              <a:pPr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299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A4C5A-A9BB-4FCF-B941-1073081C92BE}" type="slidenum">
              <a:rPr lang="en-AU" smtClean="0">
                <a:solidFill>
                  <a:prstClr val="black"/>
                </a:solidFill>
              </a:rPr>
              <a:pPr/>
              <a:t>41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0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A4C5A-A9BB-4FCF-B941-1073081C92BE}" type="slidenum">
              <a:rPr lang="en-AU" smtClean="0">
                <a:solidFill>
                  <a:prstClr val="black"/>
                </a:solidFill>
              </a:rPr>
              <a:pPr/>
              <a:t>43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92075" y="6093296"/>
            <a:ext cx="2520280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515539" y="836712"/>
            <a:ext cx="7080799" cy="1143000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FLINDERS UNIVERSITY</a:t>
            </a:r>
            <a:br>
              <a:rPr lang="en-US" dirty="0" smtClean="0"/>
            </a:br>
            <a:r>
              <a:rPr lang="en-US" dirty="0" smtClean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7361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F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4213" y="1524000"/>
            <a:ext cx="77724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F60"/>
                </a:solidFill>
              </a:defRPr>
            </a:lvl1pPr>
            <a:lvl2pPr>
              <a:defRPr>
                <a:solidFill>
                  <a:srgbClr val="002F60"/>
                </a:solidFill>
              </a:defRPr>
            </a:lvl2pPr>
            <a:lvl3pPr>
              <a:defRPr>
                <a:solidFill>
                  <a:srgbClr val="002F60"/>
                </a:solidFill>
              </a:defRPr>
            </a:lvl3pPr>
            <a:lvl4pPr>
              <a:defRPr>
                <a:solidFill>
                  <a:srgbClr val="002F60"/>
                </a:solidFill>
              </a:defRPr>
            </a:lvl4pPr>
            <a:lvl5pPr>
              <a:defRPr>
                <a:solidFill>
                  <a:srgbClr val="002F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63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832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foote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124749"/>
            <a:ext cx="3810000" cy="489654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9"/>
            <a:ext cx="3810000" cy="489654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45474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6202" y="620690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6202" y="1556518"/>
            <a:ext cx="7772400" cy="388843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880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76202" y="1556793"/>
            <a:ext cx="3810000" cy="388843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40189" y="1556793"/>
            <a:ext cx="3810000" cy="3960440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6202" y="620963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00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6202" y="620963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8145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AB675F6-6424-4655-9FD1-35925F39808A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D995BD-06A1-4302-A577-CFC29C667D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5" descr="Macintosh HD:Users:flinders:Desktop:WORK:PROJECTS:2010:Generic Templates F/P:ppt:output:Latest ppt slides:opt:slide_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991227"/>
            <a:ext cx="914400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03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AB675F6-6424-4655-9FD1-35925F39808A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3E30E1-FB5F-47C7-982C-7078130A65F9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6" descr="Macintosh HD:Users:flinders:Desktop:WORK:PROJECTS:2010:Generic Templates F/P:ppt:output:Latest ppt slides:opt:slide_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991227"/>
            <a:ext cx="914400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9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AB675F6-6424-4655-9FD1-35925F39808A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3E30E1-FB5F-47C7-982C-7078130A65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9634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footer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4213" y="1124744"/>
            <a:ext cx="7772400" cy="496855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053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6202" y="620690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6202" y="1556518"/>
            <a:ext cx="7772400" cy="388843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6028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4213" y="1124744"/>
            <a:ext cx="7772400" cy="496855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7849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124749"/>
            <a:ext cx="3810000" cy="489654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9"/>
            <a:ext cx="3810000" cy="489654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2005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52628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4213" y="1124744"/>
            <a:ext cx="7772400" cy="496855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6571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124749"/>
            <a:ext cx="3810000" cy="489654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9"/>
            <a:ext cx="3810000" cy="4896543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4315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9556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AA06B45-6689-4AA2-8202-24EC8703CF1C}" type="datetimeFigureOut">
              <a:rPr lang="en-AU" smtClean="0"/>
              <a:pPr/>
              <a:t>15/08/2018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A9A7F261-3B1A-42D9-AFEE-3097FE983AC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281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AB675F6-6424-4655-9FD1-35925F39808A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3E30E1-FB5F-47C7-982C-7078130A65F9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6" descr="Macintosh HD:Users:flinders:Desktop:WORK:PROJECTS:2010:Generic Templates F/P:ppt:output:Latest ppt slides:opt:slide_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991227"/>
            <a:ext cx="914400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47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AB675F6-6424-4655-9FD1-35925F39808A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3E30E1-FB5F-47C7-982C-7078130A65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201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76202" y="1556793"/>
            <a:ext cx="3810000" cy="388843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40189" y="1556793"/>
            <a:ext cx="3810000" cy="388843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6202" y="620963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1986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1_Title Content &amp;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5558" y="620690"/>
            <a:ext cx="7560195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5556" y="1556518"/>
            <a:ext cx="7560196" cy="3888706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75557" y="6093296"/>
            <a:ext cx="4902557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List of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3220776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6202" y="620963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602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AB675F6-6424-4655-9FD1-35925F39808A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D995BD-06A1-4302-A577-CFC29C667D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5" descr="Macintosh HD:Users:flinders:Desktop:WORK:PROJECTS:2010:Generic Templates F/P:ppt:output:Latest ppt slides:opt:slide_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991227"/>
            <a:ext cx="914400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536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AB675F6-6424-4655-9FD1-35925F39808A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3E30E1-FB5F-47C7-982C-7078130A65F9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6" descr="Macintosh HD:Users:flinders:Desktop:WORK:PROJECTS:2010:Generic Templates F/P:ppt:output:Latest ppt slides:opt:slide_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991227"/>
            <a:ext cx="914400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0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AB675F6-6424-4655-9FD1-35925F39808A}" type="datetimeFigureOut">
              <a:rPr lang="en-AU" smtClean="0"/>
              <a:t>15/08/2018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53E30E1-FB5F-47C7-982C-7078130A65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0596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footer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4213" y="1124744"/>
            <a:ext cx="7772400" cy="4968552"/>
          </a:xfrm>
          <a:prstGeom prst="rect">
            <a:avLst/>
          </a:prstGeom>
        </p:spPr>
        <p:txBody>
          <a:bodyPr/>
          <a:lstStyle>
            <a:lvl1pPr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223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1"/>
          <a:stretch/>
        </p:blipFill>
        <p:spPr>
          <a:xfrm>
            <a:off x="7688838" y="6026808"/>
            <a:ext cx="1203643" cy="778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02" y="6077366"/>
            <a:ext cx="383057" cy="66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3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791" r:id="rId10"/>
    <p:sldLayoutId id="2147483793" r:id="rId11"/>
    <p:sldLayoutId id="2147483838" r:id="rId12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6300192" y="5733256"/>
            <a:ext cx="1350150" cy="864096"/>
            <a:chOff x="8400256" y="5733256"/>
            <a:chExt cx="1800200" cy="864096"/>
          </a:xfrm>
        </p:grpSpPr>
        <p:sp>
          <p:nvSpPr>
            <p:cNvPr id="2" name="Rectangle 1"/>
            <p:cNvSpPr/>
            <p:nvPr userDrawn="1"/>
          </p:nvSpPr>
          <p:spPr>
            <a:xfrm>
              <a:off x="8400256" y="5733256"/>
              <a:ext cx="1800200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4392" y="5805264"/>
              <a:ext cx="510743" cy="663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5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32" r:id="rId4"/>
    <p:sldLayoutId id="2147483833" r:id="rId5"/>
    <p:sldLayoutId id="2147483834" r:id="rId6"/>
    <p:sldLayoutId id="2147483835" r:id="rId7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7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9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36" r:id="rId5"/>
    <p:sldLayoutId id="2147483837" r:id="rId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hyperlink" Target="http://www.alibaba.com/catalog/11689072/FR14505_Lithium_Iron_1_5V_Battery_FR6_Li_FeS2_Battery_AA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itec-gmbh.com/Leem.php?Bereich=SPELEE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9.emf"/><Relationship Id="rId4" Type="http://schemas.openxmlformats.org/officeDocument/2006/relationships/image" Target="../media/image88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tiff"/><Relationship Id="rId3" Type="http://schemas.openxmlformats.org/officeDocument/2006/relationships/image" Target="../media/image98.png"/><Relationship Id="rId7" Type="http://schemas.openxmlformats.org/officeDocument/2006/relationships/image" Target="../media/image10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8.tiff"/><Relationship Id="rId5" Type="http://schemas.openxmlformats.org/officeDocument/2006/relationships/image" Target="../media/image107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5.png"/><Relationship Id="rId5" Type="http://schemas.openxmlformats.org/officeDocument/2006/relationships/image" Target="../media/image114.tiff"/><Relationship Id="rId4" Type="http://schemas.openxmlformats.org/officeDocument/2006/relationships/image" Target="../media/image113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elmitec-gmbh.com/Leem.php?Bereich=SPELEEM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wmf"/><Relationship Id="rId5" Type="http://schemas.openxmlformats.org/officeDocument/2006/relationships/image" Target="../media/image131.png"/><Relationship Id="rId4" Type="http://schemas.openxmlformats.org/officeDocument/2006/relationships/image" Target="../media/image130.wmf"/><Relationship Id="rId9" Type="http://schemas.openxmlformats.org/officeDocument/2006/relationships/image" Target="../media/image13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78623" y="2336880"/>
            <a:ext cx="8424863" cy="351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AU" sz="2800" b="1" dirty="0" err="1">
                <a:solidFill>
                  <a:srgbClr val="003399"/>
                </a:solidFill>
              </a:rPr>
              <a:t>Sulfides</a:t>
            </a:r>
            <a:r>
              <a:rPr lang="en-AU" sz="2800" b="1" dirty="0">
                <a:solidFill>
                  <a:srgbClr val="003399"/>
                </a:solidFill>
              </a:rPr>
              <a:t>, Surfaces and Synchrotrons</a:t>
            </a:r>
          </a:p>
          <a:p>
            <a:pPr algn="ctr">
              <a:lnSpc>
                <a:spcPct val="150000"/>
              </a:lnSpc>
            </a:pPr>
            <a:endParaRPr lang="en-AU" sz="2800" b="1" dirty="0">
              <a:solidFill>
                <a:srgbClr val="CCECFF"/>
              </a:solidFill>
            </a:endParaRPr>
          </a:p>
          <a:p>
            <a:pPr algn="ctr">
              <a:lnSpc>
                <a:spcPct val="150000"/>
              </a:lnSpc>
            </a:pPr>
            <a:endParaRPr lang="en-AU" sz="1800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endParaRPr lang="en-AU" sz="1800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endParaRPr lang="en-AU" dirty="0">
              <a:solidFill>
                <a:srgbClr val="FFFF00"/>
              </a:solidFill>
            </a:endParaRPr>
          </a:p>
          <a:p>
            <a:pPr algn="ctr">
              <a:lnSpc>
                <a:spcPct val="150000"/>
              </a:lnSpc>
            </a:pPr>
            <a:endParaRPr lang="en-AU" sz="32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AU" sz="1000" dirty="0">
              <a:solidFill>
                <a:srgbClr val="CCEC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rgbClr val="003399"/>
                </a:solidFill>
              </a:rPr>
              <a:t>A/Prof Sarah Harmer</a:t>
            </a:r>
          </a:p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rgbClr val="003399"/>
                </a:solidFill>
              </a:rPr>
              <a:t>Institute for Nanoscale Science and Technology</a:t>
            </a:r>
          </a:p>
          <a:p>
            <a:pPr algn="ctr">
              <a:lnSpc>
                <a:spcPct val="150000"/>
              </a:lnSpc>
            </a:pPr>
            <a:r>
              <a:rPr lang="en-AU" sz="1600" dirty="0">
                <a:solidFill>
                  <a:srgbClr val="003399"/>
                </a:solidFill>
              </a:rPr>
              <a:t>College of Science and Engineering</a:t>
            </a:r>
            <a:r>
              <a:rPr lang="en-AU" sz="3200" dirty="0">
                <a:solidFill>
                  <a:srgbClr val="003399"/>
                </a:solidFill>
              </a:rPr>
              <a:t/>
            </a:r>
            <a:br>
              <a:rPr lang="en-AU" sz="3200" dirty="0">
                <a:solidFill>
                  <a:srgbClr val="003399"/>
                </a:solidFill>
              </a:rPr>
            </a:br>
            <a:r>
              <a:rPr lang="en-AU" sz="3600" dirty="0">
                <a:solidFill>
                  <a:srgbClr val="CCECFF"/>
                </a:solidFill>
              </a:rPr>
              <a:t/>
            </a:r>
            <a:br>
              <a:rPr lang="en-AU" sz="3600" dirty="0">
                <a:solidFill>
                  <a:srgbClr val="CCECFF"/>
                </a:solidFill>
              </a:rPr>
            </a:br>
            <a:endParaRPr lang="en-AU" sz="3600" dirty="0">
              <a:solidFill>
                <a:srgbClr val="CCECFF"/>
              </a:solidFill>
            </a:endParaRPr>
          </a:p>
        </p:txBody>
      </p:sp>
      <p:pic>
        <p:nvPicPr>
          <p:cNvPr id="5" name="Picture 11" descr="NSRR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1" y="1625398"/>
            <a:ext cx="9209090" cy="298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9059" y="4254505"/>
            <a:ext cx="1331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1600" b="1">
                <a:solidFill>
                  <a:srgbClr val="000066"/>
                </a:solidFill>
              </a:rPr>
              <a:t>   NSRRC</a:t>
            </a:r>
          </a:p>
        </p:txBody>
      </p:sp>
    </p:spTree>
    <p:extLst>
      <p:ext uri="{BB962C8B-B14F-4D97-AF65-F5344CB8AC3E}">
        <p14:creationId xmlns:p14="http://schemas.microsoft.com/office/powerpoint/2010/main" val="41138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50946" y="148087"/>
            <a:ext cx="57150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3399"/>
                </a:solidFill>
              </a:rPr>
              <a:t>Fractured and Cleaved Mineral Surfaces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72196" y="904081"/>
            <a:ext cx="8501063" cy="2679700"/>
            <a:chOff x="186" y="2280"/>
            <a:chExt cx="5355" cy="1688"/>
          </a:xfrm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186" y="2280"/>
              <a:ext cx="2768" cy="1688"/>
              <a:chOff x="2676" y="2280"/>
              <a:chExt cx="2768" cy="1688"/>
            </a:xfrm>
          </p:grpSpPr>
          <p:graphicFrame>
            <p:nvGraphicFramePr>
              <p:cNvPr id="12" name="Object 11"/>
              <p:cNvGraphicFramePr>
                <a:graphicFrameLocks noChangeAspect="1"/>
              </p:cNvGraphicFramePr>
              <p:nvPr/>
            </p:nvGraphicFramePr>
            <p:xfrm>
              <a:off x="2676" y="2280"/>
              <a:ext cx="2768" cy="1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230" name="Paint Shop Pro Image" r:id="rId3" imgW="10360976" imgH="3326829" progId="PaintShopPro">
                      <p:embed/>
                    </p:oleObj>
                  </mc:Choice>
                  <mc:Fallback>
                    <p:oleObj name="Paint Shop Pro Image" r:id="rId3" imgW="10360976" imgH="3326829" progId="PaintShopPro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677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76" y="2280"/>
                            <a:ext cx="2768" cy="1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2678" y="2281"/>
                <a:ext cx="609" cy="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400">
                    <a:solidFill>
                      <a:srgbClr val="002F60"/>
                    </a:solidFill>
                    <a:latin typeface="Arial" panose="020B0604020202020204" pitchFamily="34" charset="0"/>
                  </a:rPr>
                  <a:t>ZnS (110)</a:t>
                </a:r>
              </a:p>
              <a:p>
                <a:pPr eaLnBrk="1" hangingPunct="1"/>
                <a:endParaRPr lang="en-US" altLang="en-US" sz="1400">
                  <a:solidFill>
                    <a:srgbClr val="002F60"/>
                  </a:solidFill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en-US" sz="1400">
                    <a:solidFill>
                      <a:srgbClr val="002F60"/>
                    </a:solidFill>
                    <a:latin typeface="Arial" panose="020B0604020202020204" pitchFamily="34" charset="0"/>
                  </a:rPr>
                  <a:t>Cleavage</a:t>
                </a:r>
              </a:p>
            </p:txBody>
          </p:sp>
        </p:grpSp>
        <p:graphicFrame>
          <p:nvGraphicFramePr>
            <p:cNvPr id="10" name="Object 13"/>
            <p:cNvGraphicFramePr>
              <a:graphicFrameLocks noChangeAspect="1"/>
            </p:cNvGraphicFramePr>
            <p:nvPr/>
          </p:nvGraphicFramePr>
          <p:xfrm>
            <a:off x="3006" y="2402"/>
            <a:ext cx="2535" cy="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31" name="Paint Shop Pro Image" r:id="rId5" imgW="5502439" imgH="2292683" progId="PaintShopPro">
                    <p:embed/>
                  </p:oleObj>
                </mc:Choice>
                <mc:Fallback>
                  <p:oleObj name="Paint Shop Pro Image" r:id="rId5" imgW="5502439" imgH="2292683" progId="PaintShopPro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6" y="2402"/>
                          <a:ext cx="2535" cy="1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886" y="2449"/>
              <a:ext cx="61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2F60"/>
                  </a:solidFill>
                  <a:latin typeface="Arial" panose="020B0604020202020204" pitchFamily="34" charset="0"/>
                </a:rPr>
                <a:t>ZnS (110)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29392" y="3878112"/>
            <a:ext cx="7958137" cy="2673350"/>
            <a:chOff x="284163" y="828675"/>
            <a:chExt cx="7958137" cy="2673350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284163" y="828675"/>
              <a:ext cx="4392612" cy="2673350"/>
              <a:chOff x="2675" y="552"/>
              <a:chExt cx="2767" cy="1684"/>
            </a:xfrm>
          </p:grpSpPr>
          <p:graphicFrame>
            <p:nvGraphicFramePr>
              <p:cNvPr id="5" name="Object 6"/>
              <p:cNvGraphicFramePr>
                <a:graphicFrameLocks noChangeAspect="1"/>
              </p:cNvGraphicFramePr>
              <p:nvPr/>
            </p:nvGraphicFramePr>
            <p:xfrm>
              <a:off x="2675" y="552"/>
              <a:ext cx="2767" cy="16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232" name="Paint Shop Pro Image" r:id="rId7" imgW="10146341" imgH="3336585" progId="PaintShopPro">
                      <p:embed/>
                    </p:oleObj>
                  </mc:Choice>
                  <mc:Fallback>
                    <p:oleObj name="Paint Shop Pro Image" r:id="rId7" imgW="10146341" imgH="3336585" progId="PaintShopPro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5963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75" y="552"/>
                            <a:ext cx="2767" cy="16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2678" y="553"/>
                <a:ext cx="636" cy="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1400">
                    <a:solidFill>
                      <a:srgbClr val="002F60"/>
                    </a:solidFill>
                    <a:latin typeface="Arial" panose="020B0604020202020204" pitchFamily="34" charset="0"/>
                  </a:rPr>
                  <a:t>CuFeS</a:t>
                </a:r>
                <a:r>
                  <a:rPr lang="en-US" altLang="en-US" sz="1400" baseline="-25000">
                    <a:solidFill>
                      <a:srgbClr val="002F60"/>
                    </a:solidFill>
                    <a:latin typeface="Arial" panose="020B0604020202020204" pitchFamily="34" charset="0"/>
                  </a:rPr>
                  <a:t>2</a:t>
                </a:r>
              </a:p>
              <a:p>
                <a:pPr eaLnBrk="1" hangingPunct="1"/>
                <a:endParaRPr lang="en-US" altLang="en-US" sz="1400" baseline="-25000">
                  <a:solidFill>
                    <a:srgbClr val="002F60"/>
                  </a:solidFill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en-US" sz="1400">
                    <a:solidFill>
                      <a:srgbClr val="002F60"/>
                    </a:solidFill>
                    <a:latin typeface="Arial" panose="020B0604020202020204" pitchFamily="34" charset="0"/>
                  </a:rPr>
                  <a:t>Fracture</a:t>
                </a:r>
              </a:p>
            </p:txBody>
          </p:sp>
        </p:grpSp>
        <p:graphicFrame>
          <p:nvGraphicFramePr>
            <p:cNvPr id="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2102782"/>
                </p:ext>
              </p:extLst>
            </p:nvPr>
          </p:nvGraphicFramePr>
          <p:xfrm>
            <a:off x="5267325" y="838200"/>
            <a:ext cx="2974975" cy="2633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233" name="Paint Shop Pro Image" r:id="rId9" imgW="2975610" imgH="2634146" progId="PaintShopPro">
                    <p:embed/>
                  </p:oleObj>
                </mc:Choice>
                <mc:Fallback>
                  <p:oleObj name="Paint Shop Pro Image" r:id="rId9" imgW="2975610" imgH="2634146" progId="PaintShopPro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67325" y="838200"/>
                          <a:ext cx="2974975" cy="2633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5661025" y="1011238"/>
              <a:ext cx="11525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400">
                  <a:solidFill>
                    <a:srgbClr val="002F60"/>
                  </a:solidFill>
                </a:rPr>
                <a:t>CuFeS</a:t>
              </a:r>
              <a:r>
                <a:rPr lang="en-US" sz="1400" baseline="-25000">
                  <a:solidFill>
                    <a:srgbClr val="002F60"/>
                  </a:solidFill>
                </a:rPr>
                <a:t>2</a:t>
              </a:r>
              <a:endParaRPr lang="en-US">
                <a:solidFill>
                  <a:srgbClr val="002F6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66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282" y="764706"/>
            <a:ext cx="7886700" cy="218965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AU" sz="3600" dirty="0">
                <a:latin typeface="Arial" panose="020B0604020202020204" pitchFamily="34" charset="0"/>
                <a:cs typeface="Arial" panose="020B0604020202020204" pitchFamily="34" charset="0"/>
              </a:rPr>
              <a:t>God made solids, but surfaces are the work of the devil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Wolfgang Pauli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282" y="3645024"/>
            <a:ext cx="77724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AU" sz="14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Surfaces are the playgrounds for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AU" sz="14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AU" sz="14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4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state physics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AU" sz="135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U" sz="135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4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AU" sz="6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E.W. Plummer</a:t>
            </a:r>
            <a:br>
              <a:rPr lang="en-AU" sz="62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62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6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74513" y="203858"/>
            <a:ext cx="38751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/>
              <a:t>Surface Analytical Techniques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6041" y="980730"/>
            <a:ext cx="4500242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sz="16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2F60"/>
                </a:solidFill>
              </a:rPr>
              <a:t>Photoemission Spectroscopy &amp; X-ray Absorption Spectroscopy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/>
              <a:t>Photoemission Electron Microscopy (PEEM)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/>
              <a:t>Scanning </a:t>
            </a:r>
            <a:r>
              <a:rPr lang="en-US" sz="1600" dirty="0" err="1"/>
              <a:t>Photoemision</a:t>
            </a:r>
            <a:r>
              <a:rPr lang="en-US" sz="1600" dirty="0"/>
              <a:t> Electron Microscopy (SPEM)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/>
              <a:t>Scanning Transmission X-ray Microscopy (STXM)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/>
              <a:t>Coherent Diffraction Imaging (CDI)</a:t>
            </a:r>
          </a:p>
          <a:p>
            <a:pPr eaLnBrk="1" hangingPunct="1"/>
            <a:endParaRPr lang="en-US" sz="18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2F60"/>
                </a:solidFill>
              </a:rPr>
              <a:t>Time of flight Secondary Ion Mass Spectrometry (</a:t>
            </a:r>
            <a:r>
              <a:rPr lang="en-US" sz="1600" b="1" dirty="0" err="1">
                <a:solidFill>
                  <a:srgbClr val="002F60"/>
                </a:solidFill>
              </a:rPr>
              <a:t>ToF</a:t>
            </a:r>
            <a:r>
              <a:rPr lang="en-US" sz="1600" b="1" dirty="0">
                <a:solidFill>
                  <a:srgbClr val="002F60"/>
                </a:solidFill>
              </a:rPr>
              <a:t>-SIMS) </a:t>
            </a:r>
          </a:p>
          <a:p>
            <a:pPr eaLnBrk="1" hangingPunct="1"/>
            <a:endParaRPr lang="en-US" sz="16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 err="1">
                <a:solidFill>
                  <a:srgbClr val="002F60"/>
                </a:solidFill>
              </a:rPr>
              <a:t>nano</a:t>
            </a:r>
            <a:r>
              <a:rPr lang="en-US" sz="1600" b="1" dirty="0">
                <a:solidFill>
                  <a:srgbClr val="002F60"/>
                </a:solidFill>
              </a:rPr>
              <a:t>-Secondary Ion Mass Spectrometry (</a:t>
            </a:r>
            <a:r>
              <a:rPr lang="en-US" sz="1600" b="1" dirty="0" err="1">
                <a:solidFill>
                  <a:srgbClr val="002F60"/>
                </a:solidFill>
              </a:rPr>
              <a:t>nanoSIMS</a:t>
            </a:r>
            <a:r>
              <a:rPr lang="en-US" sz="1600" b="1" dirty="0">
                <a:solidFill>
                  <a:srgbClr val="002F60"/>
                </a:solidFill>
              </a:rPr>
              <a:t>)</a:t>
            </a:r>
          </a:p>
          <a:p>
            <a:pPr eaLnBrk="1" hangingPunct="1"/>
            <a:endParaRPr lang="en-US" sz="1800" b="1" dirty="0">
              <a:solidFill>
                <a:srgbClr val="002F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endParaRPr lang="en-US" sz="1800" b="1" dirty="0">
              <a:solidFill>
                <a:srgbClr val="002F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029011" y="2887823"/>
            <a:ext cx="2016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Chemical Sensitivity</a:t>
            </a:r>
            <a:endParaRPr lang="en-A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96551" y="1643705"/>
            <a:ext cx="3739095" cy="3421977"/>
            <a:chOff x="5196549" y="1643703"/>
            <a:chExt cx="3739095" cy="3421977"/>
          </a:xfrm>
        </p:grpSpPr>
        <p:sp>
          <p:nvSpPr>
            <p:cNvPr id="36" name="Rectangle 35"/>
            <p:cNvSpPr/>
            <p:nvPr/>
          </p:nvSpPr>
          <p:spPr>
            <a:xfrm>
              <a:off x="5432038" y="1643703"/>
              <a:ext cx="3256156" cy="2825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5291482" y="1644476"/>
              <a:ext cx="22302" cy="28252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021988" y="4727126"/>
              <a:ext cx="2315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Spatial Resolution (nm)</a:t>
              </a:r>
              <a:endParaRPr lang="en-AU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66598" y="1783547"/>
              <a:ext cx="95900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IR Micro</a:t>
              </a:r>
              <a:endParaRPr lang="en-AU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65479" y="2093592"/>
              <a:ext cx="1249060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Raman Micro</a:t>
              </a:r>
              <a:endParaRPr lang="en-AU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93733" y="2455441"/>
              <a:ext cx="545342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XPS</a:t>
              </a:r>
              <a:endParaRPr lang="en-AU" sz="1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89920" y="2657778"/>
              <a:ext cx="56297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XFM</a:t>
              </a:r>
              <a:endParaRPr lang="en-AU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45399" y="2231528"/>
              <a:ext cx="694421" cy="307777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PEEM</a:t>
              </a:r>
              <a:endParaRPr lang="en-AU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99022" y="3450895"/>
              <a:ext cx="574196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SEM</a:t>
              </a:r>
              <a:endParaRPr lang="en-AU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940615" y="3827237"/>
              <a:ext cx="56297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TEM</a:t>
              </a:r>
              <a:endParaRPr lang="en-AU" sz="1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947635" y="4148567"/>
              <a:ext cx="574196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SPM</a:t>
              </a:r>
              <a:endParaRPr lang="en-AU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96549" y="446817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1000</a:t>
              </a:r>
              <a:endParaRPr lang="en-AU" sz="14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045898" y="4468179"/>
              <a:ext cx="4828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100</a:t>
              </a:r>
              <a:endParaRPr lang="en-AU" sz="14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896876" y="4471991"/>
              <a:ext cx="3834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10</a:t>
              </a:r>
              <a:endParaRPr lang="en-AU" sz="14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809616" y="4471991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1</a:t>
              </a:r>
              <a:endParaRPr lang="en-AU" sz="14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502512" y="4468179"/>
              <a:ext cx="4331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0.1</a:t>
              </a:r>
              <a:endParaRPr lang="en-AU" sz="1400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7940615" y="4347732"/>
              <a:ext cx="0" cy="1204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276702" y="4347732"/>
              <a:ext cx="0" cy="1204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098073" y="4360252"/>
              <a:ext cx="0" cy="1204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432593" y="3787990"/>
              <a:ext cx="1059906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Light Micro</a:t>
              </a:r>
              <a:endParaRPr lang="en-AU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64169" y="1665577"/>
              <a:ext cx="689089" cy="30777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STXM</a:t>
              </a:r>
              <a:endParaRPr lang="en-AU" sz="14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89920" y="3111684"/>
              <a:ext cx="623889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Nano</a:t>
              </a:r>
            </a:p>
            <a:p>
              <a:r>
                <a:rPr lang="en-US" sz="1400" dirty="0"/>
                <a:t>SIMS</a:t>
              </a:r>
              <a:endParaRPr lang="en-A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9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6" y="1884936"/>
            <a:ext cx="3066140" cy="409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76" y="1728067"/>
            <a:ext cx="2857351" cy="22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3699" y="1115573"/>
            <a:ext cx="188595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Electronic Structure of 3d Transition Metal Compounds</a:t>
            </a:r>
            <a:endParaRPr lang="en-US" altLang="en-US" sz="800" dirty="0"/>
          </a:p>
          <a:p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342579" y="1913512"/>
            <a:ext cx="1924050" cy="1104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&amp; Application of </a:t>
            </a:r>
            <a:r>
              <a:rPr lang="en-US" altLang="en-US" sz="1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situ</a:t>
            </a:r>
            <a:r>
              <a:rPr lang="en-US" altLang="en-US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Microspectroscopic</a:t>
            </a:r>
            <a:r>
              <a:rPr lang="en-US" altLang="en-US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Analysis of Materials using Synchrotron Radiation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330630" y="918443"/>
            <a:ext cx="2057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11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Bio-flotation: A Green Mining process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" y="45497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" y="68357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3156409"/>
            <a:ext cx="2808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alt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AU" altLang="en-US" sz="1800" dirty="0">
              <a:latin typeface="Arial" panose="020B0604020202020204" pitchFamily="34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0" y="4869820"/>
            <a:ext cx="31290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AU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AU" altLang="en-US" sz="1800">
              <a:latin typeface="Arial" panose="020B0604020202020204" pitchFamily="34" charset="0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2" y="636999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6529343"/>
            <a:ext cx="31290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altLang="en-US" sz="1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AU" altLang="en-US" sz="800"/>
          </a:p>
          <a:p>
            <a:r>
              <a:rPr lang="en-AU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AU" altLang="en-US" sz="180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1903" y="153839"/>
            <a:ext cx="5517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Fundamental Supports the Applied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31588" y="638213"/>
            <a:ext cx="5927742" cy="7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7" idx="0"/>
          </p:cNvCxnSpPr>
          <p:nvPr/>
        </p:nvCxnSpPr>
        <p:spPr>
          <a:xfrm flipH="1">
            <a:off x="4304606" y="629798"/>
            <a:ext cx="9939" cy="1283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31588" y="629800"/>
            <a:ext cx="0" cy="485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59330" y="641533"/>
            <a:ext cx="1448" cy="276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01" y="3429000"/>
            <a:ext cx="2550284" cy="2224994"/>
          </a:xfrm>
          <a:prstGeom prst="rect">
            <a:avLst/>
          </a:prstGeom>
          <a:solidFill>
            <a:srgbClr val="F8F8F8"/>
          </a:solidFill>
          <a:extLst/>
        </p:spPr>
      </p:pic>
      <p:sp>
        <p:nvSpPr>
          <p:cNvPr id="21" name="TextBox 20"/>
          <p:cNvSpPr txBox="1"/>
          <p:nvPr/>
        </p:nvSpPr>
        <p:spPr>
          <a:xfrm>
            <a:off x="2210140" y="6367358"/>
            <a:ext cx="6624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*</a:t>
            </a:r>
            <a:r>
              <a:rPr lang="en-US" sz="1200" dirty="0"/>
              <a:t>K. Sato, Y. Harada, </a:t>
            </a:r>
            <a:r>
              <a:rPr lang="en-US" sz="1200" dirty="0" err="1"/>
              <a:t>M.Taguchi</a:t>
            </a:r>
            <a:r>
              <a:rPr lang="en-US" sz="1200" dirty="0"/>
              <a:t>, S. Shin, and </a:t>
            </a:r>
            <a:r>
              <a:rPr lang="en-US" sz="1200" dirty="0" err="1"/>
              <a:t>A.Fujimori</a:t>
            </a:r>
            <a:r>
              <a:rPr lang="en-US" sz="1200" dirty="0"/>
              <a:t> ICTMC16 Berlin 2008</a:t>
            </a:r>
            <a:endParaRPr lang="en-A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498" y="1785296"/>
            <a:ext cx="247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6176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700" r="4502"/>
          <a:stretch/>
        </p:blipFill>
        <p:spPr>
          <a:xfrm>
            <a:off x="183456" y="1215555"/>
            <a:ext cx="2700000" cy="2000838"/>
          </a:xfrm>
          <a:prstGeom prst="rect">
            <a:avLst/>
          </a:prstGeom>
        </p:spPr>
      </p:pic>
      <p:pic>
        <p:nvPicPr>
          <p:cNvPr id="54277" name="Picture 5" descr="2006_09_heli_r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57" y="1215555"/>
            <a:ext cx="3016898" cy="200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3580076" y="216631"/>
            <a:ext cx="199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dirty="0">
                <a:solidFill>
                  <a:srgbClr val="990000"/>
                </a:solidFill>
                <a:latin typeface="Arial" panose="020B0604020202020204" pitchFamily="34" charset="0"/>
              </a:rPr>
              <a:t>Synchrotrons</a:t>
            </a:r>
          </a:p>
        </p:txBody>
      </p:sp>
      <p:pic>
        <p:nvPicPr>
          <p:cNvPr id="54286" name="Picture 14" descr="NSRRC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70568"/>
            <a:ext cx="9159415" cy="209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152650" y="5298678"/>
            <a:ext cx="1005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NSRRC</a:t>
            </a: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3829517" y="1767470"/>
            <a:ext cx="15568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Australian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Synchrotron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6" y="1196754"/>
            <a:ext cx="2692855" cy="2019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9842" y="1215555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SLS</a:t>
            </a:r>
            <a:endParaRPr lang="en-A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9517" y="1890579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CLS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40972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10" y="984194"/>
            <a:ext cx="5190067" cy="3892550"/>
          </a:xfrm>
          <a:prstGeom prst="rect">
            <a:avLst/>
          </a:prstGeom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673825" y="2"/>
            <a:ext cx="3673103" cy="88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AU" altLang="en-US" sz="2000" b="1" dirty="0">
                <a:solidFill>
                  <a:srgbClr val="003399"/>
                </a:solidFill>
                <a:latin typeface="Arial" panose="020B0604020202020204" pitchFamily="34" charset="0"/>
              </a:rPr>
              <a:t>XPS and NEXAFS @ the AS</a:t>
            </a:r>
          </a:p>
        </p:txBody>
      </p:sp>
      <p:pic>
        <p:nvPicPr>
          <p:cNvPr id="40964" name="Picture 30" descr="Fracture stag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53" y="3981450"/>
            <a:ext cx="33115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32"/>
          <p:cNvSpPr txBox="1">
            <a:spLocks noChangeArrowheads="1"/>
          </p:cNvSpPr>
          <p:nvPr/>
        </p:nvSpPr>
        <p:spPr bwMode="auto">
          <a:xfrm>
            <a:off x="5940425" y="5229227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AU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UHV Fracture Chamber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4370" y="1083812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90-2600eV photon source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 Beamline energy resolution of less than 0.1 eV across 3</a:t>
            </a:r>
            <a:r>
              <a:rPr lang="en-US" sz="1800" i="1" dirty="0"/>
              <a:t>d</a:t>
            </a:r>
            <a:r>
              <a:rPr lang="en-US" sz="1800" dirty="0"/>
              <a:t> transition metal 2</a:t>
            </a:r>
            <a:r>
              <a:rPr lang="en-US" sz="1800" i="1" dirty="0"/>
              <a:t>p</a:t>
            </a:r>
            <a:r>
              <a:rPr lang="en-US" sz="1800" dirty="0"/>
              <a:t> lines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Linear and circular polarization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In situ fracture and dosing</a:t>
            </a:r>
          </a:p>
        </p:txBody>
      </p:sp>
    </p:spTree>
    <p:extLst>
      <p:ext uri="{BB962C8B-B14F-4D97-AF65-F5344CB8AC3E}">
        <p14:creationId xmlns:p14="http://schemas.microsoft.com/office/powerpoint/2010/main" val="318699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2760370" y="158353"/>
            <a:ext cx="33073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 dirty="0"/>
              <a:t>Chalcopyrite, CuFeS</a:t>
            </a:r>
            <a:r>
              <a:rPr lang="en-US" b="1" baseline="-25000" dirty="0"/>
              <a:t>2</a:t>
            </a:r>
            <a:endParaRPr lang="en-US" b="1" dirty="0"/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18753" r="71240" b="43130"/>
          <a:stretch>
            <a:fillRect/>
          </a:stretch>
        </p:blipFill>
        <p:spPr bwMode="auto">
          <a:xfrm>
            <a:off x="4682333" y="1124744"/>
            <a:ext cx="3659187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6891340" y="1190552"/>
            <a:ext cx="904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600" b="1">
                <a:solidFill>
                  <a:srgbClr val="002F60"/>
                </a:solidFill>
              </a:rPr>
              <a:t>Polar</a:t>
            </a: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5548313" y="1201664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srgbClr val="002F60"/>
                </a:solidFill>
              </a:rPr>
              <a:t>Non-polar</a:t>
            </a:r>
          </a:p>
        </p:txBody>
      </p:sp>
      <p:sp>
        <p:nvSpPr>
          <p:cNvPr id="8" name="Line 38"/>
          <p:cNvSpPr>
            <a:spLocks noChangeShapeType="1"/>
          </p:cNvSpPr>
          <p:nvPr/>
        </p:nvSpPr>
        <p:spPr bwMode="auto">
          <a:xfrm flipH="1">
            <a:off x="6211888" y="2190752"/>
            <a:ext cx="0" cy="28479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>
              <a:solidFill>
                <a:srgbClr val="002F60"/>
              </a:solidFill>
            </a:endParaRPr>
          </a:p>
        </p:txBody>
      </p:sp>
      <p:sp>
        <p:nvSpPr>
          <p:cNvPr id="9" name="Line 39"/>
          <p:cNvSpPr>
            <a:spLocks noChangeShapeType="1"/>
          </p:cNvSpPr>
          <p:nvPr/>
        </p:nvSpPr>
        <p:spPr bwMode="auto">
          <a:xfrm rot="2134917" flipH="1">
            <a:off x="6354765" y="2295527"/>
            <a:ext cx="1587" cy="28479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AU">
              <a:solidFill>
                <a:srgbClr val="002F60"/>
              </a:solidFill>
            </a:endParaRP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5853113" y="1430264"/>
            <a:ext cx="658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srgbClr val="002F60"/>
                </a:solidFill>
              </a:rPr>
              <a:t>(012)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6881815" y="1430264"/>
            <a:ext cx="727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1">
                <a:solidFill>
                  <a:srgbClr val="002F60"/>
                </a:solidFill>
              </a:rPr>
              <a:t>(11-2)</a:t>
            </a: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2123728" y="6381338"/>
            <a:ext cx="57871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1000" dirty="0">
                <a:solidFill>
                  <a:srgbClr val="002F60"/>
                </a:solidFill>
                <a:latin typeface="Arial" charset="0"/>
              </a:rPr>
              <a:t>Harmer, S.L., Pratt, A.R., Nesbitt, H.W. and Fleet, M.E. (2004) American Mineralogist, 89 (7), 1026</a:t>
            </a:r>
            <a:r>
              <a:rPr lang="en-US" sz="1000" dirty="0" smtClean="0">
                <a:solidFill>
                  <a:srgbClr val="002F60"/>
                </a:solidFill>
                <a:latin typeface="Arial" charset="0"/>
              </a:rPr>
              <a:t>.</a:t>
            </a:r>
          </a:p>
          <a:p>
            <a:r>
              <a:rPr lang="en-AU" sz="1000" dirty="0" err="1">
                <a:latin typeface="Arial" panose="020B0604020202020204" pitchFamily="34" charset="0"/>
                <a:cs typeface="Arial" panose="020B0604020202020204" pitchFamily="34" charset="0"/>
              </a:rPr>
              <a:t>G.Donnay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, L.M. Corliss, J.D.H. </a:t>
            </a:r>
            <a:r>
              <a:rPr lang="en-AU" sz="1000" dirty="0" err="1">
                <a:latin typeface="Arial" panose="020B0604020202020204" pitchFamily="34" charset="0"/>
                <a:cs typeface="Arial" panose="020B0604020202020204" pitchFamily="34" charset="0"/>
              </a:rPr>
              <a:t>Donnay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, N. Elliot and J.M. Hastings: Phys. Rev. 112 (1958) 1917. </a:t>
            </a:r>
            <a:endParaRPr lang="en-AU" sz="1000" dirty="0">
              <a:solidFill>
                <a:srgbClr val="00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464576" y="783194"/>
            <a:ext cx="4248150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2F60"/>
                </a:solidFill>
              </a:rPr>
              <a:t>Chalcopyrite is the most common  &amp; widespread Cu containing mineral found in sulfide deposits. </a:t>
            </a:r>
          </a:p>
          <a:p>
            <a:endParaRPr lang="en-US" sz="1600" b="1" dirty="0">
              <a:solidFill>
                <a:srgbClr val="002F60"/>
              </a:solidFill>
            </a:endParaRPr>
          </a:p>
          <a:p>
            <a:r>
              <a:rPr lang="en-US" sz="1600" b="1" dirty="0">
                <a:solidFill>
                  <a:srgbClr val="002F60"/>
                </a:solidFill>
              </a:rPr>
              <a:t>Structure:  chalcopyrite</a:t>
            </a:r>
          </a:p>
          <a:p>
            <a:endParaRPr lang="en-US" sz="1600" b="1" dirty="0">
              <a:solidFill>
                <a:srgbClr val="002F60"/>
              </a:solidFill>
            </a:endParaRPr>
          </a:p>
          <a:p>
            <a:r>
              <a:rPr lang="en-US" sz="1600" b="1" dirty="0">
                <a:solidFill>
                  <a:srgbClr val="002F60"/>
                </a:solidFill>
              </a:rPr>
              <a:t>Unit cell:  tetragonal </a:t>
            </a:r>
          </a:p>
          <a:p>
            <a:endParaRPr lang="en-US" sz="1600" b="1" dirty="0">
              <a:solidFill>
                <a:srgbClr val="002F60"/>
              </a:solidFill>
            </a:endParaRPr>
          </a:p>
          <a:p>
            <a:r>
              <a:rPr lang="en-US" sz="1600" b="1" dirty="0">
                <a:solidFill>
                  <a:srgbClr val="002F60"/>
                </a:solidFill>
              </a:rPr>
              <a:t>Bond lengths:  Cu-S: 2.302 Å</a:t>
            </a:r>
          </a:p>
          <a:p>
            <a:r>
              <a:rPr lang="en-US" sz="1600" b="1" dirty="0">
                <a:solidFill>
                  <a:srgbClr val="002F60"/>
                </a:solidFill>
              </a:rPr>
              <a:t>	            Fe-S: 2.2566 Å</a:t>
            </a:r>
          </a:p>
          <a:p>
            <a:endParaRPr lang="en-US" sz="1600" b="1" dirty="0">
              <a:solidFill>
                <a:srgbClr val="002F60"/>
              </a:solidFill>
            </a:endParaRPr>
          </a:p>
          <a:p>
            <a:r>
              <a:rPr lang="en-US" sz="1600" b="1" dirty="0">
                <a:solidFill>
                  <a:srgbClr val="002F60"/>
                </a:solidFill>
              </a:rPr>
              <a:t>Bonding:   Covalent </a:t>
            </a:r>
          </a:p>
          <a:p>
            <a:endParaRPr lang="en-US" sz="1600" b="1" dirty="0">
              <a:solidFill>
                <a:srgbClr val="002F60"/>
              </a:solidFill>
            </a:endParaRPr>
          </a:p>
          <a:p>
            <a:r>
              <a:rPr lang="en-US" sz="1600" b="1" dirty="0">
                <a:solidFill>
                  <a:srgbClr val="002F60"/>
                </a:solidFill>
              </a:rPr>
              <a:t>Band gap:  0.6 eV (semiconductor)</a:t>
            </a:r>
          </a:p>
          <a:p>
            <a:endParaRPr lang="en-US" sz="1600" b="1" dirty="0">
              <a:solidFill>
                <a:srgbClr val="002F60"/>
              </a:solidFill>
            </a:endParaRPr>
          </a:p>
          <a:p>
            <a:r>
              <a:rPr lang="en-AU" sz="1600" b="1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magnetic moment: 3.85 µ</a:t>
            </a:r>
            <a:r>
              <a:rPr lang="en-AU" sz="1600" b="1" baseline="-250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600" b="1" dirty="0">
              <a:solidFill>
                <a:srgbClr val="002F60"/>
              </a:solidFill>
            </a:endParaRPr>
          </a:p>
          <a:p>
            <a:endParaRPr lang="en-US" sz="1600" b="1" dirty="0">
              <a:solidFill>
                <a:srgbClr val="002F60"/>
              </a:solidFill>
            </a:endParaRPr>
          </a:p>
          <a:p>
            <a:r>
              <a:rPr lang="en-US" sz="1600" b="1" dirty="0">
                <a:solidFill>
                  <a:srgbClr val="002F60"/>
                </a:solidFill>
              </a:rPr>
              <a:t>Cleavage: Poor along (012) &amp; (11-2)</a:t>
            </a:r>
          </a:p>
          <a:p>
            <a:endParaRPr lang="en-US" sz="1600" b="1" dirty="0">
              <a:solidFill>
                <a:srgbClr val="002F60"/>
              </a:solidFill>
            </a:endParaRPr>
          </a:p>
          <a:p>
            <a:r>
              <a:rPr lang="en-US" sz="1600" b="1" dirty="0">
                <a:solidFill>
                  <a:srgbClr val="002F60"/>
                </a:solidFill>
              </a:rPr>
              <a:t>Fracture: </a:t>
            </a:r>
            <a:r>
              <a:rPr lang="en-US" sz="1600" b="1" dirty="0" err="1">
                <a:solidFill>
                  <a:srgbClr val="002F60"/>
                </a:solidFill>
              </a:rPr>
              <a:t>Conchoidal</a:t>
            </a:r>
            <a:endParaRPr lang="en-US" sz="1600" b="1" dirty="0">
              <a:solidFill>
                <a:srgbClr val="002F60"/>
              </a:solidFill>
            </a:endParaRPr>
          </a:p>
          <a:p>
            <a:endParaRPr lang="en-AU" sz="1800" dirty="0">
              <a:solidFill>
                <a:srgbClr val="002F60"/>
              </a:solidFill>
            </a:endParaRPr>
          </a:p>
          <a:p>
            <a:endParaRPr lang="en-AU" dirty="0">
              <a:solidFill>
                <a:srgbClr val="002F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36551" y="217488"/>
            <a:ext cx="4032250" cy="1143000"/>
          </a:xfrm>
        </p:spPr>
        <p:txBody>
          <a:bodyPr/>
          <a:lstStyle/>
          <a:p>
            <a:r>
              <a:rPr lang="en-AU" sz="1800" b="1" dirty="0">
                <a:solidFill>
                  <a:srgbClr val="003399"/>
                </a:solidFill>
              </a:rPr>
              <a:t>S 2</a:t>
            </a:r>
            <a:r>
              <a:rPr lang="en-AU" sz="1800" b="1" i="1" dirty="0">
                <a:solidFill>
                  <a:srgbClr val="003399"/>
                </a:solidFill>
              </a:rPr>
              <a:t>p</a:t>
            </a:r>
            <a:r>
              <a:rPr lang="en-AU" sz="1800" b="1" dirty="0">
                <a:solidFill>
                  <a:srgbClr val="003399"/>
                </a:solidFill>
              </a:rPr>
              <a:t> SXPS spectra from UHV fractured CuFeS</a:t>
            </a:r>
            <a:r>
              <a:rPr lang="en-AU" sz="1800" b="1" baseline="-25000" dirty="0">
                <a:solidFill>
                  <a:srgbClr val="003399"/>
                </a:solidFill>
              </a:rPr>
              <a:t>2</a:t>
            </a:r>
            <a:endParaRPr lang="en-AU" sz="1800" b="1" dirty="0">
              <a:solidFill>
                <a:srgbClr val="003399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9752" y="1557340"/>
            <a:ext cx="3960813" cy="3887787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003399"/>
              </a:buClr>
              <a:buFont typeface="Wingdings" pitchFamily="2" charset="2"/>
              <a:buChar char="n"/>
            </a:pPr>
            <a:r>
              <a:rPr lang="en-AU" sz="1600" b="1" dirty="0" smtClean="0"/>
              <a:t>Surface core level shift formed </a:t>
            </a:r>
            <a:r>
              <a:rPr lang="en-AU" sz="1600" b="1" dirty="0"/>
              <a:t>as a result of fracture</a:t>
            </a:r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itchFamily="2" charset="2"/>
              <a:buChar char="n"/>
            </a:pPr>
            <a:endParaRPr lang="en-AU" sz="1600" b="1" dirty="0"/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itchFamily="2" charset="2"/>
              <a:buChar char="n"/>
            </a:pPr>
            <a:r>
              <a:rPr lang="en-AU" sz="1600" b="1" dirty="0" smtClean="0"/>
              <a:t>Surface reconstruction to form S dimers</a:t>
            </a:r>
            <a:endParaRPr lang="en-AU" sz="1600" b="1" dirty="0"/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itchFamily="2" charset="2"/>
              <a:buChar char="n"/>
            </a:pPr>
            <a:endParaRPr lang="en-AU" sz="1600" b="1" dirty="0"/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itchFamily="2" charset="2"/>
              <a:buChar char="n"/>
            </a:pPr>
            <a:r>
              <a:rPr lang="en-AU" sz="1600" b="1" dirty="0"/>
              <a:t>High binding energy tail resulting from </a:t>
            </a:r>
            <a:r>
              <a:rPr lang="en-AU" sz="1600" b="1" dirty="0" smtClean="0"/>
              <a:t>ligand to metal charge transfer S </a:t>
            </a:r>
            <a:r>
              <a:rPr lang="en-AU" sz="1600" b="1" dirty="0"/>
              <a:t>3p </a:t>
            </a:r>
            <a:r>
              <a:rPr lang="en-AU" sz="1600" b="1" dirty="0">
                <a:cs typeface="Arial" charset="0"/>
              </a:rPr>
              <a:t>- Fe </a:t>
            </a:r>
            <a:r>
              <a:rPr lang="en-AU" sz="1600" b="1" dirty="0" smtClean="0">
                <a:cs typeface="Arial" charset="0"/>
              </a:rPr>
              <a:t>3d</a:t>
            </a:r>
            <a:endParaRPr lang="en-AU" sz="1800" b="1" dirty="0">
              <a:cs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10420" t="4417" b="2524"/>
          <a:stretch>
            <a:fillRect/>
          </a:stretch>
        </p:blipFill>
        <p:spPr bwMode="auto">
          <a:xfrm>
            <a:off x="4716463" y="333375"/>
            <a:ext cx="3541712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03802" y="620713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1600" dirty="0"/>
              <a:t>S 2</a:t>
            </a:r>
            <a:r>
              <a:rPr lang="en-AU" sz="1600" i="1" dirty="0"/>
              <a:t>p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932365" y="3213100"/>
            <a:ext cx="82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1600"/>
              <a:t>260 eV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932365" y="4724400"/>
            <a:ext cx="82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1600"/>
              <a:t>810 eV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932365" y="4076700"/>
            <a:ext cx="82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1600"/>
              <a:t>400 eV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164390" y="549275"/>
            <a:ext cx="892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1600"/>
              <a:t>CuFeS</a:t>
            </a:r>
            <a:r>
              <a:rPr lang="en-AU" sz="1600" baseline="-25000"/>
              <a:t>2</a:t>
            </a:r>
            <a:endParaRPr lang="en-AU" sz="1600"/>
          </a:p>
        </p:txBody>
      </p:sp>
      <p:pic>
        <p:nvPicPr>
          <p:cNvPr id="12" name="Picture 11" descr="chal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2" y="1412877"/>
            <a:ext cx="1368425" cy="1039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5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4424" b="2489"/>
          <a:stretch>
            <a:fillRect/>
          </a:stretch>
        </p:blipFill>
        <p:spPr bwMode="auto">
          <a:xfrm>
            <a:off x="684213" y="1052515"/>
            <a:ext cx="3968750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71552" y="1341438"/>
            <a:ext cx="652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AU" altLang="en-US" sz="1600">
                <a:latin typeface="Arial" charset="0"/>
              </a:rPr>
              <a:t>S 2p</a:t>
            </a:r>
            <a:r>
              <a:rPr lang="en-AU" altLang="en-US" sz="1600"/>
              <a:t>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90" y="2792413"/>
            <a:ext cx="3228975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33990" y="3044825"/>
            <a:ext cx="12461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AU" altLang="en-US" sz="1600">
                <a:latin typeface="Arial" charset="0"/>
              </a:rPr>
              <a:t>1hr</a:t>
            </a:r>
          </a:p>
          <a:p>
            <a:r>
              <a:rPr lang="en-AU" altLang="en-US" sz="1600">
                <a:latin typeface="Arial" charset="0"/>
              </a:rPr>
              <a:t>pH 4 </a:t>
            </a:r>
          </a:p>
          <a:p>
            <a:r>
              <a:rPr lang="en-AU" altLang="en-US" sz="1600">
                <a:latin typeface="Arial" charset="0"/>
              </a:rPr>
              <a:t>0.1M KNO3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951413" y="1071565"/>
            <a:ext cx="319405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lvl="1" indent="-17145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AU" sz="800" b="1" dirty="0"/>
          </a:p>
          <a:p>
            <a:pPr marL="285750" indent="-285750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AU" sz="1800" b="1" dirty="0"/>
              <a:t>Tail locked to bulk </a:t>
            </a:r>
            <a:r>
              <a:rPr lang="en-AU" sz="1800" b="1" dirty="0" smtClean="0"/>
              <a:t>S</a:t>
            </a:r>
            <a:r>
              <a:rPr lang="en-AU" sz="1800" b="1" baseline="30000" dirty="0" smtClean="0"/>
              <a:t>2-</a:t>
            </a:r>
            <a:endParaRPr lang="en-AU" sz="1800" b="1" baseline="30000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879977" y="2733677"/>
            <a:ext cx="3459163" cy="3216275"/>
            <a:chOff x="3198" y="482"/>
            <a:chExt cx="2041" cy="1779"/>
          </a:xfrm>
        </p:grpSpPr>
        <p:graphicFrame>
          <p:nvGraphicFramePr>
            <p:cNvPr id="10" name="Object 10"/>
            <p:cNvGraphicFramePr>
              <a:graphicFrameLocks noChangeAspect="1"/>
            </p:cNvGraphicFramePr>
            <p:nvPr/>
          </p:nvGraphicFramePr>
          <p:xfrm>
            <a:off x="3198" y="482"/>
            <a:ext cx="2041" cy="17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" name="Chart" r:id="rId5" imgW="4438561" imgH="5334028" progId="Excel.Chart.8">
                    <p:embed/>
                  </p:oleObj>
                </mc:Choice>
                <mc:Fallback>
                  <p:oleObj name="Chart" r:id="rId5" imgW="4438561" imgH="5334028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8" y="482"/>
                          <a:ext cx="2041" cy="17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3651" y="1842"/>
              <a:ext cx="227" cy="227"/>
            </a:xfrm>
            <a:prstGeom prst="ellips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en-AU" alt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969" y="1480"/>
              <a:ext cx="84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AU" altLang="en-US" sz="1600">
                  <a:latin typeface="Arial" charset="0"/>
                </a:rPr>
                <a:t>S 3p → Fe 3d</a:t>
              </a: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3923" y="1706"/>
              <a:ext cx="39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272" y="615"/>
              <a:ext cx="914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AU" altLang="en-US" sz="1600" dirty="0">
                  <a:latin typeface="Arial" charset="0"/>
                </a:rPr>
                <a:t>NEXAFS S L</a:t>
              </a:r>
              <a:r>
                <a:rPr lang="en-AU" altLang="en-US" sz="1600" baseline="-25000" dirty="0">
                  <a:latin typeface="Arial" charset="0"/>
                </a:rPr>
                <a:t>2,3</a:t>
              </a:r>
              <a:r>
                <a:rPr lang="en-AU" altLang="en-US" sz="1600" dirty="0"/>
                <a:t> </a:t>
              </a:r>
            </a:p>
          </p:txBody>
        </p:sp>
      </p:grp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84213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dirty="0">
                <a:solidFill>
                  <a:srgbClr val="003399"/>
                </a:solidFill>
              </a:rPr>
              <a:t>S 2</a:t>
            </a:r>
            <a:r>
              <a:rPr lang="en-AU" i="1" dirty="0">
                <a:solidFill>
                  <a:srgbClr val="003399"/>
                </a:solidFill>
              </a:rPr>
              <a:t>p</a:t>
            </a:r>
            <a:r>
              <a:rPr lang="en-AU" dirty="0">
                <a:solidFill>
                  <a:srgbClr val="003399"/>
                </a:solidFill>
              </a:rPr>
              <a:t> XPS spectra of Chalcopyrite</a:t>
            </a:r>
          </a:p>
        </p:txBody>
      </p:sp>
    </p:spTree>
    <p:extLst>
      <p:ext uri="{BB962C8B-B14F-4D97-AF65-F5344CB8AC3E}">
        <p14:creationId xmlns:p14="http://schemas.microsoft.com/office/powerpoint/2010/main" val="40786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8"/>
            <a:ext cx="7886700" cy="1325563"/>
          </a:xfrm>
        </p:spPr>
        <p:txBody>
          <a:bodyPr/>
          <a:lstStyle/>
          <a:p>
            <a:r>
              <a:rPr lang="en-AU" dirty="0" smtClean="0"/>
              <a:t>XPS of High Spin Transition Metal 2</a:t>
            </a:r>
            <a:r>
              <a:rPr lang="en-AU" i="1" dirty="0" smtClean="0"/>
              <a:t>p</a:t>
            </a:r>
            <a:r>
              <a:rPr lang="en-AU" dirty="0" smtClean="0"/>
              <a:t> lines</a:t>
            </a:r>
            <a:endParaRPr lang="en-AU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3" b="31564"/>
          <a:stretch/>
        </p:blipFill>
        <p:spPr bwMode="auto">
          <a:xfrm>
            <a:off x="5076056" y="1475738"/>
            <a:ext cx="3096344" cy="3673853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06169" y="1268760"/>
            <a:ext cx="424847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>
                <a:solidFill>
                  <a:srgbClr val="002060"/>
                </a:solidFill>
              </a:rPr>
              <a:t>Chalcopyrite (CuFeS</a:t>
            </a:r>
            <a:r>
              <a:rPr lang="en-US" altLang="en-US" sz="1600" b="1" baseline="-25000" dirty="0">
                <a:solidFill>
                  <a:srgbClr val="002060"/>
                </a:solidFill>
              </a:rPr>
              <a:t>2</a:t>
            </a:r>
            <a:r>
              <a:rPr lang="en-US" altLang="en-US" sz="1600" b="1" dirty="0">
                <a:solidFill>
                  <a:srgbClr val="002060"/>
                </a:solidFill>
              </a:rPr>
              <a:t>), </a:t>
            </a:r>
            <a:r>
              <a:rPr lang="en-US" altLang="en-US" sz="1600" b="1" dirty="0" err="1">
                <a:solidFill>
                  <a:srgbClr val="002060"/>
                </a:solidFill>
              </a:rPr>
              <a:t>Fe</a:t>
            </a:r>
            <a:r>
              <a:rPr lang="en-US" altLang="en-US" sz="1600" b="1" baseline="30000" dirty="0" err="1">
                <a:solidFill>
                  <a:srgbClr val="002060"/>
                </a:solidFill>
              </a:rPr>
              <a:t>III</a:t>
            </a:r>
            <a:r>
              <a:rPr lang="en-US" altLang="en-US" sz="1600" b="1" dirty="0">
                <a:solidFill>
                  <a:srgbClr val="002060"/>
                </a:solidFill>
              </a:rPr>
              <a:t> in tetrahedral co-ordination</a:t>
            </a:r>
          </a:p>
          <a:p>
            <a:endParaRPr lang="en-US" altLang="en-US" sz="1600" b="1" dirty="0">
              <a:solidFill>
                <a:srgbClr val="002060"/>
              </a:solidFill>
            </a:endParaRPr>
          </a:p>
          <a:p>
            <a:r>
              <a:rPr lang="en-US" altLang="en-US" sz="1600" b="1" dirty="0" err="1">
                <a:solidFill>
                  <a:srgbClr val="002060"/>
                </a:solidFill>
              </a:rPr>
              <a:t>Bornite</a:t>
            </a:r>
            <a:r>
              <a:rPr lang="en-US" altLang="en-US" sz="1600" b="1" dirty="0">
                <a:solidFill>
                  <a:srgbClr val="002060"/>
                </a:solidFill>
              </a:rPr>
              <a:t> (Cu</a:t>
            </a:r>
            <a:r>
              <a:rPr lang="en-US" altLang="en-US" sz="1600" b="1" baseline="-25000" dirty="0">
                <a:solidFill>
                  <a:srgbClr val="002060"/>
                </a:solidFill>
              </a:rPr>
              <a:t>5</a:t>
            </a:r>
            <a:r>
              <a:rPr lang="en-US" altLang="en-US" sz="1600" b="1" dirty="0">
                <a:solidFill>
                  <a:srgbClr val="002060"/>
                </a:solidFill>
              </a:rPr>
              <a:t>FeS</a:t>
            </a:r>
            <a:r>
              <a:rPr lang="en-US" altLang="en-US" sz="1600" b="1" baseline="-25000" dirty="0">
                <a:solidFill>
                  <a:srgbClr val="002060"/>
                </a:solidFill>
              </a:rPr>
              <a:t>4</a:t>
            </a:r>
            <a:r>
              <a:rPr lang="en-US" altLang="en-US" sz="1600" b="1" dirty="0">
                <a:solidFill>
                  <a:srgbClr val="002060"/>
                </a:solidFill>
              </a:rPr>
              <a:t>), </a:t>
            </a:r>
            <a:r>
              <a:rPr lang="en-US" altLang="en-US" sz="1600" b="1" dirty="0" err="1">
                <a:solidFill>
                  <a:srgbClr val="002060"/>
                </a:solidFill>
              </a:rPr>
              <a:t>Fe</a:t>
            </a:r>
            <a:r>
              <a:rPr lang="en-US" altLang="en-US" sz="1600" b="1" baseline="30000" dirty="0" err="1">
                <a:solidFill>
                  <a:srgbClr val="002060"/>
                </a:solidFill>
              </a:rPr>
              <a:t>III</a:t>
            </a:r>
            <a:r>
              <a:rPr lang="en-US" altLang="en-US" sz="1600" b="1" dirty="0">
                <a:solidFill>
                  <a:srgbClr val="002060"/>
                </a:solidFill>
              </a:rPr>
              <a:t> in tetrahedral and trigonal co-ordination</a:t>
            </a:r>
          </a:p>
          <a:p>
            <a:endParaRPr lang="en-US" altLang="en-US" sz="1600" b="1" dirty="0">
              <a:solidFill>
                <a:srgbClr val="002060"/>
              </a:solidFill>
            </a:endParaRPr>
          </a:p>
          <a:p>
            <a:r>
              <a:rPr lang="en-US" altLang="en-US" sz="1600" b="1" dirty="0">
                <a:solidFill>
                  <a:srgbClr val="002060"/>
                </a:solidFill>
              </a:rPr>
              <a:t>Accurate fits of the XPS Fe 2</a:t>
            </a:r>
            <a:r>
              <a:rPr lang="en-US" altLang="en-US" sz="1600" b="1" i="1" dirty="0">
                <a:solidFill>
                  <a:srgbClr val="002060"/>
                </a:solidFill>
              </a:rPr>
              <a:t>p</a:t>
            </a:r>
            <a:r>
              <a:rPr lang="en-US" altLang="en-US" sz="1600" b="1" dirty="0">
                <a:solidFill>
                  <a:srgbClr val="002060"/>
                </a:solidFill>
              </a:rPr>
              <a:t> cannot be determined without SRXPS.</a:t>
            </a:r>
          </a:p>
          <a:p>
            <a:endParaRPr lang="en-US" altLang="en-US" sz="1600" b="1" dirty="0">
              <a:solidFill>
                <a:srgbClr val="002060"/>
              </a:solidFill>
            </a:endParaRPr>
          </a:p>
          <a:p>
            <a:endParaRPr lang="en-US" altLang="en-US" sz="1600" b="1" dirty="0">
              <a:solidFill>
                <a:srgbClr val="002060"/>
              </a:solidFill>
            </a:endParaRPr>
          </a:p>
          <a:p>
            <a:r>
              <a:rPr lang="en-US" altLang="en-US" sz="1600" b="1" dirty="0">
                <a:solidFill>
                  <a:srgbClr val="002060"/>
                </a:solidFill>
              </a:rPr>
              <a:t>Gupta and Sen’s </a:t>
            </a:r>
            <a:r>
              <a:rPr lang="en-US" altLang="en-US" sz="1600" b="1" dirty="0" err="1">
                <a:solidFill>
                  <a:srgbClr val="002060"/>
                </a:solidFill>
              </a:rPr>
              <a:t>multiplet</a:t>
            </a:r>
            <a:r>
              <a:rPr lang="en-US" altLang="en-US" sz="1600" b="1" dirty="0">
                <a:solidFill>
                  <a:srgbClr val="002060"/>
                </a:solidFill>
              </a:rPr>
              <a:t> splitting calculations </a:t>
            </a:r>
            <a:r>
              <a:rPr lang="en-US" altLang="en-US" sz="1600" b="1" dirty="0" smtClean="0">
                <a:solidFill>
                  <a:srgbClr val="002060"/>
                </a:solidFill>
              </a:rPr>
              <a:t>considered </a:t>
            </a:r>
            <a:r>
              <a:rPr lang="en-US" altLang="en-US" sz="1600" b="1" dirty="0">
                <a:solidFill>
                  <a:srgbClr val="002060"/>
                </a:solidFill>
              </a:rPr>
              <a:t>free ions</a:t>
            </a:r>
          </a:p>
          <a:p>
            <a:r>
              <a:rPr lang="en-US" altLang="en-US" sz="1600" dirty="0"/>
              <a:t> </a:t>
            </a:r>
          </a:p>
          <a:p>
            <a:endParaRPr lang="en-US" altLang="en-US" sz="16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3" y="4437114"/>
            <a:ext cx="3928467" cy="142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1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63100" y="3669506"/>
            <a:ext cx="2232025" cy="2019300"/>
            <a:chOff x="755650" y="1341438"/>
            <a:chExt cx="2232025" cy="2019300"/>
          </a:xfrm>
        </p:grpSpPr>
        <p:pic>
          <p:nvPicPr>
            <p:cNvPr id="18" name="Picture 8" descr="009877600104206756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341438"/>
              <a:ext cx="2232025" cy="20193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1619250" y="1412875"/>
              <a:ext cx="122396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AU" sz="1600" b="1">
                  <a:solidFill>
                    <a:schemeClr val="bg1"/>
                  </a:solidFill>
                </a:rPr>
                <a:t>Sphalerite,</a:t>
              </a:r>
            </a:p>
            <a:p>
              <a:pPr algn="ctr"/>
              <a:r>
                <a:rPr lang="en-AU" sz="1600" b="1">
                  <a:solidFill>
                    <a:schemeClr val="bg1"/>
                  </a:solidFill>
                </a:rPr>
                <a:t>(Zn,Fe)S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4213" y="1096656"/>
            <a:ext cx="2374900" cy="1804987"/>
            <a:chOff x="3348038" y="1484313"/>
            <a:chExt cx="2374900" cy="1804987"/>
          </a:xfrm>
        </p:grpSpPr>
        <p:pic>
          <p:nvPicPr>
            <p:cNvPr id="17" name="Picture 7" descr="chalc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1484313"/>
              <a:ext cx="2374900" cy="180498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3348038" y="1557338"/>
              <a:ext cx="22479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sz="1600" b="1">
                  <a:solidFill>
                    <a:schemeClr val="bg1"/>
                  </a:solidFill>
                </a:rPr>
                <a:t>Chalcopyrite, CuFeS</a:t>
              </a:r>
              <a:r>
                <a:rPr lang="en-AU" sz="1600" b="1" baseline="-25000">
                  <a:solidFill>
                    <a:schemeClr val="bg1"/>
                  </a:solidFill>
                </a:rPr>
                <a:t>2</a:t>
              </a:r>
              <a:endParaRPr lang="en-AU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37819" y="3909221"/>
            <a:ext cx="2376487" cy="1779587"/>
            <a:chOff x="684213" y="3789363"/>
            <a:chExt cx="2376487" cy="1779587"/>
          </a:xfrm>
        </p:grpSpPr>
        <p:pic>
          <p:nvPicPr>
            <p:cNvPr id="16" name="Picture 3" descr="Molybdeni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3789363"/>
              <a:ext cx="2376487" cy="177958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900113" y="5157788"/>
              <a:ext cx="1990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sz="1600" b="1">
                  <a:solidFill>
                    <a:schemeClr val="bg1"/>
                  </a:solidFill>
                </a:rPr>
                <a:t>Molybdenite, MoS</a:t>
              </a:r>
              <a:r>
                <a:rPr lang="en-AU" sz="1600" b="1" baseline="-25000">
                  <a:solidFill>
                    <a:schemeClr val="bg1"/>
                  </a:solidFill>
                </a:rPr>
                <a:t>2</a:t>
              </a:r>
              <a:endParaRPr lang="en-AU" sz="1600" b="1">
                <a:solidFill>
                  <a:schemeClr val="bg1"/>
                </a:solidFill>
              </a:endParaRPr>
            </a:p>
          </p:txBody>
        </p:sp>
      </p:grpSp>
      <p:pic>
        <p:nvPicPr>
          <p:cNvPr id="24" name="Picture 33" descr="bp2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81054"/>
            <a:ext cx="843880" cy="203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93" y="176215"/>
            <a:ext cx="7772400" cy="836612"/>
          </a:xfrm>
        </p:spPr>
        <p:txBody>
          <a:bodyPr>
            <a:normAutofit/>
          </a:bodyPr>
          <a:lstStyle/>
          <a:p>
            <a:pPr algn="ctr"/>
            <a:r>
              <a:rPr lang="en-AU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Metal </a:t>
            </a:r>
            <a:r>
              <a:rPr lang="en-AU" sz="24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Sulfides</a:t>
            </a:r>
            <a:endParaRPr lang="en-AU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55238" y="733013"/>
            <a:ext cx="4928080" cy="2936495"/>
            <a:chOff x="3635375" y="3418643"/>
            <a:chExt cx="4928080" cy="2936495"/>
          </a:xfrm>
        </p:grpSpPr>
        <p:pic>
          <p:nvPicPr>
            <p:cNvPr id="22" name="Picture 30" descr="cubepyr"/>
            <p:cNvPicPr>
              <a:picLocks noChangeAspect="1" noChangeArrowheads="1"/>
            </p:cNvPicPr>
            <p:nvPr/>
          </p:nvPicPr>
          <p:blipFill>
            <a:blip r:embed="rId6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6" t="10052" r="9386" b="10052"/>
            <a:stretch>
              <a:fillRect/>
            </a:stretch>
          </p:blipFill>
          <p:spPr bwMode="auto">
            <a:xfrm>
              <a:off x="3635375" y="3789363"/>
              <a:ext cx="1892300" cy="173831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3995738" y="4581525"/>
              <a:ext cx="7493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Pyrite</a:t>
              </a:r>
            </a:p>
            <a:p>
              <a:pPr algn="ctr"/>
              <a:r>
                <a:rPr lang="en-AU" sz="1600" b="1" dirty="0">
                  <a:solidFill>
                    <a:schemeClr val="bg1"/>
                  </a:solidFill>
                </a:rPr>
                <a:t>FeS</a:t>
              </a:r>
              <a:r>
                <a:rPr lang="en-AU" sz="1600" b="1" baseline="-25000" dirty="0">
                  <a:solidFill>
                    <a:schemeClr val="bg1"/>
                  </a:solidFill>
                </a:rPr>
                <a:t>2</a:t>
              </a:r>
              <a:endParaRPr lang="en-A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6372225" y="4437063"/>
              <a:ext cx="2160588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AU" sz="2000" b="1">
                  <a:solidFill>
                    <a:schemeClr val="bg1"/>
                  </a:solidFill>
                </a:rPr>
                <a:t>Molybdenite is used as a </a:t>
              </a:r>
            </a:p>
            <a:p>
              <a:pPr algn="ctr"/>
              <a:r>
                <a:rPr lang="en-AU" sz="2000" b="1">
                  <a:solidFill>
                    <a:schemeClr val="bg1"/>
                  </a:solidFill>
                </a:rPr>
                <a:t>dry lubricant</a:t>
              </a:r>
              <a:endParaRPr lang="en-AU" sz="2000" b="1" baseline="-25000">
                <a:solidFill>
                  <a:schemeClr val="bg1"/>
                </a:solidFill>
              </a:endParaRPr>
            </a:p>
          </p:txBody>
        </p:sp>
        <p:pic>
          <p:nvPicPr>
            <p:cNvPr id="13" name="Picture 12" descr="FR14505_Lithium_Iron_1_5V_Battery_FR6_Li_FeS2_Battery_AA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903" y="3418643"/>
              <a:ext cx="2177479" cy="252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652081" y="5955028"/>
              <a:ext cx="29113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AU" altLang="en-US" sz="2000" b="1" dirty="0">
                  <a:latin typeface="Arial" charset="0"/>
                </a:rPr>
                <a:t>Li/FeS</a:t>
              </a:r>
              <a:r>
                <a:rPr lang="en-AU" altLang="en-US" sz="2000" b="1" baseline="-25000" dirty="0">
                  <a:latin typeface="Arial" charset="0"/>
                </a:rPr>
                <a:t>2</a:t>
              </a:r>
              <a:r>
                <a:rPr lang="en-AU" altLang="en-US" sz="2000" b="1" dirty="0">
                  <a:latin typeface="Arial" charset="0"/>
                </a:rPr>
                <a:t> low T batteries</a:t>
              </a:r>
              <a:endParaRPr lang="en-AU" altLang="en-US" sz="2000" b="1" baseline="-25000" dirty="0">
                <a:latin typeface="Arial" charset="0"/>
              </a:endParaRPr>
            </a:p>
          </p:txBody>
        </p:sp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>
              <a:off x="5148263" y="4768850"/>
              <a:ext cx="936625" cy="431800"/>
            </a:xfrm>
            <a:prstGeom prst="rightArrow">
              <a:avLst>
                <a:gd name="adj1" fmla="val 50000"/>
                <a:gd name="adj2" fmla="val 54228"/>
              </a:avLst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en-AU" altLang="en-US"/>
            </a:p>
          </p:txBody>
        </p:sp>
      </p:grpSp>
      <p:sp>
        <p:nvSpPr>
          <p:cNvPr id="6" name="Right Arrow 5"/>
          <p:cNvSpPr/>
          <p:nvPr/>
        </p:nvSpPr>
        <p:spPr>
          <a:xfrm>
            <a:off x="5875108" y="4500066"/>
            <a:ext cx="1033960" cy="35818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22" y="40466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TT-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Mulitplets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sz="2400" dirty="0" err="1">
                <a:latin typeface="Arial" panose="020B0604020202020204" pitchFamily="34" charset="0"/>
                <a:cs typeface="Arial" panose="020B0604020202020204" pitchFamily="34" charset="0"/>
              </a:rPr>
              <a:t>Multiconfigurational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Self-consistent Field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7" y="1988842"/>
            <a:ext cx="8515350" cy="28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76540"/>
            <a:ext cx="7886700" cy="948204"/>
          </a:xfrm>
        </p:spPr>
        <p:txBody>
          <a:bodyPr>
            <a:normAutofit/>
          </a:bodyPr>
          <a:lstStyle/>
          <a:p>
            <a:pPr algn="ctr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Chalcopyrite 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 2</a:t>
            </a:r>
            <a:r>
              <a:rPr lang="en-A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A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L</a:t>
            </a:r>
            <a:r>
              <a:rPr lang="en-AU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endParaRPr lang="en-AU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86454"/>
            <a:ext cx="7553174" cy="33152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9952" y="886454"/>
            <a:ext cx="759917" cy="2808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779043"/>
              </p:ext>
            </p:extLst>
          </p:nvPr>
        </p:nvGraphicFramePr>
        <p:xfrm>
          <a:off x="688712" y="4470423"/>
          <a:ext cx="7548030" cy="124745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754803">
                  <a:extLst>
                    <a:ext uri="{9D8B030D-6E8A-4147-A177-3AD203B41FA5}">
                      <a16:colId xmlns:a16="http://schemas.microsoft.com/office/drawing/2014/main" xmlns="" val="4224801306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1156639571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666846110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144820416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695554089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3626379024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2291012194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3559361403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1199648408"/>
                    </a:ext>
                  </a:extLst>
                </a:gridCol>
                <a:gridCol w="754803">
                  <a:extLst>
                    <a:ext uri="{9D8B030D-6E8A-4147-A177-3AD203B41FA5}">
                      <a16:colId xmlns:a16="http://schemas.microsoft.com/office/drawing/2014/main" xmlns="" val="3001452309"/>
                    </a:ext>
                  </a:extLst>
                </a:gridCol>
              </a:tblGrid>
              <a:tr h="76403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50" b="0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Tetrahedral</a:t>
                      </a:r>
                      <a:endParaRPr lang="en-AU" sz="1050" b="0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AU" sz="16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AU" sz="16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AU" sz="16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AU" sz="16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AU" sz="16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64365973"/>
                  </a:ext>
                </a:extLst>
              </a:tr>
              <a:tr h="13852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+mj-lt"/>
                        </a:rPr>
                        <a:t>Slater Integral Reduction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+mj-lt"/>
                        </a:rPr>
                        <a:t>Spin Orbit Coupling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+mj-lt"/>
                        </a:rPr>
                        <a:t>Crystal Field Parameter (10 </a:t>
                      </a:r>
                      <a:r>
                        <a:rPr lang="en-AU" sz="1000" b="0" dirty="0" err="1">
                          <a:effectLst/>
                          <a:latin typeface="+mj-lt"/>
                        </a:rPr>
                        <a:t>Dq</a:t>
                      </a:r>
                      <a:r>
                        <a:rPr lang="en-AU" sz="1000" b="0" dirty="0" smtClean="0">
                          <a:effectLst/>
                          <a:latin typeface="+mj-lt"/>
                        </a:rPr>
                        <a:t>) (eV)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+mj-lt"/>
                        </a:rPr>
                        <a:t>Charge Transfer </a:t>
                      </a:r>
                      <a:r>
                        <a:rPr lang="en-AU" sz="1000" b="0" dirty="0" smtClean="0">
                          <a:effectLst/>
                          <a:latin typeface="+mj-lt"/>
                        </a:rPr>
                        <a:t>Parameters (eV)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+mj-lt"/>
                        </a:rPr>
                        <a:t>Lorentzian Broadening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 err="1">
                          <a:effectLst/>
                          <a:latin typeface="+mj-lt"/>
                        </a:rPr>
                        <a:t>Guassian</a:t>
                      </a:r>
                      <a:r>
                        <a:rPr lang="en-AU" sz="1000" b="0" dirty="0">
                          <a:effectLst/>
                          <a:latin typeface="+mj-lt"/>
                        </a:rPr>
                        <a:t> Broadening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3400705"/>
                  </a:ext>
                </a:extLst>
              </a:tr>
              <a:tr h="19570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+mj-lt"/>
                        </a:rPr>
                        <a:t>Delta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 err="1">
                          <a:effectLst/>
                          <a:latin typeface="+mj-lt"/>
                        </a:rPr>
                        <a:t>Udd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 err="1">
                          <a:effectLst/>
                          <a:latin typeface="+mj-lt"/>
                        </a:rPr>
                        <a:t>Upd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+mj-lt"/>
                        </a:rPr>
                        <a:t>T(</a:t>
                      </a:r>
                      <a:r>
                        <a:rPr lang="en-AU" sz="1000" b="0" dirty="0" err="1">
                          <a:effectLst/>
                          <a:latin typeface="+mj-lt"/>
                        </a:rPr>
                        <a:t>eg</a:t>
                      </a:r>
                      <a:r>
                        <a:rPr lang="en-AU" sz="1000" b="0" dirty="0">
                          <a:effectLst/>
                          <a:latin typeface="+mj-lt"/>
                        </a:rPr>
                        <a:t>)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000" b="0" dirty="0">
                          <a:effectLst/>
                          <a:latin typeface="+mj-lt"/>
                        </a:rPr>
                        <a:t>T(t2g)</a:t>
                      </a:r>
                      <a:endParaRPr lang="en-AU" sz="1050" b="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6284736"/>
                  </a:ext>
                </a:extLst>
              </a:tr>
              <a:tr h="1654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+mj-lt"/>
                        </a:rPr>
                        <a:t>0.7</a:t>
                      </a:r>
                      <a:endParaRPr lang="en-A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+mj-lt"/>
                        </a:rPr>
                        <a:t>1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 smtClean="0">
                          <a:effectLst/>
                          <a:latin typeface="+mj-lt"/>
                        </a:rPr>
                        <a:t>-1.4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+mj-lt"/>
                        </a:rPr>
                        <a:t>-4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+mj-lt"/>
                        </a:rPr>
                        <a:t>3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+mj-lt"/>
                        </a:rPr>
                        <a:t>4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 smtClean="0">
                          <a:effectLst/>
                          <a:latin typeface="+mj-lt"/>
                        </a:rPr>
                        <a:t>1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 smtClean="0">
                          <a:effectLst/>
                          <a:latin typeface="+mj-lt"/>
                        </a:rPr>
                        <a:t>2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+mj-lt"/>
                        </a:rPr>
                        <a:t>0.2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 smtClean="0">
                          <a:effectLst/>
                          <a:latin typeface="+mj-lt"/>
                        </a:rPr>
                        <a:t>0.3</a:t>
                      </a:r>
                      <a:endParaRPr lang="en-AU" sz="1600" b="1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55855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5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FarSideMicroscope.gif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-1062"/>
          <a:stretch/>
        </p:blipFill>
        <p:spPr bwMode="auto">
          <a:xfrm>
            <a:off x="4067944" y="260648"/>
            <a:ext cx="447594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476674"/>
            <a:ext cx="37524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/>
                <a:ea typeface="+mn-ea"/>
              </a:rPr>
              <a:t>Nano-Spectroscopy</a:t>
            </a:r>
            <a:endParaRPr lang="en-US" sz="3200" dirty="0">
              <a:solidFill>
                <a:srgbClr val="C00000"/>
              </a:solidFill>
              <a:latin typeface="Arial"/>
              <a:ea typeface="+mn-ea"/>
            </a:endParaRPr>
          </a:p>
          <a:p>
            <a:pPr>
              <a:buClr>
                <a:srgbClr val="66CCFF"/>
              </a:buClr>
            </a:pPr>
            <a:endParaRPr lang="en-US" sz="2000" dirty="0">
              <a:solidFill>
                <a:srgbClr val="002F60"/>
              </a:solidFill>
              <a:latin typeface="Arial"/>
              <a:ea typeface="+mn-ea"/>
            </a:endParaRPr>
          </a:p>
          <a:p>
            <a:pPr marL="457200" indent="-457200"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F60"/>
                </a:solidFill>
                <a:latin typeface="Arial"/>
                <a:ea typeface="+mn-ea"/>
              </a:rPr>
              <a:t>Scanning Photoemission Spectroscopy (SPEM)</a:t>
            </a:r>
          </a:p>
          <a:p>
            <a:pPr marL="457200" indent="-457200"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2F60"/>
              </a:solidFill>
              <a:latin typeface="Arial"/>
              <a:ea typeface="+mn-ea"/>
            </a:endParaRPr>
          </a:p>
          <a:p>
            <a:pPr marL="457200" indent="-457200"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F60"/>
                </a:solidFill>
                <a:latin typeface="Arial"/>
                <a:ea typeface="+mn-ea"/>
              </a:rPr>
              <a:t>Photoemission Electron Microscopy (PEEM)</a:t>
            </a:r>
          </a:p>
          <a:p>
            <a:pPr marL="457200" indent="-457200"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2F60"/>
              </a:solidFill>
              <a:latin typeface="Arial"/>
              <a:ea typeface="+mn-ea"/>
            </a:endParaRPr>
          </a:p>
          <a:p>
            <a:pPr marL="457200" indent="-457200"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F60"/>
                </a:solidFill>
                <a:latin typeface="Arial"/>
                <a:ea typeface="+mn-ea"/>
              </a:rPr>
              <a:t>Scanning Transmission</a:t>
            </a:r>
          </a:p>
          <a:p>
            <a:pPr>
              <a:buClr>
                <a:srgbClr val="66CCFF"/>
              </a:buClr>
            </a:pPr>
            <a:r>
              <a:rPr lang="en-US" sz="2000" dirty="0">
                <a:solidFill>
                  <a:srgbClr val="002F60"/>
                </a:solidFill>
                <a:latin typeface="Arial"/>
                <a:ea typeface="+mn-ea"/>
              </a:rPr>
              <a:t>       X-ray Microscopy (STXM)</a:t>
            </a:r>
          </a:p>
        </p:txBody>
      </p:sp>
    </p:spTree>
    <p:extLst>
      <p:ext uri="{BB962C8B-B14F-4D97-AF65-F5344CB8AC3E}">
        <p14:creationId xmlns:p14="http://schemas.microsoft.com/office/powerpoint/2010/main" val="24982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41530" y="347826"/>
            <a:ext cx="4140460" cy="854669"/>
          </a:xfrm>
        </p:spPr>
        <p:txBody>
          <a:bodyPr/>
          <a:lstStyle/>
          <a:p>
            <a:r>
              <a:rPr lang="en-AU" sz="2000" b="1" dirty="0"/>
              <a:t>XPEEM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261" y="908720"/>
            <a:ext cx="469449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CECFF"/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X-ray Photoemission Electron Microscopy</a:t>
            </a:r>
          </a:p>
          <a:p>
            <a:pPr lvl="1">
              <a:buClr>
                <a:srgbClr val="CCECFF"/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 XPS</a:t>
            </a:r>
          </a:p>
          <a:p>
            <a:pPr lvl="1">
              <a:buClr>
                <a:srgbClr val="CCECFF"/>
              </a:buClr>
              <a:buFont typeface="Wingdings" pitchFamily="2" charset="2"/>
              <a:buChar char="n"/>
            </a:pPr>
            <a:endParaRPr lang="en-US" sz="1800" dirty="0">
              <a:solidFill>
                <a:srgbClr val="00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ECFF"/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Photoemission Electron Microscopy (10 nm)</a:t>
            </a:r>
          </a:p>
          <a:p>
            <a:pPr lvl="1">
              <a:buClr>
                <a:srgbClr val="CCECFF"/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 XAS</a:t>
            </a:r>
          </a:p>
          <a:p>
            <a:pPr lvl="1">
              <a:buClr>
                <a:srgbClr val="CCECFF"/>
              </a:buClr>
              <a:buFont typeface="Wingdings" pitchFamily="2" charset="2"/>
              <a:buChar char="n"/>
            </a:pPr>
            <a:r>
              <a:rPr lang="en-AU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magnetic linear and circular </a:t>
            </a:r>
            <a:r>
              <a:rPr lang="en-AU" sz="1800" dirty="0" err="1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dichroism</a:t>
            </a:r>
            <a:r>
              <a:rPr lang="en-AU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rgbClr val="00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CECFF"/>
              </a:buClr>
              <a:buFont typeface="Wingdings" pitchFamily="2" charset="2"/>
              <a:buChar char="n"/>
            </a:pPr>
            <a:endParaRPr lang="en-US" sz="1800" dirty="0">
              <a:solidFill>
                <a:srgbClr val="00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ECFF"/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Energy Electron Microscopy (&lt; 5nm spatial resolution)</a:t>
            </a:r>
          </a:p>
          <a:p>
            <a:pPr>
              <a:buClr>
                <a:srgbClr val="CCECFF"/>
              </a:buClr>
            </a:pPr>
            <a:endParaRPr lang="en-US" sz="1800" dirty="0">
              <a:solidFill>
                <a:srgbClr val="00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ECFF"/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 Low Energy Electron Diffraction</a:t>
            </a:r>
          </a:p>
          <a:p>
            <a:pPr>
              <a:buClr>
                <a:srgbClr val="CCECFF"/>
              </a:buClr>
              <a:buFont typeface="Wingdings" pitchFamily="2" charset="2"/>
              <a:buChar char="n"/>
            </a:pPr>
            <a:endParaRPr lang="en-US" sz="1800" dirty="0">
              <a:solidFill>
                <a:srgbClr val="00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ECFF"/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 Photoelectron Diffraction</a:t>
            </a:r>
          </a:p>
          <a:p>
            <a:pPr>
              <a:buClr>
                <a:srgbClr val="CCECFF"/>
              </a:buClr>
              <a:buFont typeface="Wingdings" pitchFamily="2" charset="2"/>
              <a:buChar char="n"/>
            </a:pPr>
            <a:endParaRPr lang="en-US" sz="1800" dirty="0">
              <a:solidFill>
                <a:srgbClr val="00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ECFF"/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rgbClr val="002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Auger Emission Electron Microscopy</a:t>
            </a:r>
            <a:endParaRPr lang="en-AU" sz="1800" dirty="0">
              <a:solidFill>
                <a:srgbClr val="00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ECFF"/>
              </a:buClr>
              <a:buFont typeface="Wingdings" pitchFamily="2" charset="2"/>
              <a:buChar char="n"/>
            </a:pPr>
            <a:endParaRPr lang="en-AU" sz="1600" b="1" dirty="0">
              <a:solidFill>
                <a:srgbClr val="002F60"/>
              </a:solidFill>
              <a:latin typeface="+mj-lt"/>
            </a:endParaRPr>
          </a:p>
        </p:txBody>
      </p:sp>
      <p:pic>
        <p:nvPicPr>
          <p:cNvPr id="12296" name="Picture 8" descr="SPELEEM">
            <a:hlinkClick r:id="rId3" tooltip="SPELEEM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3" y="248647"/>
            <a:ext cx="3681725" cy="3068960"/>
          </a:xfrm>
          <a:prstGeom prst="rect">
            <a:avLst/>
          </a:prstGeom>
          <a:noFill/>
        </p:spPr>
      </p:pic>
      <p:pic>
        <p:nvPicPr>
          <p:cNvPr id="6" name="Picture 6" descr="micro-diffrac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4" y="3317610"/>
            <a:ext cx="3690407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8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2009_11_30_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7015" y="1928836"/>
            <a:ext cx="3870430" cy="3536431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36685" y="5469227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 2p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fov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=10mm</a:t>
            </a:r>
          </a:p>
        </p:txBody>
      </p:sp>
      <p:pic>
        <p:nvPicPr>
          <p:cNvPr id="6" name="Picture 14" descr="2009_11_30_018_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587" y="1943837"/>
            <a:ext cx="3600401" cy="3547925"/>
          </a:xfrm>
          <a:prstGeom prst="rect">
            <a:avLst/>
          </a:prstGeom>
          <a:noFill/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4887035" y="1988844"/>
            <a:ext cx="1260140" cy="1200133"/>
            <a:chOff x="3305" y="1026"/>
            <a:chExt cx="1978" cy="1374"/>
          </a:xfrm>
        </p:grpSpPr>
        <p:pic>
          <p:nvPicPr>
            <p:cNvPr id="8" name="Picture 7" descr="chalc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87" y="1263"/>
              <a:ext cx="1496" cy="113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305" y="1026"/>
              <a:ext cx="290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A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46576" y="968729"/>
            <a:ext cx="7030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F60"/>
                </a:solidFill>
                <a:latin typeface="+mj-lt"/>
              </a:rPr>
              <a:t>A polished sample of chalcopyrite was leached at pH 1 for 0-30 </a:t>
            </a:r>
            <a:r>
              <a:rPr lang="en-US" sz="1600" dirty="0" err="1">
                <a:solidFill>
                  <a:srgbClr val="002F60"/>
                </a:solidFill>
                <a:latin typeface="+mj-lt"/>
              </a:rPr>
              <a:t>mins</a:t>
            </a:r>
            <a:r>
              <a:rPr lang="en-US" sz="1600" dirty="0">
                <a:solidFill>
                  <a:srgbClr val="002F60"/>
                </a:solidFill>
                <a:latin typeface="+mj-lt"/>
              </a:rPr>
              <a:t> and </a:t>
            </a:r>
            <a:r>
              <a:rPr lang="en-US" sz="1600" dirty="0" err="1">
                <a:solidFill>
                  <a:srgbClr val="002F60"/>
                </a:solidFill>
                <a:latin typeface="+mj-lt"/>
              </a:rPr>
              <a:t>analysed</a:t>
            </a:r>
            <a:r>
              <a:rPr lang="en-US" sz="1600" dirty="0">
                <a:solidFill>
                  <a:srgbClr val="002F60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rgbClr val="002F60"/>
                </a:solidFill>
                <a:latin typeface="+mj-lt"/>
              </a:rPr>
              <a:t>using XPEEM.</a:t>
            </a:r>
            <a:endParaRPr lang="en-AU" sz="1600" dirty="0">
              <a:solidFill>
                <a:srgbClr val="002F60"/>
              </a:solidFill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67746" y="220534"/>
            <a:ext cx="3797777" cy="1143000"/>
          </a:xfrm>
        </p:spPr>
        <p:txBody>
          <a:bodyPr/>
          <a:lstStyle/>
          <a:p>
            <a:r>
              <a:rPr lang="en-US" sz="2400" dirty="0">
                <a:solidFill>
                  <a:srgbClr val="003399"/>
                </a:solidFill>
              </a:rPr>
              <a:t>Leached Chalcopyrite </a:t>
            </a:r>
            <a:endParaRPr lang="en-AU" sz="24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836712"/>
            <a:ext cx="9132887" cy="2330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AU">
              <a:latin typeface="Times" pitchFamily="18" charset="0"/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0" y="3068737"/>
            <a:ext cx="2484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5" y="3068737"/>
            <a:ext cx="2484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405562" y="3237012"/>
            <a:ext cx="36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r>
              <a:rPr lang="en-AU" sz="1800">
                <a:solidFill>
                  <a:schemeClr val="bg1"/>
                </a:solidFill>
                <a:latin typeface="Arial" charset="0"/>
              </a:rPr>
              <a:t>O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200523" y="3167162"/>
            <a:ext cx="42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r>
              <a:rPr lang="en-AU" sz="1800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AU" sz="1800" baseline="-25000">
                <a:solidFill>
                  <a:schemeClr val="bg1"/>
                </a:solidFill>
                <a:latin typeface="Arial" charset="0"/>
              </a:rPr>
              <a:t>n</a:t>
            </a:r>
            <a:endParaRPr lang="en-A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481387" y="5516664"/>
            <a:ext cx="4283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algn="ctr"/>
            <a:r>
              <a:rPr lang="en-AU" sz="1600" dirty="0">
                <a:solidFill>
                  <a:srgbClr val="003399"/>
                </a:solidFill>
                <a:latin typeface="Arial" charset="0"/>
              </a:rPr>
              <a:t>CuFeS</a:t>
            </a:r>
            <a:r>
              <a:rPr lang="en-AU" sz="1600" baseline="-25000" dirty="0">
                <a:solidFill>
                  <a:srgbClr val="003399"/>
                </a:solidFill>
                <a:latin typeface="Arial" charset="0"/>
              </a:rPr>
              <a:t>2</a:t>
            </a:r>
            <a:r>
              <a:rPr lang="en-AU" sz="1600" dirty="0">
                <a:solidFill>
                  <a:srgbClr val="003399"/>
                </a:solidFill>
                <a:latin typeface="Arial" charset="0"/>
              </a:rPr>
              <a:t>  (left) in contact with </a:t>
            </a:r>
            <a:r>
              <a:rPr lang="en-AU" sz="1600" dirty="0" err="1">
                <a:solidFill>
                  <a:srgbClr val="003399"/>
                </a:solidFill>
                <a:latin typeface="Arial" charset="0"/>
              </a:rPr>
              <a:t>CuS</a:t>
            </a:r>
            <a:r>
              <a:rPr lang="en-AU" sz="1600" dirty="0">
                <a:solidFill>
                  <a:srgbClr val="003399"/>
                </a:solidFill>
                <a:latin typeface="Arial" charset="0"/>
              </a:rPr>
              <a:t> (right)</a:t>
            </a:r>
            <a:endParaRPr lang="en-AU" sz="700" dirty="0">
              <a:solidFill>
                <a:srgbClr val="003399"/>
              </a:solidFill>
              <a:latin typeface="Arial" charset="0"/>
            </a:endParaRPr>
          </a:p>
          <a:p>
            <a:pPr algn="ctr"/>
            <a:r>
              <a:rPr lang="en-AU" sz="1600" dirty="0">
                <a:solidFill>
                  <a:srgbClr val="003399"/>
                </a:solidFill>
                <a:latin typeface="Arial" charset="0"/>
              </a:rPr>
              <a:t>Leached at pH 1 for 30 min</a:t>
            </a:r>
          </a:p>
          <a:p>
            <a:pPr algn="ctr"/>
            <a:endParaRPr lang="en-AU" sz="1600" dirty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25" name="Picture 16" descr="COADD_2009_12_02_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3" y="3213202"/>
            <a:ext cx="22796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1995487" y="3167162"/>
            <a:ext cx="423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r>
              <a:rPr lang="en-AU" sz="1800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AU" sz="1800" baseline="-25000">
                <a:solidFill>
                  <a:schemeClr val="bg1"/>
                </a:solidFill>
                <a:latin typeface="Arial" charset="0"/>
              </a:rPr>
              <a:t>n</a:t>
            </a:r>
            <a:endParaRPr lang="en-A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17473" y="5516664"/>
            <a:ext cx="2216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pPr algn="ctr"/>
            <a:r>
              <a:rPr lang="en-AU" sz="1600" dirty="0">
                <a:solidFill>
                  <a:srgbClr val="003399"/>
                </a:solidFill>
                <a:latin typeface="Arial" charset="0"/>
              </a:rPr>
              <a:t>CuFeS</a:t>
            </a:r>
            <a:r>
              <a:rPr lang="en-AU" sz="1600" baseline="-25000" dirty="0">
                <a:solidFill>
                  <a:srgbClr val="003399"/>
                </a:solidFill>
                <a:latin typeface="Arial" charset="0"/>
              </a:rPr>
              <a:t>2</a:t>
            </a:r>
            <a:r>
              <a:rPr lang="en-AU" sz="1600" dirty="0">
                <a:solidFill>
                  <a:srgbClr val="003399"/>
                </a:solidFill>
                <a:latin typeface="Arial" charset="0"/>
              </a:rPr>
              <a:t> Leached at pH 1 30 min</a:t>
            </a:r>
          </a:p>
          <a:p>
            <a:pPr algn="ctr"/>
            <a:endParaRPr lang="en-AU" sz="1600" dirty="0">
              <a:solidFill>
                <a:srgbClr val="003399"/>
              </a:solidFill>
              <a:latin typeface="Arial" charset="0"/>
            </a:endParaRPr>
          </a:p>
        </p:txBody>
      </p:sp>
      <p:grpSp>
        <p:nvGrpSpPr>
          <p:cNvPr id="28" name="Group 4"/>
          <p:cNvGrpSpPr>
            <a:grpSpLocks noChangeAspect="1"/>
          </p:cNvGrpSpPr>
          <p:nvPr/>
        </p:nvGrpSpPr>
        <p:grpSpPr bwMode="auto">
          <a:xfrm>
            <a:off x="6650035" y="3068737"/>
            <a:ext cx="2482850" cy="2592388"/>
            <a:chOff x="4196" y="828"/>
            <a:chExt cx="1564" cy="1861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" y="923"/>
              <a:ext cx="1403" cy="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AutoShape 3"/>
            <p:cNvSpPr>
              <a:spLocks noChangeAspect="1" noChangeArrowheads="1" noTextEdit="1"/>
            </p:cNvSpPr>
            <p:nvPr/>
          </p:nvSpPr>
          <p:spPr bwMode="auto">
            <a:xfrm>
              <a:off x="4196" y="828"/>
              <a:ext cx="1564" cy="1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auto">
            <a:xfrm>
              <a:off x="4279" y="923"/>
              <a:ext cx="1" cy="167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2" name="Line 7"/>
            <p:cNvSpPr>
              <a:spLocks noChangeShapeType="1"/>
            </p:cNvSpPr>
            <p:nvPr/>
          </p:nvSpPr>
          <p:spPr bwMode="auto">
            <a:xfrm>
              <a:off x="5682" y="923"/>
              <a:ext cx="1" cy="167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>
              <a:off x="4279" y="923"/>
              <a:ext cx="1403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34" name="Line 9"/>
            <p:cNvSpPr>
              <a:spLocks noChangeShapeType="1"/>
            </p:cNvSpPr>
            <p:nvPr/>
          </p:nvSpPr>
          <p:spPr bwMode="auto">
            <a:xfrm>
              <a:off x="4279" y="2594"/>
              <a:ext cx="1403" cy="1"/>
            </a:xfrm>
            <a:prstGeom prst="line">
              <a:avLst/>
            </a:prstGeom>
            <a:noFill/>
            <a:ln w="4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8340723" y="3213202"/>
            <a:ext cx="58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Times New Roman" pitchFamily="18" charset="0"/>
              </a:defRPr>
            </a:lvl9pPr>
          </a:lstStyle>
          <a:p>
            <a:r>
              <a:rPr lang="en-AU" sz="1800">
                <a:solidFill>
                  <a:schemeClr val="bg1"/>
                </a:solidFill>
                <a:latin typeface="Arial" charset="0"/>
              </a:rPr>
              <a:t>Fe</a:t>
            </a:r>
            <a:r>
              <a:rPr lang="en-AU" sz="1800" baseline="30000">
                <a:solidFill>
                  <a:schemeClr val="bg1"/>
                </a:solidFill>
                <a:latin typeface="Arial" charset="0"/>
              </a:rPr>
              <a:t>III</a:t>
            </a:r>
            <a:endParaRPr lang="en-AU" sz="18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37" name="Group 21"/>
          <p:cNvGrpSpPr>
            <a:grpSpLocks/>
          </p:cNvGrpSpPr>
          <p:nvPr/>
        </p:nvGrpSpPr>
        <p:grpSpPr bwMode="auto">
          <a:xfrm>
            <a:off x="5819773" y="836714"/>
            <a:ext cx="3313112" cy="2257425"/>
            <a:chOff x="4728660" y="1078889"/>
            <a:chExt cx="3960209" cy="4320479"/>
          </a:xfrm>
        </p:grpSpPr>
        <p:grpSp>
          <p:nvGrpSpPr>
            <p:cNvPr id="38" name="Group 63"/>
            <p:cNvGrpSpPr>
              <a:grpSpLocks/>
            </p:cNvGrpSpPr>
            <p:nvPr/>
          </p:nvGrpSpPr>
          <p:grpSpPr bwMode="auto">
            <a:xfrm>
              <a:off x="4818440" y="1078889"/>
              <a:ext cx="3870429" cy="4320479"/>
              <a:chOff x="4752020" y="906565"/>
              <a:chExt cx="2655295" cy="2745305"/>
            </a:xfrm>
          </p:grpSpPr>
          <p:sp>
            <p:nvSpPr>
              <p:cNvPr id="52" name="Rectangle 36"/>
              <p:cNvSpPr>
                <a:spLocks noChangeArrowheads="1"/>
              </p:cNvSpPr>
              <p:nvPr/>
            </p:nvSpPr>
            <p:spPr bwMode="auto">
              <a:xfrm>
                <a:off x="4752020" y="906565"/>
                <a:ext cx="2655295" cy="274530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>
                <a:off x="5072063" y="1116013"/>
                <a:ext cx="1587" cy="2155825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>
                <a:off x="7170738" y="1116013"/>
                <a:ext cx="1587" cy="2155825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Line 7"/>
              <p:cNvSpPr>
                <a:spLocks noChangeShapeType="1"/>
              </p:cNvSpPr>
              <p:nvPr/>
            </p:nvSpPr>
            <p:spPr bwMode="auto">
              <a:xfrm flipH="1">
                <a:off x="7170738" y="1417638"/>
                <a:ext cx="5715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Line 8"/>
              <p:cNvSpPr>
                <a:spLocks noChangeShapeType="1"/>
              </p:cNvSpPr>
              <p:nvPr/>
            </p:nvSpPr>
            <p:spPr bwMode="auto">
              <a:xfrm>
                <a:off x="5014913" y="1417638"/>
                <a:ext cx="6350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Rectangle 9"/>
              <p:cNvSpPr>
                <a:spLocks noChangeArrowheads="1"/>
              </p:cNvSpPr>
              <p:nvPr/>
            </p:nvSpPr>
            <p:spPr bwMode="auto">
              <a:xfrm>
                <a:off x="4859338" y="1366838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600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58" name="Line 10"/>
              <p:cNvSpPr>
                <a:spLocks noChangeShapeType="1"/>
              </p:cNvSpPr>
              <p:nvPr/>
            </p:nvSpPr>
            <p:spPr bwMode="auto">
              <a:xfrm flipH="1">
                <a:off x="7170738" y="1771650"/>
                <a:ext cx="5715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>
                <a:off x="5014913" y="1771650"/>
                <a:ext cx="6350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Rectangle 12"/>
              <p:cNvSpPr>
                <a:spLocks noChangeArrowheads="1"/>
              </p:cNvSpPr>
              <p:nvPr/>
            </p:nvSpPr>
            <p:spPr bwMode="auto">
              <a:xfrm>
                <a:off x="4859338" y="1725612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500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61" name="Line 13"/>
              <p:cNvSpPr>
                <a:spLocks noChangeShapeType="1"/>
              </p:cNvSpPr>
              <p:nvPr/>
            </p:nvSpPr>
            <p:spPr bwMode="auto">
              <a:xfrm flipH="1">
                <a:off x="7170738" y="2130425"/>
                <a:ext cx="5715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>
                <a:off x="5014913" y="2130425"/>
                <a:ext cx="6350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Rectangle 15"/>
              <p:cNvSpPr>
                <a:spLocks noChangeArrowheads="1"/>
              </p:cNvSpPr>
              <p:nvPr/>
            </p:nvSpPr>
            <p:spPr bwMode="auto">
              <a:xfrm>
                <a:off x="4859338" y="2079624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400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64" name="Line 16"/>
              <p:cNvSpPr>
                <a:spLocks noChangeShapeType="1"/>
              </p:cNvSpPr>
              <p:nvPr/>
            </p:nvSpPr>
            <p:spPr bwMode="auto">
              <a:xfrm flipH="1">
                <a:off x="7170738" y="2490788"/>
                <a:ext cx="5715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Line 17"/>
              <p:cNvSpPr>
                <a:spLocks noChangeShapeType="1"/>
              </p:cNvSpPr>
              <p:nvPr/>
            </p:nvSpPr>
            <p:spPr bwMode="auto">
              <a:xfrm>
                <a:off x="5014913" y="2490788"/>
                <a:ext cx="6350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Rectangle 18"/>
              <p:cNvSpPr>
                <a:spLocks noChangeArrowheads="1"/>
              </p:cNvSpPr>
              <p:nvPr/>
            </p:nvSpPr>
            <p:spPr bwMode="auto">
              <a:xfrm>
                <a:off x="4859338" y="2438400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300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67" name="Line 19"/>
              <p:cNvSpPr>
                <a:spLocks noChangeShapeType="1"/>
              </p:cNvSpPr>
              <p:nvPr/>
            </p:nvSpPr>
            <p:spPr bwMode="auto">
              <a:xfrm flipH="1">
                <a:off x="7170738" y="2843213"/>
                <a:ext cx="5715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Line 20"/>
              <p:cNvSpPr>
                <a:spLocks noChangeShapeType="1"/>
              </p:cNvSpPr>
              <p:nvPr/>
            </p:nvSpPr>
            <p:spPr bwMode="auto">
              <a:xfrm>
                <a:off x="5014913" y="2843213"/>
                <a:ext cx="6350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21"/>
              <p:cNvSpPr>
                <a:spLocks noChangeArrowheads="1"/>
              </p:cNvSpPr>
              <p:nvPr/>
            </p:nvSpPr>
            <p:spPr bwMode="auto">
              <a:xfrm>
                <a:off x="4859338" y="2797176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200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70" name="Line 22"/>
              <p:cNvSpPr>
                <a:spLocks noChangeShapeType="1"/>
              </p:cNvSpPr>
              <p:nvPr/>
            </p:nvSpPr>
            <p:spPr bwMode="auto">
              <a:xfrm flipH="1">
                <a:off x="7170738" y="3201988"/>
                <a:ext cx="5715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Line 23"/>
              <p:cNvSpPr>
                <a:spLocks noChangeShapeType="1"/>
              </p:cNvSpPr>
              <p:nvPr/>
            </p:nvSpPr>
            <p:spPr bwMode="auto">
              <a:xfrm>
                <a:off x="5014913" y="3201988"/>
                <a:ext cx="6350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24"/>
              <p:cNvSpPr>
                <a:spLocks noChangeArrowheads="1"/>
              </p:cNvSpPr>
              <p:nvPr/>
            </p:nvSpPr>
            <p:spPr bwMode="auto">
              <a:xfrm>
                <a:off x="4859338" y="3151188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100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73" name="Line 41"/>
              <p:cNvSpPr>
                <a:spLocks noChangeShapeType="1"/>
              </p:cNvSpPr>
              <p:nvPr/>
            </p:nvSpPr>
            <p:spPr bwMode="auto">
              <a:xfrm>
                <a:off x="5067300" y="3278188"/>
                <a:ext cx="210820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Line 42"/>
              <p:cNvSpPr>
                <a:spLocks noChangeShapeType="1"/>
              </p:cNvSpPr>
              <p:nvPr/>
            </p:nvSpPr>
            <p:spPr bwMode="auto">
              <a:xfrm>
                <a:off x="5067300" y="1116013"/>
                <a:ext cx="2108200" cy="1588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Line 43"/>
              <p:cNvSpPr>
                <a:spLocks noChangeShapeType="1"/>
              </p:cNvSpPr>
              <p:nvPr/>
            </p:nvSpPr>
            <p:spPr bwMode="auto">
              <a:xfrm>
                <a:off x="6621463" y="1058863"/>
                <a:ext cx="1587" cy="57150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Line 44"/>
              <p:cNvSpPr>
                <a:spLocks noChangeShapeType="1"/>
              </p:cNvSpPr>
              <p:nvPr/>
            </p:nvSpPr>
            <p:spPr bwMode="auto">
              <a:xfrm flipV="1">
                <a:off x="6621463" y="3271838"/>
                <a:ext cx="1587" cy="63500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45"/>
              <p:cNvSpPr>
                <a:spLocks noChangeArrowheads="1"/>
              </p:cNvSpPr>
              <p:nvPr/>
            </p:nvSpPr>
            <p:spPr bwMode="auto">
              <a:xfrm>
                <a:off x="6557963" y="3359151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720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78" name="Line 46"/>
              <p:cNvSpPr>
                <a:spLocks noChangeShapeType="1"/>
              </p:cNvSpPr>
              <p:nvPr/>
            </p:nvSpPr>
            <p:spPr bwMode="auto">
              <a:xfrm>
                <a:off x="6072188" y="1058863"/>
                <a:ext cx="1587" cy="57150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Line 47"/>
              <p:cNvSpPr>
                <a:spLocks noChangeShapeType="1"/>
              </p:cNvSpPr>
              <p:nvPr/>
            </p:nvSpPr>
            <p:spPr bwMode="auto">
              <a:xfrm flipV="1">
                <a:off x="6072188" y="3271838"/>
                <a:ext cx="1587" cy="63500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 48"/>
              <p:cNvSpPr>
                <a:spLocks noChangeArrowheads="1"/>
              </p:cNvSpPr>
              <p:nvPr/>
            </p:nvSpPr>
            <p:spPr bwMode="auto">
              <a:xfrm>
                <a:off x="6008688" y="3359151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710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81" name="Line 49"/>
              <p:cNvSpPr>
                <a:spLocks noChangeShapeType="1"/>
              </p:cNvSpPr>
              <p:nvPr/>
            </p:nvSpPr>
            <p:spPr bwMode="auto">
              <a:xfrm>
                <a:off x="5522913" y="1058863"/>
                <a:ext cx="1587" cy="57150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Line 50"/>
              <p:cNvSpPr>
                <a:spLocks noChangeShapeType="1"/>
              </p:cNvSpPr>
              <p:nvPr/>
            </p:nvSpPr>
            <p:spPr bwMode="auto">
              <a:xfrm flipV="1">
                <a:off x="5522913" y="3271838"/>
                <a:ext cx="1587" cy="63500"/>
              </a:xfrm>
              <a:prstGeom prst="line">
                <a:avLst/>
              </a:prstGeom>
              <a:noFill/>
              <a:ln w="4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Rectangle 51"/>
              <p:cNvSpPr>
                <a:spLocks noChangeArrowheads="1"/>
              </p:cNvSpPr>
              <p:nvPr/>
            </p:nvSpPr>
            <p:spPr bwMode="auto">
              <a:xfrm>
                <a:off x="5459413" y="3359151"/>
                <a:ext cx="106477" cy="11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</a:rPr>
                  <a:t>700</a:t>
                </a:r>
                <a:endParaRPr lang="en-US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84" name="Rectangle 52"/>
              <p:cNvSpPr>
                <a:spLocks noChangeArrowheads="1"/>
              </p:cNvSpPr>
              <p:nvPr/>
            </p:nvSpPr>
            <p:spPr bwMode="auto">
              <a:xfrm>
                <a:off x="5649913" y="3462339"/>
                <a:ext cx="820266" cy="168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900" dirty="0"/>
                  <a:t>Photon energy (</a:t>
                </a:r>
                <a:r>
                  <a:rPr lang="en-US" sz="900" dirty="0" err="1"/>
                  <a:t>eV</a:t>
                </a:r>
                <a:r>
                  <a:rPr lang="en-US" sz="900" dirty="0">
                    <a:solidFill>
                      <a:schemeClr val="bg1"/>
                    </a:solidFill>
                  </a:rPr>
                  <a:t>)</a:t>
                </a:r>
                <a:endParaRPr lang="en-US" dirty="0">
                  <a:solidFill>
                    <a:schemeClr val="bg1"/>
                  </a:solidFill>
                  <a:latin typeface="Times" charset="0"/>
                </a:endParaRPr>
              </a:p>
            </p:txBody>
          </p:sp>
          <p:sp>
            <p:nvSpPr>
              <p:cNvPr id="85" name="Freeform 53"/>
              <p:cNvSpPr>
                <a:spLocks/>
              </p:cNvSpPr>
              <p:nvPr/>
            </p:nvSpPr>
            <p:spPr bwMode="auto">
              <a:xfrm>
                <a:off x="5084763" y="1128713"/>
                <a:ext cx="2074862" cy="2068513"/>
              </a:xfrm>
              <a:custGeom>
                <a:avLst/>
                <a:gdLst>
                  <a:gd name="T0" fmla="*/ 17462 w 1307"/>
                  <a:gd name="T1" fmla="*/ 2057401 h 1303"/>
                  <a:gd name="T2" fmla="*/ 46037 w 1307"/>
                  <a:gd name="T3" fmla="*/ 2051051 h 1303"/>
                  <a:gd name="T4" fmla="*/ 80962 w 1307"/>
                  <a:gd name="T5" fmla="*/ 2039938 h 1303"/>
                  <a:gd name="T6" fmla="*/ 115887 w 1307"/>
                  <a:gd name="T7" fmla="*/ 2033588 h 1303"/>
                  <a:gd name="T8" fmla="*/ 149225 w 1307"/>
                  <a:gd name="T9" fmla="*/ 2022476 h 1303"/>
                  <a:gd name="T10" fmla="*/ 184150 w 1307"/>
                  <a:gd name="T11" fmla="*/ 2016126 h 1303"/>
                  <a:gd name="T12" fmla="*/ 212725 w 1307"/>
                  <a:gd name="T13" fmla="*/ 2009776 h 1303"/>
                  <a:gd name="T14" fmla="*/ 247650 w 1307"/>
                  <a:gd name="T15" fmla="*/ 1992313 h 1303"/>
                  <a:gd name="T16" fmla="*/ 276225 w 1307"/>
                  <a:gd name="T17" fmla="*/ 1981201 h 1303"/>
                  <a:gd name="T18" fmla="*/ 317500 w 1307"/>
                  <a:gd name="T19" fmla="*/ 1935163 h 1303"/>
                  <a:gd name="T20" fmla="*/ 346075 w 1307"/>
                  <a:gd name="T21" fmla="*/ 1808163 h 1303"/>
                  <a:gd name="T22" fmla="*/ 374650 w 1307"/>
                  <a:gd name="T23" fmla="*/ 1377950 h 1303"/>
                  <a:gd name="T24" fmla="*/ 409575 w 1307"/>
                  <a:gd name="T25" fmla="*/ 949325 h 1303"/>
                  <a:gd name="T26" fmla="*/ 444500 w 1307"/>
                  <a:gd name="T27" fmla="*/ 619125 h 1303"/>
                  <a:gd name="T28" fmla="*/ 479425 w 1307"/>
                  <a:gd name="T29" fmla="*/ 28575 h 1303"/>
                  <a:gd name="T30" fmla="*/ 508000 w 1307"/>
                  <a:gd name="T31" fmla="*/ 196850 h 1303"/>
                  <a:gd name="T32" fmla="*/ 542925 w 1307"/>
                  <a:gd name="T33" fmla="*/ 677863 h 1303"/>
                  <a:gd name="T34" fmla="*/ 577850 w 1307"/>
                  <a:gd name="T35" fmla="*/ 1042988 h 1303"/>
                  <a:gd name="T36" fmla="*/ 612775 w 1307"/>
                  <a:gd name="T37" fmla="*/ 1204913 h 1303"/>
                  <a:gd name="T38" fmla="*/ 641350 w 1307"/>
                  <a:gd name="T39" fmla="*/ 1296988 h 1303"/>
                  <a:gd name="T40" fmla="*/ 676275 w 1307"/>
                  <a:gd name="T41" fmla="*/ 1395413 h 1303"/>
                  <a:gd name="T42" fmla="*/ 709612 w 1307"/>
                  <a:gd name="T43" fmla="*/ 1477963 h 1303"/>
                  <a:gd name="T44" fmla="*/ 739775 w 1307"/>
                  <a:gd name="T45" fmla="*/ 1535113 h 1303"/>
                  <a:gd name="T46" fmla="*/ 773112 w 1307"/>
                  <a:gd name="T47" fmla="*/ 1563688 h 1303"/>
                  <a:gd name="T48" fmla="*/ 808037 w 1307"/>
                  <a:gd name="T49" fmla="*/ 1587500 h 1303"/>
                  <a:gd name="T50" fmla="*/ 838200 w 1307"/>
                  <a:gd name="T51" fmla="*/ 1616075 h 1303"/>
                  <a:gd name="T52" fmla="*/ 871537 w 1307"/>
                  <a:gd name="T53" fmla="*/ 1644651 h 1303"/>
                  <a:gd name="T54" fmla="*/ 906462 w 1307"/>
                  <a:gd name="T55" fmla="*/ 1662113 h 1303"/>
                  <a:gd name="T56" fmla="*/ 935037 w 1307"/>
                  <a:gd name="T57" fmla="*/ 1662113 h 1303"/>
                  <a:gd name="T58" fmla="*/ 969962 w 1307"/>
                  <a:gd name="T59" fmla="*/ 1627188 h 1303"/>
                  <a:gd name="T60" fmla="*/ 1004887 w 1307"/>
                  <a:gd name="T61" fmla="*/ 1517650 h 1303"/>
                  <a:gd name="T62" fmla="*/ 1033462 w 1307"/>
                  <a:gd name="T63" fmla="*/ 1303338 h 1303"/>
                  <a:gd name="T64" fmla="*/ 1068387 w 1307"/>
                  <a:gd name="T65" fmla="*/ 1222375 h 1303"/>
                  <a:gd name="T66" fmla="*/ 1103312 w 1307"/>
                  <a:gd name="T67" fmla="*/ 1187450 h 1303"/>
                  <a:gd name="T68" fmla="*/ 1131887 w 1307"/>
                  <a:gd name="T69" fmla="*/ 1123950 h 1303"/>
                  <a:gd name="T70" fmla="*/ 1166812 w 1307"/>
                  <a:gd name="T71" fmla="*/ 1176338 h 1303"/>
                  <a:gd name="T72" fmla="*/ 1201737 w 1307"/>
                  <a:gd name="T73" fmla="*/ 1279525 h 1303"/>
                  <a:gd name="T74" fmla="*/ 1236662 w 1307"/>
                  <a:gd name="T75" fmla="*/ 1401763 h 1303"/>
                  <a:gd name="T76" fmla="*/ 1271587 w 1307"/>
                  <a:gd name="T77" fmla="*/ 1489075 h 1303"/>
                  <a:gd name="T78" fmla="*/ 1304925 w 1307"/>
                  <a:gd name="T79" fmla="*/ 1546225 h 1303"/>
                  <a:gd name="T80" fmla="*/ 1335087 w 1307"/>
                  <a:gd name="T81" fmla="*/ 1581150 h 1303"/>
                  <a:gd name="T82" fmla="*/ 1368425 w 1307"/>
                  <a:gd name="T83" fmla="*/ 1604963 h 1303"/>
                  <a:gd name="T84" fmla="*/ 1398587 w 1307"/>
                  <a:gd name="T85" fmla="*/ 1616075 h 1303"/>
                  <a:gd name="T86" fmla="*/ 1431925 w 1307"/>
                  <a:gd name="T87" fmla="*/ 1616075 h 1303"/>
                  <a:gd name="T88" fmla="*/ 1466849 w 1307"/>
                  <a:gd name="T89" fmla="*/ 1616075 h 1303"/>
                  <a:gd name="T90" fmla="*/ 1497012 w 1307"/>
                  <a:gd name="T91" fmla="*/ 1627188 h 1303"/>
                  <a:gd name="T92" fmla="*/ 1536699 w 1307"/>
                  <a:gd name="T93" fmla="*/ 1639888 h 1303"/>
                  <a:gd name="T94" fmla="*/ 1565274 w 1307"/>
                  <a:gd name="T95" fmla="*/ 1651001 h 1303"/>
                  <a:gd name="T96" fmla="*/ 1593849 w 1307"/>
                  <a:gd name="T97" fmla="*/ 1657351 h 1303"/>
                  <a:gd name="T98" fmla="*/ 1628775 w 1307"/>
                  <a:gd name="T99" fmla="*/ 1662113 h 1303"/>
                  <a:gd name="T100" fmla="*/ 1663700 w 1307"/>
                  <a:gd name="T101" fmla="*/ 1657351 h 1303"/>
                  <a:gd name="T102" fmla="*/ 1698625 w 1307"/>
                  <a:gd name="T103" fmla="*/ 1651001 h 1303"/>
                  <a:gd name="T104" fmla="*/ 1727200 w 1307"/>
                  <a:gd name="T105" fmla="*/ 1644651 h 1303"/>
                  <a:gd name="T106" fmla="*/ 1762125 w 1307"/>
                  <a:gd name="T107" fmla="*/ 1674813 h 1303"/>
                  <a:gd name="T108" fmla="*/ 1797050 w 1307"/>
                  <a:gd name="T109" fmla="*/ 1657351 h 1303"/>
                  <a:gd name="T110" fmla="*/ 1825625 w 1307"/>
                  <a:gd name="T111" fmla="*/ 1662113 h 1303"/>
                  <a:gd name="T112" fmla="*/ 1865312 w 1307"/>
                  <a:gd name="T113" fmla="*/ 1668463 h 1303"/>
                  <a:gd name="T114" fmla="*/ 1895475 w 1307"/>
                  <a:gd name="T115" fmla="*/ 1674813 h 1303"/>
                  <a:gd name="T116" fmla="*/ 1930400 w 1307"/>
                  <a:gd name="T117" fmla="*/ 1674813 h 1303"/>
                  <a:gd name="T118" fmla="*/ 1958975 w 1307"/>
                  <a:gd name="T119" fmla="*/ 1679576 h 1303"/>
                  <a:gd name="T120" fmla="*/ 1998662 w 1307"/>
                  <a:gd name="T121" fmla="*/ 1692276 h 1303"/>
                  <a:gd name="T122" fmla="*/ 2027237 w 1307"/>
                  <a:gd name="T123" fmla="*/ 1692276 h 1303"/>
                  <a:gd name="T124" fmla="*/ 2057400 w 1307"/>
                  <a:gd name="T125" fmla="*/ 1697038 h 130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07"/>
                  <a:gd name="T190" fmla="*/ 0 h 1303"/>
                  <a:gd name="T191" fmla="*/ 1307 w 1307"/>
                  <a:gd name="T192" fmla="*/ 1303 h 130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07" h="1303">
                    <a:moveTo>
                      <a:pt x="0" y="1303"/>
                    </a:moveTo>
                    <a:lnTo>
                      <a:pt x="11" y="1296"/>
                    </a:lnTo>
                    <a:lnTo>
                      <a:pt x="22" y="1292"/>
                    </a:lnTo>
                    <a:lnTo>
                      <a:pt x="29" y="1292"/>
                    </a:lnTo>
                    <a:lnTo>
                      <a:pt x="43" y="1285"/>
                    </a:lnTo>
                    <a:lnTo>
                      <a:pt x="51" y="1285"/>
                    </a:lnTo>
                    <a:lnTo>
                      <a:pt x="62" y="1281"/>
                    </a:lnTo>
                    <a:lnTo>
                      <a:pt x="73" y="1281"/>
                    </a:lnTo>
                    <a:lnTo>
                      <a:pt x="83" y="1277"/>
                    </a:lnTo>
                    <a:lnTo>
                      <a:pt x="94" y="1274"/>
                    </a:lnTo>
                    <a:lnTo>
                      <a:pt x="105" y="1270"/>
                    </a:lnTo>
                    <a:lnTo>
                      <a:pt x="116" y="1270"/>
                    </a:lnTo>
                    <a:lnTo>
                      <a:pt x="123" y="1270"/>
                    </a:lnTo>
                    <a:lnTo>
                      <a:pt x="134" y="1266"/>
                    </a:lnTo>
                    <a:lnTo>
                      <a:pt x="145" y="1263"/>
                    </a:lnTo>
                    <a:lnTo>
                      <a:pt x="156" y="1255"/>
                    </a:lnTo>
                    <a:lnTo>
                      <a:pt x="167" y="1252"/>
                    </a:lnTo>
                    <a:lnTo>
                      <a:pt x="174" y="1248"/>
                    </a:lnTo>
                    <a:lnTo>
                      <a:pt x="185" y="1237"/>
                    </a:lnTo>
                    <a:lnTo>
                      <a:pt x="200" y="1219"/>
                    </a:lnTo>
                    <a:lnTo>
                      <a:pt x="207" y="1186"/>
                    </a:lnTo>
                    <a:lnTo>
                      <a:pt x="218" y="1139"/>
                    </a:lnTo>
                    <a:lnTo>
                      <a:pt x="229" y="1018"/>
                    </a:lnTo>
                    <a:lnTo>
                      <a:pt x="236" y="868"/>
                    </a:lnTo>
                    <a:lnTo>
                      <a:pt x="247" y="697"/>
                    </a:lnTo>
                    <a:lnTo>
                      <a:pt x="258" y="598"/>
                    </a:lnTo>
                    <a:lnTo>
                      <a:pt x="269" y="522"/>
                    </a:lnTo>
                    <a:lnTo>
                      <a:pt x="280" y="390"/>
                    </a:lnTo>
                    <a:lnTo>
                      <a:pt x="291" y="190"/>
                    </a:lnTo>
                    <a:lnTo>
                      <a:pt x="302" y="18"/>
                    </a:lnTo>
                    <a:lnTo>
                      <a:pt x="309" y="0"/>
                    </a:lnTo>
                    <a:lnTo>
                      <a:pt x="320" y="124"/>
                    </a:lnTo>
                    <a:lnTo>
                      <a:pt x="331" y="277"/>
                    </a:lnTo>
                    <a:lnTo>
                      <a:pt x="342" y="427"/>
                    </a:lnTo>
                    <a:lnTo>
                      <a:pt x="353" y="562"/>
                    </a:lnTo>
                    <a:lnTo>
                      <a:pt x="364" y="657"/>
                    </a:lnTo>
                    <a:lnTo>
                      <a:pt x="375" y="715"/>
                    </a:lnTo>
                    <a:lnTo>
                      <a:pt x="386" y="759"/>
                    </a:lnTo>
                    <a:lnTo>
                      <a:pt x="396" y="788"/>
                    </a:lnTo>
                    <a:lnTo>
                      <a:pt x="404" y="817"/>
                    </a:lnTo>
                    <a:lnTo>
                      <a:pt x="415" y="847"/>
                    </a:lnTo>
                    <a:lnTo>
                      <a:pt x="426" y="879"/>
                    </a:lnTo>
                    <a:lnTo>
                      <a:pt x="437" y="905"/>
                    </a:lnTo>
                    <a:lnTo>
                      <a:pt x="447" y="931"/>
                    </a:lnTo>
                    <a:lnTo>
                      <a:pt x="455" y="952"/>
                    </a:lnTo>
                    <a:lnTo>
                      <a:pt x="466" y="967"/>
                    </a:lnTo>
                    <a:lnTo>
                      <a:pt x="477" y="982"/>
                    </a:lnTo>
                    <a:lnTo>
                      <a:pt x="487" y="985"/>
                    </a:lnTo>
                    <a:lnTo>
                      <a:pt x="498" y="993"/>
                    </a:lnTo>
                    <a:lnTo>
                      <a:pt x="509" y="1000"/>
                    </a:lnTo>
                    <a:lnTo>
                      <a:pt x="520" y="1007"/>
                    </a:lnTo>
                    <a:lnTo>
                      <a:pt x="528" y="1018"/>
                    </a:lnTo>
                    <a:lnTo>
                      <a:pt x="538" y="1025"/>
                    </a:lnTo>
                    <a:lnTo>
                      <a:pt x="549" y="1036"/>
                    </a:lnTo>
                    <a:lnTo>
                      <a:pt x="560" y="1044"/>
                    </a:lnTo>
                    <a:lnTo>
                      <a:pt x="571" y="1047"/>
                    </a:lnTo>
                    <a:lnTo>
                      <a:pt x="579" y="1051"/>
                    </a:lnTo>
                    <a:lnTo>
                      <a:pt x="589" y="1047"/>
                    </a:lnTo>
                    <a:lnTo>
                      <a:pt x="600" y="1040"/>
                    </a:lnTo>
                    <a:lnTo>
                      <a:pt x="611" y="1025"/>
                    </a:lnTo>
                    <a:lnTo>
                      <a:pt x="622" y="1000"/>
                    </a:lnTo>
                    <a:lnTo>
                      <a:pt x="633" y="956"/>
                    </a:lnTo>
                    <a:lnTo>
                      <a:pt x="644" y="887"/>
                    </a:lnTo>
                    <a:lnTo>
                      <a:pt x="651" y="821"/>
                    </a:lnTo>
                    <a:lnTo>
                      <a:pt x="662" y="781"/>
                    </a:lnTo>
                    <a:lnTo>
                      <a:pt x="673" y="770"/>
                    </a:lnTo>
                    <a:lnTo>
                      <a:pt x="684" y="766"/>
                    </a:lnTo>
                    <a:lnTo>
                      <a:pt x="695" y="748"/>
                    </a:lnTo>
                    <a:lnTo>
                      <a:pt x="706" y="722"/>
                    </a:lnTo>
                    <a:lnTo>
                      <a:pt x="713" y="708"/>
                    </a:lnTo>
                    <a:lnTo>
                      <a:pt x="724" y="715"/>
                    </a:lnTo>
                    <a:lnTo>
                      <a:pt x="735" y="741"/>
                    </a:lnTo>
                    <a:lnTo>
                      <a:pt x="746" y="770"/>
                    </a:lnTo>
                    <a:lnTo>
                      <a:pt x="757" y="806"/>
                    </a:lnTo>
                    <a:lnTo>
                      <a:pt x="768" y="847"/>
                    </a:lnTo>
                    <a:lnTo>
                      <a:pt x="779" y="883"/>
                    </a:lnTo>
                    <a:lnTo>
                      <a:pt x="790" y="916"/>
                    </a:lnTo>
                    <a:lnTo>
                      <a:pt x="801" y="938"/>
                    </a:lnTo>
                    <a:lnTo>
                      <a:pt x="811" y="956"/>
                    </a:lnTo>
                    <a:lnTo>
                      <a:pt x="822" y="974"/>
                    </a:lnTo>
                    <a:lnTo>
                      <a:pt x="830" y="989"/>
                    </a:lnTo>
                    <a:lnTo>
                      <a:pt x="841" y="996"/>
                    </a:lnTo>
                    <a:lnTo>
                      <a:pt x="852" y="1004"/>
                    </a:lnTo>
                    <a:lnTo>
                      <a:pt x="862" y="1011"/>
                    </a:lnTo>
                    <a:lnTo>
                      <a:pt x="870" y="1011"/>
                    </a:lnTo>
                    <a:lnTo>
                      <a:pt x="881" y="1018"/>
                    </a:lnTo>
                    <a:lnTo>
                      <a:pt x="895" y="1018"/>
                    </a:lnTo>
                    <a:lnTo>
                      <a:pt x="902" y="1018"/>
                    </a:lnTo>
                    <a:lnTo>
                      <a:pt x="913" y="1022"/>
                    </a:lnTo>
                    <a:lnTo>
                      <a:pt x="924" y="1018"/>
                    </a:lnTo>
                    <a:lnTo>
                      <a:pt x="935" y="1025"/>
                    </a:lnTo>
                    <a:lnTo>
                      <a:pt x="943" y="1025"/>
                    </a:lnTo>
                    <a:lnTo>
                      <a:pt x="953" y="1029"/>
                    </a:lnTo>
                    <a:lnTo>
                      <a:pt x="968" y="1033"/>
                    </a:lnTo>
                    <a:lnTo>
                      <a:pt x="975" y="1036"/>
                    </a:lnTo>
                    <a:lnTo>
                      <a:pt x="986" y="1040"/>
                    </a:lnTo>
                    <a:lnTo>
                      <a:pt x="997" y="1044"/>
                    </a:lnTo>
                    <a:lnTo>
                      <a:pt x="1004" y="1044"/>
                    </a:lnTo>
                    <a:lnTo>
                      <a:pt x="1019" y="1047"/>
                    </a:lnTo>
                    <a:lnTo>
                      <a:pt x="1026" y="1047"/>
                    </a:lnTo>
                    <a:lnTo>
                      <a:pt x="1041" y="1047"/>
                    </a:lnTo>
                    <a:lnTo>
                      <a:pt x="1048" y="1044"/>
                    </a:lnTo>
                    <a:lnTo>
                      <a:pt x="1059" y="1044"/>
                    </a:lnTo>
                    <a:lnTo>
                      <a:pt x="1070" y="1040"/>
                    </a:lnTo>
                    <a:lnTo>
                      <a:pt x="1081" y="1036"/>
                    </a:lnTo>
                    <a:lnTo>
                      <a:pt x="1088" y="1036"/>
                    </a:lnTo>
                    <a:lnTo>
                      <a:pt x="1099" y="1036"/>
                    </a:lnTo>
                    <a:lnTo>
                      <a:pt x="1110" y="1055"/>
                    </a:lnTo>
                    <a:lnTo>
                      <a:pt x="1121" y="1036"/>
                    </a:lnTo>
                    <a:lnTo>
                      <a:pt x="1132" y="1044"/>
                    </a:lnTo>
                    <a:lnTo>
                      <a:pt x="1139" y="1040"/>
                    </a:lnTo>
                    <a:lnTo>
                      <a:pt x="1150" y="1047"/>
                    </a:lnTo>
                    <a:lnTo>
                      <a:pt x="1165" y="1051"/>
                    </a:lnTo>
                    <a:lnTo>
                      <a:pt x="1175" y="1051"/>
                    </a:lnTo>
                    <a:lnTo>
                      <a:pt x="1183" y="1051"/>
                    </a:lnTo>
                    <a:lnTo>
                      <a:pt x="1194" y="1055"/>
                    </a:lnTo>
                    <a:lnTo>
                      <a:pt x="1205" y="1055"/>
                    </a:lnTo>
                    <a:lnTo>
                      <a:pt x="1216" y="1055"/>
                    </a:lnTo>
                    <a:lnTo>
                      <a:pt x="1226" y="1058"/>
                    </a:lnTo>
                    <a:lnTo>
                      <a:pt x="1234" y="1058"/>
                    </a:lnTo>
                    <a:lnTo>
                      <a:pt x="1245" y="1058"/>
                    </a:lnTo>
                    <a:lnTo>
                      <a:pt x="1259" y="1066"/>
                    </a:lnTo>
                    <a:lnTo>
                      <a:pt x="1266" y="1066"/>
                    </a:lnTo>
                    <a:lnTo>
                      <a:pt x="1277" y="1066"/>
                    </a:lnTo>
                    <a:lnTo>
                      <a:pt x="1288" y="1069"/>
                    </a:lnTo>
                    <a:lnTo>
                      <a:pt x="1296" y="1069"/>
                    </a:lnTo>
                    <a:lnTo>
                      <a:pt x="1307" y="1077"/>
                    </a:lnTo>
                  </a:path>
                </a:pathLst>
              </a:custGeom>
              <a:noFill/>
              <a:ln w="4">
                <a:solidFill>
                  <a:srgbClr val="003E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AU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730572" y="4901085"/>
              <a:ext cx="473657" cy="471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706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44625" y="4901085"/>
              <a:ext cx="473657" cy="471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716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47294" y="4919315"/>
              <a:ext cx="473657" cy="471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726</a:t>
              </a:r>
            </a:p>
          </p:txBody>
        </p:sp>
        <p:sp>
          <p:nvSpPr>
            <p:cNvPr id="43" name="Rectangle 27"/>
            <p:cNvSpPr>
              <a:spLocks noChangeArrowheads="1"/>
            </p:cNvSpPr>
            <p:nvPr/>
          </p:nvSpPr>
          <p:spPr bwMode="auto">
            <a:xfrm>
              <a:off x="4830905" y="2401357"/>
              <a:ext cx="360040" cy="175519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897542" y="4539527"/>
              <a:ext cx="473657" cy="7657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100</a:t>
              </a:r>
            </a:p>
            <a:p>
              <a:pPr>
                <a:defRPr/>
              </a:pPr>
              <a:endParaRPr lang="en-AU" sz="1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76670" y="3451811"/>
              <a:ext cx="473657" cy="471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300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76670" y="2801613"/>
              <a:ext cx="473657" cy="471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400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76670" y="4004784"/>
              <a:ext cx="473657" cy="4712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200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28660" y="2244376"/>
              <a:ext cx="404678" cy="1283176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Intensity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17845" y="2279023"/>
              <a:ext cx="473657" cy="4712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500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817845" y="1759471"/>
              <a:ext cx="473657" cy="4712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000" dirty="0">
                  <a:solidFill>
                    <a:schemeClr val="bg1"/>
                  </a:solidFill>
                  <a:latin typeface="+mj-lt"/>
                </a:rPr>
                <a:t>600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98128" y="1428296"/>
              <a:ext cx="2332103" cy="6479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AU" sz="1600" dirty="0">
                  <a:solidFill>
                    <a:schemeClr val="bg1"/>
                  </a:solidFill>
                  <a:latin typeface="+mj-lt"/>
                </a:rPr>
                <a:t>Fe L</a:t>
              </a:r>
              <a:r>
                <a:rPr lang="en-AU" sz="1600" baseline="-25000" dirty="0">
                  <a:solidFill>
                    <a:schemeClr val="bg1"/>
                  </a:solidFill>
                  <a:latin typeface="+mj-lt"/>
                </a:rPr>
                <a:t>2,3</a:t>
              </a:r>
              <a:endParaRPr lang="en-A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86" name="Group 70"/>
          <p:cNvGrpSpPr>
            <a:grpSpLocks/>
          </p:cNvGrpSpPr>
          <p:nvPr/>
        </p:nvGrpSpPr>
        <p:grpSpPr bwMode="auto">
          <a:xfrm>
            <a:off x="2844451" y="868870"/>
            <a:ext cx="3095625" cy="2225269"/>
            <a:chOff x="4617005" y="681539"/>
            <a:chExt cx="3645405" cy="3847242"/>
          </a:xfrm>
        </p:grpSpPr>
        <p:sp>
          <p:nvSpPr>
            <p:cNvPr id="87" name="Rectangle 71"/>
            <p:cNvSpPr>
              <a:spLocks noChangeArrowheads="1"/>
            </p:cNvSpPr>
            <p:nvPr/>
          </p:nvSpPr>
          <p:spPr bwMode="auto">
            <a:xfrm>
              <a:off x="4617005" y="681539"/>
              <a:ext cx="3645405" cy="373541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88" name="Line 5"/>
            <p:cNvSpPr>
              <a:spLocks noChangeShapeType="1"/>
            </p:cNvSpPr>
            <p:nvPr/>
          </p:nvSpPr>
          <p:spPr bwMode="auto">
            <a:xfrm>
              <a:off x="5060951" y="909638"/>
              <a:ext cx="1588" cy="2995613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89" name="Line 6"/>
            <p:cNvSpPr>
              <a:spLocks noChangeShapeType="1"/>
            </p:cNvSpPr>
            <p:nvPr/>
          </p:nvSpPr>
          <p:spPr bwMode="auto">
            <a:xfrm>
              <a:off x="8070851" y="909638"/>
              <a:ext cx="1588" cy="2995613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90" name="Line 7"/>
            <p:cNvSpPr>
              <a:spLocks noChangeShapeType="1"/>
            </p:cNvSpPr>
            <p:nvPr/>
          </p:nvSpPr>
          <p:spPr bwMode="auto">
            <a:xfrm flipH="1">
              <a:off x="8062913" y="925513"/>
              <a:ext cx="88900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91" name="Line 8"/>
            <p:cNvSpPr>
              <a:spLocks noChangeShapeType="1"/>
            </p:cNvSpPr>
            <p:nvPr/>
          </p:nvSpPr>
          <p:spPr bwMode="auto">
            <a:xfrm>
              <a:off x="4978401" y="925513"/>
              <a:ext cx="9048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4759326" y="852488"/>
              <a:ext cx="203871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140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93" name="Line 10"/>
            <p:cNvSpPr>
              <a:spLocks noChangeShapeType="1"/>
            </p:cNvSpPr>
            <p:nvPr/>
          </p:nvSpPr>
          <p:spPr bwMode="auto">
            <a:xfrm flipH="1">
              <a:off x="8062913" y="1646238"/>
              <a:ext cx="88900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94" name="Line 11"/>
            <p:cNvSpPr>
              <a:spLocks noChangeShapeType="1"/>
            </p:cNvSpPr>
            <p:nvPr/>
          </p:nvSpPr>
          <p:spPr bwMode="auto">
            <a:xfrm>
              <a:off x="4978401" y="1646238"/>
              <a:ext cx="9048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95" name="Rectangle 12"/>
            <p:cNvSpPr>
              <a:spLocks noChangeArrowheads="1"/>
            </p:cNvSpPr>
            <p:nvPr/>
          </p:nvSpPr>
          <p:spPr bwMode="auto">
            <a:xfrm>
              <a:off x="4759326" y="1573213"/>
              <a:ext cx="203871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120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96" name="Line 13"/>
            <p:cNvSpPr>
              <a:spLocks noChangeShapeType="1"/>
            </p:cNvSpPr>
            <p:nvPr/>
          </p:nvSpPr>
          <p:spPr bwMode="auto">
            <a:xfrm flipH="1">
              <a:off x="8062913" y="2374900"/>
              <a:ext cx="88900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>
              <a:off x="4978401" y="2374900"/>
              <a:ext cx="9048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98" name="Rectangle 15"/>
            <p:cNvSpPr>
              <a:spLocks noChangeArrowheads="1"/>
            </p:cNvSpPr>
            <p:nvPr/>
          </p:nvSpPr>
          <p:spPr bwMode="auto">
            <a:xfrm>
              <a:off x="4759326" y="2300288"/>
              <a:ext cx="203871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100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99" name="Line 16"/>
            <p:cNvSpPr>
              <a:spLocks noChangeShapeType="1"/>
            </p:cNvSpPr>
            <p:nvPr/>
          </p:nvSpPr>
          <p:spPr bwMode="auto">
            <a:xfrm flipH="1">
              <a:off x="8062913" y="3094038"/>
              <a:ext cx="88900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00" name="Line 17"/>
            <p:cNvSpPr>
              <a:spLocks noChangeShapeType="1"/>
            </p:cNvSpPr>
            <p:nvPr/>
          </p:nvSpPr>
          <p:spPr bwMode="auto">
            <a:xfrm>
              <a:off x="4978401" y="3094038"/>
              <a:ext cx="9048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01" name="Rectangle 18"/>
            <p:cNvSpPr>
              <a:spLocks noChangeArrowheads="1"/>
            </p:cNvSpPr>
            <p:nvPr/>
          </p:nvSpPr>
          <p:spPr bwMode="auto">
            <a:xfrm>
              <a:off x="4824413" y="3028951"/>
              <a:ext cx="135914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80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02" name="Line 19"/>
            <p:cNvSpPr>
              <a:spLocks noChangeShapeType="1"/>
            </p:cNvSpPr>
            <p:nvPr/>
          </p:nvSpPr>
          <p:spPr bwMode="auto">
            <a:xfrm flipH="1">
              <a:off x="8062913" y="3822700"/>
              <a:ext cx="88900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03" name="Line 20"/>
            <p:cNvSpPr>
              <a:spLocks noChangeShapeType="1"/>
            </p:cNvSpPr>
            <p:nvPr/>
          </p:nvSpPr>
          <p:spPr bwMode="auto">
            <a:xfrm>
              <a:off x="4978401" y="3822700"/>
              <a:ext cx="9048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04" name="Rectangle 21"/>
            <p:cNvSpPr>
              <a:spLocks noChangeArrowheads="1"/>
            </p:cNvSpPr>
            <p:nvPr/>
          </p:nvSpPr>
          <p:spPr bwMode="auto">
            <a:xfrm>
              <a:off x="4824413" y="3749676"/>
              <a:ext cx="135914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60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05" name="Line 38"/>
            <p:cNvSpPr>
              <a:spLocks noChangeShapeType="1"/>
            </p:cNvSpPr>
            <p:nvPr/>
          </p:nvSpPr>
          <p:spPr bwMode="auto">
            <a:xfrm>
              <a:off x="5053013" y="3913188"/>
              <a:ext cx="301783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06" name="Line 39"/>
            <p:cNvSpPr>
              <a:spLocks noChangeShapeType="1"/>
            </p:cNvSpPr>
            <p:nvPr/>
          </p:nvSpPr>
          <p:spPr bwMode="auto">
            <a:xfrm>
              <a:off x="5053013" y="909638"/>
              <a:ext cx="301783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07" name="Line 40"/>
            <p:cNvSpPr>
              <a:spLocks noChangeShapeType="1"/>
            </p:cNvSpPr>
            <p:nvPr/>
          </p:nvSpPr>
          <p:spPr bwMode="auto">
            <a:xfrm>
              <a:off x="8054976" y="827088"/>
              <a:ext cx="1588" cy="8255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08" name="Line 41"/>
            <p:cNvSpPr>
              <a:spLocks noChangeShapeType="1"/>
            </p:cNvSpPr>
            <p:nvPr/>
          </p:nvSpPr>
          <p:spPr bwMode="auto">
            <a:xfrm flipV="1">
              <a:off x="8054976" y="3905250"/>
              <a:ext cx="1588" cy="8890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09" name="Rectangle 42"/>
            <p:cNvSpPr>
              <a:spLocks noChangeArrowheads="1"/>
            </p:cNvSpPr>
            <p:nvPr/>
          </p:nvSpPr>
          <p:spPr bwMode="auto">
            <a:xfrm>
              <a:off x="7964488" y="4027487"/>
              <a:ext cx="203871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102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10" name="Line 43"/>
            <p:cNvSpPr>
              <a:spLocks noChangeShapeType="1"/>
            </p:cNvSpPr>
            <p:nvPr/>
          </p:nvSpPr>
          <p:spPr bwMode="auto">
            <a:xfrm>
              <a:off x="7556501" y="827088"/>
              <a:ext cx="1588" cy="8255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11" name="Line 44"/>
            <p:cNvSpPr>
              <a:spLocks noChangeShapeType="1"/>
            </p:cNvSpPr>
            <p:nvPr/>
          </p:nvSpPr>
          <p:spPr bwMode="auto">
            <a:xfrm flipV="1">
              <a:off x="7556501" y="3905250"/>
              <a:ext cx="1588" cy="8890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12" name="Rectangle 45"/>
            <p:cNvSpPr>
              <a:spLocks noChangeArrowheads="1"/>
            </p:cNvSpPr>
            <p:nvPr/>
          </p:nvSpPr>
          <p:spPr bwMode="auto">
            <a:xfrm>
              <a:off x="7467601" y="4027487"/>
              <a:ext cx="203871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100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13" name="Line 46"/>
            <p:cNvSpPr>
              <a:spLocks noChangeShapeType="1"/>
            </p:cNvSpPr>
            <p:nvPr/>
          </p:nvSpPr>
          <p:spPr bwMode="auto">
            <a:xfrm>
              <a:off x="7059613" y="827088"/>
              <a:ext cx="1588" cy="8255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14" name="Line 47"/>
            <p:cNvSpPr>
              <a:spLocks noChangeShapeType="1"/>
            </p:cNvSpPr>
            <p:nvPr/>
          </p:nvSpPr>
          <p:spPr bwMode="auto">
            <a:xfrm flipV="1">
              <a:off x="7059613" y="3905250"/>
              <a:ext cx="1588" cy="8890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15" name="Rectangle 48"/>
            <p:cNvSpPr>
              <a:spLocks noChangeArrowheads="1"/>
            </p:cNvSpPr>
            <p:nvPr/>
          </p:nvSpPr>
          <p:spPr bwMode="auto">
            <a:xfrm>
              <a:off x="7002463" y="4027487"/>
              <a:ext cx="135914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98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16" name="Line 49"/>
            <p:cNvSpPr>
              <a:spLocks noChangeShapeType="1"/>
            </p:cNvSpPr>
            <p:nvPr/>
          </p:nvSpPr>
          <p:spPr bwMode="auto">
            <a:xfrm>
              <a:off x="6561138" y="827088"/>
              <a:ext cx="1588" cy="8255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17" name="Line 50"/>
            <p:cNvSpPr>
              <a:spLocks noChangeShapeType="1"/>
            </p:cNvSpPr>
            <p:nvPr/>
          </p:nvSpPr>
          <p:spPr bwMode="auto">
            <a:xfrm flipV="1">
              <a:off x="6561138" y="3905250"/>
              <a:ext cx="1588" cy="8890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18" name="Rectangle 51"/>
            <p:cNvSpPr>
              <a:spLocks noChangeArrowheads="1"/>
            </p:cNvSpPr>
            <p:nvPr/>
          </p:nvSpPr>
          <p:spPr bwMode="auto">
            <a:xfrm>
              <a:off x="6503989" y="4027487"/>
              <a:ext cx="135914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96</a:t>
              </a:r>
              <a:endParaRPr lang="en-US" dirty="0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19" name="Line 52"/>
            <p:cNvSpPr>
              <a:spLocks noChangeShapeType="1"/>
            </p:cNvSpPr>
            <p:nvPr/>
          </p:nvSpPr>
          <p:spPr bwMode="auto">
            <a:xfrm>
              <a:off x="6072188" y="827088"/>
              <a:ext cx="1588" cy="8255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20" name="Line 53"/>
            <p:cNvSpPr>
              <a:spLocks noChangeShapeType="1"/>
            </p:cNvSpPr>
            <p:nvPr/>
          </p:nvSpPr>
          <p:spPr bwMode="auto">
            <a:xfrm flipV="1">
              <a:off x="6072188" y="3905250"/>
              <a:ext cx="1588" cy="8890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21" name="Rectangle 54"/>
            <p:cNvSpPr>
              <a:spLocks noChangeArrowheads="1"/>
            </p:cNvSpPr>
            <p:nvPr/>
          </p:nvSpPr>
          <p:spPr bwMode="auto">
            <a:xfrm>
              <a:off x="6007101" y="4027487"/>
              <a:ext cx="135914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94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22" name="Line 55"/>
            <p:cNvSpPr>
              <a:spLocks noChangeShapeType="1"/>
            </p:cNvSpPr>
            <p:nvPr/>
          </p:nvSpPr>
          <p:spPr bwMode="auto">
            <a:xfrm>
              <a:off x="5575301" y="827088"/>
              <a:ext cx="1588" cy="8255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23" name="Line 56"/>
            <p:cNvSpPr>
              <a:spLocks noChangeShapeType="1"/>
            </p:cNvSpPr>
            <p:nvPr/>
          </p:nvSpPr>
          <p:spPr bwMode="auto">
            <a:xfrm flipV="1">
              <a:off x="5575301" y="3905250"/>
              <a:ext cx="1588" cy="8890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24" name="Rectangle 57"/>
            <p:cNvSpPr>
              <a:spLocks noChangeArrowheads="1"/>
            </p:cNvSpPr>
            <p:nvPr/>
          </p:nvSpPr>
          <p:spPr bwMode="auto">
            <a:xfrm>
              <a:off x="5508626" y="4027487"/>
              <a:ext cx="135914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92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25" name="Line 58"/>
            <p:cNvSpPr>
              <a:spLocks noChangeShapeType="1"/>
            </p:cNvSpPr>
            <p:nvPr/>
          </p:nvSpPr>
          <p:spPr bwMode="auto">
            <a:xfrm>
              <a:off x="5076826" y="827088"/>
              <a:ext cx="1588" cy="8255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26" name="Line 59"/>
            <p:cNvSpPr>
              <a:spLocks noChangeShapeType="1"/>
            </p:cNvSpPr>
            <p:nvPr/>
          </p:nvSpPr>
          <p:spPr bwMode="auto">
            <a:xfrm flipV="1">
              <a:off x="5076826" y="3905250"/>
              <a:ext cx="1588" cy="8890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27" name="Rectangle 60"/>
            <p:cNvSpPr>
              <a:spLocks noChangeArrowheads="1"/>
            </p:cNvSpPr>
            <p:nvPr/>
          </p:nvSpPr>
          <p:spPr bwMode="auto">
            <a:xfrm>
              <a:off x="5019676" y="4027487"/>
              <a:ext cx="135914" cy="21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90</a:t>
              </a:r>
              <a:endParaRPr lang="en-US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29" name="Freeform 62"/>
            <p:cNvSpPr>
              <a:spLocks/>
            </p:cNvSpPr>
            <p:nvPr/>
          </p:nvSpPr>
          <p:spPr bwMode="auto">
            <a:xfrm>
              <a:off x="5076826" y="925513"/>
              <a:ext cx="2978150" cy="2889250"/>
            </a:xfrm>
            <a:custGeom>
              <a:avLst/>
              <a:gdLst>
                <a:gd name="T0" fmla="*/ 25400 w 1876"/>
                <a:gd name="T1" fmla="*/ 2528888 h 1820"/>
                <a:gd name="T2" fmla="*/ 73025 w 1876"/>
                <a:gd name="T3" fmla="*/ 2536825 h 1820"/>
                <a:gd name="T4" fmla="*/ 122238 w 1876"/>
                <a:gd name="T5" fmla="*/ 2536825 h 1820"/>
                <a:gd name="T6" fmla="*/ 171450 w 1876"/>
                <a:gd name="T7" fmla="*/ 2528888 h 1820"/>
                <a:gd name="T8" fmla="*/ 220663 w 1876"/>
                <a:gd name="T9" fmla="*/ 2528888 h 1820"/>
                <a:gd name="T10" fmla="*/ 277813 w 1876"/>
                <a:gd name="T11" fmla="*/ 2536825 h 1820"/>
                <a:gd name="T12" fmla="*/ 327025 w 1876"/>
                <a:gd name="T13" fmla="*/ 2528888 h 1820"/>
                <a:gd name="T14" fmla="*/ 374650 w 1876"/>
                <a:gd name="T15" fmla="*/ 2528888 h 1820"/>
                <a:gd name="T16" fmla="*/ 423863 w 1876"/>
                <a:gd name="T17" fmla="*/ 2520950 h 1820"/>
                <a:gd name="T18" fmla="*/ 473075 w 1876"/>
                <a:gd name="T19" fmla="*/ 2528888 h 1820"/>
                <a:gd name="T20" fmla="*/ 522288 w 1876"/>
                <a:gd name="T21" fmla="*/ 2513013 h 1820"/>
                <a:gd name="T22" fmla="*/ 571500 w 1876"/>
                <a:gd name="T23" fmla="*/ 2505075 h 1820"/>
                <a:gd name="T24" fmla="*/ 620713 w 1876"/>
                <a:gd name="T25" fmla="*/ 2497138 h 1820"/>
                <a:gd name="T26" fmla="*/ 668338 w 1876"/>
                <a:gd name="T27" fmla="*/ 2497138 h 1820"/>
                <a:gd name="T28" fmla="*/ 717550 w 1876"/>
                <a:gd name="T29" fmla="*/ 2463800 h 1820"/>
                <a:gd name="T30" fmla="*/ 766762 w 1876"/>
                <a:gd name="T31" fmla="*/ 2438400 h 1820"/>
                <a:gd name="T32" fmla="*/ 815975 w 1876"/>
                <a:gd name="T33" fmla="*/ 2365375 h 1820"/>
                <a:gd name="T34" fmla="*/ 865188 w 1876"/>
                <a:gd name="T35" fmla="*/ 2251075 h 1820"/>
                <a:gd name="T36" fmla="*/ 922338 w 1876"/>
                <a:gd name="T37" fmla="*/ 2128838 h 1820"/>
                <a:gd name="T38" fmla="*/ 971550 w 1876"/>
                <a:gd name="T39" fmla="*/ 2030413 h 1820"/>
                <a:gd name="T40" fmla="*/ 1019175 w 1876"/>
                <a:gd name="T41" fmla="*/ 1947863 h 1820"/>
                <a:gd name="T42" fmla="*/ 1068388 w 1876"/>
                <a:gd name="T43" fmla="*/ 1898650 h 1820"/>
                <a:gd name="T44" fmla="*/ 1117600 w 1876"/>
                <a:gd name="T45" fmla="*/ 1833563 h 1820"/>
                <a:gd name="T46" fmla="*/ 1166813 w 1876"/>
                <a:gd name="T47" fmla="*/ 1662113 h 1820"/>
                <a:gd name="T48" fmla="*/ 1216025 w 1876"/>
                <a:gd name="T49" fmla="*/ 1400175 h 1820"/>
                <a:gd name="T50" fmla="*/ 1265238 w 1876"/>
                <a:gd name="T51" fmla="*/ 1112838 h 1820"/>
                <a:gd name="T52" fmla="*/ 1312863 w 1876"/>
                <a:gd name="T53" fmla="*/ 850900 h 1820"/>
                <a:gd name="T54" fmla="*/ 1362075 w 1876"/>
                <a:gd name="T55" fmla="*/ 655638 h 1820"/>
                <a:gd name="T56" fmla="*/ 1411288 w 1876"/>
                <a:gd name="T57" fmla="*/ 573088 h 1820"/>
                <a:gd name="T58" fmla="*/ 1460500 w 1876"/>
                <a:gd name="T59" fmla="*/ 500063 h 1820"/>
                <a:gd name="T60" fmla="*/ 1509712 w 1876"/>
                <a:gd name="T61" fmla="*/ 492125 h 1820"/>
                <a:gd name="T62" fmla="*/ 1558925 w 1876"/>
                <a:gd name="T63" fmla="*/ 474663 h 1820"/>
                <a:gd name="T64" fmla="*/ 1616075 w 1876"/>
                <a:gd name="T65" fmla="*/ 466725 h 1820"/>
                <a:gd name="T66" fmla="*/ 1663700 w 1876"/>
                <a:gd name="T67" fmla="*/ 376237 h 1820"/>
                <a:gd name="T68" fmla="*/ 1712913 w 1876"/>
                <a:gd name="T69" fmla="*/ 155575 h 1820"/>
                <a:gd name="T70" fmla="*/ 1762125 w 1876"/>
                <a:gd name="T71" fmla="*/ 0 h 1820"/>
                <a:gd name="T72" fmla="*/ 1811338 w 1876"/>
                <a:gd name="T73" fmla="*/ 106363 h 1820"/>
                <a:gd name="T74" fmla="*/ 1860550 w 1876"/>
                <a:gd name="T75" fmla="*/ 581025 h 1820"/>
                <a:gd name="T76" fmla="*/ 1909763 w 1876"/>
                <a:gd name="T77" fmla="*/ 1236663 h 1820"/>
                <a:gd name="T78" fmla="*/ 1957388 w 1876"/>
                <a:gd name="T79" fmla="*/ 1882775 h 1820"/>
                <a:gd name="T80" fmla="*/ 2006600 w 1876"/>
                <a:gd name="T81" fmla="*/ 2381250 h 1820"/>
                <a:gd name="T82" fmla="*/ 2055813 w 1876"/>
                <a:gd name="T83" fmla="*/ 2643188 h 1820"/>
                <a:gd name="T84" fmla="*/ 2105025 w 1876"/>
                <a:gd name="T85" fmla="*/ 2774950 h 1820"/>
                <a:gd name="T86" fmla="*/ 2154238 w 1876"/>
                <a:gd name="T87" fmla="*/ 2824163 h 1820"/>
                <a:gd name="T88" fmla="*/ 2211388 w 1876"/>
                <a:gd name="T89" fmla="*/ 2847975 h 1820"/>
                <a:gd name="T90" fmla="*/ 2260600 w 1876"/>
                <a:gd name="T91" fmla="*/ 2840038 h 1820"/>
                <a:gd name="T92" fmla="*/ 2308225 w 1876"/>
                <a:gd name="T93" fmla="*/ 2847975 h 1820"/>
                <a:gd name="T94" fmla="*/ 2357438 w 1876"/>
                <a:gd name="T95" fmla="*/ 2873375 h 1820"/>
                <a:gd name="T96" fmla="*/ 2406650 w 1876"/>
                <a:gd name="T97" fmla="*/ 2863850 h 1820"/>
                <a:gd name="T98" fmla="*/ 2455863 w 1876"/>
                <a:gd name="T99" fmla="*/ 2881313 h 1820"/>
                <a:gd name="T100" fmla="*/ 2505075 w 1876"/>
                <a:gd name="T101" fmla="*/ 2873375 h 1820"/>
                <a:gd name="T102" fmla="*/ 2552700 w 1876"/>
                <a:gd name="T103" fmla="*/ 2881313 h 1820"/>
                <a:gd name="T104" fmla="*/ 2601913 w 1876"/>
                <a:gd name="T105" fmla="*/ 2873375 h 1820"/>
                <a:gd name="T106" fmla="*/ 2651125 w 1876"/>
                <a:gd name="T107" fmla="*/ 2889250 h 1820"/>
                <a:gd name="T108" fmla="*/ 2700338 w 1876"/>
                <a:gd name="T109" fmla="*/ 2881313 h 1820"/>
                <a:gd name="T110" fmla="*/ 2749550 w 1876"/>
                <a:gd name="T111" fmla="*/ 2889250 h 1820"/>
                <a:gd name="T112" fmla="*/ 2798763 w 1876"/>
                <a:gd name="T113" fmla="*/ 2873375 h 1820"/>
                <a:gd name="T114" fmla="*/ 2846388 w 1876"/>
                <a:gd name="T115" fmla="*/ 2889250 h 1820"/>
                <a:gd name="T116" fmla="*/ 2903538 w 1876"/>
                <a:gd name="T117" fmla="*/ 2881313 h 1820"/>
                <a:gd name="T118" fmla="*/ 2952750 w 1876"/>
                <a:gd name="T119" fmla="*/ 2881313 h 18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76"/>
                <a:gd name="T181" fmla="*/ 0 h 1820"/>
                <a:gd name="T182" fmla="*/ 1876 w 1876"/>
                <a:gd name="T183" fmla="*/ 1820 h 182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76" h="1820">
                  <a:moveTo>
                    <a:pt x="0" y="1598"/>
                  </a:moveTo>
                  <a:lnTo>
                    <a:pt x="16" y="1593"/>
                  </a:lnTo>
                  <a:lnTo>
                    <a:pt x="31" y="1593"/>
                  </a:lnTo>
                  <a:lnTo>
                    <a:pt x="46" y="1598"/>
                  </a:lnTo>
                  <a:lnTo>
                    <a:pt x="62" y="1598"/>
                  </a:lnTo>
                  <a:lnTo>
                    <a:pt x="77" y="1598"/>
                  </a:lnTo>
                  <a:lnTo>
                    <a:pt x="93" y="1598"/>
                  </a:lnTo>
                  <a:lnTo>
                    <a:pt x="108" y="1593"/>
                  </a:lnTo>
                  <a:lnTo>
                    <a:pt x="123" y="1598"/>
                  </a:lnTo>
                  <a:lnTo>
                    <a:pt x="139" y="1593"/>
                  </a:lnTo>
                  <a:lnTo>
                    <a:pt x="154" y="1598"/>
                  </a:lnTo>
                  <a:lnTo>
                    <a:pt x="175" y="1598"/>
                  </a:lnTo>
                  <a:lnTo>
                    <a:pt x="190" y="1593"/>
                  </a:lnTo>
                  <a:lnTo>
                    <a:pt x="206" y="1593"/>
                  </a:lnTo>
                  <a:lnTo>
                    <a:pt x="221" y="1593"/>
                  </a:lnTo>
                  <a:lnTo>
                    <a:pt x="236" y="1593"/>
                  </a:lnTo>
                  <a:lnTo>
                    <a:pt x="252" y="1603"/>
                  </a:lnTo>
                  <a:lnTo>
                    <a:pt x="267" y="1588"/>
                  </a:lnTo>
                  <a:lnTo>
                    <a:pt x="283" y="1583"/>
                  </a:lnTo>
                  <a:lnTo>
                    <a:pt x="298" y="1593"/>
                  </a:lnTo>
                  <a:lnTo>
                    <a:pt x="314" y="1578"/>
                  </a:lnTo>
                  <a:lnTo>
                    <a:pt x="329" y="1583"/>
                  </a:lnTo>
                  <a:lnTo>
                    <a:pt x="344" y="1583"/>
                  </a:lnTo>
                  <a:lnTo>
                    <a:pt x="360" y="1578"/>
                  </a:lnTo>
                  <a:lnTo>
                    <a:pt x="375" y="1578"/>
                  </a:lnTo>
                  <a:lnTo>
                    <a:pt x="391" y="1573"/>
                  </a:lnTo>
                  <a:lnTo>
                    <a:pt x="406" y="1573"/>
                  </a:lnTo>
                  <a:lnTo>
                    <a:pt x="421" y="1573"/>
                  </a:lnTo>
                  <a:lnTo>
                    <a:pt x="437" y="1567"/>
                  </a:lnTo>
                  <a:lnTo>
                    <a:pt x="452" y="1552"/>
                  </a:lnTo>
                  <a:lnTo>
                    <a:pt x="468" y="1552"/>
                  </a:lnTo>
                  <a:lnTo>
                    <a:pt x="483" y="1536"/>
                  </a:lnTo>
                  <a:lnTo>
                    <a:pt x="499" y="1526"/>
                  </a:lnTo>
                  <a:lnTo>
                    <a:pt x="514" y="1490"/>
                  </a:lnTo>
                  <a:lnTo>
                    <a:pt x="529" y="1464"/>
                  </a:lnTo>
                  <a:lnTo>
                    <a:pt x="545" y="1418"/>
                  </a:lnTo>
                  <a:lnTo>
                    <a:pt x="565" y="1387"/>
                  </a:lnTo>
                  <a:lnTo>
                    <a:pt x="581" y="1341"/>
                  </a:lnTo>
                  <a:lnTo>
                    <a:pt x="596" y="1310"/>
                  </a:lnTo>
                  <a:lnTo>
                    <a:pt x="612" y="1279"/>
                  </a:lnTo>
                  <a:lnTo>
                    <a:pt x="627" y="1253"/>
                  </a:lnTo>
                  <a:lnTo>
                    <a:pt x="642" y="1227"/>
                  </a:lnTo>
                  <a:lnTo>
                    <a:pt x="658" y="1217"/>
                  </a:lnTo>
                  <a:lnTo>
                    <a:pt x="673" y="1196"/>
                  </a:lnTo>
                  <a:lnTo>
                    <a:pt x="689" y="1176"/>
                  </a:lnTo>
                  <a:lnTo>
                    <a:pt x="704" y="1155"/>
                  </a:lnTo>
                  <a:lnTo>
                    <a:pt x="720" y="1109"/>
                  </a:lnTo>
                  <a:lnTo>
                    <a:pt x="735" y="1047"/>
                  </a:lnTo>
                  <a:lnTo>
                    <a:pt x="750" y="969"/>
                  </a:lnTo>
                  <a:lnTo>
                    <a:pt x="766" y="882"/>
                  </a:lnTo>
                  <a:lnTo>
                    <a:pt x="781" y="784"/>
                  </a:lnTo>
                  <a:lnTo>
                    <a:pt x="797" y="701"/>
                  </a:lnTo>
                  <a:lnTo>
                    <a:pt x="812" y="603"/>
                  </a:lnTo>
                  <a:lnTo>
                    <a:pt x="827" y="536"/>
                  </a:lnTo>
                  <a:lnTo>
                    <a:pt x="843" y="480"/>
                  </a:lnTo>
                  <a:lnTo>
                    <a:pt x="858" y="413"/>
                  </a:lnTo>
                  <a:lnTo>
                    <a:pt x="874" y="387"/>
                  </a:lnTo>
                  <a:lnTo>
                    <a:pt x="889" y="361"/>
                  </a:lnTo>
                  <a:lnTo>
                    <a:pt x="905" y="325"/>
                  </a:lnTo>
                  <a:lnTo>
                    <a:pt x="920" y="315"/>
                  </a:lnTo>
                  <a:lnTo>
                    <a:pt x="935" y="310"/>
                  </a:lnTo>
                  <a:lnTo>
                    <a:pt x="951" y="310"/>
                  </a:lnTo>
                  <a:lnTo>
                    <a:pt x="966" y="304"/>
                  </a:lnTo>
                  <a:lnTo>
                    <a:pt x="982" y="299"/>
                  </a:lnTo>
                  <a:lnTo>
                    <a:pt x="1002" y="310"/>
                  </a:lnTo>
                  <a:lnTo>
                    <a:pt x="1018" y="294"/>
                  </a:lnTo>
                  <a:lnTo>
                    <a:pt x="1033" y="274"/>
                  </a:lnTo>
                  <a:lnTo>
                    <a:pt x="1048" y="237"/>
                  </a:lnTo>
                  <a:lnTo>
                    <a:pt x="1064" y="160"/>
                  </a:lnTo>
                  <a:lnTo>
                    <a:pt x="1079" y="98"/>
                  </a:lnTo>
                  <a:lnTo>
                    <a:pt x="1095" y="42"/>
                  </a:lnTo>
                  <a:lnTo>
                    <a:pt x="1110" y="0"/>
                  </a:lnTo>
                  <a:lnTo>
                    <a:pt x="1125" y="5"/>
                  </a:lnTo>
                  <a:lnTo>
                    <a:pt x="1141" y="67"/>
                  </a:lnTo>
                  <a:lnTo>
                    <a:pt x="1156" y="201"/>
                  </a:lnTo>
                  <a:lnTo>
                    <a:pt x="1172" y="366"/>
                  </a:lnTo>
                  <a:lnTo>
                    <a:pt x="1187" y="542"/>
                  </a:lnTo>
                  <a:lnTo>
                    <a:pt x="1203" y="779"/>
                  </a:lnTo>
                  <a:lnTo>
                    <a:pt x="1218" y="1005"/>
                  </a:lnTo>
                  <a:lnTo>
                    <a:pt x="1233" y="1186"/>
                  </a:lnTo>
                  <a:lnTo>
                    <a:pt x="1249" y="1361"/>
                  </a:lnTo>
                  <a:lnTo>
                    <a:pt x="1264" y="1500"/>
                  </a:lnTo>
                  <a:lnTo>
                    <a:pt x="1280" y="1588"/>
                  </a:lnTo>
                  <a:lnTo>
                    <a:pt x="1295" y="1665"/>
                  </a:lnTo>
                  <a:lnTo>
                    <a:pt x="1310" y="1712"/>
                  </a:lnTo>
                  <a:lnTo>
                    <a:pt x="1326" y="1748"/>
                  </a:lnTo>
                  <a:lnTo>
                    <a:pt x="1341" y="1768"/>
                  </a:lnTo>
                  <a:lnTo>
                    <a:pt x="1357" y="1779"/>
                  </a:lnTo>
                  <a:lnTo>
                    <a:pt x="1372" y="1779"/>
                  </a:lnTo>
                  <a:lnTo>
                    <a:pt x="1393" y="1794"/>
                  </a:lnTo>
                  <a:lnTo>
                    <a:pt x="1408" y="1789"/>
                  </a:lnTo>
                  <a:lnTo>
                    <a:pt x="1424" y="1789"/>
                  </a:lnTo>
                  <a:lnTo>
                    <a:pt x="1439" y="1804"/>
                  </a:lnTo>
                  <a:lnTo>
                    <a:pt x="1454" y="1794"/>
                  </a:lnTo>
                  <a:lnTo>
                    <a:pt x="1470" y="1804"/>
                  </a:lnTo>
                  <a:lnTo>
                    <a:pt x="1485" y="1810"/>
                  </a:lnTo>
                  <a:lnTo>
                    <a:pt x="1501" y="1810"/>
                  </a:lnTo>
                  <a:lnTo>
                    <a:pt x="1516" y="1804"/>
                  </a:lnTo>
                  <a:lnTo>
                    <a:pt x="1531" y="1815"/>
                  </a:lnTo>
                  <a:lnTo>
                    <a:pt x="1547" y="1815"/>
                  </a:lnTo>
                  <a:lnTo>
                    <a:pt x="1562" y="1810"/>
                  </a:lnTo>
                  <a:lnTo>
                    <a:pt x="1578" y="1810"/>
                  </a:lnTo>
                  <a:lnTo>
                    <a:pt x="1593" y="1810"/>
                  </a:lnTo>
                  <a:lnTo>
                    <a:pt x="1608" y="1815"/>
                  </a:lnTo>
                  <a:lnTo>
                    <a:pt x="1624" y="1815"/>
                  </a:lnTo>
                  <a:lnTo>
                    <a:pt x="1639" y="1810"/>
                  </a:lnTo>
                  <a:lnTo>
                    <a:pt x="1655" y="1820"/>
                  </a:lnTo>
                  <a:lnTo>
                    <a:pt x="1670" y="1820"/>
                  </a:lnTo>
                  <a:lnTo>
                    <a:pt x="1686" y="1820"/>
                  </a:lnTo>
                  <a:lnTo>
                    <a:pt x="1701" y="1815"/>
                  </a:lnTo>
                  <a:lnTo>
                    <a:pt x="1716" y="1820"/>
                  </a:lnTo>
                  <a:lnTo>
                    <a:pt x="1732" y="1820"/>
                  </a:lnTo>
                  <a:lnTo>
                    <a:pt x="1747" y="1820"/>
                  </a:lnTo>
                  <a:lnTo>
                    <a:pt x="1763" y="1810"/>
                  </a:lnTo>
                  <a:lnTo>
                    <a:pt x="1783" y="1815"/>
                  </a:lnTo>
                  <a:lnTo>
                    <a:pt x="1793" y="1820"/>
                  </a:lnTo>
                  <a:lnTo>
                    <a:pt x="1809" y="1815"/>
                  </a:lnTo>
                  <a:lnTo>
                    <a:pt x="1829" y="1815"/>
                  </a:lnTo>
                  <a:lnTo>
                    <a:pt x="1845" y="1820"/>
                  </a:lnTo>
                  <a:lnTo>
                    <a:pt x="1860" y="1815"/>
                  </a:lnTo>
                  <a:lnTo>
                    <a:pt x="1876" y="1820"/>
                  </a:lnTo>
                </a:path>
              </a:pathLst>
            </a:custGeom>
            <a:noFill/>
            <a:ln w="5">
              <a:solidFill>
                <a:srgbClr val="FF404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AU">
                <a:solidFill>
                  <a:schemeClr val="bg1"/>
                </a:solidFill>
              </a:endParaRPr>
            </a:p>
          </p:txBody>
        </p:sp>
        <p:sp>
          <p:nvSpPr>
            <p:cNvPr id="128" name="Rectangle 61"/>
            <p:cNvSpPr>
              <a:spLocks noChangeArrowheads="1"/>
            </p:cNvSpPr>
            <p:nvPr/>
          </p:nvSpPr>
          <p:spPr bwMode="auto">
            <a:xfrm>
              <a:off x="5856575" y="4209514"/>
              <a:ext cx="1536583" cy="319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/>
                <a:t>Kinetic energy (</a:t>
              </a:r>
              <a:r>
                <a:rPr lang="en-US" sz="1200" dirty="0" err="1"/>
                <a:t>eV</a:t>
              </a:r>
              <a:r>
                <a:rPr lang="en-US" sz="1200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  <a:latin typeface="Times" charset="0"/>
              </a:endParaRPr>
            </a:p>
          </p:txBody>
        </p:sp>
      </p:grpSp>
      <p:pic>
        <p:nvPicPr>
          <p:cNvPr id="130" name="Picture 10" descr="2009_11_30_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890689"/>
            <a:ext cx="28797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" name="Straight Arrow Connector 117"/>
          <p:cNvCxnSpPr>
            <a:cxnSpLocks noChangeShapeType="1"/>
          </p:cNvCxnSpPr>
          <p:nvPr/>
        </p:nvCxnSpPr>
        <p:spPr bwMode="auto">
          <a:xfrm rot="5400000">
            <a:off x="3444081" y="3104458"/>
            <a:ext cx="1152525" cy="71437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" name="Rectangle 119"/>
          <p:cNvSpPr>
            <a:spLocks noChangeArrowheads="1"/>
          </p:cNvSpPr>
          <p:nvPr/>
        </p:nvSpPr>
        <p:spPr bwMode="auto">
          <a:xfrm>
            <a:off x="2905123" y="4292700"/>
            <a:ext cx="431800" cy="431800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AU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33" name="Rectangle 120"/>
          <p:cNvSpPr>
            <a:spLocks noChangeArrowheads="1"/>
          </p:cNvSpPr>
          <p:nvPr/>
        </p:nvSpPr>
        <p:spPr bwMode="auto">
          <a:xfrm>
            <a:off x="3840160" y="3860900"/>
            <a:ext cx="433388" cy="431800"/>
          </a:xfrm>
          <a:prstGeom prst="rect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AU">
              <a:solidFill>
                <a:schemeClr val="bg1"/>
              </a:solidFill>
              <a:latin typeface="Times" charset="0"/>
            </a:endParaRPr>
          </a:p>
        </p:txBody>
      </p:sp>
      <p:cxnSp>
        <p:nvCxnSpPr>
          <p:cNvPr id="134" name="Straight Arrow Connector 121"/>
          <p:cNvCxnSpPr>
            <a:cxnSpLocks noChangeShapeType="1"/>
          </p:cNvCxnSpPr>
          <p:nvPr/>
        </p:nvCxnSpPr>
        <p:spPr bwMode="auto">
          <a:xfrm rot="16200000" flipH="1">
            <a:off x="1608929" y="2852043"/>
            <a:ext cx="1511300" cy="1081088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Title 1"/>
          <p:cNvSpPr txBox="1">
            <a:spLocks/>
          </p:cNvSpPr>
          <p:nvPr/>
        </p:nvSpPr>
        <p:spPr>
          <a:xfrm>
            <a:off x="701570" y="184624"/>
            <a:ext cx="769585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000" kern="0" dirty="0">
                <a:solidFill>
                  <a:srgbClr val="002F60"/>
                </a:solidFill>
                <a:latin typeface="+mj-lt"/>
                <a:ea typeface="+mj-ea"/>
                <a:cs typeface="+mj-cs"/>
              </a:rPr>
              <a:t>Leached Chalcopyrite (CuFeS</a:t>
            </a:r>
            <a:r>
              <a:rPr lang="en-US" sz="2000" kern="0" baseline="-25000" dirty="0">
                <a:solidFill>
                  <a:srgbClr val="002F6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000" kern="0" dirty="0">
                <a:solidFill>
                  <a:srgbClr val="002F60"/>
                </a:solidFill>
                <a:latin typeface="+mj-lt"/>
                <a:ea typeface="+mj-ea"/>
                <a:cs typeface="+mj-cs"/>
              </a:rPr>
              <a:t>) in contact with </a:t>
            </a:r>
            <a:r>
              <a:rPr lang="en-US" sz="2000" kern="0" dirty="0" err="1">
                <a:solidFill>
                  <a:srgbClr val="002F60"/>
                </a:solidFill>
                <a:latin typeface="+mj-lt"/>
                <a:ea typeface="+mj-ea"/>
                <a:cs typeface="+mj-cs"/>
              </a:rPr>
              <a:t>Covellite</a:t>
            </a:r>
            <a:r>
              <a:rPr lang="en-US" sz="2000" kern="0" dirty="0">
                <a:solidFill>
                  <a:srgbClr val="002F6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000" kern="0" dirty="0" err="1">
                <a:solidFill>
                  <a:srgbClr val="002F60"/>
                </a:solidFill>
                <a:latin typeface="+mj-lt"/>
                <a:ea typeface="+mj-ea"/>
                <a:cs typeface="+mj-cs"/>
              </a:rPr>
              <a:t>CuS</a:t>
            </a:r>
            <a:r>
              <a:rPr lang="en-US" sz="2000" kern="0" dirty="0">
                <a:solidFill>
                  <a:srgbClr val="002F60"/>
                </a:solidFill>
                <a:latin typeface="+mj-lt"/>
                <a:ea typeface="+mj-ea"/>
                <a:cs typeface="+mj-cs"/>
              </a:rPr>
              <a:t>) </a:t>
            </a:r>
            <a:endParaRPr lang="en-AU" sz="2000" kern="0" dirty="0">
              <a:solidFill>
                <a:srgbClr val="002F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318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4760" y="158403"/>
            <a:ext cx="7493613" cy="6119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dirty="0"/>
              <a:t>Analysis of mixed sulphide samples using PEEM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38757" y="2019116"/>
            <a:ext cx="3564328" cy="3672487"/>
            <a:chOff x="3647728" y="1772816"/>
            <a:chExt cx="4733876" cy="36392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7728" y="1772816"/>
              <a:ext cx="4733876" cy="363925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707184" y="3491025"/>
              <a:ext cx="244800" cy="1620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47928" y="2182102"/>
              <a:ext cx="244800" cy="162000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15296" y="4504342"/>
              <a:ext cx="244800" cy="1620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16827" y="2075162"/>
            <a:ext cx="3583788" cy="2863901"/>
            <a:chOff x="6902664" y="3251712"/>
            <a:chExt cx="4778384" cy="3705733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2" t="9196" r="12248" b="5583"/>
            <a:stretch/>
          </p:blipFill>
          <p:spPr>
            <a:xfrm>
              <a:off x="8350028" y="3270252"/>
              <a:ext cx="3331020" cy="2792179"/>
            </a:xfrm>
            <a:prstGeom prst="rect">
              <a:avLst/>
            </a:prstGeom>
            <a:grpFill/>
            <a:ln w="38100">
              <a:solidFill>
                <a:srgbClr val="0070C0"/>
              </a:solidFill>
            </a:ln>
          </p:spPr>
        </p:pic>
        <p:cxnSp>
          <p:nvCxnSpPr>
            <p:cNvPr id="13" name="Straight Connector 12"/>
            <p:cNvCxnSpPr>
              <a:stCxn id="10" idx="3"/>
            </p:cNvCxnSpPr>
            <p:nvPr/>
          </p:nvCxnSpPr>
          <p:spPr>
            <a:xfrm flipV="1">
              <a:off x="6923927" y="3251712"/>
              <a:ext cx="1426101" cy="3599967"/>
            </a:xfrm>
            <a:prstGeom prst="line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902664" y="6079169"/>
              <a:ext cx="1447364" cy="878276"/>
            </a:xfrm>
            <a:prstGeom prst="line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5528" y="1147753"/>
            <a:ext cx="3916625" cy="2199073"/>
            <a:chOff x="179426" y="742892"/>
            <a:chExt cx="5222167" cy="284548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6" t="9424" r="12196" b="5891"/>
            <a:stretch/>
          </p:blipFill>
          <p:spPr>
            <a:xfrm>
              <a:off x="179426" y="770964"/>
              <a:ext cx="3396294" cy="28020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3582453" y="742892"/>
              <a:ext cx="1819140" cy="165643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575718" y="2583466"/>
              <a:ext cx="1807258" cy="100490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05526" y="3480064"/>
            <a:ext cx="4099676" cy="2172208"/>
            <a:chOff x="191344" y="3696088"/>
            <a:chExt cx="5466235" cy="28107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5" t="10653" r="11926" b="5655"/>
            <a:stretch/>
          </p:blipFill>
          <p:spPr>
            <a:xfrm>
              <a:off x="191344" y="3717032"/>
              <a:ext cx="3377642" cy="27554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3575720" y="3696088"/>
              <a:ext cx="2067530" cy="39230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568986" y="4281717"/>
              <a:ext cx="2088593" cy="222509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094132" y="1628800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FOV 450</a:t>
            </a:r>
            <a:r>
              <a:rPr lang="el-GR" sz="1600" dirty="0">
                <a:solidFill>
                  <a:schemeClr val="bg1"/>
                </a:solidFill>
              </a:rPr>
              <a:t>μ</a:t>
            </a:r>
            <a:r>
              <a:rPr lang="en-US" sz="16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363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2"/>
          <a:srcRect l="-789" t="-1781" r="789" b="34583"/>
          <a:stretch/>
        </p:blipFill>
        <p:spPr>
          <a:xfrm>
            <a:off x="539552" y="1916832"/>
            <a:ext cx="4563538" cy="30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33" y="1772816"/>
            <a:ext cx="3312368" cy="320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5057" y="1264340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Chalcopyrite,</a:t>
            </a:r>
          </a:p>
          <a:p>
            <a:r>
              <a:rPr lang="en-US" sz="1800" dirty="0"/>
              <a:t>CuFeS</a:t>
            </a:r>
            <a:r>
              <a:rPr lang="en-US" sz="1800" baseline="-25000" dirty="0"/>
              <a:t>2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275002" y="1264341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Hematite, </a:t>
            </a:r>
          </a:p>
          <a:p>
            <a:r>
              <a:rPr lang="en-US" sz="1800" dirty="0"/>
              <a:t>Fe</a:t>
            </a:r>
            <a:r>
              <a:rPr lang="en-US" sz="1800" baseline="-25000" dirty="0"/>
              <a:t>2</a:t>
            </a:r>
            <a:r>
              <a:rPr lang="en-US" sz="1800" dirty="0"/>
              <a:t>O</a:t>
            </a:r>
            <a:r>
              <a:rPr lang="en-US" sz="1800" baseline="-25000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7542" y="1270503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Pyrite,</a:t>
            </a:r>
          </a:p>
          <a:p>
            <a:r>
              <a:rPr lang="en-US" sz="1800" dirty="0"/>
              <a:t>FeS</a:t>
            </a:r>
            <a:r>
              <a:rPr lang="en-US" sz="1800" baseline="-25000" dirty="0"/>
              <a:t>2</a:t>
            </a:r>
            <a:endParaRPr lang="en-US" sz="18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34760" y="158403"/>
            <a:ext cx="7493613" cy="6119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dirty="0"/>
              <a:t>Analysis of mixed sulphide samples using PEEM</a:t>
            </a:r>
          </a:p>
        </p:txBody>
      </p:sp>
    </p:spTree>
    <p:extLst>
      <p:ext uri="{BB962C8B-B14F-4D97-AF65-F5344CB8AC3E}">
        <p14:creationId xmlns:p14="http://schemas.microsoft.com/office/powerpoint/2010/main" val="20295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01675" y="116632"/>
            <a:ext cx="7772400" cy="7858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AU" dirty="0">
                <a:solidFill>
                  <a:srgbClr val="002F60"/>
                </a:solidFill>
              </a:rPr>
              <a:t>Scanning Transmission X-ray Microscopy (STXM)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717" y="836714"/>
            <a:ext cx="36528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solidFill>
                  <a:srgbClr val="002F60"/>
                </a:solidFill>
                <a:latin typeface="+mn-lt"/>
              </a:rPr>
              <a:t>X-rays focused using zone plate optics. The sample is </a:t>
            </a:r>
            <a:r>
              <a:rPr lang="en-AU" sz="1800" dirty="0" err="1">
                <a:solidFill>
                  <a:srgbClr val="002F60"/>
                </a:solidFill>
                <a:latin typeface="+mn-lt"/>
              </a:rPr>
              <a:t>rastered</a:t>
            </a:r>
            <a:r>
              <a:rPr lang="en-AU" sz="1800" dirty="0">
                <a:solidFill>
                  <a:srgbClr val="002F60"/>
                </a:solidFill>
                <a:latin typeface="+mn-lt"/>
              </a:rPr>
              <a:t> at the focus and the transmitted intensity is measured.</a:t>
            </a:r>
          </a:p>
          <a:p>
            <a:pPr marL="285750" indent="-285750"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AU" sz="1800" dirty="0">
              <a:solidFill>
                <a:srgbClr val="002F60"/>
              </a:solidFill>
              <a:latin typeface="+mn-lt"/>
            </a:endParaRPr>
          </a:p>
          <a:p>
            <a:pPr marL="285750" indent="-285750"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solidFill>
                  <a:srgbClr val="002F60"/>
                </a:solidFill>
                <a:latin typeface="+mn-lt"/>
              </a:rPr>
              <a:t>Chemical/elemental information is obtained by determining the X-ray absorption by the sample (NEXAFS). Spatial resolution limit of 20nm.</a:t>
            </a:r>
          </a:p>
          <a:p>
            <a:pPr marL="285750" indent="-285750"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AU" sz="1800" dirty="0">
              <a:solidFill>
                <a:srgbClr val="002F60"/>
              </a:solidFill>
              <a:latin typeface="+mn-lt"/>
            </a:endParaRPr>
          </a:p>
          <a:p>
            <a:pPr marL="285750" indent="-285750"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solidFill>
                  <a:srgbClr val="002F60"/>
                </a:solidFill>
                <a:latin typeface="+mn-lt"/>
              </a:rPr>
              <a:t>NEXAFS spectra a fixed positions or single image at fixed energy</a:t>
            </a:r>
          </a:p>
          <a:p>
            <a:pPr marL="285750" indent="-285750">
              <a:buClr>
                <a:srgbClr val="66CCFF"/>
              </a:buClr>
              <a:buFont typeface="Wingdings" panose="05000000000000000000" pitchFamily="2" charset="2"/>
              <a:buChar char="§"/>
            </a:pPr>
            <a:endParaRPr lang="en-AU" sz="1800" dirty="0">
              <a:solidFill>
                <a:srgbClr val="002F60"/>
              </a:solidFill>
              <a:latin typeface="+mn-lt"/>
            </a:endParaRPr>
          </a:p>
          <a:p>
            <a:pPr marL="285750" indent="-285750">
              <a:buClr>
                <a:srgbClr val="66CCFF"/>
              </a:buClr>
              <a:buFont typeface="Wingdings" panose="05000000000000000000" pitchFamily="2" charset="2"/>
              <a:buChar char="§"/>
            </a:pPr>
            <a:r>
              <a:rPr lang="en-AU" sz="1800" dirty="0">
                <a:solidFill>
                  <a:srgbClr val="002F60"/>
                </a:solidFill>
                <a:latin typeface="+mn-lt"/>
              </a:rPr>
              <a:t>Samples must be transparent to X-rays energies of interest</a:t>
            </a:r>
          </a:p>
          <a:p>
            <a:endParaRPr lang="en-AU" dirty="0">
              <a:solidFill>
                <a:srgbClr val="002F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8" y="4292112"/>
            <a:ext cx="5286423" cy="193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2" y="781405"/>
            <a:ext cx="3858411" cy="35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56" y="857006"/>
            <a:ext cx="5242566" cy="39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図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4" y="857006"/>
            <a:ext cx="2938462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3568" y="92300"/>
            <a:ext cx="7772400" cy="764704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/>
              <a:t>In situ </a:t>
            </a:r>
            <a:r>
              <a:rPr lang="en-US" sz="2400" dirty="0"/>
              <a:t>Electrochemical Cell for STXM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62" y="4534604"/>
            <a:ext cx="3338689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1787858" y="4534606"/>
            <a:ext cx="1091821" cy="6251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49" y="4383628"/>
            <a:ext cx="3496344" cy="23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52"/>
          <a:stretch/>
        </p:blipFill>
        <p:spPr bwMode="auto">
          <a:xfrm>
            <a:off x="5250249" y="4152900"/>
            <a:ext cx="3496344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56568" y="848716"/>
            <a:ext cx="314390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rgbClr val="002F60"/>
                </a:solidFill>
              </a:rPr>
              <a:t>Grinding</a:t>
            </a:r>
          </a:p>
          <a:p>
            <a:pPr eaLnBrk="1" hangingPunct="1">
              <a:defRPr/>
            </a:pPr>
            <a:endParaRPr lang="en-US" sz="8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002F60"/>
                </a:solidFill>
              </a:rPr>
              <a:t>  Production of fractured &amp; cleaved surfaces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002F60"/>
                </a:solidFill>
              </a:rPr>
              <a:t>  Exposure to air, water, activators</a:t>
            </a:r>
          </a:p>
          <a:p>
            <a:pPr eaLnBrk="1" hangingPunct="1">
              <a:buClr>
                <a:srgbClr val="CCECFF"/>
              </a:buClr>
              <a:defRPr/>
            </a:pPr>
            <a:endParaRPr lang="en-US" sz="16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Flotation</a:t>
            </a:r>
          </a:p>
          <a:p>
            <a:pPr eaLnBrk="1" hangingPunct="1">
              <a:buClr>
                <a:srgbClr val="CCECFF"/>
              </a:buCl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Exposure of fracture surfaces to water, collectors, depressants, activators and foaming agents.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Roasting &amp; Smelting Or Heap Leaching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Low grade ores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Electrowinning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lvl="1" eaLnBrk="1" hangingPunct="1">
              <a:defRPr/>
            </a:pPr>
            <a:endParaRPr lang="en-US" sz="1600" dirty="0">
              <a:solidFill>
                <a:srgbClr val="002F60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979714" y="157644"/>
            <a:ext cx="5367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3399"/>
                </a:solidFill>
              </a:rPr>
              <a:t>Extraction of Metals from Sulfide Ores</a:t>
            </a:r>
            <a:endParaRPr lang="en-US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5067058" y="1028735"/>
            <a:ext cx="3286125" cy="4754563"/>
            <a:chOff x="2640" y="761"/>
            <a:chExt cx="2070" cy="2995"/>
          </a:xfrm>
        </p:grpSpPr>
        <p:pic>
          <p:nvPicPr>
            <p:cNvPr id="28" name="Picture 8" descr="rodmi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3" y="761"/>
              <a:ext cx="1397" cy="113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9" name="Picture 9" descr="proces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0" y="2116"/>
              <a:ext cx="2070" cy="164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491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1985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situ Electrochemical Cell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06" y="1586880"/>
            <a:ext cx="1949761" cy="389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22" y="1586879"/>
            <a:ext cx="721282" cy="21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8" y="1586881"/>
            <a:ext cx="851954" cy="34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97702" y="3750725"/>
            <a:ext cx="2658913" cy="2624124"/>
            <a:chOff x="5797700" y="3750725"/>
            <a:chExt cx="2658913" cy="2624124"/>
          </a:xfrm>
        </p:grpSpPr>
        <p:pic>
          <p:nvPicPr>
            <p:cNvPr id="1332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489" y="3750725"/>
              <a:ext cx="2624124" cy="262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97700" y="6118684"/>
              <a:ext cx="7168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j-lt"/>
                </a:rPr>
                <a:t>16 micron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42569" y="1077185"/>
            <a:ext cx="2673541" cy="2673540"/>
            <a:chOff x="5832488" y="1077185"/>
            <a:chExt cx="2673541" cy="2673540"/>
          </a:xfrm>
        </p:grpSpPr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489" y="1077185"/>
              <a:ext cx="2673540" cy="2673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832488" y="3413527"/>
              <a:ext cx="7168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j-lt"/>
                </a:rPr>
                <a:t>24 micron</a:t>
              </a:r>
            </a:p>
          </p:txBody>
        </p:sp>
      </p:grp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92" y="1586880"/>
            <a:ext cx="1759808" cy="351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4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735" y="3347797"/>
            <a:ext cx="1490564" cy="3138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19" y="3347797"/>
            <a:ext cx="1482719" cy="3138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735" y="116634"/>
            <a:ext cx="1488186" cy="3149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17" y="116634"/>
            <a:ext cx="1480312" cy="31496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1062" y="116633"/>
            <a:ext cx="133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Cu(I)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7737" y="116633"/>
            <a:ext cx="133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00B050"/>
                </a:solidFill>
              </a:rPr>
              <a:t>Cu(0)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1061" y="3347797"/>
            <a:ext cx="133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5">
                    <a:lumMod val="50000"/>
                  </a:schemeClr>
                </a:solidFill>
              </a:rPr>
              <a:t>Cu(II)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29338" y="1398509"/>
            <a:ext cx="3474130" cy="4135589"/>
            <a:chOff x="4629338" y="1398507"/>
            <a:chExt cx="3474130" cy="41355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4168" y="1419296"/>
              <a:ext cx="2019300" cy="4114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9338" y="1398507"/>
              <a:ext cx="1276350" cy="411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06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9304" y="771683"/>
            <a:ext cx="8032849" cy="5533015"/>
            <a:chOff x="11112533" y="4005064"/>
            <a:chExt cx="13007301" cy="9278412"/>
          </a:xfrm>
        </p:grpSpPr>
        <p:sp>
          <p:nvSpPr>
            <p:cNvPr id="4" name="TextBox 3"/>
            <p:cNvSpPr txBox="1"/>
            <p:nvPr/>
          </p:nvSpPr>
          <p:spPr>
            <a:xfrm>
              <a:off x="11124729" y="4005064"/>
              <a:ext cx="10156384" cy="61934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AU" sz="1800" u="sng" dirty="0"/>
                <a:t>Sample Preparation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7" t="-1804" r="11480" b="-1"/>
            <a:stretch/>
          </p:blipFill>
          <p:spPr>
            <a:xfrm>
              <a:off x="17408930" y="5518020"/>
              <a:ext cx="2852592" cy="2891930"/>
            </a:xfrm>
            <a:prstGeom prst="rect">
              <a:avLst/>
            </a:prstGeom>
            <a:solidFill>
              <a:schemeClr val="bg1"/>
            </a:solidFill>
            <a:ln w="50800" cmpd="dbl">
              <a:solidFill>
                <a:srgbClr val="FFC000"/>
              </a:solidFill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20690603" y="4291176"/>
              <a:ext cx="3429231" cy="4968552"/>
              <a:chOff x="20467729" y="4086328"/>
              <a:chExt cx="3429231" cy="496855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5" r="7455"/>
              <a:stretch/>
            </p:blipFill>
            <p:spPr>
              <a:xfrm rot="5400000">
                <a:off x="19698069" y="4855988"/>
                <a:ext cx="4968552" cy="3429231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1094809" y="6175085"/>
                <a:ext cx="2011068" cy="2041503"/>
              </a:xfrm>
              <a:prstGeom prst="rect">
                <a:avLst/>
              </a:prstGeom>
              <a:noFill/>
              <a:ln w="50800" cap="rnd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1112533" y="4807203"/>
              <a:ext cx="6453870" cy="42579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1800" dirty="0"/>
                <a:t>Samples must be thin enough to allow transmission of X-rays at the desired energy.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AU" sz="1800" dirty="0"/>
                <a:t>50-300 nm for Carbon K edge</a:t>
              </a:r>
            </a:p>
            <a:p>
              <a:pPr marL="342900" indent="-342900"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en-AU" sz="1800" dirty="0"/>
                <a:t>Up to 1 µm for Copper L edge</a:t>
              </a:r>
            </a:p>
            <a:p>
              <a:pPr>
                <a:spcAft>
                  <a:spcPts val="1200"/>
                </a:spcAft>
              </a:pPr>
              <a:r>
                <a:rPr lang="en-AU" sz="1800" dirty="0"/>
                <a:t>Liquid samples are fixed </a:t>
              </a:r>
              <a:br>
                <a:rPr lang="en-AU" sz="1800" dirty="0"/>
              </a:br>
              <a:r>
                <a:rPr lang="en-AU" sz="1800" dirty="0"/>
                <a:t>between two windows which </a:t>
              </a:r>
              <a:br>
                <a:rPr lang="en-AU" sz="1800" dirty="0"/>
              </a:br>
              <a:r>
                <a:rPr lang="en-AU" sz="1800" dirty="0"/>
                <a:t>are sealed with epoxy resin.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2333" y="9259729"/>
              <a:ext cx="3847798" cy="40237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15659931" y="9304383"/>
              <a:ext cx="6802211" cy="39740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AU" sz="1600" i="1" dirty="0"/>
                <a:t>Right</a:t>
              </a:r>
              <a:r>
                <a:rPr lang="en-AU" sz="1600" u="sng" dirty="0"/>
                <a:t>:</a:t>
              </a:r>
              <a:r>
                <a:rPr lang="en-AU" sz="1600" dirty="0"/>
                <a:t> An image of chalcocite in a liquid cell taken at the copper edge. Dark blotches indicate leaching of copper from larger particles.</a:t>
              </a:r>
            </a:p>
            <a:p>
              <a:pPr>
                <a:spcAft>
                  <a:spcPts val="1200"/>
                </a:spcAft>
              </a:pPr>
              <a:r>
                <a:rPr lang="en-AU" sz="1600" i="1" dirty="0"/>
                <a:t>Middle</a:t>
              </a:r>
              <a:r>
                <a:rPr lang="en-AU" sz="1600" dirty="0"/>
                <a:t>: Two SiN</a:t>
              </a:r>
              <a:r>
                <a:rPr lang="en-AU" sz="1600" baseline="-25000" dirty="0"/>
                <a:t>2</a:t>
              </a:r>
              <a:r>
                <a:rPr lang="en-AU" sz="1600" dirty="0"/>
                <a:t> windows are used to hold a liquid sample.</a:t>
              </a:r>
            </a:p>
            <a:p>
              <a:pPr>
                <a:spcAft>
                  <a:spcPts val="1200"/>
                </a:spcAft>
              </a:pPr>
              <a:r>
                <a:rPr lang="en-AU" sz="1600" i="1" dirty="0"/>
                <a:t>Left</a:t>
              </a:r>
              <a:r>
                <a:rPr lang="en-AU" sz="1600" dirty="0"/>
                <a:t>: A sample is attached to the holder inside the endstation.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3172" y="173833"/>
            <a:ext cx="826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Wet or Dry: does it make a difference to surface chemistry?</a:t>
            </a:r>
          </a:p>
        </p:txBody>
      </p:sp>
    </p:spTree>
    <p:extLst>
      <p:ext uri="{BB962C8B-B14F-4D97-AF65-F5344CB8AC3E}">
        <p14:creationId xmlns:p14="http://schemas.microsoft.com/office/powerpoint/2010/main" val="24868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b="50328"/>
          <a:stretch/>
        </p:blipFill>
        <p:spPr>
          <a:xfrm>
            <a:off x="683568" y="-12651"/>
            <a:ext cx="7776864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6632"/>
            <a:ext cx="7776864" cy="61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455192"/>
              </p:ext>
            </p:extLst>
          </p:nvPr>
        </p:nvGraphicFramePr>
        <p:xfrm>
          <a:off x="3851920" y="1324407"/>
          <a:ext cx="5472608" cy="3776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4" name="Graph" r:id="rId3" imgW="4125600" imgH="2901600" progId="Origin50.Graph">
                  <p:embed/>
                </p:oleObj>
              </mc:Choice>
              <mc:Fallback>
                <p:oleObj name="Graph" r:id="rId3" imgW="41256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1920" y="1324407"/>
                        <a:ext cx="5472608" cy="3776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3718" y="75072"/>
            <a:ext cx="7144249" cy="1325563"/>
          </a:xfr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/>
          <a:p>
            <a:r>
              <a:rPr lang="en-AU" dirty="0" smtClean="0"/>
              <a:t>Chalcocite, </a:t>
            </a:r>
            <a:r>
              <a:rPr lang="en-AU" dirty="0" smtClean="0"/>
              <a:t>pH 4 H</a:t>
            </a:r>
            <a:r>
              <a:rPr lang="en-AU" baseline="-25000" dirty="0" smtClean="0"/>
              <a:t>2</a:t>
            </a:r>
            <a:r>
              <a:rPr lang="en-AU" dirty="0" smtClean="0"/>
              <a:t>SO</a:t>
            </a:r>
            <a:r>
              <a:rPr lang="en-AU" baseline="-25000" dirty="0" smtClean="0"/>
              <a:t>4</a:t>
            </a:r>
            <a:r>
              <a:rPr lang="en-AU" dirty="0" smtClean="0"/>
              <a:t> – wet sample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1485648"/>
            <a:ext cx="41485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u="sng" dirty="0" err="1"/>
              <a:t>Djurleite</a:t>
            </a:r>
            <a:r>
              <a:rPr lang="en-AU" sz="2000" dirty="0"/>
              <a:t> – Cu</a:t>
            </a:r>
            <a:r>
              <a:rPr lang="en-AU" sz="2000" baseline="-25000" dirty="0"/>
              <a:t>31</a:t>
            </a:r>
            <a:r>
              <a:rPr lang="en-AU" sz="2000" dirty="0"/>
              <a:t>S</a:t>
            </a:r>
            <a:r>
              <a:rPr lang="en-AU" sz="2000" baseline="-25000" dirty="0"/>
              <a:t>16</a:t>
            </a:r>
          </a:p>
          <a:p>
            <a:endParaRPr lang="en-AU" sz="500" dirty="0"/>
          </a:p>
          <a:p>
            <a:r>
              <a:rPr lang="en-AU" sz="2000" dirty="0"/>
              <a:t>	   – Cu</a:t>
            </a:r>
            <a:r>
              <a:rPr lang="en-AU" sz="2000" baseline="30000" dirty="0"/>
              <a:t>+</a:t>
            </a:r>
            <a:r>
              <a:rPr lang="en-AU" sz="2000" baseline="-25000" dirty="0"/>
              <a:t>60</a:t>
            </a:r>
            <a:r>
              <a:rPr lang="en-AU" sz="2000" dirty="0"/>
              <a:t>Cu</a:t>
            </a:r>
            <a:r>
              <a:rPr lang="en-AU" sz="2000" baseline="30000" dirty="0"/>
              <a:t>2+</a:t>
            </a:r>
            <a:r>
              <a:rPr lang="en-AU" sz="2000" baseline="-25000" dirty="0"/>
              <a:t>2</a:t>
            </a:r>
            <a:r>
              <a:rPr lang="en-AU" sz="2000" dirty="0"/>
              <a:t>S</a:t>
            </a:r>
            <a:r>
              <a:rPr lang="en-AU" sz="2000" baseline="30000" dirty="0"/>
              <a:t>2-</a:t>
            </a:r>
            <a:r>
              <a:rPr lang="en-AU" sz="2000" baseline="-25000" dirty="0"/>
              <a:t>32</a:t>
            </a:r>
            <a:endParaRPr lang="en-AU" sz="2000" u="sng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640929" y="1916832"/>
            <a:ext cx="11191" cy="256593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 rotWithShape="1">
          <a:blip r:embed="rId5"/>
          <a:srcRect t="7800" r="8218"/>
          <a:stretch/>
        </p:blipFill>
        <p:spPr>
          <a:xfrm>
            <a:off x="323528" y="2525530"/>
            <a:ext cx="4364558" cy="29196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13819" y="623731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200" dirty="0" err="1"/>
              <a:t>Fuerstenau</a:t>
            </a:r>
            <a:r>
              <a:rPr lang="en-AU" sz="1200" dirty="0"/>
              <a:t>, M. C., Jameson, G. J., &amp; Yoon, R.-H. (2007). </a:t>
            </a:r>
            <a:r>
              <a:rPr lang="en-AU" sz="1200" i="1" dirty="0"/>
              <a:t>Froth flotation: a century of innovation</a:t>
            </a:r>
            <a:r>
              <a:rPr lang="en-AU" sz="1200" dirty="0"/>
              <a:t>: Society for Mining, </a:t>
            </a:r>
            <a:r>
              <a:rPr lang="en-AU" sz="1200" dirty="0" err="1"/>
              <a:t>Mettalurgy</a:t>
            </a:r>
            <a:r>
              <a:rPr lang="en-AU" sz="1200" dirty="0"/>
              <a:t>, and Exploration. pp 251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3718" y="3076077"/>
            <a:ext cx="999241" cy="273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2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1418341"/>
            <a:ext cx="52326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AU" dirty="0"/>
              <a:t>Fitted 3D image with 4 spectra: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AU" dirty="0"/>
              <a:t>Chalcocite, Cu</a:t>
            </a:r>
            <a:r>
              <a:rPr lang="en-AU" baseline="-25000" dirty="0"/>
              <a:t>2</a:t>
            </a:r>
            <a:r>
              <a:rPr lang="en-AU" dirty="0"/>
              <a:t>S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AU" dirty="0" err="1"/>
              <a:t>Djurleite</a:t>
            </a:r>
            <a:r>
              <a:rPr lang="en-AU" dirty="0"/>
              <a:t>, Cu</a:t>
            </a:r>
            <a:r>
              <a:rPr lang="en-AU" baseline="-25000" dirty="0"/>
              <a:t>31</a:t>
            </a:r>
            <a:r>
              <a:rPr lang="en-AU" dirty="0"/>
              <a:t>S</a:t>
            </a:r>
            <a:r>
              <a:rPr lang="en-AU" baseline="-25000" dirty="0"/>
              <a:t>16</a:t>
            </a:r>
            <a:endParaRPr lang="en-AU" dirty="0"/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AU" dirty="0"/>
              <a:t>Cu(I) pre-edge feature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AU" dirty="0"/>
              <a:t>Cu(II)-oxide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AU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AU" dirty="0">
                <a:solidFill>
                  <a:srgbClr val="003399"/>
                </a:solidFill>
              </a:rPr>
              <a:t>Blue </a:t>
            </a:r>
            <a:r>
              <a:rPr lang="en-AU" dirty="0"/>
              <a:t>= Chalcocite + pre-edge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AU" dirty="0">
                <a:solidFill>
                  <a:srgbClr val="00B050"/>
                </a:solidFill>
              </a:rPr>
              <a:t>Green </a:t>
            </a:r>
            <a:r>
              <a:rPr lang="en-AU" dirty="0"/>
              <a:t>= </a:t>
            </a:r>
            <a:r>
              <a:rPr lang="en-AU" dirty="0" err="1"/>
              <a:t>Djurleite</a:t>
            </a:r>
            <a:endParaRPr lang="en-AU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AU" dirty="0">
                <a:solidFill>
                  <a:srgbClr val="FF0000"/>
                </a:solidFill>
              </a:rPr>
              <a:t>Red</a:t>
            </a:r>
            <a:r>
              <a:rPr lang="en-AU" dirty="0"/>
              <a:t> = Cu(II)-oxide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99592" y="1"/>
            <a:ext cx="7848872" cy="836712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800" dirty="0"/>
              <a:t>Results: Chalcocite + pH 4 H</a:t>
            </a:r>
            <a:r>
              <a:rPr lang="en-AU" sz="2800" baseline="-25000" dirty="0"/>
              <a:t>2</a:t>
            </a:r>
            <a:r>
              <a:rPr lang="en-AU" sz="2800" dirty="0"/>
              <a:t>SO</a:t>
            </a:r>
            <a:r>
              <a:rPr lang="en-AU" sz="2800" baseline="-25000" dirty="0"/>
              <a:t>4</a:t>
            </a:r>
            <a:r>
              <a:rPr lang="en-AU" sz="2800" dirty="0"/>
              <a:t> – wet sample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387359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24313"/>
            <a:ext cx="8280920" cy="956416"/>
          </a:xfr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/>
          <a:p>
            <a:pPr algn="ctr"/>
            <a:r>
              <a:rPr lang="en-AU" dirty="0" smtClean="0"/>
              <a:t>Conclusions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80920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AU" dirty="0" smtClean="0">
                <a:solidFill>
                  <a:srgbClr val="003399"/>
                </a:solidFill>
              </a:rPr>
              <a:t>STXM has allowed us to identify the fine structure of Cu(II) peak which is otherwise elusive </a:t>
            </a:r>
            <a:r>
              <a:rPr lang="en-AU" dirty="0">
                <a:solidFill>
                  <a:srgbClr val="003399"/>
                </a:solidFill>
              </a:rPr>
              <a:t>d</a:t>
            </a:r>
            <a:r>
              <a:rPr lang="en-AU" dirty="0" smtClean="0">
                <a:solidFill>
                  <a:srgbClr val="003399"/>
                </a:solidFill>
              </a:rPr>
              <a:t>ue to finite resolution</a:t>
            </a:r>
          </a:p>
          <a:p>
            <a:pPr>
              <a:spcAft>
                <a:spcPts val="1200"/>
              </a:spcAft>
            </a:pPr>
            <a:r>
              <a:rPr lang="en-AU" dirty="0" smtClean="0">
                <a:solidFill>
                  <a:srgbClr val="003399"/>
                </a:solidFill>
              </a:rPr>
              <a:t>Fitting with a linear combination of spectra extracted from 3D images shows the distribution of species</a:t>
            </a:r>
          </a:p>
          <a:p>
            <a:pPr>
              <a:spcAft>
                <a:spcPts val="1200"/>
              </a:spcAft>
            </a:pPr>
            <a:r>
              <a:rPr lang="en-AU" dirty="0" smtClean="0">
                <a:solidFill>
                  <a:srgbClr val="003399"/>
                </a:solidFill>
              </a:rPr>
              <a:t>The pre-edge feature is clearly Cu(I) sulfide – evident due to the energy and relative intensity of the peak</a:t>
            </a:r>
          </a:p>
          <a:p>
            <a:pPr>
              <a:spcAft>
                <a:spcPts val="1200"/>
              </a:spcAft>
            </a:pPr>
            <a:r>
              <a:rPr lang="en-AU" dirty="0" smtClean="0">
                <a:solidFill>
                  <a:srgbClr val="003399"/>
                </a:solidFill>
              </a:rPr>
              <a:t>The change in relative intensity of the pre-edge peak is most likely from distortions in spectra caused by sample thickness</a:t>
            </a:r>
            <a:endParaRPr lang="en-AU" dirty="0">
              <a:solidFill>
                <a:srgbClr val="003399"/>
              </a:solidFill>
            </a:endParaRPr>
          </a:p>
          <a:p>
            <a:pPr>
              <a:spcAft>
                <a:spcPts val="1200"/>
              </a:spcAft>
            </a:pPr>
            <a:r>
              <a:rPr lang="en-AU" dirty="0" smtClean="0">
                <a:solidFill>
                  <a:srgbClr val="003399"/>
                </a:solidFill>
              </a:rPr>
              <a:t>There is evidence of </a:t>
            </a:r>
            <a:r>
              <a:rPr lang="en-AU" dirty="0" err="1">
                <a:solidFill>
                  <a:srgbClr val="003399"/>
                </a:solidFill>
              </a:rPr>
              <a:t>d</a:t>
            </a:r>
            <a:r>
              <a:rPr lang="en-AU" dirty="0" err="1" smtClean="0">
                <a:solidFill>
                  <a:srgbClr val="003399"/>
                </a:solidFill>
              </a:rPr>
              <a:t>jurleite</a:t>
            </a:r>
            <a:r>
              <a:rPr lang="en-AU" dirty="0" smtClean="0">
                <a:solidFill>
                  <a:srgbClr val="003399"/>
                </a:solidFill>
              </a:rPr>
              <a:t> (Cu</a:t>
            </a:r>
            <a:r>
              <a:rPr lang="en-AU" baseline="-25000" dirty="0" smtClean="0">
                <a:solidFill>
                  <a:srgbClr val="003399"/>
                </a:solidFill>
              </a:rPr>
              <a:t>31</a:t>
            </a:r>
            <a:r>
              <a:rPr lang="en-AU" dirty="0" smtClean="0">
                <a:solidFill>
                  <a:srgbClr val="003399"/>
                </a:solidFill>
              </a:rPr>
              <a:t>S</a:t>
            </a:r>
            <a:r>
              <a:rPr lang="en-AU" baseline="-25000" dirty="0" smtClean="0">
                <a:solidFill>
                  <a:srgbClr val="003399"/>
                </a:solidFill>
              </a:rPr>
              <a:t>16</a:t>
            </a:r>
            <a:r>
              <a:rPr lang="en-AU" dirty="0" smtClean="0">
                <a:solidFill>
                  <a:srgbClr val="003399"/>
                </a:solidFill>
              </a:rPr>
              <a:t>) in the chalcocite sample in solution, but not in the dry sample</a:t>
            </a:r>
          </a:p>
        </p:txBody>
      </p:sp>
    </p:spTree>
    <p:extLst>
      <p:ext uri="{BB962C8B-B14F-4D97-AF65-F5344CB8AC3E}">
        <p14:creationId xmlns:p14="http://schemas.microsoft.com/office/powerpoint/2010/main" val="19785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728144" y="1463550"/>
            <a:ext cx="5130570" cy="4252098"/>
            <a:chOff x="5519937" y="620688"/>
            <a:chExt cx="6731249" cy="57414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" t="7460" r="-665" b="-960"/>
            <a:stretch/>
          </p:blipFill>
          <p:spPr>
            <a:xfrm>
              <a:off x="5519937" y="620688"/>
              <a:ext cx="6624736" cy="5741472"/>
            </a:xfrm>
            <a:prstGeom prst="round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10560496" y="4164125"/>
              <a:ext cx="1690690" cy="1224396"/>
              <a:chOff x="10103546" y="5812474"/>
              <a:chExt cx="1690690" cy="122439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0103546" y="5812474"/>
                <a:ext cx="1690690" cy="902360"/>
                <a:chOff x="10072685" y="3426002"/>
                <a:chExt cx="1690682" cy="902360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0320332" y="3435146"/>
                  <a:ext cx="1443035" cy="2805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50" b="1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Hydrophobic Particles</a:t>
                  </a:r>
                  <a:endParaRPr lang="en-AU" sz="750" b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9" name="Diamond 8"/>
                <p:cNvSpPr/>
                <p:nvPr/>
              </p:nvSpPr>
              <p:spPr>
                <a:xfrm>
                  <a:off x="10072685" y="3426002"/>
                  <a:ext cx="219075" cy="249119"/>
                </a:xfrm>
                <a:prstGeom prst="diamond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AU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Hexagon 9"/>
                <p:cNvSpPr/>
                <p:nvPr/>
              </p:nvSpPr>
              <p:spPr>
                <a:xfrm>
                  <a:off x="10072687" y="3733086"/>
                  <a:ext cx="219075" cy="247650"/>
                </a:xfrm>
                <a:prstGeom prst="hexagon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AU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10072687" y="4040811"/>
                  <a:ext cx="219075" cy="249119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AU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0320333" y="3741495"/>
                  <a:ext cx="1398424" cy="2805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50" b="1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Hydrophilic Particles</a:t>
                  </a:r>
                  <a:endParaRPr lang="en-AU" sz="750" b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0320337" y="4047845"/>
                  <a:ext cx="933091" cy="2805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50" b="1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Air</a:t>
                  </a:r>
                  <a:r>
                    <a:rPr lang="en-US" sz="675" b="1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 </a:t>
                  </a:r>
                  <a:r>
                    <a:rPr lang="en-US" sz="750" b="1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Bubbles</a:t>
                  </a:r>
                  <a:endParaRPr lang="en-AU" sz="750" b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10155169" y="6705044"/>
                <a:ext cx="1134339" cy="331826"/>
                <a:chOff x="10155169" y="6705044"/>
                <a:chExt cx="1134339" cy="331826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10356412" y="6733123"/>
                  <a:ext cx="933096" cy="2805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750" b="1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Bacterial cell</a:t>
                  </a:r>
                  <a:endParaRPr lang="en-AU" sz="750" b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 rot="17762165">
                  <a:off x="10078340" y="6781873"/>
                  <a:ext cx="331826" cy="178167"/>
                  <a:chOff x="11477954" y="5085184"/>
                  <a:chExt cx="331826" cy="178167"/>
                </a:xfrm>
              </p:grpSpPr>
              <p:sp>
                <p:nvSpPr>
                  <p:cNvPr id="15" name="Oval 14"/>
                  <p:cNvSpPr/>
                  <p:nvPr/>
                </p:nvSpPr>
                <p:spPr>
                  <a:xfrm>
                    <a:off x="11477954" y="5085184"/>
                    <a:ext cx="220817" cy="13659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AU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 rot="1401425">
                    <a:off x="11588963" y="5118964"/>
                    <a:ext cx="220817" cy="144387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AU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0" y="188642"/>
            <a:ext cx="5829300" cy="593861"/>
          </a:xfrm>
        </p:spPr>
        <p:txBody>
          <a:bodyPr/>
          <a:lstStyle/>
          <a:p>
            <a:pPr algn="ctr"/>
            <a:r>
              <a:rPr lang="en-AU" sz="2400" dirty="0" smtClean="0"/>
              <a:t>Minerals Processing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454" y="1147084"/>
            <a:ext cx="3725440" cy="4370148"/>
          </a:xfrm>
        </p:spPr>
        <p:txBody>
          <a:bodyPr/>
          <a:lstStyle/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Bio-flotation is a ‘green’ alternative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1800" dirty="0"/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1800" dirty="0"/>
              <a:t>Bacterial cells and extracellular polymeric substances (EPS) used to modify surface chemistry of minerals</a:t>
            </a:r>
          </a:p>
          <a:p>
            <a:pPr lvl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1800" dirty="0"/>
              <a:t>Direct contact</a:t>
            </a:r>
          </a:p>
          <a:p>
            <a:pPr lvl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1800" dirty="0"/>
              <a:t>Indirect contact</a:t>
            </a:r>
          </a:p>
          <a:p>
            <a:pPr lvl="1"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1800" dirty="0"/>
              <a:t>Indirect non-contact</a:t>
            </a:r>
          </a:p>
          <a:p>
            <a:pPr lvl="1"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2000" dirty="0"/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1800" dirty="0"/>
              <a:t>Bacterial Extracellular Polymeric </a:t>
            </a:r>
            <a:br>
              <a:rPr lang="en-AU" sz="1800" dirty="0"/>
            </a:br>
            <a:r>
              <a:rPr lang="en-AU" sz="1800" dirty="0"/>
              <a:t>Substances play a vital role  in surface modification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2000" dirty="0"/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1800" dirty="0"/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727721" y="1048052"/>
            <a:ext cx="40969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100" b="1" dirty="0">
                <a:solidFill>
                  <a:srgbClr val="0070C0"/>
                </a:solidFill>
                <a:latin typeface="Calibri"/>
                <a:ea typeface="+mn-ea"/>
              </a:rPr>
              <a:t>μ</a:t>
            </a:r>
            <a:r>
              <a:rPr lang="en-US" sz="2100" b="1" dirty="0">
                <a:solidFill>
                  <a:srgbClr val="0070C0"/>
                </a:solidFill>
                <a:latin typeface="Calibri"/>
                <a:ea typeface="+mn-ea"/>
              </a:rPr>
              <a:t>-Froth Flotation</a:t>
            </a:r>
            <a:endParaRPr lang="en-AU" sz="2100" b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12544" y="4169588"/>
            <a:ext cx="613457" cy="65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AU" sz="2400" b="1" i="1" dirty="0" err="1"/>
              <a:t>Leptospirillum</a:t>
            </a:r>
            <a:r>
              <a:rPr lang="en-AU" sz="2400" b="1" dirty="0"/>
              <a:t> </a:t>
            </a:r>
            <a:r>
              <a:rPr lang="en-AU" sz="2400" b="1" i="1" dirty="0" err="1"/>
              <a:t>Ferrooxidans</a:t>
            </a:r>
            <a:endParaRPr lang="en-AU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0824"/>
            <a:ext cx="8291264" cy="5400600"/>
          </a:xfrm>
        </p:spPr>
        <p:txBody>
          <a:bodyPr>
            <a:normAutofit/>
          </a:bodyPr>
          <a:lstStyle/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Spiral shaped with 0.3-0.5microns in width and 0.9-3microns in length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200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 err="1">
                <a:solidFill>
                  <a:srgbClr val="002060"/>
                </a:solidFill>
              </a:rPr>
              <a:t>Chemolithoautotroph</a:t>
            </a:r>
            <a:endParaRPr lang="en-AU" sz="200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200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Acidophilic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200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Found deep underground at</a:t>
            </a:r>
            <a:br>
              <a:rPr lang="en-AU" sz="2000" dirty="0">
                <a:solidFill>
                  <a:srgbClr val="002060"/>
                </a:solidFill>
              </a:rPr>
            </a:br>
            <a:r>
              <a:rPr lang="en-AU" sz="2000" dirty="0">
                <a:solidFill>
                  <a:srgbClr val="002060"/>
                </a:solidFill>
              </a:rPr>
              <a:t> mine sites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105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Contributes to acid </a:t>
            </a:r>
            <a:r>
              <a:rPr lang="en-AU" sz="2000" dirty="0" smtClean="0">
                <a:solidFill>
                  <a:srgbClr val="002060"/>
                </a:solidFill>
              </a:rPr>
              <a:t>mine </a:t>
            </a:r>
            <a:r>
              <a:rPr lang="en-AU" sz="2000" dirty="0">
                <a:solidFill>
                  <a:srgbClr val="002060"/>
                </a:solidFill>
              </a:rPr>
              <a:t>drainage </a:t>
            </a:r>
            <a:br>
              <a:rPr lang="en-AU" sz="2000" dirty="0">
                <a:solidFill>
                  <a:srgbClr val="002060"/>
                </a:solidFill>
              </a:rPr>
            </a:br>
            <a:r>
              <a:rPr lang="en-AU" sz="2000" dirty="0">
                <a:solidFill>
                  <a:srgbClr val="002060"/>
                </a:solidFill>
              </a:rPr>
              <a:t>	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Oxidation of Iron in aerobic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"/>
          <a:stretch/>
        </p:blipFill>
        <p:spPr>
          <a:xfrm>
            <a:off x="4950051" y="1844826"/>
            <a:ext cx="3024336" cy="316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3233" y="6098153"/>
            <a:ext cx="53726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https://sites.google.com/site/fmssgrade12biology/use-of-microbes-in-metal-ores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3233" y="6288781"/>
            <a:ext cx="7136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Coram, N. J. and D. E. Rawlings (2002). </a:t>
            </a:r>
            <a:r>
              <a:rPr lang="en-AU" sz="900" u="sng" dirty="0"/>
              <a:t>Applied and Environmental Microbiology</a:t>
            </a:r>
            <a:r>
              <a:rPr lang="en-AU" sz="900" dirty="0"/>
              <a:t> </a:t>
            </a:r>
            <a:r>
              <a:rPr lang="en-AU" sz="900" b="1" dirty="0"/>
              <a:t>68</a:t>
            </a:r>
            <a:r>
              <a:rPr lang="en-AU" sz="900" dirty="0"/>
              <a:t>(2): 838-845</a:t>
            </a:r>
            <a:r>
              <a:rPr lang="en-AU" sz="900" u="sng" dirty="0"/>
              <a:t>.</a:t>
            </a:r>
            <a:r>
              <a:rPr lang="en-AU" sz="900" dirty="0"/>
              <a:t/>
            </a:r>
            <a:br>
              <a:rPr lang="en-AU" sz="900" dirty="0"/>
            </a:br>
            <a:r>
              <a:rPr lang="en-AU" sz="900" dirty="0" err="1"/>
              <a:t>Vilinska</a:t>
            </a:r>
            <a:r>
              <a:rPr lang="en-AU" sz="900" dirty="0"/>
              <a:t>, A. and K. H. Rao (2008</a:t>
            </a:r>
            <a:r>
              <a:rPr lang="en-AU" sz="900" u="sng" dirty="0"/>
              <a:t>Transactions of Nonferrous Metals Society of China</a:t>
            </a:r>
            <a:r>
              <a:rPr lang="en-AU" sz="900" dirty="0"/>
              <a:t> </a:t>
            </a:r>
            <a:r>
              <a:rPr lang="en-AU" sz="900" b="1" dirty="0"/>
              <a:t>18</a:t>
            </a:r>
            <a:r>
              <a:rPr lang="en-AU" sz="900" dirty="0"/>
              <a:t>(6): 1403-1409</a:t>
            </a:r>
          </a:p>
        </p:txBody>
      </p:sp>
    </p:spTree>
    <p:extLst>
      <p:ext uri="{BB962C8B-B14F-4D97-AF65-F5344CB8AC3E}">
        <p14:creationId xmlns:p14="http://schemas.microsoft.com/office/powerpoint/2010/main" val="40076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45999" y="782995"/>
            <a:ext cx="277830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Grinding</a:t>
            </a:r>
          </a:p>
          <a:p>
            <a:pPr eaLnBrk="1" hangingPunct="1"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Production of fractured surfaces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Exposure to air, water, activators</a:t>
            </a:r>
          </a:p>
          <a:p>
            <a:pPr eaLnBrk="1" hangingPunct="1">
              <a:buClr>
                <a:srgbClr val="CCECFF"/>
              </a:buClr>
              <a:defRPr/>
            </a:pPr>
            <a:endParaRPr lang="en-US" sz="16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defRPr/>
            </a:pPr>
            <a:r>
              <a:rPr lang="en-US" sz="1600" dirty="0">
                <a:solidFill>
                  <a:srgbClr val="002F60"/>
                </a:solidFill>
              </a:rPr>
              <a:t>Flotation</a:t>
            </a:r>
          </a:p>
          <a:p>
            <a:pPr eaLnBrk="1" hangingPunct="1">
              <a:buClr>
                <a:srgbClr val="CCECFF"/>
              </a:buClr>
              <a:defRPr/>
            </a:pPr>
            <a:endParaRPr lang="en-US" sz="8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002F60"/>
                </a:solidFill>
              </a:rPr>
              <a:t>  Exposure of fracture surfaces to water, collectors, depressants, activators and foaming agents.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16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Roasting &amp; Smelting Or Heap Leaching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Low grade ores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Electrowinning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lvl="1" eaLnBrk="1" hangingPunct="1">
              <a:defRPr/>
            </a:pPr>
            <a:endParaRPr lang="en-US" sz="1600" dirty="0">
              <a:solidFill>
                <a:srgbClr val="002F6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51722" y="188642"/>
            <a:ext cx="5367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3399"/>
                </a:solidFill>
              </a:rPr>
              <a:t>Extraction of Metals from Sulfide Ores</a:t>
            </a:r>
            <a:endParaRPr lang="en-US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6" name="Content Placeholder 3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65" y="2132856"/>
            <a:ext cx="5619625" cy="3692848"/>
          </a:xfrm>
          <a:prstGeom prst="rect">
            <a:avLst/>
          </a:prstGeom>
        </p:spPr>
      </p:pic>
      <p:pic>
        <p:nvPicPr>
          <p:cNvPr id="7" name="Picture 6" descr="proces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132856"/>
            <a:ext cx="2664296" cy="1225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180px-Video_contact_a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01" y="809842"/>
            <a:ext cx="2849589" cy="25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9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27"/>
            <a:ext cx="8229600" cy="818339"/>
          </a:xfrm>
        </p:spPr>
        <p:txBody>
          <a:bodyPr>
            <a:normAutofit/>
          </a:bodyPr>
          <a:lstStyle/>
          <a:p>
            <a:r>
              <a:rPr lang="en-AU" sz="2400" b="1" i="1" dirty="0" err="1"/>
              <a:t>Leptospirillum</a:t>
            </a:r>
            <a:r>
              <a:rPr lang="en-AU" sz="2400" b="1" dirty="0"/>
              <a:t> </a:t>
            </a:r>
            <a:r>
              <a:rPr lang="en-AU" sz="2400" b="1" i="1" dirty="0" err="1"/>
              <a:t>Ferrooxidans</a:t>
            </a:r>
            <a:endParaRPr lang="en-A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573233" y="6098153"/>
            <a:ext cx="53726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https://sites.google.com/site/fmssgrade12biology/use-of-microbes-in-metal-ores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3233" y="6288781"/>
            <a:ext cx="7136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Coram, N. J. and D. E. Rawlings (2002). </a:t>
            </a:r>
            <a:r>
              <a:rPr lang="en-AU" sz="900" u="sng" dirty="0"/>
              <a:t>Applied and Environmental Microbiology</a:t>
            </a:r>
            <a:r>
              <a:rPr lang="en-AU" sz="900" dirty="0"/>
              <a:t> </a:t>
            </a:r>
            <a:r>
              <a:rPr lang="en-AU" sz="900" b="1" dirty="0"/>
              <a:t>68</a:t>
            </a:r>
            <a:r>
              <a:rPr lang="en-AU" sz="900" dirty="0"/>
              <a:t>(2): 838-845</a:t>
            </a:r>
            <a:r>
              <a:rPr lang="en-AU" sz="900" u="sng" dirty="0"/>
              <a:t>.</a:t>
            </a:r>
            <a:r>
              <a:rPr lang="en-AU" sz="900" dirty="0"/>
              <a:t/>
            </a:r>
            <a:br>
              <a:rPr lang="en-AU" sz="900" dirty="0"/>
            </a:br>
            <a:r>
              <a:rPr lang="en-AU" sz="900" dirty="0" err="1"/>
              <a:t>Vilinska</a:t>
            </a:r>
            <a:r>
              <a:rPr lang="en-AU" sz="900" dirty="0"/>
              <a:t>, A. and K. H. Rao (2008</a:t>
            </a:r>
            <a:r>
              <a:rPr lang="en-AU" sz="900" u="sng" dirty="0"/>
              <a:t>Transactions of Nonferrous Metals Society of China</a:t>
            </a:r>
            <a:r>
              <a:rPr lang="en-AU" sz="900" dirty="0"/>
              <a:t> </a:t>
            </a:r>
            <a:r>
              <a:rPr lang="en-AU" sz="900" b="1" dirty="0"/>
              <a:t>18</a:t>
            </a:r>
            <a:r>
              <a:rPr lang="en-AU" sz="900" dirty="0"/>
              <a:t>(6): 1403-1409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23928" y="1628800"/>
            <a:ext cx="4833086" cy="2736304"/>
            <a:chOff x="4015234" y="1898383"/>
            <a:chExt cx="4833086" cy="27363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234" y="1898383"/>
              <a:ext cx="4833086" cy="273630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376536" y="3726708"/>
              <a:ext cx="228360" cy="267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100" b="1" dirty="0"/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95196" y="3604954"/>
              <a:ext cx="228360" cy="267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100" b="1" dirty="0"/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13856" y="3417115"/>
              <a:ext cx="294247" cy="267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100" b="1" dirty="0"/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03417" y="2590618"/>
              <a:ext cx="228360" cy="267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100" b="1" dirty="0"/>
                <a:t>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25818" y="2853600"/>
              <a:ext cx="228360" cy="267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100" b="1" dirty="0"/>
                <a:t>5</a:t>
              </a:r>
            </a:p>
          </p:txBody>
        </p:sp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45084" y="1160261"/>
            <a:ext cx="8291264" cy="5400600"/>
          </a:xfrm>
        </p:spPr>
        <p:txBody>
          <a:bodyPr>
            <a:normAutofit/>
          </a:bodyPr>
          <a:lstStyle/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Spiral shaped with 0.3-0.5microns in width and 0.9-3microns in length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200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 err="1">
                <a:solidFill>
                  <a:srgbClr val="002060"/>
                </a:solidFill>
              </a:rPr>
              <a:t>Chemolithoautotroph</a:t>
            </a:r>
            <a:endParaRPr lang="en-AU" sz="200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200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Acidophilic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200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Found deep underground at</a:t>
            </a:r>
            <a:br>
              <a:rPr lang="en-AU" sz="2000" dirty="0">
                <a:solidFill>
                  <a:srgbClr val="002060"/>
                </a:solidFill>
              </a:rPr>
            </a:br>
            <a:r>
              <a:rPr lang="en-AU" sz="2000" dirty="0">
                <a:solidFill>
                  <a:srgbClr val="002060"/>
                </a:solidFill>
              </a:rPr>
              <a:t> mine sites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AU" sz="1050" dirty="0">
              <a:solidFill>
                <a:srgbClr val="002060"/>
              </a:solidFill>
            </a:endParaRP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Contributes to acid </a:t>
            </a:r>
            <a:r>
              <a:rPr lang="en-AU" sz="2000" dirty="0" smtClean="0">
                <a:solidFill>
                  <a:srgbClr val="002060"/>
                </a:solidFill>
              </a:rPr>
              <a:t>mine </a:t>
            </a:r>
            <a:r>
              <a:rPr lang="en-AU" sz="2000" dirty="0">
                <a:solidFill>
                  <a:srgbClr val="002060"/>
                </a:solidFill>
              </a:rPr>
              <a:t>drainage </a:t>
            </a:r>
            <a:br>
              <a:rPr lang="en-AU" sz="2000" dirty="0">
                <a:solidFill>
                  <a:srgbClr val="002060"/>
                </a:solidFill>
              </a:rPr>
            </a:br>
            <a:r>
              <a:rPr lang="en-AU" sz="2000" dirty="0">
                <a:solidFill>
                  <a:srgbClr val="002060"/>
                </a:solidFill>
              </a:rPr>
              <a:t>	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002060"/>
                </a:solidFill>
              </a:rPr>
              <a:t>Oxidation of Iron in aerobic conditions</a:t>
            </a:r>
          </a:p>
        </p:txBody>
      </p:sp>
    </p:spTree>
    <p:extLst>
      <p:ext uri="{BB962C8B-B14F-4D97-AF65-F5344CB8AC3E}">
        <p14:creationId xmlns:p14="http://schemas.microsoft.com/office/powerpoint/2010/main" val="41972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706" y="188642"/>
            <a:ext cx="7772400" cy="593861"/>
          </a:xfrm>
        </p:spPr>
        <p:txBody>
          <a:bodyPr/>
          <a:lstStyle/>
          <a:p>
            <a:pPr algn="ctr"/>
            <a:r>
              <a:rPr lang="en-AU" sz="2400" dirty="0" smtClean="0"/>
              <a:t>Extracellular Polymeric Substances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28" y="1440491"/>
            <a:ext cx="4347578" cy="34023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AU" sz="1800" dirty="0">
                <a:solidFill>
                  <a:srgbClr val="002060"/>
                </a:solidFill>
              </a:rPr>
              <a:t>Attachment can assist with dissolution of metals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sz="8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AU" sz="1800" dirty="0">
                <a:solidFill>
                  <a:srgbClr val="002060"/>
                </a:solidFill>
              </a:rPr>
              <a:t>EPS composition: Polysaccharides, Proteins, Free fatty acids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1600" dirty="0">
                <a:solidFill>
                  <a:srgbClr val="002060"/>
                </a:solidFill>
              </a:rPr>
              <a:t>complex to form biofilm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sz="1600" dirty="0">
                <a:solidFill>
                  <a:srgbClr val="002060"/>
                </a:solidFill>
              </a:rPr>
              <a:t>influenced by growth conditions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AU" sz="8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AU" sz="1800" dirty="0">
                <a:solidFill>
                  <a:srgbClr val="002060"/>
                </a:solidFill>
              </a:rPr>
              <a:t>Proteins increase hydrophobicity</a:t>
            </a:r>
          </a:p>
          <a:p>
            <a:pPr>
              <a:buFont typeface="Wingdings" panose="05000000000000000000" pitchFamily="2" charset="2"/>
              <a:buChar char="Ø"/>
            </a:pPr>
            <a:endParaRPr lang="en-AU" sz="8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AU" sz="1800" dirty="0">
                <a:solidFill>
                  <a:srgbClr val="002060"/>
                </a:solidFill>
              </a:rPr>
              <a:t>Polysaccharides decrease hydrophobicity, with potential of selectivity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4" y="1484786"/>
            <a:ext cx="4167889" cy="3125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6021288"/>
            <a:ext cx="5976664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Dwyer, R., et</a:t>
            </a:r>
            <a:r>
              <a:rPr lang="en-AU" sz="900" b="1" i="1" dirty="0">
                <a:solidFill>
                  <a:prstClr val="black"/>
                </a:solidFill>
                <a:latin typeface="Calibri"/>
                <a:ea typeface="+mn-ea"/>
              </a:rPr>
              <a:t>. al </a:t>
            </a:r>
            <a:r>
              <a:rPr lang="en-AU" sz="900" dirty="0">
                <a:solidFill>
                  <a:prstClr val="black"/>
                </a:solidFill>
                <a:latin typeface="Calibri"/>
                <a:ea typeface="+mn-ea"/>
              </a:rPr>
              <a:t>(2012) </a:t>
            </a:r>
            <a:r>
              <a:rPr lang="en-AU" sz="900" i="1" dirty="0">
                <a:solidFill>
                  <a:prstClr val="black"/>
                </a:solidFill>
                <a:latin typeface="Calibri"/>
                <a:ea typeface="+mn-ea"/>
              </a:rPr>
              <a:t>Mineral Processing and Extractive Metallurgy 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b="1" dirty="0" err="1">
                <a:solidFill>
                  <a:prstClr val="black"/>
                </a:solidFill>
                <a:latin typeface="Calibri"/>
                <a:ea typeface="+mn-ea"/>
              </a:rPr>
              <a:t>Govender</a:t>
            </a: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, Y. &amp; </a:t>
            </a:r>
            <a:r>
              <a:rPr lang="en-AU" sz="900" b="1" dirty="0" err="1">
                <a:solidFill>
                  <a:prstClr val="black"/>
                </a:solidFill>
                <a:latin typeface="Calibri"/>
                <a:ea typeface="+mn-ea"/>
              </a:rPr>
              <a:t>Gericke</a:t>
            </a: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, M</a:t>
            </a:r>
            <a:r>
              <a:rPr lang="en-AU" sz="900" dirty="0">
                <a:solidFill>
                  <a:prstClr val="black"/>
                </a:solidFill>
                <a:latin typeface="Calibri"/>
                <a:ea typeface="+mn-ea"/>
              </a:rPr>
              <a:t>. </a:t>
            </a:r>
            <a:r>
              <a:rPr lang="en-AU" sz="900" i="1" dirty="0">
                <a:solidFill>
                  <a:prstClr val="black"/>
                </a:solidFill>
                <a:latin typeface="Calibri"/>
                <a:ea typeface="+mn-ea"/>
              </a:rPr>
              <a:t>Minerals Engineering </a:t>
            </a: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2011</a:t>
            </a:r>
            <a:r>
              <a:rPr lang="en-AU" sz="900" dirty="0">
                <a:solidFill>
                  <a:prstClr val="black"/>
                </a:solidFill>
                <a:latin typeface="Calibri"/>
                <a:ea typeface="+mn-ea"/>
              </a:rPr>
              <a:t>, </a:t>
            </a:r>
            <a:r>
              <a:rPr lang="en-AU" sz="900" i="1" dirty="0">
                <a:solidFill>
                  <a:prstClr val="black"/>
                </a:solidFill>
                <a:latin typeface="Calibri"/>
                <a:ea typeface="+mn-ea"/>
              </a:rPr>
              <a:t>24</a:t>
            </a:r>
            <a:r>
              <a:rPr lang="en-AU" sz="900" dirty="0">
                <a:solidFill>
                  <a:prstClr val="black"/>
                </a:solidFill>
                <a:latin typeface="Calibri"/>
                <a:ea typeface="+mn-ea"/>
              </a:rPr>
              <a:t>, 1122-1127.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Liu, Q.et. al </a:t>
            </a:r>
            <a:r>
              <a:rPr lang="en-AU" sz="900" dirty="0">
                <a:solidFill>
                  <a:prstClr val="black"/>
                </a:solidFill>
                <a:latin typeface="Calibri"/>
                <a:ea typeface="+mn-ea"/>
              </a:rPr>
              <a:t>(2000)</a:t>
            </a: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AU" sz="900" i="1" dirty="0">
                <a:solidFill>
                  <a:prstClr val="black"/>
                </a:solidFill>
                <a:latin typeface="Calibri"/>
                <a:ea typeface="+mn-ea"/>
              </a:rPr>
              <a:t>International Journal of Mineral Processing 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Subramanian, S. et. al </a:t>
            </a:r>
            <a:r>
              <a:rPr lang="en-AU" sz="900" dirty="0">
                <a:solidFill>
                  <a:prstClr val="black"/>
                </a:solidFill>
                <a:latin typeface="Calibri"/>
                <a:ea typeface="+mn-ea"/>
              </a:rPr>
              <a:t>(2003) </a:t>
            </a:r>
            <a:r>
              <a:rPr lang="en-AU" sz="900" i="1" dirty="0">
                <a:solidFill>
                  <a:prstClr val="black"/>
                </a:solidFill>
                <a:latin typeface="Calibri"/>
                <a:ea typeface="+mn-ea"/>
              </a:rPr>
              <a:t>International Journal of Mineral Processing</a:t>
            </a:r>
            <a:endParaRPr lang="en-AU" sz="900" dirty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2394" y="4725146"/>
            <a:ext cx="42484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Calibri"/>
                <a:ea typeface="+mn-ea"/>
              </a:rPr>
              <a:t>Biofilm formation from </a:t>
            </a:r>
            <a:r>
              <a:rPr lang="en-AU" sz="1350" i="1" dirty="0" err="1">
                <a:solidFill>
                  <a:prstClr val="black"/>
                </a:solidFill>
                <a:latin typeface="Calibri"/>
                <a:ea typeface="+mn-ea"/>
              </a:rPr>
              <a:t>Leptospirillum</a:t>
            </a:r>
            <a:r>
              <a:rPr lang="en-AU" sz="1350" i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AU" sz="1350" i="1" dirty="0" err="1">
                <a:solidFill>
                  <a:prstClr val="black"/>
                </a:solidFill>
                <a:latin typeface="Calibri"/>
                <a:ea typeface="+mn-ea"/>
              </a:rPr>
              <a:t>ferrooxidans</a:t>
            </a:r>
            <a:r>
              <a:rPr lang="en-AU" sz="1350" i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AU" sz="1350" dirty="0">
                <a:solidFill>
                  <a:prstClr val="black"/>
                </a:solidFill>
                <a:latin typeface="Calibri"/>
                <a:ea typeface="+mn-ea"/>
              </a:rPr>
              <a:t>on Chalcopyrite</a:t>
            </a:r>
          </a:p>
        </p:txBody>
      </p:sp>
    </p:spTree>
    <p:extLst>
      <p:ext uri="{BB962C8B-B14F-4D97-AF65-F5344CB8AC3E}">
        <p14:creationId xmlns:p14="http://schemas.microsoft.com/office/powerpoint/2010/main" val="18541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353071" y="4779153"/>
            <a:ext cx="3810000" cy="864095"/>
          </a:xfrm>
        </p:spPr>
        <p:txBody>
          <a:bodyPr/>
          <a:lstStyle/>
          <a:p>
            <a:pPr marL="0" indent="0" algn="ctr">
              <a:buNone/>
            </a:pPr>
            <a:r>
              <a:rPr lang="en-AU" sz="1500" dirty="0"/>
              <a:t> </a:t>
            </a:r>
            <a:r>
              <a:rPr lang="en-AU" sz="1650" u="sng" dirty="0"/>
              <a:t>Flotation Summary</a:t>
            </a:r>
          </a:p>
          <a:p>
            <a:r>
              <a:rPr lang="en-AU" sz="1500" dirty="0"/>
              <a:t>Cells with PIPX collector</a:t>
            </a:r>
          </a:p>
          <a:p>
            <a:r>
              <a:rPr lang="en-AU" sz="1500" dirty="0"/>
              <a:t>EPS supernatant at 48 and 72 hours</a:t>
            </a:r>
          </a:p>
        </p:txBody>
      </p:sp>
      <p:sp>
        <p:nvSpPr>
          <p:cNvPr id="18" name="Content Placeholder 1"/>
          <p:cNvSpPr>
            <a:spLocks noGrp="1"/>
          </p:cNvSpPr>
          <p:nvPr>
            <p:ph sz="half" idx="2"/>
          </p:nvPr>
        </p:nvSpPr>
        <p:spPr>
          <a:xfrm>
            <a:off x="305526" y="4347104"/>
            <a:ext cx="3810000" cy="1080119"/>
          </a:xfrm>
        </p:spPr>
        <p:txBody>
          <a:bodyPr/>
          <a:lstStyle/>
          <a:p>
            <a:pPr marL="0" indent="0" algn="ctr">
              <a:buNone/>
            </a:pPr>
            <a:r>
              <a:rPr lang="en-AU" sz="1500" dirty="0"/>
              <a:t> </a:t>
            </a:r>
            <a:r>
              <a:rPr lang="en-AU" sz="1650" u="sng" dirty="0"/>
              <a:t>Attachment Summary</a:t>
            </a:r>
          </a:p>
          <a:p>
            <a:r>
              <a:rPr lang="en-AU" sz="1500" i="1" dirty="0" err="1"/>
              <a:t>L.f</a:t>
            </a:r>
            <a:r>
              <a:rPr lang="en-AU" sz="1500" dirty="0"/>
              <a:t> selectively attaches to pyrite</a:t>
            </a:r>
          </a:p>
          <a:p>
            <a:r>
              <a:rPr lang="en-AU" sz="1500" dirty="0"/>
              <a:t>Selective attachment from 0 – 168 Hrs</a:t>
            </a:r>
          </a:p>
          <a:p>
            <a:r>
              <a:rPr lang="en-AU" sz="1500" dirty="0"/>
              <a:t>EPS/biofilm formation at 48 Hrs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7144" r="12655" b="2366"/>
          <a:stretch/>
        </p:blipFill>
        <p:spPr>
          <a:xfrm>
            <a:off x="5058054" y="1689316"/>
            <a:ext cx="3888432" cy="314384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7404" y="188417"/>
            <a:ext cx="8586954" cy="7950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AU" sz="2000" dirty="0" smtClean="0">
                <a:solidFill>
                  <a:prstClr val="black"/>
                </a:solidFill>
              </a:rPr>
              <a:t>Interaction </a:t>
            </a:r>
            <a:r>
              <a:rPr lang="en-AU" sz="2000" dirty="0">
                <a:solidFill>
                  <a:prstClr val="black"/>
                </a:solidFill>
              </a:rPr>
              <a:t>between </a:t>
            </a:r>
            <a:r>
              <a:rPr lang="en-AU" sz="2000" i="1" dirty="0" err="1">
                <a:solidFill>
                  <a:prstClr val="black"/>
                </a:solidFill>
              </a:rPr>
              <a:t>Leptospirillum</a:t>
            </a:r>
            <a:r>
              <a:rPr lang="en-AU" sz="2000" i="1" dirty="0">
                <a:solidFill>
                  <a:prstClr val="black"/>
                </a:solidFill>
              </a:rPr>
              <a:t> </a:t>
            </a:r>
            <a:r>
              <a:rPr lang="en-AU" sz="2000" i="1" dirty="0" err="1">
                <a:solidFill>
                  <a:prstClr val="black"/>
                </a:solidFill>
              </a:rPr>
              <a:t>ferrooxidans</a:t>
            </a:r>
            <a:r>
              <a:rPr lang="en-AU" sz="2000" i="1" dirty="0">
                <a:solidFill>
                  <a:prstClr val="black"/>
                </a:solidFill>
              </a:rPr>
              <a:t> </a:t>
            </a:r>
            <a:r>
              <a:rPr lang="en-AU" sz="2000" dirty="0" smtClean="0">
                <a:solidFill>
                  <a:prstClr val="black"/>
                </a:solidFill>
              </a:rPr>
              <a:t>and</a:t>
            </a:r>
            <a:r>
              <a:rPr lang="en-AU" sz="2000" dirty="0" smtClean="0">
                <a:solidFill>
                  <a:prstClr val="black"/>
                </a:solidFill>
              </a:rPr>
              <a:t> </a:t>
            </a:r>
            <a:endParaRPr lang="en-AU" sz="2000" dirty="0">
              <a:solidFill>
                <a:prstClr val="black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en-AU" sz="2000" dirty="0">
                <a:solidFill>
                  <a:prstClr val="black"/>
                </a:solidFill>
              </a:rPr>
              <a:t>CuFeS</a:t>
            </a:r>
            <a:r>
              <a:rPr lang="en-AU" sz="2000" baseline="-25000" dirty="0">
                <a:solidFill>
                  <a:prstClr val="black"/>
                </a:solidFill>
              </a:rPr>
              <a:t>2</a:t>
            </a:r>
            <a:r>
              <a:rPr lang="en-AU" sz="2000" dirty="0">
                <a:solidFill>
                  <a:prstClr val="black"/>
                </a:solidFill>
              </a:rPr>
              <a:t> and FeS</a:t>
            </a:r>
            <a:r>
              <a:rPr lang="en-AU" sz="2000" baseline="-25000" dirty="0">
                <a:solidFill>
                  <a:prstClr val="black"/>
                </a:solidFill>
              </a:rPr>
              <a:t>2</a:t>
            </a:r>
            <a:r>
              <a:rPr lang="en-AU" sz="20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028384" y="1700810"/>
            <a:ext cx="864096" cy="19749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9414" y="1808827"/>
            <a:ext cx="4682463" cy="2492245"/>
            <a:chOff x="7313597" y="18089309"/>
            <a:chExt cx="3516950" cy="1730299"/>
          </a:xfrm>
        </p:grpSpPr>
        <p:grpSp>
          <p:nvGrpSpPr>
            <p:cNvPr id="8" name="Group 7"/>
            <p:cNvGrpSpPr/>
            <p:nvPr/>
          </p:nvGrpSpPr>
          <p:grpSpPr>
            <a:xfrm>
              <a:off x="7313597" y="18130200"/>
              <a:ext cx="3516950" cy="1689408"/>
              <a:chOff x="7330437" y="17572253"/>
              <a:chExt cx="3516950" cy="168940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7330437" y="17572253"/>
                <a:ext cx="3516950" cy="1480611"/>
                <a:chOff x="24802311" y="4723878"/>
                <a:chExt cx="3516950" cy="1480611"/>
              </a:xfrm>
            </p:grpSpPr>
            <p:pic>
              <p:nvPicPr>
                <p:cNvPr id="13" name="Picture 5" descr="F:\SEM data\CH481D.TI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02311" y="4723878"/>
                  <a:ext cx="1758475" cy="14806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8" descr="F:\SEM data\PY481B.T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786" y="4724595"/>
                  <a:ext cx="1758475" cy="14798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TextBox 11"/>
              <p:cNvSpPr txBox="1"/>
              <p:nvPr/>
            </p:nvSpPr>
            <p:spPr>
              <a:xfrm>
                <a:off x="7330437" y="19053322"/>
                <a:ext cx="3514442" cy="20833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AU" sz="135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 </a:t>
                </a:r>
                <a:r>
                  <a:rPr lang="en-AU" sz="1350" i="1" dirty="0" err="1">
                    <a:solidFill>
                      <a:prstClr val="black"/>
                    </a:solidFill>
                    <a:latin typeface="Calibri"/>
                    <a:ea typeface="+mn-ea"/>
                  </a:rPr>
                  <a:t>L.f</a:t>
                </a:r>
                <a:r>
                  <a:rPr lang="en-AU" sz="1350" dirty="0">
                    <a:solidFill>
                      <a:prstClr val="black"/>
                    </a:solidFill>
                    <a:latin typeface="Calibri"/>
                    <a:ea typeface="+mn-ea"/>
                  </a:rPr>
                  <a:t> attachment at 48 Hr to Chalcopyrite (A) and Pyrite (B)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315821" y="18103855"/>
              <a:ext cx="431288" cy="240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165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  <a:ea typeface="+mn-ea"/>
                </a:rPr>
                <a:t>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68291" y="18089309"/>
              <a:ext cx="431288" cy="240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1650" b="1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Calibri"/>
                  <a:ea typeface="+mn-ea"/>
                </a:rPr>
                <a:t>B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526" y="6237312"/>
            <a:ext cx="685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Belinda </a:t>
            </a:r>
            <a:r>
              <a:rPr lang="en-US" sz="1000" dirty="0" err="1"/>
              <a:t>Bleeze</a:t>
            </a:r>
            <a:r>
              <a:rPr lang="en-US" sz="1000" dirty="0"/>
              <a:t>, Jing Zhao and Sarah L. Harmer (2018) Selective Attachment of </a:t>
            </a:r>
            <a:r>
              <a:rPr lang="en-US" sz="1000" dirty="0" err="1"/>
              <a:t>Leptospirillum</a:t>
            </a:r>
            <a:r>
              <a:rPr lang="en-US" sz="1000" dirty="0"/>
              <a:t> </a:t>
            </a:r>
            <a:r>
              <a:rPr lang="en-US" sz="1000" dirty="0" err="1"/>
              <a:t>Ferrooxidans</a:t>
            </a:r>
            <a:r>
              <a:rPr lang="en-US" sz="1000" dirty="0"/>
              <a:t> for Separation of Chalcopyrite and Pyrite through Bio-Flotation, Minerals, 8, 86.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121347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484" y="116634"/>
            <a:ext cx="5829300" cy="593861"/>
          </a:xfrm>
        </p:spPr>
        <p:txBody>
          <a:bodyPr/>
          <a:lstStyle/>
          <a:p>
            <a:pPr algn="ctr"/>
            <a:r>
              <a:rPr lang="en-AU" sz="2400" dirty="0" smtClean="0"/>
              <a:t>XPEEM Iron L</a:t>
            </a:r>
            <a:r>
              <a:rPr lang="en-AU" sz="2400" baseline="-25000" dirty="0" smtClean="0"/>
              <a:t>2,3</a:t>
            </a:r>
            <a:r>
              <a:rPr lang="en-AU" sz="2400" dirty="0" smtClean="0"/>
              <a:t> NEXAFS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868" y="4920177"/>
            <a:ext cx="4924090" cy="669064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Changes in the ratio of Fe (II): Fe (III) at different exposure times</a:t>
            </a:r>
          </a:p>
          <a:p>
            <a:pPr marL="0" indent="0">
              <a:buNone/>
            </a:pPr>
            <a:r>
              <a:rPr lang="en-US" sz="1500" dirty="0"/>
              <a:t>Reasonable distribution of Fe (II)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3511" y="4381823"/>
          <a:ext cx="3240359" cy="12320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8041">
                  <a:extLst>
                    <a:ext uri="{9D8B030D-6E8A-4147-A177-3AD203B41FA5}">
                      <a16:colId xmlns="" xmlns:a16="http://schemas.microsoft.com/office/drawing/2014/main" val="1896110016"/>
                    </a:ext>
                  </a:extLst>
                </a:gridCol>
                <a:gridCol w="795192">
                  <a:extLst>
                    <a:ext uri="{9D8B030D-6E8A-4147-A177-3AD203B41FA5}">
                      <a16:colId xmlns="" xmlns:a16="http://schemas.microsoft.com/office/drawing/2014/main" val="154488444"/>
                    </a:ext>
                  </a:extLst>
                </a:gridCol>
                <a:gridCol w="2067126">
                  <a:extLst>
                    <a:ext uri="{9D8B030D-6E8A-4147-A177-3AD203B41FA5}">
                      <a16:colId xmlns="" xmlns:a16="http://schemas.microsoft.com/office/drawing/2014/main" val="1266845667"/>
                    </a:ext>
                  </a:extLst>
                </a:gridCol>
              </a:tblGrid>
              <a:tr h="241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Peak</a:t>
                      </a:r>
                      <a:endParaRPr lang="en-A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Energy </a:t>
                      </a:r>
                      <a:endParaRPr lang="en-A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Functionality</a:t>
                      </a:r>
                      <a:endParaRPr lang="en-A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26108282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578" marR="48578" marT="24289" marB="2428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706.8 – 707.7 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578" marR="48578" marT="24289" marB="2428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 L</a:t>
                      </a:r>
                      <a:r>
                        <a:rPr lang="en-AU" sz="900" baseline="-250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en-AU" sz="9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: Transitions from Fe 2p to Fe 3d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578" marR="48578" marT="24289" marB="24289" anchor="ctr"/>
                </a:tc>
                <a:extLst>
                  <a:ext uri="{0D108BD9-81ED-4DB2-BD59-A6C34878D82A}">
                    <a16:rowId xmlns="" xmlns:a16="http://schemas.microsoft.com/office/drawing/2014/main" val="1326406131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578" marR="48578" marT="24289" marB="24289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708 - 709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578" marR="48578" marT="24289" marB="24289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Transitions from Fe 2p to: Fe 3d-S 3p hybridized states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 oxides and hydroxides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578" marR="48578" marT="24289" marB="24289" anchor="ctr"/>
                </a:tc>
                <a:extLst>
                  <a:ext uri="{0D108BD9-81ED-4DB2-BD59-A6C34878D82A}">
                    <a16:rowId xmlns="" xmlns:a16="http://schemas.microsoft.com/office/drawing/2014/main" val="2135686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712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Pyrite: transitions from Fe 2p to: Fe 4sp - S 3p ; and Fe 4p -S 3p hybridized states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363776289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43508" y="1376772"/>
            <a:ext cx="1374102" cy="2862318"/>
            <a:chOff x="7571554" y="12942951"/>
            <a:chExt cx="2684664" cy="5703893"/>
          </a:xfrm>
        </p:grpSpPr>
        <p:sp>
          <p:nvSpPr>
            <p:cNvPr id="8" name="TextBox 7"/>
            <p:cNvSpPr txBox="1"/>
            <p:nvPr/>
          </p:nvSpPr>
          <p:spPr>
            <a:xfrm>
              <a:off x="7628219" y="12942953"/>
              <a:ext cx="2627999" cy="5519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  <a:ea typeface="+mn-ea"/>
                </a:rPr>
                <a:t>HH Media 48 </a:t>
              </a:r>
              <a:r>
                <a:rPr lang="en-US" sz="1200" b="1" dirty="0" err="1">
                  <a:solidFill>
                    <a:prstClr val="black"/>
                  </a:solidFill>
                  <a:latin typeface="Calibri"/>
                  <a:ea typeface="+mn-ea"/>
                </a:rPr>
                <a:t>Hr</a:t>
              </a:r>
              <a:endParaRPr lang="en-AU" sz="12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571554" y="13360943"/>
              <a:ext cx="2684664" cy="5276755"/>
              <a:chOff x="7770044" y="13315796"/>
              <a:chExt cx="2684664" cy="527675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821904" y="13342276"/>
                <a:ext cx="2632804" cy="5250275"/>
                <a:chOff x="7458178" y="14954893"/>
                <a:chExt cx="2632804" cy="5250275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58178" y="14954893"/>
                  <a:ext cx="2628000" cy="2628000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2982" y="17577168"/>
                  <a:ext cx="2628000" cy="2628000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7770044" y="13315796"/>
                <a:ext cx="901273" cy="551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  <a:endParaRPr lang="en-AU" sz="1200" b="1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774268" y="15920183"/>
                <a:ext cx="897049" cy="551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  <a:endParaRPr lang="en-AU" sz="1200" b="1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623414" y="12942951"/>
              <a:ext cx="2632804" cy="5703893"/>
            </a:xfrm>
            <a:prstGeom prst="rect">
              <a:avLst/>
            </a:prstGeom>
            <a:noFill/>
            <a:ln w="50800">
              <a:solidFill>
                <a:srgbClr val="008A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55676" y="1376774"/>
            <a:ext cx="1371644" cy="2857729"/>
            <a:chOff x="10501578" y="12905359"/>
            <a:chExt cx="2673555" cy="5703893"/>
          </a:xfrm>
        </p:grpSpPr>
        <p:grpSp>
          <p:nvGrpSpPr>
            <p:cNvPr id="22" name="Group 21"/>
            <p:cNvGrpSpPr/>
            <p:nvPr/>
          </p:nvGrpSpPr>
          <p:grpSpPr>
            <a:xfrm>
              <a:off x="10501578" y="12906906"/>
              <a:ext cx="2673555" cy="5693199"/>
              <a:chOff x="10501578" y="12906906"/>
              <a:chExt cx="2673555" cy="569319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0547133" y="12906906"/>
                <a:ext cx="2628000" cy="5693199"/>
                <a:chOff x="10547133" y="12906906"/>
                <a:chExt cx="2628000" cy="5693199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10547133" y="12906906"/>
                  <a:ext cx="2628000" cy="55287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prstClr val="black"/>
                      </a:solidFill>
                      <a:latin typeface="Calibri"/>
                      <a:ea typeface="+mn-ea"/>
                    </a:rPr>
                    <a:t>EPS – fresh 48 </a:t>
                  </a:r>
                  <a:r>
                    <a:rPr lang="en-US" sz="1200" b="1" dirty="0" err="1">
                      <a:solidFill>
                        <a:prstClr val="black"/>
                      </a:solidFill>
                      <a:latin typeface="Calibri"/>
                      <a:ea typeface="+mn-ea"/>
                    </a:rPr>
                    <a:t>Hr</a:t>
                  </a:r>
                  <a:endParaRPr lang="en-AU" sz="1200" b="1" dirty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47133" y="13353868"/>
                  <a:ext cx="2628000" cy="262800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47133" y="15972105"/>
                  <a:ext cx="2628000" cy="2628000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10501578" y="13346986"/>
                <a:ext cx="901273" cy="55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  <a:endParaRPr lang="en-AU" sz="1200" b="1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529697" y="15930174"/>
                <a:ext cx="897051" cy="552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  <a:endParaRPr lang="en-AU" sz="1200" b="1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0536012" y="12905359"/>
              <a:ext cx="2632804" cy="5703893"/>
            </a:xfrm>
            <a:prstGeom prst="rect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350">
                <a:solidFill>
                  <a:prstClr val="white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038" y="6363592"/>
            <a:ext cx="894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b="1" dirty="0" err="1">
                <a:solidFill>
                  <a:prstClr val="black"/>
                </a:solidFill>
                <a:latin typeface="Calibri"/>
                <a:ea typeface="+mn-ea"/>
              </a:rPr>
              <a:t>Kalegowda</a:t>
            </a:r>
            <a:r>
              <a:rPr lang="en-US" sz="900" b="1" dirty="0">
                <a:solidFill>
                  <a:prstClr val="black"/>
                </a:solidFill>
                <a:latin typeface="Calibri"/>
                <a:ea typeface="+mn-ea"/>
              </a:rPr>
              <a:t>, Y. et. al </a:t>
            </a:r>
            <a:r>
              <a:rPr lang="en-US" sz="900" dirty="0">
                <a:solidFill>
                  <a:prstClr val="black"/>
                </a:solidFill>
                <a:latin typeface="Calibri"/>
                <a:ea typeface="+mn-ea"/>
              </a:rPr>
              <a:t>(2015), </a:t>
            </a:r>
            <a:r>
              <a:rPr lang="en-US" sz="900" i="1" dirty="0">
                <a:solidFill>
                  <a:prstClr val="black"/>
                </a:solidFill>
                <a:latin typeface="Calibri"/>
                <a:ea typeface="+mn-ea"/>
              </a:rPr>
              <a:t>Surface Science		</a:t>
            </a:r>
            <a:r>
              <a:rPr lang="en-US" sz="900" dirty="0">
                <a:solidFill>
                  <a:prstClr val="black"/>
                </a:solidFill>
                <a:latin typeface="Calibri"/>
                <a:ea typeface="+mn-ea"/>
              </a:rPr>
              <a:t> 		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Acres, R. G., et. al </a:t>
            </a:r>
            <a:r>
              <a:rPr lang="en-AU" sz="900" dirty="0">
                <a:solidFill>
                  <a:prstClr val="black"/>
                </a:solidFill>
                <a:latin typeface="Calibri"/>
                <a:ea typeface="+mn-ea"/>
              </a:rPr>
              <a:t>(2010) </a:t>
            </a:r>
            <a:r>
              <a:rPr lang="en-AU" sz="900" i="1" dirty="0">
                <a:solidFill>
                  <a:prstClr val="black"/>
                </a:solidFill>
                <a:latin typeface="Calibri"/>
                <a:ea typeface="+mn-ea"/>
              </a:rPr>
              <a:t>Journal of synchrotron radiation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6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162629" y="1376773"/>
            <a:ext cx="1382782" cy="2860244"/>
            <a:chOff x="4261792" y="846254"/>
            <a:chExt cx="1843709" cy="3813659"/>
          </a:xfrm>
        </p:grpSpPr>
        <p:grpSp>
          <p:nvGrpSpPr>
            <p:cNvPr id="33" name="Group 32"/>
            <p:cNvGrpSpPr/>
            <p:nvPr/>
          </p:nvGrpSpPr>
          <p:grpSpPr>
            <a:xfrm>
              <a:off x="4261792" y="846254"/>
              <a:ext cx="1843709" cy="3813659"/>
              <a:chOff x="4261792" y="846254"/>
              <a:chExt cx="1843709" cy="3813659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291655" y="846254"/>
                <a:ext cx="176656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EPS – 7 days</a:t>
                </a:r>
                <a:endParaRPr lang="en-AU" sz="1200" b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261792" y="1164578"/>
                <a:ext cx="1796426" cy="1747667"/>
                <a:chOff x="4261792" y="1164578"/>
                <a:chExt cx="1796426" cy="1747667"/>
              </a:xfrm>
            </p:grpSpPr>
            <p:pic>
              <p:nvPicPr>
                <p:cNvPr id="28" name="Picture 27" descr="U:\Documents\Peem data\Analysis\Sample 4\Fe 706 eV background removed.tif"/>
                <p:cNvPicPr/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61792" y="1164578"/>
                  <a:ext cx="1796426" cy="174766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4297596" y="1164579"/>
                  <a:ext cx="6165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prstClr val="white"/>
                      </a:solidFill>
                      <a:latin typeface="Calibri"/>
                      <a:ea typeface="+mn-ea"/>
                    </a:rPr>
                    <a:t>a</a:t>
                  </a:r>
                  <a:endParaRPr lang="en-AU" sz="1200" b="1" dirty="0">
                    <a:solidFill>
                      <a:prstClr val="white"/>
                    </a:solidFill>
                    <a:latin typeface="Calibri"/>
                    <a:ea typeface="+mn-ea"/>
                  </a:endParaRPr>
                </a:p>
              </p:txBody>
            </p:sp>
          </p:grpSp>
          <p:pic>
            <p:nvPicPr>
              <p:cNvPr id="30" name="Picture 29" descr="U:\Documents\Peem data\Analysis\Sample 4\Fe 707.6 eV background removed.tif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7596" y="2912246"/>
                <a:ext cx="1807905" cy="17476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4304209" y="2924336"/>
                <a:ext cx="6136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  <a:endParaRPr lang="en-AU" sz="1200" b="1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4274816" y="846965"/>
              <a:ext cx="1800982" cy="3810305"/>
            </a:xfrm>
            <a:prstGeom prst="rect">
              <a:avLst/>
            </a:prstGeom>
            <a:noFill/>
            <a:ln w="50800">
              <a:solidFill>
                <a:srgbClr val="FF0D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350">
                <a:solidFill>
                  <a:prstClr val="white"/>
                </a:solidFill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r="7018" b="2750"/>
          <a:stretch/>
        </p:blipFill>
        <p:spPr>
          <a:xfrm>
            <a:off x="4733090" y="1281567"/>
            <a:ext cx="4236680" cy="36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470" y="188642"/>
            <a:ext cx="5829300" cy="593861"/>
          </a:xfrm>
        </p:spPr>
        <p:txBody>
          <a:bodyPr/>
          <a:lstStyle/>
          <a:p>
            <a:pPr algn="ctr"/>
            <a:r>
              <a:rPr lang="en-AU" dirty="0" smtClean="0"/>
              <a:t>Copper NEXAFS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870" y="5068023"/>
            <a:ext cx="4343211" cy="683237"/>
          </a:xfrm>
        </p:spPr>
        <p:txBody>
          <a:bodyPr/>
          <a:lstStyle/>
          <a:p>
            <a:pPr marL="0" indent="0">
              <a:buNone/>
            </a:pPr>
            <a:r>
              <a:rPr lang="en-US" sz="1650" dirty="0"/>
              <a:t>Copper (II) present in EPS at 48 </a:t>
            </a:r>
            <a:r>
              <a:rPr lang="en-US" sz="1650" dirty="0" err="1"/>
              <a:t>Hrs</a:t>
            </a:r>
            <a:endParaRPr lang="en-US" sz="1650" dirty="0"/>
          </a:p>
          <a:p>
            <a:pPr marL="0" indent="0">
              <a:buNone/>
            </a:pPr>
            <a:r>
              <a:rPr lang="en-US" sz="1650" dirty="0"/>
              <a:t>Distribution changes with exposure condition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1140" y="1367747"/>
            <a:ext cx="1378330" cy="2835000"/>
            <a:chOff x="9324528" y="20151262"/>
            <a:chExt cx="2658418" cy="5703893"/>
          </a:xfrm>
        </p:grpSpPr>
        <p:grpSp>
          <p:nvGrpSpPr>
            <p:cNvPr id="11" name="Group 10"/>
            <p:cNvGrpSpPr/>
            <p:nvPr/>
          </p:nvGrpSpPr>
          <p:grpSpPr>
            <a:xfrm>
              <a:off x="9324528" y="20151262"/>
              <a:ext cx="2658418" cy="5673888"/>
              <a:chOff x="10529695" y="20183084"/>
              <a:chExt cx="2658418" cy="567388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547133" y="20183084"/>
                <a:ext cx="2628000" cy="5573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black"/>
                    </a:solidFill>
                    <a:latin typeface="Calibri"/>
                    <a:ea typeface="+mn-ea"/>
                  </a:rPr>
                  <a:t>EPS – fresh 48 </a:t>
                </a:r>
                <a:r>
                  <a:rPr lang="en-US" sz="1200" b="1" dirty="0" err="1">
                    <a:solidFill>
                      <a:prstClr val="black"/>
                    </a:solidFill>
                    <a:latin typeface="Calibri"/>
                    <a:ea typeface="+mn-ea"/>
                  </a:rPr>
                  <a:t>Hr</a:t>
                </a:r>
                <a:endParaRPr lang="en-AU" sz="1200" b="1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0113" y="20611119"/>
                <a:ext cx="2628000" cy="26279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5652" y="23219718"/>
                <a:ext cx="2628000" cy="263725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529695" y="20594056"/>
                <a:ext cx="1044715" cy="55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  <a:endParaRPr lang="en-AU" sz="1200" b="1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562113" y="23229767"/>
                <a:ext cx="1044715" cy="55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  <a:endParaRPr lang="en-AU" sz="1200" b="1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9331518" y="20151262"/>
              <a:ext cx="2632804" cy="5703893"/>
            </a:xfrm>
            <a:prstGeom prst="rect">
              <a:avLst/>
            </a:prstGeom>
            <a:noFill/>
            <a:ln w="508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35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75736" y="4427630"/>
          <a:ext cx="2943203" cy="10493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5958">
                  <a:extLst>
                    <a:ext uri="{9D8B030D-6E8A-4147-A177-3AD203B41FA5}">
                      <a16:colId xmlns="" xmlns:a16="http://schemas.microsoft.com/office/drawing/2014/main" val="3420391300"/>
                    </a:ext>
                  </a:extLst>
                </a:gridCol>
                <a:gridCol w="750299">
                  <a:extLst>
                    <a:ext uri="{9D8B030D-6E8A-4147-A177-3AD203B41FA5}">
                      <a16:colId xmlns="" xmlns:a16="http://schemas.microsoft.com/office/drawing/2014/main" val="154488444"/>
                    </a:ext>
                  </a:extLst>
                </a:gridCol>
                <a:gridCol w="1786946">
                  <a:extLst>
                    <a:ext uri="{9D8B030D-6E8A-4147-A177-3AD203B41FA5}">
                      <a16:colId xmlns="" xmlns:a16="http://schemas.microsoft.com/office/drawing/2014/main" val="1266845667"/>
                    </a:ext>
                  </a:extLst>
                </a:gridCol>
              </a:tblGrid>
              <a:tr h="241863">
                <a:tc>
                  <a:txBody>
                    <a:bodyPr/>
                    <a:lstStyle/>
                    <a:p>
                      <a:pPr algn="ctr"/>
                      <a:r>
                        <a:rPr lang="en-AU" sz="1100" dirty="0" smtClean="0"/>
                        <a:t>Peak</a:t>
                      </a:r>
                      <a:endParaRPr lang="en-AU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 smtClean="0"/>
                        <a:t>Energy</a:t>
                      </a:r>
                      <a:endParaRPr lang="en-AU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 smtClean="0"/>
                        <a:t>Functionality</a:t>
                      </a:r>
                      <a:endParaRPr lang="en-AU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26108282"/>
                  </a:ext>
                </a:extLst>
              </a:tr>
              <a:tr h="3227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dirty="0" smtClean="0"/>
                        <a:t>a</a:t>
                      </a:r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930 – 931.2</a:t>
                      </a:r>
                      <a:endParaRPr lang="en-AU" sz="900" dirty="0" smtClean="0"/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just" defTabSz="2138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dirty="0" smtClean="0"/>
                        <a:t>Cu (II) </a:t>
                      </a:r>
                    </a:p>
                    <a:p>
                      <a:pPr marL="0" marR="0" lvl="0" indent="0" algn="just" defTabSz="2138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dirty="0" smtClean="0"/>
                        <a:t>Cu (II) oxidation products (</a:t>
                      </a:r>
                      <a:r>
                        <a:rPr lang="en-AU" sz="900" dirty="0" err="1" smtClean="0"/>
                        <a:t>CuO</a:t>
                      </a:r>
                      <a:r>
                        <a:rPr lang="en-AU" sz="900" dirty="0" smtClean="0"/>
                        <a:t>)</a:t>
                      </a:r>
                    </a:p>
                  </a:txBody>
                  <a:tcPr marL="48439" marR="48439" marT="24219" marB="24219" anchor="ctr"/>
                </a:tc>
                <a:extLst>
                  <a:ext uri="{0D108BD9-81ED-4DB2-BD59-A6C34878D82A}">
                    <a16:rowId xmlns="" xmlns:a16="http://schemas.microsoft.com/office/drawing/2014/main" val="1326406131"/>
                  </a:ext>
                </a:extLst>
              </a:tr>
              <a:tr h="3227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dirty="0" smtClean="0"/>
                        <a:t>b</a:t>
                      </a:r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932.3 – 932.6</a:t>
                      </a:r>
                      <a:endParaRPr lang="en-AU" sz="900" dirty="0" smtClean="0"/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l" defTabSz="2138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Cu (I) in </a:t>
                      </a:r>
                      <a:r>
                        <a:rPr lang="en-US" sz="900" dirty="0" err="1" smtClean="0"/>
                        <a:t>Cp</a:t>
                      </a:r>
                      <a:r>
                        <a:rPr lang="en-US" sz="900" dirty="0" smtClean="0"/>
                        <a:t>, Cu L</a:t>
                      </a:r>
                      <a:r>
                        <a:rPr lang="en-US" sz="900" baseline="-25000" dirty="0" smtClean="0"/>
                        <a:t>3</a:t>
                      </a:r>
                      <a:r>
                        <a:rPr lang="en-US" sz="900" baseline="0" dirty="0" smtClean="0"/>
                        <a:t> in metallic standards </a:t>
                      </a:r>
                    </a:p>
                  </a:txBody>
                  <a:tcPr marL="48439" marR="48439" marT="24219" marB="24219" anchor="ctr"/>
                </a:tc>
                <a:extLst>
                  <a:ext uri="{0D108BD9-81ED-4DB2-BD59-A6C34878D82A}">
                    <a16:rowId xmlns="" xmlns:a16="http://schemas.microsoft.com/office/drawing/2014/main" val="213568669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2" y="5697254"/>
            <a:ext cx="87801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b="1" dirty="0" err="1">
                <a:solidFill>
                  <a:prstClr val="black"/>
                </a:solidFill>
                <a:latin typeface="Calibri"/>
                <a:ea typeface="+mn-ea"/>
              </a:rPr>
              <a:t>Kalegowda</a:t>
            </a:r>
            <a:r>
              <a:rPr lang="en-US" sz="900" b="1" dirty="0">
                <a:solidFill>
                  <a:prstClr val="black"/>
                </a:solidFill>
                <a:latin typeface="Calibri"/>
                <a:ea typeface="+mn-ea"/>
              </a:rPr>
              <a:t>, Y., et. al</a:t>
            </a:r>
            <a:r>
              <a:rPr lang="en-US" sz="900" dirty="0">
                <a:solidFill>
                  <a:prstClr val="black"/>
                </a:solidFill>
                <a:latin typeface="Calibri"/>
                <a:ea typeface="+mn-ea"/>
              </a:rPr>
              <a:t> (2015) </a:t>
            </a:r>
            <a:r>
              <a:rPr lang="en-US" sz="900" i="1" dirty="0">
                <a:solidFill>
                  <a:prstClr val="black"/>
                </a:solidFill>
                <a:latin typeface="Calibri"/>
                <a:ea typeface="+mn-ea"/>
              </a:rPr>
              <a:t>Surface Science</a:t>
            </a:r>
            <a:r>
              <a:rPr lang="en-US" sz="900" dirty="0">
                <a:solidFill>
                  <a:prstClr val="black"/>
                </a:solidFill>
                <a:latin typeface="Calibri"/>
                <a:ea typeface="+mn-ea"/>
              </a:rPr>
              <a:t> 					</a:t>
            </a:r>
            <a:r>
              <a:rPr lang="en-US" sz="900" b="1" dirty="0">
                <a:solidFill>
                  <a:prstClr val="black"/>
                </a:solidFill>
                <a:latin typeface="Calibri"/>
                <a:ea typeface="+mn-ea"/>
              </a:rPr>
              <a:t>Acres, R. G., et. al </a:t>
            </a:r>
            <a:r>
              <a:rPr lang="en-US" sz="900" dirty="0">
                <a:solidFill>
                  <a:prstClr val="black"/>
                </a:solidFill>
                <a:latin typeface="Calibri"/>
                <a:ea typeface="+mn-ea"/>
              </a:rPr>
              <a:t>(2010) </a:t>
            </a:r>
            <a:r>
              <a:rPr lang="en-US" sz="900" i="1" dirty="0">
                <a:solidFill>
                  <a:prstClr val="black"/>
                </a:solidFill>
                <a:latin typeface="Calibri"/>
                <a:ea typeface="+mn-ea"/>
              </a:rPr>
              <a:t>Journal of synchrotron radiation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900" b="1" dirty="0">
                <a:solidFill>
                  <a:prstClr val="black"/>
                </a:solidFill>
                <a:latin typeface="Calibri"/>
                <a:ea typeface="+mn-ea"/>
              </a:rPr>
              <a:t>Todd, E., et. al </a:t>
            </a:r>
            <a:r>
              <a:rPr lang="en-AU" sz="900" dirty="0">
                <a:solidFill>
                  <a:prstClr val="black"/>
                </a:solidFill>
                <a:latin typeface="Calibri"/>
                <a:ea typeface="+mn-ea"/>
              </a:rPr>
              <a:t>(2003) </a:t>
            </a:r>
            <a:r>
              <a:rPr lang="en-AU" sz="900" i="1" dirty="0" err="1">
                <a:solidFill>
                  <a:prstClr val="black"/>
                </a:solidFill>
                <a:latin typeface="Calibri"/>
                <a:ea typeface="+mn-ea"/>
              </a:rPr>
              <a:t>Geochimica</a:t>
            </a:r>
            <a:r>
              <a:rPr lang="en-AU" sz="900" i="1" dirty="0">
                <a:solidFill>
                  <a:prstClr val="black"/>
                </a:solidFill>
                <a:latin typeface="Calibri"/>
                <a:ea typeface="+mn-ea"/>
              </a:rPr>
              <a:t> et </a:t>
            </a:r>
            <a:r>
              <a:rPr lang="en-AU" sz="900" i="1" dirty="0" err="1">
                <a:solidFill>
                  <a:prstClr val="black"/>
                </a:solidFill>
                <a:latin typeface="Calibri"/>
                <a:ea typeface="+mn-ea"/>
              </a:rPr>
              <a:t>Cosmochimica</a:t>
            </a:r>
            <a:r>
              <a:rPr lang="en-AU" sz="900" i="1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AU" sz="900" i="1" dirty="0" err="1">
                <a:solidFill>
                  <a:prstClr val="black"/>
                </a:solidFill>
                <a:latin typeface="Calibri"/>
                <a:ea typeface="+mn-ea"/>
              </a:rPr>
              <a:t>Acta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81564" y="1367747"/>
            <a:ext cx="1392285" cy="2835000"/>
            <a:chOff x="2546267" y="825404"/>
            <a:chExt cx="1856380" cy="3780000"/>
          </a:xfrm>
        </p:grpSpPr>
        <p:sp>
          <p:nvSpPr>
            <p:cNvPr id="23" name="TextBox 22"/>
            <p:cNvSpPr txBox="1"/>
            <p:nvPr/>
          </p:nvSpPr>
          <p:spPr>
            <a:xfrm>
              <a:off x="2568815" y="837951"/>
              <a:ext cx="181674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  <a:ea typeface="+mn-ea"/>
                </a:rPr>
                <a:t>EPS – frozen 48 </a:t>
              </a:r>
              <a:r>
                <a:rPr lang="en-US" sz="1200" b="1" dirty="0" err="1">
                  <a:solidFill>
                    <a:prstClr val="black"/>
                  </a:solidFill>
                  <a:latin typeface="Calibri"/>
                  <a:ea typeface="+mn-ea"/>
                </a:rPr>
                <a:t>Hr</a:t>
              </a:r>
              <a:endParaRPr lang="en-AU" sz="12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546267" y="1109065"/>
              <a:ext cx="1848266" cy="3487210"/>
              <a:chOff x="2546267" y="1109065"/>
              <a:chExt cx="1848266" cy="348721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546267" y="1109065"/>
                <a:ext cx="1848266" cy="1741246"/>
                <a:chOff x="2546267" y="1109065"/>
                <a:chExt cx="1848266" cy="1741246"/>
              </a:xfrm>
            </p:grpSpPr>
            <p:pic>
              <p:nvPicPr>
                <p:cNvPr id="17" name="Picture 16" descr="\\userab\b\blee0008\Documents\Peem data\2016 05 July\Analysis\EPS 48 Hr - Frozen\Cu 920 eV with background removed.tif"/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7788" y="1109406"/>
                  <a:ext cx="1816745" cy="17409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546267" y="1109065"/>
                  <a:ext cx="7222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dirty="0">
                      <a:solidFill>
                        <a:prstClr val="white"/>
                      </a:solidFill>
                      <a:latin typeface="Calibri"/>
                      <a:ea typeface="+mn-ea"/>
                    </a:rPr>
                    <a:t>a</a:t>
                  </a:r>
                  <a:endParaRPr lang="en-AU" sz="1200" b="1" dirty="0">
                    <a:solidFill>
                      <a:prstClr val="white"/>
                    </a:solidFill>
                    <a:latin typeface="Calibri"/>
                    <a:ea typeface="+mn-ea"/>
                  </a:endParaRPr>
                </a:p>
              </p:txBody>
            </p:sp>
          </p:grpSp>
          <p:pic>
            <p:nvPicPr>
              <p:cNvPr id="20" name="Picture 19" descr="\\userab\b\blee0008\Documents\Peem data\2016 05 July\Analysis\EPS 48 Hr - Frozen\Cu 921.5 eV with background removed.tif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9706" y="2837799"/>
                <a:ext cx="1816745" cy="17584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568815" y="2846310"/>
                <a:ext cx="722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  <a:endParaRPr lang="en-AU" sz="1200" b="1" dirty="0">
                  <a:solidFill>
                    <a:prstClr val="white"/>
                  </a:solidFill>
                  <a:latin typeface="Calibri"/>
                  <a:ea typeface="+mn-ea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582581" y="825404"/>
              <a:ext cx="1820066" cy="3780000"/>
            </a:xfrm>
            <a:prstGeom prst="rect">
              <a:avLst/>
            </a:prstGeom>
            <a:noFill/>
            <a:ln w="50800">
              <a:solidFill>
                <a:srgbClr val="FF1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02950" y="1366193"/>
            <a:ext cx="1377062" cy="1529204"/>
            <a:chOff x="4210035" y="846758"/>
            <a:chExt cx="1770793" cy="2035220"/>
          </a:xfrm>
        </p:grpSpPr>
        <p:sp>
          <p:nvSpPr>
            <p:cNvPr id="27" name="TextBox 26"/>
            <p:cNvSpPr txBox="1"/>
            <p:nvPr/>
          </p:nvSpPr>
          <p:spPr>
            <a:xfrm>
              <a:off x="4227199" y="858198"/>
              <a:ext cx="1753629" cy="3686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  <a:ea typeface="+mn-ea"/>
                </a:rPr>
                <a:t>EPS – 72 </a:t>
              </a:r>
              <a:r>
                <a:rPr lang="en-US" sz="1200" b="1" dirty="0" err="1">
                  <a:solidFill>
                    <a:prstClr val="black"/>
                  </a:solidFill>
                  <a:latin typeface="Calibri"/>
                  <a:ea typeface="+mn-ea"/>
                </a:rPr>
                <a:t>Hr</a:t>
              </a:r>
              <a:endParaRPr lang="en-AU" sz="12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028" y="1125178"/>
              <a:ext cx="1756800" cy="17568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210035" y="846758"/>
              <a:ext cx="1770793" cy="2035220"/>
            </a:xfrm>
            <a:prstGeom prst="rect">
              <a:avLst/>
            </a:prstGeom>
            <a:noFill/>
            <a:ln w="50800">
              <a:solidFill>
                <a:srgbClr val="FF00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301876" y="2967430"/>
            <a:ext cx="1378136" cy="1543328"/>
            <a:chOff x="4481089" y="3779089"/>
            <a:chExt cx="1844981" cy="2057771"/>
          </a:xfrm>
        </p:grpSpPr>
        <p:sp>
          <p:nvSpPr>
            <p:cNvPr id="31" name="TextBox 30"/>
            <p:cNvSpPr txBox="1"/>
            <p:nvPr/>
          </p:nvSpPr>
          <p:spPr>
            <a:xfrm>
              <a:off x="4498886" y="3790550"/>
              <a:ext cx="181828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  <a:ea typeface="+mn-ea"/>
                </a:rPr>
                <a:t>HH Media – 48 </a:t>
              </a:r>
              <a:r>
                <a:rPr lang="en-US" sz="1200" b="1" dirty="0" err="1">
                  <a:solidFill>
                    <a:prstClr val="black"/>
                  </a:solidFill>
                  <a:latin typeface="Calibri"/>
                  <a:ea typeface="+mn-ea"/>
                </a:rPr>
                <a:t>Hr</a:t>
              </a:r>
              <a:endParaRPr lang="en-AU" sz="12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pic>
          <p:nvPicPr>
            <p:cNvPr id="29" name="Picture 28" descr="\\userab\b\blee0008\Documents\Peem data\2016 05 July\Analysis\HH Media control 72 Hr\Cu 922 eV with background removed.tif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987" y="4110889"/>
              <a:ext cx="1836083" cy="17259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4481089" y="3779089"/>
              <a:ext cx="1836083" cy="2038938"/>
            </a:xfrm>
            <a:prstGeom prst="rect">
              <a:avLst/>
            </a:prstGeom>
            <a:noFill/>
            <a:ln w="50800">
              <a:solidFill>
                <a:srgbClr val="138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350">
                <a:solidFill>
                  <a:prstClr val="white"/>
                </a:solidFill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1789" r="1780" b="561"/>
          <a:stretch/>
        </p:blipFill>
        <p:spPr>
          <a:xfrm>
            <a:off x="4856307" y="1294967"/>
            <a:ext cx="4258616" cy="38828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316695" y="1580495"/>
            <a:ext cx="541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/>
                <a:ea typeface="+mn-ea"/>
              </a:rPr>
              <a:t>b</a:t>
            </a:r>
            <a:endParaRPr lang="en-AU" sz="1200" b="1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16695" y="3198747"/>
            <a:ext cx="541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/>
                <a:ea typeface="+mn-ea"/>
              </a:rPr>
              <a:t>b</a:t>
            </a:r>
            <a:endParaRPr lang="en-AU" sz="1200" b="1" dirty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82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098" y="260650"/>
            <a:ext cx="5829300" cy="593861"/>
          </a:xfrm>
        </p:spPr>
        <p:txBody>
          <a:bodyPr/>
          <a:lstStyle/>
          <a:p>
            <a:pPr algn="ctr"/>
            <a:r>
              <a:rPr lang="en-AU" sz="2400" dirty="0" smtClean="0"/>
              <a:t>Carbon </a:t>
            </a:r>
            <a:r>
              <a:rPr lang="en-AU" sz="2400" dirty="0" smtClean="0"/>
              <a:t>K edge NEXAFS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02" y="3200982"/>
            <a:ext cx="4517994" cy="1080120"/>
          </a:xfrm>
        </p:spPr>
        <p:txBody>
          <a:bodyPr/>
          <a:lstStyle/>
          <a:p>
            <a:pPr marL="0" indent="0">
              <a:buNone/>
            </a:pPr>
            <a:r>
              <a:rPr lang="en-US" sz="1650" dirty="0"/>
              <a:t>Increase of COOH (polysaccharides) over time</a:t>
            </a:r>
            <a:endParaRPr lang="en-AU" sz="165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85646" y="4185086"/>
          <a:ext cx="2700300" cy="8900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6054">
                  <a:extLst>
                    <a:ext uri="{9D8B030D-6E8A-4147-A177-3AD203B41FA5}">
                      <a16:colId xmlns="" xmlns:a16="http://schemas.microsoft.com/office/drawing/2014/main" val="170493757"/>
                    </a:ext>
                  </a:extLst>
                </a:gridCol>
                <a:gridCol w="918102">
                  <a:extLst>
                    <a:ext uri="{9D8B030D-6E8A-4147-A177-3AD203B41FA5}">
                      <a16:colId xmlns="" xmlns:a16="http://schemas.microsoft.com/office/drawing/2014/main" val="154488444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1266845667"/>
                    </a:ext>
                  </a:extLst>
                </a:gridCol>
              </a:tblGrid>
              <a:tr h="241863">
                <a:tc>
                  <a:txBody>
                    <a:bodyPr/>
                    <a:lstStyle/>
                    <a:p>
                      <a:pPr algn="ctr"/>
                      <a:r>
                        <a:rPr lang="en-AU" sz="1100" dirty="0" smtClean="0"/>
                        <a:t>Peak</a:t>
                      </a:r>
                      <a:endParaRPr lang="en-AU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 smtClean="0"/>
                        <a:t>Energy</a:t>
                      </a:r>
                      <a:endParaRPr lang="en-AU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 smtClean="0"/>
                        <a:t>Functionality</a:t>
                      </a:r>
                      <a:endParaRPr lang="en-AU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26108282"/>
                  </a:ext>
                </a:extLst>
              </a:tr>
              <a:tr h="208458">
                <a:tc>
                  <a:txBody>
                    <a:bodyPr/>
                    <a:lstStyle/>
                    <a:p>
                      <a:pPr algn="ctr"/>
                      <a:r>
                        <a:rPr lang="en-AU" sz="1100" dirty="0" smtClean="0"/>
                        <a:t>a</a:t>
                      </a:r>
                      <a:endParaRPr lang="en-AU" sz="1100" dirty="0"/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285 –</a:t>
                      </a:r>
                      <a:r>
                        <a:rPr lang="en-US" sz="1100" baseline="0" dirty="0" smtClean="0"/>
                        <a:t> 285.2 </a:t>
                      </a:r>
                      <a:endParaRPr lang="en-AU" sz="1100" dirty="0"/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just" defTabSz="2138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Aromatic C-H</a:t>
                      </a:r>
                      <a:r>
                        <a:rPr lang="en-US" sz="1100" baseline="0" dirty="0" smtClean="0"/>
                        <a:t> or C=C</a:t>
                      </a:r>
                      <a:endParaRPr lang="en-AU" sz="1100" dirty="0" smtClean="0"/>
                    </a:p>
                  </a:txBody>
                  <a:tcPr marL="48439" marR="48439" marT="24219" marB="24219" anchor="ctr"/>
                </a:tc>
                <a:extLst>
                  <a:ext uri="{0D108BD9-81ED-4DB2-BD59-A6C34878D82A}">
                    <a16:rowId xmlns="" xmlns:a16="http://schemas.microsoft.com/office/drawing/2014/main" val="1326406131"/>
                  </a:ext>
                </a:extLst>
              </a:tr>
              <a:tr h="2084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dirty="0" smtClean="0"/>
                        <a:t>b</a:t>
                      </a:r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287.3 –</a:t>
                      </a:r>
                      <a:r>
                        <a:rPr lang="en-US" sz="1100" baseline="0" dirty="0" smtClean="0"/>
                        <a:t> 287.5 </a:t>
                      </a:r>
                      <a:endParaRPr lang="en-AU" sz="1100" dirty="0" smtClean="0"/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just" defTabSz="2138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Aliphatic C</a:t>
                      </a:r>
                      <a:endParaRPr lang="en-AU" sz="1100" dirty="0" smtClean="0"/>
                    </a:p>
                  </a:txBody>
                  <a:tcPr marL="48439" marR="48439" marT="24219" marB="24219" anchor="ctr"/>
                </a:tc>
                <a:extLst>
                  <a:ext uri="{0D108BD9-81ED-4DB2-BD59-A6C34878D82A}">
                    <a16:rowId xmlns="" xmlns:a16="http://schemas.microsoft.com/office/drawing/2014/main" val="2569955506"/>
                  </a:ext>
                </a:extLst>
              </a:tr>
              <a:tr h="2084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dirty="0" smtClean="0"/>
                        <a:t>c</a:t>
                      </a:r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288.4 – 288.8</a:t>
                      </a:r>
                      <a:endParaRPr lang="en-AU" sz="1100" dirty="0" smtClean="0"/>
                    </a:p>
                  </a:txBody>
                  <a:tcPr marL="48439" marR="48439" marT="24219" marB="24219" anchor="ctr"/>
                </a:tc>
                <a:tc>
                  <a:txBody>
                    <a:bodyPr/>
                    <a:lstStyle/>
                    <a:p>
                      <a:pPr marL="0" marR="0" lvl="0" indent="0" algn="just" defTabSz="2138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COOH carboxyl</a:t>
                      </a:r>
                      <a:endParaRPr lang="en-AU" sz="1100" dirty="0" smtClean="0"/>
                    </a:p>
                  </a:txBody>
                  <a:tcPr marL="48439" marR="48439" marT="24219" marB="24219" anchor="ctr"/>
                </a:tc>
                <a:extLst>
                  <a:ext uri="{0D108BD9-81ED-4DB2-BD59-A6C34878D82A}">
                    <a16:rowId xmlns="" xmlns:a16="http://schemas.microsoft.com/office/drawing/2014/main" val="21356866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43509" y="5813539"/>
            <a:ext cx="8815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  <a:ea typeface="+mn-ea"/>
              </a:rPr>
              <a:t>Singh, B., et. al </a:t>
            </a:r>
            <a:r>
              <a:rPr lang="en-US" sz="900" dirty="0">
                <a:solidFill>
                  <a:prstClr val="black"/>
                </a:solidFill>
                <a:latin typeface="Calibri"/>
                <a:ea typeface="+mn-ea"/>
              </a:rPr>
              <a:t>(2014) </a:t>
            </a:r>
            <a:r>
              <a:rPr lang="en-US" sz="900" i="1" dirty="0">
                <a:solidFill>
                  <a:prstClr val="black"/>
                </a:solidFill>
                <a:latin typeface="Calibri"/>
                <a:ea typeface="+mn-ea"/>
              </a:rPr>
              <a:t>Organic Geochemistry</a:t>
            </a:r>
            <a:r>
              <a:rPr lang="en-US" sz="900" dirty="0">
                <a:solidFill>
                  <a:prstClr val="black"/>
                </a:solidFill>
                <a:latin typeface="Calibri"/>
                <a:ea typeface="+mn-ea"/>
              </a:rPr>
              <a:t> 				</a:t>
            </a:r>
            <a:r>
              <a:rPr lang="en-US" sz="900" b="1" dirty="0" err="1">
                <a:solidFill>
                  <a:prstClr val="black"/>
                </a:solidFill>
                <a:latin typeface="Calibri"/>
                <a:ea typeface="+mn-ea"/>
              </a:rPr>
              <a:t>Boese</a:t>
            </a:r>
            <a:r>
              <a:rPr lang="en-US" sz="900" b="1" dirty="0">
                <a:solidFill>
                  <a:prstClr val="black"/>
                </a:solidFill>
                <a:latin typeface="Calibri"/>
                <a:ea typeface="+mn-ea"/>
              </a:rPr>
              <a:t>, J., et. al </a:t>
            </a:r>
            <a:r>
              <a:rPr lang="en-US" sz="900" dirty="0">
                <a:solidFill>
                  <a:prstClr val="black"/>
                </a:solidFill>
                <a:latin typeface="Calibri"/>
                <a:ea typeface="+mn-ea"/>
              </a:rPr>
              <a:t>(1997) </a:t>
            </a:r>
            <a:r>
              <a:rPr lang="en-US" sz="900" i="1" dirty="0">
                <a:solidFill>
                  <a:prstClr val="black"/>
                </a:solidFill>
                <a:latin typeface="Calibri"/>
                <a:ea typeface="+mn-ea"/>
              </a:rPr>
              <a:t>Journal of Electron Spectroscopy and Related Phenomena</a:t>
            </a:r>
            <a:endParaRPr lang="en-AU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7514" y="1538792"/>
            <a:ext cx="3954372" cy="1534933"/>
            <a:chOff x="240970" y="830058"/>
            <a:chExt cx="5272496" cy="2046577"/>
          </a:xfrm>
        </p:grpSpPr>
        <p:sp>
          <p:nvSpPr>
            <p:cNvPr id="12" name="TextBox 11"/>
            <p:cNvSpPr txBox="1"/>
            <p:nvPr/>
          </p:nvSpPr>
          <p:spPr>
            <a:xfrm>
              <a:off x="251061" y="830058"/>
              <a:ext cx="526240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  <a:ea typeface="+mn-ea"/>
                </a:rPr>
                <a:t>EPS – frozen 48 </a:t>
              </a:r>
              <a:r>
                <a:rPr lang="en-US" sz="1200" b="1" dirty="0" err="1">
                  <a:solidFill>
                    <a:prstClr val="black"/>
                  </a:solidFill>
                  <a:latin typeface="Calibri"/>
                  <a:ea typeface="+mn-ea"/>
                </a:rPr>
                <a:t>hr</a:t>
              </a:r>
              <a:endParaRPr lang="en-AU" sz="12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pic>
          <p:nvPicPr>
            <p:cNvPr id="9" name="Picture 8" descr="\\userab\b\blee0008\Documents\Peem data\2016 05 July\Analysis\EPS 48 Hr - Frozen\C 283.7 eV with background removed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66" y="1119835"/>
              <a:ext cx="1756800" cy="175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\\userab\b\blee0008\Documents\Peem data\2016 05 July\Analysis\EPS 48 Hr - Frozen\C 286.1 eV with background removed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866" y="1119835"/>
              <a:ext cx="1756800" cy="175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\\userab\b\blee0008\Documents\Peem data\2016 05 July\Analysis\EPS 48 Hr - Frozen\C 287.2 eV with background removed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666" y="1119835"/>
              <a:ext cx="1756800" cy="175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40970" y="830058"/>
              <a:ext cx="5272496" cy="2035367"/>
            </a:xfrm>
            <a:prstGeom prst="rect">
              <a:avLst/>
            </a:prstGeom>
            <a:noFill/>
            <a:ln w="57150">
              <a:solidFill>
                <a:srgbClr val="FF1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AU" sz="135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0970" y="1082402"/>
              <a:ext cx="3624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1350" b="1" dirty="0">
                  <a:solidFill>
                    <a:prstClr val="white"/>
                  </a:solidFill>
                  <a:latin typeface="Calibri"/>
                  <a:ea typeface="+mn-ea"/>
                </a:rPr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5674" y="1082402"/>
              <a:ext cx="3624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1350" b="1" dirty="0">
                  <a:solidFill>
                    <a:prstClr val="white"/>
                  </a:solidFill>
                  <a:latin typeface="Calibri"/>
                  <a:ea typeface="+mn-ea"/>
                </a:rPr>
                <a:t>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52474" y="1082402"/>
              <a:ext cx="3624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AU" sz="1350" b="1" dirty="0">
                  <a:solidFill>
                    <a:prstClr val="white"/>
                  </a:solidFill>
                  <a:latin typeface="Calibri"/>
                  <a:ea typeface="+mn-ea"/>
                </a:rPr>
                <a:t>c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2096" r="4693"/>
          <a:stretch/>
        </p:blipFill>
        <p:spPr>
          <a:xfrm>
            <a:off x="4517994" y="1464255"/>
            <a:ext cx="4523466" cy="401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684213" y="188917"/>
            <a:ext cx="7772400" cy="79181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400" i="1" dirty="0"/>
              <a:t>In situ</a:t>
            </a:r>
            <a:r>
              <a:rPr lang="en-US" sz="2400" dirty="0"/>
              <a:t> STXM analysis of </a:t>
            </a:r>
            <a:r>
              <a:rPr lang="en-US" sz="2400" dirty="0" err="1"/>
              <a:t>L</a:t>
            </a:r>
            <a:r>
              <a:rPr lang="en-US" sz="2400" i="1" dirty="0" err="1"/>
              <a:t>.f</a:t>
            </a:r>
            <a:r>
              <a:rPr lang="en-US" sz="2400" i="1" dirty="0"/>
              <a:t> </a:t>
            </a:r>
            <a:r>
              <a:rPr lang="en-US" sz="2400" dirty="0"/>
              <a:t>on pyrite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88" y="1052738"/>
            <a:ext cx="4226416" cy="4463931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"/>
          <a:stretch/>
        </p:blipFill>
        <p:spPr bwMode="auto">
          <a:xfrm>
            <a:off x="2627786" y="2598092"/>
            <a:ext cx="1806541" cy="177178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E:\harm0061\Flinders\Synchrotron\CLS\2014-2\CLS-STXM-Aug2014\VLM140816\V 140815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9" y="2598094"/>
            <a:ext cx="2393997" cy="17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05" y="5543681"/>
            <a:ext cx="63627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88" y="6691443"/>
            <a:ext cx="25146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7546" y="1191712"/>
            <a:ext cx="375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Liquid cell allows for C K edge NEXAFS analysis of  hydrated EPS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27784" y="3922764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 </a:t>
            </a:r>
            <a:r>
              <a:rPr lang="el-GR" sz="1200" dirty="0">
                <a:solidFill>
                  <a:schemeClr val="bg1"/>
                </a:solidFill>
              </a:rPr>
              <a:t>μ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129705" y="2996952"/>
            <a:ext cx="3010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15591" y="2769779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30 </a:t>
            </a:r>
            <a:r>
              <a:rPr lang="el-GR" sz="1200" dirty="0">
                <a:solidFill>
                  <a:schemeClr val="bg1"/>
                </a:solidFill>
              </a:rPr>
              <a:t>μ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843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5038" y="188642"/>
            <a:ext cx="7772400" cy="5938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AU" sz="2400" dirty="0"/>
              <a:t>Conclusions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0787" y="1024960"/>
            <a:ext cx="4676676" cy="4489238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Indirect – contact mechanism of attachment</a:t>
            </a:r>
          </a:p>
          <a:p>
            <a:pPr lvl="1"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Irreversible attachment</a:t>
            </a:r>
          </a:p>
          <a:p>
            <a:pPr lvl="1"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Presence of EPS</a:t>
            </a:r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Iron, copper and oxygen NEXAFS all indicate the presence of metal oxides</a:t>
            </a:r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Oxy-hydroxide formation in the absence of cells</a:t>
            </a:r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EPS </a:t>
            </a:r>
            <a:r>
              <a:rPr lang="en-US" sz="1650" dirty="0" err="1"/>
              <a:t>oxidises</a:t>
            </a:r>
            <a:r>
              <a:rPr lang="en-US" sz="1650" dirty="0"/>
              <a:t> </a:t>
            </a:r>
            <a:r>
              <a:rPr lang="en-US" sz="1650" dirty="0" err="1"/>
              <a:t>Fe</a:t>
            </a:r>
            <a:r>
              <a:rPr lang="en-US" sz="1650" baseline="30000" dirty="0" err="1"/>
              <a:t>II</a:t>
            </a:r>
            <a:r>
              <a:rPr lang="en-US" sz="1650" dirty="0"/>
              <a:t> to Fe</a:t>
            </a:r>
            <a:r>
              <a:rPr lang="en-US" sz="1650" baseline="30000" dirty="0"/>
              <a:t>3+</a:t>
            </a:r>
            <a:r>
              <a:rPr lang="en-US" sz="1650" dirty="0"/>
              <a:t> and removes it from the surface </a:t>
            </a:r>
            <a:endParaRPr lang="en-US" sz="1650" dirty="0"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>
                <a:sym typeface="Wingdings" panose="05000000000000000000" pitchFamily="2" charset="2"/>
              </a:rPr>
              <a:t>EPS acts as a depressant and should be further investigated as a replacement for cyanide</a:t>
            </a:r>
            <a:endParaRPr lang="en-US" sz="1650" dirty="0"/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Increasing presence of COOH and iron </a:t>
            </a:r>
            <a:r>
              <a:rPr lang="en-US" sz="1650" dirty="0" err="1"/>
              <a:t>oxyhydroxides</a:t>
            </a:r>
            <a:r>
              <a:rPr lang="en-US" sz="1650" dirty="0"/>
              <a:t> correlates the increased suppression of pyrite </a:t>
            </a:r>
          </a:p>
          <a:p>
            <a:pPr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Most changes/differences occur within 48 h</a:t>
            </a:r>
          </a:p>
          <a:p>
            <a:pPr lvl="1" fontAlgn="auto">
              <a:spcAft>
                <a:spcPts val="0"/>
              </a:spcAft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sz="1650" dirty="0"/>
              <a:t>early biofilm formation (attachment studies)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072214" y="1412776"/>
            <a:ext cx="3589149" cy="3500090"/>
            <a:chOff x="5292080" y="1882612"/>
            <a:chExt cx="3589149" cy="3500090"/>
          </a:xfrm>
        </p:grpSpPr>
        <p:sp>
          <p:nvSpPr>
            <p:cNvPr id="7" name="Rectangle 6"/>
            <p:cNvSpPr/>
            <p:nvPr/>
          </p:nvSpPr>
          <p:spPr>
            <a:xfrm>
              <a:off x="5292080" y="1884030"/>
              <a:ext cx="3539068" cy="17434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292080" y="3639225"/>
              <a:ext cx="3539068" cy="174347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5427095" y="2874140"/>
              <a:ext cx="3142390" cy="1603999"/>
            </a:xfrm>
            <a:custGeom>
              <a:avLst/>
              <a:gdLst>
                <a:gd name="connsiteX0" fmla="*/ 30480 w 3388659"/>
                <a:gd name="connsiteY0" fmla="*/ 692076 h 1495313"/>
                <a:gd name="connsiteX1" fmla="*/ 277906 w 3388659"/>
                <a:gd name="connsiteY1" fmla="*/ 595257 h 1495313"/>
                <a:gd name="connsiteX2" fmla="*/ 439271 w 3388659"/>
                <a:gd name="connsiteY2" fmla="*/ 487680 h 1495313"/>
                <a:gd name="connsiteX3" fmla="*/ 546847 w 3388659"/>
                <a:gd name="connsiteY3" fmla="*/ 466165 h 1495313"/>
                <a:gd name="connsiteX4" fmla="*/ 632908 w 3388659"/>
                <a:gd name="connsiteY4" fmla="*/ 444650 h 1495313"/>
                <a:gd name="connsiteX5" fmla="*/ 718969 w 3388659"/>
                <a:gd name="connsiteY5" fmla="*/ 401619 h 1495313"/>
                <a:gd name="connsiteX6" fmla="*/ 751242 w 3388659"/>
                <a:gd name="connsiteY6" fmla="*/ 380104 h 1495313"/>
                <a:gd name="connsiteX7" fmla="*/ 783515 w 3388659"/>
                <a:gd name="connsiteY7" fmla="*/ 337073 h 1495313"/>
                <a:gd name="connsiteX8" fmla="*/ 869577 w 3388659"/>
                <a:gd name="connsiteY8" fmla="*/ 304800 h 1495313"/>
                <a:gd name="connsiteX9" fmla="*/ 977153 w 3388659"/>
                <a:gd name="connsiteY9" fmla="*/ 207981 h 1495313"/>
                <a:gd name="connsiteX10" fmla="*/ 1095487 w 3388659"/>
                <a:gd name="connsiteY10" fmla="*/ 121920 h 1495313"/>
                <a:gd name="connsiteX11" fmla="*/ 1213821 w 3388659"/>
                <a:gd name="connsiteY11" fmla="*/ 68132 h 1495313"/>
                <a:gd name="connsiteX12" fmla="*/ 1299882 w 3388659"/>
                <a:gd name="connsiteY12" fmla="*/ 35859 h 1495313"/>
                <a:gd name="connsiteX13" fmla="*/ 1428974 w 3388659"/>
                <a:gd name="connsiteY13" fmla="*/ 14344 h 1495313"/>
                <a:gd name="connsiteX14" fmla="*/ 1601097 w 3388659"/>
                <a:gd name="connsiteY14" fmla="*/ 3586 h 1495313"/>
                <a:gd name="connsiteX15" fmla="*/ 1697915 w 3388659"/>
                <a:gd name="connsiteY15" fmla="*/ 3586 h 1495313"/>
                <a:gd name="connsiteX16" fmla="*/ 1891553 w 3388659"/>
                <a:gd name="connsiteY16" fmla="*/ 3586 h 1495313"/>
                <a:gd name="connsiteX17" fmla="*/ 2009887 w 3388659"/>
                <a:gd name="connsiteY17" fmla="*/ 25101 h 1495313"/>
                <a:gd name="connsiteX18" fmla="*/ 2117464 w 3388659"/>
                <a:gd name="connsiteY18" fmla="*/ 46617 h 1495313"/>
                <a:gd name="connsiteX19" fmla="*/ 2257313 w 3388659"/>
                <a:gd name="connsiteY19" fmla="*/ 46617 h 1495313"/>
                <a:gd name="connsiteX20" fmla="*/ 2397162 w 3388659"/>
                <a:gd name="connsiteY20" fmla="*/ 100405 h 1495313"/>
                <a:gd name="connsiteX21" fmla="*/ 2537012 w 3388659"/>
                <a:gd name="connsiteY21" fmla="*/ 207981 h 1495313"/>
                <a:gd name="connsiteX22" fmla="*/ 2633831 w 3388659"/>
                <a:gd name="connsiteY22" fmla="*/ 294043 h 1495313"/>
                <a:gd name="connsiteX23" fmla="*/ 2719892 w 3388659"/>
                <a:gd name="connsiteY23" fmla="*/ 358589 h 1495313"/>
                <a:gd name="connsiteX24" fmla="*/ 2784438 w 3388659"/>
                <a:gd name="connsiteY24" fmla="*/ 412377 h 1495313"/>
                <a:gd name="connsiteX25" fmla="*/ 2924287 w 3388659"/>
                <a:gd name="connsiteY25" fmla="*/ 455407 h 1495313"/>
                <a:gd name="connsiteX26" fmla="*/ 3021106 w 3388659"/>
                <a:gd name="connsiteY26" fmla="*/ 498438 h 1495313"/>
                <a:gd name="connsiteX27" fmla="*/ 3031864 w 3388659"/>
                <a:gd name="connsiteY27" fmla="*/ 552226 h 1495313"/>
                <a:gd name="connsiteX28" fmla="*/ 3053379 w 3388659"/>
                <a:gd name="connsiteY28" fmla="*/ 584499 h 1495313"/>
                <a:gd name="connsiteX29" fmla="*/ 3236259 w 3388659"/>
                <a:gd name="connsiteY29" fmla="*/ 606014 h 1495313"/>
                <a:gd name="connsiteX30" fmla="*/ 3279289 w 3388659"/>
                <a:gd name="connsiteY30" fmla="*/ 638287 h 1495313"/>
                <a:gd name="connsiteX31" fmla="*/ 3343835 w 3388659"/>
                <a:gd name="connsiteY31" fmla="*/ 681318 h 1495313"/>
                <a:gd name="connsiteX32" fmla="*/ 3386866 w 3388659"/>
                <a:gd name="connsiteY32" fmla="*/ 702833 h 1495313"/>
                <a:gd name="connsiteX33" fmla="*/ 3354593 w 3388659"/>
                <a:gd name="connsiteY33" fmla="*/ 788894 h 1495313"/>
                <a:gd name="connsiteX34" fmla="*/ 3236259 w 3388659"/>
                <a:gd name="connsiteY34" fmla="*/ 950259 h 1495313"/>
                <a:gd name="connsiteX35" fmla="*/ 3117925 w 3388659"/>
                <a:gd name="connsiteY35" fmla="*/ 1014805 h 1495313"/>
                <a:gd name="connsiteX36" fmla="*/ 3021106 w 3388659"/>
                <a:gd name="connsiteY36" fmla="*/ 1100866 h 1495313"/>
                <a:gd name="connsiteX37" fmla="*/ 2967318 w 3388659"/>
                <a:gd name="connsiteY37" fmla="*/ 1165412 h 1495313"/>
                <a:gd name="connsiteX38" fmla="*/ 2848984 w 3388659"/>
                <a:gd name="connsiteY38" fmla="*/ 1197685 h 1495313"/>
                <a:gd name="connsiteX39" fmla="*/ 2784438 w 3388659"/>
                <a:gd name="connsiteY39" fmla="*/ 1240716 h 1495313"/>
                <a:gd name="connsiteX40" fmla="*/ 2429435 w 3388659"/>
                <a:gd name="connsiteY40" fmla="*/ 1272989 h 1495313"/>
                <a:gd name="connsiteX41" fmla="*/ 2375647 w 3388659"/>
                <a:gd name="connsiteY41" fmla="*/ 1272989 h 1495313"/>
                <a:gd name="connsiteX42" fmla="*/ 2268071 w 3388659"/>
                <a:gd name="connsiteY42" fmla="*/ 1391323 h 1495313"/>
                <a:gd name="connsiteX43" fmla="*/ 2214282 w 3388659"/>
                <a:gd name="connsiteY43" fmla="*/ 1445111 h 1495313"/>
                <a:gd name="connsiteX44" fmla="*/ 2128221 w 3388659"/>
                <a:gd name="connsiteY44" fmla="*/ 1455869 h 1495313"/>
                <a:gd name="connsiteX45" fmla="*/ 2085191 w 3388659"/>
                <a:gd name="connsiteY45" fmla="*/ 1466626 h 1495313"/>
                <a:gd name="connsiteX46" fmla="*/ 2020645 w 3388659"/>
                <a:gd name="connsiteY46" fmla="*/ 1466626 h 1495313"/>
                <a:gd name="connsiteX47" fmla="*/ 1848522 w 3388659"/>
                <a:gd name="connsiteY47" fmla="*/ 1477384 h 1495313"/>
                <a:gd name="connsiteX48" fmla="*/ 1611854 w 3388659"/>
                <a:gd name="connsiteY48" fmla="*/ 1488141 h 1495313"/>
                <a:gd name="connsiteX49" fmla="*/ 1385944 w 3388659"/>
                <a:gd name="connsiteY49" fmla="*/ 1488141 h 1495313"/>
                <a:gd name="connsiteX50" fmla="*/ 1299882 w 3388659"/>
                <a:gd name="connsiteY50" fmla="*/ 1445111 h 1495313"/>
                <a:gd name="connsiteX51" fmla="*/ 1095487 w 3388659"/>
                <a:gd name="connsiteY51" fmla="*/ 1412838 h 1495313"/>
                <a:gd name="connsiteX52" fmla="*/ 1030941 w 3388659"/>
                <a:gd name="connsiteY52" fmla="*/ 1412838 h 1495313"/>
                <a:gd name="connsiteX53" fmla="*/ 966395 w 3388659"/>
                <a:gd name="connsiteY53" fmla="*/ 1402080 h 1495313"/>
                <a:gd name="connsiteX54" fmla="*/ 848061 w 3388659"/>
                <a:gd name="connsiteY54" fmla="*/ 1391323 h 1495313"/>
                <a:gd name="connsiteX55" fmla="*/ 643666 w 3388659"/>
                <a:gd name="connsiteY55" fmla="*/ 1272989 h 1495313"/>
                <a:gd name="connsiteX56" fmla="*/ 450028 w 3388659"/>
                <a:gd name="connsiteY56" fmla="*/ 1186927 h 1495313"/>
                <a:gd name="connsiteX57" fmla="*/ 374725 w 3388659"/>
                <a:gd name="connsiteY57" fmla="*/ 1122381 h 1495313"/>
                <a:gd name="connsiteX58" fmla="*/ 213360 w 3388659"/>
                <a:gd name="connsiteY58" fmla="*/ 993290 h 1495313"/>
                <a:gd name="connsiteX59" fmla="*/ 116541 w 3388659"/>
                <a:gd name="connsiteY59" fmla="*/ 874956 h 1495313"/>
                <a:gd name="connsiteX60" fmla="*/ 95026 w 3388659"/>
                <a:gd name="connsiteY60" fmla="*/ 810410 h 1495313"/>
                <a:gd name="connsiteX61" fmla="*/ 30480 w 3388659"/>
                <a:gd name="connsiteY61" fmla="*/ 692076 h 149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8659" h="1495313">
                  <a:moveTo>
                    <a:pt x="30480" y="692076"/>
                  </a:moveTo>
                  <a:cubicBezTo>
                    <a:pt x="60960" y="656217"/>
                    <a:pt x="209774" y="629323"/>
                    <a:pt x="277906" y="595257"/>
                  </a:cubicBezTo>
                  <a:cubicBezTo>
                    <a:pt x="346038" y="561191"/>
                    <a:pt x="394447" y="509195"/>
                    <a:pt x="439271" y="487680"/>
                  </a:cubicBezTo>
                  <a:cubicBezTo>
                    <a:pt x="484095" y="466165"/>
                    <a:pt x="514574" y="473337"/>
                    <a:pt x="546847" y="466165"/>
                  </a:cubicBezTo>
                  <a:cubicBezTo>
                    <a:pt x="579120" y="458993"/>
                    <a:pt x="604221" y="455408"/>
                    <a:pt x="632908" y="444650"/>
                  </a:cubicBezTo>
                  <a:cubicBezTo>
                    <a:pt x="661595" y="433892"/>
                    <a:pt x="699247" y="412377"/>
                    <a:pt x="718969" y="401619"/>
                  </a:cubicBezTo>
                  <a:cubicBezTo>
                    <a:pt x="738691" y="390861"/>
                    <a:pt x="740484" y="390862"/>
                    <a:pt x="751242" y="380104"/>
                  </a:cubicBezTo>
                  <a:cubicBezTo>
                    <a:pt x="762000" y="369346"/>
                    <a:pt x="763792" y="349624"/>
                    <a:pt x="783515" y="337073"/>
                  </a:cubicBezTo>
                  <a:cubicBezTo>
                    <a:pt x="803238" y="324522"/>
                    <a:pt x="837304" y="326315"/>
                    <a:pt x="869577" y="304800"/>
                  </a:cubicBezTo>
                  <a:cubicBezTo>
                    <a:pt x="901850" y="283285"/>
                    <a:pt x="939501" y="238461"/>
                    <a:pt x="977153" y="207981"/>
                  </a:cubicBezTo>
                  <a:cubicBezTo>
                    <a:pt x="1014805" y="177501"/>
                    <a:pt x="1056042" y="145228"/>
                    <a:pt x="1095487" y="121920"/>
                  </a:cubicBezTo>
                  <a:cubicBezTo>
                    <a:pt x="1134932" y="98612"/>
                    <a:pt x="1179755" y="82476"/>
                    <a:pt x="1213821" y="68132"/>
                  </a:cubicBezTo>
                  <a:cubicBezTo>
                    <a:pt x="1247887" y="53789"/>
                    <a:pt x="1264023" y="44824"/>
                    <a:pt x="1299882" y="35859"/>
                  </a:cubicBezTo>
                  <a:cubicBezTo>
                    <a:pt x="1335741" y="26894"/>
                    <a:pt x="1378772" y="19723"/>
                    <a:pt x="1428974" y="14344"/>
                  </a:cubicBezTo>
                  <a:cubicBezTo>
                    <a:pt x="1479176" y="8965"/>
                    <a:pt x="1556274" y="5379"/>
                    <a:pt x="1601097" y="3586"/>
                  </a:cubicBezTo>
                  <a:cubicBezTo>
                    <a:pt x="1645920" y="1793"/>
                    <a:pt x="1697915" y="3586"/>
                    <a:pt x="1697915" y="3586"/>
                  </a:cubicBezTo>
                  <a:cubicBezTo>
                    <a:pt x="1746324" y="3586"/>
                    <a:pt x="1839558" y="0"/>
                    <a:pt x="1891553" y="3586"/>
                  </a:cubicBezTo>
                  <a:cubicBezTo>
                    <a:pt x="1943548" y="7172"/>
                    <a:pt x="2009887" y="25101"/>
                    <a:pt x="2009887" y="25101"/>
                  </a:cubicBezTo>
                  <a:cubicBezTo>
                    <a:pt x="2047539" y="32273"/>
                    <a:pt x="2076226" y="43031"/>
                    <a:pt x="2117464" y="46617"/>
                  </a:cubicBezTo>
                  <a:cubicBezTo>
                    <a:pt x="2158702" y="50203"/>
                    <a:pt x="2210697" y="37652"/>
                    <a:pt x="2257313" y="46617"/>
                  </a:cubicBezTo>
                  <a:cubicBezTo>
                    <a:pt x="2303929" y="55582"/>
                    <a:pt x="2350546" y="73511"/>
                    <a:pt x="2397162" y="100405"/>
                  </a:cubicBezTo>
                  <a:cubicBezTo>
                    <a:pt x="2443778" y="127299"/>
                    <a:pt x="2497567" y="175708"/>
                    <a:pt x="2537012" y="207981"/>
                  </a:cubicBezTo>
                  <a:cubicBezTo>
                    <a:pt x="2576457" y="240254"/>
                    <a:pt x="2603351" y="268942"/>
                    <a:pt x="2633831" y="294043"/>
                  </a:cubicBezTo>
                  <a:cubicBezTo>
                    <a:pt x="2664311" y="319144"/>
                    <a:pt x="2694791" y="338867"/>
                    <a:pt x="2719892" y="358589"/>
                  </a:cubicBezTo>
                  <a:cubicBezTo>
                    <a:pt x="2744993" y="378311"/>
                    <a:pt x="2750372" y="396241"/>
                    <a:pt x="2784438" y="412377"/>
                  </a:cubicBezTo>
                  <a:cubicBezTo>
                    <a:pt x="2818504" y="428513"/>
                    <a:pt x="2884842" y="441064"/>
                    <a:pt x="2924287" y="455407"/>
                  </a:cubicBezTo>
                  <a:cubicBezTo>
                    <a:pt x="2963732" y="469750"/>
                    <a:pt x="3003176" y="482301"/>
                    <a:pt x="3021106" y="498438"/>
                  </a:cubicBezTo>
                  <a:cubicBezTo>
                    <a:pt x="3039036" y="514575"/>
                    <a:pt x="3026485" y="537883"/>
                    <a:pt x="3031864" y="552226"/>
                  </a:cubicBezTo>
                  <a:cubicBezTo>
                    <a:pt x="3037243" y="566570"/>
                    <a:pt x="3019313" y="575534"/>
                    <a:pt x="3053379" y="584499"/>
                  </a:cubicBezTo>
                  <a:cubicBezTo>
                    <a:pt x="3087445" y="593464"/>
                    <a:pt x="3198607" y="597049"/>
                    <a:pt x="3236259" y="606014"/>
                  </a:cubicBezTo>
                  <a:cubicBezTo>
                    <a:pt x="3273911" y="614979"/>
                    <a:pt x="3261360" y="625736"/>
                    <a:pt x="3279289" y="638287"/>
                  </a:cubicBezTo>
                  <a:cubicBezTo>
                    <a:pt x="3297218" y="650838"/>
                    <a:pt x="3325906" y="670560"/>
                    <a:pt x="3343835" y="681318"/>
                  </a:cubicBezTo>
                  <a:cubicBezTo>
                    <a:pt x="3361764" y="692076"/>
                    <a:pt x="3385073" y="684904"/>
                    <a:pt x="3386866" y="702833"/>
                  </a:cubicBezTo>
                  <a:cubicBezTo>
                    <a:pt x="3388659" y="720762"/>
                    <a:pt x="3379694" y="747656"/>
                    <a:pt x="3354593" y="788894"/>
                  </a:cubicBezTo>
                  <a:cubicBezTo>
                    <a:pt x="3329492" y="830132"/>
                    <a:pt x="3275704" y="912607"/>
                    <a:pt x="3236259" y="950259"/>
                  </a:cubicBezTo>
                  <a:cubicBezTo>
                    <a:pt x="3196814" y="987911"/>
                    <a:pt x="3153784" y="989704"/>
                    <a:pt x="3117925" y="1014805"/>
                  </a:cubicBezTo>
                  <a:cubicBezTo>
                    <a:pt x="3082066" y="1039906"/>
                    <a:pt x="3046207" y="1075765"/>
                    <a:pt x="3021106" y="1100866"/>
                  </a:cubicBezTo>
                  <a:cubicBezTo>
                    <a:pt x="2996005" y="1125967"/>
                    <a:pt x="2996005" y="1149276"/>
                    <a:pt x="2967318" y="1165412"/>
                  </a:cubicBezTo>
                  <a:cubicBezTo>
                    <a:pt x="2938631" y="1181548"/>
                    <a:pt x="2879464" y="1185134"/>
                    <a:pt x="2848984" y="1197685"/>
                  </a:cubicBezTo>
                  <a:cubicBezTo>
                    <a:pt x="2818504" y="1210236"/>
                    <a:pt x="2854363" y="1228165"/>
                    <a:pt x="2784438" y="1240716"/>
                  </a:cubicBezTo>
                  <a:cubicBezTo>
                    <a:pt x="2714513" y="1253267"/>
                    <a:pt x="2497567" y="1267610"/>
                    <a:pt x="2429435" y="1272989"/>
                  </a:cubicBezTo>
                  <a:cubicBezTo>
                    <a:pt x="2361303" y="1278368"/>
                    <a:pt x="2402541" y="1253267"/>
                    <a:pt x="2375647" y="1272989"/>
                  </a:cubicBezTo>
                  <a:cubicBezTo>
                    <a:pt x="2348753" y="1292711"/>
                    <a:pt x="2294965" y="1362636"/>
                    <a:pt x="2268071" y="1391323"/>
                  </a:cubicBezTo>
                  <a:cubicBezTo>
                    <a:pt x="2241177" y="1420010"/>
                    <a:pt x="2237590" y="1434353"/>
                    <a:pt x="2214282" y="1445111"/>
                  </a:cubicBezTo>
                  <a:cubicBezTo>
                    <a:pt x="2190974" y="1455869"/>
                    <a:pt x="2149736" y="1452283"/>
                    <a:pt x="2128221" y="1455869"/>
                  </a:cubicBezTo>
                  <a:cubicBezTo>
                    <a:pt x="2106706" y="1459455"/>
                    <a:pt x="2103120" y="1464833"/>
                    <a:pt x="2085191" y="1466626"/>
                  </a:cubicBezTo>
                  <a:cubicBezTo>
                    <a:pt x="2067262" y="1468419"/>
                    <a:pt x="2060090" y="1464833"/>
                    <a:pt x="2020645" y="1466626"/>
                  </a:cubicBezTo>
                  <a:cubicBezTo>
                    <a:pt x="1981200" y="1468419"/>
                    <a:pt x="1848522" y="1477384"/>
                    <a:pt x="1848522" y="1477384"/>
                  </a:cubicBezTo>
                  <a:cubicBezTo>
                    <a:pt x="1780390" y="1480970"/>
                    <a:pt x="1688950" y="1486348"/>
                    <a:pt x="1611854" y="1488141"/>
                  </a:cubicBezTo>
                  <a:cubicBezTo>
                    <a:pt x="1534758" y="1489934"/>
                    <a:pt x="1437939" y="1495313"/>
                    <a:pt x="1385944" y="1488141"/>
                  </a:cubicBezTo>
                  <a:cubicBezTo>
                    <a:pt x="1333949" y="1480969"/>
                    <a:pt x="1348291" y="1457661"/>
                    <a:pt x="1299882" y="1445111"/>
                  </a:cubicBezTo>
                  <a:cubicBezTo>
                    <a:pt x="1251473" y="1432561"/>
                    <a:pt x="1140311" y="1418217"/>
                    <a:pt x="1095487" y="1412838"/>
                  </a:cubicBezTo>
                  <a:cubicBezTo>
                    <a:pt x="1050664" y="1407459"/>
                    <a:pt x="1052456" y="1414631"/>
                    <a:pt x="1030941" y="1412838"/>
                  </a:cubicBezTo>
                  <a:cubicBezTo>
                    <a:pt x="1009426" y="1411045"/>
                    <a:pt x="996875" y="1405666"/>
                    <a:pt x="966395" y="1402080"/>
                  </a:cubicBezTo>
                  <a:cubicBezTo>
                    <a:pt x="935915" y="1398494"/>
                    <a:pt x="901849" y="1412838"/>
                    <a:pt x="848061" y="1391323"/>
                  </a:cubicBezTo>
                  <a:cubicBezTo>
                    <a:pt x="794273" y="1369808"/>
                    <a:pt x="710005" y="1307055"/>
                    <a:pt x="643666" y="1272989"/>
                  </a:cubicBezTo>
                  <a:cubicBezTo>
                    <a:pt x="577327" y="1238923"/>
                    <a:pt x="494852" y="1212028"/>
                    <a:pt x="450028" y="1186927"/>
                  </a:cubicBezTo>
                  <a:cubicBezTo>
                    <a:pt x="405205" y="1161826"/>
                    <a:pt x="414170" y="1154654"/>
                    <a:pt x="374725" y="1122381"/>
                  </a:cubicBezTo>
                  <a:cubicBezTo>
                    <a:pt x="335280" y="1090108"/>
                    <a:pt x="256391" y="1034527"/>
                    <a:pt x="213360" y="993290"/>
                  </a:cubicBezTo>
                  <a:cubicBezTo>
                    <a:pt x="170329" y="952053"/>
                    <a:pt x="136263" y="905436"/>
                    <a:pt x="116541" y="874956"/>
                  </a:cubicBezTo>
                  <a:cubicBezTo>
                    <a:pt x="96819" y="844476"/>
                    <a:pt x="109369" y="837304"/>
                    <a:pt x="95026" y="810410"/>
                  </a:cubicBezTo>
                  <a:cubicBezTo>
                    <a:pt x="80683" y="783516"/>
                    <a:pt x="0" y="727935"/>
                    <a:pt x="30480" y="69207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Fe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226928" y="3251241"/>
              <a:ext cx="1602597" cy="83686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/>
            <p:cNvSpPr/>
            <p:nvPr/>
          </p:nvSpPr>
          <p:spPr>
            <a:xfrm>
              <a:off x="6427253" y="3390720"/>
              <a:ext cx="1201948" cy="5579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Bacterial cell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6427253" y="3390720"/>
              <a:ext cx="133550" cy="1394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/>
            <p:cNvSpPr/>
            <p:nvPr/>
          </p:nvSpPr>
          <p:spPr>
            <a:xfrm>
              <a:off x="7161776" y="3251241"/>
              <a:ext cx="133550" cy="1394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/>
            <p:cNvSpPr/>
            <p:nvPr/>
          </p:nvSpPr>
          <p:spPr>
            <a:xfrm>
              <a:off x="6427253" y="3809154"/>
              <a:ext cx="133550" cy="1394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/>
            <p:cNvSpPr/>
            <p:nvPr/>
          </p:nvSpPr>
          <p:spPr>
            <a:xfrm>
              <a:off x="7629200" y="3599937"/>
              <a:ext cx="133550" cy="1394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/>
            <p:cNvSpPr/>
            <p:nvPr/>
          </p:nvSpPr>
          <p:spPr>
            <a:xfrm>
              <a:off x="7161776" y="3948632"/>
              <a:ext cx="133550" cy="1394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Oval 16"/>
            <p:cNvSpPr/>
            <p:nvPr/>
          </p:nvSpPr>
          <p:spPr>
            <a:xfrm>
              <a:off x="6761127" y="3320981"/>
              <a:ext cx="59000" cy="778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/>
            <p:cNvSpPr/>
            <p:nvPr/>
          </p:nvSpPr>
          <p:spPr>
            <a:xfrm>
              <a:off x="6360478" y="3599937"/>
              <a:ext cx="59000" cy="778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/>
            <p:cNvSpPr/>
            <p:nvPr/>
          </p:nvSpPr>
          <p:spPr>
            <a:xfrm>
              <a:off x="6827902" y="3948632"/>
              <a:ext cx="59000" cy="778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/>
            <p:cNvSpPr/>
            <p:nvPr/>
          </p:nvSpPr>
          <p:spPr>
            <a:xfrm>
              <a:off x="7562425" y="3878893"/>
              <a:ext cx="59000" cy="778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/>
            <p:cNvSpPr/>
            <p:nvPr/>
          </p:nvSpPr>
          <p:spPr>
            <a:xfrm>
              <a:off x="7562425" y="3390720"/>
              <a:ext cx="59000" cy="7785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Curved Up Arrow 21"/>
            <p:cNvSpPr/>
            <p:nvPr/>
          </p:nvSpPr>
          <p:spPr>
            <a:xfrm>
              <a:off x="6844596" y="4323480"/>
              <a:ext cx="200325" cy="139478"/>
            </a:xfrm>
            <a:prstGeom prst="curvedUpArrow">
              <a:avLst/>
            </a:prstGeom>
            <a:solidFill>
              <a:srgbClr val="009999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23" name="Curved Up Arrow 22"/>
            <p:cNvSpPr/>
            <p:nvPr/>
          </p:nvSpPr>
          <p:spPr>
            <a:xfrm flipH="1" flipV="1">
              <a:off x="6827902" y="4157850"/>
              <a:ext cx="200325" cy="139478"/>
            </a:xfrm>
            <a:prstGeom prst="curvedUpArrow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69798" y="4149132"/>
              <a:ext cx="4812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Fe</a:t>
              </a:r>
              <a:r>
                <a:rPr lang="en-AU" sz="1200" baseline="30000" dirty="0">
                  <a:latin typeface="Arial" pitchFamily="34" charset="0"/>
                  <a:cs typeface="Arial" pitchFamily="34" charset="0"/>
                </a:rPr>
                <a:t>2+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27253" y="4149132"/>
              <a:ext cx="4812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Fe</a:t>
              </a:r>
              <a:r>
                <a:rPr lang="en-AU" sz="1200" baseline="30000" dirty="0">
                  <a:latin typeface="Arial" pitchFamily="34" charset="0"/>
                  <a:cs typeface="Arial" pitchFamily="34" charset="0"/>
                </a:rPr>
                <a:t>3+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7196717" y="4173478"/>
              <a:ext cx="425354" cy="16693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460940" y="3999265"/>
              <a:ext cx="6142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en-AU" sz="12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AU" sz="1200" dirty="0">
                  <a:latin typeface="Arial" pitchFamily="34" charset="0"/>
                  <a:cs typeface="Arial" pitchFamily="34" charset="0"/>
                </a:rPr>
                <a:t>O</a:t>
              </a:r>
              <a:r>
                <a:rPr lang="en-AU" sz="12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AU" sz="1200" baseline="30000" dirty="0">
                  <a:latin typeface="Arial" pitchFamily="34" charset="0"/>
                  <a:cs typeface="Arial" pitchFamily="34" charset="0"/>
                </a:rPr>
                <a:t>2-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93703" y="1882612"/>
              <a:ext cx="1689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Bulk leaching solution</a:t>
              </a:r>
            </a:p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(O</a:t>
              </a:r>
              <a:r>
                <a:rPr lang="en-AU" sz="12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AU" sz="1200" dirty="0">
                  <a:latin typeface="Arial" pitchFamily="34" charset="0"/>
                  <a:cs typeface="Arial" pitchFamily="34" charset="0"/>
                </a:rPr>
                <a:t>, Fe</a:t>
              </a:r>
              <a:r>
                <a:rPr lang="en-AU" sz="1200" baseline="30000" dirty="0">
                  <a:latin typeface="Arial" pitchFamily="34" charset="0"/>
                  <a:cs typeface="Arial" pitchFamily="34" charset="0"/>
                </a:rPr>
                <a:t>2+</a:t>
              </a:r>
              <a:r>
                <a:rPr lang="en-AU" sz="1200" dirty="0">
                  <a:latin typeface="Arial" pitchFamily="34" charset="0"/>
                  <a:cs typeface="Arial" pitchFamily="34" charset="0"/>
                </a:rPr>
                <a:t>, Fe</a:t>
              </a:r>
              <a:r>
                <a:rPr lang="en-AU" sz="1200" baseline="30000" dirty="0">
                  <a:latin typeface="Arial" pitchFamily="34" charset="0"/>
                  <a:cs typeface="Arial" pitchFamily="34" charset="0"/>
                </a:rPr>
                <a:t>3+</a:t>
              </a:r>
              <a:r>
                <a:rPr lang="en-AU" sz="1200" dirty="0">
                  <a:latin typeface="Arial" pitchFamily="34" charset="0"/>
                  <a:cs typeface="Arial" pitchFamily="34" charset="0"/>
                </a:rPr>
                <a:t>, SO</a:t>
              </a:r>
              <a:r>
                <a:rPr lang="en-AU" sz="1200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AU" sz="1200" baseline="30000" dirty="0">
                  <a:latin typeface="Arial" pitchFamily="34" charset="0"/>
                  <a:cs typeface="Arial" pitchFamily="34" charset="0"/>
                </a:rPr>
                <a:t>2-</a:t>
              </a:r>
              <a:r>
                <a:rPr lang="en-AU" sz="1200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5400000" flipH="1" flipV="1">
              <a:off x="7717789" y="3520827"/>
              <a:ext cx="740978" cy="1669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11" idx="7"/>
            </p:cNvCxnSpPr>
            <p:nvPr/>
          </p:nvCxnSpPr>
          <p:spPr>
            <a:xfrm rot="5400000">
              <a:off x="7182153" y="3025377"/>
              <a:ext cx="718074" cy="1760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6704572" y="2974138"/>
              <a:ext cx="697391" cy="834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2" idx="1"/>
            </p:cNvCxnSpPr>
            <p:nvPr/>
          </p:nvCxnSpPr>
          <p:spPr>
            <a:xfrm>
              <a:off x="6009910" y="3015872"/>
              <a:ext cx="436901" cy="3952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879606" y="2274894"/>
              <a:ext cx="1001623" cy="100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>
                  <a:latin typeface="Arial" pitchFamily="34" charset="0"/>
                  <a:cs typeface="Arial" pitchFamily="34" charset="0"/>
                </a:rPr>
                <a:t>Reaction Space</a:t>
              </a:r>
            </a:p>
            <a:p>
              <a:pPr algn="ctr"/>
              <a:r>
                <a:rPr lang="en-AU" sz="1200" dirty="0">
                  <a:latin typeface="Arial" pitchFamily="34" charset="0"/>
                  <a:cs typeface="Arial" pitchFamily="34" charset="0"/>
                </a:rPr>
                <a:t>(EPS with </a:t>
              </a:r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complexed</a:t>
              </a:r>
              <a:r>
                <a:rPr lang="en-AU" sz="1200" dirty="0">
                  <a:latin typeface="Arial" pitchFamily="34" charset="0"/>
                  <a:cs typeface="Arial" pitchFamily="34" charset="0"/>
                </a:rPr>
                <a:t> Fe</a:t>
              </a:r>
              <a:r>
                <a:rPr lang="en-AU" sz="1200" baseline="30000" dirty="0">
                  <a:latin typeface="Arial" pitchFamily="34" charset="0"/>
                  <a:cs typeface="Arial" pitchFamily="34" charset="0"/>
                </a:rPr>
                <a:t>3+ </a:t>
              </a:r>
              <a:r>
                <a:rPr lang="en-AU" sz="1200" dirty="0">
                  <a:latin typeface="Arial" pitchFamily="34" charset="0"/>
                  <a:cs typeface="Arial" pitchFamily="34" charset="0"/>
                </a:rPr>
                <a:t>ions)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60940" y="2469095"/>
              <a:ext cx="5387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CM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28064" y="2449242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PS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67364" y="2754350"/>
              <a:ext cx="667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Sulfur</a:t>
              </a:r>
              <a:r>
                <a:rPr lang="en-AU" sz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globuli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85517" y="2536416"/>
              <a:ext cx="433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OM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16200000" flipH="1">
              <a:off x="6417063" y="2975063"/>
              <a:ext cx="479456" cy="125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425825" y="4494320"/>
              <a:ext cx="180020" cy="1350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750750" y="4674340"/>
              <a:ext cx="2634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Altered surface chemistry of mineral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92080" y="1884030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11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334" y="-20131"/>
            <a:ext cx="5829300" cy="593861"/>
          </a:xfrm>
        </p:spPr>
        <p:txBody>
          <a:bodyPr/>
          <a:lstStyle/>
          <a:p>
            <a:pPr algn="ctr"/>
            <a:r>
              <a:rPr lang="en-AU" sz="2400" dirty="0" smtClean="0">
                <a:solidFill>
                  <a:srgbClr val="003399"/>
                </a:solidFill>
              </a:rPr>
              <a:t>Acknowledgements</a:t>
            </a:r>
            <a:r>
              <a:rPr lang="en-AU" sz="2400" dirty="0" smtClean="0"/>
              <a:t> </a:t>
            </a:r>
            <a:endParaRPr lang="en-A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253681" y="1273624"/>
            <a:ext cx="4305342" cy="491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Connor </a:t>
            </a:r>
            <a:r>
              <a:rPr lang="en-AU" sz="1600" dirty="0" err="1"/>
              <a:t>Retallick</a:t>
            </a:r>
            <a:endParaRPr lang="en-AU" sz="1600" dirty="0"/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Zoe </a:t>
            </a:r>
            <a:r>
              <a:rPr lang="en-AU" sz="1600" dirty="0" err="1"/>
              <a:t>Pettifer</a:t>
            </a:r>
            <a:endParaRPr lang="en-AU" sz="1600" dirty="0"/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/>
              <a:t>Belinda Bleeze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/>
              <a:t>Prof Adam Hitchcock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 err="1"/>
              <a:t>Norcada</a:t>
            </a:r>
            <a:r>
              <a:rPr lang="en-US" sz="1600" dirty="0"/>
              <a:t> </a:t>
            </a:r>
            <a:r>
              <a:rPr lang="en-US" sz="1600" dirty="0" err="1"/>
              <a:t>Inc</a:t>
            </a:r>
            <a:endParaRPr lang="en-AU" sz="1600" dirty="0"/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National Synchrotron Radiation Research Centre (NSRRC) 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BL05B2 Beamline Scientists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Australian Research Council </a:t>
            </a:r>
          </a:p>
          <a:p>
            <a:pPr marL="628650" lvl="1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Future Fellowship  </a:t>
            </a:r>
          </a:p>
          <a:p>
            <a:pPr marL="628650" lvl="1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Travel Grant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Adelaide Microscopy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Ruth Williams, Lyn Waterhouse and Ken </a:t>
            </a:r>
            <a:r>
              <a:rPr lang="en-AU" sz="1600" dirty="0" err="1"/>
              <a:t>Neubauer</a:t>
            </a:r>
            <a:r>
              <a:rPr lang="en-AU" sz="1600" dirty="0"/>
              <a:t> 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Australian Microscopy &amp; Microanalysis Research Facility  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Australian Nanotechnology Network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Australian Synchrotron</a:t>
            </a:r>
          </a:p>
          <a:p>
            <a:pPr marL="285750" indent="-285750">
              <a:buClr>
                <a:srgbClr val="003399"/>
              </a:buClr>
              <a:buSzPct val="80000"/>
              <a:buFont typeface="Wingdings" panose="05000000000000000000" pitchFamily="2" charset="2"/>
              <a:buChar char="Ø"/>
            </a:pPr>
            <a:r>
              <a:rPr lang="en-AU" sz="1600" dirty="0"/>
              <a:t>ELETTRA</a:t>
            </a:r>
          </a:p>
        </p:txBody>
      </p:sp>
      <p:pic>
        <p:nvPicPr>
          <p:cNvPr id="2050" name="Picture 2" descr="Image result for flinders university 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5802" r="3238" b="6321"/>
          <a:stretch/>
        </p:blipFill>
        <p:spPr bwMode="auto">
          <a:xfrm>
            <a:off x="6559023" y="212099"/>
            <a:ext cx="2147188" cy="10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ustralian research council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6465" r="3806" b="4943"/>
          <a:stretch/>
        </p:blipFill>
        <p:spPr bwMode="auto">
          <a:xfrm>
            <a:off x="395538" y="2328517"/>
            <a:ext cx="1654341" cy="99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ustralian nanotechnology networ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9" b="33970"/>
          <a:stretch/>
        </p:blipFill>
        <p:spPr bwMode="auto">
          <a:xfrm>
            <a:off x="6559023" y="3321120"/>
            <a:ext cx="2088868" cy="6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national radiation research cent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/>
          <a:stretch/>
        </p:blipFill>
        <p:spPr bwMode="auto">
          <a:xfrm>
            <a:off x="395536" y="4077074"/>
            <a:ext cx="1698824" cy="16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../../../Marketing/MA_Logo_Workings_PRE%20ARTWORK/JPG/MA_Formerly_Logo_Black%20copy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992" y="1742952"/>
            <a:ext cx="2962275" cy="98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" y="514670"/>
            <a:ext cx="3239771" cy="758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2470" y="4833556"/>
            <a:ext cx="2360294" cy="61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>
                <a:solidFill>
                  <a:srgbClr val="003399"/>
                </a:solidFill>
              </a:rPr>
              <a:t>NCRIS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3399"/>
                </a:solidFill>
              </a:rPr>
              <a:t>Funding</a:t>
            </a:r>
            <a:endParaRPr lang="en-AU" sz="2400" dirty="0">
              <a:solidFill>
                <a:srgbClr val="00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5" y="1124744"/>
            <a:ext cx="4247827" cy="4968552"/>
          </a:xfrm>
        </p:spPr>
        <p:txBody>
          <a:bodyPr/>
          <a:lstStyle/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Flinders University will acquire a Photoemission electron microscope in the next year.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Positions will be advertised:</a:t>
            </a:r>
          </a:p>
          <a:p>
            <a:pPr lvl="1"/>
            <a:r>
              <a:rPr lang="en-US" dirty="0" smtClean="0"/>
              <a:t>A Flagship Engineer with experience in PEEM and XPS</a:t>
            </a:r>
          </a:p>
          <a:p>
            <a:pPr lvl="1"/>
            <a:r>
              <a:rPr lang="en-US" dirty="0" smtClean="0"/>
              <a:t>Solid State physicist with experience in Density Functional Theory calculations</a:t>
            </a:r>
            <a:endParaRPr lang="en-AU" dirty="0"/>
          </a:p>
        </p:txBody>
      </p:sp>
      <p:pic>
        <p:nvPicPr>
          <p:cNvPr id="4" name="Picture 8" descr="SPELEEM">
            <a:hlinkClick r:id="rId2" tooltip="SPELEEM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2" y="1556792"/>
            <a:ext cx="3681725" cy="3068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3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1543" y="868720"/>
            <a:ext cx="299745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Grinding</a:t>
            </a:r>
          </a:p>
          <a:p>
            <a:pPr eaLnBrk="1" hangingPunct="1"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Production of fractured surfaces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Exposure to air, water, activators</a:t>
            </a:r>
          </a:p>
          <a:p>
            <a:pPr eaLnBrk="1" hangingPunct="1">
              <a:buClr>
                <a:srgbClr val="CCECFF"/>
              </a:buClr>
              <a:defRPr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Flotation</a:t>
            </a:r>
          </a:p>
          <a:p>
            <a:pPr eaLnBrk="1" hangingPunct="1">
              <a:buClr>
                <a:srgbClr val="CCECFF"/>
              </a:buCl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Exposure of fracture surfaces to water, collectors, depressants, activators and foaming agents.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16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None/>
              <a:defRPr/>
            </a:pPr>
            <a:r>
              <a:rPr lang="en-US" sz="1600" dirty="0">
                <a:solidFill>
                  <a:srgbClr val="002F60"/>
                </a:solidFill>
              </a:rPr>
              <a:t>Roasting &amp; Smelting Or Heap Leaching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002F60"/>
                </a:solidFill>
              </a:rPr>
              <a:t>  Low grade ores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002F60"/>
                </a:solidFill>
              </a:rPr>
              <a:t>  </a:t>
            </a:r>
            <a:r>
              <a:rPr lang="en-US" sz="1600" dirty="0" err="1">
                <a:solidFill>
                  <a:srgbClr val="002F60"/>
                </a:solidFill>
              </a:rPr>
              <a:t>Electrowinning</a:t>
            </a:r>
            <a:endParaRPr lang="en-US" sz="1600" dirty="0">
              <a:solidFill>
                <a:srgbClr val="002F60"/>
              </a:solidFill>
            </a:endParaRPr>
          </a:p>
          <a:p>
            <a:pPr lvl="1" eaLnBrk="1" hangingPunct="1">
              <a:defRPr/>
            </a:pPr>
            <a:endParaRPr lang="en-US" sz="1600" dirty="0">
              <a:solidFill>
                <a:srgbClr val="002F6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85990" y="233366"/>
            <a:ext cx="5367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3399"/>
                </a:solidFill>
              </a:rPr>
              <a:t>Extraction of Metals from Sulfide Ores</a:t>
            </a:r>
            <a:endParaRPr lang="en-US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6" name="Picture 11" descr="Heap+Leac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2" y="1508790"/>
            <a:ext cx="5085565" cy="3857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288892" y="5080391"/>
            <a:ext cx="22256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t" hangingPunct="1"/>
            <a:r>
              <a:rPr lang="en-US" sz="1200" dirty="0" err="1">
                <a:solidFill>
                  <a:schemeClr val="bg1"/>
                </a:solidFill>
                <a:latin typeface="Tahoma" pitchFamily="34" charset="0"/>
              </a:rPr>
              <a:t>Barrick's</a:t>
            </a:r>
            <a:r>
              <a:rPr lang="en-US" sz="12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ahoma" pitchFamily="34" charset="0"/>
              </a:rPr>
              <a:t>Pierina</a:t>
            </a:r>
            <a:r>
              <a:rPr lang="en-US" sz="1200" dirty="0">
                <a:solidFill>
                  <a:schemeClr val="bg1"/>
                </a:solidFill>
                <a:latin typeface="Tahoma" pitchFamily="34" charset="0"/>
              </a:rPr>
              <a:t> Mine in Peru</a:t>
            </a:r>
            <a:endParaRPr 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5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314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Lamngmuir</a:t>
            </a:r>
            <a:r>
              <a:rPr lang="en-US" sz="2400" dirty="0"/>
              <a:t> dosing of in situ fractured Chalcopyrite</a:t>
            </a:r>
            <a:endParaRPr lang="en-AU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960" t="17490" r="38046" b="11601"/>
          <a:stretch/>
        </p:blipFill>
        <p:spPr bwMode="auto">
          <a:xfrm>
            <a:off x="179514" y="1556792"/>
            <a:ext cx="3841115" cy="3192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294588" y="831905"/>
            <a:ext cx="4660713" cy="5265340"/>
            <a:chOff x="0" y="0"/>
            <a:chExt cx="7154544" cy="709345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37330"/>
              <a:ext cx="7154544" cy="7056120"/>
              <a:chOff x="0" y="37330"/>
              <a:chExt cx="7154882" cy="7056974"/>
            </a:xfrm>
          </p:grpSpPr>
          <p:pic>
            <p:nvPicPr>
              <p:cNvPr id="9" name="Picture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7330"/>
                <a:ext cx="4152900" cy="290195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1982" y="37330"/>
                <a:ext cx="4152900" cy="290195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/>
              <a:srcRect l="39111" t="27309" r="43528" b="47456"/>
              <a:stretch/>
            </p:blipFill>
            <p:spPr>
              <a:xfrm>
                <a:off x="868893" y="469625"/>
                <a:ext cx="1105559" cy="90390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2120950"/>
                <a:ext cx="4152900" cy="290195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4192354"/>
                <a:ext cx="4152900" cy="2901950"/>
              </a:xfrm>
              <a:prstGeom prst="rect">
                <a:avLst/>
              </a:prstGeom>
            </p:spPr>
          </p:pic>
          <p:sp>
            <p:nvSpPr>
              <p:cNvPr id="14" name="TextBox 14"/>
              <p:cNvSpPr txBox="1"/>
              <p:nvPr/>
            </p:nvSpPr>
            <p:spPr>
              <a:xfrm>
                <a:off x="3230354" y="373777"/>
                <a:ext cx="280669" cy="497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AU" sz="1800" b="1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A</a:t>
                </a:r>
                <a:endParaRPr lang="en-AU" sz="120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pic>
            <p:nvPicPr>
              <p:cNvPr id="15" name="Picture 1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1982" y="4192353"/>
                <a:ext cx="4152900" cy="2901950"/>
              </a:xfrm>
              <a:prstGeom prst="rect">
                <a:avLst/>
              </a:prstGeom>
            </p:spPr>
          </p:pic>
          <p:sp>
            <p:nvSpPr>
              <p:cNvPr id="16" name="TextBox 26"/>
              <p:cNvSpPr txBox="1"/>
              <p:nvPr/>
            </p:nvSpPr>
            <p:spPr>
              <a:xfrm>
                <a:off x="6263869" y="373777"/>
                <a:ext cx="280669" cy="497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AU" sz="1800" b="1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B</a:t>
                </a:r>
                <a:endParaRPr lang="en-AU" sz="120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7" name="TextBox 27"/>
              <p:cNvSpPr txBox="1"/>
              <p:nvPr/>
            </p:nvSpPr>
            <p:spPr>
              <a:xfrm>
                <a:off x="3230353" y="2463370"/>
                <a:ext cx="280669" cy="497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AU" sz="1800" b="1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C</a:t>
                </a:r>
                <a:endParaRPr lang="en-AU" sz="120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8" name="TextBox 28"/>
              <p:cNvSpPr txBox="1"/>
              <p:nvPr/>
            </p:nvSpPr>
            <p:spPr>
              <a:xfrm>
                <a:off x="6263869" y="2468894"/>
                <a:ext cx="280669" cy="497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AU" sz="1800" b="1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D</a:t>
                </a:r>
                <a:endParaRPr lang="en-AU" sz="120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9" name="TextBox 29"/>
              <p:cNvSpPr txBox="1"/>
              <p:nvPr/>
            </p:nvSpPr>
            <p:spPr>
              <a:xfrm>
                <a:off x="3230353" y="4570539"/>
                <a:ext cx="280669" cy="497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AU" sz="1800" b="1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E</a:t>
                </a:r>
                <a:endParaRPr lang="en-AU" sz="120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0" name="TextBox 30"/>
              <p:cNvSpPr txBox="1"/>
              <p:nvPr/>
            </p:nvSpPr>
            <p:spPr>
              <a:xfrm>
                <a:off x="6263869" y="4570539"/>
                <a:ext cx="280669" cy="497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AU" sz="1800" b="1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F</a:t>
                </a:r>
                <a:endParaRPr lang="en-AU" sz="120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pic>
            <p:nvPicPr>
              <p:cNvPr id="21" name="Picture 2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01982" y="2123446"/>
                <a:ext cx="4152900" cy="2901950"/>
              </a:xfrm>
              <a:prstGeom prst="rect">
                <a:avLst/>
              </a:prstGeom>
            </p:spPr>
          </p:pic>
        </p:grpSp>
        <p:sp>
          <p:nvSpPr>
            <p:cNvPr id="7" name="TextBox 17"/>
            <p:cNvSpPr txBox="1"/>
            <p:nvPr/>
          </p:nvSpPr>
          <p:spPr>
            <a:xfrm>
              <a:off x="735986" y="37327"/>
              <a:ext cx="2825751" cy="497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8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hν = 260 eV</a:t>
              </a:r>
              <a:endParaRPr lang="en-AU" sz="1200"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" name="TextBox 18"/>
            <p:cNvSpPr txBox="1"/>
            <p:nvPr/>
          </p:nvSpPr>
          <p:spPr>
            <a:xfrm>
              <a:off x="3741576" y="0"/>
              <a:ext cx="2825751" cy="497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AU" sz="1800" b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hν = 846 eV</a:t>
              </a:r>
              <a:endParaRPr lang="en-AU" sz="1200"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78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1543" y="868720"/>
            <a:ext cx="299745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Grinding</a:t>
            </a:r>
          </a:p>
          <a:p>
            <a:pPr eaLnBrk="1" hangingPunct="1"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Production of fractured surfaces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Exposure to air, water, activators</a:t>
            </a:r>
          </a:p>
          <a:p>
            <a:pPr eaLnBrk="1" hangingPunct="1">
              <a:buClr>
                <a:srgbClr val="CCECFF"/>
              </a:buClr>
              <a:defRPr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Flotation</a:t>
            </a:r>
          </a:p>
          <a:p>
            <a:pPr eaLnBrk="1" hangingPunct="1">
              <a:buClr>
                <a:srgbClr val="CCECFF"/>
              </a:buCl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Exposure of fracture surfaces to water, collectors, depressants, activators and foaming agents.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1600" dirty="0">
              <a:solidFill>
                <a:srgbClr val="002F60"/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None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Roasting &amp; Smelting Or Heap Leaching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Low grade ores</a:t>
            </a: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Clr>
                <a:srgbClr val="CCECF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Electrowinning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lvl="1" eaLnBrk="1" hangingPunct="1">
              <a:defRPr/>
            </a:pPr>
            <a:endParaRPr lang="en-US" sz="1600" dirty="0">
              <a:solidFill>
                <a:srgbClr val="002F6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85990" y="233366"/>
            <a:ext cx="5367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003399"/>
                </a:solidFill>
              </a:rPr>
              <a:t>Extraction of Metals from Sulfide Ores</a:t>
            </a:r>
            <a:endParaRPr lang="en-US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632" y="3410490"/>
            <a:ext cx="3358162" cy="2460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9954" y="6165304"/>
            <a:ext cx="3492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Mt Lyell and Queens river, Tasmania</a:t>
            </a:r>
            <a:endParaRPr lang="en-AU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080987"/>
            <a:ext cx="33718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571" y="147197"/>
            <a:ext cx="7772400" cy="730669"/>
          </a:xfrm>
        </p:spPr>
        <p:txBody>
          <a:bodyPr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67309" y="2895691"/>
            <a:ext cx="5400675" cy="3614703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2F60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2F6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F6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F6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F6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1" kern="0" dirty="0"/>
              <a:t>Examples: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800" kern="0" dirty="0"/>
          </a:p>
          <a:p>
            <a:pPr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400" kern="0" dirty="0"/>
              <a:t> </a:t>
            </a:r>
            <a:r>
              <a:rPr lang="en-US" sz="1600" kern="0" dirty="0"/>
              <a:t>Composite Minerals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/>
              <a:t>Incomplete liberation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/>
              <a:t>Reactions with liberated minerals, </a:t>
            </a:r>
            <a:r>
              <a:rPr lang="en-US" sz="1600" kern="0" dirty="0" err="1"/>
              <a:t>i.e</a:t>
            </a:r>
            <a:r>
              <a:rPr lang="en-US" sz="1600" kern="0" dirty="0"/>
              <a:t> Cu Activation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/>
              <a:t>Regions of differing chemistry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/>
              <a:t>Texture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/>
              <a:t>Particle shape</a:t>
            </a:r>
          </a:p>
          <a:p>
            <a:pPr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endParaRPr lang="en-US" sz="1600" kern="0" dirty="0"/>
          </a:p>
          <a:p>
            <a:pPr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Galvanic mineral-mineral interactions 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Change oxidation and dissolution </a:t>
            </a:r>
          </a:p>
          <a:p>
            <a:pPr marL="457200" lvl="1" indent="0">
              <a:lnSpc>
                <a:spcPct val="80000"/>
              </a:lnSpc>
              <a:buClr>
                <a:srgbClr val="002F60"/>
              </a:buClr>
              <a:buNone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    processes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7309" y="1153704"/>
            <a:ext cx="26205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3399"/>
                </a:solidFill>
              </a:rPr>
              <a:t>Minerals are inherently heterogeneous, impacting their </a:t>
            </a:r>
            <a:r>
              <a:rPr lang="en-US" sz="1600" dirty="0" err="1">
                <a:solidFill>
                  <a:srgbClr val="003399"/>
                </a:solidFill>
              </a:rPr>
              <a:t>wettability</a:t>
            </a:r>
            <a:r>
              <a:rPr lang="en-US" sz="1600" dirty="0">
                <a:solidFill>
                  <a:srgbClr val="003399"/>
                </a:solidFill>
              </a:rPr>
              <a:t>, processing and separation</a:t>
            </a:r>
            <a:endParaRPr lang="en-US" sz="1600" i="1" dirty="0">
              <a:solidFill>
                <a:srgbClr val="003399"/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750" y="3544088"/>
            <a:ext cx="3008109" cy="274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432882" y="5859915"/>
            <a:ext cx="17171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rgbClr val="002F60"/>
                </a:solidFill>
              </a:rPr>
              <a:t>Locking of particles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87824" y="979868"/>
            <a:ext cx="5982152" cy="2502111"/>
            <a:chOff x="3724870" y="912019"/>
            <a:chExt cx="6191138" cy="2605088"/>
          </a:xfrm>
        </p:grpSpPr>
        <p:pic>
          <p:nvPicPr>
            <p:cNvPr id="8" name="Picture 5" descr="CPHM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870" y="917574"/>
              <a:ext cx="3060700" cy="258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794970" y="1050925"/>
              <a:ext cx="960895" cy="384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sz="1800" b="1">
                  <a:solidFill>
                    <a:schemeClr val="bg1"/>
                  </a:solidFill>
                </a:rPr>
                <a:t>Impact</a:t>
              </a: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5321895" y="1193800"/>
              <a:ext cx="171450" cy="25082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5706070" y="2781300"/>
              <a:ext cx="257175" cy="309562"/>
            </a:xfrm>
            <a:prstGeom prst="ellips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" name="Picture 9" descr="CPPD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195" y="912019"/>
              <a:ext cx="3060700" cy="260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8198607" y="956469"/>
              <a:ext cx="1717401" cy="384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sz="1800" b="1">
                  <a:solidFill>
                    <a:schemeClr val="bg1"/>
                  </a:solidFill>
                </a:rPr>
                <a:t>Compression</a:t>
              </a: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9144757" y="2556669"/>
              <a:ext cx="296863" cy="334963"/>
            </a:xfrm>
            <a:prstGeom prst="ellips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9047920" y="1785144"/>
              <a:ext cx="298450" cy="336550"/>
            </a:xfrm>
            <a:prstGeom prst="ellips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8044620" y="2832894"/>
              <a:ext cx="298450" cy="3349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6819070" y="1173957"/>
              <a:ext cx="390525" cy="449262"/>
            </a:xfrm>
            <a:prstGeom prst="ellips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969890" y="6161880"/>
            <a:ext cx="31686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dirty="0">
                <a:solidFill>
                  <a:srgbClr val="002F60"/>
                </a:solidFill>
                <a:latin typeface="+mn-lt"/>
              </a:rPr>
              <a:t>T.G. </a:t>
            </a:r>
            <a:r>
              <a:rPr lang="en-AU" sz="1000" dirty="0" err="1">
                <a:solidFill>
                  <a:srgbClr val="002F60"/>
                </a:solidFill>
                <a:latin typeface="+mn-lt"/>
              </a:rPr>
              <a:t>Vizcarra</a:t>
            </a:r>
            <a:r>
              <a:rPr lang="en-AU" sz="1000" dirty="0">
                <a:solidFill>
                  <a:srgbClr val="002F60"/>
                </a:solidFill>
                <a:latin typeface="+mn-lt"/>
              </a:rPr>
              <a:t>, S.L. Harmer, E.M. Wightman, N.W. Johnson, E.V. </a:t>
            </a:r>
            <a:r>
              <a:rPr lang="en-AU" sz="1000" dirty="0" err="1">
                <a:solidFill>
                  <a:srgbClr val="002F60"/>
                </a:solidFill>
                <a:latin typeface="+mn-lt"/>
              </a:rPr>
              <a:t>Manlapig</a:t>
            </a:r>
            <a:r>
              <a:rPr lang="en-AU" sz="1000" dirty="0">
                <a:solidFill>
                  <a:srgbClr val="002F60"/>
                </a:solidFill>
                <a:latin typeface="+mn-lt"/>
              </a:rPr>
              <a:t> (2011). Minerals Engineering, 24(8), 807-816. </a:t>
            </a:r>
            <a:endParaRPr lang="en-US" sz="1000" dirty="0">
              <a:solidFill>
                <a:srgbClr val="002F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60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80" y="146746"/>
            <a:ext cx="7772400" cy="889217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77620" y="2276976"/>
            <a:ext cx="5400675" cy="3614703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2F60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2F6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F6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F60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F6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1" kern="0" dirty="0"/>
              <a:t>Examples: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800" kern="0" dirty="0"/>
          </a:p>
          <a:p>
            <a:pPr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4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Composite Minerals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Incomplete liberation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Reactions with liberated minerals, </a:t>
            </a:r>
            <a:r>
              <a:rPr lang="en-US" sz="1600" kern="0" dirty="0" err="1">
                <a:solidFill>
                  <a:schemeClr val="bg1">
                    <a:lumMod val="50000"/>
                  </a:schemeClr>
                </a:solidFill>
              </a:rPr>
              <a:t>i.e</a:t>
            </a: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 Cu Activation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Regions of differing chemistry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Texture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</a:rPr>
              <a:t>Particle shape</a:t>
            </a:r>
          </a:p>
          <a:p>
            <a:pPr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endParaRPr lang="en-US" sz="1600" kern="0" dirty="0"/>
          </a:p>
          <a:p>
            <a:pPr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ym typeface="Wingdings" pitchFamily="2" charset="2"/>
              </a:rPr>
              <a:t>Galvanic mineral-mineral interactions </a:t>
            </a:r>
          </a:p>
          <a:p>
            <a:pPr lvl="1">
              <a:lnSpc>
                <a:spcPct val="80000"/>
              </a:lnSpc>
              <a:buClr>
                <a:srgbClr val="002F60"/>
              </a:buClr>
              <a:buFont typeface="Wingdings" pitchFamily="2" charset="2"/>
              <a:buChar char="Ø"/>
            </a:pPr>
            <a:r>
              <a:rPr lang="en-US" sz="1600" kern="0" dirty="0">
                <a:sym typeface="Wingdings" pitchFamily="2" charset="2"/>
              </a:rPr>
              <a:t>Change oxidation and dissolution processes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1560" y="1028736"/>
            <a:ext cx="79832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002F60"/>
                </a:solidFill>
              </a:rPr>
              <a:t>Minerals are inherently heterogeneous, impacting their </a:t>
            </a:r>
            <a:r>
              <a:rPr lang="en-US" sz="1600" dirty="0" err="1">
                <a:solidFill>
                  <a:srgbClr val="002F60"/>
                </a:solidFill>
              </a:rPr>
              <a:t>wettability</a:t>
            </a:r>
            <a:r>
              <a:rPr lang="en-US" sz="1600" dirty="0">
                <a:solidFill>
                  <a:srgbClr val="002F60"/>
                </a:solidFill>
              </a:rPr>
              <a:t>, processing and separation</a:t>
            </a:r>
            <a:endParaRPr lang="en-US" sz="1600" i="1" dirty="0">
              <a:solidFill>
                <a:srgbClr val="002F60"/>
              </a:solidFill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940154" y="1429889"/>
            <a:ext cx="21002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rgbClr val="003399"/>
                </a:solidFill>
              </a:rPr>
              <a:t>Galvanic Interactions</a:t>
            </a:r>
          </a:p>
        </p:txBody>
      </p:sp>
      <p:pic>
        <p:nvPicPr>
          <p:cNvPr id="22" name="Picture 5" descr="composite par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5"/>
          <a:stretch>
            <a:fillRect/>
          </a:stretch>
        </p:blipFill>
        <p:spPr bwMode="auto">
          <a:xfrm>
            <a:off x="5652122" y="1844826"/>
            <a:ext cx="2627313" cy="20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101385" y="2440138"/>
            <a:ext cx="20489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AU" b="1" dirty="0"/>
              <a:t>Chalcopyrite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504733" y="2197251"/>
            <a:ext cx="1040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AU" b="1"/>
              <a:t>Pyrite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87" y="3642385"/>
            <a:ext cx="3651250" cy="2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436220" y="3597426"/>
            <a:ext cx="3149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AU" sz="1000" dirty="0">
                <a:solidFill>
                  <a:srgbClr val="000066"/>
                </a:solidFill>
              </a:rPr>
              <a:t>Al-</a:t>
            </a:r>
            <a:r>
              <a:rPr lang="en-AU" sz="1000" dirty="0" err="1">
                <a:solidFill>
                  <a:srgbClr val="000066"/>
                </a:solidFill>
              </a:rPr>
              <a:t>Harahshesh</a:t>
            </a:r>
            <a:r>
              <a:rPr lang="en-AU" sz="1000" dirty="0">
                <a:solidFill>
                  <a:srgbClr val="000066"/>
                </a:solidFill>
              </a:rPr>
              <a:t> </a:t>
            </a:r>
            <a:r>
              <a:rPr lang="en-AU" sz="1000" i="1" dirty="0">
                <a:solidFill>
                  <a:srgbClr val="000066"/>
                </a:solidFill>
              </a:rPr>
              <a:t>et al.</a:t>
            </a:r>
            <a:r>
              <a:rPr lang="en-AU" sz="1000" dirty="0">
                <a:solidFill>
                  <a:srgbClr val="000066"/>
                </a:solidFill>
              </a:rPr>
              <a:t> Int. J. Min Proc. 2006, </a:t>
            </a:r>
            <a:r>
              <a:rPr lang="en-AU" sz="1000" b="1" dirty="0">
                <a:solidFill>
                  <a:srgbClr val="000066"/>
                </a:solidFill>
              </a:rPr>
              <a:t>80</a:t>
            </a:r>
            <a:r>
              <a:rPr lang="en-AU" sz="1000" dirty="0">
                <a:solidFill>
                  <a:srgbClr val="000066"/>
                </a:solidFill>
              </a:rPr>
              <a:t>, p 205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436222" y="5445276"/>
            <a:ext cx="3133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AU" sz="1000">
                <a:solidFill>
                  <a:srgbClr val="000066"/>
                </a:solidFill>
              </a:rPr>
              <a:t>Liu Qing You, Environmental Geology, 2007, </a:t>
            </a:r>
            <a:r>
              <a:rPr lang="en-AU" sz="1000" b="1">
                <a:solidFill>
                  <a:srgbClr val="000066"/>
                </a:solidFill>
              </a:rPr>
              <a:t>52</a:t>
            </a:r>
            <a:r>
              <a:rPr lang="en-AU" sz="1000">
                <a:solidFill>
                  <a:srgbClr val="000066"/>
                </a:solidFill>
              </a:rPr>
              <a:t>, p11</a:t>
            </a:r>
          </a:p>
        </p:txBody>
      </p:sp>
    </p:spTree>
    <p:extLst>
      <p:ext uri="{BB962C8B-B14F-4D97-AF65-F5344CB8AC3E}">
        <p14:creationId xmlns:p14="http://schemas.microsoft.com/office/powerpoint/2010/main" val="21597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74515" y="203858"/>
            <a:ext cx="35887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Surface Analytical Techniques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3530" y="1248725"/>
            <a:ext cx="5054131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dirty="0">
                <a:solidFill>
                  <a:srgbClr val="002F60"/>
                </a:solidFill>
              </a:rPr>
              <a:t>Low Energy Electron Diffraction (LEED)</a:t>
            </a:r>
          </a:p>
          <a:p>
            <a:pPr eaLnBrk="1" hangingPunct="1"/>
            <a:endParaRPr lang="en-US" sz="16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2F60"/>
                </a:solidFill>
              </a:rPr>
              <a:t>Low Energy Ion Scattering (LEIS)</a:t>
            </a:r>
          </a:p>
          <a:p>
            <a:pPr eaLnBrk="1" hangingPunct="1"/>
            <a:endParaRPr lang="en-US" sz="16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2F60"/>
                </a:solidFill>
              </a:rPr>
              <a:t>Scanning Tunneling Microscopy (STM)</a:t>
            </a:r>
          </a:p>
          <a:p>
            <a:pPr eaLnBrk="1" hangingPunct="1"/>
            <a:endParaRPr lang="en-US" sz="16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2F60"/>
                </a:solidFill>
              </a:rPr>
              <a:t>Atomic Force Microscopy (AFM)</a:t>
            </a:r>
          </a:p>
          <a:p>
            <a:pPr eaLnBrk="1" hangingPunct="1"/>
            <a:endParaRPr lang="en-US" sz="16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2F60"/>
                </a:solidFill>
              </a:rPr>
              <a:t>Photoemission Spectroscopy &amp; X-ray Absorption Spectroscopy</a:t>
            </a:r>
          </a:p>
          <a:p>
            <a:pPr eaLnBrk="1" hangingPunct="1"/>
            <a:endParaRPr lang="en-US" sz="18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>
                <a:solidFill>
                  <a:srgbClr val="002F60"/>
                </a:solidFill>
              </a:rPr>
              <a:t>Time of flight Secondary Ion Mass Spectrometry (</a:t>
            </a:r>
            <a:r>
              <a:rPr lang="en-US" sz="1600" b="1" dirty="0" err="1">
                <a:solidFill>
                  <a:srgbClr val="002F60"/>
                </a:solidFill>
              </a:rPr>
              <a:t>ToF</a:t>
            </a:r>
            <a:r>
              <a:rPr lang="en-US" sz="1600" b="1" dirty="0">
                <a:solidFill>
                  <a:srgbClr val="002F60"/>
                </a:solidFill>
              </a:rPr>
              <a:t>-SIMS) </a:t>
            </a:r>
          </a:p>
          <a:p>
            <a:pPr eaLnBrk="1" hangingPunct="1"/>
            <a:endParaRPr lang="en-US" sz="1600" b="1" dirty="0">
              <a:solidFill>
                <a:srgbClr val="002F60"/>
              </a:solidFill>
            </a:endParaRPr>
          </a:p>
          <a:p>
            <a:pPr eaLnBrk="1" hangingPunct="1"/>
            <a:r>
              <a:rPr lang="en-US" sz="1600" b="1" dirty="0" err="1">
                <a:solidFill>
                  <a:srgbClr val="002F60"/>
                </a:solidFill>
              </a:rPr>
              <a:t>nano</a:t>
            </a:r>
            <a:r>
              <a:rPr lang="en-US" sz="1600" b="1" dirty="0">
                <a:solidFill>
                  <a:srgbClr val="002F60"/>
                </a:solidFill>
              </a:rPr>
              <a:t>-Secondary Ion Mass Spectrometry (</a:t>
            </a:r>
            <a:r>
              <a:rPr lang="en-US" sz="1600" b="1" dirty="0" err="1">
                <a:solidFill>
                  <a:srgbClr val="002F60"/>
                </a:solidFill>
              </a:rPr>
              <a:t>nanoSIMS</a:t>
            </a:r>
            <a:r>
              <a:rPr lang="en-US" sz="1600" b="1" dirty="0">
                <a:solidFill>
                  <a:srgbClr val="002F60"/>
                </a:solidFill>
              </a:rPr>
              <a:t>)</a:t>
            </a:r>
          </a:p>
          <a:p>
            <a:pPr eaLnBrk="1" hangingPunct="1"/>
            <a:endParaRPr lang="en-US" sz="1800" b="1" dirty="0">
              <a:solidFill>
                <a:srgbClr val="002F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endParaRPr lang="en-US" sz="1800" b="1" dirty="0">
              <a:solidFill>
                <a:srgbClr val="002F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374546"/>
              </p:ext>
            </p:extLst>
          </p:nvPr>
        </p:nvGraphicFramePr>
        <p:xfrm>
          <a:off x="5292082" y="1650364"/>
          <a:ext cx="3301529" cy="34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1" name="Photo Editor Photo" r:id="rId3" imgW="1905266" imgH="1895238" progId="MSPhotoEd.3">
                  <p:embed/>
                </p:oleObj>
              </mc:Choice>
              <mc:Fallback>
                <p:oleObj name="Photo Editor Photo" r:id="rId3" imgW="1905266" imgH="18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799"/>
                      <a:stretch>
                        <a:fillRect/>
                      </a:stretch>
                    </p:blipFill>
                    <p:spPr bwMode="auto">
                      <a:xfrm>
                        <a:off x="5292082" y="1650364"/>
                        <a:ext cx="3301529" cy="34496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5234241" y="1248725"/>
            <a:ext cx="34165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>
                <a:solidFill>
                  <a:srgbClr val="002F60"/>
                </a:solidFill>
              </a:rPr>
              <a:t>Si (111) 7x7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97368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56&quot;/&gt;&lt;/object&gt;&lt;object type=&quot;3&quot; unique_id=&quot;10063&quot;&gt;&lt;property id=&quot;20148&quot; value=&quot;5&quot;/&gt;&lt;property id=&quot;20300&quot; value=&quot;Slide 3&quot;/&gt;&lt;property id=&quot;20307&quot; value=&quot;257&quot;/&gt;&lt;/object&gt;&lt;object type=&quot;3&quot; unique_id=&quot;10093&quot;&gt;&lt;property id=&quot;20148&quot; value=&quot;5&quot;/&gt;&lt;property id=&quot;20300&quot; value=&quot;Slide 1&quot;/&gt;&lt;property id=&quot;20307&quot; value=&quot;25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Footer 1 with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oter 2 with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 footer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mall footer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2647</TotalTime>
  <Words>2519</Words>
  <Application>Microsoft Office PowerPoint</Application>
  <PresentationFormat>On-screen Show (4:3)</PresentationFormat>
  <Paragraphs>647</Paragraphs>
  <Slides>51</Slides>
  <Notes>11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7" baseType="lpstr">
      <vt:lpstr>MS PGothic</vt:lpstr>
      <vt:lpstr>MS PGothic</vt:lpstr>
      <vt:lpstr>Arial</vt:lpstr>
      <vt:lpstr>Calibri</vt:lpstr>
      <vt:lpstr>Tahoma</vt:lpstr>
      <vt:lpstr>Times</vt:lpstr>
      <vt:lpstr>Times New Roman</vt:lpstr>
      <vt:lpstr>Wingdings</vt:lpstr>
      <vt:lpstr>Footer 1 with logo</vt:lpstr>
      <vt:lpstr>Footer 2 with logo</vt:lpstr>
      <vt:lpstr>Small footer no logo</vt:lpstr>
      <vt:lpstr>1_Small footer no logo</vt:lpstr>
      <vt:lpstr>Photo Editor Photo</vt:lpstr>
      <vt:lpstr>Paint Shop Pro Image</vt:lpstr>
      <vt:lpstr>Chart</vt:lpstr>
      <vt:lpstr>Graph</vt:lpstr>
      <vt:lpstr>PowerPoint Presentation</vt:lpstr>
      <vt:lpstr>Transition Metal Sulfides</vt:lpstr>
      <vt:lpstr>PowerPoint Presentation</vt:lpstr>
      <vt:lpstr>PowerPoint Presentation</vt:lpstr>
      <vt:lpstr>PowerPoint Presentation</vt:lpstr>
      <vt:lpstr>PowerPoint Presentation</vt:lpstr>
      <vt:lpstr>The Challenge</vt:lpstr>
      <vt:lpstr>The Challenge</vt:lpstr>
      <vt:lpstr>PowerPoint Presentation</vt:lpstr>
      <vt:lpstr>PowerPoint Presentation</vt:lpstr>
      <vt:lpstr>God made solids, but surfaces are the work of the devil                                                   Wolfgang Pauli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 2p SXPS spectra from UHV fractured CuFeS2</vt:lpstr>
      <vt:lpstr>PowerPoint Presentation</vt:lpstr>
      <vt:lpstr>XPS of High Spin Transition Metal 2p lines</vt:lpstr>
      <vt:lpstr>TT-Mulitplets: Multiconfigurational Self-consistent Field</vt:lpstr>
      <vt:lpstr>Chalcopyrite Fe 2p and L2,3</vt:lpstr>
      <vt:lpstr>PowerPoint Presentation</vt:lpstr>
      <vt:lpstr>XPEEM</vt:lpstr>
      <vt:lpstr>Leached Chalcopyrite </vt:lpstr>
      <vt:lpstr>PowerPoint Presentation</vt:lpstr>
      <vt:lpstr>PowerPoint Presentation</vt:lpstr>
      <vt:lpstr>PowerPoint Presentation</vt:lpstr>
      <vt:lpstr>PowerPoint Presentation</vt:lpstr>
      <vt:lpstr>In situ Electrochemical Cell for STXM</vt:lpstr>
      <vt:lpstr>In situ Electrochemical Cell</vt:lpstr>
      <vt:lpstr>PowerPoint Presentation</vt:lpstr>
      <vt:lpstr>PowerPoint Presentation</vt:lpstr>
      <vt:lpstr>PowerPoint Presentation</vt:lpstr>
      <vt:lpstr>PowerPoint Presentation</vt:lpstr>
      <vt:lpstr>Chalcocite, pH 4 H2SO4 – wet sample</vt:lpstr>
      <vt:lpstr>PowerPoint Presentation</vt:lpstr>
      <vt:lpstr>Conclusions</vt:lpstr>
      <vt:lpstr>Minerals Processing</vt:lpstr>
      <vt:lpstr>Leptospirillum Ferrooxidans</vt:lpstr>
      <vt:lpstr>Leptospirillum Ferrooxidans</vt:lpstr>
      <vt:lpstr>Extracellular Polymeric Substances</vt:lpstr>
      <vt:lpstr>PowerPoint Presentation</vt:lpstr>
      <vt:lpstr>XPEEM Iron L2,3 NEXAFS</vt:lpstr>
      <vt:lpstr>Copper NEXAFS</vt:lpstr>
      <vt:lpstr>Carbon K edge NEXAFS</vt:lpstr>
      <vt:lpstr>PowerPoint Presentation</vt:lpstr>
      <vt:lpstr>PowerPoint Presentation</vt:lpstr>
      <vt:lpstr>Acknowledgements </vt:lpstr>
      <vt:lpstr>NCRIS Funding</vt:lpstr>
      <vt:lpstr>PowerPoint Presentation</vt:lpstr>
      <vt:lpstr>Lamngmuir dosing of in situ fractured Chalcopyrite</vt:lpstr>
    </vt:vector>
  </TitlesOfParts>
  <Company>Flinders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Flinders University</dc:creator>
  <cp:lastModifiedBy>Sarah Harmer-Bassell</cp:lastModifiedBy>
  <cp:revision>202</cp:revision>
  <dcterms:created xsi:type="dcterms:W3CDTF">2011-01-27T06:32:07Z</dcterms:created>
  <dcterms:modified xsi:type="dcterms:W3CDTF">2018-08-15T00:21:35Z</dcterms:modified>
</cp:coreProperties>
</file>