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1035" r:id="rId3"/>
    <p:sldId id="1051" r:id="rId4"/>
    <p:sldId id="1054" r:id="rId5"/>
    <p:sldId id="1059" r:id="rId6"/>
    <p:sldId id="1060" r:id="rId7"/>
    <p:sldId id="1058" r:id="rId8"/>
    <p:sldId id="1062" r:id="rId9"/>
    <p:sldId id="1063" r:id="rId10"/>
    <p:sldId id="1061" r:id="rId11"/>
    <p:sldId id="1065" r:id="rId12"/>
    <p:sldId id="1057" r:id="rId13"/>
    <p:sldId id="1067" r:id="rId14"/>
    <p:sldId id="1066" r:id="rId15"/>
    <p:sldId id="1068" r:id="rId16"/>
    <p:sldId id="1050" r:id="rId17"/>
    <p:sldId id="1064" r:id="rId18"/>
    <p:sldId id="1055" r:id="rId19"/>
    <p:sldId id="1052" r:id="rId20"/>
  </p:sldIdLst>
  <p:sldSz cx="9144000" cy="6858000" type="screen4x3"/>
  <p:notesSz cx="6797675" cy="9926638"/>
  <p:embeddedFontLst>
    <p:embeddedFont>
      <p:font typeface="Cambria Math" panose="02040503050406030204" pitchFamily="18" charset="0"/>
      <p:regular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66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127" autoAdjust="0"/>
    <p:restoredTop sz="92640" autoAdjust="0"/>
  </p:normalViewPr>
  <p:slideViewPr>
    <p:cSldViewPr>
      <p:cViewPr varScale="1">
        <p:scale>
          <a:sx n="65" d="100"/>
          <a:sy n="65" d="100"/>
        </p:scale>
        <p:origin x="6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566" y="-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4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7" tIns="46046" rIns="92087" bIns="46046" numCol="1" anchor="t" anchorCtr="0" compatLnSpc="1">
            <a:prstTxWarp prst="textNoShape">
              <a:avLst/>
            </a:prstTxWarp>
          </a:bodyPr>
          <a:lstStyle>
            <a:lvl1pPr defTabSz="917877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31" y="0"/>
            <a:ext cx="2944644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7" tIns="46046" rIns="92087" bIns="46046" numCol="1" anchor="t" anchorCtr="0" compatLnSpc="1">
            <a:prstTxWarp prst="textNoShape">
              <a:avLst/>
            </a:prstTxWarp>
          </a:bodyPr>
          <a:lstStyle>
            <a:lvl1pPr algn="r" defTabSz="917877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07"/>
            <a:ext cx="2944644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7" tIns="46046" rIns="92087" bIns="46046" numCol="1" anchor="b" anchorCtr="0" compatLnSpc="1">
            <a:prstTxWarp prst="textNoShape">
              <a:avLst/>
            </a:prstTxWarp>
          </a:bodyPr>
          <a:lstStyle>
            <a:lvl1pPr defTabSz="917877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31" y="9429907"/>
            <a:ext cx="2944644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7" tIns="46046" rIns="92087" bIns="46046" numCol="1" anchor="b" anchorCtr="0" compatLnSpc="1">
            <a:prstTxWarp prst="textNoShape">
              <a:avLst/>
            </a:prstTxWarp>
          </a:bodyPr>
          <a:lstStyle>
            <a:lvl1pPr algn="r" defTabSz="917877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40A0C7FC-0D26-462B-8A41-CA2E8C56F1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118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848" cy="53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7" tIns="46046" rIns="92087" bIns="46046" numCol="1" anchor="t" anchorCtr="0" compatLnSpc="1">
            <a:prstTxWarp prst="textNoShape">
              <a:avLst/>
            </a:prstTxWarp>
          </a:bodyPr>
          <a:lstStyle>
            <a:lvl1pPr defTabSz="917877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0266" y="0"/>
            <a:ext cx="2947848" cy="53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7" tIns="46046" rIns="92087" bIns="46046" numCol="1" anchor="t" anchorCtr="0" compatLnSpc="1">
            <a:prstTxWarp prst="textNoShape">
              <a:avLst/>
            </a:prstTxWarp>
          </a:bodyPr>
          <a:lstStyle>
            <a:lvl1pPr algn="r" defTabSz="917877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4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63588"/>
            <a:ext cx="4989513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816" y="4735718"/>
            <a:ext cx="4966484" cy="442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7" tIns="46046" rIns="92087" bIns="460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3171"/>
            <a:ext cx="2947848" cy="53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7" tIns="46046" rIns="92087" bIns="46046" numCol="1" anchor="b" anchorCtr="0" compatLnSpc="1">
            <a:prstTxWarp prst="textNoShape">
              <a:avLst/>
            </a:prstTxWarp>
          </a:bodyPr>
          <a:lstStyle>
            <a:lvl1pPr defTabSz="917877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0266" y="9393171"/>
            <a:ext cx="2947848" cy="53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7" tIns="46046" rIns="92087" bIns="46046" numCol="1" anchor="b" anchorCtr="0" compatLnSpc="1">
            <a:prstTxWarp prst="textNoShape">
              <a:avLst/>
            </a:prstTxWarp>
          </a:bodyPr>
          <a:lstStyle>
            <a:lvl1pPr algn="r" defTabSz="917877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90926EEF-1C0B-4B13-9C9F-7FB0E0854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836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87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8374" indent="-287836" defTabSz="91787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51344" indent="-230269" defTabSz="91787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11881" indent="-230269" defTabSz="91787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72419" indent="-230269" defTabSz="91787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32957" indent="-230269" defTabSz="91787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93494" indent="-230269" defTabSz="91787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54032" indent="-230269" defTabSz="91787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914569" indent="-230269" defTabSz="91787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1FDD10-4A24-430B-8917-7A2A9EF64ADD}" type="slidenum">
              <a:rPr kumimoji="0"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kumimoji="0" lang="en-US" altLang="ja-JP">
              <a:ea typeface="ＭＳ Ｐゴシック" pitchFamily="50" charset="-128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92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26EEF-1C0B-4B13-9C9F-7FB0E085480E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13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26EEF-1C0B-4B13-9C9F-7FB0E085480E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385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26EEF-1C0B-4B13-9C9F-7FB0E085480E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730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26EEF-1C0B-4B13-9C9F-7FB0E085480E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423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26EEF-1C0B-4B13-9C9F-7FB0E085480E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39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endParaRPr lang="ja-JP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endParaRPr lang="ja-JP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endParaRPr lang="ja-JP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</p:grpSp>
      <p:sp>
        <p:nvSpPr>
          <p:cNvPr id="3532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3532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52E7612-06CC-48C0-B7FB-5231EE8196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69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A37C-5229-426D-8AFA-3BDFBAD627B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946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E246-4976-43E2-8AD8-EBC4073A39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114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1B1D-9AA1-493C-96DA-0AC2946E36F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746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3CA8-FCC8-453D-8E88-1C0B727A03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656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タイトル、2 つのコンテンツ (横)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half" idx="3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F27A6-2DB2-4EAB-AE90-81008994BA2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519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1B61-485A-4A08-AB2B-FBD9C8E772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231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62A9-A27F-461E-B795-B41001AD34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078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タイトル、クリップ アート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クリップアート プレースホルダー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D517F-03D0-4D9C-95B2-BC36672DFBE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3963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149B6-6205-4D8E-8EB9-46AE977C3DE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401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1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55A4-0EBB-4B54-B9B3-49FA7152C4A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612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BFE0-9E39-457B-9120-FCB321CBF12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2192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4A70-D8D1-47FD-9E1E-6AB7F24F850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0820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1_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2F5D-E473-4017-9603-65D4B8321C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241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A8FC-1CC8-46DB-9B4A-9E5DEA5C6A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857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F291C-2409-4EE0-91E9-31DC5299F44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503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ED2D-5389-43F8-9A90-EC00EAAA47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348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94FA6-D6E6-402E-80DE-ABC68358039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459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95630-25ED-4AFB-8E0A-6A663EAE9D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34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FD409-86CC-4E2E-8665-67E77A233F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933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832D-906A-4719-BE90-C5FA5B06755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032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522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22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22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E0E3DD97-13DA-48CB-9C01-1D855304CA0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62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12" Type="http://schemas.openxmlformats.org/officeDocument/2006/relationships/image" Target="../media/image6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image" Target="../media/image60.emf"/><Relationship Id="rId5" Type="http://schemas.openxmlformats.org/officeDocument/2006/relationships/image" Target="../media/image55.emf"/><Relationship Id="rId10" Type="http://schemas.openxmlformats.org/officeDocument/2006/relationships/image" Target="../media/image59.emf"/><Relationship Id="rId4" Type="http://schemas.openxmlformats.org/officeDocument/2006/relationships/image" Target="../media/image54.emf"/><Relationship Id="rId9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" y="5541466"/>
            <a:ext cx="196989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765175"/>
            <a:ext cx="8353623" cy="2376488"/>
          </a:xfrm>
        </p:spPr>
        <p:txBody>
          <a:bodyPr/>
          <a:lstStyle/>
          <a:p>
            <a:pPr algn="ctr" eaLnBrk="1" hangingPunct="1"/>
            <a:r>
              <a:rPr lang="en-US" altLang="ja-JP" sz="3200" dirty="0"/>
              <a:t>Simple linear relationship between reactive gas flow rate and discharge power</a:t>
            </a:r>
            <a:br>
              <a:rPr lang="en-US" altLang="ja-JP" sz="3200" dirty="0"/>
            </a:br>
            <a:r>
              <a:rPr lang="en-US" altLang="ja-JP" sz="3200" dirty="0"/>
              <a:t>at mode transition on reactive sputter deposition of metal oxides</a:t>
            </a:r>
            <a:endParaRPr lang="ja-JP" altLang="en-US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7931" y="3468617"/>
            <a:ext cx="7376864" cy="2279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800" u="sng" dirty="0"/>
              <a:t>Takeo Nakano</a:t>
            </a:r>
            <a:r>
              <a:rPr lang="en-US" altLang="ja-JP" sz="2800" dirty="0"/>
              <a:t>, Kei Oya, </a:t>
            </a:r>
            <a:r>
              <a:rPr lang="en-US" altLang="ja-JP" sz="2800" dirty="0" err="1"/>
              <a:t>Kosuke</a:t>
            </a:r>
            <a:r>
              <a:rPr lang="en-US" altLang="ja-JP" sz="2800" dirty="0"/>
              <a:t> Kimura</a:t>
            </a:r>
            <a:endParaRPr lang="ja-JP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ja-JP" sz="2400" dirty="0"/>
              <a:t>Seikei University, Japan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dirty="0"/>
              <a:t>Masayoshi Nagao, Hisashi Ohsaki</a:t>
            </a:r>
            <a:endParaRPr lang="ja-JP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ja-JP" sz="2400" dirty="0"/>
              <a:t>National Institute of Advanced Industrial Science</a:t>
            </a:r>
            <a:br>
              <a:rPr lang="en-US" altLang="ja-JP" sz="2400" dirty="0"/>
            </a:br>
            <a:r>
              <a:rPr lang="en-US" altLang="ja-JP" sz="2400" dirty="0"/>
              <a:t>and Technology (AIST), Japan</a:t>
            </a:r>
            <a:endParaRPr lang="ja-JP" altLang="en-US" sz="2400" dirty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ja-JP" sz="2400" dirty="0"/>
              <a:t>14 Aug, 2018 VASSCAA-9 @SMC Centre, Sydney</a:t>
            </a:r>
            <a:br>
              <a:rPr lang="en-US" altLang="ja-JP" sz="2400" dirty="0"/>
            </a:br>
            <a:endParaRPr lang="en-US" altLang="ja-JP" sz="2400" dirty="0"/>
          </a:p>
        </p:txBody>
      </p:sp>
      <p:pic>
        <p:nvPicPr>
          <p:cNvPr id="5" name="Picture 2" descr="AIST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46" y="6075221"/>
            <a:ext cx="3468597" cy="61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E6CC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262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/>
              <a:t>Linear Relationship in </a:t>
            </a:r>
            <a:r>
              <a:rPr kumimoji="1" lang="en-US" altLang="ja-JP" sz="4000" i="1" dirty="0"/>
              <a:t>Q</a:t>
            </a:r>
            <a:r>
              <a:rPr kumimoji="1" lang="en-US" altLang="ja-JP" sz="4000" dirty="0"/>
              <a:t> -</a:t>
            </a:r>
            <a:r>
              <a:rPr kumimoji="1" lang="en-US" altLang="ja-JP" sz="4000" i="1" dirty="0"/>
              <a:t>P</a:t>
            </a:r>
            <a:r>
              <a:rPr kumimoji="1" lang="en-US" altLang="ja-JP" sz="4000" dirty="0"/>
              <a:t> map?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2017713"/>
                <a:ext cx="8055496" cy="4114800"/>
              </a:xfrm>
            </p:spPr>
            <p:txBody>
              <a:bodyPr/>
              <a:lstStyle/>
              <a:p>
                <a:r>
                  <a:rPr lang="en-US" altLang="ja-JP" sz="2800" dirty="0"/>
                  <a:t>In Berg’s model, sputtering yield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ja-JP" sz="2800" dirty="0"/>
                  <a:t> is constant. Therefore,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800" dirty="0"/>
                  <a:t> is proportional to the sputtering emission from (and the etching of) the target.</a:t>
                </a:r>
                <a:endParaRPr kumimoji="1" lang="en-US" altLang="ja-JP" sz="2800" dirty="0"/>
              </a:p>
              <a:p>
                <a:r>
                  <a:rPr lang="en-US" altLang="ja-JP" sz="2800" dirty="0"/>
                  <a:t>In practice,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ja-JP" sz="2800" dirty="0"/>
                  <a:t> is roughly proportional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</m:oMath>
                </a14:m>
                <a:r>
                  <a:rPr lang="en-US" altLang="ja-JP" sz="2800" dirty="0"/>
                  <a:t>, where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is the primary ion energy (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sz="2800" dirty="0"/>
                  <a:t>).</a:t>
                </a:r>
                <a:br>
                  <a:rPr lang="en-US" altLang="ja-JP" sz="2800" dirty="0"/>
                </a:b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Mahan and </a:t>
                </a:r>
                <a:r>
                  <a:rPr lang="en-US" altLang="ja-JP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Vantomme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Phys. Rev. B, 61 (2000) 8516.</a:t>
                </a:r>
                <a:endParaRPr lang="en-US" altLang="ja-JP" sz="2400" dirty="0"/>
              </a:p>
              <a:p>
                <a:r>
                  <a:rPr kumimoji="1" lang="en-US" altLang="ja-JP" sz="2800" dirty="0"/>
                  <a:t>In Magnetron sputtering discharge,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, where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800" dirty="0"/>
                  <a:t> is typically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7~8</m:t>
                    </m:r>
                  </m:oMath>
                </a14:m>
                <a:r>
                  <a:rPr kumimoji="1" lang="en-US" altLang="ja-JP" sz="2800" dirty="0"/>
                  <a:t>.</a:t>
                </a:r>
                <a:br>
                  <a:rPr kumimoji="1" lang="en-US" altLang="ja-JP" sz="2800" dirty="0"/>
                </a:br>
                <a:r>
                  <a:rPr kumimoji="1" lang="en-US" altLang="ja-JP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Rossnage</a:t>
                </a:r>
                <a:r>
                  <a:rPr lang="en-US" altLang="ja-JP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Kaufman, JVSTA, 6 (1988) 223.</a:t>
                </a:r>
                <a:b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ja-JP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Ehiasarian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 Vacuum, 65 (2002) 147.</a:t>
                </a:r>
                <a:endParaRPr kumimoji="1"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2017713"/>
                <a:ext cx="8055496" cy="4114800"/>
              </a:xfrm>
              <a:blipFill>
                <a:blip r:embed="rId2"/>
                <a:stretch>
                  <a:fillRect l="-379" t="-1778" r="-681" b="-10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10</a:t>
            </a:fld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14249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6212" cy="1462087"/>
          </a:xfrm>
        </p:spPr>
        <p:txBody>
          <a:bodyPr/>
          <a:lstStyle/>
          <a:p>
            <a:r>
              <a:rPr kumimoji="1" lang="en-US" altLang="ja-JP" sz="4000" dirty="0"/>
              <a:t>Linear Relationship in </a:t>
            </a:r>
            <a:r>
              <a:rPr kumimoji="1" lang="en-US" altLang="ja-JP" sz="4000" i="1" dirty="0"/>
              <a:t>Q </a:t>
            </a:r>
            <a:r>
              <a:rPr kumimoji="1" lang="en-US" altLang="ja-JP" sz="4000" dirty="0"/>
              <a:t>-</a:t>
            </a:r>
            <a:r>
              <a:rPr kumimoji="1" lang="en-US" altLang="ja-JP" sz="4000" i="1" dirty="0"/>
              <a:t>P</a:t>
            </a:r>
            <a:r>
              <a:rPr lang="en-US" altLang="ja-JP" sz="4000" dirty="0"/>
              <a:t> map?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060848"/>
                <a:ext cx="6768752" cy="4114800"/>
              </a:xfrm>
            </p:spPr>
            <p:txBody>
              <a:bodyPr/>
              <a:lstStyle/>
              <a:p>
                <a:r>
                  <a:rPr lang="en-US" altLang="ja-JP" sz="2800" dirty="0">
                    <a:cs typeface="Times New Roman" panose="02020603050405020304" pitchFamily="18" charset="0"/>
                  </a:rPr>
                  <a:t>By the dimensional analysis,</a:t>
                </a:r>
                <a:br>
                  <a:rPr lang="en-US" altLang="ja-JP" sz="2800" dirty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or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altLang="ja-JP" sz="2800" dirty="0">
                  <a:cs typeface="Times New Roman" panose="02020603050405020304" pitchFamily="18" charset="0"/>
                </a:endParaRPr>
              </a:p>
              <a:p>
                <a:r>
                  <a:rPr lang="en-US" altLang="ja-JP" sz="2800" dirty="0">
                    <a:cs typeface="Times New Roman" panose="02020603050405020304" pitchFamily="18" charset="0"/>
                  </a:rPr>
                  <a:t>Gas rarefaction at higher power...</a:t>
                </a:r>
              </a:p>
              <a:p>
                <a:pPr lvl="1"/>
                <a:r>
                  <a:rPr lang="en-US" altLang="ja-JP" sz="2400" dirty="0">
                    <a:cs typeface="Times New Roman" panose="02020603050405020304" pitchFamily="18" charset="0"/>
                  </a:rPr>
                  <a:t>Enhances the efficient delivery of the</a:t>
                </a:r>
                <a:br>
                  <a:rPr lang="en-US" altLang="ja-JP" sz="2400" dirty="0"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cs typeface="Times New Roman" panose="02020603050405020304" pitchFamily="18" charset="0"/>
                  </a:rPr>
                  <a:t>sputtered atoms to the chamber wall.</a:t>
                </a:r>
              </a:p>
              <a:p>
                <a:pPr lvl="1"/>
                <a:r>
                  <a:rPr lang="en-US" altLang="ja-JP" sz="2400" dirty="0">
                    <a:cs typeface="Times New Roman" panose="02020603050405020304" pitchFamily="18" charset="0"/>
                  </a:rPr>
                  <a:t>Suppresses the oxygen flux to the </a:t>
                </a:r>
                <a:br>
                  <a:rPr lang="en-US" altLang="ja-JP" sz="2400" dirty="0"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cs typeface="Times New Roman" panose="02020603050405020304" pitchFamily="18" charset="0"/>
                  </a:rPr>
                  <a:t>target.</a:t>
                </a:r>
              </a:p>
              <a:p>
                <a:pPr marL="266700" indent="0">
                  <a:buNone/>
                </a:pPr>
                <a:r>
                  <a:rPr lang="en-US" altLang="ja-JP" sz="2800" dirty="0">
                    <a:cs typeface="Times New Roman" panose="02020603050405020304" pitchFamily="18" charset="0"/>
                  </a:rPr>
                  <a:t>both shift the balance to the metallic</a:t>
                </a:r>
                <a:br>
                  <a:rPr lang="en-US" altLang="ja-JP" sz="2800" dirty="0">
                    <a:cs typeface="Times New Roman" panose="02020603050405020304" pitchFamily="18" charset="0"/>
                  </a:rPr>
                </a:br>
                <a:r>
                  <a:rPr lang="en-US" altLang="ja-JP" sz="2800" dirty="0">
                    <a:cs typeface="Times New Roman" panose="02020603050405020304" pitchFamily="18" charset="0"/>
                  </a:rPr>
                  <a:t>side, hence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altLang="ja-JP" sz="28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dirty="0">
                    <a:cs typeface="Times New Roman" panose="02020603050405020304" pitchFamily="18" charset="0"/>
                  </a:rPr>
                  <a:t>shows a good linearity</a:t>
                </a:r>
                <a:br>
                  <a:rPr lang="en-US" altLang="ja-JP" sz="2800" dirty="0">
                    <a:cs typeface="Times New Roman" panose="02020603050405020304" pitchFamily="18" charset="0"/>
                  </a:rPr>
                </a:br>
                <a:r>
                  <a:rPr lang="en-US" altLang="ja-JP" sz="2800" dirty="0">
                    <a:cs typeface="Times New Roman" panose="02020603050405020304" pitchFamily="18" charset="0"/>
                  </a:rPr>
                  <a:t>with Q.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endParaRPr lang="en-US" altLang="ja-JP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060848"/>
                <a:ext cx="6768752" cy="4114800"/>
              </a:xfrm>
              <a:blipFill>
                <a:blip r:embed="rId3"/>
                <a:stretch>
                  <a:fillRect l="-450" t="-1481" b="-17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11</a:t>
            </a:fld>
            <a:endParaRPr lang="en-US" altLang="ja-JP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84972"/>
              </p:ext>
            </p:extLst>
          </p:nvPr>
        </p:nvGraphicFramePr>
        <p:xfrm>
          <a:off x="6638139" y="3284984"/>
          <a:ext cx="2454363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Visio" r:id="rId4" imgW="4295587" imgH="4409939" progId="Visio.Drawing.11">
                  <p:embed/>
                </p:oleObj>
              </mc:Choice>
              <mc:Fallback>
                <p:oleObj name="Visio" r:id="rId4" imgW="4295587" imgH="44099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139" y="3284984"/>
                        <a:ext cx="2454363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36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 Q-P plot, pressure dep.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12</a:t>
            </a:fld>
            <a:endParaRPr lang="en-US" altLang="ja-JP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27200" y="5158800"/>
            <a:ext cx="1872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@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0.5 Pa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63200" y="5158800"/>
            <a:ext cx="1872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@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0.2 Pa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2563200" y="5158800"/>
            <a:ext cx="1879200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@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1.0 Pa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テキスト ボックス 11"/>
          <p:cNvSpPr txBox="1"/>
          <p:nvPr/>
        </p:nvSpPr>
        <p:spPr>
          <a:xfrm>
            <a:off x="7027200" y="5158800"/>
            <a:ext cx="1872000" cy="43088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@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2.0 Pa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Q-P plot slope vs pressure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829447" y="2572594"/>
            <a:ext cx="4095056" cy="3771806"/>
          </a:xfrm>
        </p:spPr>
        <p:txBody>
          <a:bodyPr/>
          <a:lstStyle/>
          <a:p>
            <a:r>
              <a:rPr lang="en-US" altLang="ja-JP" sz="2400" dirty="0"/>
              <a:t>Higher gas pressure (</a:t>
            </a:r>
            <a:r>
              <a:rPr lang="en-US" altLang="ja-JP" sz="2400" i="1" dirty="0"/>
              <a:t>i.e.,</a:t>
            </a:r>
            <a:br>
              <a:rPr lang="en-US" altLang="ja-JP" sz="2400" i="1" dirty="0"/>
            </a:br>
            <a:r>
              <a:rPr lang="en-US" altLang="ja-JP" sz="2400" dirty="0"/>
              <a:t>Lower pumping speed)</a:t>
            </a:r>
            <a:br>
              <a:rPr lang="en-US" altLang="ja-JP" sz="2400" dirty="0"/>
            </a:br>
            <a:r>
              <a:rPr lang="en-US" altLang="ja-JP" sz="2400" dirty="0"/>
              <a:t>the slope was reduced and the hysteresis was widen </a:t>
            </a:r>
          </a:p>
          <a:p>
            <a:r>
              <a:rPr lang="en-US" altLang="ja-JP" sz="2400" dirty="0"/>
              <a:t>It is in agreement with the prediction of Berg’s model, and the general behavior or the reactive sputtering.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13</a:t>
            </a:fld>
            <a:endParaRPr lang="en-US" altLang="ja-JP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8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Practical usage of this concept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592" y="2357438"/>
            <a:ext cx="77724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ja-JP" sz="2800" dirty="0"/>
              <a:t>At a certain condition of </a:t>
            </a:r>
            <a:br>
              <a:rPr lang="en-US" altLang="ja-JP" sz="2800" dirty="0"/>
            </a:br>
            <a:r>
              <a:rPr lang="en-US" altLang="ja-JP" sz="2800" dirty="0"/>
              <a:t>Ar pressure and flow rate,</a:t>
            </a:r>
            <a:br>
              <a:rPr lang="en-US" altLang="ja-JP" sz="2800" dirty="0"/>
            </a:br>
            <a:r>
              <a:rPr lang="en-US" altLang="ja-JP" sz="2800" dirty="0"/>
              <a:t>mode transitions can be</a:t>
            </a:r>
            <a:br>
              <a:rPr lang="en-US" altLang="ja-JP" sz="2800" dirty="0"/>
            </a:br>
            <a:r>
              <a:rPr lang="en-US" altLang="ja-JP" sz="2800" dirty="0"/>
              <a:t>predicted by a </a:t>
            </a:r>
            <a:r>
              <a:rPr lang="en-US" altLang="ja-JP" sz="2800" dirty="0">
                <a:solidFill>
                  <a:srgbClr val="FF0000"/>
                </a:solidFill>
              </a:rPr>
              <a:t>single</a:t>
            </a:r>
            <a:br>
              <a:rPr lang="en-US" altLang="ja-JP" sz="2800" dirty="0">
                <a:solidFill>
                  <a:srgbClr val="FF0000"/>
                </a:solidFill>
              </a:rPr>
            </a:br>
            <a:r>
              <a:rPr lang="en-US" altLang="ja-JP" sz="2800" dirty="0"/>
              <a:t>experiment.</a:t>
            </a:r>
          </a:p>
          <a:p>
            <a:pPr>
              <a:spcBef>
                <a:spcPts val="1200"/>
              </a:spcBef>
            </a:pPr>
            <a:r>
              <a:rPr lang="en-US" altLang="ja-JP" sz="2800" dirty="0"/>
              <a:t>Films of similar properties can be expected at different discharge power by choosing the deposition conditions in the </a:t>
            </a:r>
            <a:r>
              <a:rPr lang="en-US" altLang="ja-JP" sz="2800" i="1" dirty="0"/>
              <a:t>Q-P</a:t>
            </a:r>
            <a:r>
              <a:rPr lang="en-US" altLang="ja-JP" sz="2800" dirty="0"/>
              <a:t> map.</a:t>
            </a:r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14</a:t>
            </a:fld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72" y="1844824"/>
            <a:ext cx="3091155" cy="3004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0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Optical Transmittance of </a:t>
            </a:r>
            <a:r>
              <a:rPr kumimoji="1" lang="en-US" altLang="ja-JP" dirty="0" err="1"/>
              <a:t>Vanadia</a:t>
            </a:r>
            <a:r>
              <a:rPr kumimoji="1" lang="en-US" altLang="ja-JP" dirty="0"/>
              <a:t> films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15</a:t>
            </a:fld>
            <a:endParaRPr lang="en-US" altLang="ja-JP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2052000"/>
            <a:ext cx="4417426" cy="42926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50938" y="2276872"/>
            <a:ext cx="24343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@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0.5 Pa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2052000"/>
            <a:ext cx="4417426" cy="42926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0" y="2052000"/>
            <a:ext cx="4417426" cy="4292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/>
          <a:srcRect l="15149" t="27504" r="52640" b="17147"/>
          <a:stretch/>
        </p:blipFill>
        <p:spPr>
          <a:xfrm rot="5400000" flipH="1">
            <a:off x="5292080" y="4726141"/>
            <a:ext cx="1875582" cy="1816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/>
          <a:srcRect l="14514" t="16628" r="45949" b="13134"/>
          <a:stretch/>
        </p:blipFill>
        <p:spPr>
          <a:xfrm rot="10800000">
            <a:off x="2987824" y="4704954"/>
            <a:ext cx="1858414" cy="1858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31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Concluding remarks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/>
              <a:t>In reactive sputtering of some metal oxides, M</a:t>
            </a:r>
            <a:r>
              <a:rPr lang="ja-JP" altLang="en-US" sz="2800" dirty="0"/>
              <a:t>→</a:t>
            </a:r>
            <a:r>
              <a:rPr lang="en-US" altLang="ja-JP" sz="2800" dirty="0"/>
              <a:t>Ox and Ox</a:t>
            </a:r>
            <a:r>
              <a:rPr lang="ja-JP" altLang="en-US" sz="2800" dirty="0"/>
              <a:t>→</a:t>
            </a:r>
            <a:r>
              <a:rPr lang="en-US" altLang="ja-JP" sz="2800" dirty="0"/>
              <a:t>M mode transition points lay</a:t>
            </a:r>
            <a:br>
              <a:rPr lang="en-US" altLang="ja-JP" sz="2800" dirty="0"/>
            </a:br>
            <a:r>
              <a:rPr lang="en-US" altLang="ja-JP" sz="2800" dirty="0"/>
              <a:t>on corresponding straight lines in </a:t>
            </a:r>
            <a:r>
              <a:rPr lang="en-US" altLang="ja-JP" sz="2800" i="1" dirty="0"/>
              <a:t>Q-P</a:t>
            </a:r>
            <a:r>
              <a:rPr lang="en-US" altLang="ja-JP" sz="2800" dirty="0"/>
              <a:t>  map.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/>
              <a:t>It denotes the sputtering emission from (and</a:t>
            </a:r>
            <a:br>
              <a:rPr lang="en-US" altLang="ja-JP" sz="2800" dirty="0"/>
            </a:br>
            <a:r>
              <a:rPr lang="en-US" altLang="ja-JP" sz="2800" dirty="0"/>
              <a:t>the etching of) the target is effectively proportional to the discharge power.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/>
              <a:t>The concept may be useful in deposition condition selection, and the control of</a:t>
            </a:r>
            <a:br>
              <a:rPr lang="en-US" altLang="ja-JP" sz="2800" dirty="0"/>
            </a:br>
            <a:r>
              <a:rPr lang="en-US" altLang="ja-JP" sz="2800" dirty="0"/>
              <a:t>the properties of deposited films.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8235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8"/>
    </mc:Choice>
    <mc:Fallback xmlns="">
      <p:transition spd="slow" advTm="565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Motivation of this study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2017713"/>
            <a:ext cx="8415536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In actual deposition processes, the target current increase accompanies the target voltage increase;</a:t>
            </a:r>
          </a:p>
          <a:p>
            <a:pPr marL="0" indent="0">
              <a:buNone/>
            </a:pPr>
            <a:r>
              <a:rPr kumimoji="1" lang="ja-JP" altLang="en-US" dirty="0"/>
              <a:t>→</a:t>
            </a:r>
            <a:r>
              <a:rPr kumimoji="1" lang="en-US" altLang="ja-JP" dirty="0"/>
              <a:t>Hence the sputtering yield </a:t>
            </a:r>
            <a:r>
              <a:rPr lang="en-US" altLang="ja-JP" dirty="0"/>
              <a:t>also increases.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Is there any good measure to predict the mode transition conditions?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289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Power Const. measurements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066280" y="2204864"/>
            <a:ext cx="2857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0.5 Pa, 10 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8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Flow</a:t>
            </a:r>
            <a:r>
              <a:rPr kumimoji="1" lang="en-US" altLang="ja-JP" dirty="0"/>
              <a:t> Const. measurements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テキスト ボックス 20"/>
          <p:cNvSpPr txBox="1"/>
          <p:nvPr/>
        </p:nvSpPr>
        <p:spPr>
          <a:xfrm>
            <a:off x="1763688" y="5229200"/>
            <a:ext cx="2785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0.5 Pa, 10 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sccm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/>
              <a:t>Reactive sputtering process:</a:t>
            </a:r>
            <a:br>
              <a:rPr kumimoji="1" lang="en-US" altLang="ja-JP" sz="4000" dirty="0"/>
            </a:br>
            <a:r>
              <a:rPr kumimoji="1" lang="en-US" altLang="ja-JP" sz="4000" dirty="0"/>
              <a:t>metal mode &amp; compound mode</a:t>
            </a:r>
            <a:endParaRPr kumimoji="1" lang="ja-JP" altLang="en-US" sz="4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29408" y="4232782"/>
            <a:ext cx="230315" cy="353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107504" y="2152734"/>
            <a:ext cx="4245989" cy="3231033"/>
            <a:chOff x="172645" y="1440279"/>
            <a:chExt cx="4596602" cy="3497835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172645" y="1440279"/>
              <a:ext cx="4596602" cy="3497835"/>
              <a:chOff x="-60197" y="1527363"/>
              <a:chExt cx="4596602" cy="3497835"/>
            </a:xfrm>
          </p:grpSpPr>
          <p:sp>
            <p:nvSpPr>
              <p:cNvPr id="34" name="円柱 33"/>
              <p:cNvSpPr/>
              <p:nvPr/>
            </p:nvSpPr>
            <p:spPr>
              <a:xfrm>
                <a:off x="2275266" y="1695979"/>
                <a:ext cx="523875" cy="307601"/>
              </a:xfrm>
              <a:prstGeom prst="can">
                <a:avLst>
                  <a:gd name="adj" fmla="val 1933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/>
              <p:cNvGrpSpPr/>
              <p:nvPr/>
            </p:nvGrpSpPr>
            <p:grpSpPr>
              <a:xfrm>
                <a:off x="-60197" y="1527363"/>
                <a:ext cx="4596602" cy="3497835"/>
                <a:chOff x="-60197" y="1527363"/>
                <a:chExt cx="4596602" cy="3497835"/>
              </a:xfrm>
            </p:grpSpPr>
            <p:grpSp>
              <p:nvGrpSpPr>
                <p:cNvPr id="36" name="グループ化 35"/>
                <p:cNvGrpSpPr/>
                <p:nvPr/>
              </p:nvGrpSpPr>
              <p:grpSpPr>
                <a:xfrm>
                  <a:off x="829575" y="1527363"/>
                  <a:ext cx="3706830" cy="3497835"/>
                  <a:chOff x="829575" y="1527363"/>
                  <a:chExt cx="3706830" cy="3497835"/>
                </a:xfrm>
              </p:grpSpPr>
              <p:grpSp>
                <p:nvGrpSpPr>
                  <p:cNvPr id="38" name="グループ化 37"/>
                  <p:cNvGrpSpPr/>
                  <p:nvPr/>
                </p:nvGrpSpPr>
                <p:grpSpPr>
                  <a:xfrm>
                    <a:off x="829575" y="1527363"/>
                    <a:ext cx="3428167" cy="3497835"/>
                    <a:chOff x="829575" y="1527363"/>
                    <a:chExt cx="3428167" cy="3497835"/>
                  </a:xfrm>
                </p:grpSpPr>
                <p:grpSp>
                  <p:nvGrpSpPr>
                    <p:cNvPr id="41" name="グループ化 40"/>
                    <p:cNvGrpSpPr/>
                    <p:nvPr/>
                  </p:nvGrpSpPr>
                  <p:grpSpPr>
                    <a:xfrm>
                      <a:off x="1045509" y="1527363"/>
                      <a:ext cx="3212233" cy="3497835"/>
                      <a:chOff x="1045509" y="1527363"/>
                      <a:chExt cx="3212233" cy="3497835"/>
                    </a:xfrm>
                  </p:grpSpPr>
                  <p:grpSp>
                    <p:nvGrpSpPr>
                      <p:cNvPr id="43" name="グループ化 42"/>
                      <p:cNvGrpSpPr/>
                      <p:nvPr/>
                    </p:nvGrpSpPr>
                    <p:grpSpPr>
                      <a:xfrm>
                        <a:off x="1226117" y="1527363"/>
                        <a:ext cx="3031625" cy="3497835"/>
                        <a:chOff x="1156448" y="1649282"/>
                        <a:chExt cx="3031625" cy="3497835"/>
                      </a:xfrm>
                    </p:grpSpPr>
                    <p:grpSp>
                      <p:nvGrpSpPr>
                        <p:cNvPr id="46" name="グループ化 45"/>
                        <p:cNvGrpSpPr/>
                        <p:nvPr/>
                      </p:nvGrpSpPr>
                      <p:grpSpPr>
                        <a:xfrm>
                          <a:off x="1156448" y="1649282"/>
                          <a:ext cx="2622176" cy="3497835"/>
                          <a:chOff x="1156448" y="1649282"/>
                          <a:chExt cx="2622176" cy="3497835"/>
                        </a:xfrm>
                      </p:grpSpPr>
                      <p:sp>
                        <p:nvSpPr>
                          <p:cNvPr id="55" name="円柱 54"/>
                          <p:cNvSpPr/>
                          <p:nvPr/>
                        </p:nvSpPr>
                        <p:spPr>
                          <a:xfrm>
                            <a:off x="2205597" y="4839516"/>
                            <a:ext cx="523875" cy="307601"/>
                          </a:xfrm>
                          <a:prstGeom prst="can">
                            <a:avLst/>
                          </a:prstGeom>
                          <a:solidFill>
                            <a:schemeClr val="tx1"/>
                          </a:solidFill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6" name="円柱 55"/>
                          <p:cNvSpPr/>
                          <p:nvPr/>
                        </p:nvSpPr>
                        <p:spPr>
                          <a:xfrm>
                            <a:off x="1349749" y="4583912"/>
                            <a:ext cx="2235573" cy="416859"/>
                          </a:xfrm>
                          <a:prstGeom prst="can">
                            <a:avLst>
                              <a:gd name="adj" fmla="val 50000"/>
                            </a:avLst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 w="28575"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7" name="円柱 56"/>
                          <p:cNvSpPr/>
                          <p:nvPr/>
                        </p:nvSpPr>
                        <p:spPr>
                          <a:xfrm>
                            <a:off x="1156448" y="1649282"/>
                            <a:ext cx="2622176" cy="3487494"/>
                          </a:xfrm>
                          <a:prstGeom prst="can">
                            <a:avLst>
                              <a:gd name="adj" fmla="val 12057"/>
                            </a:avLst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47" name="グループ化 46"/>
                        <p:cNvGrpSpPr/>
                        <p:nvPr/>
                      </p:nvGrpSpPr>
                      <p:grpSpPr>
                        <a:xfrm>
                          <a:off x="3559196" y="2419349"/>
                          <a:ext cx="422034" cy="363565"/>
                          <a:chOff x="3559196" y="2419349"/>
                          <a:chExt cx="422034" cy="363565"/>
                        </a:xfrm>
                      </p:grpSpPr>
                      <p:sp>
                        <p:nvSpPr>
                          <p:cNvPr id="53" name="正方形/長方形 52"/>
                          <p:cNvSpPr/>
                          <p:nvPr/>
                        </p:nvSpPr>
                        <p:spPr>
                          <a:xfrm>
                            <a:off x="3700243" y="2419349"/>
                            <a:ext cx="280987" cy="36356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4" name="正方形/長方形 53"/>
                          <p:cNvSpPr/>
                          <p:nvPr/>
                        </p:nvSpPr>
                        <p:spPr>
                          <a:xfrm>
                            <a:off x="3559196" y="2419349"/>
                            <a:ext cx="193302" cy="36356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48" name="グループ化 47"/>
                        <p:cNvGrpSpPr/>
                        <p:nvPr/>
                      </p:nvGrpSpPr>
                      <p:grpSpPr>
                        <a:xfrm>
                          <a:off x="3559195" y="2928271"/>
                          <a:ext cx="456871" cy="363565"/>
                          <a:chOff x="3559195" y="2358386"/>
                          <a:chExt cx="456871" cy="363565"/>
                        </a:xfrm>
                      </p:grpSpPr>
                      <p:sp>
                        <p:nvSpPr>
                          <p:cNvPr id="51" name="正方形/長方形 50"/>
                          <p:cNvSpPr/>
                          <p:nvPr/>
                        </p:nvSpPr>
                        <p:spPr>
                          <a:xfrm>
                            <a:off x="3735079" y="2358386"/>
                            <a:ext cx="280987" cy="36356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52" name="正方形/長方形 51"/>
                          <p:cNvSpPr/>
                          <p:nvPr/>
                        </p:nvSpPr>
                        <p:spPr>
                          <a:xfrm>
                            <a:off x="3559195" y="2358386"/>
                            <a:ext cx="193302" cy="36356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sp>
                      <p:nvSpPr>
                        <p:cNvPr id="49" name="正方形/長方形 48"/>
                        <p:cNvSpPr/>
                        <p:nvPr/>
                      </p:nvSpPr>
                      <p:spPr>
                        <a:xfrm>
                          <a:off x="3981230" y="2348753"/>
                          <a:ext cx="193302" cy="108174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0" name="正方形/長方形 49"/>
                        <p:cNvSpPr/>
                        <p:nvPr/>
                      </p:nvSpPr>
                      <p:spPr>
                        <a:xfrm>
                          <a:off x="3994771" y="2989234"/>
                          <a:ext cx="193302" cy="36356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sp>
                    <p:nvSpPr>
                      <p:cNvPr id="44" name="正方形/長方形 43"/>
                      <p:cNvSpPr/>
                      <p:nvPr/>
                    </p:nvSpPr>
                    <p:spPr>
                      <a:xfrm>
                        <a:off x="1045509" y="3790811"/>
                        <a:ext cx="280987" cy="3635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" name="正方形/長方形 44"/>
                      <p:cNvSpPr/>
                      <p:nvPr/>
                    </p:nvSpPr>
                    <p:spPr>
                      <a:xfrm>
                        <a:off x="1256491" y="3785306"/>
                        <a:ext cx="249333" cy="382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42" name="正方形/長方形 41"/>
                    <p:cNvSpPr/>
                    <p:nvPr/>
                  </p:nvSpPr>
                  <p:spPr>
                    <a:xfrm>
                      <a:off x="829575" y="3790811"/>
                      <a:ext cx="215933" cy="3635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39" name="テキスト ボックス 38"/>
                  <p:cNvSpPr txBox="1"/>
                  <p:nvPr/>
                </p:nvSpPr>
                <p:spPr>
                  <a:xfrm>
                    <a:off x="4008717" y="2247400"/>
                    <a:ext cx="458486" cy="433149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C00000"/>
                        </a:solidFill>
                      </a:rPr>
                      <a:t>Ar</a:t>
                    </a:r>
                    <a:endParaRPr kumimoji="1" lang="ja-JP" alt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0" name="テキスト ボックス 39"/>
                  <p:cNvSpPr txBox="1"/>
                  <p:nvPr/>
                </p:nvSpPr>
                <p:spPr>
                  <a:xfrm>
                    <a:off x="4012808" y="2779661"/>
                    <a:ext cx="523597" cy="433149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>
                        <a:solidFill>
                          <a:srgbClr val="00B050"/>
                        </a:solidFill>
                      </a:rPr>
                      <a:t>RG</a:t>
                    </a:r>
                    <a:endParaRPr kumimoji="1" lang="ja-JP" altLang="en-US" sz="2000" baseline="-25000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-60197" y="4013125"/>
                  <a:ext cx="1437504" cy="43314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b="1" dirty="0">
                      <a:solidFill>
                        <a:srgbClr val="002060"/>
                      </a:solidFill>
                    </a:rPr>
                    <a:t>pump</a:t>
                  </a:r>
                  <a:endParaRPr kumimoji="1" lang="ja-JP" altLang="en-US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33" name="円柱 32"/>
            <p:cNvSpPr/>
            <p:nvPr/>
          </p:nvSpPr>
          <p:spPr>
            <a:xfrm rot="10800000">
              <a:off x="1526413" y="1866557"/>
              <a:ext cx="2470042" cy="277566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 flipH="1" flipV="1">
            <a:off x="3424804" y="3493656"/>
            <a:ext cx="485056" cy="111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 flipV="1">
            <a:off x="3435046" y="3022288"/>
            <a:ext cx="485056" cy="111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 flipV="1">
            <a:off x="935958" y="4398182"/>
            <a:ext cx="485056" cy="111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272719" y="5291769"/>
            <a:ext cx="969124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>
                <a:solidFill>
                  <a:srgbClr val="002060"/>
                </a:solidFill>
              </a:rPr>
              <a:t>target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2506099" y="5401209"/>
            <a:ext cx="0" cy="292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/楕円 60"/>
          <p:cNvSpPr/>
          <p:nvPr/>
        </p:nvSpPr>
        <p:spPr>
          <a:xfrm>
            <a:off x="2314511" y="3160586"/>
            <a:ext cx="191589" cy="1915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/>
          <p:cNvGrpSpPr/>
          <p:nvPr/>
        </p:nvGrpSpPr>
        <p:grpSpPr>
          <a:xfrm>
            <a:off x="1837018" y="4190177"/>
            <a:ext cx="1360837" cy="675714"/>
            <a:chOff x="5403159" y="5643858"/>
            <a:chExt cx="1360837" cy="675714"/>
          </a:xfrm>
        </p:grpSpPr>
        <p:sp>
          <p:nvSpPr>
            <p:cNvPr id="63" name="円/楕円 62"/>
            <p:cNvSpPr/>
            <p:nvPr/>
          </p:nvSpPr>
          <p:spPr>
            <a:xfrm>
              <a:off x="6572407" y="5934823"/>
              <a:ext cx="191589" cy="19158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矢印コネクタ 63"/>
            <p:cNvCxnSpPr/>
            <p:nvPr/>
          </p:nvCxnSpPr>
          <p:spPr>
            <a:xfrm>
              <a:off x="6358507" y="5791515"/>
              <a:ext cx="4266" cy="48089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円/楕円 64"/>
            <p:cNvSpPr/>
            <p:nvPr/>
          </p:nvSpPr>
          <p:spPr>
            <a:xfrm>
              <a:off x="6259618" y="5643858"/>
              <a:ext cx="191589" cy="19158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矢印コネクタ 65"/>
            <p:cNvCxnSpPr/>
            <p:nvPr/>
          </p:nvCxnSpPr>
          <p:spPr>
            <a:xfrm flipV="1">
              <a:off x="6398081" y="6106783"/>
              <a:ext cx="198859" cy="165628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>
              <a:off x="5813772" y="5838676"/>
              <a:ext cx="4266" cy="48089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円/楕円 67"/>
            <p:cNvSpPr/>
            <p:nvPr/>
          </p:nvSpPr>
          <p:spPr>
            <a:xfrm>
              <a:off x="5714883" y="5691019"/>
              <a:ext cx="191589" cy="19158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5403159" y="5890396"/>
              <a:ext cx="191589" cy="19158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" name="直線矢印コネクタ 69"/>
            <p:cNvCxnSpPr/>
            <p:nvPr/>
          </p:nvCxnSpPr>
          <p:spPr>
            <a:xfrm flipH="1" flipV="1">
              <a:off x="5555675" y="6046553"/>
              <a:ext cx="210379" cy="273019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円/楕円 70"/>
          <p:cNvSpPr/>
          <p:nvPr/>
        </p:nvSpPr>
        <p:spPr>
          <a:xfrm>
            <a:off x="3090830" y="3107662"/>
            <a:ext cx="191589" cy="1915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2700837" y="3732165"/>
            <a:ext cx="191589" cy="1915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269548" y="3882833"/>
            <a:ext cx="191589" cy="1915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780620" y="3530211"/>
            <a:ext cx="191589" cy="1915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487269" y="2716554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1684854" y="2698932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2062537" y="2698932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1866010" y="2679294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2261123" y="2653916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2459448" y="2693625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2839210" y="2677563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658906" y="2662647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3006266" y="2698932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188227" y="2653916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3385060" y="2677344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305435" y="3095119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1308290" y="329158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1300966" y="367266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1296142" y="3859530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1323759" y="3483177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1307851" y="403890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1312239" y="4595514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3512633" y="3745305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3515149" y="3943113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3527744" y="4146245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3512633" y="434161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3508379" y="451268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2199010" y="2784505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3198688" y="278009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1846192" y="3208524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3083474" y="4208618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2147861" y="3663300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2983282" y="3412140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/>
          <p:cNvSpPr/>
          <p:nvPr/>
        </p:nvSpPr>
        <p:spPr>
          <a:xfrm>
            <a:off x="4961856" y="4238634"/>
            <a:ext cx="230315" cy="353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3" name="グループ化 192"/>
          <p:cNvGrpSpPr/>
          <p:nvPr/>
        </p:nvGrpSpPr>
        <p:grpSpPr>
          <a:xfrm>
            <a:off x="4139952" y="2158586"/>
            <a:ext cx="4245989" cy="3231033"/>
            <a:chOff x="172645" y="1440279"/>
            <a:chExt cx="4596602" cy="3497835"/>
          </a:xfrm>
        </p:grpSpPr>
        <p:grpSp>
          <p:nvGrpSpPr>
            <p:cNvPr id="197" name="グループ化 196"/>
            <p:cNvGrpSpPr/>
            <p:nvPr/>
          </p:nvGrpSpPr>
          <p:grpSpPr>
            <a:xfrm>
              <a:off x="172645" y="1440279"/>
              <a:ext cx="4596602" cy="3497835"/>
              <a:chOff x="-60197" y="1527363"/>
              <a:chExt cx="4596602" cy="3497835"/>
            </a:xfrm>
          </p:grpSpPr>
          <p:sp>
            <p:nvSpPr>
              <p:cNvPr id="199" name="円柱 198"/>
              <p:cNvSpPr/>
              <p:nvPr/>
            </p:nvSpPr>
            <p:spPr>
              <a:xfrm>
                <a:off x="2275266" y="1695979"/>
                <a:ext cx="523875" cy="307601"/>
              </a:xfrm>
              <a:prstGeom prst="can">
                <a:avLst>
                  <a:gd name="adj" fmla="val 1933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00" name="グループ化 199"/>
              <p:cNvGrpSpPr/>
              <p:nvPr/>
            </p:nvGrpSpPr>
            <p:grpSpPr>
              <a:xfrm>
                <a:off x="-60197" y="1527363"/>
                <a:ext cx="4596602" cy="3497835"/>
                <a:chOff x="-60197" y="1527363"/>
                <a:chExt cx="4596602" cy="3497835"/>
              </a:xfrm>
            </p:grpSpPr>
            <p:grpSp>
              <p:nvGrpSpPr>
                <p:cNvPr id="201" name="グループ化 200"/>
                <p:cNvGrpSpPr/>
                <p:nvPr/>
              </p:nvGrpSpPr>
              <p:grpSpPr>
                <a:xfrm>
                  <a:off x="829575" y="1527363"/>
                  <a:ext cx="3706830" cy="3497835"/>
                  <a:chOff x="829575" y="1527363"/>
                  <a:chExt cx="3706830" cy="3497835"/>
                </a:xfrm>
              </p:grpSpPr>
              <p:grpSp>
                <p:nvGrpSpPr>
                  <p:cNvPr id="203" name="グループ化 202"/>
                  <p:cNvGrpSpPr/>
                  <p:nvPr/>
                </p:nvGrpSpPr>
                <p:grpSpPr>
                  <a:xfrm>
                    <a:off x="829575" y="1527363"/>
                    <a:ext cx="3428167" cy="3497835"/>
                    <a:chOff x="829575" y="1527363"/>
                    <a:chExt cx="3428167" cy="3497835"/>
                  </a:xfrm>
                </p:grpSpPr>
                <p:grpSp>
                  <p:nvGrpSpPr>
                    <p:cNvPr id="206" name="グループ化 205"/>
                    <p:cNvGrpSpPr/>
                    <p:nvPr/>
                  </p:nvGrpSpPr>
                  <p:grpSpPr>
                    <a:xfrm>
                      <a:off x="1045509" y="1527363"/>
                      <a:ext cx="3212233" cy="3497835"/>
                      <a:chOff x="1045509" y="1527363"/>
                      <a:chExt cx="3212233" cy="3497835"/>
                    </a:xfrm>
                  </p:grpSpPr>
                  <p:grpSp>
                    <p:nvGrpSpPr>
                      <p:cNvPr id="208" name="グループ化 207"/>
                      <p:cNvGrpSpPr/>
                      <p:nvPr/>
                    </p:nvGrpSpPr>
                    <p:grpSpPr>
                      <a:xfrm>
                        <a:off x="1226117" y="1527363"/>
                        <a:ext cx="3031625" cy="3497835"/>
                        <a:chOff x="1156448" y="1649282"/>
                        <a:chExt cx="3031625" cy="3497835"/>
                      </a:xfrm>
                    </p:grpSpPr>
                    <p:grpSp>
                      <p:nvGrpSpPr>
                        <p:cNvPr id="211" name="グループ化 210"/>
                        <p:cNvGrpSpPr/>
                        <p:nvPr/>
                      </p:nvGrpSpPr>
                      <p:grpSpPr>
                        <a:xfrm>
                          <a:off x="1156448" y="1649282"/>
                          <a:ext cx="2622176" cy="3497835"/>
                          <a:chOff x="1156448" y="1649282"/>
                          <a:chExt cx="2622176" cy="3497835"/>
                        </a:xfrm>
                      </p:grpSpPr>
                      <p:sp>
                        <p:nvSpPr>
                          <p:cNvPr id="220" name="円柱 219"/>
                          <p:cNvSpPr/>
                          <p:nvPr/>
                        </p:nvSpPr>
                        <p:spPr>
                          <a:xfrm>
                            <a:off x="2205597" y="4839516"/>
                            <a:ext cx="523875" cy="307601"/>
                          </a:xfrm>
                          <a:prstGeom prst="can">
                            <a:avLst/>
                          </a:prstGeom>
                          <a:solidFill>
                            <a:schemeClr val="tx1"/>
                          </a:solidFill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221" name="円柱 220"/>
                          <p:cNvSpPr/>
                          <p:nvPr/>
                        </p:nvSpPr>
                        <p:spPr>
                          <a:xfrm>
                            <a:off x="1349749" y="4583912"/>
                            <a:ext cx="2235573" cy="416859"/>
                          </a:xfrm>
                          <a:prstGeom prst="can">
                            <a:avLst>
                              <a:gd name="adj" fmla="val 50000"/>
                            </a:avLst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 w="28575"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222" name="円柱 221"/>
                          <p:cNvSpPr/>
                          <p:nvPr/>
                        </p:nvSpPr>
                        <p:spPr>
                          <a:xfrm>
                            <a:off x="1156448" y="1649282"/>
                            <a:ext cx="2622176" cy="3487494"/>
                          </a:xfrm>
                          <a:prstGeom prst="can">
                            <a:avLst>
                              <a:gd name="adj" fmla="val 12057"/>
                            </a:avLst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212" name="グループ化 211"/>
                        <p:cNvGrpSpPr/>
                        <p:nvPr/>
                      </p:nvGrpSpPr>
                      <p:grpSpPr>
                        <a:xfrm>
                          <a:off x="3559196" y="2419349"/>
                          <a:ext cx="422034" cy="363565"/>
                          <a:chOff x="3559196" y="2419349"/>
                          <a:chExt cx="422034" cy="363565"/>
                        </a:xfrm>
                      </p:grpSpPr>
                      <p:sp>
                        <p:nvSpPr>
                          <p:cNvPr id="218" name="正方形/長方形 217"/>
                          <p:cNvSpPr/>
                          <p:nvPr/>
                        </p:nvSpPr>
                        <p:spPr>
                          <a:xfrm>
                            <a:off x="3700243" y="2419349"/>
                            <a:ext cx="280987" cy="36356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219" name="正方形/長方形 218"/>
                          <p:cNvSpPr/>
                          <p:nvPr/>
                        </p:nvSpPr>
                        <p:spPr>
                          <a:xfrm>
                            <a:off x="3559196" y="2419349"/>
                            <a:ext cx="193302" cy="36356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grpSp>
                      <p:nvGrpSpPr>
                        <p:cNvPr id="213" name="グループ化 212"/>
                        <p:cNvGrpSpPr/>
                        <p:nvPr/>
                      </p:nvGrpSpPr>
                      <p:grpSpPr>
                        <a:xfrm>
                          <a:off x="3559195" y="2928271"/>
                          <a:ext cx="456871" cy="363565"/>
                          <a:chOff x="3559195" y="2358386"/>
                          <a:chExt cx="456871" cy="363565"/>
                        </a:xfrm>
                      </p:grpSpPr>
                      <p:sp>
                        <p:nvSpPr>
                          <p:cNvPr id="216" name="正方形/長方形 215"/>
                          <p:cNvSpPr/>
                          <p:nvPr/>
                        </p:nvSpPr>
                        <p:spPr>
                          <a:xfrm>
                            <a:off x="3735079" y="2358386"/>
                            <a:ext cx="280987" cy="36356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217" name="正方形/長方形 216"/>
                          <p:cNvSpPr/>
                          <p:nvPr/>
                        </p:nvSpPr>
                        <p:spPr>
                          <a:xfrm>
                            <a:off x="3559195" y="2358386"/>
                            <a:ext cx="193302" cy="36356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sp>
                      <p:nvSpPr>
                        <p:cNvPr id="214" name="正方形/長方形 213"/>
                        <p:cNvSpPr/>
                        <p:nvPr/>
                      </p:nvSpPr>
                      <p:spPr>
                        <a:xfrm>
                          <a:off x="3981230" y="2348753"/>
                          <a:ext cx="193302" cy="108174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215" name="正方形/長方形 214"/>
                        <p:cNvSpPr/>
                        <p:nvPr/>
                      </p:nvSpPr>
                      <p:spPr>
                        <a:xfrm>
                          <a:off x="3994771" y="2989234"/>
                          <a:ext cx="193302" cy="36356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sp>
                    <p:nvSpPr>
                      <p:cNvPr id="209" name="正方形/長方形 208"/>
                      <p:cNvSpPr/>
                      <p:nvPr/>
                    </p:nvSpPr>
                    <p:spPr>
                      <a:xfrm>
                        <a:off x="1045509" y="3790811"/>
                        <a:ext cx="280987" cy="3635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0" name="正方形/長方形 209"/>
                      <p:cNvSpPr/>
                      <p:nvPr/>
                    </p:nvSpPr>
                    <p:spPr>
                      <a:xfrm>
                        <a:off x="1256491" y="3785306"/>
                        <a:ext cx="249333" cy="382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207" name="正方形/長方形 206"/>
                    <p:cNvSpPr/>
                    <p:nvPr/>
                  </p:nvSpPr>
                  <p:spPr>
                    <a:xfrm>
                      <a:off x="829575" y="3790811"/>
                      <a:ext cx="215933" cy="3635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4" name="テキスト ボックス 203"/>
                  <p:cNvSpPr txBox="1"/>
                  <p:nvPr/>
                </p:nvSpPr>
                <p:spPr>
                  <a:xfrm>
                    <a:off x="4008717" y="2247393"/>
                    <a:ext cx="458486" cy="433149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C00000"/>
                        </a:solidFill>
                      </a:rPr>
                      <a:t>Ar</a:t>
                    </a:r>
                    <a:endParaRPr kumimoji="1" lang="ja-JP" alt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05" name="テキスト ボックス 204"/>
                  <p:cNvSpPr txBox="1"/>
                  <p:nvPr/>
                </p:nvSpPr>
                <p:spPr>
                  <a:xfrm>
                    <a:off x="4012808" y="2779654"/>
                    <a:ext cx="523597" cy="433149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>
                        <a:solidFill>
                          <a:srgbClr val="00B050"/>
                        </a:solidFill>
                      </a:rPr>
                      <a:t>RG</a:t>
                    </a:r>
                    <a:endParaRPr kumimoji="1" lang="ja-JP" altLang="en-US" sz="2000" baseline="-25000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  <p:sp>
              <p:nvSpPr>
                <p:cNvPr id="202" name="テキスト ボックス 201"/>
                <p:cNvSpPr txBox="1"/>
                <p:nvPr/>
              </p:nvSpPr>
              <p:spPr>
                <a:xfrm>
                  <a:off x="-60197" y="4013125"/>
                  <a:ext cx="1437504" cy="43314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b="1" dirty="0">
                      <a:solidFill>
                        <a:srgbClr val="002060"/>
                      </a:solidFill>
                    </a:rPr>
                    <a:t>pump</a:t>
                  </a:r>
                  <a:endParaRPr kumimoji="1" lang="ja-JP" altLang="en-US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198" name="円柱 197"/>
            <p:cNvSpPr/>
            <p:nvPr/>
          </p:nvSpPr>
          <p:spPr>
            <a:xfrm rot="10800000">
              <a:off x="1526413" y="1866557"/>
              <a:ext cx="2470042" cy="277566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94" name="直線矢印コネクタ 193"/>
          <p:cNvCxnSpPr/>
          <p:nvPr/>
        </p:nvCxnSpPr>
        <p:spPr>
          <a:xfrm flipH="1" flipV="1">
            <a:off x="7457252" y="3499508"/>
            <a:ext cx="485056" cy="1111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94"/>
          <p:cNvCxnSpPr/>
          <p:nvPr/>
        </p:nvCxnSpPr>
        <p:spPr>
          <a:xfrm flipH="1" flipV="1">
            <a:off x="7467494" y="3028140"/>
            <a:ext cx="485056" cy="111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95"/>
          <p:cNvCxnSpPr/>
          <p:nvPr/>
        </p:nvCxnSpPr>
        <p:spPr>
          <a:xfrm flipH="1" flipV="1">
            <a:off x="4968406" y="4404034"/>
            <a:ext cx="485056" cy="111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テキスト ボックス 182"/>
          <p:cNvSpPr txBox="1"/>
          <p:nvPr/>
        </p:nvSpPr>
        <p:spPr>
          <a:xfrm>
            <a:off x="5228933" y="5297073"/>
            <a:ext cx="1045357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>
                <a:solidFill>
                  <a:srgbClr val="002060"/>
                </a:solidFill>
              </a:rPr>
              <a:t>target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4788469" y="2136750"/>
            <a:ext cx="1397586" cy="40011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2060"/>
                </a:solidFill>
              </a:rPr>
              <a:t>substrate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88" name="直線コネクタ 187"/>
          <p:cNvCxnSpPr/>
          <p:nvPr/>
        </p:nvCxnSpPr>
        <p:spPr>
          <a:xfrm flipV="1">
            <a:off x="6544503" y="5407061"/>
            <a:ext cx="0" cy="292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円/楕円 105"/>
          <p:cNvSpPr/>
          <p:nvPr/>
        </p:nvSpPr>
        <p:spPr>
          <a:xfrm>
            <a:off x="5514472" y="2693126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5712057" y="2675504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6089740" y="2675504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5893213" y="2655866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6288326" y="263048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6486651" y="2670197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6866413" y="2654135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6686109" y="2639219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033469" y="2675504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7215430" y="263048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7412263" y="2653916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5340507" y="3098049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5343362" y="329451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5336038" y="367559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5331214" y="3862460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5358831" y="3486107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/>
          <p:nvPr/>
        </p:nvSpPr>
        <p:spPr>
          <a:xfrm>
            <a:off x="5342923" y="404183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>
            <a:off x="5347311" y="4598444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123"/>
          <p:cNvSpPr/>
          <p:nvPr/>
        </p:nvSpPr>
        <p:spPr>
          <a:xfrm>
            <a:off x="7547705" y="3748235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7550221" y="3946043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7562816" y="4149175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7547705" y="434454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/>
          <p:nvPr/>
        </p:nvSpPr>
        <p:spPr>
          <a:xfrm>
            <a:off x="7543451" y="4515618"/>
            <a:ext cx="191589" cy="1915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5651555" y="2827536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6234072" y="277864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/>
          <p:nvPr/>
        </p:nvSpPr>
        <p:spPr>
          <a:xfrm>
            <a:off x="6740211" y="2824676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/>
          <p:nvPr/>
        </p:nvSpPr>
        <p:spPr>
          <a:xfrm>
            <a:off x="7233750" y="2774239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5482672" y="3202666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/>
          <p:nvPr/>
        </p:nvSpPr>
        <p:spPr>
          <a:xfrm>
            <a:off x="5468560" y="370958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7423334" y="4202760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6" name="グループ化 135"/>
          <p:cNvGrpSpPr/>
          <p:nvPr/>
        </p:nvGrpSpPr>
        <p:grpSpPr>
          <a:xfrm>
            <a:off x="5916524" y="4184942"/>
            <a:ext cx="1316877" cy="675714"/>
            <a:chOff x="5429535" y="5643858"/>
            <a:chExt cx="1316877" cy="675714"/>
          </a:xfrm>
        </p:grpSpPr>
        <p:sp>
          <p:nvSpPr>
            <p:cNvPr id="172" name="円/楕円 171"/>
            <p:cNvSpPr/>
            <p:nvPr/>
          </p:nvSpPr>
          <p:spPr>
            <a:xfrm>
              <a:off x="6554823" y="5890863"/>
              <a:ext cx="191589" cy="19158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3" name="直線矢印コネクタ 172"/>
            <p:cNvCxnSpPr/>
            <p:nvPr/>
          </p:nvCxnSpPr>
          <p:spPr>
            <a:xfrm>
              <a:off x="6358507" y="5791515"/>
              <a:ext cx="4266" cy="48089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円/楕円 173"/>
            <p:cNvSpPr/>
            <p:nvPr/>
          </p:nvSpPr>
          <p:spPr>
            <a:xfrm>
              <a:off x="6259618" y="5643858"/>
              <a:ext cx="191589" cy="19158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5" name="直線矢印コネクタ 174"/>
            <p:cNvCxnSpPr/>
            <p:nvPr/>
          </p:nvCxnSpPr>
          <p:spPr>
            <a:xfrm flipV="1">
              <a:off x="6398081" y="6106783"/>
              <a:ext cx="198859" cy="165628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矢印コネクタ 175"/>
            <p:cNvCxnSpPr/>
            <p:nvPr/>
          </p:nvCxnSpPr>
          <p:spPr>
            <a:xfrm>
              <a:off x="5813772" y="5838676"/>
              <a:ext cx="4266" cy="480896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円/楕円 176"/>
            <p:cNvSpPr/>
            <p:nvPr/>
          </p:nvSpPr>
          <p:spPr>
            <a:xfrm>
              <a:off x="5714883" y="5691019"/>
              <a:ext cx="191589" cy="191589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円/楕円 177"/>
            <p:cNvSpPr/>
            <p:nvPr/>
          </p:nvSpPr>
          <p:spPr>
            <a:xfrm>
              <a:off x="5429535" y="5864020"/>
              <a:ext cx="191589" cy="19158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9" name="直線矢印コネクタ 178"/>
            <p:cNvCxnSpPr/>
            <p:nvPr/>
          </p:nvCxnSpPr>
          <p:spPr>
            <a:xfrm flipH="1" flipV="1">
              <a:off x="5555675" y="6046553"/>
              <a:ext cx="210379" cy="273019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円/楕円 136"/>
          <p:cNvSpPr/>
          <p:nvPr/>
        </p:nvSpPr>
        <p:spPr>
          <a:xfrm>
            <a:off x="6349577" y="3163513"/>
            <a:ext cx="191589" cy="1915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7125896" y="3110589"/>
            <a:ext cx="191589" cy="1915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6735903" y="3735092"/>
            <a:ext cx="191589" cy="1915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7188218" y="3823661"/>
            <a:ext cx="191589" cy="1915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5815686" y="3533138"/>
            <a:ext cx="191589" cy="1915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6182927" y="366622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7018348" y="341506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5589024" y="4812731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5815686" y="483343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6059939" y="4825649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6264149" y="4848891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6468132" y="4868683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6674824" y="4826621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6880600" y="4848891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7103220" y="4843748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340027" y="483361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5814543" y="450146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7143395" y="4566366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5539023" y="3871753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5506414" y="4067463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5533378" y="3550178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5542863" y="3355311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7440888" y="4377566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7423334" y="4024306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7423334" y="3820430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5852204" y="2812170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6037239" y="2811843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6409997" y="2770370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6585602" y="2744918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6892279" y="2719429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7042242" y="282301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7402777" y="2743586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6476259" y="3514155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6426295" y="400100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5843144" y="3145663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円/楕円 222"/>
          <p:cNvSpPr/>
          <p:nvPr/>
        </p:nvSpPr>
        <p:spPr>
          <a:xfrm>
            <a:off x="2370750" y="4001007"/>
            <a:ext cx="191589" cy="1915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8" name="直線コネクタ 227"/>
          <p:cNvCxnSpPr/>
          <p:nvPr/>
        </p:nvCxnSpPr>
        <p:spPr>
          <a:xfrm rot="5400000" flipV="1">
            <a:off x="6543714" y="5561595"/>
            <a:ext cx="0" cy="2927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/>
          <p:nvPr/>
        </p:nvCxnSpPr>
        <p:spPr>
          <a:xfrm>
            <a:off x="6218443" y="5848741"/>
            <a:ext cx="6623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/>
          <p:nvPr/>
        </p:nvCxnSpPr>
        <p:spPr>
          <a:xfrm flipV="1">
            <a:off x="6544503" y="5856682"/>
            <a:ext cx="0" cy="292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 rot="5400000" flipV="1">
            <a:off x="2511315" y="5557573"/>
            <a:ext cx="0" cy="2927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>
            <a:off x="2186044" y="5844719"/>
            <a:ext cx="6623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/>
          <p:nvPr/>
        </p:nvCxnSpPr>
        <p:spPr>
          <a:xfrm flipV="1">
            <a:off x="2506099" y="5852660"/>
            <a:ext cx="0" cy="292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グループ化 242"/>
          <p:cNvGrpSpPr/>
          <p:nvPr/>
        </p:nvGrpSpPr>
        <p:grpSpPr>
          <a:xfrm>
            <a:off x="2252013" y="6145398"/>
            <a:ext cx="508173" cy="231839"/>
            <a:chOff x="2192664" y="6238923"/>
            <a:chExt cx="662364" cy="293884"/>
          </a:xfrm>
        </p:grpSpPr>
        <p:cxnSp>
          <p:nvCxnSpPr>
            <p:cNvPr id="239" name="直線コネクタ 238"/>
            <p:cNvCxnSpPr/>
            <p:nvPr/>
          </p:nvCxnSpPr>
          <p:spPr>
            <a:xfrm>
              <a:off x="2192664" y="6238923"/>
              <a:ext cx="662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コネクタ 239"/>
            <p:cNvCxnSpPr/>
            <p:nvPr/>
          </p:nvCxnSpPr>
          <p:spPr>
            <a:xfrm>
              <a:off x="2288458" y="6388791"/>
              <a:ext cx="4539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コネクタ 240"/>
            <p:cNvCxnSpPr/>
            <p:nvPr/>
          </p:nvCxnSpPr>
          <p:spPr>
            <a:xfrm>
              <a:off x="2403959" y="6532807"/>
              <a:ext cx="2407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グループ化 244"/>
          <p:cNvGrpSpPr/>
          <p:nvPr/>
        </p:nvGrpSpPr>
        <p:grpSpPr>
          <a:xfrm>
            <a:off x="6290417" y="6145398"/>
            <a:ext cx="508173" cy="231839"/>
            <a:chOff x="2192664" y="6238923"/>
            <a:chExt cx="662364" cy="293884"/>
          </a:xfrm>
        </p:grpSpPr>
        <p:cxnSp>
          <p:nvCxnSpPr>
            <p:cNvPr id="246" name="直線コネクタ 245"/>
            <p:cNvCxnSpPr/>
            <p:nvPr/>
          </p:nvCxnSpPr>
          <p:spPr>
            <a:xfrm>
              <a:off x="2192664" y="6238923"/>
              <a:ext cx="6623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コネクタ 246"/>
            <p:cNvCxnSpPr/>
            <p:nvPr/>
          </p:nvCxnSpPr>
          <p:spPr>
            <a:xfrm>
              <a:off x="2288458" y="6388791"/>
              <a:ext cx="4539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コネクタ 247"/>
            <p:cNvCxnSpPr/>
            <p:nvPr/>
          </p:nvCxnSpPr>
          <p:spPr>
            <a:xfrm>
              <a:off x="2403959" y="6532807"/>
              <a:ext cx="2407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テキスト ボックス 248"/>
          <p:cNvSpPr txBox="1"/>
          <p:nvPr/>
        </p:nvSpPr>
        <p:spPr>
          <a:xfrm>
            <a:off x="722930" y="2132856"/>
            <a:ext cx="1397586" cy="40011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2060"/>
                </a:solidFill>
              </a:rPr>
              <a:t>substrate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2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1600" y="214313"/>
            <a:ext cx="1905000" cy="457200"/>
          </a:xfrm>
        </p:spPr>
        <p:txBody>
          <a:bodyPr/>
          <a:lstStyle/>
          <a:p>
            <a:pPr>
              <a:defRPr/>
            </a:pPr>
            <a:fld id="{9CA58E5A-E293-44FA-8CFE-01CCBB0984C4}" type="slidenum">
              <a:rPr lang="ja-JP" altLang="en-US" sz="2400" smtClean="0"/>
              <a:t>2</a:t>
            </a:fld>
            <a:endParaRPr lang="en-US" altLang="ja-JP" sz="2400" dirty="0"/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8125" y="5864528"/>
            <a:ext cx="207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metal mode</a:t>
            </a:r>
            <a:endParaRPr kumimoji="1" lang="ja-JP" altLang="en-US" sz="2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6840388" y="5527441"/>
            <a:ext cx="2303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accent1">
                    <a:lumMod val="75000"/>
                  </a:schemeClr>
                </a:solidFill>
              </a:rPr>
              <a:t>compound (oxide) mode</a:t>
            </a:r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9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52"/>
    </mc:Choice>
    <mc:Fallback xmlns="">
      <p:transition spd="slow" advTm="34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3767 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04497 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80" grpId="0" animBg="1"/>
      <p:bldP spid="183" grpId="0" animBg="1"/>
      <p:bldP spid="18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2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/>
              <a:t>Hysteresis in Reactive Sputtering</a:t>
            </a:r>
            <a:endParaRPr kumimoji="1" lang="ja-JP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77456"/>
            <a:ext cx="5929190" cy="304818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16519"/>
              </p:ext>
            </p:extLst>
          </p:nvPr>
        </p:nvGraphicFramePr>
        <p:xfrm>
          <a:off x="1259632" y="5126695"/>
          <a:ext cx="4490869" cy="15781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Region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515" marR="82515" marT="41259" marB="412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Deposition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515" marR="82515" marT="41259" marB="412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Film composition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515" marR="82515" marT="41259" marB="412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2060"/>
                          </a:solidFill>
                        </a:rPr>
                        <a:t>Metal</a:t>
                      </a:r>
                      <a:endParaRPr kumimoji="1" lang="ja-JP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2515" marR="82515" marT="41259" marB="412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High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515" marR="82515" marT="41259" marB="412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Metal-rich</a:t>
                      </a:r>
                      <a:endParaRPr kumimoji="1" lang="ja-JP" altLang="en-US" sz="1600" dirty="0"/>
                    </a:p>
                  </a:txBody>
                  <a:tcPr marL="82515" marR="82515" marT="41259" marB="412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7030A0"/>
                          </a:solidFill>
                        </a:rPr>
                        <a:t>Compound</a:t>
                      </a:r>
                      <a:endParaRPr kumimoji="1" lang="ja-JP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L="82515" marR="82515" marT="41259" marB="412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Low</a:t>
                      </a:r>
                      <a:endParaRPr kumimoji="1" lang="ja-JP" altLang="en-US" sz="1600" dirty="0"/>
                    </a:p>
                  </a:txBody>
                  <a:tcPr marL="82515" marR="82515" marT="41259" marB="412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>
                          <a:solidFill>
                            <a:srgbClr val="FF0000"/>
                          </a:solidFill>
                        </a:rPr>
                        <a:t>Stoichiometric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515" marR="82515" marT="41259" marB="412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右矢印 7"/>
          <p:cNvSpPr/>
          <p:nvPr/>
        </p:nvSpPr>
        <p:spPr>
          <a:xfrm>
            <a:off x="5940152" y="6093296"/>
            <a:ext cx="480299" cy="214482"/>
          </a:xfrm>
          <a:prstGeom prst="rightArrow">
            <a:avLst>
              <a:gd name="adj1" fmla="val 43213"/>
              <a:gd name="adj2" fmla="val 5000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3"/>
          <p:cNvSpPr txBox="1">
            <a:spLocks/>
          </p:cNvSpPr>
          <p:nvPr/>
        </p:nvSpPr>
        <p:spPr bwMode="auto">
          <a:xfrm>
            <a:off x="7041600" y="2143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61639905-CC9F-420F-B5C0-77550E49DF6B}" type="slidenum">
              <a:rPr lang="ja-JP" altLang="en-US" sz="2400" smtClean="0"/>
              <a:t>3</a:t>
            </a:fld>
            <a:endParaRPr lang="en-US" altLang="ja-JP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20451" y="5349179"/>
            <a:ext cx="2616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9900"/>
                </a:solidFill>
              </a:rPr>
              <a:t>Transition point</a:t>
            </a:r>
            <a:br>
              <a:rPr lang="en-US" altLang="ja-JP" sz="2800" dirty="0">
                <a:solidFill>
                  <a:srgbClr val="FF9900"/>
                </a:solidFill>
              </a:rPr>
            </a:br>
            <a:r>
              <a:rPr lang="en-US" altLang="ja-JP" sz="2800" dirty="0">
                <a:solidFill>
                  <a:srgbClr val="FF9900"/>
                </a:solidFill>
              </a:rPr>
              <a:t>information is important!</a:t>
            </a:r>
            <a:endParaRPr kumimoji="1" lang="ja-JP" altLang="en-US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8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71879" y="2128838"/>
            <a:ext cx="4472096" cy="4114800"/>
          </a:xfrm>
        </p:spPr>
        <p:txBody>
          <a:bodyPr/>
          <a:lstStyle/>
          <a:p>
            <a:r>
              <a:rPr lang="en-US" altLang="ja-JP" sz="2400" dirty="0"/>
              <a:t>Chamber:</a:t>
            </a:r>
            <a:br>
              <a:rPr lang="en-US" altLang="ja-JP" sz="2400" dirty="0"/>
            </a:br>
            <a:r>
              <a:rPr lang="en-US" altLang="ja-JP" sz="2400" dirty="0"/>
              <a:t>SUS, 25 cm</a:t>
            </a:r>
            <a:r>
              <a:rPr lang="el-GR" altLang="ja-JP" sz="2400" dirty="0"/>
              <a:t>φ</a:t>
            </a:r>
            <a:r>
              <a:rPr lang="ja-JP" altLang="en-US" sz="2400" dirty="0"/>
              <a:t> </a:t>
            </a:r>
            <a:r>
              <a:rPr lang="en-US" altLang="ja-JP" sz="2400" dirty="0"/>
              <a:t>x 18 cm h</a:t>
            </a:r>
            <a:br>
              <a:rPr lang="en-US" altLang="ja-JP" sz="2400" dirty="0"/>
            </a:br>
            <a:r>
              <a:rPr lang="en-US" altLang="ja-JP" sz="2400" dirty="0"/>
              <a:t>Base Pressure &lt; 5 x 10</a:t>
            </a:r>
            <a:r>
              <a:rPr lang="en-US" altLang="ja-JP" sz="2400" baseline="30000" dirty="0"/>
              <a:t>-5</a:t>
            </a:r>
            <a:r>
              <a:rPr lang="en-US" altLang="ja-JP" sz="2400" dirty="0"/>
              <a:t> Pa</a:t>
            </a:r>
          </a:p>
          <a:p>
            <a:r>
              <a:rPr lang="en-US" altLang="ja-JP" sz="2400" dirty="0"/>
              <a:t>Target, Gas:</a:t>
            </a:r>
            <a:br>
              <a:rPr lang="en-US" altLang="ja-JP" sz="2400" dirty="0"/>
            </a:br>
            <a:r>
              <a:rPr lang="en-US" altLang="ja-JP" sz="2400" dirty="0"/>
              <a:t>V, </a:t>
            </a:r>
            <a:r>
              <a:rPr lang="en-US" altLang="ja-JP" sz="2400" dirty="0" err="1"/>
              <a:t>Ti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Zr</a:t>
            </a:r>
            <a:r>
              <a:rPr lang="en-US" altLang="ja-JP" sz="2400" dirty="0"/>
              <a:t>; 50 mm</a:t>
            </a:r>
            <a:r>
              <a:rPr lang="el-GR" altLang="ja-JP" sz="2400" dirty="0"/>
              <a:t>φ</a:t>
            </a:r>
            <a:br>
              <a:rPr lang="en-US" altLang="ja-JP" sz="2400" dirty="0"/>
            </a:br>
            <a:r>
              <a:rPr lang="en-US" altLang="ja-JP" sz="2400" dirty="0"/>
              <a:t>Ar 10 </a:t>
            </a:r>
            <a:r>
              <a:rPr lang="en-US" altLang="ja-JP" sz="2400" dirty="0" err="1"/>
              <a:t>sccm</a:t>
            </a:r>
            <a:r>
              <a:rPr lang="en-US" altLang="ja-JP" sz="2400" dirty="0"/>
              <a:t> + O</a:t>
            </a:r>
            <a:r>
              <a:rPr lang="en-US" altLang="ja-JP" sz="2400" baseline="-25000" dirty="0"/>
              <a:t>2</a:t>
            </a:r>
            <a:r>
              <a:rPr lang="en-US" altLang="ja-JP" sz="2400" dirty="0"/>
              <a:t>, via MFC</a:t>
            </a:r>
          </a:p>
          <a:p>
            <a:r>
              <a:rPr lang="en-US" altLang="ja-JP" sz="2400" dirty="0"/>
              <a:t>Power Source:</a:t>
            </a:r>
            <a:br>
              <a:rPr lang="en-US" altLang="ja-JP" sz="2400" dirty="0"/>
            </a:br>
            <a:r>
              <a:rPr lang="en-US" altLang="ja-JP" sz="2400" dirty="0"/>
              <a:t>DC in power regulation</a:t>
            </a:r>
          </a:p>
          <a:p>
            <a:pPr marL="354013" indent="0">
              <a:buNone/>
            </a:pPr>
            <a:r>
              <a:rPr lang="en-US" altLang="ja-JP" sz="2400" dirty="0"/>
              <a:t>Mode change was monitored by the Voltage jump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1600" y="214313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4</a:t>
            </a:fld>
            <a:endParaRPr lang="en-US" altLang="ja-JP" sz="2400" dirty="0"/>
          </a:p>
        </p:txBody>
      </p:sp>
      <p:pic>
        <p:nvPicPr>
          <p:cNvPr id="1026" name="Picture 2" descr="https://lh3.googleusercontent.com/19bX_6HFp8ulvOsURKop-PRma79PuwmCDwuy4F3vgAS3SRJFkDrfiaEIx9YBCgVFHkhSkrTRrLP1HV6bbz90-bRGI55ZaBvsLLfaqgw1Nns8zD2DvQI-pW_KdMTavn2Aq036dQ9cn9SHkzzzC8X1P-DABJy9K9bPohDShEt59uALY0Ls1mqNNNJF-WQ-JWwUorw0-0XlnLeUM4MwaiYZUxCStU9_oMw60e0yz-UCTGRRStDT67afK6_Ruh8rJMX28nQPsEvoVl47mZl_zb9TRnw21FmARB1p_BtQdFxW0znNr2wIbuo30UhToeyGBWSa6IVlNmZhaoA_PEu2mv7bp6w9yS29JA_0J7ZDnZr25ES24XSB2k6YwwHCZ2JR-nBlubrtxEHd7DbnkxL13inQMfFOZSfncpDVaECiuCW_jji6sKoWGJhfD9px8C_MLcwKm-rG__YHajbE7EBWAwblNgip46zxWCwi2oXy65izM_HEsoaTgwoNVHmrnDGfHFj6ti_w0dNvVWiq_G07QRK17MmSWfG-emn2uYrElgRL0OdDaGtW4u4fincGeA2Oo2CumZvUHJMjZ3nRLbEfhJO1c1aYSqhNs-8ZGqsm6XzX=w978-h1303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3"/>
          <a:stretch/>
        </p:blipFill>
        <p:spPr bwMode="auto">
          <a:xfrm>
            <a:off x="220291" y="2128838"/>
            <a:ext cx="407634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471879" y="6117655"/>
            <a:ext cx="467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Depla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JAP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(1987) 13301.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Power Const. operation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5</a:t>
            </a:fld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テキスト ボックス 15"/>
          <p:cNvSpPr txBox="1"/>
          <p:nvPr/>
        </p:nvSpPr>
        <p:spPr>
          <a:xfrm>
            <a:off x="3779913" y="6294438"/>
            <a:ext cx="24343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@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0.5 Pa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Flow Const. operation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6</a:t>
            </a:fld>
            <a:endParaRPr lang="en-US" altLang="ja-JP" sz="240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テキスト ボックス 16"/>
          <p:cNvSpPr txBox="1"/>
          <p:nvPr/>
        </p:nvSpPr>
        <p:spPr>
          <a:xfrm>
            <a:off x="3779913" y="6294438"/>
            <a:ext cx="24343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@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0.5 Pa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Ti</a:t>
            </a:r>
            <a:r>
              <a:rPr lang="en-US" altLang="ja-JP" dirty="0"/>
              <a:t> &amp; </a:t>
            </a:r>
            <a:r>
              <a:rPr lang="en-US" altLang="ja-JP" dirty="0" err="1"/>
              <a:t>Zr</a:t>
            </a:r>
            <a:r>
              <a:rPr lang="en-US" altLang="ja-JP" dirty="0"/>
              <a:t>, </a:t>
            </a:r>
            <a:r>
              <a:rPr lang="en-US" altLang="ja-JP" i="1" dirty="0"/>
              <a:t>Q </a:t>
            </a:r>
            <a:r>
              <a:rPr lang="en-US" altLang="ja-JP" dirty="0"/>
              <a:t>-</a:t>
            </a:r>
            <a:r>
              <a:rPr lang="en-US" altLang="ja-JP" i="1" dirty="0"/>
              <a:t>P</a:t>
            </a:r>
            <a:r>
              <a:rPr lang="en-US" altLang="ja-JP" dirty="0"/>
              <a:t>  plot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7</a:t>
            </a:fld>
            <a:endParaRPr lang="en-US" altLang="ja-JP" sz="240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テキスト ボックス 5"/>
          <p:cNvSpPr txBox="1"/>
          <p:nvPr/>
        </p:nvSpPr>
        <p:spPr>
          <a:xfrm>
            <a:off x="2555776" y="5229200"/>
            <a:ext cx="189384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0.5 Pa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580112" y="2276872"/>
            <a:ext cx="1944216" cy="43088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0.5 Pa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5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Berg’s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5975" y="2007455"/>
            <a:ext cx="4587999" cy="3960652"/>
          </a:xfrm>
        </p:spPr>
        <p:txBody>
          <a:bodyPr/>
          <a:lstStyle/>
          <a:p>
            <a:r>
              <a:rPr kumimoji="1" lang="en-US" altLang="ja-JP" sz="2800" dirty="0"/>
              <a:t>This model is composed of balance equations:</a:t>
            </a:r>
          </a:p>
          <a:p>
            <a:pPr lvl="1"/>
            <a:r>
              <a:rPr lang="en-US" altLang="ja-JP" sz="2400" dirty="0"/>
              <a:t>[at target] Oxidation of metal region </a:t>
            </a:r>
            <a:r>
              <a:rPr lang="en-US" altLang="ja-JP" sz="2400" dirty="0">
                <a:solidFill>
                  <a:srgbClr val="FF0000"/>
                </a:solidFill>
              </a:rPr>
              <a:t>vs</a:t>
            </a:r>
            <a:r>
              <a:rPr lang="en-US" altLang="ja-JP" sz="2400" dirty="0"/>
              <a:t> Sputter etching of oxide region</a:t>
            </a:r>
          </a:p>
          <a:p>
            <a:pPr lvl="1"/>
            <a:r>
              <a:rPr kumimoji="1" lang="en-US" altLang="ja-JP" sz="2400" dirty="0"/>
              <a:t>[at chamber wall] Oxidation + oxide deposition on metal region</a:t>
            </a:r>
            <a:br>
              <a:rPr kumimoji="1" lang="en-US" altLang="ja-JP" sz="2400" dirty="0"/>
            </a:br>
            <a:r>
              <a:rPr kumimoji="1" lang="en-US" altLang="ja-JP" sz="2400" dirty="0">
                <a:solidFill>
                  <a:srgbClr val="FF0000"/>
                </a:solidFill>
              </a:rPr>
              <a:t>vs</a:t>
            </a:r>
            <a:r>
              <a:rPr kumimoji="1" lang="en-US" altLang="ja-JP" sz="2400" dirty="0"/>
              <a:t> metal deposition on oxide region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8</a:t>
            </a:fld>
            <a:endParaRPr lang="en-US" altLang="ja-JP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952073"/>
              </p:ext>
            </p:extLst>
          </p:nvPr>
        </p:nvGraphicFramePr>
        <p:xfrm>
          <a:off x="179512" y="2219325"/>
          <a:ext cx="4074988" cy="418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Visio" r:id="rId3" imgW="4295587" imgH="4409939" progId="Visio.Drawing.11">
                  <p:embed/>
                </p:oleObj>
              </mc:Choice>
              <mc:Fallback>
                <p:oleObj name="Visio" r:id="rId3" imgW="4295587" imgH="44099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19325"/>
                        <a:ext cx="4074988" cy="418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474742" y="6172923"/>
            <a:ext cx="426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Berg,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JVSTA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(1987) 202.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3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Reproduction of Hysteresis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42150" y="216000"/>
            <a:ext cx="1905000" cy="457200"/>
          </a:xfrm>
        </p:spPr>
        <p:txBody>
          <a:bodyPr/>
          <a:lstStyle/>
          <a:p>
            <a:pPr>
              <a:defRPr/>
            </a:pPr>
            <a:fld id="{F5D3BFE0-9E39-457B-9120-FCB321CBF125}" type="slidenum">
              <a:rPr lang="ja-JP" altLang="en-US" sz="2400" smtClean="0"/>
              <a:pPr>
                <a:defRPr/>
              </a:pPr>
              <a:t>9</a:t>
            </a:fld>
            <a:endParaRPr lang="en-US" altLang="ja-JP" sz="240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2052000"/>
            <a:ext cx="4415935" cy="4292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0" y="2052000"/>
            <a:ext cx="4415935" cy="42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4.5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19788</TotalTime>
  <Words>413</Words>
  <Application>Microsoft Office PowerPoint</Application>
  <PresentationFormat>画面に合わせる (4:3)</PresentationFormat>
  <Paragraphs>108</Paragraphs>
  <Slides>19</Slides>
  <Notes>6</Notes>
  <HiddenSlides>3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Tahoma</vt:lpstr>
      <vt:lpstr>ＭＳ Ｐゴシック</vt:lpstr>
      <vt:lpstr>Times New Roman</vt:lpstr>
      <vt:lpstr>ＭＳ Ｐ明朝</vt:lpstr>
      <vt:lpstr>Cambria Math</vt:lpstr>
      <vt:lpstr>Wingdings</vt:lpstr>
      <vt:lpstr>Blends</vt:lpstr>
      <vt:lpstr>Visio</vt:lpstr>
      <vt:lpstr>Simple linear relationship between reactive gas flow rate and discharge power at mode transition on reactive sputter deposition of metal oxides</vt:lpstr>
      <vt:lpstr>Reactive sputtering process: metal mode &amp; compound mode</vt:lpstr>
      <vt:lpstr>Hysteresis in Reactive Sputtering</vt:lpstr>
      <vt:lpstr>Experimental</vt:lpstr>
      <vt:lpstr>Power Const. operation</vt:lpstr>
      <vt:lpstr>Flow Const. operation</vt:lpstr>
      <vt:lpstr>Ti &amp; Zr, Q -P  plot</vt:lpstr>
      <vt:lpstr>Berg’s Model</vt:lpstr>
      <vt:lpstr>Reproduction of Hysteresis </vt:lpstr>
      <vt:lpstr>Linear Relationship in Q -P map?</vt:lpstr>
      <vt:lpstr>Linear Relationship in Q -P map?</vt:lpstr>
      <vt:lpstr>V Q-P plot, pressure dep.</vt:lpstr>
      <vt:lpstr>Q-P plot slope vs pressure</vt:lpstr>
      <vt:lpstr>Practical usage of this concept</vt:lpstr>
      <vt:lpstr>Optical Transmittance of Vanadia films</vt:lpstr>
      <vt:lpstr>Concluding remarks</vt:lpstr>
      <vt:lpstr>Motivation of this study</vt:lpstr>
      <vt:lpstr>Power Const. measurements</vt:lpstr>
      <vt:lpstr>Flow Const. measurements</vt:lpstr>
    </vt:vector>
  </TitlesOfParts>
  <Company>Appl. Phys. Seikei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particle transport in high pressure sputter deposition process</dc:title>
  <dc:creator>nakano</dc:creator>
  <cp:lastModifiedBy>TAKEO NAKANO</cp:lastModifiedBy>
  <cp:revision>338</cp:revision>
  <cp:lastPrinted>2016-08-07T09:23:58Z</cp:lastPrinted>
  <dcterms:created xsi:type="dcterms:W3CDTF">2000-10-30T13:20:28Z</dcterms:created>
  <dcterms:modified xsi:type="dcterms:W3CDTF">2018-08-13T22:19:38Z</dcterms:modified>
</cp:coreProperties>
</file>