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tif" ContentType="image/tif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343" r:id="rId2"/>
    <p:sldId id="344" r:id="rId3"/>
    <p:sldId id="300" r:id="rId4"/>
    <p:sldId id="263" r:id="rId5"/>
    <p:sldId id="267" r:id="rId6"/>
    <p:sldId id="324" r:id="rId7"/>
    <p:sldId id="322" r:id="rId8"/>
    <p:sldId id="325" r:id="rId9"/>
    <p:sldId id="294" r:id="rId10"/>
    <p:sldId id="272" r:id="rId11"/>
    <p:sldId id="302" r:id="rId12"/>
    <p:sldId id="303" r:id="rId13"/>
    <p:sldId id="306" r:id="rId14"/>
    <p:sldId id="307" r:id="rId15"/>
    <p:sldId id="308" r:id="rId16"/>
    <p:sldId id="323" r:id="rId17"/>
    <p:sldId id="310" r:id="rId18"/>
    <p:sldId id="311" r:id="rId19"/>
    <p:sldId id="313" r:id="rId20"/>
    <p:sldId id="314" r:id="rId21"/>
    <p:sldId id="315" r:id="rId22"/>
    <p:sldId id="334" r:id="rId23"/>
    <p:sldId id="330" r:id="rId24"/>
    <p:sldId id="342" r:id="rId25"/>
    <p:sldId id="332" r:id="rId26"/>
    <p:sldId id="341" r:id="rId27"/>
    <p:sldId id="293" r:id="rId28"/>
    <p:sldId id="279" r:id="rId29"/>
    <p:sldId id="317" r:id="rId30"/>
    <p:sldId id="327" r:id="rId31"/>
    <p:sldId id="331" r:id="rId32"/>
    <p:sldId id="345" r:id="rId33"/>
    <p:sldId id="348" r:id="rId34"/>
    <p:sldId id="349" r:id="rId35"/>
    <p:sldId id="350" r:id="rId36"/>
    <p:sldId id="351" r:id="rId37"/>
    <p:sldId id="352" r:id="rId38"/>
    <p:sldId id="353" r:id="rId39"/>
    <p:sldId id="355" r:id="rId40"/>
    <p:sldId id="356" r:id="rId41"/>
    <p:sldId id="357" r:id="rId42"/>
    <p:sldId id="358" r:id="rId43"/>
    <p:sldId id="359" r:id="rId44"/>
    <p:sldId id="360" r:id="rId45"/>
  </p:sldIdLst>
  <p:sldSz cx="9144000" cy="6858000" type="screen4x3"/>
  <p:notesSz cx="6669088"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51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ED7D31"/>
    <a:srgbClr val="FFFFFF"/>
    <a:srgbClr val="0000FF"/>
    <a:srgbClr val="5F5F5F"/>
    <a:srgbClr val="414141"/>
    <a:srgbClr val="505050"/>
    <a:srgbClr val="6D6D6D"/>
    <a:srgbClr val="151515"/>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00" y="52"/>
      </p:cViewPr>
      <p:guideLst>
        <p:guide orient="horz" pos="1752"/>
        <p:guide pos="51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4" Type="http://schemas.openxmlformats.org/officeDocument/2006/relationships/image" Target="../media/image9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9.wmf"/><Relationship Id="rId1" Type="http://schemas.openxmlformats.org/officeDocument/2006/relationships/image" Target="../media/image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BCAA8D0F-EDAB-43F9-8769-3020C0526DBD}" type="datetimeFigureOut">
              <a:rPr lang="en-US" smtClean="0"/>
              <a:t>8/13/2018</a:t>
            </a:fld>
            <a:endParaRPr lang="en-US"/>
          </a:p>
        </p:txBody>
      </p:sp>
      <p:sp>
        <p:nvSpPr>
          <p:cNvPr id="4" name="Marcador de pie de página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F968A7B0-F5E6-414D-BD42-07444C043D7D}" type="slidenum">
              <a:rPr lang="en-US" smtClean="0"/>
              <a:t>‹Nº›</a:t>
            </a:fld>
            <a:endParaRPr lang="en-US"/>
          </a:p>
        </p:txBody>
      </p:sp>
    </p:spTree>
    <p:extLst>
      <p:ext uri="{BB962C8B-B14F-4D97-AF65-F5344CB8AC3E}">
        <p14:creationId xmlns:p14="http://schemas.microsoft.com/office/powerpoint/2010/main" val="2325145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9CDCAFA7-E98F-440E-8BC3-B38F2A3487A8}" type="datetimeFigureOut">
              <a:rPr lang="es-ES" smtClean="0"/>
              <a:t>13/08/2018</a:t>
            </a:fld>
            <a:endParaRPr lang="es-ES"/>
          </a:p>
        </p:txBody>
      </p:sp>
      <p:sp>
        <p:nvSpPr>
          <p:cNvPr id="4" name="3 Marcador de imagen de diapositiva"/>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39A9FCBD-8B2C-4CCF-8185-007BECACF834}" type="slidenum">
              <a:rPr lang="es-ES" smtClean="0"/>
              <a:t>‹Nº›</a:t>
            </a:fld>
            <a:endParaRPr lang="es-ES"/>
          </a:p>
        </p:txBody>
      </p:sp>
    </p:spTree>
    <p:extLst>
      <p:ext uri="{BB962C8B-B14F-4D97-AF65-F5344CB8AC3E}">
        <p14:creationId xmlns:p14="http://schemas.microsoft.com/office/powerpoint/2010/main" val="3572611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ourier New" panose="02070309020205020404" pitchFamily="49" charset="0"/>
              <a:buChar char="o"/>
            </a:pPr>
            <a:r>
              <a:rPr lang="en-GB" dirty="0" smtClean="0"/>
              <a:t>Good morning. Thanks for coming to my contribution to this conference. </a:t>
            </a:r>
          </a:p>
          <a:p>
            <a:pPr marL="171450" indent="-171450">
              <a:buFont typeface="Courier New" panose="02070309020205020404" pitchFamily="49" charset="0"/>
              <a:buChar char="o"/>
            </a:pPr>
            <a:r>
              <a:rPr lang="en-GB" dirty="0" smtClean="0"/>
              <a:t>My name is Francisco </a:t>
            </a:r>
            <a:r>
              <a:rPr lang="en-GB" dirty="0" err="1" smtClean="0"/>
              <a:t>Yubero</a:t>
            </a:r>
            <a:r>
              <a:rPr lang="en-GB" baseline="0" dirty="0" smtClean="0"/>
              <a:t> and the title of my talk is</a:t>
            </a:r>
            <a:endParaRPr lang="en-GB" dirty="0" smtClean="0"/>
          </a:p>
          <a:p>
            <a:pPr marL="171450" indent="-171450">
              <a:buFont typeface="Courier New" panose="02070309020205020404" pitchFamily="49" charset="0"/>
              <a:buChar char="o"/>
            </a:pPr>
            <a:r>
              <a:rPr lang="en-GB" dirty="0" smtClean="0"/>
              <a:t>“Dye Giant Absorption and Light Confinement effects in Porous </a:t>
            </a:r>
            <a:r>
              <a:rPr lang="en-GB" dirty="0" err="1" smtClean="0"/>
              <a:t>Microcavities</a:t>
            </a:r>
            <a:r>
              <a:rPr lang="en-GB" dirty="0" smtClean="0"/>
              <a:t>”   </a:t>
            </a:r>
          </a:p>
          <a:p>
            <a:pPr marL="171450" indent="-171450">
              <a:buFont typeface="Courier New" panose="02070309020205020404" pitchFamily="49" charset="0"/>
              <a:buChar char="o"/>
            </a:pPr>
            <a:r>
              <a:rPr lang="en-US" dirty="0" smtClean="0"/>
              <a:t>This work has been done at the Institute of Materials Science of Seville in Spain</a:t>
            </a:r>
          </a:p>
          <a:p>
            <a:pPr marL="171450" indent="-171450">
              <a:buFont typeface="Courier New" panose="02070309020205020404" pitchFamily="49" charset="0"/>
              <a:buChar char="o"/>
            </a:pPr>
            <a:endParaRPr lang="en-GB" dirty="0" smtClean="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1</a:t>
            </a:fld>
            <a:endParaRPr lang="en-US"/>
          </a:p>
        </p:txBody>
      </p:sp>
    </p:spTree>
    <p:extLst>
      <p:ext uri="{BB962C8B-B14F-4D97-AF65-F5344CB8AC3E}">
        <p14:creationId xmlns:p14="http://schemas.microsoft.com/office/powerpoint/2010/main" val="39649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Bef>
                <a:spcPts val="0"/>
              </a:spcBef>
              <a:spcAft>
                <a:spcPts val="600"/>
              </a:spcAft>
              <a:buFont typeface="Courier New" panose="02070309020205020404" pitchFamily="49" charset="0"/>
              <a:buChar char="o"/>
            </a:pPr>
            <a:r>
              <a:rPr lang="en-GB" dirty="0" smtClean="0"/>
              <a:t>Summarizing: </a:t>
            </a:r>
          </a:p>
          <a:p>
            <a:pPr marL="171450" indent="-171450">
              <a:spcBef>
                <a:spcPts val="0"/>
              </a:spcBef>
              <a:spcAft>
                <a:spcPts val="600"/>
              </a:spcAft>
              <a:buFont typeface="Courier New" panose="02070309020205020404" pitchFamily="49" charset="0"/>
              <a:buChar char="o"/>
            </a:pPr>
            <a:r>
              <a:rPr lang="en-GB" dirty="0" smtClean="0"/>
              <a:t>We are using a Bragg</a:t>
            </a:r>
            <a:r>
              <a:rPr lang="en-GB" baseline="0" dirty="0" smtClean="0"/>
              <a:t> </a:t>
            </a:r>
            <a:r>
              <a:rPr lang="en-GB" baseline="0" dirty="0" err="1" smtClean="0"/>
              <a:t>microcavity</a:t>
            </a:r>
            <a:r>
              <a:rPr lang="en-GB" baseline="0" dirty="0" smtClean="0"/>
              <a:t> because this photonic structure present strong electric field localization at the resonant peak wavelengths.</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GB" baseline="0" dirty="0" smtClean="0"/>
              <a:t>We need this </a:t>
            </a:r>
            <a:r>
              <a:rPr lang="en-GB" baseline="0" dirty="0" err="1" smtClean="0"/>
              <a:t>microcavity</a:t>
            </a:r>
            <a:r>
              <a:rPr lang="en-GB" baseline="0" dirty="0" smtClean="0"/>
              <a:t> to be porous to allow fluid to circulate through its open porosity</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GB" baseline="0" dirty="0" smtClean="0"/>
              <a:t>And we need a </a:t>
            </a:r>
            <a:r>
              <a:rPr lang="en-GB" baseline="0" dirty="0" err="1" smtClean="0"/>
              <a:t>microcavity</a:t>
            </a:r>
            <a:r>
              <a:rPr lang="en-GB" baseline="0" dirty="0" smtClean="0"/>
              <a:t> with a large defect within the photonic gap to get two resonant peaks within the reflection band of the </a:t>
            </a:r>
            <a:r>
              <a:rPr lang="en-GB" baseline="0" dirty="0" err="1" smtClean="0"/>
              <a:t>microcavity</a:t>
            </a:r>
            <a:r>
              <a:rPr lang="en-GB" baseline="0" dirty="0" smtClean="0"/>
              <a:t>, to tune one of them to the absorption of a dye solution (in our case </a:t>
            </a:r>
            <a:r>
              <a:rPr lang="en-GB" baseline="0" dirty="0" err="1" smtClean="0"/>
              <a:t>Rhodamine</a:t>
            </a:r>
            <a:r>
              <a:rPr lang="en-GB" baseline="0" dirty="0" smtClean="0"/>
              <a:t> 101 – ethanol solutions) and to leave the other in the transparent region of the solution. </a:t>
            </a:r>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35</a:t>
            </a:fld>
            <a:endParaRPr lang="en-US"/>
          </a:p>
        </p:txBody>
      </p:sp>
    </p:spTree>
    <p:extLst>
      <p:ext uri="{BB962C8B-B14F-4D97-AF65-F5344CB8AC3E}">
        <p14:creationId xmlns:p14="http://schemas.microsoft.com/office/powerpoint/2010/main" val="123789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Aft>
                <a:spcPts val="600"/>
              </a:spcAft>
              <a:buFont typeface="Courier New" panose="02070309020205020404" pitchFamily="49" charset="0"/>
              <a:buChar char="o"/>
            </a:pPr>
            <a:r>
              <a:rPr lang="en-GB" dirty="0" smtClean="0"/>
              <a:t>How are we going to tune the dye absorption and the resonant peak of the </a:t>
            </a:r>
            <a:r>
              <a:rPr lang="en-GB" dirty="0" err="1" smtClean="0"/>
              <a:t>microcavity</a:t>
            </a:r>
            <a:r>
              <a:rPr lang="en-GB" dirty="0" smtClean="0"/>
              <a:t>?. </a:t>
            </a:r>
          </a:p>
          <a:p>
            <a:pPr marL="171450" indent="-171450">
              <a:spcAft>
                <a:spcPts val="600"/>
              </a:spcAft>
              <a:buFont typeface="Courier New" panose="02070309020205020404" pitchFamily="49" charset="0"/>
              <a:buChar char="o"/>
            </a:pPr>
            <a:r>
              <a:rPr lang="en-GB" dirty="0" smtClean="0"/>
              <a:t>Two strategies:</a:t>
            </a:r>
          </a:p>
          <a:p>
            <a:pPr marL="171450" indent="-171450">
              <a:spcAft>
                <a:spcPts val="600"/>
              </a:spcAft>
              <a:buFont typeface="Courier New" panose="02070309020205020404" pitchFamily="49" charset="0"/>
              <a:buChar char="o"/>
            </a:pPr>
            <a:r>
              <a:rPr lang="en-GB" dirty="0" smtClean="0"/>
              <a:t>1. By tilting the angle of incidence</a:t>
            </a:r>
            <a:r>
              <a:rPr lang="en-GB" baseline="0" dirty="0" smtClean="0"/>
              <a:t> of the light with respect to the surface normal of the fluidic device,</a:t>
            </a:r>
            <a:r>
              <a:rPr lang="en-GB" dirty="0" smtClean="0"/>
              <a:t> we can blue shift the resonant peak positions.</a:t>
            </a:r>
          </a:p>
          <a:p>
            <a:pPr marL="171450" indent="-171450">
              <a:spcAft>
                <a:spcPts val="600"/>
              </a:spcAft>
              <a:buFont typeface="Courier New" panose="02070309020205020404" pitchFamily="49" charset="0"/>
              <a:buChar char="o"/>
            </a:pPr>
            <a:r>
              <a:rPr lang="en-GB" dirty="0" smtClean="0"/>
              <a:t>Thus, this trick allows to follow the relative differences in response between the two resonant peaks of our </a:t>
            </a:r>
            <a:r>
              <a:rPr lang="en-GB" dirty="0" err="1" smtClean="0"/>
              <a:t>microcavity</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36</a:t>
            </a:fld>
            <a:endParaRPr lang="en-US"/>
          </a:p>
        </p:txBody>
      </p:sp>
    </p:spTree>
    <p:extLst>
      <p:ext uri="{BB962C8B-B14F-4D97-AF65-F5344CB8AC3E}">
        <p14:creationId xmlns:p14="http://schemas.microsoft.com/office/powerpoint/2010/main" val="70023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Aft>
                <a:spcPts val="600"/>
              </a:spcAft>
              <a:buFont typeface="Courier New" panose="02070309020205020404" pitchFamily="49" charset="0"/>
              <a:buChar char="o"/>
            </a:pPr>
            <a:r>
              <a:rPr lang="en-GB" dirty="0" smtClean="0"/>
              <a:t>2. The</a:t>
            </a:r>
            <a:r>
              <a:rPr lang="en-GB" baseline="0" dirty="0" smtClean="0"/>
              <a:t> second strategy is to get profit of the thickness inhomogeneity of the slanted </a:t>
            </a:r>
            <a:r>
              <a:rPr lang="en-GB" baseline="0" dirty="0" err="1" smtClean="0"/>
              <a:t>microcavity</a:t>
            </a:r>
            <a:r>
              <a:rPr lang="en-GB" baseline="0" dirty="0" smtClean="0"/>
              <a:t>. </a:t>
            </a:r>
          </a:p>
          <a:p>
            <a:pPr marL="171450" indent="-171450">
              <a:spcAft>
                <a:spcPts val="600"/>
              </a:spcAft>
              <a:buFont typeface="Courier New" panose="02070309020205020404" pitchFamily="49" charset="0"/>
              <a:buChar char="o"/>
            </a:pPr>
            <a:r>
              <a:rPr lang="en-GB" baseline="0" dirty="0" smtClean="0"/>
              <a:t>By doing analysis at normal incidence at different point of the BM-cuvette , when lower the total thickness of the </a:t>
            </a:r>
            <a:r>
              <a:rPr lang="en-GB" baseline="0" dirty="0" err="1" smtClean="0"/>
              <a:t>microcavity</a:t>
            </a:r>
            <a:r>
              <a:rPr lang="en-GB" baseline="0" dirty="0" smtClean="0"/>
              <a:t> are considered , the resonant peaks shift to lower wavelengths </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37</a:t>
            </a:fld>
            <a:endParaRPr lang="en-US"/>
          </a:p>
        </p:txBody>
      </p:sp>
    </p:spTree>
    <p:extLst>
      <p:ext uri="{BB962C8B-B14F-4D97-AF65-F5344CB8AC3E}">
        <p14:creationId xmlns:p14="http://schemas.microsoft.com/office/powerpoint/2010/main" val="3835263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Bef>
                <a:spcPts val="0"/>
              </a:spcBef>
              <a:spcAft>
                <a:spcPts val="600"/>
              </a:spcAft>
              <a:buFont typeface="Courier New" panose="02070309020205020404" pitchFamily="49" charset="0"/>
              <a:buChar char="o"/>
            </a:pPr>
            <a:r>
              <a:rPr lang="en-GB" dirty="0" smtClean="0"/>
              <a:t>In both cases, the first idea is to scan the position of the</a:t>
            </a:r>
            <a:r>
              <a:rPr lang="en-GB" baseline="0" dirty="0" smtClean="0"/>
              <a:t> lower wavelength </a:t>
            </a:r>
            <a:r>
              <a:rPr lang="en-GB" dirty="0" smtClean="0"/>
              <a:t>resonant peak across the absorption band of the dye solution and to follow</a:t>
            </a:r>
            <a:r>
              <a:rPr lang="en-GB" baseline="0" dirty="0" smtClean="0"/>
              <a:t> the relative evolution of the resonant peak wavelength of the </a:t>
            </a:r>
            <a:r>
              <a:rPr lang="en-GB" baseline="0" dirty="0" err="1" smtClean="0"/>
              <a:t>microcavity</a:t>
            </a:r>
            <a:r>
              <a:rPr lang="en-GB" baseline="0" dirty="0" smtClean="0"/>
              <a:t> infiltrated with dye-solutions. And we do that for several dye concentrations</a:t>
            </a:r>
          </a:p>
          <a:p>
            <a:pPr marL="171450" indent="-171450">
              <a:spcBef>
                <a:spcPts val="0"/>
              </a:spcBef>
              <a:spcAft>
                <a:spcPts val="600"/>
              </a:spcAft>
              <a:buFont typeface="Courier New" panose="02070309020205020404" pitchFamily="49" charset="0"/>
              <a:buChar char="o"/>
            </a:pPr>
            <a:r>
              <a:rPr lang="en-GB" baseline="0" dirty="0" smtClean="0"/>
              <a:t>In this figures you can see , first the absorption of the dye-ethanol solution (dotted lines) free (i.e., out of the BM), </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GB" baseline="0" dirty="0" smtClean="0"/>
              <a:t>Besides, the evolution of the measured transmitted spectra at different spots taken across the BM-cuvette for two dye concentrations. Note that different spots of analysis in the cuvette correspond to </a:t>
            </a:r>
            <a:r>
              <a:rPr lang="en-GB" baseline="0" dirty="0" err="1" smtClean="0"/>
              <a:t>microcavities</a:t>
            </a:r>
            <a:r>
              <a:rPr lang="en-GB" baseline="0" dirty="0" smtClean="0"/>
              <a:t> with different total thickness</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GB" baseline="0" dirty="0" smtClean="0"/>
              <a:t>In the other figure, we can see the wavelength separation of the two resonant peaks for ethanol infiltrated within the </a:t>
            </a:r>
            <a:r>
              <a:rPr lang="en-GB" baseline="0" dirty="0" err="1" smtClean="0"/>
              <a:t>microcavity</a:t>
            </a:r>
            <a:r>
              <a:rPr lang="en-GB" baseline="0" dirty="0" smtClean="0"/>
              <a:t> and two dye solutions. </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GB" baseline="0" dirty="0" smtClean="0"/>
              <a:t>If the infiltrated solution has no absorption (i.e., infiltration of pure ethanol), the separation between the two resonant peaks varies linearly (by changing the total thickness of the BM) , but if the infiltrated liquid has some absorption there is a certain deviation of this linear </a:t>
            </a:r>
            <a:r>
              <a:rPr lang="en-GB" baseline="0" dirty="0" err="1" smtClean="0"/>
              <a:t>behavior</a:t>
            </a:r>
            <a:r>
              <a:rPr lang="en-GB" baseline="0" dirty="0" smtClean="0"/>
              <a:t> . The strength of the deviation of this linear response increases with the concentration of the dye solution</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38</a:t>
            </a:fld>
            <a:endParaRPr lang="en-US"/>
          </a:p>
        </p:txBody>
      </p:sp>
    </p:spTree>
    <p:extLst>
      <p:ext uri="{BB962C8B-B14F-4D97-AF65-F5344CB8AC3E}">
        <p14:creationId xmlns:p14="http://schemas.microsoft.com/office/powerpoint/2010/main" val="2868097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ourier New" panose="02070309020205020404" pitchFamily="49" charset="0"/>
              <a:buChar char="o"/>
            </a:pPr>
            <a:r>
              <a:rPr lang="en-GB" dirty="0" smtClean="0"/>
              <a:t>In this slide, figures a) and b) we show the corresponding transmission measurements</a:t>
            </a:r>
            <a:r>
              <a:rPr lang="en-GB" baseline="0" dirty="0" smtClean="0"/>
              <a:t> as a function of the tilting angle of the device with respect to incident light beam to tune the absorption of the dye solution with one of the resonant peaks. </a:t>
            </a:r>
            <a:endParaRPr lang="en-GB" dirty="0" smtClean="0"/>
          </a:p>
          <a:p>
            <a:pPr marL="171450" indent="-171450">
              <a:buFont typeface="Courier New" panose="02070309020205020404" pitchFamily="49" charset="0"/>
              <a:buChar char="o"/>
            </a:pPr>
            <a:r>
              <a:rPr lang="en-GB" baseline="0" dirty="0" smtClean="0"/>
              <a:t>In figure c) is shown the comparison of the separation between resonant peaks vs tilting angle of the device for ethanol and three Rh101 dye solutions. Again, we observe a deviation of the behaviour of non-absorbing ethanol when one of the resonant peaks is tuned to the absorption of the dye.  </a:t>
            </a:r>
          </a:p>
          <a:p>
            <a:pPr marL="171450" indent="-171450">
              <a:buFont typeface="Courier New" panose="02070309020205020404" pitchFamily="49" charset="0"/>
              <a:buChar char="o"/>
            </a:pPr>
            <a:r>
              <a:rPr lang="en-GB" baseline="0" dirty="0" smtClean="0"/>
              <a:t>Figure d) shows, for comparison,  the absorption of free dye solutions</a:t>
            </a:r>
          </a:p>
          <a:p>
            <a:pPr marL="171450" indent="-171450">
              <a:buFont typeface="Courier New" panose="02070309020205020404" pitchFamily="49" charset="0"/>
              <a:buChar char="o"/>
            </a:pPr>
            <a:r>
              <a:rPr lang="en-GB" baseline="0" dirty="0" smtClean="0"/>
              <a:t>Note also that in figure b) we include dashed lines with optical simulations of our porous </a:t>
            </a:r>
            <a:r>
              <a:rPr lang="en-GB" baseline="0" dirty="0" err="1" smtClean="0"/>
              <a:t>microcavities</a:t>
            </a:r>
            <a:r>
              <a:rPr lang="en-GB" baseline="0" dirty="0" smtClean="0"/>
              <a:t> infiltrated with absorbing solutions</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39</a:t>
            </a:fld>
            <a:endParaRPr lang="en-US"/>
          </a:p>
        </p:txBody>
      </p:sp>
    </p:spTree>
    <p:extLst>
      <p:ext uri="{BB962C8B-B14F-4D97-AF65-F5344CB8AC3E}">
        <p14:creationId xmlns:p14="http://schemas.microsoft.com/office/powerpoint/2010/main" val="3225998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Aft>
                <a:spcPts val="600"/>
              </a:spcAft>
              <a:buFont typeface="Courier New" panose="02070309020205020404" pitchFamily="49" charset="0"/>
              <a:buChar char="o"/>
            </a:pPr>
            <a:r>
              <a:rPr lang="en-GB" dirty="0" smtClean="0"/>
              <a:t>In this slide I give some details about the optical simulation of the BM infiltrated with absorbing solution</a:t>
            </a:r>
          </a:p>
          <a:p>
            <a:pPr marL="171450" indent="-171450">
              <a:spcAft>
                <a:spcPts val="600"/>
              </a:spcAft>
              <a:buFont typeface="Courier New" panose="02070309020205020404" pitchFamily="49" charset="0"/>
              <a:buChar char="o"/>
            </a:pPr>
            <a:r>
              <a:rPr lang="en-GB" dirty="0" smtClean="0"/>
              <a:t>We have</a:t>
            </a:r>
            <a:r>
              <a:rPr lang="en-GB" baseline="0" dirty="0" smtClean="0"/>
              <a:t> evaluated the optical characteristics (refractive index and the absorption coefficient) of the dye solution when infiltrated within the Bragg </a:t>
            </a:r>
            <a:r>
              <a:rPr lang="en-GB" baseline="0" dirty="0" err="1" smtClean="0"/>
              <a:t>microcavity</a:t>
            </a:r>
            <a:r>
              <a:rPr lang="en-GB" baseline="0" dirty="0" smtClean="0"/>
              <a:t> </a:t>
            </a:r>
          </a:p>
          <a:p>
            <a:pPr marL="171450" indent="-171450">
              <a:spcAft>
                <a:spcPts val="600"/>
              </a:spcAft>
              <a:buFont typeface="Courier New" panose="02070309020205020404" pitchFamily="49" charset="0"/>
              <a:buChar char="o"/>
            </a:pPr>
            <a:r>
              <a:rPr lang="en-GB" baseline="0" dirty="0" smtClean="0"/>
              <a:t>For that we have developed optical model (using WVASE software) that take into account the optical characteristics of our system (transparent anisotropic multilayer porous structure infiltrated with absorbing solutions</a:t>
            </a:r>
          </a:p>
          <a:p>
            <a:pPr marL="171450" indent="-171450">
              <a:spcAft>
                <a:spcPts val="600"/>
              </a:spcAft>
              <a:buFont typeface="Courier New" panose="02070309020205020404" pitchFamily="49" charset="0"/>
              <a:buChar char="o"/>
            </a:pPr>
            <a:r>
              <a:rPr lang="en-GB" baseline="0" dirty="0" smtClean="0"/>
              <a:t>And we have compared the results to the optical characteristics of the free dye solution (i.e., out of the Bragg </a:t>
            </a:r>
            <a:r>
              <a:rPr lang="en-GB" baseline="0" dirty="0" err="1" smtClean="0"/>
              <a:t>microcavities</a:t>
            </a:r>
            <a:r>
              <a:rPr lang="en-GB" baseline="0" dirty="0" smtClean="0"/>
              <a:t> i.e., in a simple cuvette). </a:t>
            </a:r>
          </a:p>
          <a:p>
            <a:pPr marL="171450" indent="-171450">
              <a:spcAft>
                <a:spcPts val="600"/>
              </a:spcAft>
              <a:buFont typeface="Courier New" panose="02070309020205020404" pitchFamily="49" charset="0"/>
              <a:buChar char="o"/>
            </a:pP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40</a:t>
            </a:fld>
            <a:endParaRPr lang="en-US"/>
          </a:p>
        </p:txBody>
      </p:sp>
    </p:spTree>
    <p:extLst>
      <p:ext uri="{BB962C8B-B14F-4D97-AF65-F5344CB8AC3E}">
        <p14:creationId xmlns:p14="http://schemas.microsoft.com/office/powerpoint/2010/main" val="2182913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ourier New" panose="02070309020205020404" pitchFamily="49" charset="0"/>
              <a:buChar char="o"/>
            </a:pPr>
            <a:r>
              <a:rPr lang="en-GB" dirty="0" smtClean="0"/>
              <a:t>The results of the optical analysis of infiltrated </a:t>
            </a:r>
            <a:r>
              <a:rPr lang="en-GB" dirty="0" err="1" smtClean="0"/>
              <a:t>microcavities</a:t>
            </a:r>
            <a:r>
              <a:rPr lang="en-GB" dirty="0" smtClean="0"/>
              <a:t>  and free dye solutions are shown</a:t>
            </a:r>
            <a:r>
              <a:rPr lang="en-GB" baseline="0" dirty="0" smtClean="0"/>
              <a:t> in these figures. </a:t>
            </a:r>
          </a:p>
          <a:p>
            <a:pPr marL="171450" indent="-171450">
              <a:buFont typeface="Courier New" panose="02070309020205020404" pitchFamily="49" charset="0"/>
              <a:buChar char="o"/>
            </a:pPr>
            <a:r>
              <a:rPr lang="en-GB" baseline="0" dirty="0" smtClean="0"/>
              <a:t>Above the refractive index and absorption of free dye solutions . Note the scales of the absorption and the effect of this absorption in the anomalous dispersion of the refractive index (about a change of about 0.001 refractive units for dye solution of 10-3 M.</a:t>
            </a:r>
          </a:p>
          <a:p>
            <a:pPr marL="171450" indent="-171450">
              <a:buFont typeface="Courier New" panose="02070309020205020404" pitchFamily="49" charset="0"/>
              <a:buChar char="o"/>
            </a:pPr>
            <a:r>
              <a:rPr lang="en-GB" baseline="0" dirty="0" smtClean="0"/>
              <a:t>When the dye-solutions are analysed infiltrated within the </a:t>
            </a:r>
            <a:r>
              <a:rPr lang="en-GB" baseline="0" dirty="0" err="1" smtClean="0"/>
              <a:t>microcavity</a:t>
            </a:r>
            <a:r>
              <a:rPr lang="en-GB" baseline="0" dirty="0" smtClean="0"/>
              <a:t>, the effect on the strength of the anomalous dispersion of the refractive index is about 0.03 refractive index units, and there is an increase of about a factor 20 in the absorption coefficient with respect to that of the corresponding free dye solution.</a:t>
            </a:r>
          </a:p>
          <a:p>
            <a:pPr marL="171450" indent="-171450">
              <a:buFont typeface="Courier New" panose="02070309020205020404" pitchFamily="49" charset="0"/>
              <a:buChar char="o"/>
            </a:pPr>
            <a:r>
              <a:rPr lang="en-GB" baseline="0" dirty="0" smtClean="0"/>
              <a:t>Thus we clearly show that when Rh101-ethanol  dye solutions are infiltrated in our cavities, a giant absorption of the dye and an strong enhancement of anomalous dispersion of the refractive index  take place.</a:t>
            </a:r>
          </a:p>
          <a:p>
            <a:pPr marL="171450" indent="-171450">
              <a:buFont typeface="Courier New" panose="02070309020205020404" pitchFamily="49" charset="0"/>
              <a:buChar char="o"/>
            </a:pPr>
            <a:r>
              <a:rPr lang="en-GB" baseline="0" dirty="0" smtClean="0"/>
              <a:t>Besides, we observe a red shift of the absorption of the dye when infiltrated within the </a:t>
            </a:r>
            <a:r>
              <a:rPr lang="en-GB" baseline="0" dirty="0" err="1" smtClean="0"/>
              <a:t>microcavity</a:t>
            </a:r>
            <a:r>
              <a:rPr lang="en-GB" baseline="0" dirty="0" smtClean="0"/>
              <a:t>.</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41</a:t>
            </a:fld>
            <a:endParaRPr lang="en-US"/>
          </a:p>
        </p:txBody>
      </p:sp>
    </p:spTree>
    <p:extLst>
      <p:ext uri="{BB962C8B-B14F-4D97-AF65-F5344CB8AC3E}">
        <p14:creationId xmlns:p14="http://schemas.microsoft.com/office/powerpoint/2010/main" val="251087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only explanation for this enhanced anomalous dispersion of the refractive index</a:t>
            </a:r>
            <a:r>
              <a:rPr lang="en-GB" baseline="0" dirty="0" smtClean="0"/>
              <a:t> and giant absorption of the dye solutions is that when the dye solution is infiltrated within the </a:t>
            </a:r>
            <a:r>
              <a:rPr lang="en-GB" baseline="0" dirty="0" err="1" smtClean="0"/>
              <a:t>microcavity</a:t>
            </a:r>
            <a:r>
              <a:rPr lang="en-GB" baseline="0" dirty="0" smtClean="0"/>
              <a:t>, absorption takes place in an special environment with strongly localised electric field.</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42</a:t>
            </a:fld>
            <a:endParaRPr lang="en-US"/>
          </a:p>
        </p:txBody>
      </p:sp>
    </p:spTree>
    <p:extLst>
      <p:ext uri="{BB962C8B-B14F-4D97-AF65-F5344CB8AC3E}">
        <p14:creationId xmlns:p14="http://schemas.microsoft.com/office/powerpoint/2010/main" val="417759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ourier New" panose="02070309020205020404" pitchFamily="49" charset="0"/>
              <a:buChar char="o"/>
            </a:pPr>
            <a:r>
              <a:rPr lang="en-GB" dirty="0" smtClean="0"/>
              <a:t>This</a:t>
            </a:r>
            <a:r>
              <a:rPr lang="en-GB" baseline="0" dirty="0" smtClean="0"/>
              <a:t> result is not qualitative different than the enhance sensitivity reported of dye molecules nearby </a:t>
            </a:r>
            <a:r>
              <a:rPr lang="en-GB" baseline="0" dirty="0" err="1" smtClean="0"/>
              <a:t>plasmonic</a:t>
            </a:r>
            <a:r>
              <a:rPr lang="en-GB" baseline="0" dirty="0" smtClean="0"/>
              <a:t> nanoparticles (also due to the fact that the absorption takes place in an environment of enhanced localised electric fields nearby the surface of these </a:t>
            </a:r>
            <a:r>
              <a:rPr lang="en-GB" baseline="0" dirty="0" err="1" smtClean="0"/>
              <a:t>plasmonic</a:t>
            </a:r>
            <a:r>
              <a:rPr lang="en-GB" baseline="0" dirty="0" smtClean="0"/>
              <a:t> nanoparticles). </a:t>
            </a:r>
          </a:p>
          <a:p>
            <a:pPr marL="171450" indent="-171450">
              <a:buFont typeface="Courier New" panose="02070309020205020404" pitchFamily="49" charset="0"/>
              <a:buChar char="o"/>
            </a:pPr>
            <a:r>
              <a:rPr lang="en-GB" baseline="0" dirty="0" smtClean="0"/>
              <a:t>The most significant result of the analysis we have performed is not the effect itself but the strength of the effect. A factor 20 enhancement in absorption in a photonic structure had not been reported so far.</a:t>
            </a:r>
          </a:p>
          <a:p>
            <a:pPr marL="171450" indent="-171450">
              <a:buFont typeface="Courier New" panose="02070309020205020404" pitchFamily="49" charset="0"/>
              <a:buChar char="o"/>
            </a:pPr>
            <a:r>
              <a:rPr lang="en-GB" baseline="0" dirty="0" smtClean="0"/>
              <a:t>A possible application of the observed phenomenon  might be to develop microfluidic devices including photonic crystals design to have resonant peaks tuned at both absorption and emission bands, in order to get strong enhanced sensitivity to dye molecules in a similar manner than </a:t>
            </a:r>
            <a:r>
              <a:rPr lang="en-GB" baseline="0" dirty="0" err="1" smtClean="0"/>
              <a:t>plasmonic</a:t>
            </a:r>
            <a:r>
              <a:rPr lang="en-GB" baseline="0" dirty="0" smtClean="0"/>
              <a:t> nanoparticles.  </a:t>
            </a:r>
          </a:p>
          <a:p>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43</a:t>
            </a:fld>
            <a:endParaRPr lang="en-US"/>
          </a:p>
        </p:txBody>
      </p:sp>
    </p:spTree>
    <p:extLst>
      <p:ext uri="{BB962C8B-B14F-4D97-AF65-F5344CB8AC3E}">
        <p14:creationId xmlns:p14="http://schemas.microsoft.com/office/powerpoint/2010/main" val="1768900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Thanks</a:t>
            </a: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44</a:t>
            </a:fld>
            <a:endParaRPr lang="en-US"/>
          </a:p>
        </p:txBody>
      </p:sp>
    </p:spTree>
    <p:extLst>
      <p:ext uri="{BB962C8B-B14F-4D97-AF65-F5344CB8AC3E}">
        <p14:creationId xmlns:p14="http://schemas.microsoft.com/office/powerpoint/2010/main" val="65358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ourier New" panose="02070309020205020404" pitchFamily="49" charset="0"/>
              <a:buChar char="o"/>
            </a:pPr>
            <a:r>
              <a:rPr lang="en-GB" dirty="0" smtClean="0"/>
              <a:t>Good morning. Thanks for coming to my contribution to this conference. </a:t>
            </a:r>
          </a:p>
          <a:p>
            <a:pPr marL="171450" indent="-171450">
              <a:buFont typeface="Courier New" panose="02070309020205020404" pitchFamily="49" charset="0"/>
              <a:buChar char="o"/>
            </a:pPr>
            <a:r>
              <a:rPr lang="en-GB" dirty="0" smtClean="0"/>
              <a:t>My name is Francisco </a:t>
            </a:r>
            <a:r>
              <a:rPr lang="en-GB" dirty="0" err="1" smtClean="0"/>
              <a:t>Yubero</a:t>
            </a:r>
            <a:r>
              <a:rPr lang="en-GB" baseline="0" dirty="0" smtClean="0"/>
              <a:t> and the title of my talk is</a:t>
            </a:r>
            <a:endParaRPr lang="en-GB" dirty="0" smtClean="0"/>
          </a:p>
          <a:p>
            <a:pPr marL="171450" indent="-171450">
              <a:buFont typeface="Courier New" panose="02070309020205020404" pitchFamily="49" charset="0"/>
              <a:buChar char="o"/>
            </a:pPr>
            <a:r>
              <a:rPr lang="en-GB" dirty="0" smtClean="0"/>
              <a:t>“Dye Giant Absorption and Light Confinement effects in Porous </a:t>
            </a:r>
            <a:r>
              <a:rPr lang="en-GB" dirty="0" err="1" smtClean="0"/>
              <a:t>Microcavities</a:t>
            </a:r>
            <a:r>
              <a:rPr lang="en-GB" dirty="0" smtClean="0"/>
              <a:t>”   </a:t>
            </a:r>
          </a:p>
          <a:p>
            <a:pPr marL="171450" indent="-171450">
              <a:buFont typeface="Courier New" panose="02070309020205020404" pitchFamily="49" charset="0"/>
              <a:buChar char="o"/>
            </a:pPr>
            <a:r>
              <a:rPr lang="en-US" dirty="0" smtClean="0"/>
              <a:t>This work has been done at the Institute of Materials Science of Seville in Spain</a:t>
            </a:r>
          </a:p>
          <a:p>
            <a:pPr marL="171450" indent="-171450">
              <a:buFont typeface="Courier New" panose="02070309020205020404" pitchFamily="49" charset="0"/>
              <a:buChar char="o"/>
            </a:pPr>
            <a:endParaRPr lang="en-GB" dirty="0" smtClean="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2</a:t>
            </a:fld>
            <a:endParaRPr lang="en-US"/>
          </a:p>
        </p:txBody>
      </p:sp>
    </p:spTree>
    <p:extLst>
      <p:ext uri="{BB962C8B-B14F-4D97-AF65-F5344CB8AC3E}">
        <p14:creationId xmlns:p14="http://schemas.microsoft.com/office/powerpoint/2010/main" val="344778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4B004097-2B28-4164-ACFD-580C040A0857}" type="slidenum">
              <a:rPr lang="en-GB" smtClean="0"/>
              <a:t>11</a:t>
            </a:fld>
            <a:endParaRPr lang="en-GB"/>
          </a:p>
        </p:txBody>
      </p:sp>
    </p:spTree>
    <p:extLst>
      <p:ext uri="{BB962C8B-B14F-4D97-AF65-F5344CB8AC3E}">
        <p14:creationId xmlns:p14="http://schemas.microsoft.com/office/powerpoint/2010/main" val="108653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4B004097-2B28-4164-ACFD-580C040A0857}" type="slidenum">
              <a:rPr lang="en-GB" smtClean="0"/>
              <a:t>12</a:t>
            </a:fld>
            <a:endParaRPr lang="en-GB"/>
          </a:p>
        </p:txBody>
      </p:sp>
    </p:spTree>
    <p:extLst>
      <p:ext uri="{BB962C8B-B14F-4D97-AF65-F5344CB8AC3E}">
        <p14:creationId xmlns:p14="http://schemas.microsoft.com/office/powerpoint/2010/main" val="248508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4B004097-2B28-4164-ACFD-580C040A0857}" type="slidenum">
              <a:rPr lang="en-GB" smtClean="0"/>
              <a:t>16</a:t>
            </a:fld>
            <a:endParaRPr lang="en-GB"/>
          </a:p>
        </p:txBody>
      </p:sp>
    </p:spTree>
    <p:extLst>
      <p:ext uri="{BB962C8B-B14F-4D97-AF65-F5344CB8AC3E}">
        <p14:creationId xmlns:p14="http://schemas.microsoft.com/office/powerpoint/2010/main" val="1512701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4B004097-2B28-4164-ACFD-580C040A0857}" type="slidenum">
              <a:rPr lang="en-GB" smtClean="0"/>
              <a:t>19</a:t>
            </a:fld>
            <a:endParaRPr lang="en-GB"/>
          </a:p>
        </p:txBody>
      </p:sp>
    </p:spTree>
    <p:extLst>
      <p:ext uri="{BB962C8B-B14F-4D97-AF65-F5344CB8AC3E}">
        <p14:creationId xmlns:p14="http://schemas.microsoft.com/office/powerpoint/2010/main" val="211412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Aft>
                <a:spcPts val="600"/>
              </a:spcAft>
              <a:buFont typeface="Courier New" panose="02070309020205020404" pitchFamily="49" charset="0"/>
              <a:buChar char="o"/>
            </a:pPr>
            <a:r>
              <a:rPr lang="en-US" sz="1200" dirty="0" smtClean="0"/>
              <a:t>The motivation of this work is in the line of studying light trapping effects in photonic structures due to electric field confinement.</a:t>
            </a:r>
            <a:r>
              <a:rPr lang="en-US" sz="1200" baseline="0" dirty="0" smtClean="0"/>
              <a:t> </a:t>
            </a:r>
          </a:p>
          <a:p>
            <a:pPr marL="171450" indent="-171450">
              <a:spcAft>
                <a:spcPts val="600"/>
              </a:spcAft>
              <a:buFont typeface="Courier New" panose="02070309020205020404" pitchFamily="49" charset="0"/>
              <a:buChar char="o"/>
            </a:pPr>
            <a:r>
              <a:rPr lang="en-US" sz="1200" baseline="0" dirty="0" smtClean="0"/>
              <a:t>When light propagates in ordered photonic structures, standing waves established,  and maxima and minima of the light electric field can be identified at specific locations within the photonic structure </a:t>
            </a:r>
          </a:p>
          <a:p>
            <a:pPr marL="171450" indent="-171450">
              <a:spcAft>
                <a:spcPts val="600"/>
              </a:spcAft>
              <a:buFont typeface="Courier New" panose="02070309020205020404" pitchFamily="49" charset="0"/>
              <a:buChar char="o"/>
            </a:pPr>
            <a:r>
              <a:rPr lang="en-US" sz="1200" baseline="0" dirty="0" smtClean="0"/>
              <a:t>This phenomenon is not new. It is the basis of many research works as these 3 I illustrate here.</a:t>
            </a:r>
          </a:p>
          <a:p>
            <a:pPr marL="171450" indent="-171450">
              <a:spcAft>
                <a:spcPts val="600"/>
              </a:spcAft>
              <a:buFont typeface="Courier New" panose="02070309020205020404" pitchFamily="49" charset="0"/>
              <a:buChar char="o"/>
            </a:pPr>
            <a:r>
              <a:rPr lang="en-US" sz="1200" baseline="0" dirty="0" smtClean="0"/>
              <a:t>1. To enhance the luminescence of dyes incorporated in photonic structures as the one shown here where these authors tune intensity of the luminescence of the dye by placing it at different location within a photonic structure </a:t>
            </a:r>
          </a:p>
          <a:p>
            <a:pPr marL="171450" indent="-171450">
              <a:spcAft>
                <a:spcPts val="600"/>
              </a:spcAft>
              <a:buFont typeface="Courier New" panose="02070309020205020404" pitchFamily="49" charset="0"/>
              <a:buChar char="o"/>
            </a:pPr>
            <a:r>
              <a:rPr lang="en-US" sz="1200" baseline="0" dirty="0" smtClean="0"/>
              <a:t>2. To enhance the efficiency of dye-</a:t>
            </a:r>
            <a:r>
              <a:rPr lang="en-US" sz="1200" baseline="0" dirty="0" err="1" smtClean="0"/>
              <a:t>sentitized</a:t>
            </a:r>
            <a:r>
              <a:rPr lang="en-US" sz="1200" baseline="0" dirty="0" smtClean="0"/>
              <a:t> solar cells.  </a:t>
            </a:r>
          </a:p>
          <a:p>
            <a:pPr marL="171450" indent="-171450">
              <a:spcAft>
                <a:spcPts val="600"/>
              </a:spcAft>
              <a:buFont typeface="Courier New" panose="02070309020205020404" pitchFamily="49" charset="0"/>
              <a:buChar char="o"/>
            </a:pPr>
            <a:r>
              <a:rPr lang="en-US" sz="1200" dirty="0" smtClean="0"/>
              <a:t>3. Or t</a:t>
            </a:r>
            <a:r>
              <a:rPr lang="en-US" sz="1200" baseline="0" dirty="0" smtClean="0"/>
              <a:t>o enhance the photocatalytic activity of 3D inverse opal of </a:t>
            </a:r>
            <a:r>
              <a:rPr lang="en-US" sz="1200" baseline="0" dirty="0" err="1" smtClean="0"/>
              <a:t>titania</a:t>
            </a:r>
            <a:r>
              <a:rPr lang="en-US" sz="1200" baseline="0" dirty="0" smtClean="0"/>
              <a:t> decorated with dyes</a:t>
            </a:r>
          </a:p>
          <a:p>
            <a:pPr marL="171450" indent="-171450">
              <a:spcAft>
                <a:spcPts val="600"/>
              </a:spcAft>
              <a:buFont typeface="Courier New" panose="02070309020205020404" pitchFamily="49" charset="0"/>
              <a:buChar char="o"/>
            </a:pPr>
            <a:r>
              <a:rPr lang="en-US" sz="1200" baseline="0" dirty="0" smtClean="0"/>
              <a:t>Previous 3 examples show evidences of the light trapping effects in final performance of the developed photonic structure (either luminescence, solar cell efficiency, or photocatalytic activity). Note that previous examples have in common that light absorption has to take place.</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200" baseline="0" dirty="0" smtClean="0"/>
              <a:t>In our work we focus on how light absorption of dye solutions infiltrated within porous photonic structures (in particular in the so-called Bragg </a:t>
            </a:r>
            <a:r>
              <a:rPr lang="en-US" sz="1200" baseline="0" dirty="0" err="1" smtClean="0"/>
              <a:t>microcavities</a:t>
            </a:r>
            <a:r>
              <a:rPr lang="en-US" sz="1200" baseline="0" dirty="0" smtClean="0"/>
              <a:t>)  is affected by the electric field localization within the photonic structure.</a:t>
            </a:r>
          </a:p>
          <a:p>
            <a:pPr marL="171450" marR="0" lvl="0" indent="-1714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200" baseline="0" dirty="0" smtClean="0"/>
              <a:t>In the following I am going to introduce the tools we need to make this study:</a:t>
            </a:r>
          </a:p>
          <a:p>
            <a:pPr marL="171450" indent="-171450">
              <a:spcAft>
                <a:spcPts val="600"/>
              </a:spcAft>
              <a:buFont typeface="Courier New" panose="02070309020205020404" pitchFamily="49" charset="0"/>
              <a:buChar char="o"/>
            </a:pPr>
            <a:r>
              <a:rPr lang="en-US" sz="1200" baseline="0" dirty="0" smtClean="0"/>
              <a:t>Basically the porous thin films, photonic structure , the fluidic devices, the dye solutions  and the optical characterization set-up</a:t>
            </a:r>
            <a:endParaRPr lang="en-US" sz="1200" dirty="0" smtClean="0"/>
          </a:p>
          <a:p>
            <a:pPr marL="171450" indent="-171450">
              <a:spcAft>
                <a:spcPts val="600"/>
              </a:spcAft>
              <a:buFont typeface="Courier New" panose="02070309020205020404" pitchFamily="49" charset="0"/>
              <a:buChar char="o"/>
            </a:pPr>
            <a:endParaRPr lang="en-US" sz="1100" baseline="0" dirty="0" smtClean="0"/>
          </a:p>
          <a:p>
            <a:pPr marL="171450" indent="-171450">
              <a:spcAft>
                <a:spcPts val="600"/>
              </a:spcAft>
              <a:buFont typeface="Courier New" panose="02070309020205020404" pitchFamily="49" charset="0"/>
              <a:buChar char="o"/>
            </a:pPr>
            <a:endParaRPr lang="en-US" sz="1100" baseline="0" dirty="0" smtClean="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32</a:t>
            </a:fld>
            <a:endParaRPr lang="en-US"/>
          </a:p>
        </p:txBody>
      </p:sp>
    </p:spTree>
    <p:extLst>
      <p:ext uri="{BB962C8B-B14F-4D97-AF65-F5344CB8AC3E}">
        <p14:creationId xmlns:p14="http://schemas.microsoft.com/office/powerpoint/2010/main" val="208711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Aft>
                <a:spcPts val="600"/>
              </a:spcAft>
              <a:buFont typeface="Courier New" panose="02070309020205020404" pitchFamily="49" charset="0"/>
              <a:buChar char="o"/>
            </a:pPr>
            <a:r>
              <a:rPr lang="en-GB" dirty="0" smtClean="0"/>
              <a:t>The photonic structure we have considered in our experiments is a  Bragg </a:t>
            </a:r>
            <a:r>
              <a:rPr lang="en-GB" dirty="0" err="1" smtClean="0"/>
              <a:t>microcavity</a:t>
            </a:r>
            <a:r>
              <a:rPr lang="en-GB" dirty="0" smtClean="0"/>
              <a:t> with a large central layer (made using </a:t>
            </a:r>
            <a:r>
              <a:rPr lang="en-GB" baseline="0" dirty="0" smtClean="0"/>
              <a:t>TiO2/SiO2 porous layer) .</a:t>
            </a:r>
          </a:p>
          <a:p>
            <a:pPr marL="171450" indent="-171450">
              <a:spcAft>
                <a:spcPts val="600"/>
              </a:spcAft>
              <a:buFont typeface="Courier New" panose="02070309020205020404" pitchFamily="49" charset="0"/>
              <a:buChar char="o"/>
            </a:pPr>
            <a:r>
              <a:rPr lang="en-GB" baseline="0" dirty="0" smtClean="0"/>
              <a:t>For those of you that are not familiar with this type of multilayer designs</a:t>
            </a:r>
            <a:endParaRPr lang="en-GB" dirty="0" smtClean="0"/>
          </a:p>
          <a:p>
            <a:pPr marL="171450" indent="-171450">
              <a:spcAft>
                <a:spcPts val="600"/>
              </a:spcAft>
              <a:buFont typeface="Courier New" panose="02070309020205020404" pitchFamily="49" charset="0"/>
              <a:buChar char="o"/>
            </a:pPr>
            <a:r>
              <a:rPr lang="en-GB" dirty="0" smtClean="0"/>
              <a:t>A Bragg reflector is just a periodic multilayer with alternate layers</a:t>
            </a:r>
            <a:r>
              <a:rPr lang="en-GB" baseline="0" dirty="0" smtClean="0"/>
              <a:t> with refractive index contrast. It shows a photonic band gap (a reflection band)</a:t>
            </a:r>
          </a:p>
          <a:p>
            <a:pPr marL="171450" indent="-171450">
              <a:spcAft>
                <a:spcPts val="600"/>
              </a:spcAft>
              <a:buFont typeface="Courier New" panose="02070309020205020404" pitchFamily="49" charset="0"/>
              <a:buChar char="o"/>
            </a:pPr>
            <a:r>
              <a:rPr lang="en-GB" baseline="0" dirty="0" smtClean="0"/>
              <a:t>A Bragg </a:t>
            </a:r>
            <a:r>
              <a:rPr lang="en-GB" baseline="0" dirty="0" err="1" smtClean="0"/>
              <a:t>microcavity</a:t>
            </a:r>
            <a:r>
              <a:rPr lang="en-GB" baseline="0" dirty="0" smtClean="0"/>
              <a:t> consist of a central layer (defect) in between two Bragg reflectors. In these conditions and the appropriate layer refractive index and thicknesses,  a resonant peak (a narrow pass-band) appears within the Bragg reflector band.</a:t>
            </a:r>
          </a:p>
          <a:p>
            <a:pPr marL="171450" indent="-171450">
              <a:spcAft>
                <a:spcPts val="600"/>
              </a:spcAft>
              <a:buFont typeface="Courier New" panose="02070309020205020404" pitchFamily="49" charset="0"/>
              <a:buChar char="o"/>
            </a:pPr>
            <a:r>
              <a:rPr lang="en-GB" baseline="0" dirty="0" smtClean="0"/>
              <a:t>If the thickness of the central layer is increased, several resonant peaks will appear within the reflection band of the Bragg reflectors. We are interested in these particular type of Bragg </a:t>
            </a:r>
            <a:r>
              <a:rPr lang="en-GB" baseline="0" dirty="0" err="1" smtClean="0"/>
              <a:t>microcavities</a:t>
            </a:r>
            <a:r>
              <a:rPr lang="en-GB" baseline="0" dirty="0" smtClean="0"/>
              <a:t> to get simultaneously resonant peaks at the absorption and transparent regions of a dye solution.</a:t>
            </a:r>
          </a:p>
          <a:p>
            <a:pPr marL="171450" indent="-171450">
              <a:spcAft>
                <a:spcPts val="600"/>
              </a:spcAft>
              <a:buFont typeface="Courier New" panose="02070309020205020404" pitchFamily="49" charset="0"/>
              <a:buChar char="o"/>
            </a:pPr>
            <a:r>
              <a:rPr lang="en-GB" baseline="0" dirty="0" smtClean="0"/>
              <a:t>Note again that the individual layers of this photonic architectures are porous with open porosity and about 50% voids </a:t>
            </a:r>
          </a:p>
          <a:p>
            <a:pPr marL="171450" indent="-171450">
              <a:buFont typeface="Courier New" panose="02070309020205020404" pitchFamily="49" charset="0"/>
              <a:buChar char="o"/>
            </a:pPr>
            <a:endParaRPr lang="en-GB"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33</a:t>
            </a:fld>
            <a:endParaRPr lang="en-US"/>
          </a:p>
        </p:txBody>
      </p:sp>
    </p:spTree>
    <p:extLst>
      <p:ext uri="{BB962C8B-B14F-4D97-AF65-F5344CB8AC3E}">
        <p14:creationId xmlns:p14="http://schemas.microsoft.com/office/powerpoint/2010/main" val="31115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Courier New" panose="02070309020205020404" pitchFamily="49" charset="0"/>
              <a:buChar char="o"/>
            </a:pPr>
            <a:r>
              <a:rPr lang="en-US" dirty="0" smtClean="0"/>
              <a:t>And these</a:t>
            </a:r>
            <a:r>
              <a:rPr lang="en-US" baseline="0" dirty="0" smtClean="0"/>
              <a:t> are </a:t>
            </a:r>
            <a:r>
              <a:rPr lang="en-US" dirty="0" smtClean="0"/>
              <a:t>our</a:t>
            </a:r>
            <a:r>
              <a:rPr lang="en-US" baseline="0" dirty="0" smtClean="0"/>
              <a:t> fluidic devices. We encapsulate the zigzag porous multilayer described before within a fluidic device that allow to flow of liquids through its open porosity</a:t>
            </a:r>
          </a:p>
          <a:p>
            <a:pPr marL="171450" indent="-171450">
              <a:buFont typeface="Courier New" panose="02070309020205020404" pitchFamily="49" charset="0"/>
              <a:buChar char="o"/>
            </a:pPr>
            <a:r>
              <a:rPr lang="en-US" baseline="0" dirty="0" smtClean="0"/>
              <a:t>The liquid infiltration is fast, and reproducible. The volume analyze is about 1nl (remember thickness of multilayer is about 2 micron</a:t>
            </a:r>
          </a:p>
          <a:p>
            <a:pPr marL="171450" indent="-171450">
              <a:buFont typeface="Courier New" panose="02070309020205020404" pitchFamily="49" charset="0"/>
              <a:buChar char="o"/>
            </a:pPr>
            <a:r>
              <a:rPr lang="en-US" baseline="0" dirty="0" smtClean="0"/>
              <a:t>We have also for convenience fabricate a homemade BM-cuvette with our slanted porous BM deposited in the inner side of one of its walls.</a:t>
            </a:r>
          </a:p>
          <a:p>
            <a:pPr marL="171450" indent="-171450">
              <a:buFont typeface="Courier New" panose="02070309020205020404" pitchFamily="49" charset="0"/>
              <a:buChar char="o"/>
            </a:pPr>
            <a:r>
              <a:rPr lang="en-US" baseline="0" dirty="0" smtClean="0"/>
              <a:t>We have interrogated optically our fluidic devices with this lab-on-a-chip concept</a:t>
            </a:r>
            <a:endParaRPr lang="en-US" dirty="0"/>
          </a:p>
        </p:txBody>
      </p:sp>
      <p:sp>
        <p:nvSpPr>
          <p:cNvPr id="4" name="Marcador de número de diapositiva 3"/>
          <p:cNvSpPr>
            <a:spLocks noGrp="1"/>
          </p:cNvSpPr>
          <p:nvPr>
            <p:ph type="sldNum" sz="quarter" idx="10"/>
          </p:nvPr>
        </p:nvSpPr>
        <p:spPr/>
        <p:txBody>
          <a:bodyPr/>
          <a:lstStyle/>
          <a:p>
            <a:fld id="{FC3E4D04-284F-4009-BD61-E68FDAB7DC1C}" type="slidenum">
              <a:rPr lang="en-US" smtClean="0"/>
              <a:t>34</a:t>
            </a:fld>
            <a:endParaRPr lang="en-US"/>
          </a:p>
        </p:txBody>
      </p:sp>
    </p:spTree>
    <p:extLst>
      <p:ext uri="{BB962C8B-B14F-4D97-AF65-F5344CB8AC3E}">
        <p14:creationId xmlns:p14="http://schemas.microsoft.com/office/powerpoint/2010/main" val="194153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49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154875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373741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a:xfrm>
            <a:off x="628650" y="6356351"/>
            <a:ext cx="2057400" cy="365125"/>
          </a:xfrm>
          <a:prstGeom prst="rect">
            <a:avLst/>
          </a:prstGeom>
        </p:spPr>
        <p:txBody>
          <a:bodyPr/>
          <a:lstStyle/>
          <a:p>
            <a:endParaRPr lang="en-US"/>
          </a:p>
        </p:txBody>
      </p:sp>
      <p:sp>
        <p:nvSpPr>
          <p:cNvPr id="5" name="Marcador de pie de página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a:xfrm>
            <a:off x="6233551" y="4856734"/>
            <a:ext cx="2057400" cy="365125"/>
          </a:xfrm>
          <a:prstGeom prst="rect">
            <a:avLst/>
          </a:prstGeom>
        </p:spPr>
        <p:txBody>
          <a:bodyPr/>
          <a:lstStyle/>
          <a:p>
            <a:fld id="{BBECB610-D4C9-4988-918F-F69F1C7F8EBE}" type="slidenum">
              <a:rPr lang="en-US" smtClean="0"/>
              <a:t>‹Nº›</a:t>
            </a:fld>
            <a:endParaRPr lang="en-US"/>
          </a:p>
        </p:txBody>
      </p:sp>
    </p:spTree>
    <p:extLst>
      <p:ext uri="{BB962C8B-B14F-4D97-AF65-F5344CB8AC3E}">
        <p14:creationId xmlns:p14="http://schemas.microsoft.com/office/powerpoint/2010/main" val="12091471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191328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154736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985045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418363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132929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296088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172622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AAEF3A43-B1FD-467D-936F-9EA127C6F38A}" type="datetimeFigureOut">
              <a:rPr lang="es-ES" smtClean="0"/>
              <a:t>13/08/2018</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A9135861-63AB-4988-A572-314CF05069AF}" type="slidenum">
              <a:rPr lang="es-ES" smtClean="0"/>
              <a:t>‹Nº›</a:t>
            </a:fld>
            <a:endParaRPr lang="es-ES"/>
          </a:p>
        </p:txBody>
      </p:sp>
    </p:spTree>
    <p:extLst>
      <p:ext uri="{BB962C8B-B14F-4D97-AF65-F5344CB8AC3E}">
        <p14:creationId xmlns:p14="http://schemas.microsoft.com/office/powerpoint/2010/main" val="135173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15616" y="6362028"/>
            <a:ext cx="4464496" cy="430887"/>
          </a:xfrm>
          <a:prstGeom prst="rect">
            <a:avLst/>
          </a:prstGeom>
          <a:noFill/>
          <a:ln w="9525">
            <a:noFill/>
            <a:miter lim="800000"/>
            <a:headEnd/>
            <a:tailEnd/>
          </a:ln>
          <a:effectLst/>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ea typeface="Calibri" panose="020F0502020204030204" pitchFamily="34" charset="0"/>
              </a:rPr>
              <a:t>Porous Bragg </a:t>
            </a:r>
            <a:r>
              <a:rPr lang="en-US" sz="1100" b="1" dirty="0" err="1" smtClean="0">
                <a:ea typeface="Calibri" panose="020F0502020204030204" pitchFamily="34" charset="0"/>
              </a:rPr>
              <a:t>microcavities</a:t>
            </a:r>
            <a:r>
              <a:rPr lang="en-US" sz="1100" b="1" dirty="0" smtClean="0">
                <a:ea typeface="Calibri" panose="020F0502020204030204" pitchFamily="34" charset="0"/>
              </a:rPr>
              <a:t> as sensing transductors for condensed vapors, transparent fluids and dye solutions  </a:t>
            </a:r>
            <a:r>
              <a:rPr lang="en-US" sz="1100" b="0" i="1" dirty="0" smtClean="0">
                <a:latin typeface="Arial" pitchFamily="34" charset="0"/>
                <a:ea typeface="DejaVu Sans" pitchFamily="34" charset="0"/>
                <a:cs typeface="Arial" pitchFamily="34" charset="0"/>
              </a:rPr>
              <a:t>F. Yubero.</a:t>
            </a:r>
            <a:endParaRPr lang="es-ES" sz="1100" b="0" dirty="0" smtClean="0">
              <a:latin typeface="Arial" pitchFamily="34" charset="0"/>
              <a:cs typeface="Arial" pitchFamily="34" charset="0"/>
            </a:endParaRPr>
          </a:p>
        </p:txBody>
      </p:sp>
      <p:sp>
        <p:nvSpPr>
          <p:cNvPr id="8" name="Rectangle 10"/>
          <p:cNvSpPr>
            <a:spLocks noChangeArrowheads="1"/>
          </p:cNvSpPr>
          <p:nvPr userDrawn="1"/>
        </p:nvSpPr>
        <p:spPr bwMode="auto">
          <a:xfrm>
            <a:off x="0" y="6237288"/>
            <a:ext cx="9144000" cy="73025"/>
          </a:xfrm>
          <a:prstGeom prst="rect">
            <a:avLst/>
          </a:prstGeom>
          <a:solidFill>
            <a:srgbClr val="C0C0C0"/>
          </a:solidFill>
          <a:ln w="9525">
            <a:noFill/>
            <a:miter lim="800000"/>
            <a:headEnd/>
            <a:tailEnd/>
          </a:ln>
          <a:effectLst/>
        </p:spPr>
        <p:txBody>
          <a:bodyPr wrap="none" anchor="ctr"/>
          <a:lstStyle/>
          <a:p>
            <a:endParaRPr lang="en-US"/>
          </a:p>
        </p:txBody>
      </p:sp>
      <p:sp>
        <p:nvSpPr>
          <p:cNvPr id="5" name="Text Box 9"/>
          <p:cNvSpPr txBox="1">
            <a:spLocks noChangeArrowheads="1"/>
          </p:cNvSpPr>
          <p:nvPr userDrawn="1"/>
        </p:nvSpPr>
        <p:spPr bwMode="auto">
          <a:xfrm>
            <a:off x="8532440" y="6446668"/>
            <a:ext cx="504056" cy="261610"/>
          </a:xfrm>
          <a:prstGeom prst="rect">
            <a:avLst/>
          </a:prstGeom>
          <a:noFill/>
          <a:ln w="9525">
            <a:noFill/>
            <a:miter lim="800000"/>
            <a:headEnd/>
            <a:tailEnd/>
          </a:ln>
          <a:effectLst/>
        </p:spPr>
        <p:txBody>
          <a:bodyPr wrap="square">
            <a:spAutoFit/>
          </a:bodyPr>
          <a:lstStyle/>
          <a:p>
            <a:fld id="{E5840E07-093D-454B-AF20-B38D52CB3E42}" type="slidenum">
              <a:rPr lang="es-ES" sz="1100" smtClean="0">
                <a:solidFill>
                  <a:schemeClr val="tx1"/>
                </a:solidFill>
                <a:latin typeface="Arial" pitchFamily="34" charset="0"/>
                <a:cs typeface="Arial" pitchFamily="34" charset="0"/>
              </a:rPr>
              <a:t>‹Nº›</a:t>
            </a:fld>
            <a:r>
              <a:rPr lang="es-ES_tradnl" sz="1100" dirty="0" smtClean="0">
                <a:solidFill>
                  <a:schemeClr val="tx1"/>
                </a:solidFill>
                <a:latin typeface="Arial" pitchFamily="34" charset="0"/>
                <a:cs typeface="Arial" pitchFamily="34" charset="0"/>
              </a:rPr>
              <a:t>                     </a:t>
            </a:r>
            <a:endParaRPr lang="en-GB" sz="1100" dirty="0">
              <a:solidFill>
                <a:schemeClr val="tx1"/>
              </a:solidFill>
              <a:latin typeface="Arial" pitchFamily="34" charset="0"/>
              <a:cs typeface="Arial" pitchFamily="34" charset="0"/>
            </a:endParaRPr>
          </a:p>
        </p:txBody>
      </p:sp>
      <p:sp>
        <p:nvSpPr>
          <p:cNvPr id="6" name="Text Box 9"/>
          <p:cNvSpPr txBox="1">
            <a:spLocks noChangeArrowheads="1"/>
          </p:cNvSpPr>
          <p:nvPr userDrawn="1"/>
        </p:nvSpPr>
        <p:spPr bwMode="auto">
          <a:xfrm>
            <a:off x="6156176" y="6362029"/>
            <a:ext cx="2448272" cy="430887"/>
          </a:xfrm>
          <a:prstGeom prst="rect">
            <a:avLst/>
          </a:prstGeom>
          <a:noFill/>
          <a:ln w="9525">
            <a:noFill/>
            <a:miter lim="800000"/>
            <a:headEnd/>
            <a:tailEnd/>
          </a:ln>
          <a:effectLst/>
        </p:spPr>
        <p:txBody>
          <a:bodyPr wrap="square">
            <a:spAutoFit/>
          </a:bodyPr>
          <a:lstStyle/>
          <a:p>
            <a:r>
              <a:rPr lang="en-US" sz="1100" dirty="0" smtClean="0">
                <a:solidFill>
                  <a:srgbClr val="000000"/>
                </a:solidFill>
                <a:latin typeface="Times New Roman" panose="02020603050405020304" pitchFamily="18" charset="0"/>
                <a:ea typeface="Calibri" panose="020F0502020204030204" pitchFamily="34" charset="0"/>
              </a:rPr>
              <a:t>VASSCAA-9, Sydney, Australia. August 13</a:t>
            </a:r>
            <a:r>
              <a:rPr lang="en-US" sz="1100" baseline="30000" dirty="0" smtClean="0">
                <a:solidFill>
                  <a:srgbClr val="000000"/>
                </a:solidFill>
                <a:latin typeface="Times New Roman" panose="02020603050405020304" pitchFamily="18" charset="0"/>
                <a:ea typeface="Calibri" panose="020F0502020204030204" pitchFamily="34" charset="0"/>
              </a:rPr>
              <a:t>th</a:t>
            </a:r>
            <a:r>
              <a:rPr lang="en-US" sz="1100" dirty="0" smtClean="0">
                <a:solidFill>
                  <a:srgbClr val="000000"/>
                </a:solidFill>
                <a:latin typeface="Times New Roman" panose="02020603050405020304" pitchFamily="18" charset="0"/>
                <a:ea typeface="Calibri" panose="020F0502020204030204" pitchFamily="34" charset="0"/>
              </a:rPr>
              <a:t>-16th,  2018</a:t>
            </a:r>
            <a:endParaRPr lang="en-US" sz="1100" dirty="0"/>
          </a:p>
        </p:txBody>
      </p:sp>
      <p:pic>
        <p:nvPicPr>
          <p:cNvPr id="10" name="0 Imagen"/>
          <p:cNvPicPr>
            <a:picLocks noChangeAspect="1"/>
          </p:cNvPicPr>
          <p:nvPr userDrawn="1"/>
        </p:nvPicPr>
        <p:blipFill rotWithShape="1">
          <a:blip r:embed="rId14">
            <a:extLst>
              <a:ext uri="{28A0092B-C50C-407E-A947-70E740481C1C}">
                <a14:useLocalDpi xmlns:a14="http://schemas.microsoft.com/office/drawing/2010/main" val="0"/>
              </a:ext>
            </a:extLst>
          </a:blip>
          <a:srcRect l="16840" t="5134" r="17728" b="24386"/>
          <a:stretch/>
        </p:blipFill>
        <p:spPr>
          <a:xfrm>
            <a:off x="391125" y="6313249"/>
            <a:ext cx="508467" cy="547687"/>
          </a:xfrm>
          <a:prstGeom prst="rect">
            <a:avLst/>
          </a:prstGeom>
        </p:spPr>
      </p:pic>
      <p:pic>
        <p:nvPicPr>
          <p:cNvPr id="2" name="Imagen 1"/>
          <p:cNvPicPr>
            <a:picLocks noChangeAspect="1"/>
          </p:cNvPicPr>
          <p:nvPr userDrawn="1"/>
        </p:nvPicPr>
        <p:blipFill>
          <a:blip r:embed="rId15"/>
          <a:stretch>
            <a:fillRect/>
          </a:stretch>
        </p:blipFill>
        <p:spPr>
          <a:xfrm>
            <a:off x="61197" y="6310313"/>
            <a:ext cx="334339" cy="520158"/>
          </a:xfrm>
          <a:prstGeom prst="rect">
            <a:avLst/>
          </a:prstGeom>
        </p:spPr>
      </p:pic>
    </p:spTree>
    <p:extLst>
      <p:ext uri="{BB962C8B-B14F-4D97-AF65-F5344CB8AC3E}">
        <p14:creationId xmlns:p14="http://schemas.microsoft.com/office/powerpoint/2010/main" val="381160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www.csi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54.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0.wmf"/><Relationship Id="rId11" Type="http://schemas.openxmlformats.org/officeDocument/2006/relationships/image" Target="../media/image53.emf"/><Relationship Id="rId5" Type="http://schemas.openxmlformats.org/officeDocument/2006/relationships/oleObject" Target="../embeddings/oleObject4.bin"/><Relationship Id="rId10" Type="http://schemas.openxmlformats.org/officeDocument/2006/relationships/image" Target="../media/image52.wmf"/><Relationship Id="rId4" Type="http://schemas.openxmlformats.org/officeDocument/2006/relationships/image" Target="../media/image49.wmf"/><Relationship Id="rId9"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6.wmf"/><Relationship Id="rId11" Type="http://schemas.openxmlformats.org/officeDocument/2006/relationships/image" Target="../media/image59.png"/><Relationship Id="rId5" Type="http://schemas.openxmlformats.org/officeDocument/2006/relationships/oleObject" Target="../embeddings/oleObject8.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tif"/><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www.csic.e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oleObject" Target="../embeddings/oleObject11.bin"/><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8.wmf"/><Relationship Id="rId5" Type="http://schemas.openxmlformats.org/officeDocument/2006/relationships/oleObject" Target="../embeddings/oleObject12.bin"/><Relationship Id="rId4" Type="http://schemas.openxmlformats.org/officeDocument/2006/relationships/image" Target="../media/image67.wmf"/></Relationships>
</file>

<file path=ppt/slides/_rels/slide21.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oleObject" Target="../embeddings/oleObject18.bin"/><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image" Target="../media/image69.png"/><Relationship Id="rId1" Type="http://schemas.openxmlformats.org/officeDocument/2006/relationships/vmlDrawing" Target="../drawings/vmlDrawing6.vml"/><Relationship Id="rId6" Type="http://schemas.openxmlformats.org/officeDocument/2006/relationships/image" Target="../media/image72.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image" Target="../media/image70.png"/><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16.bin"/><Relationship Id="rId14" Type="http://schemas.openxmlformats.org/officeDocument/2006/relationships/image" Target="../media/image76.wmf"/></Relationships>
</file>

<file path=ppt/slides/_rels/slide2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77.emf"/><Relationship Id="rId4" Type="http://schemas.openxmlformats.org/officeDocument/2006/relationships/image" Target="../media/image78.wmf"/></Relationships>
</file>

<file path=ppt/slides/_rels/slide2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0.emf"/><Relationship Id="rId5" Type="http://schemas.openxmlformats.org/officeDocument/2006/relationships/image" Target="../media/image79.wmf"/><Relationship Id="rId4" Type="http://schemas.openxmlformats.org/officeDocument/2006/relationships/oleObject" Target="../embeddings/oleObject20.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77.emf"/><Relationship Id="rId4" Type="http://schemas.openxmlformats.org/officeDocument/2006/relationships/image" Target="../media/image81.wmf"/></Relationships>
</file>

<file path=ppt/slides/_rels/slide2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77.emf"/><Relationship Id="rId5" Type="http://schemas.openxmlformats.org/officeDocument/2006/relationships/image" Target="../media/image81.wmf"/><Relationship Id="rId4" Type="http://schemas.openxmlformats.org/officeDocument/2006/relationships/oleObject" Target="../embeddings/oleObject21.bin"/></Relationships>
</file>

<file path=ppt/slides/_rels/slide2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7.xml"/><Relationship Id="rId7" Type="http://schemas.openxmlformats.org/officeDocument/2006/relationships/image" Target="../media/image8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84.jpeg"/><Relationship Id="rId10" Type="http://schemas.openxmlformats.org/officeDocument/2006/relationships/image" Target="../media/image88.png"/><Relationship Id="rId4" Type="http://schemas.openxmlformats.org/officeDocument/2006/relationships/image" Target="../media/image83.jpeg"/><Relationship Id="rId9" Type="http://schemas.openxmlformats.org/officeDocument/2006/relationships/image" Target="../media/image87.jpg"/></Relationships>
</file>

<file path=ppt/slides/_rels/slide28.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90.wmf"/><Relationship Id="rId5" Type="http://schemas.openxmlformats.org/officeDocument/2006/relationships/oleObject" Target="../embeddings/oleObject23.bin"/><Relationship Id="rId10" Type="http://schemas.openxmlformats.org/officeDocument/2006/relationships/image" Target="../media/image92.wmf"/><Relationship Id="rId4" Type="http://schemas.openxmlformats.org/officeDocument/2006/relationships/image" Target="../media/image89.wmf"/><Relationship Id="rId9"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4.wmf"/><Relationship Id="rId11" Type="http://schemas.openxmlformats.org/officeDocument/2006/relationships/oleObject" Target="../embeddings/oleObject29.bin"/><Relationship Id="rId5" Type="http://schemas.openxmlformats.org/officeDocument/2006/relationships/oleObject" Target="../embeddings/oleObject27.bin"/><Relationship Id="rId10" Type="http://schemas.openxmlformats.org/officeDocument/2006/relationships/image" Target="../media/image98.png"/><Relationship Id="rId4" Type="http://schemas.openxmlformats.org/officeDocument/2006/relationships/image" Target="../media/image93.wmf"/><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csic.es/" TargetMode="External"/><Relationship Id="rId7" Type="http://schemas.openxmlformats.org/officeDocument/2006/relationships/hyperlink" Target="http://www.icmse.cartuja.csic.es/index.php?module=pagesetter&amp;viewpub&amp;tid=3"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www.us.es/" TargetMode="External"/><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100.emf"/><Relationship Id="rId4" Type="http://schemas.openxmlformats.org/officeDocument/2006/relationships/image" Target="../media/image99.wmf"/></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emf"/><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5.emf"/><Relationship Id="rId7" Type="http://schemas.openxmlformats.org/officeDocument/2006/relationships/image" Target="../media/image10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jpeg"/><Relationship Id="rId10" Type="http://schemas.openxmlformats.org/officeDocument/2006/relationships/image" Target="../media/image112.emf"/><Relationship Id="rId4" Type="http://schemas.openxmlformats.org/officeDocument/2006/relationships/image" Target="../media/image106.emf"/><Relationship Id="rId9" Type="http://schemas.openxmlformats.org/officeDocument/2006/relationships/image" Target="../media/image111.emf"/></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2.bin"/><Relationship Id="rId5" Type="http://schemas.openxmlformats.org/officeDocument/2006/relationships/image" Target="../media/image9.wmf"/><Relationship Id="rId10" Type="http://schemas.openxmlformats.org/officeDocument/2006/relationships/image" Target="../media/image113.wmf"/><Relationship Id="rId4" Type="http://schemas.openxmlformats.org/officeDocument/2006/relationships/oleObject" Target="../embeddings/oleObject31.bin"/><Relationship Id="rId9" Type="http://schemas.openxmlformats.org/officeDocument/2006/relationships/oleObject" Target="../embeddings/oleObject33.bin"/></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7.jpeg"/><Relationship Id="rId3" Type="http://schemas.openxmlformats.org/officeDocument/2006/relationships/video" Target="../media/media2.wmv"/><Relationship Id="rId7" Type="http://schemas.openxmlformats.org/officeDocument/2006/relationships/image" Target="../media/image84.jpeg"/><Relationship Id="rId12" Type="http://schemas.openxmlformats.org/officeDocument/2006/relationships/image" Target="../media/image116.png"/><Relationship Id="rId2" Type="http://schemas.microsoft.com/office/2007/relationships/media" Target="../media/media2.wmv"/><Relationship Id="rId1" Type="http://schemas.openxmlformats.org/officeDocument/2006/relationships/tags" Target="../tags/tag1.xml"/><Relationship Id="rId6" Type="http://schemas.openxmlformats.org/officeDocument/2006/relationships/image" Target="../media/image114.jpeg"/><Relationship Id="rId11" Type="http://schemas.openxmlformats.org/officeDocument/2006/relationships/image" Target="../media/image88.png"/><Relationship Id="rId5" Type="http://schemas.openxmlformats.org/officeDocument/2006/relationships/notesSlide" Target="../notesSlides/notesSlide9.xml"/><Relationship Id="rId10" Type="http://schemas.openxmlformats.org/officeDocument/2006/relationships/image" Target="../media/image87.jpg"/><Relationship Id="rId4" Type="http://schemas.openxmlformats.org/officeDocument/2006/relationships/slideLayout" Target="../slideLayouts/slideLayout2.xml"/><Relationship Id="rId9" Type="http://schemas.openxmlformats.org/officeDocument/2006/relationships/image" Target="../media/image115.jpeg"/><Relationship Id="rId14" Type="http://schemas.openxmlformats.org/officeDocument/2006/relationships/image" Target="../media/image1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19.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image" Target="../media/image121.emf"/><Relationship Id="rId4" Type="http://schemas.openxmlformats.org/officeDocument/2006/relationships/image" Target="../media/image120.emf"/></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8.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2.emf"/><Relationship Id="rId5" Type="http://schemas.openxmlformats.org/officeDocument/2006/relationships/image" Target="../media/image131.jpeg"/><Relationship Id="rId4" Type="http://schemas.openxmlformats.org/officeDocument/2006/relationships/image" Target="../media/image130.emf"/></Relationships>
</file>

<file path=ppt/slides/_rels/slide3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2.xml"/><Relationship Id="rId7" Type="http://schemas.openxmlformats.org/officeDocument/2006/relationships/image" Target="../media/image135.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8.emf"/><Relationship Id="rId5" Type="http://schemas.openxmlformats.org/officeDocument/2006/relationships/image" Target="../media/image137.emf"/><Relationship Id="rId4" Type="http://schemas.openxmlformats.org/officeDocument/2006/relationships/image" Target="../media/image135.emf"/></Relationships>
</file>

<file path=ppt/slides/_rels/slide4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4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5.emf"/><Relationship Id="rId4" Type="http://schemas.openxmlformats.org/officeDocument/2006/relationships/image" Target="../media/image144.emf"/></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4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2.bin"/><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394893" y="876125"/>
            <a:ext cx="4747069" cy="300082"/>
          </a:xfrm>
          <a:prstGeom prst="rect">
            <a:avLst/>
          </a:prstGeom>
        </p:spPr>
        <p:txBody>
          <a:bodyPr wrap="none">
            <a:spAutoFit/>
          </a:bodyPr>
          <a:lstStyle/>
          <a:p>
            <a:r>
              <a:rPr lang="en-US" sz="1350" dirty="0">
                <a:solidFill>
                  <a:srgbClr val="000000"/>
                </a:solidFill>
                <a:latin typeface="Times New Roman" panose="02020603050405020304" pitchFamily="18" charset="0"/>
                <a:ea typeface="Calibri" panose="020F0502020204030204" pitchFamily="34" charset="0"/>
              </a:rPr>
              <a:t>VASSCAA-9 meeting, Sydney, Australia. August 13</a:t>
            </a:r>
            <a:r>
              <a:rPr lang="en-US" sz="1350" baseline="30000" dirty="0">
                <a:solidFill>
                  <a:srgbClr val="000000"/>
                </a:solidFill>
                <a:latin typeface="Times New Roman" panose="02020603050405020304" pitchFamily="18" charset="0"/>
                <a:ea typeface="Calibri" panose="020F0502020204030204" pitchFamily="34" charset="0"/>
              </a:rPr>
              <a:t>th</a:t>
            </a:r>
            <a:r>
              <a:rPr lang="en-US" sz="1350" dirty="0">
                <a:solidFill>
                  <a:srgbClr val="000000"/>
                </a:solidFill>
                <a:latin typeface="Times New Roman" panose="02020603050405020304" pitchFamily="18" charset="0"/>
                <a:ea typeface="Calibri" panose="020F0502020204030204" pitchFamily="34" charset="0"/>
              </a:rPr>
              <a:t>-16th,  2018</a:t>
            </a:r>
            <a:endParaRPr lang="en-US" sz="1350" dirty="0"/>
          </a:p>
        </p:txBody>
      </p:sp>
      <p:sp>
        <p:nvSpPr>
          <p:cNvPr id="6" name="Rectángulo 5"/>
          <p:cNvSpPr/>
          <p:nvPr/>
        </p:nvSpPr>
        <p:spPr>
          <a:xfrm>
            <a:off x="556341" y="1896349"/>
            <a:ext cx="4015660" cy="1200329"/>
          </a:xfrm>
          <a:prstGeom prst="rect">
            <a:avLst/>
          </a:prstGeom>
        </p:spPr>
        <p:txBody>
          <a:bodyPr wrap="square">
            <a:spAutoFit/>
          </a:bodyPr>
          <a:lstStyle/>
          <a:p>
            <a:r>
              <a:rPr lang="en-US" sz="2400" b="1" dirty="0">
                <a:cs typeface="Arial" panose="020B0604020202020204" pitchFamily="34" charset="0"/>
              </a:rPr>
              <a:t>Dye Giant Absorption and Light Confinement Effects in Porous </a:t>
            </a:r>
            <a:r>
              <a:rPr lang="en-US" sz="2400" b="1" dirty="0" err="1">
                <a:cs typeface="Arial" panose="020B0604020202020204" pitchFamily="34" charset="0"/>
              </a:rPr>
              <a:t>Microcavities</a:t>
            </a:r>
            <a:endParaRPr lang="en-US" sz="2400" b="1" dirty="0">
              <a:cs typeface="Arial" panose="020B0604020202020204" pitchFamily="34" charset="0"/>
            </a:endParaRPr>
          </a:p>
        </p:txBody>
      </p:sp>
      <p:sp>
        <p:nvSpPr>
          <p:cNvPr id="9" name="Rectángulo 8"/>
          <p:cNvSpPr/>
          <p:nvPr/>
        </p:nvSpPr>
        <p:spPr>
          <a:xfrm>
            <a:off x="970964" y="4015789"/>
            <a:ext cx="7605389" cy="1079783"/>
          </a:xfrm>
          <a:prstGeom prst="rect">
            <a:avLst/>
          </a:prstGeom>
        </p:spPr>
        <p:txBody>
          <a:bodyPr wrap="square">
            <a:spAutoFit/>
          </a:bodyPr>
          <a:lstStyle/>
          <a:p>
            <a:pPr>
              <a:spcAft>
                <a:spcPts val="450"/>
              </a:spcAft>
            </a:pPr>
            <a:r>
              <a:rPr lang="en-US" altLang="es-ES" sz="1500" i="1" dirty="0">
                <a:latin typeface="Arial" panose="020B0604020202020204" pitchFamily="34" charset="0"/>
                <a:cs typeface="Arial" panose="020B0604020202020204" pitchFamily="34" charset="0"/>
              </a:rPr>
              <a:t>M. Oliva-</a:t>
            </a:r>
            <a:r>
              <a:rPr lang="en-US" altLang="es-ES" sz="1500" i="1" dirty="0" err="1">
                <a:latin typeface="Arial" panose="020B0604020202020204" pitchFamily="34" charset="0"/>
                <a:cs typeface="Arial" panose="020B0604020202020204" pitchFamily="34" charset="0"/>
              </a:rPr>
              <a:t>Ramírez</a:t>
            </a:r>
            <a:r>
              <a:rPr lang="en-US" altLang="es-ES" sz="1500" i="1" dirty="0">
                <a:latin typeface="Arial" panose="020B0604020202020204" pitchFamily="34" charset="0"/>
                <a:cs typeface="Arial" panose="020B0604020202020204" pitchFamily="34" charset="0"/>
              </a:rPr>
              <a:t>, J. Gil-Rostra, Adam C. </a:t>
            </a:r>
            <a:r>
              <a:rPr lang="en-US" altLang="es-ES" sz="1500" i="1" dirty="0" err="1">
                <a:latin typeface="Arial" panose="020B0604020202020204" pitchFamily="34" charset="0"/>
                <a:cs typeface="Arial" panose="020B0604020202020204" pitchFamily="34" charset="0"/>
              </a:rPr>
              <a:t>Simonsen</a:t>
            </a:r>
            <a:r>
              <a:rPr lang="en-US" altLang="es-ES" sz="1500" i="1" dirty="0">
                <a:latin typeface="Arial" panose="020B0604020202020204" pitchFamily="34" charset="0"/>
                <a:cs typeface="Arial" panose="020B0604020202020204" pitchFamily="34" charset="0"/>
              </a:rPr>
              <a:t>, </a:t>
            </a:r>
            <a:r>
              <a:rPr lang="en-US" altLang="es-ES" sz="1500" b="1" i="1" dirty="0">
                <a:latin typeface="Arial" panose="020B0604020202020204" pitchFamily="34" charset="0"/>
                <a:cs typeface="Arial" panose="020B0604020202020204" pitchFamily="34" charset="0"/>
              </a:rPr>
              <a:t>F. </a:t>
            </a:r>
            <a:r>
              <a:rPr lang="en-US" altLang="es-ES" sz="1500" b="1" i="1" dirty="0" err="1">
                <a:latin typeface="Arial" panose="020B0604020202020204" pitchFamily="34" charset="0"/>
                <a:cs typeface="Arial" panose="020B0604020202020204" pitchFamily="34" charset="0"/>
              </a:rPr>
              <a:t>Yubero</a:t>
            </a:r>
            <a:r>
              <a:rPr lang="en-US" altLang="es-ES" sz="1500" i="1" dirty="0">
                <a:latin typeface="Arial" panose="020B0604020202020204" pitchFamily="34" charset="0"/>
                <a:cs typeface="Arial" panose="020B0604020202020204" pitchFamily="34" charset="0"/>
              </a:rPr>
              <a:t>, A.R. González-Elipe, </a:t>
            </a:r>
          </a:p>
          <a:p>
            <a:r>
              <a:rPr lang="en-US" altLang="es-ES" sz="1500" dirty="0">
                <a:latin typeface="Arial" panose="020B0604020202020204" pitchFamily="34" charset="0"/>
                <a:cs typeface="Arial" panose="020B0604020202020204" pitchFamily="34" charset="0"/>
              </a:rPr>
              <a:t>Institute of Materials Science of Seville, Spain</a:t>
            </a:r>
          </a:p>
          <a:p>
            <a:endParaRPr lang="en-US" altLang="es-ES" sz="1500" i="1" dirty="0">
              <a:latin typeface="Arial" panose="020B0604020202020204" pitchFamily="34" charset="0"/>
              <a:cs typeface="Arial" panose="020B0604020202020204" pitchFamily="34" charset="0"/>
            </a:endParaRPr>
          </a:p>
          <a:p>
            <a:r>
              <a:rPr lang="en-US" altLang="es-ES" sz="1500" i="1" dirty="0">
                <a:latin typeface="Arial" panose="020B0604020202020204" pitchFamily="34" charset="0"/>
                <a:cs typeface="Arial" panose="020B0604020202020204" pitchFamily="34" charset="0"/>
              </a:rPr>
              <a:t>yubero@icmse.csic.es</a:t>
            </a:r>
          </a:p>
        </p:txBody>
      </p:sp>
      <p:pic>
        <p:nvPicPr>
          <p:cNvPr id="10" name="0 Imagen"/>
          <p:cNvPicPr>
            <a:picLocks noChangeAspect="1"/>
          </p:cNvPicPr>
          <p:nvPr/>
        </p:nvPicPr>
        <p:blipFill rotWithShape="1">
          <a:blip r:embed="rId3">
            <a:extLst>
              <a:ext uri="{28A0092B-C50C-407E-A947-70E740481C1C}">
                <a14:useLocalDpi xmlns:a14="http://schemas.microsoft.com/office/drawing/2010/main" val="0"/>
              </a:ext>
            </a:extLst>
          </a:blip>
          <a:srcRect l="16840" t="5134" r="17728" b="24386"/>
          <a:stretch/>
        </p:blipFill>
        <p:spPr>
          <a:xfrm>
            <a:off x="1498339" y="919440"/>
            <a:ext cx="574999" cy="619351"/>
          </a:xfrm>
          <a:prstGeom prst="rect">
            <a:avLst/>
          </a:prstGeom>
        </p:spPr>
      </p:pic>
      <p:pic>
        <p:nvPicPr>
          <p:cNvPr id="11" name="Picture 17" descr="Fotocomposicion con la imagen de Cajal ye logotipo y nombre del CSIC">
            <a:hlinkClick r:id="rId4"/>
          </p:cNvPr>
          <p:cNvPicPr>
            <a:picLocks noChangeAspect="1" noChangeArrowheads="1"/>
          </p:cNvPicPr>
          <p:nvPr/>
        </p:nvPicPr>
        <p:blipFill>
          <a:blip r:embed="rId5" cstate="print"/>
          <a:srcRect/>
          <a:stretch>
            <a:fillRect/>
          </a:stretch>
        </p:blipFill>
        <p:spPr bwMode="auto">
          <a:xfrm>
            <a:off x="148189" y="919440"/>
            <a:ext cx="1350169" cy="608410"/>
          </a:xfrm>
          <a:prstGeom prst="rect">
            <a:avLst/>
          </a:prstGeom>
          <a:noFill/>
        </p:spPr>
      </p:pic>
      <p:sp>
        <p:nvSpPr>
          <p:cNvPr id="2" name="Rectángulo 1"/>
          <p:cNvSpPr/>
          <p:nvPr/>
        </p:nvSpPr>
        <p:spPr>
          <a:xfrm>
            <a:off x="1000652" y="6309320"/>
            <a:ext cx="472347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6111777"/>
      </p:ext>
    </p:extLst>
  </p:cSld>
  <p:clrMapOvr>
    <a:masterClrMapping/>
  </p:clrMapOvr>
  <mc:AlternateContent xmlns:mc="http://schemas.openxmlformats.org/markup-compatibility/2006" xmlns:p14="http://schemas.microsoft.com/office/powerpoint/2010/main">
    <mc:Choice Requires="p14">
      <p:transition spd="slow" p14:dur="2000" advTm="20312"/>
    </mc:Choice>
    <mc:Fallback xmlns="">
      <p:transition spd="slow" advTm="20312"/>
    </mc:Fallback>
  </mc:AlternateContent>
  <p:timing>
    <p:tnLst>
      <p:par>
        <p:cTn id="1" dur="indefinite" restart="never" nodeType="tmRoot"/>
      </p:par>
    </p:tnLst>
  </p:timing>
  <p:extLst mod="1">
    <p:ext uri="{E180D4A7-C9FB-4DFB-919C-405C955672EB}">
      <p14:showEvtLst xmlns:p14="http://schemas.microsoft.com/office/powerpoint/2010/main">
        <p14:playEvt time="1678" objId="2"/>
        <p14:triggerEvt type="onClick" time="1678" objId="2"/>
        <p14:stopEvt time="1871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0"/>
          <p:cNvSpPr>
            <a:spLocks noChangeArrowheads="1"/>
          </p:cNvSpPr>
          <p:nvPr/>
        </p:nvSpPr>
        <p:spPr bwMode="auto">
          <a:xfrm>
            <a:off x="34926" y="44450"/>
            <a:ext cx="7671466" cy="461665"/>
          </a:xfrm>
          <a:prstGeom prst="rect">
            <a:avLst/>
          </a:prstGeom>
          <a:noFill/>
          <a:ln w="9525">
            <a:noFill/>
            <a:miter lim="800000"/>
            <a:headEnd/>
            <a:tailEnd/>
          </a:ln>
          <a:effectLst/>
        </p:spPr>
        <p:txBody>
          <a:bodyPr wrap="square">
            <a:spAutoFit/>
          </a:bodyPr>
          <a:lstStyle/>
          <a:p>
            <a:r>
              <a:rPr lang="en-US" sz="2400" b="1" i="1" dirty="0" smtClean="0">
                <a:solidFill>
                  <a:schemeClr val="hlink"/>
                </a:solidFill>
              </a:rPr>
              <a:t>Multilayer preparation:</a:t>
            </a:r>
            <a:endParaRPr lang="en-US" sz="2400" dirty="0">
              <a:solidFill>
                <a:schemeClr val="accent3">
                  <a:lumMod val="75000"/>
                </a:schemeClr>
              </a:solidFill>
              <a:latin typeface="Narkisim" pitchFamily="34" charset="-79"/>
              <a:cs typeface="Narkisim" pitchFamily="34" charset="-79"/>
            </a:endParaRPr>
          </a:p>
        </p:txBody>
      </p:sp>
      <p:sp>
        <p:nvSpPr>
          <p:cNvPr id="14" name="Line 61"/>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4" name="3 CuadroTexto"/>
          <p:cNvSpPr txBox="1"/>
          <p:nvPr/>
        </p:nvSpPr>
        <p:spPr>
          <a:xfrm>
            <a:off x="251520" y="850423"/>
            <a:ext cx="4190827" cy="1631216"/>
          </a:xfrm>
          <a:prstGeom prst="rect">
            <a:avLst/>
          </a:prstGeom>
          <a:noFill/>
        </p:spPr>
        <p:txBody>
          <a:bodyPr wrap="none" rtlCol="0">
            <a:spAutoFit/>
          </a:bodyPr>
          <a:lstStyle/>
          <a:p>
            <a:pPr marL="342900" indent="-342900">
              <a:buFont typeface="Arial" panose="020B0604020202020204" pitchFamily="34" charset="0"/>
              <a:buChar char="•"/>
            </a:pPr>
            <a:r>
              <a:rPr lang="en-GB" sz="2000" dirty="0" smtClean="0"/>
              <a:t>Technology: PVD-GLAD (EBE)</a:t>
            </a:r>
          </a:p>
          <a:p>
            <a:pPr marL="342900" indent="-342900">
              <a:buFont typeface="Arial" panose="020B0604020202020204" pitchFamily="34" charset="0"/>
              <a:buChar char="•"/>
            </a:pPr>
            <a:r>
              <a:rPr lang="en-GB" sz="2000" dirty="0" smtClean="0"/>
              <a:t>Materials: TiO</a:t>
            </a:r>
            <a:r>
              <a:rPr lang="en-GB" sz="2000" baseline="-25000" dirty="0" smtClean="0"/>
              <a:t>2</a:t>
            </a:r>
            <a:r>
              <a:rPr lang="en-GB" sz="2000" dirty="0" smtClean="0"/>
              <a:t>/SiO</a:t>
            </a:r>
            <a:r>
              <a:rPr lang="en-GB" sz="2000" baseline="-25000" dirty="0" smtClean="0"/>
              <a:t>2</a:t>
            </a:r>
            <a:r>
              <a:rPr lang="en-GB" sz="2000" dirty="0" smtClean="0"/>
              <a:t> </a:t>
            </a:r>
          </a:p>
          <a:p>
            <a:pPr marL="342900" indent="-342900">
              <a:buFont typeface="Arial" panose="020B0604020202020204" pitchFamily="34" charset="0"/>
              <a:buChar char="•"/>
            </a:pPr>
            <a:r>
              <a:rPr lang="en-GB" sz="2000" dirty="0" smtClean="0"/>
              <a:t>Process pressure 2-3x10</a:t>
            </a:r>
            <a:r>
              <a:rPr lang="en-GB" sz="2000" baseline="30000" dirty="0" smtClean="0"/>
              <a:t>-4</a:t>
            </a:r>
            <a:r>
              <a:rPr lang="en-GB" sz="2000" dirty="0" smtClean="0"/>
              <a:t> mbar</a:t>
            </a:r>
          </a:p>
          <a:p>
            <a:pPr marL="342900" indent="-342900">
              <a:buFont typeface="Arial" panose="020B0604020202020204" pitchFamily="34" charset="0"/>
              <a:buChar char="•"/>
            </a:pPr>
            <a:r>
              <a:rPr lang="en-GB" sz="2000" dirty="0" smtClean="0"/>
              <a:t>Crucible-substrate distance </a:t>
            </a:r>
            <a:r>
              <a:rPr lang="en-GB" sz="2000" dirty="0" smtClean="0">
                <a:sym typeface="Symbol" panose="05050102010706020507" pitchFamily="18" charset="2"/>
              </a:rPr>
              <a:t></a:t>
            </a:r>
            <a:r>
              <a:rPr lang="en-GB" sz="2000" dirty="0" smtClean="0"/>
              <a:t>50 cm</a:t>
            </a:r>
          </a:p>
          <a:p>
            <a:pPr marL="342900" indent="-342900">
              <a:buFont typeface="Arial" panose="020B0604020202020204" pitchFamily="34" charset="0"/>
              <a:buChar char="•"/>
            </a:pPr>
            <a:r>
              <a:rPr lang="en-GB" sz="2000" dirty="0" smtClean="0"/>
              <a:t>Deposition rate </a:t>
            </a:r>
            <a:r>
              <a:rPr lang="en-GB" sz="2000" dirty="0" smtClean="0">
                <a:sym typeface="Symbol" panose="05050102010706020507" pitchFamily="18" charset="2"/>
              </a:rPr>
              <a:t></a:t>
            </a:r>
            <a:r>
              <a:rPr lang="en-GB" sz="2000" dirty="0" smtClean="0"/>
              <a:t>6nm/min</a:t>
            </a:r>
            <a:endParaRPr lang="en-GB" sz="2000" dirty="0"/>
          </a:p>
        </p:txBody>
      </p:sp>
      <p:grpSp>
        <p:nvGrpSpPr>
          <p:cNvPr id="3" name="2 Grupo"/>
          <p:cNvGrpSpPr/>
          <p:nvPr/>
        </p:nvGrpSpPr>
        <p:grpSpPr>
          <a:xfrm>
            <a:off x="6316814" y="1072230"/>
            <a:ext cx="2545381" cy="4896544"/>
            <a:chOff x="383541" y="980728"/>
            <a:chExt cx="2545381" cy="4896544"/>
          </a:xfrm>
        </p:grpSpPr>
        <p:grpSp>
          <p:nvGrpSpPr>
            <p:cNvPr id="12" name="11 Grupo"/>
            <p:cNvGrpSpPr/>
            <p:nvPr/>
          </p:nvGrpSpPr>
          <p:grpSpPr>
            <a:xfrm>
              <a:off x="514166" y="1174420"/>
              <a:ext cx="2285447" cy="1534500"/>
              <a:chOff x="925461" y="1318436"/>
              <a:chExt cx="3358507" cy="2102681"/>
            </a:xfrm>
          </p:grpSpPr>
          <p:pic>
            <p:nvPicPr>
              <p:cNvPr id="15" name="14 Imagen"/>
              <p:cNvPicPr>
                <a:picLocks noChangeAspect="1"/>
              </p:cNvPicPr>
              <p:nvPr/>
            </p:nvPicPr>
            <p:blipFill rotWithShape="1">
              <a:blip r:embed="rId2">
                <a:extLst>
                  <a:ext uri="{28A0092B-C50C-407E-A947-70E740481C1C}">
                    <a14:useLocalDpi xmlns:a14="http://schemas.microsoft.com/office/drawing/2010/main" val="0"/>
                  </a:ext>
                </a:extLst>
              </a:blip>
              <a:srcRect l="8687" t="9705" r="11295" b="53444"/>
              <a:stretch/>
            </p:blipFill>
            <p:spPr>
              <a:xfrm>
                <a:off x="925461" y="1318436"/>
                <a:ext cx="2891627" cy="2102681"/>
              </a:xfrm>
              <a:prstGeom prst="rect">
                <a:avLst/>
              </a:prstGeom>
            </p:spPr>
          </p:pic>
          <p:cxnSp>
            <p:nvCxnSpPr>
              <p:cNvPr id="16" name="15 Conector recto de flecha"/>
              <p:cNvCxnSpPr/>
              <p:nvPr/>
            </p:nvCxnSpPr>
            <p:spPr>
              <a:xfrm flipH="1" flipV="1">
                <a:off x="3851920" y="2636912"/>
                <a:ext cx="432048"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flipV="1">
                <a:off x="1979712" y="2636912"/>
                <a:ext cx="432048"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19 Grupo"/>
            <p:cNvGrpSpPr/>
            <p:nvPr/>
          </p:nvGrpSpPr>
          <p:grpSpPr>
            <a:xfrm>
              <a:off x="948346" y="2886660"/>
              <a:ext cx="1219341" cy="2602305"/>
              <a:chOff x="6132648" y="569937"/>
              <a:chExt cx="2057455" cy="5955406"/>
            </a:xfrm>
          </p:grpSpPr>
          <p:cxnSp>
            <p:nvCxnSpPr>
              <p:cNvPr id="21" name="20 Conector recto"/>
              <p:cNvCxnSpPr/>
              <p:nvPr/>
            </p:nvCxnSpPr>
            <p:spPr>
              <a:xfrm flipV="1">
                <a:off x="6375376" y="2376175"/>
                <a:ext cx="1246247" cy="2"/>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H="1" flipV="1">
                <a:off x="6355383" y="2422922"/>
                <a:ext cx="1060932" cy="336312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6344904" y="569937"/>
                <a:ext cx="0" cy="3363119"/>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26" name="25 Elipse"/>
              <p:cNvSpPr/>
              <p:nvPr/>
            </p:nvSpPr>
            <p:spPr>
              <a:xfrm>
                <a:off x="6948264" y="5784328"/>
                <a:ext cx="936104" cy="504056"/>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Trapecio"/>
              <p:cNvSpPr/>
              <p:nvPr/>
            </p:nvSpPr>
            <p:spPr>
              <a:xfrm rot="10800000">
                <a:off x="6732240" y="5949279"/>
                <a:ext cx="1368152" cy="576064"/>
              </a:xfrm>
              <a:prstGeom prst="trapezoid">
                <a:avLst>
                  <a:gd name="adj" fmla="val 3657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Rectángulo"/>
              <p:cNvSpPr/>
              <p:nvPr/>
            </p:nvSpPr>
            <p:spPr>
              <a:xfrm>
                <a:off x="6300194" y="1700808"/>
                <a:ext cx="100811" cy="1368152"/>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28 Arco"/>
              <p:cNvSpPr/>
              <p:nvPr/>
            </p:nvSpPr>
            <p:spPr>
              <a:xfrm>
                <a:off x="6132648" y="1803880"/>
                <a:ext cx="906116" cy="1152128"/>
              </a:xfrm>
              <a:prstGeom prst="arc">
                <a:avLst>
                  <a:gd name="adj1" fmla="val 11347"/>
                  <a:gd name="adj2" fmla="val 5531524"/>
                </a:avLst>
              </a:prstGeom>
              <a:ln w="34925">
                <a:prstDash val="sys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29 Arco"/>
              <p:cNvSpPr/>
              <p:nvPr/>
            </p:nvSpPr>
            <p:spPr>
              <a:xfrm>
                <a:off x="7236296" y="2088144"/>
                <a:ext cx="288032" cy="576064"/>
              </a:xfrm>
              <a:prstGeom prst="arc">
                <a:avLst>
                  <a:gd name="adj1" fmla="val 5480469"/>
                  <a:gd name="adj2" fmla="val 15980"/>
                </a:avLst>
              </a:prstGeom>
              <a:ln w="34925">
                <a:solidFill>
                  <a:schemeClr val="tx2">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30 CuadroTexto"/>
              <p:cNvSpPr txBox="1"/>
              <p:nvPr/>
            </p:nvSpPr>
            <p:spPr>
              <a:xfrm>
                <a:off x="7551624" y="2020492"/>
                <a:ext cx="638479" cy="369332"/>
              </a:xfrm>
              <a:prstGeom prst="rect">
                <a:avLst/>
              </a:prstGeom>
              <a:noFill/>
            </p:spPr>
            <p:txBody>
              <a:bodyPr wrap="square" rtlCol="0">
                <a:spAutoFit/>
              </a:bodyPr>
              <a:lstStyle/>
              <a:p>
                <a:r>
                  <a:rPr lang="el-GR" dirty="0" smtClean="0">
                    <a:latin typeface="Calibri"/>
                    <a:cs typeface="Calibri"/>
                  </a:rPr>
                  <a:t>φ</a:t>
                </a:r>
                <a:endParaRPr lang="en-US" dirty="0"/>
              </a:p>
            </p:txBody>
          </p:sp>
          <p:sp>
            <p:nvSpPr>
              <p:cNvPr id="32" name="31 CuadroTexto"/>
              <p:cNvSpPr txBox="1"/>
              <p:nvPr/>
            </p:nvSpPr>
            <p:spPr>
              <a:xfrm>
                <a:off x="6888392" y="2800061"/>
                <a:ext cx="638479" cy="369332"/>
              </a:xfrm>
              <a:prstGeom prst="rect">
                <a:avLst/>
              </a:prstGeom>
              <a:noFill/>
            </p:spPr>
            <p:txBody>
              <a:bodyPr wrap="square" rtlCol="0">
                <a:spAutoFit/>
              </a:bodyPr>
              <a:lstStyle/>
              <a:p>
                <a:r>
                  <a:rPr lang="el-GR" dirty="0" smtClean="0">
                    <a:latin typeface="Calibri"/>
                    <a:cs typeface="Calibri"/>
                  </a:rPr>
                  <a:t>α</a:t>
                </a:r>
                <a:endParaRPr lang="en-US" dirty="0"/>
              </a:p>
            </p:txBody>
          </p:sp>
        </p:grpSp>
        <p:sp>
          <p:nvSpPr>
            <p:cNvPr id="2" name="1 Rectángulo"/>
            <p:cNvSpPr/>
            <p:nvPr/>
          </p:nvSpPr>
          <p:spPr>
            <a:xfrm>
              <a:off x="383541" y="980728"/>
              <a:ext cx="2545381" cy="48965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085758"/>
            <a:ext cx="3312368" cy="3030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531" y="2558574"/>
            <a:ext cx="2911649" cy="216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787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3"/>
          <p:cNvSpPr txBox="1">
            <a:spLocks noChangeArrowheads="1"/>
          </p:cNvSpPr>
          <p:nvPr/>
        </p:nvSpPr>
        <p:spPr bwMode="auto">
          <a:xfrm>
            <a:off x="107950" y="92075"/>
            <a:ext cx="6336258" cy="461665"/>
          </a:xfrm>
          <a:prstGeom prst="rect">
            <a:avLst/>
          </a:prstGeom>
          <a:noFill/>
          <a:ln w="9525">
            <a:noFill/>
            <a:miter lim="800000"/>
            <a:headEnd/>
            <a:tailEnd/>
          </a:ln>
          <a:effectLst/>
        </p:spPr>
        <p:txBody>
          <a:bodyPr wrap="square">
            <a:spAutoFit/>
          </a:bodyPr>
          <a:lstStyle/>
          <a:p>
            <a:pPr>
              <a:spcBef>
                <a:spcPct val="50000"/>
              </a:spcBef>
            </a:pPr>
            <a:r>
              <a:rPr lang="en-US" sz="2400" b="1" i="1" dirty="0" smtClean="0">
                <a:solidFill>
                  <a:schemeClr val="hlink"/>
                </a:solidFill>
              </a:rPr>
              <a:t>Sample preparation: GLAD-PVD technology</a:t>
            </a:r>
            <a:endParaRPr lang="en-US" sz="2400" b="1" i="1" dirty="0">
              <a:solidFill>
                <a:schemeClr val="hlink"/>
              </a:solidFill>
            </a:endParaRPr>
          </a:p>
        </p:txBody>
      </p:sp>
      <p:sp>
        <p:nvSpPr>
          <p:cNvPr id="53"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55"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56" name="55 CuadroTexto"/>
          <p:cNvSpPr txBox="1"/>
          <p:nvPr/>
        </p:nvSpPr>
        <p:spPr>
          <a:xfrm>
            <a:off x="611450" y="5025434"/>
            <a:ext cx="8425170" cy="1015663"/>
          </a:xfrm>
          <a:prstGeom prst="rect">
            <a:avLst/>
          </a:prstGeom>
          <a:noFill/>
        </p:spPr>
        <p:txBody>
          <a:bodyPr wrap="square" rtlCol="0">
            <a:spAutoFit/>
          </a:bodyPr>
          <a:lstStyle/>
          <a:p>
            <a:r>
              <a:rPr lang="en-US" sz="2000" b="1" dirty="0" smtClean="0">
                <a:latin typeface="+mj-lt"/>
              </a:rPr>
              <a:t>Shadowing induces </a:t>
            </a:r>
            <a:r>
              <a:rPr lang="en-US" sz="2800" b="1" dirty="0" smtClean="0">
                <a:latin typeface="+mj-lt"/>
              </a:rPr>
              <a:t>porosity</a:t>
            </a:r>
            <a:r>
              <a:rPr lang="en-US" sz="3200" b="1" dirty="0" smtClean="0">
                <a:latin typeface="+mj-lt"/>
              </a:rPr>
              <a:t> </a:t>
            </a:r>
            <a:r>
              <a:rPr lang="en-US" sz="2000" dirty="0" smtClean="0">
                <a:latin typeface="+mj-lt"/>
              </a:rPr>
              <a:t>at macro (in-between columns), </a:t>
            </a:r>
            <a:r>
              <a:rPr lang="en-US" sz="2000" dirty="0" err="1" smtClean="0">
                <a:latin typeface="+mj-lt"/>
              </a:rPr>
              <a:t>meso</a:t>
            </a:r>
            <a:r>
              <a:rPr lang="en-US" sz="2000" dirty="0" smtClean="0">
                <a:latin typeface="+mj-lt"/>
              </a:rPr>
              <a:t>, and micro (inside columns) levels and </a:t>
            </a:r>
            <a:r>
              <a:rPr lang="en-US" sz="2800" b="1" dirty="0" smtClean="0">
                <a:latin typeface="+mj-lt"/>
              </a:rPr>
              <a:t>anisotropic growth</a:t>
            </a:r>
            <a:endParaRPr lang="en-US" sz="2000" b="1" dirty="0">
              <a:latin typeface="+mj-lt"/>
            </a:endParaRPr>
          </a:p>
        </p:txBody>
      </p:sp>
      <p:grpSp>
        <p:nvGrpSpPr>
          <p:cNvPr id="57" name="56 Grupo"/>
          <p:cNvGrpSpPr/>
          <p:nvPr/>
        </p:nvGrpSpPr>
        <p:grpSpPr>
          <a:xfrm>
            <a:off x="5004060" y="1958510"/>
            <a:ext cx="3817671" cy="2574977"/>
            <a:chOff x="5004060" y="1958510"/>
            <a:chExt cx="3817671" cy="2574977"/>
          </a:xfrm>
        </p:grpSpPr>
        <p:grpSp>
          <p:nvGrpSpPr>
            <p:cNvPr id="58" name="57 Grupo"/>
            <p:cNvGrpSpPr/>
            <p:nvPr/>
          </p:nvGrpSpPr>
          <p:grpSpPr>
            <a:xfrm>
              <a:off x="5004060" y="1958510"/>
              <a:ext cx="3817671" cy="2568680"/>
              <a:chOff x="5148080" y="2647052"/>
              <a:chExt cx="3817671" cy="2568680"/>
            </a:xfrm>
          </p:grpSpPr>
          <p:pic>
            <p:nvPicPr>
              <p:cNvPr id="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80" y="2647052"/>
                <a:ext cx="3817671" cy="256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61 CuadroTexto"/>
              <p:cNvSpPr txBox="1"/>
              <p:nvPr/>
            </p:nvSpPr>
            <p:spPr>
              <a:xfrm>
                <a:off x="5268369" y="4238209"/>
                <a:ext cx="1616596" cy="369332"/>
              </a:xfrm>
              <a:prstGeom prst="rect">
                <a:avLst/>
              </a:prstGeom>
              <a:noFill/>
            </p:spPr>
            <p:txBody>
              <a:bodyPr wrap="none" rtlCol="0">
                <a:spAutoFit/>
              </a:bodyPr>
              <a:lstStyle/>
              <a:p>
                <a:r>
                  <a:rPr lang="en-US" b="1" dirty="0" smtClean="0">
                    <a:solidFill>
                      <a:srgbClr val="FFFF00"/>
                    </a:solidFill>
                  </a:rPr>
                  <a:t>GLAD-PVD film</a:t>
                </a:r>
                <a:endParaRPr lang="en-US" b="1" dirty="0">
                  <a:solidFill>
                    <a:srgbClr val="FFFF00"/>
                  </a:solidFill>
                </a:endParaRPr>
              </a:p>
            </p:txBody>
          </p:sp>
          <p:sp>
            <p:nvSpPr>
              <p:cNvPr id="63" name="62 CuadroTexto"/>
              <p:cNvSpPr txBox="1"/>
              <p:nvPr/>
            </p:nvSpPr>
            <p:spPr>
              <a:xfrm>
                <a:off x="7759531" y="4817645"/>
                <a:ext cx="1133644" cy="369332"/>
              </a:xfrm>
              <a:prstGeom prst="rect">
                <a:avLst/>
              </a:prstGeom>
              <a:noFill/>
            </p:spPr>
            <p:txBody>
              <a:bodyPr wrap="none" rtlCol="0">
                <a:spAutoFit/>
              </a:bodyPr>
              <a:lstStyle/>
              <a:p>
                <a:r>
                  <a:rPr lang="en-US" dirty="0" smtClean="0">
                    <a:solidFill>
                      <a:schemeClr val="bg1"/>
                    </a:solidFill>
                  </a:rPr>
                  <a:t>substrate</a:t>
                </a:r>
                <a:endParaRPr lang="en-US" dirty="0">
                  <a:solidFill>
                    <a:schemeClr val="bg1"/>
                  </a:solidFill>
                </a:endParaRPr>
              </a:p>
            </p:txBody>
          </p:sp>
        </p:grpSp>
        <p:cxnSp>
          <p:nvCxnSpPr>
            <p:cNvPr id="59" name="58 Conector recto de flecha"/>
            <p:cNvCxnSpPr/>
            <p:nvPr/>
          </p:nvCxnSpPr>
          <p:spPr>
            <a:xfrm>
              <a:off x="5124349" y="4216663"/>
              <a:ext cx="1440200" cy="0"/>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59 CuadroTexto"/>
            <p:cNvSpPr txBox="1"/>
            <p:nvPr/>
          </p:nvSpPr>
          <p:spPr>
            <a:xfrm>
              <a:off x="5493231" y="4194933"/>
              <a:ext cx="817853" cy="338554"/>
            </a:xfrm>
            <a:prstGeom prst="rect">
              <a:avLst/>
            </a:prstGeom>
            <a:noFill/>
          </p:spPr>
          <p:txBody>
            <a:bodyPr wrap="none" rtlCol="0">
              <a:spAutoFit/>
            </a:bodyPr>
            <a:lstStyle/>
            <a:p>
              <a:r>
                <a:rPr lang="en-US" sz="1600" dirty="0" smtClean="0">
                  <a:solidFill>
                    <a:schemeClr val="bg1"/>
                  </a:solidFill>
                </a:rPr>
                <a:t>0.5 µm</a:t>
              </a:r>
              <a:endParaRPr lang="en-US" sz="1600" dirty="0">
                <a:solidFill>
                  <a:schemeClr val="bg1"/>
                </a:solidFill>
              </a:endParaRPr>
            </a:p>
          </p:txBody>
        </p:sp>
      </p:grpSp>
      <p:sp>
        <p:nvSpPr>
          <p:cNvPr id="64" name="63 CuadroTexto"/>
          <p:cNvSpPr txBox="1"/>
          <p:nvPr/>
        </p:nvSpPr>
        <p:spPr>
          <a:xfrm>
            <a:off x="1927601" y="833603"/>
            <a:ext cx="7181029" cy="707886"/>
          </a:xfrm>
          <a:prstGeom prst="rect">
            <a:avLst/>
          </a:prstGeom>
          <a:noFill/>
        </p:spPr>
        <p:txBody>
          <a:bodyPr wrap="square" rtlCol="0">
            <a:spAutoFit/>
          </a:bodyPr>
          <a:lstStyle/>
          <a:p>
            <a:r>
              <a:rPr lang="en-US" sz="2000" b="1" dirty="0" smtClean="0"/>
              <a:t>Initial nucleation centers </a:t>
            </a:r>
            <a:r>
              <a:rPr lang="en-US" sz="2000" dirty="0" smtClean="0"/>
              <a:t>act as “barriers” for the following arriving particles</a:t>
            </a:r>
            <a:endParaRPr lang="en-US" sz="2000" dirty="0"/>
          </a:p>
        </p:txBody>
      </p:sp>
      <p:grpSp>
        <p:nvGrpSpPr>
          <p:cNvPr id="65" name="64 Grupo"/>
          <p:cNvGrpSpPr/>
          <p:nvPr/>
        </p:nvGrpSpPr>
        <p:grpSpPr>
          <a:xfrm>
            <a:off x="611450" y="1340710"/>
            <a:ext cx="4168366" cy="3127988"/>
            <a:chOff x="611450" y="1340710"/>
            <a:chExt cx="4168366" cy="3127988"/>
          </a:xfrm>
        </p:grpSpPr>
        <p:cxnSp>
          <p:nvCxnSpPr>
            <p:cNvPr id="66" name="65 Conector recto"/>
            <p:cNvCxnSpPr/>
            <p:nvPr/>
          </p:nvCxnSpPr>
          <p:spPr>
            <a:xfrm>
              <a:off x="891276" y="1859086"/>
              <a:ext cx="3261951" cy="25504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a:off x="1179316" y="2164378"/>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8" name="67 Rectángulo redondeado"/>
            <p:cNvSpPr/>
            <p:nvPr/>
          </p:nvSpPr>
          <p:spPr>
            <a:xfrm rot="20400000">
              <a:off x="2911625" y="3752319"/>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68 Rectángulo redondeado"/>
            <p:cNvSpPr/>
            <p:nvPr/>
          </p:nvSpPr>
          <p:spPr>
            <a:xfrm rot="20400000">
              <a:off x="3317517" y="3738950"/>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69 Rectángulo redondeado"/>
            <p:cNvSpPr/>
            <p:nvPr/>
          </p:nvSpPr>
          <p:spPr>
            <a:xfrm rot="20400000">
              <a:off x="3726652" y="3740451"/>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70 Rectángulo redondeado"/>
            <p:cNvSpPr/>
            <p:nvPr/>
          </p:nvSpPr>
          <p:spPr>
            <a:xfrm rot="20400000">
              <a:off x="4165451" y="3750963"/>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71 Rectángulo"/>
            <p:cNvSpPr/>
            <p:nvPr/>
          </p:nvSpPr>
          <p:spPr>
            <a:xfrm>
              <a:off x="2454187" y="4216663"/>
              <a:ext cx="2325629" cy="252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substrate</a:t>
              </a:r>
              <a:endParaRPr lang="en-US" sz="1400" dirty="0">
                <a:solidFill>
                  <a:schemeClr val="tx1"/>
                </a:solidFill>
              </a:endParaRPr>
            </a:p>
          </p:txBody>
        </p:sp>
        <p:cxnSp>
          <p:nvCxnSpPr>
            <p:cNvPr id="73" name="72 Conector recto de flecha"/>
            <p:cNvCxnSpPr>
              <a:endCxn id="69" idx="1"/>
            </p:cNvCxnSpPr>
            <p:nvPr/>
          </p:nvCxnSpPr>
          <p:spPr>
            <a:xfrm>
              <a:off x="2454187" y="3388548"/>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a:off x="1962800" y="3135012"/>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a:off x="2383232" y="3138014"/>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6" name="75 Conector recto de flecha"/>
            <p:cNvCxnSpPr/>
            <p:nvPr/>
          </p:nvCxnSpPr>
          <p:spPr>
            <a:xfrm>
              <a:off x="2851743" y="3345067"/>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p:nvPr/>
          </p:nvCxnSpPr>
          <p:spPr>
            <a:xfrm>
              <a:off x="2763536" y="3129037"/>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a:off x="3281922" y="3353693"/>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a:off x="3193715" y="3137663"/>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flipV="1">
              <a:off x="4373634" y="2926716"/>
              <a:ext cx="0" cy="147139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flipH="1" flipV="1">
              <a:off x="3930064" y="3319189"/>
              <a:ext cx="446326" cy="110755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2" name="81 Arco"/>
            <p:cNvSpPr/>
            <p:nvPr/>
          </p:nvSpPr>
          <p:spPr>
            <a:xfrm rot="18127256">
              <a:off x="3949797" y="3457317"/>
              <a:ext cx="552305" cy="451051"/>
            </a:xfrm>
            <a:prstGeom prst="arc">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82 Arco"/>
            <p:cNvSpPr/>
            <p:nvPr/>
          </p:nvSpPr>
          <p:spPr>
            <a:xfrm rot="17698891">
              <a:off x="1531836" y="2253665"/>
              <a:ext cx="711115" cy="557395"/>
            </a:xfrm>
            <a:prstGeom prst="arc">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4" name="83 Conector recto"/>
            <p:cNvCxnSpPr/>
            <p:nvPr/>
          </p:nvCxnSpPr>
          <p:spPr>
            <a:xfrm flipV="1">
              <a:off x="2043436" y="1948348"/>
              <a:ext cx="0" cy="147139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5" name="84 Recortar rectángulo de esquina del mismo lado"/>
            <p:cNvSpPr/>
            <p:nvPr/>
          </p:nvSpPr>
          <p:spPr>
            <a:xfrm rot="7802082">
              <a:off x="639981" y="1541334"/>
              <a:ext cx="777290" cy="834352"/>
            </a:xfrm>
            <a:prstGeom prst="snip2SameRect">
              <a:avLst>
                <a:gd name="adj1" fmla="val 35661"/>
                <a:gd name="adj2" fmla="val 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85 CuadroTexto"/>
            <p:cNvSpPr txBox="1"/>
            <p:nvPr/>
          </p:nvSpPr>
          <p:spPr>
            <a:xfrm rot="18538960">
              <a:off x="393291" y="1594626"/>
              <a:ext cx="877163" cy="369332"/>
            </a:xfrm>
            <a:prstGeom prst="rect">
              <a:avLst/>
            </a:prstGeom>
            <a:noFill/>
          </p:spPr>
          <p:txBody>
            <a:bodyPr wrap="none" rtlCol="0">
              <a:spAutoFit/>
            </a:bodyPr>
            <a:lstStyle/>
            <a:p>
              <a:r>
                <a:rPr lang="en-US" dirty="0" smtClean="0"/>
                <a:t>source</a:t>
              </a:r>
              <a:endParaRPr lang="en-US" dirty="0"/>
            </a:p>
          </p:txBody>
        </p:sp>
        <p:sp>
          <p:nvSpPr>
            <p:cNvPr id="87" name="86 CuadroTexto"/>
            <p:cNvSpPr txBox="1"/>
            <p:nvPr/>
          </p:nvSpPr>
          <p:spPr>
            <a:xfrm>
              <a:off x="1581700" y="1876338"/>
              <a:ext cx="317716" cy="369332"/>
            </a:xfrm>
            <a:prstGeom prst="rect">
              <a:avLst/>
            </a:prstGeom>
            <a:noFill/>
          </p:spPr>
          <p:txBody>
            <a:bodyPr wrap="none" rtlCol="0">
              <a:spAutoFit/>
            </a:bodyPr>
            <a:lstStyle/>
            <a:p>
              <a:r>
                <a:rPr lang="el-GR" dirty="0" smtClean="0"/>
                <a:t>α</a:t>
              </a:r>
              <a:endParaRPr lang="en-US" dirty="0"/>
            </a:p>
          </p:txBody>
        </p:sp>
        <p:sp>
          <p:nvSpPr>
            <p:cNvPr id="88" name="87 CuadroTexto"/>
            <p:cNvSpPr txBox="1"/>
            <p:nvPr/>
          </p:nvSpPr>
          <p:spPr>
            <a:xfrm>
              <a:off x="3990120" y="2907819"/>
              <a:ext cx="317716" cy="369332"/>
            </a:xfrm>
            <a:prstGeom prst="rect">
              <a:avLst/>
            </a:prstGeom>
            <a:noFill/>
          </p:spPr>
          <p:txBody>
            <a:bodyPr wrap="none" rtlCol="0">
              <a:spAutoFit/>
            </a:bodyPr>
            <a:lstStyle/>
            <a:p>
              <a:r>
                <a:rPr lang="el-GR" dirty="0" smtClean="0"/>
                <a:t>β</a:t>
              </a:r>
              <a:endParaRPr lang="en-US" dirty="0"/>
            </a:p>
          </p:txBody>
        </p:sp>
        <p:cxnSp>
          <p:nvCxnSpPr>
            <p:cNvPr id="89" name="88 Conector recto de flecha"/>
            <p:cNvCxnSpPr/>
            <p:nvPr/>
          </p:nvCxnSpPr>
          <p:spPr>
            <a:xfrm>
              <a:off x="1536430" y="2264917"/>
              <a:ext cx="867056" cy="6915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0" name="89 Forma libre"/>
            <p:cNvSpPr/>
            <p:nvPr/>
          </p:nvSpPr>
          <p:spPr>
            <a:xfrm>
              <a:off x="2973819" y="3872967"/>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90 Forma libre"/>
            <p:cNvSpPr/>
            <p:nvPr/>
          </p:nvSpPr>
          <p:spPr>
            <a:xfrm>
              <a:off x="3798449" y="3883992"/>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91 Forma libre"/>
            <p:cNvSpPr/>
            <p:nvPr/>
          </p:nvSpPr>
          <p:spPr>
            <a:xfrm>
              <a:off x="3394374" y="3883992"/>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92 Conector recto de flecha"/>
            <p:cNvCxnSpPr/>
            <p:nvPr/>
          </p:nvCxnSpPr>
          <p:spPr>
            <a:xfrm flipH="1" flipV="1">
              <a:off x="1740558" y="3872967"/>
              <a:ext cx="1382278" cy="1860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 name="93 CuadroTexto"/>
            <p:cNvSpPr txBox="1"/>
            <p:nvPr/>
          </p:nvSpPr>
          <p:spPr>
            <a:xfrm>
              <a:off x="915307" y="3487524"/>
              <a:ext cx="1197411" cy="523220"/>
            </a:xfrm>
            <a:prstGeom prst="rect">
              <a:avLst/>
            </a:prstGeom>
            <a:noFill/>
          </p:spPr>
          <p:txBody>
            <a:bodyPr wrap="square" rtlCol="0">
              <a:spAutoFit/>
            </a:bodyPr>
            <a:lstStyle/>
            <a:p>
              <a:r>
                <a:rPr lang="en-US" sz="1400" dirty="0"/>
                <a:t>s</a:t>
              </a:r>
              <a:r>
                <a:rPr lang="en-US" sz="1400" dirty="0" smtClean="0"/>
                <a:t>hadowed area</a:t>
              </a:r>
              <a:endParaRPr lang="en-US" sz="1400" dirty="0"/>
            </a:p>
          </p:txBody>
        </p:sp>
      </p:grpSp>
      <p:sp>
        <p:nvSpPr>
          <p:cNvPr id="44" name="63 CuadroTexto"/>
          <p:cNvSpPr txBox="1"/>
          <p:nvPr/>
        </p:nvSpPr>
        <p:spPr>
          <a:xfrm>
            <a:off x="2290179" y="2199739"/>
            <a:ext cx="2193422" cy="400110"/>
          </a:xfrm>
          <a:prstGeom prst="rect">
            <a:avLst/>
          </a:prstGeom>
          <a:noFill/>
        </p:spPr>
        <p:txBody>
          <a:bodyPr wrap="square" rtlCol="0">
            <a:spAutoFit/>
          </a:bodyPr>
          <a:lstStyle/>
          <a:p>
            <a:r>
              <a:rPr lang="en-US" sz="2000" b="1" dirty="0" smtClean="0">
                <a:solidFill>
                  <a:srgbClr val="0070C0"/>
                </a:solidFill>
              </a:rPr>
              <a:t>Plane of incidence</a:t>
            </a:r>
            <a:endParaRPr lang="en-US" sz="2000" dirty="0">
              <a:solidFill>
                <a:srgbClr val="0070C0"/>
              </a:solidFill>
            </a:endParaRPr>
          </a:p>
        </p:txBody>
      </p:sp>
    </p:spTree>
    <p:extLst>
      <p:ext uri="{BB962C8B-B14F-4D97-AF65-F5344CB8AC3E}">
        <p14:creationId xmlns:p14="http://schemas.microsoft.com/office/powerpoint/2010/main" val="1294140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3"/>
          <p:cNvSpPr txBox="1">
            <a:spLocks noChangeArrowheads="1"/>
          </p:cNvSpPr>
          <p:nvPr/>
        </p:nvSpPr>
        <p:spPr bwMode="auto">
          <a:xfrm>
            <a:off x="107950" y="92075"/>
            <a:ext cx="6336258" cy="461665"/>
          </a:xfrm>
          <a:prstGeom prst="rect">
            <a:avLst/>
          </a:prstGeom>
          <a:noFill/>
          <a:ln w="9525">
            <a:noFill/>
            <a:miter lim="800000"/>
            <a:headEnd/>
            <a:tailEnd/>
          </a:ln>
          <a:effectLst/>
        </p:spPr>
        <p:txBody>
          <a:bodyPr wrap="square">
            <a:spAutoFit/>
          </a:bodyPr>
          <a:lstStyle/>
          <a:p>
            <a:pPr>
              <a:spcBef>
                <a:spcPct val="50000"/>
              </a:spcBef>
            </a:pPr>
            <a:r>
              <a:rPr lang="en-US" sz="2400" b="1" i="1" dirty="0" smtClean="0">
                <a:solidFill>
                  <a:schemeClr val="hlink"/>
                </a:solidFill>
              </a:rPr>
              <a:t>Sample preparation: GLAD-PVD technology</a:t>
            </a:r>
            <a:endParaRPr lang="en-US" sz="2400" b="1" i="1" dirty="0">
              <a:solidFill>
                <a:schemeClr val="hlink"/>
              </a:solidFill>
            </a:endParaRPr>
          </a:p>
        </p:txBody>
      </p:sp>
      <p:sp>
        <p:nvSpPr>
          <p:cNvPr id="53"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55"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grpSp>
        <p:nvGrpSpPr>
          <p:cNvPr id="45" name="Grupo 44"/>
          <p:cNvGrpSpPr/>
          <p:nvPr/>
        </p:nvGrpSpPr>
        <p:grpSpPr>
          <a:xfrm>
            <a:off x="4067944" y="2924944"/>
            <a:ext cx="3672408" cy="2076852"/>
            <a:chOff x="2454187" y="3206828"/>
            <a:chExt cx="2453729" cy="1375534"/>
          </a:xfrm>
        </p:grpSpPr>
        <p:sp>
          <p:nvSpPr>
            <p:cNvPr id="46" name="67 Rectángulo redondeado"/>
            <p:cNvSpPr/>
            <p:nvPr/>
          </p:nvSpPr>
          <p:spPr>
            <a:xfrm rot="20400000">
              <a:off x="4077495" y="3867211"/>
              <a:ext cx="123555" cy="640080"/>
            </a:xfrm>
            <a:prstGeom prst="roundRect">
              <a:avLst>
                <a:gd name="adj" fmla="val 5000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67 Rectángulo redondeado"/>
            <p:cNvSpPr/>
            <p:nvPr/>
          </p:nvSpPr>
          <p:spPr>
            <a:xfrm rot="20400000">
              <a:off x="3690054" y="3885758"/>
              <a:ext cx="123555" cy="640080"/>
            </a:xfrm>
            <a:prstGeom prst="roundRect">
              <a:avLst>
                <a:gd name="adj" fmla="val 5000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67 Rectángulo redondeado"/>
            <p:cNvSpPr/>
            <p:nvPr/>
          </p:nvSpPr>
          <p:spPr>
            <a:xfrm rot="20400000">
              <a:off x="3285407" y="3894507"/>
              <a:ext cx="123555" cy="640080"/>
            </a:xfrm>
            <a:prstGeom prst="roundRect">
              <a:avLst>
                <a:gd name="adj" fmla="val 5000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7 Rectángulo redondeado"/>
            <p:cNvSpPr/>
            <p:nvPr/>
          </p:nvSpPr>
          <p:spPr>
            <a:xfrm rot="20400000">
              <a:off x="4517853" y="3865315"/>
              <a:ext cx="123555" cy="640080"/>
            </a:xfrm>
            <a:prstGeom prst="roundRect">
              <a:avLst>
                <a:gd name="adj" fmla="val 5000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67 Rectángulo redondeado"/>
            <p:cNvSpPr/>
            <p:nvPr/>
          </p:nvSpPr>
          <p:spPr>
            <a:xfrm rot="20400000">
              <a:off x="3995607" y="3835981"/>
              <a:ext cx="123555" cy="640080"/>
            </a:xfrm>
            <a:prstGeom prst="roundRect">
              <a:avLst>
                <a:gd name="adj" fmla="val 50000"/>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67 Rectángulo redondeado"/>
            <p:cNvSpPr/>
            <p:nvPr/>
          </p:nvSpPr>
          <p:spPr>
            <a:xfrm rot="20400000">
              <a:off x="3608166" y="3854528"/>
              <a:ext cx="123555" cy="640080"/>
            </a:xfrm>
            <a:prstGeom prst="roundRect">
              <a:avLst>
                <a:gd name="adj" fmla="val 50000"/>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67 Rectángulo redondeado"/>
            <p:cNvSpPr/>
            <p:nvPr/>
          </p:nvSpPr>
          <p:spPr>
            <a:xfrm rot="20400000">
              <a:off x="3203519" y="3863277"/>
              <a:ext cx="123555" cy="640080"/>
            </a:xfrm>
            <a:prstGeom prst="roundRect">
              <a:avLst>
                <a:gd name="adj" fmla="val 50000"/>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67 Rectángulo redondeado"/>
            <p:cNvSpPr/>
            <p:nvPr/>
          </p:nvSpPr>
          <p:spPr>
            <a:xfrm rot="20400000">
              <a:off x="4435965" y="3834085"/>
              <a:ext cx="123555" cy="640080"/>
            </a:xfrm>
            <a:prstGeom prst="roundRect">
              <a:avLst>
                <a:gd name="adj" fmla="val 50000"/>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67 Rectángulo redondeado"/>
            <p:cNvSpPr/>
            <p:nvPr/>
          </p:nvSpPr>
          <p:spPr>
            <a:xfrm rot="20400000">
              <a:off x="3904623" y="3792765"/>
              <a:ext cx="123555" cy="640080"/>
            </a:xfrm>
            <a:prstGeom prst="roundRect">
              <a:avLst>
                <a:gd name="adj" fmla="val 50000"/>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67 Rectángulo redondeado"/>
            <p:cNvSpPr/>
            <p:nvPr/>
          </p:nvSpPr>
          <p:spPr>
            <a:xfrm rot="20400000">
              <a:off x="3517182" y="3811312"/>
              <a:ext cx="123555" cy="640080"/>
            </a:xfrm>
            <a:prstGeom prst="roundRect">
              <a:avLst>
                <a:gd name="adj" fmla="val 50000"/>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67 Rectángulo redondeado"/>
            <p:cNvSpPr/>
            <p:nvPr/>
          </p:nvSpPr>
          <p:spPr>
            <a:xfrm rot="20400000">
              <a:off x="3112535" y="3820061"/>
              <a:ext cx="123555" cy="640080"/>
            </a:xfrm>
            <a:prstGeom prst="roundRect">
              <a:avLst>
                <a:gd name="adj" fmla="val 50000"/>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67 Rectángulo redondeado"/>
            <p:cNvSpPr/>
            <p:nvPr/>
          </p:nvSpPr>
          <p:spPr>
            <a:xfrm rot="20400000">
              <a:off x="4344981" y="3790869"/>
              <a:ext cx="123555" cy="640080"/>
            </a:xfrm>
            <a:prstGeom prst="roundRect">
              <a:avLst>
                <a:gd name="adj" fmla="val 50000"/>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67 Rectángulo redondeado"/>
            <p:cNvSpPr/>
            <p:nvPr/>
          </p:nvSpPr>
          <p:spPr>
            <a:xfrm rot="20400000">
              <a:off x="3813639" y="3763573"/>
              <a:ext cx="123555" cy="640080"/>
            </a:xfrm>
            <a:prstGeom prst="roundRect">
              <a:avLst>
                <a:gd name="adj" fmla="val 50000"/>
              </a:avLst>
            </a:prstGeom>
            <a:solidFill>
              <a:srgbClr val="6D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67 Rectángulo redondeado"/>
            <p:cNvSpPr/>
            <p:nvPr/>
          </p:nvSpPr>
          <p:spPr>
            <a:xfrm rot="20400000">
              <a:off x="3426198" y="3782120"/>
              <a:ext cx="123555" cy="640080"/>
            </a:xfrm>
            <a:prstGeom prst="roundRect">
              <a:avLst>
                <a:gd name="adj" fmla="val 50000"/>
              </a:avLst>
            </a:prstGeom>
            <a:solidFill>
              <a:srgbClr val="6D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67 Rectángulo redondeado"/>
            <p:cNvSpPr/>
            <p:nvPr/>
          </p:nvSpPr>
          <p:spPr>
            <a:xfrm rot="20400000">
              <a:off x="3021551" y="3790869"/>
              <a:ext cx="123555" cy="640080"/>
            </a:xfrm>
            <a:prstGeom prst="roundRect">
              <a:avLst>
                <a:gd name="adj" fmla="val 50000"/>
              </a:avLst>
            </a:prstGeom>
            <a:solidFill>
              <a:srgbClr val="6D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67 Rectángulo redondeado"/>
            <p:cNvSpPr/>
            <p:nvPr/>
          </p:nvSpPr>
          <p:spPr>
            <a:xfrm rot="20400000">
              <a:off x="4253997" y="3761677"/>
              <a:ext cx="123555" cy="640080"/>
            </a:xfrm>
            <a:prstGeom prst="roundRect">
              <a:avLst>
                <a:gd name="adj" fmla="val 50000"/>
              </a:avLst>
            </a:prstGeom>
            <a:solidFill>
              <a:srgbClr val="6D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67 Rectángulo redondeado"/>
            <p:cNvSpPr/>
            <p:nvPr/>
          </p:nvSpPr>
          <p:spPr>
            <a:xfrm rot="20400000">
              <a:off x="2911625" y="3752319"/>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89 Forma libre"/>
            <p:cNvSpPr/>
            <p:nvPr/>
          </p:nvSpPr>
          <p:spPr>
            <a:xfrm>
              <a:off x="3484521" y="3899122"/>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90 Forma libre"/>
            <p:cNvSpPr/>
            <p:nvPr/>
          </p:nvSpPr>
          <p:spPr>
            <a:xfrm>
              <a:off x="3791968" y="3883992"/>
              <a:ext cx="375376"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91 Forma libre"/>
            <p:cNvSpPr/>
            <p:nvPr/>
          </p:nvSpPr>
          <p:spPr>
            <a:xfrm>
              <a:off x="3384437" y="3883992"/>
              <a:ext cx="383381"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89 Forma libre"/>
            <p:cNvSpPr/>
            <p:nvPr/>
          </p:nvSpPr>
          <p:spPr>
            <a:xfrm>
              <a:off x="3579787" y="3924571"/>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69 Rectángulo redondeado"/>
            <p:cNvSpPr/>
            <p:nvPr/>
          </p:nvSpPr>
          <p:spPr>
            <a:xfrm rot="20400000">
              <a:off x="3726652" y="3740451"/>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89 Forma libre"/>
            <p:cNvSpPr/>
            <p:nvPr/>
          </p:nvSpPr>
          <p:spPr>
            <a:xfrm>
              <a:off x="3873356" y="3887566"/>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89 Forma libre"/>
            <p:cNvSpPr/>
            <p:nvPr/>
          </p:nvSpPr>
          <p:spPr>
            <a:xfrm>
              <a:off x="3073719" y="3890354"/>
              <a:ext cx="369229"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89 Forma libre"/>
            <p:cNvSpPr/>
            <p:nvPr/>
          </p:nvSpPr>
          <p:spPr>
            <a:xfrm>
              <a:off x="4315811" y="3892581"/>
              <a:ext cx="365642"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91 Forma libre"/>
            <p:cNvSpPr/>
            <p:nvPr/>
          </p:nvSpPr>
          <p:spPr>
            <a:xfrm>
              <a:off x="2982070" y="3890354"/>
              <a:ext cx="383381"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91 Forma libre"/>
            <p:cNvSpPr/>
            <p:nvPr/>
          </p:nvSpPr>
          <p:spPr>
            <a:xfrm>
              <a:off x="4228681" y="3890354"/>
              <a:ext cx="383381"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89 Forma libre"/>
            <p:cNvSpPr/>
            <p:nvPr/>
          </p:nvSpPr>
          <p:spPr>
            <a:xfrm>
              <a:off x="3968484" y="3903616"/>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89 Forma libre"/>
            <p:cNvSpPr/>
            <p:nvPr/>
          </p:nvSpPr>
          <p:spPr>
            <a:xfrm>
              <a:off x="4408273" y="3915326"/>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89 Forma libre"/>
            <p:cNvSpPr/>
            <p:nvPr/>
          </p:nvSpPr>
          <p:spPr>
            <a:xfrm>
              <a:off x="3168646" y="3926704"/>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68 Rectángulo redondeado"/>
            <p:cNvSpPr/>
            <p:nvPr/>
          </p:nvSpPr>
          <p:spPr>
            <a:xfrm rot="20400000">
              <a:off x="3317517" y="3738950"/>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70 Rectángulo redondeado"/>
            <p:cNvSpPr/>
            <p:nvPr/>
          </p:nvSpPr>
          <p:spPr>
            <a:xfrm rot="20400000">
              <a:off x="4165451" y="3750963"/>
              <a:ext cx="123555" cy="64008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71 Rectángulo"/>
            <p:cNvSpPr/>
            <p:nvPr/>
          </p:nvSpPr>
          <p:spPr>
            <a:xfrm>
              <a:off x="2454187" y="4216663"/>
              <a:ext cx="2325629" cy="365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substrate</a:t>
              </a:r>
              <a:endParaRPr lang="en-US" sz="1400" dirty="0">
                <a:solidFill>
                  <a:schemeClr val="tx1"/>
                </a:solidFill>
              </a:endParaRPr>
            </a:p>
          </p:txBody>
        </p:sp>
        <p:sp>
          <p:nvSpPr>
            <p:cNvPr id="121" name="89 Forma libre"/>
            <p:cNvSpPr/>
            <p:nvPr/>
          </p:nvSpPr>
          <p:spPr>
            <a:xfrm>
              <a:off x="4502629" y="3954477"/>
              <a:ext cx="405287" cy="321966"/>
            </a:xfrm>
            <a:custGeom>
              <a:avLst/>
              <a:gdLst>
                <a:gd name="connsiteX0" fmla="*/ 0 w 759125"/>
                <a:gd name="connsiteY0" fmla="*/ 0 h 431320"/>
                <a:gd name="connsiteX1" fmla="*/ 250167 w 759125"/>
                <a:gd name="connsiteY1" fmla="*/ 431320 h 431320"/>
                <a:gd name="connsiteX2" fmla="*/ 759125 w 759125"/>
                <a:gd name="connsiteY2" fmla="*/ 431320 h 431320"/>
                <a:gd name="connsiteX3" fmla="*/ 0 w 759125"/>
                <a:gd name="connsiteY3" fmla="*/ 0 h 431320"/>
              </a:gdLst>
              <a:ahLst/>
              <a:cxnLst>
                <a:cxn ang="0">
                  <a:pos x="connsiteX0" y="connsiteY0"/>
                </a:cxn>
                <a:cxn ang="0">
                  <a:pos x="connsiteX1" y="connsiteY1"/>
                </a:cxn>
                <a:cxn ang="0">
                  <a:pos x="connsiteX2" y="connsiteY2"/>
                </a:cxn>
                <a:cxn ang="0">
                  <a:pos x="connsiteX3" y="connsiteY3"/>
                </a:cxn>
              </a:cxnLst>
              <a:rect l="l" t="t" r="r" b="b"/>
              <a:pathLst>
                <a:path w="759125" h="431320">
                  <a:moveTo>
                    <a:pt x="0" y="0"/>
                  </a:moveTo>
                  <a:lnTo>
                    <a:pt x="250167" y="431320"/>
                  </a:lnTo>
                  <a:lnTo>
                    <a:pt x="759125" y="431320"/>
                  </a:lnTo>
                  <a:lnTo>
                    <a:pt x="0" y="0"/>
                  </a:lnTo>
                  <a:close/>
                </a:path>
              </a:pathLst>
            </a:custGeom>
            <a:solidFill>
              <a:schemeClr val="accent3">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echa derecha 121"/>
            <p:cNvSpPr/>
            <p:nvPr/>
          </p:nvSpPr>
          <p:spPr>
            <a:xfrm rot="2747259">
              <a:off x="2509763" y="3256458"/>
              <a:ext cx="482809" cy="439347"/>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Flecha derecha 122"/>
            <p:cNvSpPr/>
            <p:nvPr/>
          </p:nvSpPr>
          <p:spPr>
            <a:xfrm rot="2747259">
              <a:off x="3312436" y="3228559"/>
              <a:ext cx="482809" cy="439347"/>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4" name="55 CuadroTexto"/>
          <p:cNvSpPr txBox="1"/>
          <p:nvPr/>
        </p:nvSpPr>
        <p:spPr>
          <a:xfrm>
            <a:off x="467544" y="5113135"/>
            <a:ext cx="8425170" cy="954107"/>
          </a:xfrm>
          <a:prstGeom prst="rect">
            <a:avLst/>
          </a:prstGeom>
          <a:noFill/>
        </p:spPr>
        <p:txBody>
          <a:bodyPr wrap="square" rtlCol="0">
            <a:spAutoFit/>
          </a:bodyPr>
          <a:lstStyle/>
          <a:p>
            <a:r>
              <a:rPr lang="en-US" sz="2800" b="1" dirty="0" smtClean="0">
                <a:latin typeface="+mj-lt"/>
              </a:rPr>
              <a:t>No-shadowing </a:t>
            </a:r>
            <a:r>
              <a:rPr lang="en-US" sz="2000" b="1" dirty="0" smtClean="0">
                <a:latin typeface="+mj-lt"/>
              </a:rPr>
              <a:t>in the direction perpendicular to the plane </a:t>
            </a:r>
            <a:r>
              <a:rPr lang="en-US" sz="2000" b="1" dirty="0">
                <a:latin typeface="+mj-lt"/>
              </a:rPr>
              <a:t>of </a:t>
            </a:r>
            <a:r>
              <a:rPr lang="en-US" sz="2000" b="1" dirty="0" smtClean="0">
                <a:latin typeface="+mj-lt"/>
              </a:rPr>
              <a:t>incidence</a:t>
            </a:r>
          </a:p>
          <a:p>
            <a:r>
              <a:rPr lang="en-US" sz="2000" b="1" dirty="0" smtClean="0">
                <a:latin typeface="+mj-lt"/>
                <a:sym typeface="Wingdings" panose="05000000000000000000" pitchFamily="2" charset="2"/>
              </a:rPr>
              <a:t>	 </a:t>
            </a:r>
            <a:r>
              <a:rPr lang="en-US" sz="2800" b="1" dirty="0" smtClean="0">
                <a:latin typeface="+mj-lt"/>
              </a:rPr>
              <a:t>Column </a:t>
            </a:r>
            <a:r>
              <a:rPr lang="en-US" sz="2800" b="1" dirty="0">
                <a:latin typeface="+mj-lt"/>
              </a:rPr>
              <a:t>bundling </a:t>
            </a:r>
            <a:r>
              <a:rPr lang="en-US" sz="2000" b="1" dirty="0" smtClean="0">
                <a:latin typeface="+mj-lt"/>
              </a:rPr>
              <a:t>may take place (column fan out) </a:t>
            </a:r>
            <a:endParaRPr lang="en-US" sz="2000" dirty="0">
              <a:latin typeface="+mj-lt"/>
            </a:endParaRPr>
          </a:p>
        </p:txBody>
      </p:sp>
      <p:pic>
        <p:nvPicPr>
          <p:cNvPr id="2" name="Imagen 1"/>
          <p:cNvPicPr>
            <a:picLocks noChangeAspect="1"/>
          </p:cNvPicPr>
          <p:nvPr/>
        </p:nvPicPr>
        <p:blipFill>
          <a:blip r:embed="rId3"/>
          <a:stretch>
            <a:fillRect/>
          </a:stretch>
        </p:blipFill>
        <p:spPr>
          <a:xfrm rot="20814490">
            <a:off x="5841829" y="711459"/>
            <a:ext cx="2522705" cy="1994915"/>
          </a:xfrm>
          <a:prstGeom prst="rect">
            <a:avLst/>
          </a:prstGeom>
        </p:spPr>
      </p:pic>
      <p:sp>
        <p:nvSpPr>
          <p:cNvPr id="5" name="CuadroTexto 4"/>
          <p:cNvSpPr txBox="1"/>
          <p:nvPr/>
        </p:nvSpPr>
        <p:spPr>
          <a:xfrm>
            <a:off x="7010661" y="2670533"/>
            <a:ext cx="1797030" cy="369332"/>
          </a:xfrm>
          <a:prstGeom prst="rect">
            <a:avLst/>
          </a:prstGeom>
          <a:noFill/>
        </p:spPr>
        <p:txBody>
          <a:bodyPr wrap="none" rtlCol="0">
            <a:spAutoFit/>
          </a:bodyPr>
          <a:lstStyle/>
          <a:p>
            <a:r>
              <a:rPr lang="en-US" dirty="0" err="1" smtClean="0"/>
              <a:t>Kranenburg</a:t>
            </a:r>
            <a:r>
              <a:rPr lang="en-US" dirty="0" smtClean="0"/>
              <a:t> 1993</a:t>
            </a:r>
            <a:endParaRPr lang="en-US" dirty="0"/>
          </a:p>
        </p:txBody>
      </p:sp>
      <p:pic>
        <p:nvPicPr>
          <p:cNvPr id="7" name="Imagen 6"/>
          <p:cNvPicPr>
            <a:picLocks noChangeAspect="1"/>
          </p:cNvPicPr>
          <p:nvPr/>
        </p:nvPicPr>
        <p:blipFill>
          <a:blip r:embed="rId4"/>
          <a:stretch>
            <a:fillRect/>
          </a:stretch>
        </p:blipFill>
        <p:spPr>
          <a:xfrm>
            <a:off x="374133" y="997760"/>
            <a:ext cx="2901946" cy="2261923"/>
          </a:xfrm>
          <a:prstGeom prst="rect">
            <a:avLst/>
          </a:prstGeom>
        </p:spPr>
      </p:pic>
    </p:spTree>
    <p:extLst>
      <p:ext uri="{BB962C8B-B14F-4D97-AF65-F5344CB8AC3E}">
        <p14:creationId xmlns:p14="http://schemas.microsoft.com/office/powerpoint/2010/main" val="1005545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7 Imagen"/>
          <p:cNvPicPr>
            <a:picLocks noChangeAspect="1"/>
          </p:cNvPicPr>
          <p:nvPr/>
        </p:nvPicPr>
        <p:blipFill rotWithShape="1">
          <a:blip r:embed="rId2" cstate="print">
            <a:extLst>
              <a:ext uri="{28A0092B-C50C-407E-A947-70E740481C1C}">
                <a14:useLocalDpi xmlns:a14="http://schemas.microsoft.com/office/drawing/2010/main" val="0"/>
              </a:ext>
            </a:extLst>
          </a:blip>
          <a:srcRect l="13954" r="43023"/>
          <a:stretch/>
        </p:blipFill>
        <p:spPr>
          <a:xfrm>
            <a:off x="8101014" y="94011"/>
            <a:ext cx="731034" cy="2552699"/>
          </a:xfrm>
          <a:prstGeom prst="rect">
            <a:avLst/>
          </a:prstGeom>
        </p:spPr>
      </p:pic>
      <p:sp>
        <p:nvSpPr>
          <p:cNvPr id="9" name="1 Título"/>
          <p:cNvSpPr txBox="1">
            <a:spLocks/>
          </p:cNvSpPr>
          <p:nvPr/>
        </p:nvSpPr>
        <p:spPr>
          <a:xfrm>
            <a:off x="51797" y="61685"/>
            <a:ext cx="7695164" cy="461665"/>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SBM with slanted, zig-zag , vertical  architectures</a:t>
            </a:r>
            <a:endParaRPr lang="en-US" sz="2400" b="1" dirty="0">
              <a:solidFill>
                <a:schemeClr val="accent3">
                  <a:lumMod val="75000"/>
                </a:schemeClr>
              </a:solidFill>
              <a:latin typeface="Narkisim" pitchFamily="34" charset="-79"/>
              <a:cs typeface="Narkisim" pitchFamily="34" charset="-79"/>
            </a:endParaRPr>
          </a:p>
        </p:txBody>
      </p:sp>
      <p:sp>
        <p:nvSpPr>
          <p:cNvPr id="114" name="113 CuadroTexto"/>
          <p:cNvSpPr txBox="1"/>
          <p:nvPr/>
        </p:nvSpPr>
        <p:spPr>
          <a:xfrm>
            <a:off x="786767" y="4799197"/>
            <a:ext cx="7632848" cy="1200329"/>
          </a:xfrm>
          <a:prstGeom prst="rect">
            <a:avLst/>
          </a:prstGeom>
          <a:noFill/>
        </p:spPr>
        <p:txBody>
          <a:bodyPr wrap="square" rtlCol="0">
            <a:spAutoFit/>
          </a:bodyPr>
          <a:lstStyle/>
          <a:p>
            <a:r>
              <a:rPr lang="en-US" sz="2400" b="1" u="sng" dirty="0" smtClean="0"/>
              <a:t>At the surface: </a:t>
            </a:r>
            <a:r>
              <a:rPr lang="en-US" sz="2000" b="1" dirty="0" smtClean="0"/>
              <a:t>Slanted and zig-zag </a:t>
            </a:r>
            <a:r>
              <a:rPr lang="en-US" sz="2000" dirty="0" smtClean="0"/>
              <a:t>show preferential arrangement of material along the direction perpendicular to the vapor flux</a:t>
            </a:r>
            <a:r>
              <a:rPr lang="en-US" sz="2400" dirty="0" smtClean="0"/>
              <a:t>	</a:t>
            </a:r>
          </a:p>
          <a:p>
            <a:r>
              <a:rPr lang="en-US" sz="2400" dirty="0"/>
              <a:t>	</a:t>
            </a:r>
            <a:r>
              <a:rPr lang="en-US" sz="2400" dirty="0" smtClean="0"/>
              <a:t>			→ </a:t>
            </a:r>
            <a:r>
              <a:rPr lang="en-US" sz="2400" b="1" dirty="0" smtClean="0"/>
              <a:t>bundling phenomena</a:t>
            </a:r>
            <a:endParaRPr lang="en-US" sz="2400" b="1" dirty="0"/>
          </a:p>
        </p:txBody>
      </p:sp>
      <p:pic>
        <p:nvPicPr>
          <p:cNvPr id="3" name="Imagen 2"/>
          <p:cNvPicPr>
            <a:picLocks noChangeAspect="1"/>
          </p:cNvPicPr>
          <p:nvPr/>
        </p:nvPicPr>
        <p:blipFill>
          <a:blip r:embed="rId3"/>
          <a:stretch>
            <a:fillRect/>
          </a:stretch>
        </p:blipFill>
        <p:spPr>
          <a:xfrm>
            <a:off x="67082" y="769827"/>
            <a:ext cx="1174980" cy="2097624"/>
          </a:xfrm>
          <a:prstGeom prst="rect">
            <a:avLst/>
          </a:prstGeom>
        </p:spPr>
      </p:pic>
      <p:pic>
        <p:nvPicPr>
          <p:cNvPr id="6" name="Imagen 5"/>
          <p:cNvPicPr>
            <a:picLocks noChangeAspect="1"/>
          </p:cNvPicPr>
          <p:nvPr/>
        </p:nvPicPr>
        <p:blipFill>
          <a:blip r:embed="rId4"/>
          <a:stretch>
            <a:fillRect/>
          </a:stretch>
        </p:blipFill>
        <p:spPr>
          <a:xfrm>
            <a:off x="4281983" y="624892"/>
            <a:ext cx="3588000" cy="3953600"/>
          </a:xfrm>
          <a:prstGeom prst="rect">
            <a:avLst/>
          </a:prstGeom>
        </p:spPr>
      </p:pic>
      <p:pic>
        <p:nvPicPr>
          <p:cNvPr id="7" name="Imagen 6"/>
          <p:cNvPicPr>
            <a:picLocks noChangeAspect="1"/>
          </p:cNvPicPr>
          <p:nvPr/>
        </p:nvPicPr>
        <p:blipFill>
          <a:blip r:embed="rId5"/>
          <a:stretch>
            <a:fillRect/>
          </a:stretch>
        </p:blipFill>
        <p:spPr>
          <a:xfrm>
            <a:off x="2255839" y="698456"/>
            <a:ext cx="1704300" cy="3998400"/>
          </a:xfrm>
          <a:prstGeom prst="rect">
            <a:avLst/>
          </a:prstGeom>
        </p:spPr>
      </p:pic>
      <p:sp>
        <p:nvSpPr>
          <p:cNvPr id="12" name="CuadroTexto 11"/>
          <p:cNvSpPr txBox="1"/>
          <p:nvPr/>
        </p:nvSpPr>
        <p:spPr>
          <a:xfrm>
            <a:off x="8199467" y="1246657"/>
            <a:ext cx="497252" cy="307777"/>
          </a:xfrm>
          <a:prstGeom prst="rect">
            <a:avLst/>
          </a:prstGeom>
          <a:noFill/>
        </p:spPr>
        <p:txBody>
          <a:bodyPr wrap="none" rtlCol="0">
            <a:spAutoFit/>
          </a:bodyPr>
          <a:lstStyle/>
          <a:p>
            <a:r>
              <a:rPr lang="en-US" sz="1400" b="1" dirty="0" smtClean="0">
                <a:solidFill>
                  <a:srgbClr val="FFFF00"/>
                </a:solidFill>
              </a:rPr>
              <a:t>SiO</a:t>
            </a:r>
            <a:r>
              <a:rPr lang="en-US" sz="1400" b="1" baseline="-25000" dirty="0" smtClean="0">
                <a:solidFill>
                  <a:srgbClr val="FFFF00"/>
                </a:solidFill>
              </a:rPr>
              <a:t>2</a:t>
            </a:r>
            <a:endParaRPr lang="en-US" sz="1400" b="1" baseline="-25000" dirty="0">
              <a:solidFill>
                <a:srgbClr val="FFFF00"/>
              </a:solidFill>
            </a:endParaRPr>
          </a:p>
        </p:txBody>
      </p:sp>
      <p:sp>
        <p:nvSpPr>
          <p:cNvPr id="15" name="CuadroTexto 14"/>
          <p:cNvSpPr txBox="1"/>
          <p:nvPr/>
        </p:nvSpPr>
        <p:spPr>
          <a:xfrm>
            <a:off x="8215844" y="2397996"/>
            <a:ext cx="500458" cy="307777"/>
          </a:xfrm>
          <a:prstGeom prst="rect">
            <a:avLst/>
          </a:prstGeom>
          <a:noFill/>
        </p:spPr>
        <p:txBody>
          <a:bodyPr wrap="none" rtlCol="0">
            <a:spAutoFit/>
          </a:bodyPr>
          <a:lstStyle/>
          <a:p>
            <a:r>
              <a:rPr lang="en-US" sz="1400" b="1" dirty="0">
                <a:solidFill>
                  <a:srgbClr val="0000FF"/>
                </a:solidFill>
              </a:rPr>
              <a:t>T</a:t>
            </a:r>
            <a:r>
              <a:rPr lang="en-US" sz="1400" b="1" dirty="0" smtClean="0">
                <a:solidFill>
                  <a:srgbClr val="0000FF"/>
                </a:solidFill>
              </a:rPr>
              <a:t>iO</a:t>
            </a:r>
            <a:r>
              <a:rPr lang="en-US" sz="1400" b="1" baseline="-25000" dirty="0" smtClean="0">
                <a:solidFill>
                  <a:srgbClr val="0000FF"/>
                </a:solidFill>
              </a:rPr>
              <a:t>2</a:t>
            </a:r>
            <a:endParaRPr lang="en-US" sz="1400" b="1" baseline="-25000" dirty="0">
              <a:solidFill>
                <a:srgbClr val="0000FF"/>
              </a:solidFill>
            </a:endParaRPr>
          </a:p>
        </p:txBody>
      </p:sp>
    </p:spTree>
    <p:extLst>
      <p:ext uri="{BB962C8B-B14F-4D97-AF65-F5344CB8AC3E}">
        <p14:creationId xmlns:p14="http://schemas.microsoft.com/office/powerpoint/2010/main" val="3110934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0" name="9 Grupo"/>
          <p:cNvGrpSpPr/>
          <p:nvPr/>
        </p:nvGrpSpPr>
        <p:grpSpPr>
          <a:xfrm flipH="1">
            <a:off x="6084168" y="1401560"/>
            <a:ext cx="2773387" cy="1850438"/>
            <a:chOff x="2948097" y="4015104"/>
            <a:chExt cx="2771800" cy="1850438"/>
          </a:xfrm>
        </p:grpSpPr>
        <p:pic>
          <p:nvPicPr>
            <p:cNvPr id="12" name="Picture 2" descr="C:\Users\Arge\Google Drive\2014\Agusto DRESDEN FIB\70deg_glad\012_md.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33"/>
            <a:stretch/>
          </p:blipFill>
          <p:spPr bwMode="auto">
            <a:xfrm>
              <a:off x="2948097" y="4015104"/>
              <a:ext cx="2771800" cy="1850438"/>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3062521" y="5517232"/>
              <a:ext cx="937968" cy="338554"/>
            </a:xfrm>
            <a:prstGeom prst="rect">
              <a:avLst/>
            </a:prstGeom>
            <a:solidFill>
              <a:schemeClr val="tx1">
                <a:lumMod val="75000"/>
                <a:lumOff val="25000"/>
              </a:schemeClr>
            </a:solidFill>
          </p:spPr>
          <p:txBody>
            <a:bodyPr wrap="square" rtlCol="0">
              <a:spAutoFit/>
            </a:bodyPr>
            <a:lstStyle/>
            <a:p>
              <a:r>
                <a:rPr lang="en-US" sz="1600" dirty="0" smtClean="0">
                  <a:solidFill>
                    <a:srgbClr val="FFFF00"/>
                  </a:solidFill>
                  <a:effectLst>
                    <a:outerShdw blurRad="38100" dist="38100" dir="2700000" algn="tl">
                      <a:srgbClr val="000000">
                        <a:alpha val="43137"/>
                      </a:srgbClr>
                    </a:outerShdw>
                  </a:effectLst>
                  <a:latin typeface="Georgia" panose="02040502050405020303" pitchFamily="18" charset="0"/>
                </a:rPr>
                <a:t>500n</a:t>
              </a:r>
              <a:r>
                <a:rPr lang="es-ES" sz="1600" dirty="0" smtClean="0">
                  <a:solidFill>
                    <a:srgbClr val="FFFF00"/>
                  </a:solidFill>
                  <a:effectLst>
                    <a:outerShdw blurRad="38100" dist="38100" dir="2700000" algn="tl">
                      <a:srgbClr val="000000">
                        <a:alpha val="43137"/>
                      </a:srgbClr>
                    </a:outerShdw>
                  </a:effectLst>
                  <a:latin typeface="Georgia" panose="02040502050405020303" pitchFamily="18" charset="0"/>
                </a:rPr>
                <a:t>m</a:t>
              </a:r>
              <a:endParaRPr lang="en-US" sz="1600" dirty="0">
                <a:solidFill>
                  <a:srgbClr val="FFFF00"/>
                </a:solidFill>
                <a:effectLst>
                  <a:outerShdw blurRad="38100" dist="38100" dir="2700000" algn="tl">
                    <a:srgbClr val="000000">
                      <a:alpha val="43137"/>
                    </a:srgbClr>
                  </a:outerShdw>
                </a:effectLst>
                <a:latin typeface="Georgia" panose="02040502050405020303" pitchFamily="18" charset="0"/>
              </a:endParaRPr>
            </a:p>
          </p:txBody>
        </p:sp>
        <p:cxnSp>
          <p:nvCxnSpPr>
            <p:cNvPr id="14" name="13 Conector recto"/>
            <p:cNvCxnSpPr/>
            <p:nvPr/>
          </p:nvCxnSpPr>
          <p:spPr>
            <a:xfrm>
              <a:off x="3224497" y="5603056"/>
              <a:ext cx="6732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1" name="10 CuadroTexto"/>
          <p:cNvSpPr txBox="1"/>
          <p:nvPr/>
        </p:nvSpPr>
        <p:spPr>
          <a:xfrm>
            <a:off x="7523370" y="1401560"/>
            <a:ext cx="1173719" cy="338554"/>
          </a:xfrm>
          <a:prstGeom prst="rect">
            <a:avLst/>
          </a:prstGeom>
          <a:solidFill>
            <a:schemeClr val="tx1">
              <a:lumMod val="75000"/>
              <a:lumOff val="25000"/>
            </a:schemeClr>
          </a:solidFill>
        </p:spPr>
        <p:txBody>
          <a:bodyPr wrap="none" rtlCol="0">
            <a:spAutoFit/>
          </a:bodyPr>
          <a:lstStyle/>
          <a:p>
            <a:r>
              <a:rPr lang="es-ES_tradnl" sz="1600" b="1" dirty="0" err="1" smtClean="0">
                <a:solidFill>
                  <a:srgbClr val="FFFF00"/>
                </a:solidFill>
                <a:effectLst>
                  <a:outerShdw blurRad="38100" dist="38100" dir="2700000" algn="tl">
                    <a:srgbClr val="000000">
                      <a:alpha val="43137"/>
                    </a:srgbClr>
                  </a:outerShdw>
                </a:effectLst>
                <a:latin typeface="Georgia" panose="02040502050405020303" pitchFamily="18" charset="0"/>
              </a:rPr>
              <a:t>Slanted</a:t>
            </a:r>
            <a:r>
              <a:rPr lang="es-ES_tradnl" sz="1600" b="1" dirty="0" smtClean="0">
                <a:solidFill>
                  <a:srgbClr val="FFFF00"/>
                </a:solidFill>
                <a:effectLst>
                  <a:outerShdw blurRad="38100" dist="38100" dir="2700000" algn="tl">
                    <a:srgbClr val="000000">
                      <a:alpha val="43137"/>
                    </a:srgbClr>
                  </a:outerShdw>
                </a:effectLst>
                <a:latin typeface="Georgia" panose="02040502050405020303" pitchFamily="18" charset="0"/>
              </a:rPr>
              <a:t> p</a:t>
            </a:r>
            <a:endParaRPr lang="el-GR" sz="1600" b="1" dirty="0">
              <a:solidFill>
                <a:srgbClr val="FFFF00"/>
              </a:solidFill>
              <a:effectLst>
                <a:outerShdw blurRad="38100" dist="38100" dir="2700000" algn="tl">
                  <a:srgbClr val="000000">
                    <a:alpha val="43137"/>
                  </a:srgbClr>
                </a:outerShdw>
              </a:effectLst>
              <a:latin typeface="Georgia" panose="02040502050405020303" pitchFamily="18" charset="0"/>
            </a:endParaRPr>
          </a:p>
        </p:txBody>
      </p:sp>
      <p:sp>
        <p:nvSpPr>
          <p:cNvPr id="20" name="19 CuadroTexto"/>
          <p:cNvSpPr txBox="1"/>
          <p:nvPr/>
        </p:nvSpPr>
        <p:spPr>
          <a:xfrm>
            <a:off x="1187624" y="3933056"/>
            <a:ext cx="6719787" cy="1569660"/>
          </a:xfrm>
          <a:prstGeom prst="rect">
            <a:avLst/>
          </a:prstGeom>
          <a:noFill/>
        </p:spPr>
        <p:txBody>
          <a:bodyPr wrap="square" rtlCol="0">
            <a:spAutoFit/>
          </a:bodyPr>
          <a:lstStyle/>
          <a:p>
            <a:r>
              <a:rPr lang="en-US" sz="2400" b="1" u="sng" dirty="0" smtClean="0"/>
              <a:t>Within the BM thickness:</a:t>
            </a:r>
          </a:p>
          <a:p>
            <a:pPr marL="457200" indent="-457200">
              <a:buFont typeface="Wingdings" panose="05000000000000000000" pitchFamily="2" charset="2"/>
              <a:buChar char="ü"/>
            </a:pPr>
            <a:r>
              <a:rPr lang="en-US" sz="2400" dirty="0"/>
              <a:t>Mesoporous extend the whole BM thickness</a:t>
            </a:r>
          </a:p>
          <a:p>
            <a:pPr marL="457200" indent="-457200">
              <a:buFont typeface="Wingdings" panose="05000000000000000000" pitchFamily="2" charset="2"/>
              <a:buChar char="ü"/>
            </a:pPr>
            <a:r>
              <a:rPr lang="en-US" sz="2400" b="1" dirty="0" smtClean="0"/>
              <a:t>Self-association of columns (along s direction) even with material change </a:t>
            </a:r>
            <a:r>
              <a:rPr lang="en-US" sz="2400" b="1" dirty="0" smtClean="0">
                <a:sym typeface="Wingdings" panose="05000000000000000000" pitchFamily="2" charset="2"/>
              </a:rPr>
              <a:t></a:t>
            </a:r>
            <a:r>
              <a:rPr lang="en-US" sz="2400" b="1" dirty="0" smtClean="0"/>
              <a:t> </a:t>
            </a:r>
            <a:r>
              <a:rPr lang="en-US" sz="2400" b="1" u="sng" dirty="0" smtClean="0"/>
              <a:t>Fence-bundling</a:t>
            </a:r>
            <a:r>
              <a:rPr lang="en-US" sz="2400" u="sng" dirty="0" smtClean="0"/>
              <a:t> </a:t>
            </a:r>
          </a:p>
        </p:txBody>
      </p:sp>
      <p:grpSp>
        <p:nvGrpSpPr>
          <p:cNvPr id="32" name="31 Grupo"/>
          <p:cNvGrpSpPr/>
          <p:nvPr/>
        </p:nvGrpSpPr>
        <p:grpSpPr>
          <a:xfrm>
            <a:off x="1625548" y="1507857"/>
            <a:ext cx="2771800" cy="1849135"/>
            <a:chOff x="0" y="1916832"/>
            <a:chExt cx="2771800" cy="1849135"/>
          </a:xfrm>
        </p:grpSpPr>
        <p:grpSp>
          <p:nvGrpSpPr>
            <p:cNvPr id="33" name="32 Grupo"/>
            <p:cNvGrpSpPr/>
            <p:nvPr/>
          </p:nvGrpSpPr>
          <p:grpSpPr>
            <a:xfrm>
              <a:off x="0" y="1916832"/>
              <a:ext cx="2771800" cy="1849135"/>
              <a:chOff x="0" y="1990427"/>
              <a:chExt cx="2771800" cy="1849135"/>
            </a:xfrm>
          </p:grpSpPr>
          <p:pic>
            <p:nvPicPr>
              <p:cNvPr id="35" name="Picture 5" descr="C:\Users\Arge\Google Drive\2014\Agusto DRESDEN FIB\70deg_glad\010_md.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098"/>
              <a:stretch/>
            </p:blipFill>
            <p:spPr bwMode="auto">
              <a:xfrm>
                <a:off x="0" y="1990427"/>
                <a:ext cx="2771800" cy="1849135"/>
              </a:xfrm>
              <a:prstGeom prst="rect">
                <a:avLst/>
              </a:prstGeom>
              <a:noFill/>
              <a:extLst>
                <a:ext uri="{909E8E84-426E-40DD-AFC4-6F175D3DCCD1}">
                  <a14:hiddenFill xmlns:a14="http://schemas.microsoft.com/office/drawing/2010/main">
                    <a:solidFill>
                      <a:srgbClr val="FFFFFF"/>
                    </a:solidFill>
                  </a14:hiddenFill>
                </a:ext>
              </a:extLst>
            </p:spPr>
          </p:pic>
          <p:sp>
            <p:nvSpPr>
              <p:cNvPr id="36" name="35 CuadroTexto"/>
              <p:cNvSpPr txBox="1"/>
              <p:nvPr/>
            </p:nvSpPr>
            <p:spPr>
              <a:xfrm>
                <a:off x="1476672" y="3496548"/>
                <a:ext cx="956063" cy="307777"/>
              </a:xfrm>
              <a:prstGeom prst="rect">
                <a:avLst/>
              </a:prstGeom>
              <a:solidFill>
                <a:schemeClr val="tx1">
                  <a:lumMod val="75000"/>
                  <a:lumOff val="25000"/>
                </a:schemeClr>
              </a:solidFill>
            </p:spPr>
            <p:txBody>
              <a:bodyPr wrap="square" rtlCol="0">
                <a:spAutoFit/>
              </a:bodyPr>
              <a:lstStyle/>
              <a:p>
                <a:r>
                  <a:rPr lang="en-US" sz="1400" dirty="0" smtClean="0">
                    <a:solidFill>
                      <a:srgbClr val="FFFF00"/>
                    </a:solidFill>
                    <a:effectLst>
                      <a:outerShdw blurRad="38100" dist="38100" dir="2700000" algn="tl">
                        <a:srgbClr val="000000">
                          <a:alpha val="43137"/>
                        </a:srgbClr>
                      </a:outerShdw>
                    </a:effectLst>
                    <a:latin typeface="Georgia" panose="02040502050405020303" pitchFamily="18" charset="0"/>
                  </a:rPr>
                  <a:t>500n</a:t>
                </a:r>
                <a:r>
                  <a:rPr lang="es-ES" sz="1400" dirty="0" smtClean="0">
                    <a:solidFill>
                      <a:srgbClr val="FFFF00"/>
                    </a:solidFill>
                    <a:effectLst>
                      <a:outerShdw blurRad="38100" dist="38100" dir="2700000" algn="tl">
                        <a:srgbClr val="000000">
                          <a:alpha val="43137"/>
                        </a:srgbClr>
                      </a:outerShdw>
                    </a:effectLst>
                    <a:latin typeface="Georgia" panose="02040502050405020303" pitchFamily="18" charset="0"/>
                  </a:rPr>
                  <a:t>m</a:t>
                </a:r>
                <a:endParaRPr lang="en-US" sz="1400" dirty="0">
                  <a:solidFill>
                    <a:srgbClr val="FFFF00"/>
                  </a:solidFill>
                  <a:effectLst>
                    <a:outerShdw blurRad="38100" dist="38100" dir="2700000" algn="tl">
                      <a:srgbClr val="000000">
                        <a:alpha val="43137"/>
                      </a:srgbClr>
                    </a:outerShdw>
                  </a:effectLst>
                  <a:latin typeface="Georgia" panose="02040502050405020303" pitchFamily="18" charset="0"/>
                </a:endParaRPr>
              </a:p>
            </p:txBody>
          </p:sp>
          <p:cxnSp>
            <p:nvCxnSpPr>
              <p:cNvPr id="37" name="36 Conector recto"/>
              <p:cNvCxnSpPr/>
              <p:nvPr/>
            </p:nvCxnSpPr>
            <p:spPr>
              <a:xfrm>
                <a:off x="1484125" y="3573502"/>
                <a:ext cx="80114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4" name="33 CuadroTexto"/>
            <p:cNvSpPr txBox="1"/>
            <p:nvPr/>
          </p:nvSpPr>
          <p:spPr>
            <a:xfrm>
              <a:off x="1415515" y="1976800"/>
              <a:ext cx="1144865" cy="338554"/>
            </a:xfrm>
            <a:prstGeom prst="rect">
              <a:avLst/>
            </a:prstGeom>
            <a:solidFill>
              <a:schemeClr val="tx1">
                <a:lumMod val="75000"/>
                <a:lumOff val="25000"/>
              </a:schemeClr>
            </a:solidFill>
          </p:spPr>
          <p:txBody>
            <a:bodyPr wrap="none" rtlCol="0">
              <a:spAutoFit/>
            </a:bodyPr>
            <a:lstStyle/>
            <a:p>
              <a:r>
                <a:rPr lang="es-ES_tradnl" sz="1600" b="1" dirty="0" err="1" smtClean="0">
                  <a:solidFill>
                    <a:srgbClr val="FFFF00"/>
                  </a:solidFill>
                  <a:effectLst>
                    <a:outerShdw blurRad="38100" dist="38100" dir="2700000" algn="tl">
                      <a:srgbClr val="000000">
                        <a:alpha val="43137"/>
                      </a:srgbClr>
                    </a:outerShdw>
                  </a:effectLst>
                  <a:latin typeface="Georgia" panose="02040502050405020303" pitchFamily="18" charset="0"/>
                </a:rPr>
                <a:t>Slanted</a:t>
              </a:r>
              <a:r>
                <a:rPr lang="es-ES_tradnl" sz="1600" b="1" dirty="0" smtClean="0">
                  <a:solidFill>
                    <a:srgbClr val="FFFF00"/>
                  </a:solidFill>
                  <a:effectLst>
                    <a:outerShdw blurRad="38100" dist="38100" dir="2700000" algn="tl">
                      <a:srgbClr val="000000">
                        <a:alpha val="43137"/>
                      </a:srgbClr>
                    </a:outerShdw>
                  </a:effectLst>
                  <a:latin typeface="Georgia" panose="02040502050405020303" pitchFamily="18" charset="0"/>
                </a:rPr>
                <a:t> s</a:t>
              </a:r>
              <a:endParaRPr lang="en-US" sz="1600" b="1" dirty="0">
                <a:solidFill>
                  <a:srgbClr val="FFFF00"/>
                </a:solidFill>
                <a:effectLst>
                  <a:outerShdw blurRad="38100" dist="38100" dir="2700000" algn="tl">
                    <a:srgbClr val="000000">
                      <a:alpha val="43137"/>
                    </a:srgbClr>
                  </a:outerShdw>
                </a:effectLst>
                <a:latin typeface="Georgia" panose="02040502050405020303" pitchFamily="18" charset="0"/>
              </a:endParaRPr>
            </a:p>
          </p:txBody>
        </p:sp>
      </p:grpSp>
      <p:sp>
        <p:nvSpPr>
          <p:cNvPr id="53" name="1 Título"/>
          <p:cNvSpPr txBox="1">
            <a:spLocks/>
          </p:cNvSpPr>
          <p:nvPr/>
        </p:nvSpPr>
        <p:spPr>
          <a:xfrm>
            <a:off x="51797" y="30907"/>
            <a:ext cx="7695164" cy="52322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3">
                    <a:lumMod val="75000"/>
                  </a:schemeClr>
                </a:solidFill>
                <a:latin typeface="Narkisim" pitchFamily="34" charset="-79"/>
                <a:cs typeface="Narkisim" pitchFamily="34" charset="-79"/>
              </a:rPr>
              <a:t>slanted SBM (FIB-SEM)</a:t>
            </a:r>
            <a:endParaRPr lang="en-US" sz="2800" b="1" dirty="0">
              <a:solidFill>
                <a:schemeClr val="accent3">
                  <a:lumMod val="75000"/>
                </a:schemeClr>
              </a:solidFill>
              <a:latin typeface="Narkisim" pitchFamily="34" charset="-79"/>
              <a:cs typeface="Narkisim" pitchFamily="34" charset="-79"/>
            </a:endParaRP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98345"/>
            <a:ext cx="1409524" cy="104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032" y="1202788"/>
            <a:ext cx="1371429" cy="1079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53 Imagen"/>
          <p:cNvPicPr>
            <a:picLocks noChangeAspect="1"/>
          </p:cNvPicPr>
          <p:nvPr/>
        </p:nvPicPr>
        <p:blipFill rotWithShape="1">
          <a:blip r:embed="rId6" cstate="print">
            <a:extLst>
              <a:ext uri="{28A0092B-C50C-407E-A947-70E740481C1C}">
                <a14:useLocalDpi xmlns:a14="http://schemas.microsoft.com/office/drawing/2010/main" val="0"/>
              </a:ext>
            </a:extLst>
          </a:blip>
          <a:srcRect l="22376" t="15562" r="30496" b="3718"/>
          <a:stretch/>
        </p:blipFill>
        <p:spPr>
          <a:xfrm flipH="1">
            <a:off x="8388424" y="58967"/>
            <a:ext cx="719863" cy="991407"/>
          </a:xfrm>
          <a:prstGeom prst="rect">
            <a:avLst/>
          </a:prstGeom>
        </p:spPr>
      </p:pic>
      <p:sp>
        <p:nvSpPr>
          <p:cNvPr id="2" name="CuadroTexto 1"/>
          <p:cNvSpPr txBox="1"/>
          <p:nvPr/>
        </p:nvSpPr>
        <p:spPr>
          <a:xfrm>
            <a:off x="4644008" y="1016703"/>
            <a:ext cx="349776" cy="461665"/>
          </a:xfrm>
          <a:prstGeom prst="rect">
            <a:avLst/>
          </a:prstGeom>
          <a:solidFill>
            <a:schemeClr val="bg1"/>
          </a:solidFill>
        </p:spPr>
        <p:txBody>
          <a:bodyPr wrap="none" rtlCol="0">
            <a:spAutoFit/>
          </a:bodyPr>
          <a:lstStyle/>
          <a:p>
            <a:r>
              <a:rPr lang="en-US" sz="2400" b="1" dirty="0" smtClean="0">
                <a:solidFill>
                  <a:srgbClr val="00B050"/>
                </a:solidFill>
              </a:rPr>
              <a:t>p</a:t>
            </a:r>
            <a:endParaRPr lang="en-US" sz="2400" b="1" dirty="0">
              <a:solidFill>
                <a:srgbClr val="00B050"/>
              </a:solidFill>
            </a:endParaRPr>
          </a:p>
        </p:txBody>
      </p:sp>
      <p:sp>
        <p:nvSpPr>
          <p:cNvPr id="21" name="CuadroTexto 20"/>
          <p:cNvSpPr txBox="1"/>
          <p:nvPr/>
        </p:nvSpPr>
        <p:spPr>
          <a:xfrm>
            <a:off x="251520" y="1155024"/>
            <a:ext cx="308098" cy="461665"/>
          </a:xfrm>
          <a:prstGeom prst="rect">
            <a:avLst/>
          </a:prstGeom>
          <a:solidFill>
            <a:schemeClr val="bg1"/>
          </a:solidFill>
        </p:spPr>
        <p:txBody>
          <a:bodyPr wrap="none" rtlCol="0">
            <a:spAutoFit/>
          </a:bodyPr>
          <a:lstStyle/>
          <a:p>
            <a:r>
              <a:rPr lang="en-US" sz="2400" b="1" dirty="0" smtClean="0">
                <a:solidFill>
                  <a:srgbClr val="FF0000"/>
                </a:solidFill>
              </a:rPr>
              <a:t>s</a:t>
            </a:r>
            <a:endParaRPr lang="en-US" sz="2400" b="1" dirty="0">
              <a:solidFill>
                <a:srgbClr val="FF0000"/>
              </a:solidFill>
            </a:endParaRPr>
          </a:p>
        </p:txBody>
      </p:sp>
    </p:spTree>
    <p:extLst>
      <p:ext uri="{BB962C8B-B14F-4D97-AF65-F5344CB8AC3E}">
        <p14:creationId xmlns:p14="http://schemas.microsoft.com/office/powerpoint/2010/main" val="877539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8 Marcador de número de diapositiva"/>
          <p:cNvSpPr>
            <a:spLocks noGrp="1"/>
          </p:cNvSpPr>
          <p:nvPr>
            <p:ph type="sldNum" sz="quarter" idx="12"/>
          </p:nvPr>
        </p:nvSpPr>
        <p:spPr>
          <a:xfrm>
            <a:off x="6553200" y="6880299"/>
            <a:ext cx="2133600" cy="365125"/>
          </a:xfrm>
        </p:spPr>
        <p:txBody>
          <a:bodyPr/>
          <a:lstStyle/>
          <a:p>
            <a:fld id="{132FADFE-3B8F-471C-ABF0-DBC7717ECBBC}" type="slidenum">
              <a:rPr lang="es-ES" smtClean="0"/>
              <a:t>15</a:t>
            </a:fld>
            <a:endParaRPr lang="es-ES"/>
          </a:p>
        </p:txBody>
      </p:sp>
      <p:sp>
        <p:nvSpPr>
          <p:cNvPr id="32" name="1 Título"/>
          <p:cNvSpPr txBox="1">
            <a:spLocks/>
          </p:cNvSpPr>
          <p:nvPr/>
        </p:nvSpPr>
        <p:spPr>
          <a:xfrm>
            <a:off x="51797" y="30907"/>
            <a:ext cx="7695164" cy="52322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3">
                    <a:lumMod val="75000"/>
                  </a:schemeClr>
                </a:solidFill>
                <a:latin typeface="Narkisim" pitchFamily="34" charset="-79"/>
                <a:cs typeface="Narkisim" pitchFamily="34" charset="-79"/>
              </a:rPr>
              <a:t>zig-zag SBM (FIB-SEM)</a:t>
            </a:r>
            <a:endParaRPr lang="en-US" sz="2800" b="1" dirty="0">
              <a:solidFill>
                <a:schemeClr val="accent3">
                  <a:lumMod val="75000"/>
                </a:schemeClr>
              </a:solidFill>
              <a:latin typeface="Narkisim" pitchFamily="34" charset="-79"/>
              <a:cs typeface="Narkisim" pitchFamily="34" charset="-79"/>
            </a:endParaRPr>
          </a:p>
        </p:txBody>
      </p:sp>
      <p:grpSp>
        <p:nvGrpSpPr>
          <p:cNvPr id="27" name="26 Grupo"/>
          <p:cNvGrpSpPr/>
          <p:nvPr/>
        </p:nvGrpSpPr>
        <p:grpSpPr>
          <a:xfrm>
            <a:off x="323528" y="4216076"/>
            <a:ext cx="2283019" cy="1404488"/>
            <a:chOff x="2793461" y="4159300"/>
            <a:chExt cx="1886793" cy="1160734"/>
          </a:xfrm>
        </p:grpSpPr>
        <p:grpSp>
          <p:nvGrpSpPr>
            <p:cNvPr id="28" name="27 Grupo"/>
            <p:cNvGrpSpPr>
              <a:grpSpLocks noChangeAspect="1"/>
            </p:cNvGrpSpPr>
            <p:nvPr/>
          </p:nvGrpSpPr>
          <p:grpSpPr>
            <a:xfrm>
              <a:off x="3060311" y="4159300"/>
              <a:ext cx="1619943" cy="1160734"/>
              <a:chOff x="3347864" y="4416260"/>
              <a:chExt cx="2314206" cy="1658191"/>
            </a:xfrm>
          </p:grpSpPr>
          <p:pic>
            <p:nvPicPr>
              <p:cNvPr id="30" name="29 Imagen"/>
              <p:cNvPicPr>
                <a:picLocks noChangeAspect="1"/>
              </p:cNvPicPr>
              <p:nvPr/>
            </p:nvPicPr>
            <p:blipFill rotWithShape="1">
              <a:blip r:embed="rId2" cstate="print">
                <a:extLst>
                  <a:ext uri="{28A0092B-C50C-407E-A947-70E740481C1C}">
                    <a14:useLocalDpi xmlns:a14="http://schemas.microsoft.com/office/drawing/2010/main" val="0"/>
                  </a:ext>
                </a:extLst>
              </a:blip>
              <a:srcRect l="28778" r="4084"/>
              <a:stretch/>
            </p:blipFill>
            <p:spPr>
              <a:xfrm>
                <a:off x="3347864" y="4416260"/>
                <a:ext cx="1366887" cy="1634361"/>
              </a:xfrm>
              <a:prstGeom prst="rect">
                <a:avLst/>
              </a:prstGeom>
            </p:spPr>
          </p:pic>
          <p:pic>
            <p:nvPicPr>
              <p:cNvPr id="31" name="30 Imagen"/>
              <p:cNvPicPr>
                <a:picLocks noChangeAspect="1"/>
              </p:cNvPicPr>
              <p:nvPr/>
            </p:nvPicPr>
            <p:blipFill rotWithShape="1">
              <a:blip r:embed="rId3" cstate="print">
                <a:extLst>
                  <a:ext uri="{28A0092B-C50C-407E-A947-70E740481C1C}">
                    <a14:useLocalDpi xmlns:a14="http://schemas.microsoft.com/office/drawing/2010/main" val="0"/>
                  </a:ext>
                </a:extLst>
              </a:blip>
              <a:srcRect l="28959" r="16812"/>
              <a:stretch/>
            </p:blipFill>
            <p:spPr>
              <a:xfrm>
                <a:off x="4541931" y="4416261"/>
                <a:ext cx="1120139" cy="1658190"/>
              </a:xfrm>
              <a:prstGeom prst="rect">
                <a:avLst/>
              </a:prstGeom>
            </p:spPr>
          </p:pic>
        </p:grpSp>
        <p:sp>
          <p:nvSpPr>
            <p:cNvPr id="29" name="28 CuadroTexto"/>
            <p:cNvSpPr txBox="1"/>
            <p:nvPr/>
          </p:nvSpPr>
          <p:spPr>
            <a:xfrm>
              <a:off x="2793461" y="4415164"/>
              <a:ext cx="376508" cy="483285"/>
            </a:xfrm>
            <a:prstGeom prst="rect">
              <a:avLst/>
            </a:prstGeom>
            <a:noFill/>
          </p:spPr>
          <p:txBody>
            <a:bodyPr wrap="none" rtlCol="0">
              <a:spAutoFit/>
            </a:bodyPr>
            <a:lstStyle/>
            <a:p>
              <a:r>
                <a:rPr lang="el-GR" sz="3200" dirty="0" smtClean="0">
                  <a:solidFill>
                    <a:srgbClr val="00B050"/>
                  </a:solidFill>
                  <a:latin typeface="Georgia" panose="02040502050405020303" pitchFamily="18" charset="0"/>
                </a:rPr>
                <a:t>Δ</a:t>
              </a:r>
              <a:endParaRPr lang="en-US" sz="3200" dirty="0">
                <a:solidFill>
                  <a:srgbClr val="00B050"/>
                </a:solidFill>
                <a:latin typeface="Georgia" panose="02040502050405020303" pitchFamily="18" charset="0"/>
              </a:endParaRPr>
            </a:p>
          </p:txBody>
        </p:sp>
      </p:grpSp>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663574"/>
            <a:ext cx="3771900"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595" y="4540444"/>
            <a:ext cx="660433" cy="162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8 Grupo"/>
          <p:cNvGrpSpPr/>
          <p:nvPr/>
        </p:nvGrpSpPr>
        <p:grpSpPr>
          <a:xfrm>
            <a:off x="323528" y="548680"/>
            <a:ext cx="6985908" cy="2842572"/>
            <a:chOff x="506596" y="662068"/>
            <a:chExt cx="6985908" cy="2842572"/>
          </a:xfrm>
        </p:grpSpPr>
        <p:grpSp>
          <p:nvGrpSpPr>
            <p:cNvPr id="22" name="21 Grupo"/>
            <p:cNvGrpSpPr/>
            <p:nvPr/>
          </p:nvGrpSpPr>
          <p:grpSpPr>
            <a:xfrm>
              <a:off x="506596" y="1268760"/>
              <a:ext cx="2269654" cy="1404807"/>
              <a:chOff x="2774966" y="2219186"/>
              <a:chExt cx="1875747" cy="1160997"/>
            </a:xfrm>
          </p:grpSpPr>
          <p:grpSp>
            <p:nvGrpSpPr>
              <p:cNvPr id="23" name="22 Grupo"/>
              <p:cNvGrpSpPr>
                <a:grpSpLocks noChangeAspect="1"/>
              </p:cNvGrpSpPr>
              <p:nvPr/>
            </p:nvGrpSpPr>
            <p:grpSpPr>
              <a:xfrm>
                <a:off x="2948922" y="2219186"/>
                <a:ext cx="1701791" cy="1160997"/>
                <a:chOff x="3214329" y="2382329"/>
                <a:chExt cx="2431131" cy="1658569"/>
              </a:xfrm>
            </p:grpSpPr>
            <p:pic>
              <p:nvPicPr>
                <p:cNvPr id="25" name="24 Imagen"/>
                <p:cNvPicPr>
                  <a:picLocks noChangeAspect="1"/>
                </p:cNvPicPr>
                <p:nvPr/>
              </p:nvPicPr>
              <p:blipFill rotWithShape="1">
                <a:blip r:embed="rId6" cstate="print">
                  <a:extLst>
                    <a:ext uri="{28A0092B-C50C-407E-A947-70E740481C1C}">
                      <a14:useLocalDpi xmlns:a14="http://schemas.microsoft.com/office/drawing/2010/main" val="0"/>
                    </a:ext>
                  </a:extLst>
                </a:blip>
                <a:srcRect l="28254" r="3985"/>
                <a:stretch/>
              </p:blipFill>
              <p:spPr>
                <a:xfrm>
                  <a:off x="3214329" y="2382329"/>
                  <a:ext cx="1379582" cy="1634365"/>
                </a:xfrm>
                <a:prstGeom prst="rect">
                  <a:avLst/>
                </a:prstGeom>
              </p:spPr>
            </p:pic>
            <p:pic>
              <p:nvPicPr>
                <p:cNvPr id="26" name="25 Imagen"/>
                <p:cNvPicPr>
                  <a:picLocks noChangeAspect="1"/>
                </p:cNvPicPr>
                <p:nvPr/>
              </p:nvPicPr>
              <p:blipFill rotWithShape="1">
                <a:blip r:embed="rId7" cstate="print">
                  <a:extLst>
                    <a:ext uri="{28A0092B-C50C-407E-A947-70E740481C1C}">
                      <a14:useLocalDpi xmlns:a14="http://schemas.microsoft.com/office/drawing/2010/main" val="0"/>
                    </a:ext>
                  </a:extLst>
                </a:blip>
                <a:srcRect l="42708"/>
                <a:stretch/>
              </p:blipFill>
              <p:spPr>
                <a:xfrm>
                  <a:off x="4462031" y="2382705"/>
                  <a:ext cx="1183429" cy="1658193"/>
                </a:xfrm>
                <a:prstGeom prst="rect">
                  <a:avLst/>
                </a:prstGeom>
              </p:spPr>
            </p:pic>
          </p:grpSp>
          <p:sp>
            <p:nvSpPr>
              <p:cNvPr id="24" name="23 CuadroTexto"/>
              <p:cNvSpPr txBox="1"/>
              <p:nvPr/>
            </p:nvSpPr>
            <p:spPr>
              <a:xfrm>
                <a:off x="2774966" y="2477630"/>
                <a:ext cx="500890" cy="483285"/>
              </a:xfrm>
              <a:prstGeom prst="rect">
                <a:avLst/>
              </a:prstGeom>
              <a:noFill/>
            </p:spPr>
            <p:txBody>
              <a:bodyPr wrap="square" rtlCol="0">
                <a:spAutoFit/>
              </a:bodyPr>
              <a:lstStyle/>
              <a:p>
                <a:r>
                  <a:rPr lang="el-GR" sz="3200" dirty="0" smtClean="0">
                    <a:solidFill>
                      <a:srgbClr val="FF0000"/>
                    </a:solidFill>
                    <a:latin typeface="Georgia" panose="02040502050405020303" pitchFamily="18" charset="0"/>
                  </a:rPr>
                  <a:t>π</a:t>
                </a:r>
                <a:endParaRPr lang="en-US" sz="3200" dirty="0">
                  <a:solidFill>
                    <a:srgbClr val="FF0000"/>
                  </a:solidFill>
                  <a:latin typeface="Georgia" panose="02040502050405020303" pitchFamily="18" charset="0"/>
                </a:endParaRPr>
              </a:p>
            </p:txBody>
          </p:sp>
        </p:grpSp>
        <p:pic>
          <p:nvPicPr>
            <p:cNvPr id="266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904" y="662068"/>
              <a:ext cx="3784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4 Grupo"/>
            <p:cNvGrpSpPr/>
            <p:nvPr/>
          </p:nvGrpSpPr>
          <p:grpSpPr>
            <a:xfrm>
              <a:off x="3141660" y="1967905"/>
              <a:ext cx="494236" cy="1536735"/>
              <a:chOff x="3141660" y="1967905"/>
              <a:chExt cx="494236" cy="1536735"/>
            </a:xfrm>
          </p:grpSpPr>
          <p:pic>
            <p:nvPicPr>
              <p:cNvPr id="26641"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1660" y="3331942"/>
                <a:ext cx="494236" cy="17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7" name="Picture 1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903" b="1222"/>
              <a:stretch/>
            </p:blipFill>
            <p:spPr bwMode="auto">
              <a:xfrm>
                <a:off x="3275856" y="2694990"/>
                <a:ext cx="216445"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8"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5856" y="2273662"/>
                <a:ext cx="214329" cy="42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0" name="Picture 1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914"/>
              <a:stretch/>
            </p:blipFill>
            <p:spPr bwMode="auto">
              <a:xfrm>
                <a:off x="3277315" y="1967905"/>
                <a:ext cx="211363" cy="30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0" name="9 CuadroTexto"/>
          <p:cNvSpPr txBox="1"/>
          <p:nvPr/>
        </p:nvSpPr>
        <p:spPr>
          <a:xfrm>
            <a:off x="6536373" y="1887215"/>
            <a:ext cx="2421176" cy="461665"/>
          </a:xfrm>
          <a:prstGeom prst="rect">
            <a:avLst/>
          </a:prstGeom>
          <a:solidFill>
            <a:schemeClr val="bg1"/>
          </a:solidFill>
        </p:spPr>
        <p:txBody>
          <a:bodyPr wrap="none" rtlCol="0">
            <a:spAutoFit/>
          </a:bodyPr>
          <a:lstStyle/>
          <a:p>
            <a:r>
              <a:rPr lang="es-ES" sz="2400" b="1" dirty="0" smtClean="0"/>
              <a:t>←</a:t>
            </a:r>
            <a:r>
              <a:rPr lang="es-ES" sz="2400" b="1" dirty="0" err="1" smtClean="0"/>
              <a:t>Fence-bundling</a:t>
            </a:r>
            <a:endParaRPr lang="es-ES" sz="2400" b="1" dirty="0"/>
          </a:p>
        </p:txBody>
      </p:sp>
      <p:pic>
        <p:nvPicPr>
          <p:cNvPr id="3" name="Imagen 2"/>
          <p:cNvPicPr>
            <a:picLocks noChangeAspect="1"/>
          </p:cNvPicPr>
          <p:nvPr/>
        </p:nvPicPr>
        <p:blipFill>
          <a:blip r:embed="rId13"/>
          <a:stretch>
            <a:fillRect/>
          </a:stretch>
        </p:blipFill>
        <p:spPr>
          <a:xfrm>
            <a:off x="7620000" y="98236"/>
            <a:ext cx="1244588" cy="1814400"/>
          </a:xfrm>
          <a:prstGeom prst="rect">
            <a:avLst/>
          </a:prstGeom>
        </p:spPr>
      </p:pic>
      <p:sp>
        <p:nvSpPr>
          <p:cNvPr id="34" name="CuadroTexto 33"/>
          <p:cNvSpPr txBox="1"/>
          <p:nvPr/>
        </p:nvSpPr>
        <p:spPr>
          <a:xfrm>
            <a:off x="351066" y="1559698"/>
            <a:ext cx="308098" cy="461665"/>
          </a:xfrm>
          <a:prstGeom prst="rect">
            <a:avLst/>
          </a:prstGeom>
          <a:solidFill>
            <a:schemeClr val="bg1"/>
          </a:solidFill>
        </p:spPr>
        <p:txBody>
          <a:bodyPr wrap="none" rtlCol="0">
            <a:spAutoFit/>
          </a:bodyPr>
          <a:lstStyle/>
          <a:p>
            <a:r>
              <a:rPr lang="en-US" sz="2400" b="1" dirty="0" smtClean="0">
                <a:solidFill>
                  <a:srgbClr val="FF0000"/>
                </a:solidFill>
              </a:rPr>
              <a:t>s</a:t>
            </a:r>
            <a:endParaRPr lang="en-US" sz="2400" b="1" dirty="0">
              <a:solidFill>
                <a:srgbClr val="FF0000"/>
              </a:solidFill>
            </a:endParaRPr>
          </a:p>
        </p:txBody>
      </p:sp>
      <p:sp>
        <p:nvSpPr>
          <p:cNvPr id="35" name="CuadroTexto 34"/>
          <p:cNvSpPr txBox="1"/>
          <p:nvPr/>
        </p:nvSpPr>
        <p:spPr>
          <a:xfrm>
            <a:off x="323787" y="4587225"/>
            <a:ext cx="349776" cy="461665"/>
          </a:xfrm>
          <a:prstGeom prst="rect">
            <a:avLst/>
          </a:prstGeom>
          <a:solidFill>
            <a:schemeClr val="bg1"/>
          </a:solidFill>
        </p:spPr>
        <p:txBody>
          <a:bodyPr wrap="none" rtlCol="0">
            <a:spAutoFit/>
          </a:bodyPr>
          <a:lstStyle/>
          <a:p>
            <a:r>
              <a:rPr lang="en-US" sz="2400" b="1" dirty="0" smtClean="0">
                <a:solidFill>
                  <a:srgbClr val="00B050"/>
                </a:solidFill>
              </a:rPr>
              <a:t>p</a:t>
            </a:r>
            <a:endParaRPr lang="en-US" sz="2400" b="1" dirty="0">
              <a:solidFill>
                <a:srgbClr val="00B050"/>
              </a:solidFill>
            </a:endParaRPr>
          </a:p>
        </p:txBody>
      </p:sp>
    </p:spTree>
    <p:extLst>
      <p:ext uri="{BB962C8B-B14F-4D97-AF65-F5344CB8AC3E}">
        <p14:creationId xmlns:p14="http://schemas.microsoft.com/office/powerpoint/2010/main" val="1746622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3"/>
          <p:cNvSpPr txBox="1">
            <a:spLocks noChangeArrowheads="1"/>
          </p:cNvSpPr>
          <p:nvPr/>
        </p:nvSpPr>
        <p:spPr bwMode="auto">
          <a:xfrm>
            <a:off x="107950" y="92075"/>
            <a:ext cx="6336258" cy="461665"/>
          </a:xfrm>
          <a:prstGeom prst="rect">
            <a:avLst/>
          </a:prstGeom>
          <a:noFill/>
          <a:ln w="9525">
            <a:noFill/>
            <a:miter lim="800000"/>
            <a:headEnd/>
            <a:tailEnd/>
          </a:ln>
          <a:effectLst/>
        </p:spPr>
        <p:txBody>
          <a:bodyPr wrap="square">
            <a:spAutoFit/>
          </a:bodyPr>
          <a:lstStyle/>
          <a:p>
            <a:pPr>
              <a:spcBef>
                <a:spcPct val="50000"/>
              </a:spcBef>
            </a:pPr>
            <a:r>
              <a:rPr lang="en-US" sz="2400" b="1" i="1" dirty="0" smtClean="0">
                <a:solidFill>
                  <a:schemeClr val="hlink"/>
                </a:solidFill>
              </a:rPr>
              <a:t>Sample preparation: GLAD-PVD technology</a:t>
            </a:r>
            <a:endParaRPr lang="en-US" sz="2400" b="1" i="1" dirty="0">
              <a:solidFill>
                <a:schemeClr val="hlink"/>
              </a:solidFill>
            </a:endParaRPr>
          </a:p>
        </p:txBody>
      </p:sp>
      <p:sp>
        <p:nvSpPr>
          <p:cNvPr id="53"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55"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pic>
        <p:nvPicPr>
          <p:cNvPr id="3" name="Imagen 2"/>
          <p:cNvPicPr>
            <a:picLocks noChangeAspect="1"/>
          </p:cNvPicPr>
          <p:nvPr/>
        </p:nvPicPr>
        <p:blipFill>
          <a:blip r:embed="rId3"/>
          <a:stretch>
            <a:fillRect/>
          </a:stretch>
        </p:blipFill>
        <p:spPr>
          <a:xfrm>
            <a:off x="831898" y="1196752"/>
            <a:ext cx="3740102" cy="3575717"/>
          </a:xfrm>
          <a:prstGeom prst="rect">
            <a:avLst/>
          </a:prstGeom>
        </p:spPr>
      </p:pic>
      <p:sp>
        <p:nvSpPr>
          <p:cNvPr id="4" name="CuadroTexto 3"/>
          <p:cNvSpPr txBox="1"/>
          <p:nvPr/>
        </p:nvSpPr>
        <p:spPr>
          <a:xfrm>
            <a:off x="4932040" y="1484784"/>
            <a:ext cx="3528392" cy="1938992"/>
          </a:xfrm>
          <a:prstGeom prst="rect">
            <a:avLst/>
          </a:prstGeom>
          <a:noFill/>
        </p:spPr>
        <p:txBody>
          <a:bodyPr wrap="square" rtlCol="0">
            <a:spAutoFit/>
          </a:bodyPr>
          <a:lstStyle/>
          <a:p>
            <a:r>
              <a:rPr lang="en-US" sz="2000" dirty="0" smtClean="0"/>
              <a:t>Column bundling modulated by</a:t>
            </a:r>
          </a:p>
          <a:p>
            <a:pPr marL="285750" indent="-285750">
              <a:buFont typeface="Arial" panose="020B0604020202020204" pitchFamily="34" charset="0"/>
              <a:buChar char="•"/>
            </a:pPr>
            <a:r>
              <a:rPr lang="en-US" sz="2000" dirty="0" smtClean="0"/>
              <a:t>Process pressure</a:t>
            </a:r>
          </a:p>
          <a:p>
            <a:pPr marL="285750" indent="-285750">
              <a:buFont typeface="Arial" panose="020B0604020202020204" pitchFamily="34" charset="0"/>
              <a:buChar char="•"/>
            </a:pPr>
            <a:r>
              <a:rPr lang="en-US" sz="2000" dirty="0" smtClean="0"/>
              <a:t>Initial surface patterning</a:t>
            </a:r>
          </a:p>
          <a:p>
            <a:pPr marL="285750" indent="-285750">
              <a:buFont typeface="Arial" panose="020B0604020202020204" pitchFamily="34" charset="0"/>
              <a:buChar char="•"/>
            </a:pPr>
            <a:r>
              <a:rPr lang="en-US" sz="2000" dirty="0" smtClean="0"/>
              <a:t>Temperature</a:t>
            </a:r>
          </a:p>
          <a:p>
            <a:pPr marL="285750" indent="-285750">
              <a:buFont typeface="Arial" panose="020B0604020202020204" pitchFamily="34" charset="0"/>
              <a:buChar char="•"/>
            </a:pPr>
            <a:r>
              <a:rPr lang="en-US" sz="2000" dirty="0" smtClean="0"/>
              <a:t>Geometry of deposition</a:t>
            </a:r>
          </a:p>
          <a:p>
            <a:endParaRPr lang="en-US" sz="2000" dirty="0"/>
          </a:p>
        </p:txBody>
      </p:sp>
      <p:sp>
        <p:nvSpPr>
          <p:cNvPr id="60" name="CuadroTexto 59"/>
          <p:cNvSpPr txBox="1"/>
          <p:nvPr/>
        </p:nvSpPr>
        <p:spPr>
          <a:xfrm>
            <a:off x="467544" y="5165712"/>
            <a:ext cx="8524770" cy="461665"/>
          </a:xfrm>
          <a:prstGeom prst="rect">
            <a:avLst/>
          </a:prstGeom>
          <a:noFill/>
        </p:spPr>
        <p:txBody>
          <a:bodyPr wrap="none" rtlCol="0">
            <a:spAutoFit/>
          </a:bodyPr>
          <a:lstStyle/>
          <a:p>
            <a:r>
              <a:rPr lang="en-US" sz="2400" b="1" dirty="0" smtClean="0"/>
              <a:t>Anisotropic microstructure </a:t>
            </a:r>
            <a:r>
              <a:rPr lang="en-US" sz="2400" b="1" dirty="0" smtClean="0">
                <a:sym typeface="Wingdings" panose="05000000000000000000" pitchFamily="2" charset="2"/>
              </a:rPr>
              <a:t> Anisotropic optical performance </a:t>
            </a:r>
          </a:p>
        </p:txBody>
      </p:sp>
      <p:sp>
        <p:nvSpPr>
          <p:cNvPr id="61" name="CuadroTexto 60"/>
          <p:cNvSpPr txBox="1"/>
          <p:nvPr/>
        </p:nvSpPr>
        <p:spPr>
          <a:xfrm>
            <a:off x="1142182" y="4712416"/>
            <a:ext cx="7265194" cy="369332"/>
          </a:xfrm>
          <a:prstGeom prst="rect">
            <a:avLst/>
          </a:prstGeom>
          <a:noFill/>
        </p:spPr>
        <p:txBody>
          <a:bodyPr wrap="none" rtlCol="0">
            <a:spAutoFit/>
          </a:bodyPr>
          <a:lstStyle/>
          <a:p>
            <a:r>
              <a:rPr lang="en-US" b="1" dirty="0" smtClean="0"/>
              <a:t>Higher material connectivity (i.e., polarizability, RI) along s than p direction</a:t>
            </a:r>
          </a:p>
        </p:txBody>
      </p:sp>
      <p:sp>
        <p:nvSpPr>
          <p:cNvPr id="62" name="CuadroTexto 61"/>
          <p:cNvSpPr txBox="1"/>
          <p:nvPr/>
        </p:nvSpPr>
        <p:spPr>
          <a:xfrm>
            <a:off x="107950" y="692696"/>
            <a:ext cx="5758949" cy="369332"/>
          </a:xfrm>
          <a:prstGeom prst="rect">
            <a:avLst/>
          </a:prstGeom>
          <a:noFill/>
        </p:spPr>
        <p:txBody>
          <a:bodyPr wrap="none" rtlCol="0">
            <a:spAutoFit/>
          </a:bodyPr>
          <a:lstStyle/>
          <a:p>
            <a:r>
              <a:rPr lang="en-US" b="1" dirty="0" smtClean="0"/>
              <a:t>Two optical axis (</a:t>
            </a:r>
            <a:r>
              <a:rPr lang="en-US" b="1" dirty="0" err="1" smtClean="0"/>
              <a:t>p,s</a:t>
            </a:r>
            <a:r>
              <a:rPr lang="en-US" b="1" dirty="0" smtClean="0"/>
              <a:t>) for normal incidence optical analysis </a:t>
            </a:r>
            <a:endParaRPr lang="en-US" b="1" dirty="0"/>
          </a:p>
        </p:txBody>
      </p:sp>
    </p:spTree>
    <p:extLst>
      <p:ext uri="{BB962C8B-B14F-4D97-AF65-F5344CB8AC3E}">
        <p14:creationId xmlns:p14="http://schemas.microsoft.com/office/powerpoint/2010/main" val="625821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8"/>
          <p:cNvSpPr>
            <a:spLocks noChangeShapeType="1"/>
          </p:cNvSpPr>
          <p:nvPr/>
        </p:nvSpPr>
        <p:spPr bwMode="auto">
          <a:xfrm>
            <a:off x="0" y="614538"/>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9" name="8 Grupo"/>
          <p:cNvGrpSpPr>
            <a:grpSpLocks noChangeAspect="1"/>
          </p:cNvGrpSpPr>
          <p:nvPr/>
        </p:nvGrpSpPr>
        <p:grpSpPr>
          <a:xfrm>
            <a:off x="251520" y="1916832"/>
            <a:ext cx="5795420" cy="4166495"/>
            <a:chOff x="395536" y="980728"/>
            <a:chExt cx="7713704" cy="5545606"/>
          </a:xfrm>
        </p:grpSpPr>
        <p:graphicFrame>
          <p:nvGraphicFramePr>
            <p:cNvPr id="10" name="9 Objeto"/>
            <p:cNvGraphicFramePr>
              <a:graphicFrameLocks noChangeAspect="1"/>
            </p:cNvGraphicFramePr>
            <p:nvPr>
              <p:extLst/>
            </p:nvPr>
          </p:nvGraphicFramePr>
          <p:xfrm>
            <a:off x="4049880" y="980728"/>
            <a:ext cx="4059360" cy="2926080"/>
          </p:xfrm>
          <a:graphic>
            <a:graphicData uri="http://schemas.openxmlformats.org/presentationml/2006/ole">
              <mc:AlternateContent xmlns:mc="http://schemas.openxmlformats.org/markup-compatibility/2006">
                <mc:Choice xmlns:v="urn:schemas-microsoft-com:vml" Requires="v">
                  <p:oleObj spid="_x0000_s26990" name="Graph" r:id="rId3" imgW="4059720" imgH="2926080" progId="Origin50.Graph">
                    <p:embed/>
                  </p:oleObj>
                </mc:Choice>
                <mc:Fallback>
                  <p:oleObj name="Graph" r:id="rId3" imgW="4059720" imgH="2926080" progId="Origin50.Graph">
                    <p:embed/>
                    <p:pic>
                      <p:nvPicPr>
                        <p:cNvPr id="10" name="9 Objeto"/>
                        <p:cNvPicPr/>
                        <p:nvPr/>
                      </p:nvPicPr>
                      <p:blipFill>
                        <a:blip r:embed="rId4"/>
                        <a:stretch>
                          <a:fillRect/>
                        </a:stretch>
                      </p:blipFill>
                      <p:spPr>
                        <a:xfrm>
                          <a:off x="4049880" y="980728"/>
                          <a:ext cx="4059360" cy="2926080"/>
                        </a:xfrm>
                        <a:prstGeom prst="rect">
                          <a:avLst/>
                        </a:prstGeom>
                      </p:spPr>
                    </p:pic>
                  </p:oleObj>
                </mc:Fallback>
              </mc:AlternateContent>
            </a:graphicData>
          </a:graphic>
        </p:graphicFrame>
        <p:graphicFrame>
          <p:nvGraphicFramePr>
            <p:cNvPr id="11" name="10 Objeto"/>
            <p:cNvGraphicFramePr>
              <a:graphicFrameLocks noChangeAspect="1"/>
            </p:cNvGraphicFramePr>
            <p:nvPr>
              <p:extLst/>
            </p:nvPr>
          </p:nvGraphicFramePr>
          <p:xfrm>
            <a:off x="395536" y="981717"/>
            <a:ext cx="4059360" cy="2926080"/>
          </p:xfrm>
          <a:graphic>
            <a:graphicData uri="http://schemas.openxmlformats.org/presentationml/2006/ole">
              <mc:AlternateContent xmlns:mc="http://schemas.openxmlformats.org/markup-compatibility/2006">
                <mc:Choice xmlns:v="urn:schemas-microsoft-com:vml" Requires="v">
                  <p:oleObj spid="_x0000_s26991" name="Graph" r:id="rId5" imgW="4059720" imgH="2926080" progId="Origin50.Graph">
                    <p:embed/>
                  </p:oleObj>
                </mc:Choice>
                <mc:Fallback>
                  <p:oleObj name="Graph" r:id="rId5" imgW="4059720" imgH="2926080" progId="Origin50.Graph">
                    <p:embed/>
                    <p:pic>
                      <p:nvPicPr>
                        <p:cNvPr id="11" name="10 Objeto"/>
                        <p:cNvPicPr/>
                        <p:nvPr/>
                      </p:nvPicPr>
                      <p:blipFill>
                        <a:blip r:embed="rId6"/>
                        <a:stretch>
                          <a:fillRect/>
                        </a:stretch>
                      </p:blipFill>
                      <p:spPr>
                        <a:xfrm>
                          <a:off x="395536" y="981717"/>
                          <a:ext cx="4059360" cy="2926080"/>
                        </a:xfrm>
                        <a:prstGeom prst="rect">
                          <a:avLst/>
                        </a:prstGeom>
                      </p:spPr>
                    </p:pic>
                  </p:oleObj>
                </mc:Fallback>
              </mc:AlternateContent>
            </a:graphicData>
          </a:graphic>
        </p:graphicFrame>
        <p:graphicFrame>
          <p:nvGraphicFramePr>
            <p:cNvPr id="12" name="11 Objeto"/>
            <p:cNvGraphicFramePr>
              <a:graphicFrameLocks noChangeAspect="1"/>
            </p:cNvGraphicFramePr>
            <p:nvPr>
              <p:extLst/>
            </p:nvPr>
          </p:nvGraphicFramePr>
          <p:xfrm>
            <a:off x="4049880" y="3600254"/>
            <a:ext cx="4059360" cy="2926080"/>
          </p:xfrm>
          <a:graphic>
            <a:graphicData uri="http://schemas.openxmlformats.org/presentationml/2006/ole">
              <mc:AlternateContent xmlns:mc="http://schemas.openxmlformats.org/markup-compatibility/2006">
                <mc:Choice xmlns:v="urn:schemas-microsoft-com:vml" Requires="v">
                  <p:oleObj spid="_x0000_s26992" name="Graph" r:id="rId7" imgW="4059720" imgH="2926080" progId="Origin50.Graph">
                    <p:embed/>
                  </p:oleObj>
                </mc:Choice>
                <mc:Fallback>
                  <p:oleObj name="Graph" r:id="rId7" imgW="4059720" imgH="2926080" progId="Origin50.Graph">
                    <p:embed/>
                    <p:pic>
                      <p:nvPicPr>
                        <p:cNvPr id="12" name="11 Objeto"/>
                        <p:cNvPicPr/>
                        <p:nvPr/>
                      </p:nvPicPr>
                      <p:blipFill>
                        <a:blip r:embed="rId8"/>
                        <a:stretch>
                          <a:fillRect/>
                        </a:stretch>
                      </p:blipFill>
                      <p:spPr>
                        <a:xfrm>
                          <a:off x="4049880" y="3600254"/>
                          <a:ext cx="4059360" cy="2926080"/>
                        </a:xfrm>
                        <a:prstGeom prst="rect">
                          <a:avLst/>
                        </a:prstGeom>
                      </p:spPr>
                    </p:pic>
                  </p:oleObj>
                </mc:Fallback>
              </mc:AlternateContent>
            </a:graphicData>
          </a:graphic>
        </p:graphicFrame>
        <p:graphicFrame>
          <p:nvGraphicFramePr>
            <p:cNvPr id="13" name="12 Objeto"/>
            <p:cNvGraphicFramePr>
              <a:graphicFrameLocks noChangeAspect="1"/>
            </p:cNvGraphicFramePr>
            <p:nvPr>
              <p:extLst/>
            </p:nvPr>
          </p:nvGraphicFramePr>
          <p:xfrm>
            <a:off x="395536" y="3600254"/>
            <a:ext cx="4059360" cy="2926080"/>
          </p:xfrm>
          <a:graphic>
            <a:graphicData uri="http://schemas.openxmlformats.org/presentationml/2006/ole">
              <mc:AlternateContent xmlns:mc="http://schemas.openxmlformats.org/markup-compatibility/2006">
                <mc:Choice xmlns:v="urn:schemas-microsoft-com:vml" Requires="v">
                  <p:oleObj spid="_x0000_s26993" name="Graph" r:id="rId9" imgW="4059720" imgH="2926080" progId="Origin50.Graph">
                    <p:embed/>
                  </p:oleObj>
                </mc:Choice>
                <mc:Fallback>
                  <p:oleObj name="Graph" r:id="rId9" imgW="4059720" imgH="2926080" progId="Origin50.Graph">
                    <p:embed/>
                    <p:pic>
                      <p:nvPicPr>
                        <p:cNvPr id="13" name="12 Objeto"/>
                        <p:cNvPicPr/>
                        <p:nvPr/>
                      </p:nvPicPr>
                      <p:blipFill>
                        <a:blip r:embed="rId10"/>
                        <a:stretch>
                          <a:fillRect/>
                        </a:stretch>
                      </p:blipFill>
                      <p:spPr>
                        <a:xfrm>
                          <a:off x="395536" y="3600254"/>
                          <a:ext cx="4059360" cy="2926080"/>
                        </a:xfrm>
                        <a:prstGeom prst="rect">
                          <a:avLst/>
                        </a:prstGeom>
                      </p:spPr>
                    </p:pic>
                  </p:oleObj>
                </mc:Fallback>
              </mc:AlternateContent>
            </a:graphicData>
          </a:graphic>
        </p:graphicFrame>
      </p:grpSp>
      <p:sp>
        <p:nvSpPr>
          <p:cNvPr id="16" name="15 CuadroTexto"/>
          <p:cNvSpPr txBox="1"/>
          <p:nvPr/>
        </p:nvSpPr>
        <p:spPr>
          <a:xfrm>
            <a:off x="5016888" y="2187612"/>
            <a:ext cx="3443544" cy="830997"/>
          </a:xfrm>
          <a:prstGeom prst="rect">
            <a:avLst/>
          </a:prstGeom>
          <a:solidFill>
            <a:schemeClr val="bg1"/>
          </a:solidFill>
        </p:spPr>
        <p:txBody>
          <a:bodyPr wrap="square" rtlCol="0">
            <a:spAutoFit/>
          </a:bodyPr>
          <a:lstStyle/>
          <a:p>
            <a:r>
              <a:rPr lang="en-US" sz="2400" b="1" dirty="0" smtClean="0"/>
              <a:t>BMs with fence-bundling</a:t>
            </a:r>
          </a:p>
          <a:p>
            <a:r>
              <a:rPr lang="en-US" sz="2400" b="1" dirty="0" smtClean="0"/>
              <a:t>→ double resonant peak</a:t>
            </a:r>
            <a:endParaRPr lang="en-US" sz="2400" dirty="0"/>
          </a:p>
        </p:txBody>
      </p:sp>
      <p:sp>
        <p:nvSpPr>
          <p:cNvPr id="35" name="1 Título"/>
          <p:cNvSpPr txBox="1">
            <a:spLocks/>
          </p:cNvSpPr>
          <p:nvPr/>
        </p:nvSpPr>
        <p:spPr>
          <a:xfrm>
            <a:off x="51797" y="61684"/>
            <a:ext cx="7695164" cy="461665"/>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Optical response of SBM</a:t>
            </a:r>
            <a:endParaRPr lang="en-US" sz="2400" b="1" dirty="0">
              <a:solidFill>
                <a:schemeClr val="accent3">
                  <a:lumMod val="75000"/>
                </a:schemeClr>
              </a:solidFill>
              <a:latin typeface="Narkisim" pitchFamily="34" charset="-79"/>
              <a:cs typeface="Narkisim" pitchFamily="34" charset="-79"/>
            </a:endParaRPr>
          </a:p>
        </p:txBody>
      </p:sp>
      <p:sp>
        <p:nvSpPr>
          <p:cNvPr id="2" name="Rectángulo 1"/>
          <p:cNvSpPr/>
          <p:nvPr/>
        </p:nvSpPr>
        <p:spPr>
          <a:xfrm>
            <a:off x="3131840" y="4027052"/>
            <a:ext cx="2660856" cy="2055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16 CuadroTexto"/>
          <p:cNvSpPr txBox="1"/>
          <p:nvPr/>
        </p:nvSpPr>
        <p:spPr>
          <a:xfrm>
            <a:off x="2627054" y="4479959"/>
            <a:ext cx="3923928" cy="830997"/>
          </a:xfrm>
          <a:prstGeom prst="rect">
            <a:avLst/>
          </a:prstGeom>
          <a:solidFill>
            <a:schemeClr val="bg1"/>
          </a:solidFill>
        </p:spPr>
        <p:txBody>
          <a:bodyPr wrap="square" rtlCol="0">
            <a:spAutoFit/>
          </a:bodyPr>
          <a:lstStyle/>
          <a:p>
            <a:r>
              <a:rPr lang="en-US" sz="2400" b="1" dirty="0" smtClean="0"/>
              <a:t>BMs without  fence-bundling</a:t>
            </a:r>
          </a:p>
          <a:p>
            <a:r>
              <a:rPr lang="en-US" sz="2400" b="1" dirty="0" smtClean="0"/>
              <a:t>→ single resonant peak</a:t>
            </a:r>
            <a:endParaRPr lang="en-US" sz="2400" dirty="0"/>
          </a:p>
        </p:txBody>
      </p:sp>
      <p:pic>
        <p:nvPicPr>
          <p:cNvPr id="4" name="Imagen 3"/>
          <p:cNvPicPr>
            <a:picLocks noChangeAspect="1"/>
          </p:cNvPicPr>
          <p:nvPr/>
        </p:nvPicPr>
        <p:blipFill>
          <a:blip r:embed="rId11"/>
          <a:stretch>
            <a:fillRect/>
          </a:stretch>
        </p:blipFill>
        <p:spPr>
          <a:xfrm>
            <a:off x="6957968" y="61684"/>
            <a:ext cx="2123728" cy="1498421"/>
          </a:xfrm>
          <a:prstGeom prst="rect">
            <a:avLst/>
          </a:prstGeom>
        </p:spPr>
      </p:pic>
      <p:pic>
        <p:nvPicPr>
          <p:cNvPr id="5" name="Imagen 4"/>
          <p:cNvPicPr>
            <a:picLocks noChangeAspect="1"/>
          </p:cNvPicPr>
          <p:nvPr/>
        </p:nvPicPr>
        <p:blipFill>
          <a:blip r:embed="rId12"/>
          <a:stretch>
            <a:fillRect/>
          </a:stretch>
        </p:blipFill>
        <p:spPr>
          <a:xfrm>
            <a:off x="1809672" y="1038117"/>
            <a:ext cx="3193415" cy="952196"/>
          </a:xfrm>
          <a:prstGeom prst="rect">
            <a:avLst/>
          </a:prstGeom>
        </p:spPr>
      </p:pic>
      <p:sp>
        <p:nvSpPr>
          <p:cNvPr id="3" name="CuadroTexto 2"/>
          <p:cNvSpPr txBox="1"/>
          <p:nvPr/>
        </p:nvSpPr>
        <p:spPr>
          <a:xfrm>
            <a:off x="1776448" y="626273"/>
            <a:ext cx="3405804" cy="400110"/>
          </a:xfrm>
          <a:prstGeom prst="rect">
            <a:avLst/>
          </a:prstGeom>
          <a:noFill/>
        </p:spPr>
        <p:txBody>
          <a:bodyPr wrap="none" rtlCol="0">
            <a:spAutoFit/>
          </a:bodyPr>
          <a:lstStyle/>
          <a:p>
            <a:r>
              <a:rPr lang="en-US" sz="2000" dirty="0" smtClean="0"/>
              <a:t>Analysis with </a:t>
            </a:r>
            <a:r>
              <a:rPr lang="en-US" sz="2000" b="1" u="sng" dirty="0" err="1" smtClean="0"/>
              <a:t>unpolarized</a:t>
            </a:r>
            <a:r>
              <a:rPr lang="en-US" sz="2000" u="sng" dirty="0" smtClean="0"/>
              <a:t> light</a:t>
            </a:r>
            <a:endParaRPr lang="en-US" sz="2000" u="sng" dirty="0"/>
          </a:p>
        </p:txBody>
      </p:sp>
    </p:spTree>
    <p:extLst>
      <p:ext uri="{BB962C8B-B14F-4D97-AF65-F5344CB8AC3E}">
        <p14:creationId xmlns:p14="http://schemas.microsoft.com/office/powerpoint/2010/main" val="1975780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8"/>
          <p:cNvSpPr>
            <a:spLocks noChangeShapeType="1"/>
          </p:cNvSpPr>
          <p:nvPr/>
        </p:nvSpPr>
        <p:spPr bwMode="auto">
          <a:xfrm>
            <a:off x="0" y="614538"/>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0" name="9 Grupo"/>
          <p:cNvGrpSpPr>
            <a:grpSpLocks noChangeAspect="1"/>
          </p:cNvGrpSpPr>
          <p:nvPr/>
        </p:nvGrpSpPr>
        <p:grpSpPr>
          <a:xfrm>
            <a:off x="251520" y="1854793"/>
            <a:ext cx="5795420" cy="4166495"/>
            <a:chOff x="395536" y="980728"/>
            <a:chExt cx="7713704" cy="5545606"/>
          </a:xfrm>
        </p:grpSpPr>
        <p:graphicFrame>
          <p:nvGraphicFramePr>
            <p:cNvPr id="11" name="10 Objeto"/>
            <p:cNvGraphicFramePr>
              <a:graphicFrameLocks noChangeAspect="1"/>
            </p:cNvGraphicFramePr>
            <p:nvPr>
              <p:extLst/>
            </p:nvPr>
          </p:nvGraphicFramePr>
          <p:xfrm>
            <a:off x="4049880" y="980728"/>
            <a:ext cx="4059360" cy="2926080"/>
          </p:xfrm>
          <a:graphic>
            <a:graphicData uri="http://schemas.openxmlformats.org/presentationml/2006/ole">
              <mc:AlternateContent xmlns:mc="http://schemas.openxmlformats.org/markup-compatibility/2006">
                <mc:Choice xmlns:v="urn:schemas-microsoft-com:vml" Requires="v">
                  <p:oleObj spid="_x0000_s28014" name="Graph" r:id="rId3" imgW="4059720" imgH="2926080" progId="Origin50.Graph">
                    <p:embed/>
                  </p:oleObj>
                </mc:Choice>
                <mc:Fallback>
                  <p:oleObj name="Graph" r:id="rId3" imgW="4059720" imgH="2926080" progId="Origin50.Graph">
                    <p:embed/>
                    <p:pic>
                      <p:nvPicPr>
                        <p:cNvPr id="11" name="10 Objeto"/>
                        <p:cNvPicPr/>
                        <p:nvPr/>
                      </p:nvPicPr>
                      <p:blipFill>
                        <a:blip r:embed="rId4"/>
                        <a:stretch>
                          <a:fillRect/>
                        </a:stretch>
                      </p:blipFill>
                      <p:spPr>
                        <a:xfrm>
                          <a:off x="4049880" y="980728"/>
                          <a:ext cx="4059360" cy="2926080"/>
                        </a:xfrm>
                        <a:prstGeom prst="rect">
                          <a:avLst/>
                        </a:prstGeom>
                      </p:spPr>
                    </p:pic>
                  </p:oleObj>
                </mc:Fallback>
              </mc:AlternateContent>
            </a:graphicData>
          </a:graphic>
        </p:graphicFrame>
        <p:graphicFrame>
          <p:nvGraphicFramePr>
            <p:cNvPr id="12" name="11 Objeto"/>
            <p:cNvGraphicFramePr>
              <a:graphicFrameLocks noChangeAspect="1"/>
            </p:cNvGraphicFramePr>
            <p:nvPr>
              <p:extLst/>
            </p:nvPr>
          </p:nvGraphicFramePr>
          <p:xfrm>
            <a:off x="395536" y="981717"/>
            <a:ext cx="4059360" cy="2926080"/>
          </p:xfrm>
          <a:graphic>
            <a:graphicData uri="http://schemas.openxmlformats.org/presentationml/2006/ole">
              <mc:AlternateContent xmlns:mc="http://schemas.openxmlformats.org/markup-compatibility/2006">
                <mc:Choice xmlns:v="urn:schemas-microsoft-com:vml" Requires="v">
                  <p:oleObj spid="_x0000_s28015" name="Graph" r:id="rId5" imgW="4059720" imgH="2926080" progId="Origin50.Graph">
                    <p:embed/>
                  </p:oleObj>
                </mc:Choice>
                <mc:Fallback>
                  <p:oleObj name="Graph" r:id="rId5" imgW="4059720" imgH="2926080" progId="Origin50.Graph">
                    <p:embed/>
                    <p:pic>
                      <p:nvPicPr>
                        <p:cNvPr id="12" name="11 Objeto"/>
                        <p:cNvPicPr/>
                        <p:nvPr/>
                      </p:nvPicPr>
                      <p:blipFill>
                        <a:blip r:embed="rId6"/>
                        <a:stretch>
                          <a:fillRect/>
                        </a:stretch>
                      </p:blipFill>
                      <p:spPr>
                        <a:xfrm>
                          <a:off x="395536" y="981717"/>
                          <a:ext cx="4059360" cy="2926080"/>
                        </a:xfrm>
                        <a:prstGeom prst="rect">
                          <a:avLst/>
                        </a:prstGeom>
                      </p:spPr>
                    </p:pic>
                  </p:oleObj>
                </mc:Fallback>
              </mc:AlternateContent>
            </a:graphicData>
          </a:graphic>
        </p:graphicFrame>
        <p:graphicFrame>
          <p:nvGraphicFramePr>
            <p:cNvPr id="13" name="12 Objeto"/>
            <p:cNvGraphicFramePr>
              <a:graphicFrameLocks noChangeAspect="1"/>
            </p:cNvGraphicFramePr>
            <p:nvPr>
              <p:extLst/>
            </p:nvPr>
          </p:nvGraphicFramePr>
          <p:xfrm>
            <a:off x="4049880" y="3600254"/>
            <a:ext cx="4059360" cy="2926080"/>
          </p:xfrm>
          <a:graphic>
            <a:graphicData uri="http://schemas.openxmlformats.org/presentationml/2006/ole">
              <mc:AlternateContent xmlns:mc="http://schemas.openxmlformats.org/markup-compatibility/2006">
                <mc:Choice xmlns:v="urn:schemas-microsoft-com:vml" Requires="v">
                  <p:oleObj spid="_x0000_s28016" name="Graph" r:id="rId7" imgW="4059720" imgH="2926080" progId="Origin50.Graph">
                    <p:embed/>
                  </p:oleObj>
                </mc:Choice>
                <mc:Fallback>
                  <p:oleObj name="Graph" r:id="rId7" imgW="4059720" imgH="2926080" progId="Origin50.Graph">
                    <p:embed/>
                    <p:pic>
                      <p:nvPicPr>
                        <p:cNvPr id="13" name="12 Objeto"/>
                        <p:cNvPicPr/>
                        <p:nvPr/>
                      </p:nvPicPr>
                      <p:blipFill>
                        <a:blip r:embed="rId8"/>
                        <a:stretch>
                          <a:fillRect/>
                        </a:stretch>
                      </p:blipFill>
                      <p:spPr>
                        <a:xfrm>
                          <a:off x="4049880" y="3600254"/>
                          <a:ext cx="4059360" cy="2926080"/>
                        </a:xfrm>
                        <a:prstGeom prst="rect">
                          <a:avLst/>
                        </a:prstGeom>
                      </p:spPr>
                    </p:pic>
                  </p:oleObj>
                </mc:Fallback>
              </mc:AlternateContent>
            </a:graphicData>
          </a:graphic>
        </p:graphicFrame>
        <p:graphicFrame>
          <p:nvGraphicFramePr>
            <p:cNvPr id="14" name="13 Objeto"/>
            <p:cNvGraphicFramePr>
              <a:graphicFrameLocks noChangeAspect="1"/>
            </p:cNvGraphicFramePr>
            <p:nvPr>
              <p:extLst/>
            </p:nvPr>
          </p:nvGraphicFramePr>
          <p:xfrm>
            <a:off x="395536" y="3600254"/>
            <a:ext cx="4059360" cy="2926080"/>
          </p:xfrm>
          <a:graphic>
            <a:graphicData uri="http://schemas.openxmlformats.org/presentationml/2006/ole">
              <mc:AlternateContent xmlns:mc="http://schemas.openxmlformats.org/markup-compatibility/2006">
                <mc:Choice xmlns:v="urn:schemas-microsoft-com:vml" Requires="v">
                  <p:oleObj spid="_x0000_s28017" name="Graph" r:id="rId9" imgW="4059720" imgH="2926080" progId="Origin50.Graph">
                    <p:embed/>
                  </p:oleObj>
                </mc:Choice>
                <mc:Fallback>
                  <p:oleObj name="Graph" r:id="rId9" imgW="4059720" imgH="2926080" progId="Origin50.Graph">
                    <p:embed/>
                    <p:pic>
                      <p:nvPicPr>
                        <p:cNvPr id="14" name="13 Objeto"/>
                        <p:cNvPicPr/>
                        <p:nvPr/>
                      </p:nvPicPr>
                      <p:blipFill>
                        <a:blip r:embed="rId10"/>
                        <a:stretch>
                          <a:fillRect/>
                        </a:stretch>
                      </p:blipFill>
                      <p:spPr>
                        <a:xfrm>
                          <a:off x="395536" y="3600254"/>
                          <a:ext cx="4059360" cy="2926080"/>
                        </a:xfrm>
                        <a:prstGeom prst="rect">
                          <a:avLst/>
                        </a:prstGeom>
                      </p:spPr>
                    </p:pic>
                  </p:oleObj>
                </mc:Fallback>
              </mc:AlternateContent>
            </a:graphicData>
          </a:graphic>
        </p:graphicFrame>
      </p:grpSp>
      <p:sp>
        <p:nvSpPr>
          <p:cNvPr id="48" name="47 CuadroTexto"/>
          <p:cNvSpPr txBox="1"/>
          <p:nvPr/>
        </p:nvSpPr>
        <p:spPr>
          <a:xfrm>
            <a:off x="755576" y="934743"/>
            <a:ext cx="4680520" cy="830997"/>
          </a:xfrm>
          <a:prstGeom prst="rect">
            <a:avLst/>
          </a:prstGeom>
          <a:noFill/>
        </p:spPr>
        <p:txBody>
          <a:bodyPr wrap="square" rtlCol="0">
            <a:spAutoFit/>
          </a:bodyPr>
          <a:lstStyle/>
          <a:p>
            <a:r>
              <a:rPr lang="en-US" sz="2400" b="1" dirty="0" smtClean="0"/>
              <a:t>Fence-bundling induces strong optical polarization activity</a:t>
            </a:r>
            <a:endParaRPr lang="en-US" sz="2400" b="1" dirty="0"/>
          </a:p>
        </p:txBody>
      </p:sp>
      <p:sp>
        <p:nvSpPr>
          <p:cNvPr id="50" name="1 Título"/>
          <p:cNvSpPr txBox="1">
            <a:spLocks/>
          </p:cNvSpPr>
          <p:nvPr/>
        </p:nvSpPr>
        <p:spPr>
          <a:xfrm>
            <a:off x="60827" y="44624"/>
            <a:ext cx="526274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Optical activity of BMs</a:t>
            </a:r>
            <a:endParaRPr lang="en-US" sz="2400" b="1" dirty="0">
              <a:solidFill>
                <a:schemeClr val="accent3">
                  <a:lumMod val="75000"/>
                </a:schemeClr>
              </a:solidFill>
              <a:latin typeface="Narkisim" pitchFamily="34" charset="-79"/>
              <a:cs typeface="Narkisim" pitchFamily="34" charset="-79"/>
            </a:endParaRPr>
          </a:p>
        </p:txBody>
      </p:sp>
      <p:sp>
        <p:nvSpPr>
          <p:cNvPr id="2" name="1 CuadroTexto"/>
          <p:cNvSpPr txBox="1"/>
          <p:nvPr/>
        </p:nvSpPr>
        <p:spPr>
          <a:xfrm>
            <a:off x="5852045" y="4233282"/>
            <a:ext cx="2989605" cy="707886"/>
          </a:xfrm>
          <a:prstGeom prst="rect">
            <a:avLst/>
          </a:prstGeom>
          <a:noFill/>
        </p:spPr>
        <p:txBody>
          <a:bodyPr wrap="square" rtlCol="0">
            <a:spAutoFit/>
          </a:bodyPr>
          <a:lstStyle/>
          <a:p>
            <a:r>
              <a:rPr lang="es-ES" sz="2000" b="1" dirty="0" smtClean="0">
                <a:sym typeface="Symbol"/>
              </a:rPr>
              <a:t>=0⁰ → </a:t>
            </a:r>
            <a:r>
              <a:rPr lang="es-ES" sz="2000" b="1" dirty="0" err="1" smtClean="0">
                <a:sym typeface="Symbol"/>
              </a:rPr>
              <a:t>fence-bundling</a:t>
            </a:r>
            <a:endParaRPr lang="es-ES" sz="2000" b="1" dirty="0" smtClean="0"/>
          </a:p>
          <a:p>
            <a:r>
              <a:rPr lang="es-ES" sz="2000" b="1" dirty="0" smtClean="0">
                <a:sym typeface="Symbol"/>
              </a:rPr>
              <a:t>=90</a:t>
            </a:r>
            <a:r>
              <a:rPr lang="es-ES" sz="2000" b="1" dirty="0">
                <a:sym typeface="Symbol"/>
              </a:rPr>
              <a:t>⁰ </a:t>
            </a:r>
            <a:r>
              <a:rPr lang="es-ES" sz="2000" b="1" dirty="0" smtClean="0">
                <a:sym typeface="Symbol"/>
              </a:rPr>
              <a:t>→  </a:t>
            </a:r>
            <a:r>
              <a:rPr lang="es-ES" sz="2000" b="1" dirty="0" err="1" smtClean="0">
                <a:sym typeface="Symbol"/>
              </a:rPr>
              <a:t>fence-bundling</a:t>
            </a:r>
            <a:endParaRPr lang="es-ES" sz="2000" b="1" dirty="0">
              <a:sym typeface="Symbol"/>
            </a:endParaRPr>
          </a:p>
        </p:txBody>
      </p:sp>
      <p:grpSp>
        <p:nvGrpSpPr>
          <p:cNvPr id="4" name="3 Grupo"/>
          <p:cNvGrpSpPr/>
          <p:nvPr/>
        </p:nvGrpSpPr>
        <p:grpSpPr>
          <a:xfrm>
            <a:off x="5545315" y="483706"/>
            <a:ext cx="3381962" cy="1329621"/>
            <a:chOff x="5652120" y="-3255"/>
            <a:chExt cx="3381962" cy="1329621"/>
          </a:xfrm>
        </p:grpSpPr>
        <p:pic>
          <p:nvPicPr>
            <p:cNvPr id="2048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2120" y="-3255"/>
              <a:ext cx="3381962" cy="132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7342808" y="183014"/>
              <a:ext cx="324128" cy="369332"/>
            </a:xfrm>
            <a:prstGeom prst="rect">
              <a:avLst/>
            </a:prstGeom>
          </p:spPr>
          <p:txBody>
            <a:bodyPr wrap="none">
              <a:spAutoFit/>
            </a:bodyPr>
            <a:lstStyle/>
            <a:p>
              <a:r>
                <a:rPr lang="es-ES" dirty="0" smtClean="0">
                  <a:sym typeface="Symbol"/>
                </a:rPr>
                <a:t></a:t>
              </a:r>
              <a:endParaRPr lang="es-ES" dirty="0"/>
            </a:p>
          </p:txBody>
        </p:sp>
      </p:grpSp>
      <p:grpSp>
        <p:nvGrpSpPr>
          <p:cNvPr id="5" name="4 Grupo"/>
          <p:cNvGrpSpPr/>
          <p:nvPr/>
        </p:nvGrpSpPr>
        <p:grpSpPr>
          <a:xfrm>
            <a:off x="5852045" y="2068379"/>
            <a:ext cx="3256085" cy="2160870"/>
            <a:chOff x="5852045" y="1556792"/>
            <a:chExt cx="3256085" cy="2160870"/>
          </a:xfrm>
        </p:grpSpPr>
        <p:pic>
          <p:nvPicPr>
            <p:cNvPr id="2048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2045" y="1556792"/>
              <a:ext cx="3241305" cy="216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Rectángulo"/>
            <p:cNvSpPr/>
            <p:nvPr/>
          </p:nvSpPr>
          <p:spPr>
            <a:xfrm>
              <a:off x="7812360" y="1574504"/>
              <a:ext cx="1079142" cy="369332"/>
            </a:xfrm>
            <a:prstGeom prst="rect">
              <a:avLst/>
            </a:prstGeom>
            <a:solidFill>
              <a:schemeClr val="bg1"/>
            </a:solidFill>
          </p:spPr>
          <p:txBody>
            <a:bodyPr wrap="none">
              <a:spAutoFit/>
            </a:bodyPr>
            <a:lstStyle/>
            <a:p>
              <a:r>
                <a:rPr lang="es-ES" dirty="0" smtClean="0">
                  <a:sym typeface="Symbol"/>
                </a:rPr>
                <a:t>=90⁰ (p)</a:t>
              </a:r>
              <a:endParaRPr lang="es-ES" dirty="0"/>
            </a:p>
          </p:txBody>
        </p:sp>
        <p:sp>
          <p:nvSpPr>
            <p:cNvPr id="18" name="17 Rectángulo"/>
            <p:cNvSpPr/>
            <p:nvPr/>
          </p:nvSpPr>
          <p:spPr>
            <a:xfrm>
              <a:off x="8178067" y="2452561"/>
              <a:ext cx="930063" cy="369332"/>
            </a:xfrm>
            <a:prstGeom prst="rect">
              <a:avLst/>
            </a:prstGeom>
            <a:solidFill>
              <a:schemeClr val="bg1"/>
            </a:solidFill>
          </p:spPr>
          <p:txBody>
            <a:bodyPr wrap="none">
              <a:spAutoFit/>
            </a:bodyPr>
            <a:lstStyle/>
            <a:p>
              <a:r>
                <a:rPr lang="es-ES" dirty="0" smtClean="0">
                  <a:sym typeface="Symbol"/>
                </a:rPr>
                <a:t>=0⁰ (s)</a:t>
              </a:r>
              <a:endParaRPr lang="es-ES" dirty="0"/>
            </a:p>
          </p:txBody>
        </p:sp>
      </p:grpSp>
      <p:cxnSp>
        <p:nvCxnSpPr>
          <p:cNvPr id="7" name="6 Conector recto de flecha"/>
          <p:cNvCxnSpPr>
            <a:stCxn id="48" idx="2"/>
          </p:cNvCxnSpPr>
          <p:nvPr/>
        </p:nvCxnSpPr>
        <p:spPr>
          <a:xfrm flipH="1">
            <a:off x="2051720" y="1765740"/>
            <a:ext cx="1044116" cy="5111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3138056" y="1765740"/>
            <a:ext cx="1073904" cy="3671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4688830" y="110815"/>
            <a:ext cx="3078792" cy="400110"/>
          </a:xfrm>
          <a:prstGeom prst="rect">
            <a:avLst/>
          </a:prstGeom>
          <a:noFill/>
        </p:spPr>
        <p:txBody>
          <a:bodyPr wrap="none" rtlCol="0">
            <a:spAutoFit/>
          </a:bodyPr>
          <a:lstStyle/>
          <a:p>
            <a:r>
              <a:rPr lang="en-US" sz="2000" dirty="0" smtClean="0"/>
              <a:t>Analysis with </a:t>
            </a:r>
            <a:r>
              <a:rPr lang="en-US" sz="2000" b="1" u="sng" dirty="0" smtClean="0"/>
              <a:t>polarized</a:t>
            </a:r>
            <a:r>
              <a:rPr lang="en-US" sz="2000" u="sng" dirty="0" smtClean="0"/>
              <a:t> light</a:t>
            </a:r>
            <a:endParaRPr lang="en-US" sz="2000" u="sng" dirty="0"/>
          </a:p>
        </p:txBody>
      </p:sp>
      <p:sp>
        <p:nvSpPr>
          <p:cNvPr id="22" name="Rectángulo 21"/>
          <p:cNvSpPr/>
          <p:nvPr/>
        </p:nvSpPr>
        <p:spPr>
          <a:xfrm>
            <a:off x="3131840" y="4027052"/>
            <a:ext cx="2660856" cy="2055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339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8"/>
          <p:cNvSpPr>
            <a:spLocks noChangeShapeType="1"/>
          </p:cNvSpPr>
          <p:nvPr/>
        </p:nvSpPr>
        <p:spPr bwMode="auto">
          <a:xfrm>
            <a:off x="0" y="614538"/>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7 Imagen"/>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952475" y="830292"/>
            <a:ext cx="7318058" cy="2742724"/>
          </a:xfrm>
          <a:prstGeom prst="rect">
            <a:avLst/>
          </a:prstGeom>
        </p:spPr>
      </p:pic>
      <p:pic>
        <p:nvPicPr>
          <p:cNvPr id="13" name="12 Imagen"/>
          <p:cNvPicPr>
            <a:picLocks noChangeAspect="1"/>
          </p:cNvPicPr>
          <p:nvPr/>
        </p:nvPicPr>
        <p:blipFill rotWithShape="1">
          <a:blip r:embed="rId4">
            <a:extLst>
              <a:ext uri="{28A0092B-C50C-407E-A947-70E740481C1C}">
                <a14:useLocalDpi xmlns:a14="http://schemas.microsoft.com/office/drawing/2010/main" val="0"/>
              </a:ext>
            </a:extLst>
          </a:blip>
          <a:srcRect l="5355" t="23040" r="35303" b="21013"/>
          <a:stretch/>
        </p:blipFill>
        <p:spPr>
          <a:xfrm flipH="1">
            <a:off x="4139952" y="3853847"/>
            <a:ext cx="3063699" cy="2318657"/>
          </a:xfrm>
          <a:prstGeom prst="rect">
            <a:avLst/>
          </a:prstGeom>
        </p:spPr>
      </p:pic>
      <p:sp>
        <p:nvSpPr>
          <p:cNvPr id="14" name="13 CuadroTexto"/>
          <p:cNvSpPr txBox="1"/>
          <p:nvPr/>
        </p:nvSpPr>
        <p:spPr>
          <a:xfrm>
            <a:off x="4486613" y="3645024"/>
            <a:ext cx="2389643" cy="646331"/>
          </a:xfrm>
          <a:prstGeom prst="rect">
            <a:avLst/>
          </a:prstGeom>
          <a:noFill/>
        </p:spPr>
        <p:txBody>
          <a:bodyPr wrap="square" rtlCol="0">
            <a:spAutoFit/>
          </a:bodyPr>
          <a:lstStyle/>
          <a:p>
            <a:r>
              <a:rPr lang="en-US" dirty="0" smtClean="0"/>
              <a:t>Fast optical axis (low n)</a:t>
            </a:r>
          </a:p>
          <a:p>
            <a:r>
              <a:rPr lang="en-US" b="1" dirty="0" smtClean="0">
                <a:sym typeface="Symbol"/>
              </a:rPr>
              <a:t> fence-bundling</a:t>
            </a:r>
            <a:endParaRPr lang="en-US" b="1" dirty="0"/>
          </a:p>
        </p:txBody>
      </p:sp>
      <p:sp>
        <p:nvSpPr>
          <p:cNvPr id="15" name="14 CuadroTexto"/>
          <p:cNvSpPr txBox="1"/>
          <p:nvPr/>
        </p:nvSpPr>
        <p:spPr>
          <a:xfrm>
            <a:off x="251520" y="3390091"/>
            <a:ext cx="4104456" cy="830997"/>
          </a:xfrm>
          <a:prstGeom prst="rect">
            <a:avLst/>
          </a:prstGeom>
          <a:noFill/>
        </p:spPr>
        <p:txBody>
          <a:bodyPr wrap="square" rtlCol="0">
            <a:spAutoFit/>
          </a:bodyPr>
          <a:lstStyle/>
          <a:p>
            <a:r>
              <a:rPr lang="en-US" sz="2400" dirty="0" smtClean="0"/>
              <a:t>Simulated as </a:t>
            </a:r>
          </a:p>
          <a:p>
            <a:r>
              <a:rPr lang="en-US" sz="2400" b="1" dirty="0" smtClean="0"/>
              <a:t>uniaxial birefringent BM stack</a:t>
            </a:r>
            <a:endParaRPr lang="en-US" sz="2400" b="1" dirty="0"/>
          </a:p>
        </p:txBody>
      </p:sp>
      <p:sp>
        <p:nvSpPr>
          <p:cNvPr id="16" name="15 CuadroTexto"/>
          <p:cNvSpPr txBox="1"/>
          <p:nvPr/>
        </p:nvSpPr>
        <p:spPr>
          <a:xfrm>
            <a:off x="1619672" y="4149080"/>
            <a:ext cx="2416965" cy="461665"/>
          </a:xfrm>
          <a:prstGeom prst="rect">
            <a:avLst/>
          </a:prstGeom>
          <a:noFill/>
        </p:spPr>
        <p:txBody>
          <a:bodyPr wrap="square" rtlCol="0">
            <a:spAutoFit/>
          </a:bodyPr>
          <a:lstStyle/>
          <a:p>
            <a:r>
              <a:rPr lang="en-US" sz="2400" dirty="0" smtClean="0"/>
              <a:t>∆n=(n</a:t>
            </a:r>
            <a:r>
              <a:rPr lang="en-US" sz="2400" baseline="-25000" dirty="0" smtClean="0"/>
              <a:t>e</a:t>
            </a:r>
            <a:r>
              <a:rPr lang="en-US" sz="2400" dirty="0" smtClean="0"/>
              <a:t>-n</a:t>
            </a:r>
            <a:r>
              <a:rPr lang="en-US" sz="2400" baseline="-25000" dirty="0" smtClean="0"/>
              <a:t>o</a:t>
            </a:r>
            <a:r>
              <a:rPr lang="en-US" sz="2400" dirty="0" smtClean="0"/>
              <a:t>)=</a:t>
            </a:r>
            <a:r>
              <a:rPr lang="en-US" sz="2400" dirty="0" err="1" smtClean="0"/>
              <a:t>n</a:t>
            </a:r>
            <a:r>
              <a:rPr lang="en-US" sz="2400" baseline="-25000" dirty="0" err="1" smtClean="0">
                <a:sym typeface="Symbol"/>
              </a:rPr>
              <a:t>b</a:t>
            </a:r>
            <a:r>
              <a:rPr lang="en-US" sz="2400" dirty="0" err="1" smtClean="0"/>
              <a:t>-n</a:t>
            </a:r>
            <a:r>
              <a:rPr lang="en-US" sz="2400" baseline="-25000" dirty="0" err="1" smtClean="0"/>
              <a:t>b</a:t>
            </a:r>
            <a:endParaRPr lang="en-US" sz="2400" dirty="0"/>
          </a:p>
        </p:txBody>
      </p:sp>
      <p:grpSp>
        <p:nvGrpSpPr>
          <p:cNvPr id="18" name="17 Grupo"/>
          <p:cNvGrpSpPr/>
          <p:nvPr/>
        </p:nvGrpSpPr>
        <p:grpSpPr>
          <a:xfrm>
            <a:off x="251520" y="4425240"/>
            <a:ext cx="2983635" cy="1740064"/>
            <a:chOff x="520726" y="1690472"/>
            <a:chExt cx="2983635" cy="1740064"/>
          </a:xfrm>
        </p:grpSpPr>
        <p:sp>
          <p:nvSpPr>
            <p:cNvPr id="19" name="18 CuadroTexto"/>
            <p:cNvSpPr txBox="1"/>
            <p:nvPr/>
          </p:nvSpPr>
          <p:spPr>
            <a:xfrm>
              <a:off x="1109664" y="1877408"/>
              <a:ext cx="1878600" cy="400110"/>
            </a:xfrm>
            <a:prstGeom prst="rect">
              <a:avLst/>
            </a:prstGeom>
            <a:noFill/>
          </p:spPr>
          <p:txBody>
            <a:bodyPr wrap="square" rtlCol="0">
              <a:spAutoFit/>
            </a:bodyPr>
            <a:lstStyle/>
            <a:p>
              <a:r>
                <a:rPr lang="es-ES" sz="2000" b="1" dirty="0" smtClean="0">
                  <a:latin typeface="Georgia" panose="02040502050405020303" pitchFamily="18" charset="0"/>
                </a:rPr>
                <a:t>TiO</a:t>
              </a:r>
              <a:r>
                <a:rPr lang="es-ES" sz="2000" b="1" baseline="-25000" dirty="0" smtClean="0">
                  <a:latin typeface="Georgia" panose="02040502050405020303" pitchFamily="18" charset="0"/>
                </a:rPr>
                <a:t>2</a:t>
              </a:r>
              <a:r>
                <a:rPr lang="en-US" sz="2000" dirty="0"/>
                <a:t> ∆n=-0.150</a:t>
              </a:r>
              <a:endParaRPr lang="es-ES" sz="2000" b="1" dirty="0">
                <a:latin typeface="Georgia" panose="02040502050405020303" pitchFamily="18" charset="0"/>
              </a:endParaRPr>
            </a:p>
          </p:txBody>
        </p:sp>
        <p:sp>
          <p:nvSpPr>
            <p:cNvPr id="20" name="19 CuadroTexto"/>
            <p:cNvSpPr txBox="1"/>
            <p:nvPr/>
          </p:nvSpPr>
          <p:spPr>
            <a:xfrm>
              <a:off x="1113191" y="2623607"/>
              <a:ext cx="2391170" cy="707886"/>
            </a:xfrm>
            <a:prstGeom prst="rect">
              <a:avLst/>
            </a:prstGeom>
            <a:noFill/>
          </p:spPr>
          <p:txBody>
            <a:bodyPr wrap="square" rtlCol="0">
              <a:spAutoFit/>
            </a:bodyPr>
            <a:lstStyle/>
            <a:p>
              <a:r>
                <a:rPr lang="es-ES" sz="2000" b="1" dirty="0" smtClean="0">
                  <a:latin typeface="Georgia" panose="02040502050405020303" pitchFamily="18" charset="0"/>
                </a:rPr>
                <a:t>SiO</a:t>
              </a:r>
              <a:r>
                <a:rPr lang="es-ES" sz="2000" b="1" baseline="-25000" dirty="0" smtClean="0">
                  <a:latin typeface="Georgia" panose="02040502050405020303" pitchFamily="18" charset="0"/>
                </a:rPr>
                <a:t>2</a:t>
              </a:r>
              <a:r>
                <a:rPr lang="es-ES" sz="2000" b="1" dirty="0" smtClean="0">
                  <a:latin typeface="Georgia" panose="02040502050405020303" pitchFamily="18" charset="0"/>
                </a:rPr>
                <a:t> </a:t>
              </a:r>
              <a:r>
                <a:rPr lang="en-US" sz="2000" dirty="0"/>
                <a:t>∆n=-0.043</a:t>
              </a:r>
            </a:p>
            <a:p>
              <a:endParaRPr lang="es-ES" sz="2000" b="1" dirty="0">
                <a:latin typeface="Georgia" panose="02040502050405020303" pitchFamily="18" charset="0"/>
              </a:endParaRPr>
            </a:p>
          </p:txBody>
        </p:sp>
        <p:pic>
          <p:nvPicPr>
            <p:cNvPr id="21" name="20 Imagen"/>
            <p:cNvPicPr>
              <a:picLocks noChangeAspect="1"/>
            </p:cNvPicPr>
            <p:nvPr/>
          </p:nvPicPr>
          <p:blipFill rotWithShape="1">
            <a:blip r:embed="rId5" cstate="print">
              <a:extLst>
                <a:ext uri="{28A0092B-C50C-407E-A947-70E740481C1C}">
                  <a14:useLocalDpi xmlns:a14="http://schemas.microsoft.com/office/drawing/2010/main" val="0"/>
                </a:ext>
              </a:extLst>
            </a:blip>
            <a:srcRect l="13954" r="43023"/>
            <a:stretch/>
          </p:blipFill>
          <p:spPr>
            <a:xfrm>
              <a:off x="520726" y="1690472"/>
              <a:ext cx="498314" cy="1740064"/>
            </a:xfrm>
            <a:prstGeom prst="rect">
              <a:avLst/>
            </a:prstGeom>
          </p:spPr>
        </p:pic>
        <p:pic>
          <p:nvPicPr>
            <p:cNvPr id="22" name="Picture 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164" y="2945244"/>
              <a:ext cx="378570" cy="36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944" y="2195975"/>
              <a:ext cx="393008" cy="36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25 CuadroTexto"/>
          <p:cNvSpPr txBox="1"/>
          <p:nvPr/>
        </p:nvSpPr>
        <p:spPr>
          <a:xfrm>
            <a:off x="2987824" y="4733023"/>
            <a:ext cx="1728192" cy="646331"/>
          </a:xfrm>
          <a:prstGeom prst="rect">
            <a:avLst/>
          </a:prstGeom>
          <a:noFill/>
        </p:spPr>
        <p:txBody>
          <a:bodyPr wrap="square" rtlCol="0">
            <a:spAutoFit/>
          </a:bodyPr>
          <a:lstStyle/>
          <a:p>
            <a:r>
              <a:rPr lang="en-US" dirty="0"/>
              <a:t>∆</a:t>
            </a:r>
            <a:r>
              <a:rPr lang="en-US" dirty="0" err="1" smtClean="0"/>
              <a:t>n</a:t>
            </a:r>
            <a:r>
              <a:rPr lang="en-US" baseline="-25000" dirty="0" err="1" smtClean="0"/>
              <a:t>calcite</a:t>
            </a:r>
            <a:r>
              <a:rPr lang="en-US" dirty="0" smtClean="0"/>
              <a:t> =</a:t>
            </a:r>
            <a:r>
              <a:rPr lang="es-ES" dirty="0" smtClean="0"/>
              <a:t>-0.172</a:t>
            </a:r>
          </a:p>
          <a:p>
            <a:r>
              <a:rPr lang="en-US" dirty="0"/>
              <a:t>∆</a:t>
            </a:r>
            <a:r>
              <a:rPr lang="en-US" dirty="0" err="1" smtClean="0"/>
              <a:t>n</a:t>
            </a:r>
            <a:r>
              <a:rPr lang="en-US" baseline="-25000" dirty="0" err="1" smtClean="0"/>
              <a:t>quartz</a:t>
            </a:r>
            <a:r>
              <a:rPr lang="en-US" dirty="0" smtClean="0"/>
              <a:t> =</a:t>
            </a:r>
            <a:r>
              <a:rPr lang="es-ES" dirty="0" smtClean="0"/>
              <a:t>+0.009</a:t>
            </a:r>
            <a:endParaRPr lang="es-ES" dirty="0"/>
          </a:p>
        </p:txBody>
      </p:sp>
      <p:sp>
        <p:nvSpPr>
          <p:cNvPr id="29" name="28 CuadroTexto"/>
          <p:cNvSpPr txBox="1"/>
          <p:nvPr/>
        </p:nvSpPr>
        <p:spPr>
          <a:xfrm>
            <a:off x="6588224" y="4581128"/>
            <a:ext cx="2520280" cy="646331"/>
          </a:xfrm>
          <a:prstGeom prst="rect">
            <a:avLst/>
          </a:prstGeom>
          <a:noFill/>
        </p:spPr>
        <p:txBody>
          <a:bodyPr wrap="square" rtlCol="0">
            <a:spAutoFit/>
          </a:bodyPr>
          <a:lstStyle/>
          <a:p>
            <a:r>
              <a:rPr lang="en-US" dirty="0" smtClean="0"/>
              <a:t>Slow optical axis (high n) </a:t>
            </a:r>
            <a:r>
              <a:rPr lang="en-US" b="1" dirty="0" smtClean="0"/>
              <a:t>fence-bundling</a:t>
            </a:r>
            <a:endParaRPr lang="en-US" b="1" dirty="0"/>
          </a:p>
        </p:txBody>
      </p:sp>
      <p:sp>
        <p:nvSpPr>
          <p:cNvPr id="27" name="1 Título"/>
          <p:cNvSpPr txBox="1">
            <a:spLocks/>
          </p:cNvSpPr>
          <p:nvPr/>
        </p:nvSpPr>
        <p:spPr>
          <a:xfrm>
            <a:off x="60827" y="44624"/>
            <a:ext cx="526274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Optical activity of SBMs</a:t>
            </a:r>
            <a:endParaRPr lang="en-US" sz="2400" b="1" dirty="0">
              <a:solidFill>
                <a:schemeClr val="accent3">
                  <a:lumMod val="75000"/>
                </a:schemeClr>
              </a:solidFill>
              <a:latin typeface="Narkisim" pitchFamily="34" charset="-79"/>
              <a:cs typeface="Narkisim" pitchFamily="34" charset="-79"/>
            </a:endParaRPr>
          </a:p>
        </p:txBody>
      </p:sp>
      <p:pic>
        <p:nvPicPr>
          <p:cNvPr id="12416" name="Picture 1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630" y="15746"/>
            <a:ext cx="2267744" cy="88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9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394893" y="876125"/>
            <a:ext cx="4747069" cy="300082"/>
          </a:xfrm>
          <a:prstGeom prst="rect">
            <a:avLst/>
          </a:prstGeom>
        </p:spPr>
        <p:txBody>
          <a:bodyPr wrap="none">
            <a:spAutoFit/>
          </a:bodyPr>
          <a:lstStyle/>
          <a:p>
            <a:r>
              <a:rPr lang="en-US" sz="1350" dirty="0">
                <a:solidFill>
                  <a:srgbClr val="000000"/>
                </a:solidFill>
                <a:latin typeface="Times New Roman" panose="02020603050405020304" pitchFamily="18" charset="0"/>
                <a:ea typeface="Calibri" panose="020F0502020204030204" pitchFamily="34" charset="0"/>
              </a:rPr>
              <a:t>VASSCAA-9 meeting, Sydney, Australia. August 13</a:t>
            </a:r>
            <a:r>
              <a:rPr lang="en-US" sz="1350" baseline="30000" dirty="0">
                <a:solidFill>
                  <a:srgbClr val="000000"/>
                </a:solidFill>
                <a:latin typeface="Times New Roman" panose="02020603050405020304" pitchFamily="18" charset="0"/>
                <a:ea typeface="Calibri" panose="020F0502020204030204" pitchFamily="34" charset="0"/>
              </a:rPr>
              <a:t>th</a:t>
            </a:r>
            <a:r>
              <a:rPr lang="en-US" sz="1350" dirty="0">
                <a:solidFill>
                  <a:srgbClr val="000000"/>
                </a:solidFill>
                <a:latin typeface="Times New Roman" panose="02020603050405020304" pitchFamily="18" charset="0"/>
                <a:ea typeface="Calibri" panose="020F0502020204030204" pitchFamily="34" charset="0"/>
              </a:rPr>
              <a:t>-16th,  2018</a:t>
            </a:r>
            <a:endParaRPr lang="en-US" sz="1350" dirty="0"/>
          </a:p>
        </p:txBody>
      </p:sp>
      <p:sp>
        <p:nvSpPr>
          <p:cNvPr id="6" name="Rectángulo 5"/>
          <p:cNvSpPr/>
          <p:nvPr/>
        </p:nvSpPr>
        <p:spPr>
          <a:xfrm>
            <a:off x="556341" y="1896349"/>
            <a:ext cx="4015660" cy="1200329"/>
          </a:xfrm>
          <a:prstGeom prst="rect">
            <a:avLst/>
          </a:prstGeom>
        </p:spPr>
        <p:txBody>
          <a:bodyPr wrap="square">
            <a:spAutoFit/>
          </a:bodyPr>
          <a:lstStyle/>
          <a:p>
            <a:r>
              <a:rPr lang="en-US" sz="2400" b="1" dirty="0">
                <a:solidFill>
                  <a:schemeClr val="bg1">
                    <a:lumMod val="75000"/>
                  </a:schemeClr>
                </a:solidFill>
                <a:cs typeface="Arial" panose="020B0604020202020204" pitchFamily="34" charset="0"/>
              </a:rPr>
              <a:t>Dye Giant Absorption and Light Confinement Effects in Porous </a:t>
            </a:r>
            <a:r>
              <a:rPr lang="en-US" sz="2400" b="1" dirty="0" err="1">
                <a:solidFill>
                  <a:schemeClr val="bg1">
                    <a:lumMod val="75000"/>
                  </a:schemeClr>
                </a:solidFill>
                <a:cs typeface="Arial" panose="020B0604020202020204" pitchFamily="34" charset="0"/>
              </a:rPr>
              <a:t>Microcavities</a:t>
            </a:r>
            <a:endParaRPr lang="en-US" sz="2400" b="1" dirty="0">
              <a:solidFill>
                <a:schemeClr val="bg1">
                  <a:lumMod val="75000"/>
                </a:schemeClr>
              </a:solidFill>
              <a:cs typeface="Arial" panose="020B0604020202020204" pitchFamily="34" charset="0"/>
            </a:endParaRPr>
          </a:p>
        </p:txBody>
      </p:sp>
      <p:sp>
        <p:nvSpPr>
          <p:cNvPr id="9" name="Rectángulo 8"/>
          <p:cNvSpPr/>
          <p:nvPr/>
        </p:nvSpPr>
        <p:spPr>
          <a:xfrm>
            <a:off x="970964" y="4015789"/>
            <a:ext cx="7605389" cy="1079783"/>
          </a:xfrm>
          <a:prstGeom prst="rect">
            <a:avLst/>
          </a:prstGeom>
        </p:spPr>
        <p:txBody>
          <a:bodyPr wrap="square">
            <a:spAutoFit/>
          </a:bodyPr>
          <a:lstStyle/>
          <a:p>
            <a:pPr>
              <a:spcAft>
                <a:spcPts val="450"/>
              </a:spcAft>
            </a:pPr>
            <a:r>
              <a:rPr lang="en-US" altLang="es-ES" sz="1500" i="1" dirty="0">
                <a:latin typeface="Arial" panose="020B0604020202020204" pitchFamily="34" charset="0"/>
                <a:cs typeface="Arial" panose="020B0604020202020204" pitchFamily="34" charset="0"/>
              </a:rPr>
              <a:t>M. Oliva-</a:t>
            </a:r>
            <a:r>
              <a:rPr lang="en-US" altLang="es-ES" sz="1500" i="1" dirty="0" err="1">
                <a:latin typeface="Arial" panose="020B0604020202020204" pitchFamily="34" charset="0"/>
                <a:cs typeface="Arial" panose="020B0604020202020204" pitchFamily="34" charset="0"/>
              </a:rPr>
              <a:t>Ramírez</a:t>
            </a:r>
            <a:r>
              <a:rPr lang="en-US" altLang="es-ES" sz="1500" i="1" dirty="0">
                <a:latin typeface="Arial" panose="020B0604020202020204" pitchFamily="34" charset="0"/>
                <a:cs typeface="Arial" panose="020B0604020202020204" pitchFamily="34" charset="0"/>
              </a:rPr>
              <a:t>, J. Gil-Rostra, Adam C. </a:t>
            </a:r>
            <a:r>
              <a:rPr lang="en-US" altLang="es-ES" sz="1500" i="1" dirty="0" err="1">
                <a:latin typeface="Arial" panose="020B0604020202020204" pitchFamily="34" charset="0"/>
                <a:cs typeface="Arial" panose="020B0604020202020204" pitchFamily="34" charset="0"/>
              </a:rPr>
              <a:t>Simonsen</a:t>
            </a:r>
            <a:r>
              <a:rPr lang="en-US" altLang="es-ES" sz="1500" i="1" dirty="0">
                <a:latin typeface="Arial" panose="020B0604020202020204" pitchFamily="34" charset="0"/>
                <a:cs typeface="Arial" panose="020B0604020202020204" pitchFamily="34" charset="0"/>
              </a:rPr>
              <a:t>, </a:t>
            </a:r>
            <a:r>
              <a:rPr lang="en-US" altLang="es-ES" sz="1500" b="1" i="1" dirty="0">
                <a:latin typeface="Arial" panose="020B0604020202020204" pitchFamily="34" charset="0"/>
                <a:cs typeface="Arial" panose="020B0604020202020204" pitchFamily="34" charset="0"/>
              </a:rPr>
              <a:t>F. </a:t>
            </a:r>
            <a:r>
              <a:rPr lang="en-US" altLang="es-ES" sz="1500" b="1" i="1" dirty="0" err="1">
                <a:latin typeface="Arial" panose="020B0604020202020204" pitchFamily="34" charset="0"/>
                <a:cs typeface="Arial" panose="020B0604020202020204" pitchFamily="34" charset="0"/>
              </a:rPr>
              <a:t>Yubero</a:t>
            </a:r>
            <a:r>
              <a:rPr lang="en-US" altLang="es-ES" sz="1500" i="1" dirty="0">
                <a:latin typeface="Arial" panose="020B0604020202020204" pitchFamily="34" charset="0"/>
                <a:cs typeface="Arial" panose="020B0604020202020204" pitchFamily="34" charset="0"/>
              </a:rPr>
              <a:t>, A.R. González-Elipe, </a:t>
            </a:r>
          </a:p>
          <a:p>
            <a:r>
              <a:rPr lang="en-US" altLang="es-ES" sz="1500" dirty="0">
                <a:latin typeface="Arial" panose="020B0604020202020204" pitchFamily="34" charset="0"/>
                <a:cs typeface="Arial" panose="020B0604020202020204" pitchFamily="34" charset="0"/>
              </a:rPr>
              <a:t>Institute of Materials Science of Seville, Spain</a:t>
            </a:r>
          </a:p>
          <a:p>
            <a:endParaRPr lang="en-US" altLang="es-ES" sz="1500" i="1" dirty="0">
              <a:latin typeface="Arial" panose="020B0604020202020204" pitchFamily="34" charset="0"/>
              <a:cs typeface="Arial" panose="020B0604020202020204" pitchFamily="34" charset="0"/>
            </a:endParaRPr>
          </a:p>
          <a:p>
            <a:r>
              <a:rPr lang="en-US" altLang="es-ES" sz="1500" i="1" dirty="0">
                <a:latin typeface="Arial" panose="020B0604020202020204" pitchFamily="34" charset="0"/>
                <a:cs typeface="Arial" panose="020B0604020202020204" pitchFamily="34" charset="0"/>
              </a:rPr>
              <a:t>yubero@icmse.csic.es</a:t>
            </a:r>
          </a:p>
        </p:txBody>
      </p:sp>
      <p:pic>
        <p:nvPicPr>
          <p:cNvPr id="10" name="0 Imagen"/>
          <p:cNvPicPr>
            <a:picLocks noChangeAspect="1"/>
          </p:cNvPicPr>
          <p:nvPr/>
        </p:nvPicPr>
        <p:blipFill rotWithShape="1">
          <a:blip r:embed="rId3">
            <a:extLst>
              <a:ext uri="{28A0092B-C50C-407E-A947-70E740481C1C}">
                <a14:useLocalDpi xmlns:a14="http://schemas.microsoft.com/office/drawing/2010/main" val="0"/>
              </a:ext>
            </a:extLst>
          </a:blip>
          <a:srcRect l="16840" t="5134" r="17728" b="24386"/>
          <a:stretch/>
        </p:blipFill>
        <p:spPr>
          <a:xfrm>
            <a:off x="1498339" y="919440"/>
            <a:ext cx="574999" cy="619351"/>
          </a:xfrm>
          <a:prstGeom prst="rect">
            <a:avLst/>
          </a:prstGeom>
        </p:spPr>
      </p:pic>
      <p:pic>
        <p:nvPicPr>
          <p:cNvPr id="11" name="Picture 17" descr="Fotocomposicion con la imagen de Cajal ye logotipo y nombre del CSIC">
            <a:hlinkClick r:id="rId4"/>
          </p:cNvPr>
          <p:cNvPicPr>
            <a:picLocks noChangeAspect="1" noChangeArrowheads="1"/>
          </p:cNvPicPr>
          <p:nvPr/>
        </p:nvPicPr>
        <p:blipFill>
          <a:blip r:embed="rId5" cstate="print"/>
          <a:srcRect/>
          <a:stretch>
            <a:fillRect/>
          </a:stretch>
        </p:blipFill>
        <p:spPr bwMode="auto">
          <a:xfrm>
            <a:off x="148189" y="919440"/>
            <a:ext cx="1350169" cy="608410"/>
          </a:xfrm>
          <a:prstGeom prst="rect">
            <a:avLst/>
          </a:prstGeom>
          <a:noFill/>
        </p:spPr>
      </p:pic>
      <p:sp>
        <p:nvSpPr>
          <p:cNvPr id="4" name="Rectángulo 3"/>
          <p:cNvSpPr/>
          <p:nvPr/>
        </p:nvSpPr>
        <p:spPr>
          <a:xfrm>
            <a:off x="4773659" y="1896349"/>
            <a:ext cx="4190829" cy="1569660"/>
          </a:xfrm>
          <a:prstGeom prst="rect">
            <a:avLst/>
          </a:prstGeom>
        </p:spPr>
        <p:txBody>
          <a:bodyPr wrap="square">
            <a:spAutoFit/>
          </a:bodyPr>
          <a:lstStyle/>
          <a:p>
            <a:r>
              <a:rPr lang="en-US" sz="2400" b="1" dirty="0">
                <a:ea typeface="Calibri" panose="020F0502020204030204" pitchFamily="34" charset="0"/>
              </a:rPr>
              <a:t>Porous Bragg </a:t>
            </a:r>
            <a:r>
              <a:rPr lang="en-US" sz="2400" b="1" dirty="0" err="1">
                <a:ea typeface="Calibri" panose="020F0502020204030204" pitchFamily="34" charset="0"/>
              </a:rPr>
              <a:t>microcavities</a:t>
            </a:r>
            <a:r>
              <a:rPr lang="en-US" sz="2400" b="1" dirty="0">
                <a:ea typeface="Calibri" panose="020F0502020204030204" pitchFamily="34" charset="0"/>
              </a:rPr>
              <a:t> as sensing transductors for condensed vapors, transparent fluids and dye </a:t>
            </a:r>
            <a:r>
              <a:rPr lang="en-US" sz="2400" b="1" dirty="0" smtClean="0">
                <a:ea typeface="Calibri" panose="020F0502020204030204" pitchFamily="34" charset="0"/>
              </a:rPr>
              <a:t>solutions</a:t>
            </a:r>
            <a:endParaRPr lang="en-GB" sz="2400" b="1" dirty="0"/>
          </a:p>
        </p:txBody>
      </p:sp>
    </p:spTree>
    <p:extLst>
      <p:ext uri="{BB962C8B-B14F-4D97-AF65-F5344CB8AC3E}">
        <p14:creationId xmlns:p14="http://schemas.microsoft.com/office/powerpoint/2010/main" val="2217836015"/>
      </p:ext>
    </p:extLst>
  </p:cSld>
  <p:clrMapOvr>
    <a:masterClrMapping/>
  </p:clrMapOvr>
  <mc:AlternateContent xmlns:mc="http://schemas.openxmlformats.org/markup-compatibility/2006" xmlns:p14="http://schemas.microsoft.com/office/powerpoint/2010/main">
    <mc:Choice Requires="p14">
      <p:transition spd="slow" p14:dur="2000" advTm="20312"/>
    </mc:Choice>
    <mc:Fallback xmlns="">
      <p:transition spd="slow" advTm="20312"/>
    </mc:Fallback>
  </mc:AlternateContent>
  <p:timing>
    <p:tnLst>
      <p:par>
        <p:cTn id="1" dur="indefinite" restart="never" nodeType="tmRoot"/>
      </p:par>
    </p:tnLst>
  </p:timing>
  <p:extLst mod="1">
    <p:ext uri="{E180D4A7-C9FB-4DFB-919C-405C955672EB}">
      <p14:showEvtLst xmlns:p14="http://schemas.microsoft.com/office/powerpoint/2010/main">
        <p14:playEvt time="1678" objId="2"/>
        <p14:triggerEvt type="onClick" time="1678" objId="2"/>
        <p14:stopEvt time="18711"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nvPr>
        </p:nvGraphicFramePr>
        <p:xfrm>
          <a:off x="0" y="3212976"/>
          <a:ext cx="4147891" cy="2984602"/>
        </p:xfrm>
        <a:graphic>
          <a:graphicData uri="http://schemas.openxmlformats.org/presentationml/2006/ole">
            <mc:AlternateContent xmlns:mc="http://schemas.openxmlformats.org/markup-compatibility/2006">
              <mc:Choice xmlns:v="urn:schemas-microsoft-com:vml" Requires="v">
                <p:oleObj spid="_x0000_s29882" name="Graph" r:id="rId3" imgW="4067280" imgH="2926080" progId="Origin50.Graph">
                  <p:embed/>
                </p:oleObj>
              </mc:Choice>
              <mc:Fallback>
                <p:oleObj name="Graph" r:id="rId3" imgW="4067280" imgH="2926080" progId="Origin50.Graph">
                  <p:embed/>
                  <p:pic>
                    <p:nvPicPr>
                      <p:cNvPr id="2" name="1 Objeto"/>
                      <p:cNvPicPr>
                        <a:picLocks noChangeAspect="1" noChangeArrowheads="1"/>
                      </p:cNvPicPr>
                      <p:nvPr/>
                    </p:nvPicPr>
                    <p:blipFill>
                      <a:blip r:embed="rId4"/>
                      <a:srcRect/>
                      <a:stretch>
                        <a:fillRect/>
                      </a:stretch>
                    </p:blipFill>
                    <p:spPr bwMode="auto">
                      <a:xfrm>
                        <a:off x="0" y="3212976"/>
                        <a:ext cx="4147891" cy="2984602"/>
                      </a:xfrm>
                      <a:prstGeom prst="rect">
                        <a:avLst/>
                      </a:prstGeom>
                      <a:noFill/>
                      <a:ln>
                        <a:noFill/>
                      </a:ln>
                    </p:spPr>
                  </p:pic>
                </p:oleObj>
              </mc:Fallback>
            </mc:AlternateContent>
          </a:graphicData>
        </a:graphic>
      </p:graphicFrame>
      <p:graphicFrame>
        <p:nvGraphicFramePr>
          <p:cNvPr id="3" name="2 Objeto"/>
          <p:cNvGraphicFramePr>
            <a:graphicFrameLocks noChangeAspect="1"/>
          </p:cNvGraphicFramePr>
          <p:nvPr>
            <p:extLst/>
          </p:nvPr>
        </p:nvGraphicFramePr>
        <p:xfrm>
          <a:off x="-7939" y="476672"/>
          <a:ext cx="4147891" cy="2984602"/>
        </p:xfrm>
        <a:graphic>
          <a:graphicData uri="http://schemas.openxmlformats.org/presentationml/2006/ole">
            <mc:AlternateContent xmlns:mc="http://schemas.openxmlformats.org/markup-compatibility/2006">
              <mc:Choice xmlns:v="urn:schemas-microsoft-com:vml" Requires="v">
                <p:oleObj spid="_x0000_s29883" name="Graph" r:id="rId5" imgW="4067280" imgH="2926080" progId="Origin50.Graph">
                  <p:embed/>
                </p:oleObj>
              </mc:Choice>
              <mc:Fallback>
                <p:oleObj name="Graph" r:id="rId5" imgW="4067280" imgH="2926080" progId="Origin50.Graph">
                  <p:embed/>
                  <p:pic>
                    <p:nvPicPr>
                      <p:cNvPr id="3" name="2 Objeto"/>
                      <p:cNvPicPr/>
                      <p:nvPr/>
                    </p:nvPicPr>
                    <p:blipFill>
                      <a:blip r:embed="rId6"/>
                      <a:stretch>
                        <a:fillRect/>
                      </a:stretch>
                    </p:blipFill>
                    <p:spPr>
                      <a:xfrm>
                        <a:off x="-7939" y="476672"/>
                        <a:ext cx="4147891" cy="2984602"/>
                      </a:xfrm>
                      <a:prstGeom prst="rect">
                        <a:avLst/>
                      </a:prstGeom>
                    </p:spPr>
                  </p:pic>
                </p:oleObj>
              </mc:Fallback>
            </mc:AlternateContent>
          </a:graphicData>
        </a:graphic>
      </p:graphicFrame>
      <p:sp>
        <p:nvSpPr>
          <p:cNvPr id="49" name="48 CuadroTexto"/>
          <p:cNvSpPr txBox="1"/>
          <p:nvPr/>
        </p:nvSpPr>
        <p:spPr>
          <a:xfrm>
            <a:off x="4716016" y="3992483"/>
            <a:ext cx="1700850" cy="369332"/>
          </a:xfrm>
          <a:prstGeom prst="rect">
            <a:avLst/>
          </a:prstGeom>
          <a:noFill/>
        </p:spPr>
        <p:txBody>
          <a:bodyPr wrap="none" rtlCol="0">
            <a:spAutoFit/>
          </a:bodyPr>
          <a:lstStyle/>
          <a:p>
            <a:r>
              <a:rPr lang="en-US" b="1" dirty="0" smtClean="0"/>
              <a:t>Optical retarder</a:t>
            </a:r>
            <a:endParaRPr lang="en-US" b="1" dirty="0"/>
          </a:p>
        </p:txBody>
      </p:sp>
      <p:sp>
        <p:nvSpPr>
          <p:cNvPr id="50" name="49 CuadroTexto"/>
          <p:cNvSpPr txBox="1"/>
          <p:nvPr/>
        </p:nvSpPr>
        <p:spPr>
          <a:xfrm>
            <a:off x="3752127" y="5085184"/>
            <a:ext cx="5712336" cy="830997"/>
          </a:xfrm>
          <a:prstGeom prst="rect">
            <a:avLst/>
          </a:prstGeom>
          <a:noFill/>
        </p:spPr>
        <p:txBody>
          <a:bodyPr wrap="square" rtlCol="0">
            <a:spAutoFit/>
          </a:bodyPr>
          <a:lstStyle/>
          <a:p>
            <a:r>
              <a:rPr lang="en-US" sz="2400" b="1" dirty="0" smtClean="0"/>
              <a:t>Slanted and zig-zag SBMs act as strong wavelength dependent optical retarders</a:t>
            </a:r>
            <a:endParaRPr lang="en-US" sz="2400" b="1" dirty="0"/>
          </a:p>
        </p:txBody>
      </p:sp>
      <p:pic>
        <p:nvPicPr>
          <p:cNvPr id="21569" name="Picture 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3545597"/>
            <a:ext cx="3822223" cy="121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70" name="Picture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1574" y="848520"/>
            <a:ext cx="3904762" cy="130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Line 18"/>
          <p:cNvSpPr>
            <a:spLocks noChangeShapeType="1"/>
          </p:cNvSpPr>
          <p:nvPr/>
        </p:nvSpPr>
        <p:spPr bwMode="auto">
          <a:xfrm>
            <a:off x="0" y="614538"/>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1 Título"/>
          <p:cNvSpPr txBox="1">
            <a:spLocks/>
          </p:cNvSpPr>
          <p:nvPr/>
        </p:nvSpPr>
        <p:spPr>
          <a:xfrm>
            <a:off x="60826" y="44624"/>
            <a:ext cx="8897876"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SBMs as optical retarders</a:t>
            </a:r>
            <a:endParaRPr lang="en-US" sz="2400" b="1" dirty="0">
              <a:solidFill>
                <a:schemeClr val="accent3">
                  <a:lumMod val="75000"/>
                </a:schemeClr>
              </a:solidFill>
              <a:latin typeface="Narkisim" pitchFamily="34" charset="-79"/>
              <a:cs typeface="Narkisim" pitchFamily="34" charset="-79"/>
            </a:endParaRPr>
          </a:p>
        </p:txBody>
      </p:sp>
    </p:spTree>
    <p:extLst>
      <p:ext uri="{BB962C8B-B14F-4D97-AF65-F5344CB8AC3E}">
        <p14:creationId xmlns:p14="http://schemas.microsoft.com/office/powerpoint/2010/main" val="2748657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Objeto"/>
          <p:cNvGraphicFramePr>
            <a:graphicFrameLocks noChangeAspect="1"/>
          </p:cNvGraphicFramePr>
          <p:nvPr>
            <p:extLst/>
          </p:nvPr>
        </p:nvGraphicFramePr>
        <p:xfrm>
          <a:off x="3185072" y="3680424"/>
          <a:ext cx="3247488" cy="2340864"/>
        </p:xfrm>
        <a:graphic>
          <a:graphicData uri="http://schemas.openxmlformats.org/presentationml/2006/ole">
            <mc:AlternateContent xmlns:mc="http://schemas.openxmlformats.org/markup-compatibility/2006">
              <mc:Choice xmlns:v="urn:schemas-microsoft-com:vml" Requires="v">
                <p:oleObj spid="_x0000_s31280" name="Graph" r:id="rId3" imgW="4059720" imgH="2926080" progId="Origin50.Graph">
                  <p:embed/>
                </p:oleObj>
              </mc:Choice>
              <mc:Fallback>
                <p:oleObj name="Graph" r:id="rId3" imgW="4059720" imgH="2926080" progId="Origin50.Graph">
                  <p:embed/>
                  <p:pic>
                    <p:nvPicPr>
                      <p:cNvPr id="13" name="12 Objeto"/>
                      <p:cNvPicPr/>
                      <p:nvPr/>
                    </p:nvPicPr>
                    <p:blipFill>
                      <a:blip r:embed="rId4"/>
                      <a:stretch>
                        <a:fillRect/>
                      </a:stretch>
                    </p:blipFill>
                    <p:spPr>
                      <a:xfrm>
                        <a:off x="3185072" y="3680424"/>
                        <a:ext cx="3247488" cy="2340864"/>
                      </a:xfrm>
                      <a:prstGeom prst="rect">
                        <a:avLst/>
                      </a:prstGeom>
                    </p:spPr>
                  </p:pic>
                </p:oleObj>
              </mc:Fallback>
            </mc:AlternateContent>
          </a:graphicData>
        </a:graphic>
      </p:graphicFrame>
      <p:sp>
        <p:nvSpPr>
          <p:cNvPr id="6" name="5 Elipse"/>
          <p:cNvSpPr>
            <a:spLocks noChangeAspect="1"/>
          </p:cNvSpPr>
          <p:nvPr/>
        </p:nvSpPr>
        <p:spPr>
          <a:xfrm>
            <a:off x="4746569" y="4727245"/>
            <a:ext cx="123797" cy="123783"/>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Elipse"/>
          <p:cNvSpPr>
            <a:spLocks noChangeAspect="1"/>
          </p:cNvSpPr>
          <p:nvPr/>
        </p:nvSpPr>
        <p:spPr>
          <a:xfrm>
            <a:off x="4566227" y="4725129"/>
            <a:ext cx="123797" cy="123783"/>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Rectángulo"/>
          <p:cNvSpPr/>
          <p:nvPr/>
        </p:nvSpPr>
        <p:spPr>
          <a:xfrm>
            <a:off x="4549200" y="903288"/>
            <a:ext cx="61456" cy="444192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CuadroTexto"/>
          <p:cNvSpPr txBox="1"/>
          <p:nvPr/>
        </p:nvSpPr>
        <p:spPr>
          <a:xfrm>
            <a:off x="35496" y="5406315"/>
            <a:ext cx="4762862" cy="830997"/>
          </a:xfrm>
          <a:prstGeom prst="rect">
            <a:avLst/>
          </a:prstGeom>
          <a:noFill/>
        </p:spPr>
        <p:txBody>
          <a:bodyPr wrap="square" rtlCol="0">
            <a:spAutoFit/>
          </a:bodyPr>
          <a:lstStyle/>
          <a:p>
            <a:r>
              <a:rPr lang="en-US" sz="2400" b="1" dirty="0" smtClean="0">
                <a:latin typeface="Georgia" panose="02040502050405020303" pitchFamily="18" charset="0"/>
              </a:rPr>
              <a:t>If T</a:t>
            </a:r>
            <a:r>
              <a:rPr lang="en-US" sz="2400" b="1" i="1" baseline="-25000" dirty="0" smtClean="0">
                <a:latin typeface="Georgia" panose="02040502050405020303" pitchFamily="18" charset="0"/>
              </a:rPr>
              <a:t>II</a:t>
            </a:r>
            <a:r>
              <a:rPr lang="en-US" sz="2400" b="1" dirty="0" smtClean="0">
                <a:latin typeface="Georgia" panose="02040502050405020303" pitchFamily="18" charset="0"/>
              </a:rPr>
              <a:t> = T</a:t>
            </a:r>
            <a:r>
              <a:rPr lang="en-US" sz="2400" b="1" i="1" baseline="-25000" dirty="0" smtClean="0">
                <a:latin typeface="Georgia" panose="02040502050405020303" pitchFamily="18" charset="0"/>
              </a:rPr>
              <a:t>X</a:t>
            </a:r>
            <a:r>
              <a:rPr lang="en-US" sz="2400" b="1" dirty="0" smtClean="0"/>
              <a:t> </a:t>
            </a:r>
            <a:r>
              <a:rPr lang="en-US" sz="2400" b="1" dirty="0" smtClean="0">
                <a:latin typeface="Calibri"/>
                <a:cs typeface="Calibri"/>
              </a:rPr>
              <a:t>→</a:t>
            </a:r>
            <a:r>
              <a:rPr lang="en-US" sz="2400" b="1" dirty="0" smtClean="0"/>
              <a:t> </a:t>
            </a:r>
          </a:p>
          <a:p>
            <a:r>
              <a:rPr lang="en-US" sz="2400" b="1" dirty="0" smtClean="0"/>
              <a:t>SBM behaves as quarter </a:t>
            </a:r>
            <a:r>
              <a:rPr lang="en-US" sz="2400" b="1" dirty="0" err="1" smtClean="0"/>
              <a:t>waveplate</a:t>
            </a:r>
            <a:endParaRPr lang="en-US" sz="2400" b="1" dirty="0"/>
          </a:p>
        </p:txBody>
      </p:sp>
      <p:sp>
        <p:nvSpPr>
          <p:cNvPr id="17" name="Line 18"/>
          <p:cNvSpPr>
            <a:spLocks noChangeShapeType="1"/>
          </p:cNvSpPr>
          <p:nvPr/>
        </p:nvSpPr>
        <p:spPr bwMode="auto">
          <a:xfrm>
            <a:off x="0" y="614538"/>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1 Título"/>
          <p:cNvSpPr txBox="1">
            <a:spLocks/>
          </p:cNvSpPr>
          <p:nvPr/>
        </p:nvSpPr>
        <p:spPr>
          <a:xfrm>
            <a:off x="60826" y="44624"/>
            <a:ext cx="8897876"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SBMs as wavelength dependent retarders (empty)</a:t>
            </a:r>
            <a:endParaRPr lang="en-US" sz="2400" b="1" dirty="0">
              <a:solidFill>
                <a:schemeClr val="accent3">
                  <a:lumMod val="75000"/>
                </a:schemeClr>
              </a:solidFill>
              <a:latin typeface="Narkisim" pitchFamily="34" charset="-79"/>
              <a:cs typeface="Narkisim" pitchFamily="34" charset="-79"/>
            </a:endParaRPr>
          </a:p>
        </p:txBody>
      </p:sp>
      <p:graphicFrame>
        <p:nvGraphicFramePr>
          <p:cNvPr id="19" name="18 Objeto"/>
          <p:cNvGraphicFramePr>
            <a:graphicFrameLocks noChangeAspect="1"/>
          </p:cNvGraphicFramePr>
          <p:nvPr>
            <p:extLst/>
          </p:nvPr>
        </p:nvGraphicFramePr>
        <p:xfrm>
          <a:off x="3178721" y="336555"/>
          <a:ext cx="3253824" cy="2340864"/>
        </p:xfrm>
        <a:graphic>
          <a:graphicData uri="http://schemas.openxmlformats.org/presentationml/2006/ole">
            <mc:AlternateContent xmlns:mc="http://schemas.openxmlformats.org/markup-compatibility/2006">
              <mc:Choice xmlns:v="urn:schemas-microsoft-com:vml" Requires="v">
                <p:oleObj spid="_x0000_s31281" name="Graph" r:id="rId5" imgW="4067280" imgH="2926080" progId="Origin50.Graph">
                  <p:embed/>
                </p:oleObj>
              </mc:Choice>
              <mc:Fallback>
                <p:oleObj name="Graph" r:id="rId5" imgW="4067280" imgH="2926080" progId="Origin50.Graph">
                  <p:embed/>
                  <p:pic>
                    <p:nvPicPr>
                      <p:cNvPr id="19" name="18 Objeto"/>
                      <p:cNvPicPr>
                        <a:picLocks noChangeAspect="1" noChangeArrowheads="1"/>
                      </p:cNvPicPr>
                      <p:nvPr/>
                    </p:nvPicPr>
                    <p:blipFill>
                      <a:blip r:embed="rId6"/>
                      <a:srcRect/>
                      <a:stretch>
                        <a:fillRect/>
                      </a:stretch>
                    </p:blipFill>
                    <p:spPr bwMode="auto">
                      <a:xfrm>
                        <a:off x="3178721" y="336555"/>
                        <a:ext cx="3253824" cy="234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20 Objeto"/>
          <p:cNvGraphicFramePr>
            <a:graphicFrameLocks noChangeAspect="1"/>
          </p:cNvGraphicFramePr>
          <p:nvPr>
            <p:extLst/>
          </p:nvPr>
        </p:nvGraphicFramePr>
        <p:xfrm>
          <a:off x="3182785" y="2010182"/>
          <a:ext cx="3253824" cy="2340864"/>
        </p:xfrm>
        <a:graphic>
          <a:graphicData uri="http://schemas.openxmlformats.org/presentationml/2006/ole">
            <mc:AlternateContent xmlns:mc="http://schemas.openxmlformats.org/markup-compatibility/2006">
              <mc:Choice xmlns:v="urn:schemas-microsoft-com:vml" Requires="v">
                <p:oleObj spid="_x0000_s31282" name="Graph" r:id="rId7" imgW="4067280" imgH="2926080" progId="Origin50.Graph">
                  <p:embed/>
                </p:oleObj>
              </mc:Choice>
              <mc:Fallback>
                <p:oleObj name="Graph" r:id="rId7" imgW="4067280" imgH="2926080" progId="Origin50.Graph">
                  <p:embed/>
                  <p:pic>
                    <p:nvPicPr>
                      <p:cNvPr id="21" name="20 Objeto"/>
                      <p:cNvPicPr>
                        <a:picLocks noChangeAspect="1" noChangeArrowheads="1"/>
                      </p:cNvPicPr>
                      <p:nvPr/>
                    </p:nvPicPr>
                    <p:blipFill>
                      <a:blip r:embed="rId8"/>
                      <a:srcRect/>
                      <a:stretch>
                        <a:fillRect/>
                      </a:stretch>
                    </p:blipFill>
                    <p:spPr bwMode="auto">
                      <a:xfrm>
                        <a:off x="3182785" y="2010182"/>
                        <a:ext cx="3253824" cy="234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25 Rectángulo"/>
          <p:cNvSpPr/>
          <p:nvPr/>
        </p:nvSpPr>
        <p:spPr>
          <a:xfrm>
            <a:off x="4803210" y="888430"/>
            <a:ext cx="61456" cy="444192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23 Objeto"/>
          <p:cNvGraphicFramePr>
            <a:graphicFrameLocks noChangeAspect="1"/>
          </p:cNvGraphicFramePr>
          <p:nvPr>
            <p:extLst/>
          </p:nvPr>
        </p:nvGraphicFramePr>
        <p:xfrm>
          <a:off x="6131049" y="336327"/>
          <a:ext cx="3254375" cy="2341563"/>
        </p:xfrm>
        <a:graphic>
          <a:graphicData uri="http://schemas.openxmlformats.org/presentationml/2006/ole">
            <mc:AlternateContent xmlns:mc="http://schemas.openxmlformats.org/markup-compatibility/2006">
              <mc:Choice xmlns:v="urn:schemas-microsoft-com:vml" Requires="v">
                <p:oleObj spid="_x0000_s31283" name="Graph" r:id="rId9" imgW="4067280" imgH="2926080" progId="Origin50.Graph">
                  <p:embed/>
                </p:oleObj>
              </mc:Choice>
              <mc:Fallback>
                <p:oleObj name="Graph" r:id="rId9" imgW="4067280" imgH="2926080" progId="Origin50.Graph">
                  <p:embed/>
                  <p:pic>
                    <p:nvPicPr>
                      <p:cNvPr id="24" name="23 Obje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1049" y="336327"/>
                        <a:ext cx="32543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24 Objeto"/>
          <p:cNvGraphicFramePr>
            <a:graphicFrameLocks noChangeAspect="1"/>
          </p:cNvGraphicFramePr>
          <p:nvPr>
            <p:extLst/>
          </p:nvPr>
        </p:nvGraphicFramePr>
        <p:xfrm>
          <a:off x="6135811" y="2009552"/>
          <a:ext cx="3254375" cy="2341563"/>
        </p:xfrm>
        <a:graphic>
          <a:graphicData uri="http://schemas.openxmlformats.org/presentationml/2006/ole">
            <mc:AlternateContent xmlns:mc="http://schemas.openxmlformats.org/markup-compatibility/2006">
              <mc:Choice xmlns:v="urn:schemas-microsoft-com:vml" Requires="v">
                <p:oleObj spid="_x0000_s31284" name="Graph" r:id="rId11" imgW="4067280" imgH="2926080" progId="Origin50.Graph">
                  <p:embed/>
                </p:oleObj>
              </mc:Choice>
              <mc:Fallback>
                <p:oleObj name="Graph" r:id="rId11" imgW="4067280" imgH="2926080" progId="Origin50.Graph">
                  <p:embed/>
                  <p:pic>
                    <p:nvPicPr>
                      <p:cNvPr id="25" name="24 Obje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5811" y="2009552"/>
                        <a:ext cx="32543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26 Objeto"/>
          <p:cNvGraphicFramePr>
            <a:graphicFrameLocks noChangeAspect="1"/>
          </p:cNvGraphicFramePr>
          <p:nvPr>
            <p:extLst/>
          </p:nvPr>
        </p:nvGraphicFramePr>
        <p:xfrm>
          <a:off x="6148511" y="3679602"/>
          <a:ext cx="3248025" cy="2341563"/>
        </p:xfrm>
        <a:graphic>
          <a:graphicData uri="http://schemas.openxmlformats.org/presentationml/2006/ole">
            <mc:AlternateContent xmlns:mc="http://schemas.openxmlformats.org/markup-compatibility/2006">
              <mc:Choice xmlns:v="urn:schemas-microsoft-com:vml" Requires="v">
                <p:oleObj spid="_x0000_s31285" name="Graph" r:id="rId13" imgW="4059720" imgH="2926080" progId="Origin50.Graph">
                  <p:embed/>
                </p:oleObj>
              </mc:Choice>
              <mc:Fallback>
                <p:oleObj name="Graph" r:id="rId13" imgW="4059720" imgH="2926080" progId="Origin50.Graph">
                  <p:embed/>
                  <p:pic>
                    <p:nvPicPr>
                      <p:cNvPr id="27" name="26 Objeto"/>
                      <p:cNvPicPr>
                        <a:picLocks noChangeAspect="1" noChangeArrowheads="1"/>
                      </p:cNvPicPr>
                      <p:nvPr/>
                    </p:nvPicPr>
                    <p:blipFill>
                      <a:blip r:embed="rId14"/>
                      <a:srcRect/>
                      <a:stretch>
                        <a:fillRect/>
                      </a:stretch>
                    </p:blipFill>
                    <p:spPr bwMode="auto">
                      <a:xfrm>
                        <a:off x="6148511" y="3679602"/>
                        <a:ext cx="3248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29 Rectángulo"/>
          <p:cNvSpPr/>
          <p:nvPr/>
        </p:nvSpPr>
        <p:spPr>
          <a:xfrm>
            <a:off x="7469725" y="918146"/>
            <a:ext cx="61456" cy="444192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30 Rectángulo"/>
          <p:cNvSpPr/>
          <p:nvPr/>
        </p:nvSpPr>
        <p:spPr>
          <a:xfrm>
            <a:off x="7723735" y="903288"/>
            <a:ext cx="61456" cy="444192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6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983" y="991863"/>
            <a:ext cx="2342857" cy="78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8506" y="2636912"/>
            <a:ext cx="2293334" cy="72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400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Vapor sensing with SBM</a:t>
            </a:r>
            <a:endParaRPr lang="en-US" sz="2400" b="1" dirty="0">
              <a:solidFill>
                <a:schemeClr val="accent3">
                  <a:lumMod val="75000"/>
                </a:schemeClr>
              </a:solidFill>
              <a:latin typeface="Narkisim" pitchFamily="34" charset="-79"/>
              <a:cs typeface="Narkisim" pitchFamily="34" charset="-79"/>
            </a:endParaRPr>
          </a:p>
        </p:txBody>
      </p:sp>
      <p:sp>
        <p:nvSpPr>
          <p:cNvPr id="1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Imagen 6"/>
          <p:cNvPicPr>
            <a:picLocks noChangeAspect="1"/>
          </p:cNvPicPr>
          <p:nvPr/>
        </p:nvPicPr>
        <p:blipFill>
          <a:blip r:embed="rId2"/>
          <a:stretch>
            <a:fillRect/>
          </a:stretch>
        </p:blipFill>
        <p:spPr>
          <a:xfrm>
            <a:off x="1619672" y="1196752"/>
            <a:ext cx="5471663" cy="3935301"/>
          </a:xfrm>
          <a:prstGeom prst="rect">
            <a:avLst/>
          </a:prstGeom>
        </p:spPr>
      </p:pic>
    </p:spTree>
    <p:extLst>
      <p:ext uri="{BB962C8B-B14F-4D97-AF65-F5344CB8AC3E}">
        <p14:creationId xmlns:p14="http://schemas.microsoft.com/office/powerpoint/2010/main" val="3142713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Vapor sensing with SBM</a:t>
            </a:r>
            <a:endParaRPr lang="en-US" sz="2400" b="1" dirty="0">
              <a:solidFill>
                <a:schemeClr val="accent3">
                  <a:lumMod val="75000"/>
                </a:schemeClr>
              </a:solidFill>
              <a:latin typeface="Narkisim" pitchFamily="34" charset="-79"/>
              <a:cs typeface="Narkisim" pitchFamily="34" charset="-79"/>
            </a:endParaRPr>
          </a:p>
        </p:txBody>
      </p:sp>
      <p:sp>
        <p:nvSpPr>
          <p:cNvPr id="1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25" name="Objeto 24"/>
          <p:cNvGraphicFramePr>
            <a:graphicFrameLocks noChangeAspect="1"/>
          </p:cNvGraphicFramePr>
          <p:nvPr>
            <p:extLst>
              <p:ext uri="{D42A27DB-BD31-4B8C-83A1-F6EECF244321}">
                <p14:modId xmlns:p14="http://schemas.microsoft.com/office/powerpoint/2010/main" val="4225014293"/>
              </p:ext>
            </p:extLst>
          </p:nvPr>
        </p:nvGraphicFramePr>
        <p:xfrm>
          <a:off x="-219784" y="706230"/>
          <a:ext cx="6912768" cy="4817427"/>
        </p:xfrm>
        <a:graphic>
          <a:graphicData uri="http://schemas.openxmlformats.org/presentationml/2006/ole">
            <mc:AlternateContent xmlns:mc="http://schemas.openxmlformats.org/markup-compatibility/2006">
              <mc:Choice xmlns:v="urn:schemas-microsoft-com:vml" Requires="v">
                <p:oleObj spid="_x0000_s37978" name="Graph" r:id="rId3" imgW="4131720" imgH="2879640" progId="Origin50.Graph">
                  <p:embed/>
                </p:oleObj>
              </mc:Choice>
              <mc:Fallback>
                <p:oleObj name="Graph" r:id="rId3" imgW="4131720" imgH="2879640" progId="Origin50.Graph">
                  <p:embed/>
                  <p:pic>
                    <p:nvPicPr>
                      <p:cNvPr id="25" name="Objeto 24"/>
                      <p:cNvPicPr/>
                      <p:nvPr/>
                    </p:nvPicPr>
                    <p:blipFill>
                      <a:blip r:embed="rId4"/>
                      <a:stretch>
                        <a:fillRect/>
                      </a:stretch>
                    </p:blipFill>
                    <p:spPr>
                      <a:xfrm>
                        <a:off x="-219784" y="706230"/>
                        <a:ext cx="6912768" cy="4817427"/>
                      </a:xfrm>
                      <a:prstGeom prst="rect">
                        <a:avLst/>
                      </a:prstGeom>
                    </p:spPr>
                  </p:pic>
                </p:oleObj>
              </mc:Fallback>
            </mc:AlternateContent>
          </a:graphicData>
        </a:graphic>
      </p:graphicFrame>
      <p:pic>
        <p:nvPicPr>
          <p:cNvPr id="7" name="Imagen 6"/>
          <p:cNvPicPr>
            <a:picLocks noChangeAspect="1"/>
          </p:cNvPicPr>
          <p:nvPr/>
        </p:nvPicPr>
        <p:blipFill>
          <a:blip r:embed="rId5"/>
          <a:stretch>
            <a:fillRect/>
          </a:stretch>
        </p:blipFill>
        <p:spPr>
          <a:xfrm>
            <a:off x="7164909" y="116632"/>
            <a:ext cx="1872208" cy="1346520"/>
          </a:xfrm>
          <a:prstGeom prst="rect">
            <a:avLst/>
          </a:prstGeom>
        </p:spPr>
      </p:pic>
      <p:sp>
        <p:nvSpPr>
          <p:cNvPr id="2" name="CuadroTexto 1"/>
          <p:cNvSpPr txBox="1"/>
          <p:nvPr/>
        </p:nvSpPr>
        <p:spPr>
          <a:xfrm>
            <a:off x="3059832" y="5410884"/>
            <a:ext cx="5855706" cy="646331"/>
          </a:xfrm>
          <a:prstGeom prst="rect">
            <a:avLst/>
          </a:prstGeom>
          <a:noFill/>
        </p:spPr>
        <p:txBody>
          <a:bodyPr wrap="none" rtlCol="0">
            <a:spAutoFit/>
          </a:bodyPr>
          <a:lstStyle/>
          <a:p>
            <a:pPr marL="285750" indent="-285750">
              <a:buFont typeface="Wingdings" panose="05000000000000000000" pitchFamily="2" charset="2"/>
              <a:buChar char="ü"/>
            </a:pPr>
            <a:r>
              <a:rPr lang="en-US" dirty="0" smtClean="0"/>
              <a:t>Initial peak shift (pore filling) without loss of birefringence</a:t>
            </a:r>
          </a:p>
          <a:p>
            <a:pPr marL="285750" indent="-285750">
              <a:buFont typeface="Wingdings" panose="05000000000000000000" pitchFamily="2" charset="2"/>
              <a:buChar char="ü"/>
            </a:pPr>
            <a:r>
              <a:rPr lang="en-US" dirty="0" smtClean="0"/>
              <a:t>After a while, birefringence start to diminishes</a:t>
            </a:r>
            <a:endParaRPr lang="en-US" dirty="0"/>
          </a:p>
        </p:txBody>
      </p:sp>
    </p:spTree>
    <p:extLst>
      <p:ext uri="{BB962C8B-B14F-4D97-AF65-F5344CB8AC3E}">
        <p14:creationId xmlns:p14="http://schemas.microsoft.com/office/powerpoint/2010/main" val="3627671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Vapor sensing with SBM</a:t>
            </a:r>
            <a:endParaRPr lang="en-US" sz="2400" b="1" dirty="0">
              <a:solidFill>
                <a:schemeClr val="accent3">
                  <a:lumMod val="75000"/>
                </a:schemeClr>
              </a:solidFill>
              <a:latin typeface="Narkisim" pitchFamily="34" charset="-79"/>
              <a:cs typeface="Narkisim" pitchFamily="34" charset="-79"/>
            </a:endParaRPr>
          </a:p>
        </p:txBody>
      </p:sp>
      <p:sp>
        <p:nvSpPr>
          <p:cNvPr id="1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Imagen 6"/>
          <p:cNvPicPr>
            <a:picLocks noChangeAspect="1"/>
          </p:cNvPicPr>
          <p:nvPr/>
        </p:nvPicPr>
        <p:blipFill>
          <a:blip r:embed="rId3"/>
          <a:stretch>
            <a:fillRect/>
          </a:stretch>
        </p:blipFill>
        <p:spPr>
          <a:xfrm>
            <a:off x="7164909" y="116632"/>
            <a:ext cx="1872208" cy="1346520"/>
          </a:xfrm>
          <a:prstGeom prst="rect">
            <a:avLst/>
          </a:prstGeom>
        </p:spPr>
      </p:pic>
      <p:sp>
        <p:nvSpPr>
          <p:cNvPr id="2" name="CuadroTexto 1"/>
          <p:cNvSpPr txBox="1"/>
          <p:nvPr/>
        </p:nvSpPr>
        <p:spPr>
          <a:xfrm>
            <a:off x="539552" y="5525208"/>
            <a:ext cx="5892254" cy="369332"/>
          </a:xfrm>
          <a:prstGeom prst="rect">
            <a:avLst/>
          </a:prstGeom>
          <a:noFill/>
        </p:spPr>
        <p:txBody>
          <a:bodyPr wrap="none" rtlCol="0">
            <a:spAutoFit/>
          </a:bodyPr>
          <a:lstStyle/>
          <a:p>
            <a:pPr marL="285750" indent="-285750">
              <a:buFont typeface="Wingdings" panose="05000000000000000000" pitchFamily="2" charset="2"/>
              <a:buChar char="ü"/>
            </a:pPr>
            <a:r>
              <a:rPr lang="en-US" dirty="0" smtClean="0"/>
              <a:t>Hysteresis as in typical isotherms of mesoporous materials</a:t>
            </a:r>
            <a:endParaRPr lang="en-US" dirty="0"/>
          </a:p>
        </p:txBody>
      </p:sp>
      <p:graphicFrame>
        <p:nvGraphicFramePr>
          <p:cNvPr id="3" name="Objeto 2"/>
          <p:cNvGraphicFramePr>
            <a:graphicFrameLocks noChangeAspect="1"/>
          </p:cNvGraphicFramePr>
          <p:nvPr>
            <p:extLst>
              <p:ext uri="{D42A27DB-BD31-4B8C-83A1-F6EECF244321}">
                <p14:modId xmlns:p14="http://schemas.microsoft.com/office/powerpoint/2010/main" val="4281122999"/>
              </p:ext>
            </p:extLst>
          </p:nvPr>
        </p:nvGraphicFramePr>
        <p:xfrm>
          <a:off x="54023" y="741115"/>
          <a:ext cx="6552728" cy="4566519"/>
        </p:xfrm>
        <a:graphic>
          <a:graphicData uri="http://schemas.openxmlformats.org/presentationml/2006/ole">
            <mc:AlternateContent xmlns:mc="http://schemas.openxmlformats.org/markup-compatibility/2006">
              <mc:Choice xmlns:v="urn:schemas-microsoft-com:vml" Requires="v">
                <p:oleObj spid="_x0000_s49173" name="Graph" r:id="rId4" imgW="4131720" imgH="2879640" progId="Origin50.Graph">
                  <p:embed/>
                </p:oleObj>
              </mc:Choice>
              <mc:Fallback>
                <p:oleObj name="Graph" r:id="rId4" imgW="4131720" imgH="2879640" progId="Origin50.Graph">
                  <p:embed/>
                  <p:pic>
                    <p:nvPicPr>
                      <p:cNvPr id="0" name=""/>
                      <p:cNvPicPr/>
                      <p:nvPr/>
                    </p:nvPicPr>
                    <p:blipFill>
                      <a:blip r:embed="rId5"/>
                      <a:stretch>
                        <a:fillRect/>
                      </a:stretch>
                    </p:blipFill>
                    <p:spPr>
                      <a:xfrm>
                        <a:off x="54023" y="741115"/>
                        <a:ext cx="6552728" cy="4566519"/>
                      </a:xfrm>
                      <a:prstGeom prst="rect">
                        <a:avLst/>
                      </a:prstGeom>
                    </p:spPr>
                  </p:pic>
                </p:oleObj>
              </mc:Fallback>
            </mc:AlternateContent>
          </a:graphicData>
        </a:graphic>
      </p:graphicFrame>
      <p:pic>
        <p:nvPicPr>
          <p:cNvPr id="5" name="Imagen 4"/>
          <p:cNvPicPr>
            <a:picLocks noChangeAspect="1"/>
          </p:cNvPicPr>
          <p:nvPr/>
        </p:nvPicPr>
        <p:blipFill>
          <a:blip r:embed="rId6"/>
          <a:stretch>
            <a:fillRect/>
          </a:stretch>
        </p:blipFill>
        <p:spPr>
          <a:xfrm>
            <a:off x="6431806" y="1940118"/>
            <a:ext cx="2456472" cy="3381084"/>
          </a:xfrm>
          <a:prstGeom prst="rect">
            <a:avLst/>
          </a:prstGeom>
        </p:spPr>
      </p:pic>
      <p:sp>
        <p:nvSpPr>
          <p:cNvPr id="6" name="Rectángulo 5"/>
          <p:cNvSpPr/>
          <p:nvPr/>
        </p:nvSpPr>
        <p:spPr>
          <a:xfrm>
            <a:off x="6755269" y="5367942"/>
            <a:ext cx="2388731" cy="461665"/>
          </a:xfrm>
          <a:prstGeom prst="rect">
            <a:avLst/>
          </a:prstGeom>
        </p:spPr>
        <p:txBody>
          <a:bodyPr wrap="none">
            <a:spAutoFit/>
          </a:bodyPr>
          <a:lstStyle/>
          <a:p>
            <a:r>
              <a:rPr lang="es-ES" sz="1200" dirty="0" smtClean="0"/>
              <a:t>Gonzalez-</a:t>
            </a:r>
            <a:r>
              <a:rPr lang="es-ES" sz="1200" dirty="0" err="1"/>
              <a:t>G</a:t>
            </a:r>
            <a:r>
              <a:rPr lang="es-ES" sz="1200" dirty="0" err="1" smtClean="0"/>
              <a:t>arcia</a:t>
            </a:r>
            <a:r>
              <a:rPr lang="es-ES" sz="1200" dirty="0" smtClean="0"/>
              <a:t> et al. </a:t>
            </a:r>
          </a:p>
          <a:p>
            <a:r>
              <a:rPr lang="es-ES" sz="1200" dirty="0" err="1" smtClean="0"/>
              <a:t>Nanotechnology</a:t>
            </a:r>
            <a:r>
              <a:rPr lang="es-ES" sz="1200" dirty="0" smtClean="0"/>
              <a:t> </a:t>
            </a:r>
            <a:r>
              <a:rPr lang="es-ES" sz="1200" dirty="0"/>
              <a:t>23 (2012) 205701 </a:t>
            </a:r>
            <a:endParaRPr lang="en-US" sz="1200" dirty="0"/>
          </a:p>
        </p:txBody>
      </p:sp>
      <p:sp>
        <p:nvSpPr>
          <p:cNvPr id="8" name="CuadroTexto 7"/>
          <p:cNvSpPr txBox="1"/>
          <p:nvPr/>
        </p:nvSpPr>
        <p:spPr>
          <a:xfrm>
            <a:off x="7653146" y="4581128"/>
            <a:ext cx="1191352" cy="369332"/>
          </a:xfrm>
          <a:prstGeom prst="rect">
            <a:avLst/>
          </a:prstGeom>
          <a:noFill/>
        </p:spPr>
        <p:txBody>
          <a:bodyPr wrap="none" rtlCol="0">
            <a:spAutoFit/>
          </a:bodyPr>
          <a:lstStyle/>
          <a:p>
            <a:r>
              <a:rPr lang="en-US" dirty="0" smtClean="0"/>
              <a:t>GLAD TiO</a:t>
            </a:r>
            <a:r>
              <a:rPr lang="en-US" baseline="-25000" dirty="0" smtClean="0"/>
              <a:t>2</a:t>
            </a:r>
            <a:endParaRPr lang="en-US" baseline="-25000" dirty="0"/>
          </a:p>
        </p:txBody>
      </p:sp>
    </p:spTree>
    <p:extLst>
      <p:ext uri="{BB962C8B-B14F-4D97-AF65-F5344CB8AC3E}">
        <p14:creationId xmlns:p14="http://schemas.microsoft.com/office/powerpoint/2010/main" val="940664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5496" y="61876"/>
            <a:ext cx="4824536"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Vapor sensing with SBM</a:t>
            </a:r>
            <a:endParaRPr lang="en-US" sz="2400" b="1" dirty="0">
              <a:solidFill>
                <a:schemeClr val="accent3">
                  <a:lumMod val="75000"/>
                </a:schemeClr>
              </a:solidFill>
              <a:latin typeface="Narkisim" pitchFamily="34" charset="-79"/>
              <a:cs typeface="Narkisim" pitchFamily="34" charset="-79"/>
            </a:endParaRPr>
          </a:p>
        </p:txBody>
      </p:sp>
      <p:sp>
        <p:nvSpPr>
          <p:cNvPr id="1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24" name="Objeto 23"/>
          <p:cNvGraphicFramePr>
            <a:graphicFrameLocks noChangeAspect="1"/>
          </p:cNvGraphicFramePr>
          <p:nvPr>
            <p:extLst>
              <p:ext uri="{D42A27DB-BD31-4B8C-83A1-F6EECF244321}">
                <p14:modId xmlns:p14="http://schemas.microsoft.com/office/powerpoint/2010/main" val="2614463003"/>
              </p:ext>
            </p:extLst>
          </p:nvPr>
        </p:nvGraphicFramePr>
        <p:xfrm>
          <a:off x="1229467" y="523541"/>
          <a:ext cx="5862813" cy="4117257"/>
        </p:xfrm>
        <a:graphic>
          <a:graphicData uri="http://schemas.openxmlformats.org/presentationml/2006/ole">
            <mc:AlternateContent xmlns:mc="http://schemas.openxmlformats.org/markup-compatibility/2006">
              <mc:Choice xmlns:v="urn:schemas-microsoft-com:vml" Requires="v">
                <p:oleObj spid="_x0000_s42075" name="Graph" r:id="rId3" imgW="4131720" imgH="2901600" progId="Origin50.Graph">
                  <p:embed/>
                </p:oleObj>
              </mc:Choice>
              <mc:Fallback>
                <p:oleObj name="Graph" r:id="rId3" imgW="4131720" imgH="2901600" progId="Origin50.Graph">
                  <p:embed/>
                  <p:pic>
                    <p:nvPicPr>
                      <p:cNvPr id="24" name="Objeto 23"/>
                      <p:cNvPicPr/>
                      <p:nvPr/>
                    </p:nvPicPr>
                    <p:blipFill>
                      <a:blip r:embed="rId4"/>
                      <a:stretch>
                        <a:fillRect/>
                      </a:stretch>
                    </p:blipFill>
                    <p:spPr>
                      <a:xfrm>
                        <a:off x="1229467" y="523541"/>
                        <a:ext cx="5862813" cy="4117257"/>
                      </a:xfrm>
                      <a:prstGeom prst="rect">
                        <a:avLst/>
                      </a:prstGeom>
                    </p:spPr>
                  </p:pic>
                </p:oleObj>
              </mc:Fallback>
            </mc:AlternateContent>
          </a:graphicData>
        </a:graphic>
      </p:graphicFrame>
      <p:pic>
        <p:nvPicPr>
          <p:cNvPr id="8" name="Imagen 7"/>
          <p:cNvPicPr>
            <a:picLocks noChangeAspect="1"/>
          </p:cNvPicPr>
          <p:nvPr/>
        </p:nvPicPr>
        <p:blipFill>
          <a:blip r:embed="rId5"/>
          <a:stretch>
            <a:fillRect/>
          </a:stretch>
        </p:blipFill>
        <p:spPr>
          <a:xfrm>
            <a:off x="7164909" y="116632"/>
            <a:ext cx="1872208" cy="1346520"/>
          </a:xfrm>
          <a:prstGeom prst="rect">
            <a:avLst/>
          </a:prstGeom>
        </p:spPr>
      </p:pic>
      <p:sp>
        <p:nvSpPr>
          <p:cNvPr id="9" name="CuadroTexto 8"/>
          <p:cNvSpPr txBox="1"/>
          <p:nvPr/>
        </p:nvSpPr>
        <p:spPr>
          <a:xfrm>
            <a:off x="503548" y="4691987"/>
            <a:ext cx="8460940" cy="1323439"/>
          </a:xfrm>
          <a:prstGeom prst="rect">
            <a:avLst/>
          </a:prstGeom>
          <a:noFill/>
        </p:spPr>
        <p:txBody>
          <a:bodyPr wrap="square" rtlCol="0">
            <a:spAutoFit/>
          </a:bodyPr>
          <a:lstStyle/>
          <a:p>
            <a:r>
              <a:rPr lang="en-US" sz="1600" dirty="0" smtClean="0"/>
              <a:t>Hysteresis loop as in typical Type IV-V isotherm of mesoporous materials:</a:t>
            </a:r>
          </a:p>
          <a:p>
            <a:pPr marL="742950" lvl="1" indent="-285750">
              <a:buFont typeface="Arial" panose="020B0604020202020204" pitchFamily="34" charset="0"/>
              <a:buChar char="•"/>
            </a:pPr>
            <a:r>
              <a:rPr lang="en-US" sz="1600" dirty="0" smtClean="0"/>
              <a:t>First, monolayer/multilayer adsorption (mainly filling the </a:t>
            </a:r>
            <a:r>
              <a:rPr lang="en-US" sz="1600" dirty="0" err="1" smtClean="0"/>
              <a:t>micropores</a:t>
            </a:r>
            <a:r>
              <a:rPr lang="en-US" sz="1600" dirty="0" smtClean="0"/>
              <a:t>)</a:t>
            </a:r>
          </a:p>
          <a:p>
            <a:pPr marL="742950" lvl="1" indent="-285750">
              <a:buFont typeface="Arial" panose="020B0604020202020204" pitchFamily="34" charset="0"/>
              <a:buChar char="•"/>
            </a:pPr>
            <a:r>
              <a:rPr lang="en-US" sz="1600" dirty="0" smtClean="0"/>
              <a:t>Then, capillarity condensation in </a:t>
            </a:r>
            <a:r>
              <a:rPr lang="en-US" sz="1600" dirty="0" err="1" smtClean="0"/>
              <a:t>mesopores</a:t>
            </a:r>
            <a:endParaRPr lang="en-US" sz="1600" dirty="0" smtClean="0"/>
          </a:p>
          <a:p>
            <a:pPr marL="742950" lvl="1" indent="-285750">
              <a:buFont typeface="Arial" panose="020B0604020202020204" pitchFamily="34" charset="0"/>
              <a:buChar char="•"/>
            </a:pPr>
            <a:endParaRPr lang="en-US" sz="1600" dirty="0" smtClean="0"/>
          </a:p>
          <a:p>
            <a:r>
              <a:rPr lang="en-US" sz="1600" b="1" dirty="0"/>
              <a:t>B</a:t>
            </a:r>
            <a:r>
              <a:rPr lang="en-US" sz="1600" b="1" dirty="0" smtClean="0"/>
              <a:t>irefringence change (note it varies by a factor 5 !!!) monitors site dependent vapor adsorption</a:t>
            </a:r>
            <a:endParaRPr lang="en-US" sz="1600" b="1" dirty="0"/>
          </a:p>
        </p:txBody>
      </p:sp>
    </p:spTree>
    <p:extLst>
      <p:ext uri="{BB962C8B-B14F-4D97-AF65-F5344CB8AC3E}">
        <p14:creationId xmlns:p14="http://schemas.microsoft.com/office/powerpoint/2010/main" val="1615079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25325" y="789892"/>
            <a:ext cx="3259744" cy="4218337"/>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2539436063"/>
              </p:ext>
            </p:extLst>
          </p:nvPr>
        </p:nvGraphicFramePr>
        <p:xfrm>
          <a:off x="4572000" y="2712079"/>
          <a:ext cx="4814721" cy="3381217"/>
        </p:xfrm>
        <a:graphic>
          <a:graphicData uri="http://schemas.openxmlformats.org/presentationml/2006/ole">
            <mc:AlternateContent xmlns:mc="http://schemas.openxmlformats.org/markup-compatibility/2006">
              <mc:Choice xmlns:v="urn:schemas-microsoft-com:vml" Requires="v">
                <p:oleObj spid="_x0000_s48159" name="Graph" r:id="rId4" imgW="4131720" imgH="2901600" progId="Origin50.Graph">
                  <p:embed/>
                </p:oleObj>
              </mc:Choice>
              <mc:Fallback>
                <p:oleObj name="Graph" r:id="rId4" imgW="4131720" imgH="2901600" progId="Origin50.Graph">
                  <p:embed/>
                  <p:pic>
                    <p:nvPicPr>
                      <p:cNvPr id="3" name="Objeto 2"/>
                      <p:cNvPicPr/>
                      <p:nvPr/>
                    </p:nvPicPr>
                    <p:blipFill>
                      <a:blip r:embed="rId5"/>
                      <a:stretch>
                        <a:fillRect/>
                      </a:stretch>
                    </p:blipFill>
                    <p:spPr>
                      <a:xfrm>
                        <a:off x="4572000" y="2712079"/>
                        <a:ext cx="4814721" cy="3381217"/>
                      </a:xfrm>
                      <a:prstGeom prst="rect">
                        <a:avLst/>
                      </a:prstGeom>
                    </p:spPr>
                  </p:pic>
                </p:oleObj>
              </mc:Fallback>
            </mc:AlternateContent>
          </a:graphicData>
        </a:graphic>
      </p:graphicFrame>
      <p:sp>
        <p:nvSpPr>
          <p:cNvPr id="5" name="1 Título"/>
          <p:cNvSpPr txBox="1">
            <a:spLocks/>
          </p:cNvSpPr>
          <p:nvPr/>
        </p:nvSpPr>
        <p:spPr>
          <a:xfrm>
            <a:off x="35496" y="61876"/>
            <a:ext cx="4824536"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Vapor sensing with SBM</a:t>
            </a:r>
            <a:endParaRPr lang="en-US" sz="2400" b="1" dirty="0">
              <a:solidFill>
                <a:schemeClr val="accent3">
                  <a:lumMod val="75000"/>
                </a:schemeClr>
              </a:solidFill>
              <a:latin typeface="Narkisim" pitchFamily="34" charset="-79"/>
              <a:cs typeface="Narkisim" pitchFamily="34" charset="-79"/>
            </a:endParaRPr>
          </a:p>
        </p:txBody>
      </p:sp>
      <p:sp>
        <p:nvSpPr>
          <p:cNvPr id="6"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Imagen 6"/>
          <p:cNvPicPr>
            <a:picLocks noChangeAspect="1"/>
          </p:cNvPicPr>
          <p:nvPr/>
        </p:nvPicPr>
        <p:blipFill>
          <a:blip r:embed="rId6"/>
          <a:stretch>
            <a:fillRect/>
          </a:stretch>
        </p:blipFill>
        <p:spPr>
          <a:xfrm>
            <a:off x="7164909" y="116632"/>
            <a:ext cx="1872208" cy="1346520"/>
          </a:xfrm>
          <a:prstGeom prst="rect">
            <a:avLst/>
          </a:prstGeom>
        </p:spPr>
      </p:pic>
      <p:sp>
        <p:nvSpPr>
          <p:cNvPr id="10" name="CuadroTexto 9"/>
          <p:cNvSpPr txBox="1"/>
          <p:nvPr/>
        </p:nvSpPr>
        <p:spPr>
          <a:xfrm rot="16200000">
            <a:off x="7085840" y="1988643"/>
            <a:ext cx="1235275" cy="646331"/>
          </a:xfrm>
          <a:prstGeom prst="rect">
            <a:avLst/>
          </a:prstGeom>
          <a:noFill/>
        </p:spPr>
        <p:txBody>
          <a:bodyPr wrap="none" rtlCol="0">
            <a:spAutoFit/>
          </a:bodyPr>
          <a:lstStyle/>
          <a:p>
            <a:r>
              <a:rPr lang="en-US" b="1" dirty="0" smtClean="0">
                <a:solidFill>
                  <a:srgbClr val="C00000"/>
                </a:solidFill>
              </a:rPr>
              <a:t>Fill/empty</a:t>
            </a:r>
          </a:p>
          <a:p>
            <a:r>
              <a:rPr lang="en-US" b="1" dirty="0" err="1" smtClean="0">
                <a:solidFill>
                  <a:srgbClr val="C00000"/>
                </a:solidFill>
              </a:rPr>
              <a:t>mesopores</a:t>
            </a:r>
            <a:endParaRPr lang="en-US" b="1" dirty="0">
              <a:solidFill>
                <a:srgbClr val="C00000"/>
              </a:solidFill>
            </a:endParaRPr>
          </a:p>
        </p:txBody>
      </p:sp>
      <p:sp>
        <p:nvSpPr>
          <p:cNvPr id="11" name="CuadroTexto 10"/>
          <p:cNvSpPr txBox="1"/>
          <p:nvPr/>
        </p:nvSpPr>
        <p:spPr>
          <a:xfrm rot="16200000">
            <a:off x="5782021" y="1988643"/>
            <a:ext cx="1259704" cy="646331"/>
          </a:xfrm>
          <a:prstGeom prst="rect">
            <a:avLst/>
          </a:prstGeom>
          <a:noFill/>
        </p:spPr>
        <p:txBody>
          <a:bodyPr wrap="none" rtlCol="0">
            <a:spAutoFit/>
          </a:bodyPr>
          <a:lstStyle/>
          <a:p>
            <a:r>
              <a:rPr lang="en-US" b="1" dirty="0" smtClean="0">
                <a:solidFill>
                  <a:schemeClr val="accent3">
                    <a:lumMod val="75000"/>
                  </a:schemeClr>
                </a:solidFill>
              </a:rPr>
              <a:t>Fill/empty</a:t>
            </a:r>
          </a:p>
          <a:p>
            <a:r>
              <a:rPr lang="en-US" b="1" dirty="0" err="1" smtClean="0">
                <a:solidFill>
                  <a:schemeClr val="accent3">
                    <a:lumMod val="75000"/>
                  </a:schemeClr>
                </a:solidFill>
              </a:rPr>
              <a:t>micropores</a:t>
            </a:r>
            <a:endParaRPr lang="en-US" b="1" dirty="0">
              <a:solidFill>
                <a:schemeClr val="accent3">
                  <a:lumMod val="75000"/>
                </a:schemeClr>
              </a:solidFill>
            </a:endParaRPr>
          </a:p>
        </p:txBody>
      </p:sp>
      <p:sp>
        <p:nvSpPr>
          <p:cNvPr id="13" name="Rectángulo 12"/>
          <p:cNvSpPr/>
          <p:nvPr/>
        </p:nvSpPr>
        <p:spPr>
          <a:xfrm>
            <a:off x="5617516" y="3068960"/>
            <a:ext cx="1440160" cy="2304256"/>
          </a:xfrm>
          <a:prstGeom prst="rect">
            <a:avLst/>
          </a:prstGeom>
          <a:noFill/>
          <a:ln w="63500">
            <a:solidFill>
              <a:schemeClr val="accent3">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nvSpPr>
        <p:spPr>
          <a:xfrm>
            <a:off x="7136232" y="3068960"/>
            <a:ext cx="1153840" cy="2304256"/>
          </a:xfrm>
          <a:prstGeom prst="rect">
            <a:avLst/>
          </a:prstGeom>
          <a:noFill/>
          <a:ln w="635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p:cNvSpPr/>
          <p:nvPr/>
        </p:nvSpPr>
        <p:spPr>
          <a:xfrm>
            <a:off x="355448" y="5077633"/>
            <a:ext cx="3856512" cy="1015663"/>
          </a:xfrm>
          <a:prstGeom prst="rect">
            <a:avLst/>
          </a:prstGeom>
        </p:spPr>
        <p:txBody>
          <a:bodyPr wrap="square">
            <a:spAutoFit/>
          </a:bodyPr>
          <a:lstStyle/>
          <a:p>
            <a:r>
              <a:rPr lang="en-US" sz="2000" b="1" dirty="0"/>
              <a:t>Birefringence change </a:t>
            </a:r>
            <a:r>
              <a:rPr lang="en-US" sz="2000" b="1" dirty="0" smtClean="0"/>
              <a:t>monitors site-dependent </a:t>
            </a:r>
            <a:r>
              <a:rPr lang="en-US" sz="2000" b="1" dirty="0"/>
              <a:t>vapor </a:t>
            </a:r>
            <a:r>
              <a:rPr lang="en-US" sz="2000" b="1" dirty="0" smtClean="0"/>
              <a:t>adsorption (varies </a:t>
            </a:r>
            <a:r>
              <a:rPr lang="en-US" sz="2000" b="1" dirty="0"/>
              <a:t>by a factor 5)</a:t>
            </a:r>
            <a:r>
              <a:rPr lang="en-US" sz="2000" b="1" dirty="0" smtClean="0"/>
              <a:t>!!!</a:t>
            </a:r>
            <a:endParaRPr lang="en-US" sz="2000" b="1" dirty="0"/>
          </a:p>
        </p:txBody>
      </p:sp>
    </p:spTree>
    <p:extLst>
      <p:ext uri="{BB962C8B-B14F-4D97-AF65-F5344CB8AC3E}">
        <p14:creationId xmlns:p14="http://schemas.microsoft.com/office/powerpoint/2010/main" val="3427692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07950" y="92075"/>
            <a:ext cx="8136458" cy="461665"/>
          </a:xfrm>
          <a:prstGeom prst="rect">
            <a:avLst/>
          </a:prstGeom>
          <a:noFill/>
          <a:ln w="9525">
            <a:noFill/>
            <a:miter lim="800000"/>
            <a:headEnd/>
            <a:tailEnd/>
          </a:ln>
          <a:effectLst/>
        </p:spPr>
        <p:txBody>
          <a:bodyPr wrap="square">
            <a:spAutoFit/>
          </a:bodyPr>
          <a:lstStyle/>
          <a:p>
            <a:pPr>
              <a:spcBef>
                <a:spcPct val="50000"/>
              </a:spcBef>
            </a:pPr>
            <a:r>
              <a:rPr lang="en-US" sz="2400" b="1" dirty="0" smtClean="0">
                <a:solidFill>
                  <a:schemeClr val="hlink"/>
                </a:solidFill>
              </a:rPr>
              <a:t>Liquid sensing within a microfluidic device</a:t>
            </a:r>
            <a:endParaRPr lang="en-US" sz="2400" b="1" dirty="0">
              <a:solidFill>
                <a:schemeClr val="hlink"/>
              </a:solidFill>
            </a:endParaRPr>
          </a:p>
        </p:txBody>
      </p:sp>
      <p:sp>
        <p:nvSpPr>
          <p:cNvPr id="11"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13"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305" y="1423409"/>
            <a:ext cx="2096910" cy="1235328"/>
          </a:xfrm>
          <a:prstGeom prst="rect">
            <a:avLst/>
          </a:prstGeom>
        </p:spPr>
      </p:pic>
      <p:sp>
        <p:nvSpPr>
          <p:cNvPr id="15" name="14 Flecha derecha"/>
          <p:cNvSpPr/>
          <p:nvPr/>
        </p:nvSpPr>
        <p:spPr>
          <a:xfrm>
            <a:off x="4194659" y="1937800"/>
            <a:ext cx="516555"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16 Imagen"/>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021" t="26667" r="26927" b="41211"/>
          <a:stretch/>
        </p:blipFill>
        <p:spPr>
          <a:xfrm>
            <a:off x="5122704" y="1289539"/>
            <a:ext cx="2873737" cy="1728569"/>
          </a:xfrm>
          <a:prstGeom prst="rect">
            <a:avLst/>
          </a:prstGeom>
        </p:spPr>
      </p:pic>
      <p:sp>
        <p:nvSpPr>
          <p:cNvPr id="27" name="26 CuadroTexto"/>
          <p:cNvSpPr txBox="1"/>
          <p:nvPr/>
        </p:nvSpPr>
        <p:spPr>
          <a:xfrm>
            <a:off x="290153" y="2852936"/>
            <a:ext cx="3904506" cy="400110"/>
          </a:xfrm>
          <a:prstGeom prst="rect">
            <a:avLst/>
          </a:prstGeom>
          <a:noFill/>
        </p:spPr>
        <p:txBody>
          <a:bodyPr wrap="square" rtlCol="0">
            <a:spAutoFit/>
          </a:bodyPr>
          <a:lstStyle/>
          <a:p>
            <a:r>
              <a:rPr lang="en-US" sz="2000" b="1" dirty="0"/>
              <a:t>F</a:t>
            </a:r>
            <a:r>
              <a:rPr lang="en-US" sz="2000" b="1" dirty="0" smtClean="0"/>
              <a:t>low of liquids through</a:t>
            </a:r>
            <a:r>
              <a:rPr lang="en-US" sz="2000" dirty="0" smtClean="0"/>
              <a:t> the BM</a:t>
            </a:r>
            <a:endParaRPr lang="en-US" sz="2000" dirty="0"/>
          </a:p>
        </p:txBody>
      </p:sp>
      <p:pic>
        <p:nvPicPr>
          <p:cNvPr id="30" name="vlc-record-2016-04-06-17h13m51s-IMG_0442.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971" t="14753" r="2244" b="24121"/>
          <a:stretch/>
        </p:blipFill>
        <p:spPr>
          <a:xfrm>
            <a:off x="290153" y="3284984"/>
            <a:ext cx="4243214" cy="1761802"/>
          </a:xfrm>
          <a:prstGeom prst="rect">
            <a:avLst/>
          </a:prstGeom>
        </p:spPr>
      </p:pic>
      <p:sp>
        <p:nvSpPr>
          <p:cNvPr id="31" name="30 CuadroTexto"/>
          <p:cNvSpPr txBox="1"/>
          <p:nvPr/>
        </p:nvSpPr>
        <p:spPr>
          <a:xfrm>
            <a:off x="251520" y="5445224"/>
            <a:ext cx="4752528" cy="707886"/>
          </a:xfrm>
          <a:prstGeom prst="rect">
            <a:avLst/>
          </a:prstGeom>
          <a:noFill/>
        </p:spPr>
        <p:txBody>
          <a:bodyPr wrap="square" rtlCol="0">
            <a:spAutoFit/>
          </a:bodyPr>
          <a:lstStyle/>
          <a:p>
            <a:r>
              <a:rPr lang="en-US" sz="2000" dirty="0" smtClean="0"/>
              <a:t>Infiltration is </a:t>
            </a:r>
            <a:r>
              <a:rPr lang="en-US" sz="2000" b="1" dirty="0" smtClean="0"/>
              <a:t>fast, </a:t>
            </a:r>
            <a:r>
              <a:rPr lang="en-US" sz="2000" b="1" dirty="0"/>
              <a:t>r</a:t>
            </a:r>
            <a:r>
              <a:rPr lang="en-US" sz="2000" b="1" dirty="0" smtClean="0"/>
              <a:t>eproducible and robust</a:t>
            </a:r>
          </a:p>
          <a:p>
            <a:r>
              <a:rPr lang="en-US" sz="2000" b="1" dirty="0" smtClean="0"/>
              <a:t>Small volumes analyzed (1mm</a:t>
            </a:r>
            <a:r>
              <a:rPr lang="en-US" sz="2000" b="1" baseline="30000" dirty="0" smtClean="0"/>
              <a:t>2</a:t>
            </a:r>
            <a:r>
              <a:rPr lang="en-US" sz="2000" b="1" dirty="0" smtClean="0"/>
              <a:t> </a:t>
            </a:r>
            <a:r>
              <a:rPr lang="en-US" sz="2000" b="1" dirty="0" smtClean="0">
                <a:sym typeface="Symbol"/>
              </a:rPr>
              <a:t> </a:t>
            </a:r>
            <a:r>
              <a:rPr lang="en-US" sz="2000" b="1" dirty="0" smtClean="0"/>
              <a:t>1nl) </a:t>
            </a:r>
            <a:endParaRPr lang="en-US" sz="2000" b="1" dirty="0"/>
          </a:p>
        </p:txBody>
      </p:sp>
      <p:grpSp>
        <p:nvGrpSpPr>
          <p:cNvPr id="2" name="1 Grupo"/>
          <p:cNvGrpSpPr/>
          <p:nvPr/>
        </p:nvGrpSpPr>
        <p:grpSpPr>
          <a:xfrm>
            <a:off x="4709405" y="3563648"/>
            <a:ext cx="4225562" cy="1557833"/>
            <a:chOff x="4709405" y="3563648"/>
            <a:chExt cx="4225562" cy="1557833"/>
          </a:xfrm>
        </p:grpSpPr>
        <p:grpSp>
          <p:nvGrpSpPr>
            <p:cNvPr id="22" name="21 Grupo"/>
            <p:cNvGrpSpPr/>
            <p:nvPr/>
          </p:nvGrpSpPr>
          <p:grpSpPr>
            <a:xfrm>
              <a:off x="4709405" y="3563648"/>
              <a:ext cx="4225562" cy="1521536"/>
              <a:chOff x="4142851" y="3961387"/>
              <a:chExt cx="5397701" cy="2084001"/>
            </a:xfrm>
          </p:grpSpPr>
          <p:pic>
            <p:nvPicPr>
              <p:cNvPr id="23" name="Picture 7" descr="http://thumbs.dreamstime.com/z/shining-light-bulb-vector-illustration-orange-isolated-white-background-3574048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746"/>
              <a:stretch/>
            </p:blipFill>
            <p:spPr bwMode="auto">
              <a:xfrm>
                <a:off x="4142851" y="4736670"/>
                <a:ext cx="1213885" cy="13087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23 Imagen"/>
              <p:cNvPicPr>
                <a:picLocks noChangeAspect="1"/>
              </p:cNvPicPr>
              <p:nvPr/>
            </p:nvPicPr>
            <p:blipFill rotWithShape="1">
              <a:blip r:embed="rId9">
                <a:extLst>
                  <a:ext uri="{28A0092B-C50C-407E-A947-70E740481C1C}">
                    <a14:useLocalDpi xmlns:a14="http://schemas.microsoft.com/office/drawing/2010/main" val="0"/>
                  </a:ext>
                </a:extLst>
              </a:blip>
              <a:srcRect l="20215" t="50000" r="16659" b="14615"/>
              <a:stretch/>
            </p:blipFill>
            <p:spPr>
              <a:xfrm>
                <a:off x="5122704" y="4400701"/>
                <a:ext cx="3518704" cy="1479310"/>
              </a:xfrm>
              <a:prstGeom prst="trapezoid">
                <a:avLst>
                  <a:gd name="adj" fmla="val 0"/>
                </a:avLst>
              </a:prstGeom>
              <a:ln>
                <a:noFill/>
              </a:ln>
            </p:spPr>
          </p:pic>
          <p:pic>
            <p:nvPicPr>
              <p:cNvPr id="25" name="24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9957" y="3961387"/>
                <a:ext cx="2360595" cy="1627853"/>
              </a:xfrm>
              <a:prstGeom prst="rect">
                <a:avLst/>
              </a:prstGeom>
              <a:ln>
                <a:noFill/>
              </a:ln>
              <a:scene3d>
                <a:camera prst="orthographicFront">
                  <a:rot lat="1260000" lon="2100000" rev="0"/>
                </a:camera>
                <a:lightRig rig="threePt" dir="t"/>
              </a:scene3d>
            </p:spPr>
          </p:pic>
        </p:grpSp>
        <p:sp>
          <p:nvSpPr>
            <p:cNvPr id="21" name="20 CuadroTexto"/>
            <p:cNvSpPr txBox="1"/>
            <p:nvPr/>
          </p:nvSpPr>
          <p:spPr>
            <a:xfrm>
              <a:off x="5659689" y="4752149"/>
              <a:ext cx="1440160" cy="369332"/>
            </a:xfrm>
            <a:prstGeom prst="rect">
              <a:avLst/>
            </a:prstGeom>
            <a:noFill/>
            <a:ln>
              <a:noFill/>
            </a:ln>
          </p:spPr>
          <p:txBody>
            <a:bodyPr wrap="square" rtlCol="0">
              <a:spAutoFit/>
            </a:bodyPr>
            <a:lstStyle/>
            <a:p>
              <a:r>
                <a:rPr lang="en-US" b="1" dirty="0" smtClean="0"/>
                <a:t>Lab on a chip</a:t>
              </a:r>
              <a:endParaRPr lang="en-US" b="1" dirty="0"/>
            </a:p>
          </p:txBody>
        </p:sp>
      </p:grpSp>
    </p:spTree>
    <p:extLst>
      <p:ext uri="{BB962C8B-B14F-4D97-AF65-F5344CB8AC3E}">
        <p14:creationId xmlns:p14="http://schemas.microsoft.com/office/powerpoint/2010/main" val="37656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3"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mute="1">
                <p:cTn id="12" repeatCount="indefinite" fill="hold" display="0">
                  <p:stCondLst>
                    <p:cond delay="indefinite"/>
                  </p:stCondLst>
                </p:cTn>
                <p:tgtEl>
                  <p:spTgt spid="3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15"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18" name="17 CuadroTexto"/>
          <p:cNvSpPr txBox="1"/>
          <p:nvPr/>
        </p:nvSpPr>
        <p:spPr>
          <a:xfrm>
            <a:off x="171638" y="4840325"/>
            <a:ext cx="5234191" cy="646331"/>
          </a:xfrm>
          <a:prstGeom prst="rect">
            <a:avLst/>
          </a:prstGeom>
          <a:noFill/>
        </p:spPr>
        <p:txBody>
          <a:bodyPr wrap="square" rtlCol="0">
            <a:spAutoFit/>
          </a:bodyPr>
          <a:lstStyle/>
          <a:p>
            <a:r>
              <a:rPr lang="en-US" b="1" dirty="0" smtClean="0"/>
              <a:t>Linear wavelength dependence of the RP position </a:t>
            </a:r>
            <a:r>
              <a:rPr lang="en-US" dirty="0" smtClean="0"/>
              <a:t>with the </a:t>
            </a:r>
            <a:r>
              <a:rPr lang="en-US" b="1" dirty="0" smtClean="0"/>
              <a:t>liquid refractive index (</a:t>
            </a:r>
            <a:r>
              <a:rPr lang="en-US" b="1" dirty="0" smtClean="0">
                <a:sym typeface="Symbol"/>
              </a:rPr>
              <a:t></a:t>
            </a:r>
            <a:r>
              <a:rPr lang="en-US" b="1" dirty="0" smtClean="0"/>
              <a:t>200nm/RIU)</a:t>
            </a:r>
            <a:endParaRPr lang="en-US" dirty="0" smtClean="0"/>
          </a:p>
        </p:txBody>
      </p:sp>
      <p:grpSp>
        <p:nvGrpSpPr>
          <p:cNvPr id="19" name="18 Grupo"/>
          <p:cNvGrpSpPr/>
          <p:nvPr/>
        </p:nvGrpSpPr>
        <p:grpSpPr>
          <a:xfrm>
            <a:off x="372045" y="1530151"/>
            <a:ext cx="4603543" cy="3299760"/>
            <a:chOff x="4356217" y="1174997"/>
            <a:chExt cx="4130124" cy="2923973"/>
          </a:xfrm>
        </p:grpSpPr>
        <p:grpSp>
          <p:nvGrpSpPr>
            <p:cNvPr id="20" name="19 Grupo"/>
            <p:cNvGrpSpPr/>
            <p:nvPr/>
          </p:nvGrpSpPr>
          <p:grpSpPr>
            <a:xfrm>
              <a:off x="4356217" y="1174997"/>
              <a:ext cx="4130124" cy="2923973"/>
              <a:chOff x="4356217" y="1174997"/>
              <a:chExt cx="4130124" cy="2923973"/>
            </a:xfrm>
          </p:grpSpPr>
          <p:grpSp>
            <p:nvGrpSpPr>
              <p:cNvPr id="23" name="22 Grupo"/>
              <p:cNvGrpSpPr/>
              <p:nvPr/>
            </p:nvGrpSpPr>
            <p:grpSpPr>
              <a:xfrm>
                <a:off x="4356217" y="1196863"/>
                <a:ext cx="4130124" cy="2902107"/>
                <a:chOff x="4356217" y="1196863"/>
                <a:chExt cx="4130124" cy="2902107"/>
              </a:xfrm>
            </p:grpSpPr>
            <p:graphicFrame>
              <p:nvGraphicFramePr>
                <p:cNvPr id="25" name="24 Objeto"/>
                <p:cNvGraphicFramePr>
                  <a:graphicFrameLocks noChangeAspect="1"/>
                </p:cNvGraphicFramePr>
                <p:nvPr>
                  <p:extLst>
                    <p:ext uri="{D42A27DB-BD31-4B8C-83A1-F6EECF244321}">
                      <p14:modId xmlns:p14="http://schemas.microsoft.com/office/powerpoint/2010/main" val="4120751290"/>
                    </p:ext>
                  </p:extLst>
                </p:nvPr>
              </p:nvGraphicFramePr>
              <p:xfrm>
                <a:off x="4356217" y="1196863"/>
                <a:ext cx="4130124" cy="2902107"/>
              </p:xfrm>
              <a:graphic>
                <a:graphicData uri="http://schemas.openxmlformats.org/presentationml/2006/ole">
                  <mc:AlternateContent xmlns:mc="http://schemas.openxmlformats.org/markup-compatibility/2006">
                    <mc:Choice xmlns:v="urn:schemas-microsoft-com:vml" Requires="v">
                      <p:oleObj spid="_x0000_s5973" name="Graph" r:id="rId3" imgW="4131720" imgH="2901600" progId="Origin50.Graph">
                        <p:embed/>
                      </p:oleObj>
                    </mc:Choice>
                    <mc:Fallback>
                      <p:oleObj name="Graph" r:id="rId3" imgW="4131720" imgH="2901600" progId="Origin50.Graph">
                        <p:embed/>
                        <p:pic>
                          <p:nvPicPr>
                            <p:cNvPr id="0" name=""/>
                            <p:cNvPicPr>
                              <a:picLocks noChangeAspect="1" noChangeArrowheads="1"/>
                            </p:cNvPicPr>
                            <p:nvPr/>
                          </p:nvPicPr>
                          <p:blipFill>
                            <a:blip r:embed="rId4"/>
                            <a:srcRect/>
                            <a:stretch>
                              <a:fillRect/>
                            </a:stretch>
                          </p:blipFill>
                          <p:spPr bwMode="auto">
                            <a:xfrm>
                              <a:off x="4356217" y="1196863"/>
                              <a:ext cx="4130124" cy="29021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25 Grupo"/>
                <p:cNvGrpSpPr/>
                <p:nvPr/>
              </p:nvGrpSpPr>
              <p:grpSpPr>
                <a:xfrm>
                  <a:off x="6890460" y="1444974"/>
                  <a:ext cx="1408546" cy="2429750"/>
                  <a:chOff x="6890460" y="1444974"/>
                  <a:chExt cx="1408546" cy="2429750"/>
                </a:xfrm>
              </p:grpSpPr>
              <p:sp>
                <p:nvSpPr>
                  <p:cNvPr id="27" name="26 CuadroTexto"/>
                  <p:cNvSpPr txBox="1"/>
                  <p:nvPr/>
                </p:nvSpPr>
                <p:spPr>
                  <a:xfrm rot="2830499">
                    <a:off x="6659697" y="2250868"/>
                    <a:ext cx="1323764" cy="307777"/>
                  </a:xfrm>
                  <a:prstGeom prst="rect">
                    <a:avLst/>
                  </a:prstGeom>
                  <a:noFill/>
                </p:spPr>
                <p:txBody>
                  <a:bodyPr wrap="square" rtlCol="0">
                    <a:spAutoFit/>
                  </a:bodyPr>
                  <a:lstStyle/>
                  <a:p>
                    <a:r>
                      <a:rPr lang="en-US" sz="1400" dirty="0" smtClean="0"/>
                      <a:t>ethanol</a:t>
                    </a:r>
                    <a:endParaRPr lang="en-US" sz="1400" dirty="0"/>
                  </a:p>
                </p:txBody>
              </p:sp>
              <p:sp>
                <p:nvSpPr>
                  <p:cNvPr id="28" name="27 CuadroTexto"/>
                  <p:cNvSpPr txBox="1"/>
                  <p:nvPr/>
                </p:nvSpPr>
                <p:spPr>
                  <a:xfrm rot="2830499">
                    <a:off x="6504289" y="2288643"/>
                    <a:ext cx="1080120" cy="307777"/>
                  </a:xfrm>
                  <a:prstGeom prst="rect">
                    <a:avLst/>
                  </a:prstGeom>
                  <a:noFill/>
                </p:spPr>
                <p:txBody>
                  <a:bodyPr wrap="square" rtlCol="0">
                    <a:spAutoFit/>
                  </a:bodyPr>
                  <a:lstStyle/>
                  <a:p>
                    <a:r>
                      <a:rPr lang="en-US" sz="1400" dirty="0" smtClean="0"/>
                      <a:t>water</a:t>
                    </a:r>
                    <a:endParaRPr lang="en-US" sz="1400" dirty="0"/>
                  </a:p>
                </p:txBody>
              </p:sp>
              <p:sp>
                <p:nvSpPr>
                  <p:cNvPr id="29" name="28 CuadroTexto"/>
                  <p:cNvSpPr txBox="1"/>
                  <p:nvPr/>
                </p:nvSpPr>
                <p:spPr>
                  <a:xfrm rot="2830499">
                    <a:off x="7224369" y="2033977"/>
                    <a:ext cx="1080120" cy="307777"/>
                  </a:xfrm>
                  <a:prstGeom prst="rect">
                    <a:avLst/>
                  </a:prstGeom>
                  <a:noFill/>
                </p:spPr>
                <p:txBody>
                  <a:bodyPr wrap="square" rtlCol="0">
                    <a:spAutoFit/>
                  </a:bodyPr>
                  <a:lstStyle/>
                  <a:p>
                    <a:r>
                      <a:rPr lang="en-US" sz="1400" dirty="0" smtClean="0"/>
                      <a:t>toluene</a:t>
                    </a:r>
                    <a:endParaRPr lang="en-US" sz="1400" dirty="0"/>
                  </a:p>
                </p:txBody>
              </p:sp>
              <p:sp>
                <p:nvSpPr>
                  <p:cNvPr id="30" name="29 CuadroTexto"/>
                  <p:cNvSpPr txBox="1"/>
                  <p:nvPr/>
                </p:nvSpPr>
                <p:spPr>
                  <a:xfrm rot="2830499">
                    <a:off x="7372597" y="2042977"/>
                    <a:ext cx="1503784" cy="307777"/>
                  </a:xfrm>
                  <a:prstGeom prst="rect">
                    <a:avLst/>
                  </a:prstGeom>
                  <a:noFill/>
                </p:spPr>
                <p:txBody>
                  <a:bodyPr wrap="square" rtlCol="0">
                    <a:spAutoFit/>
                  </a:bodyPr>
                  <a:lstStyle/>
                  <a:p>
                    <a:r>
                      <a:rPr lang="en-US" sz="1400" dirty="0" smtClean="0"/>
                      <a:t>Cl-benzene</a:t>
                    </a:r>
                    <a:endParaRPr lang="en-US" sz="1400" dirty="0"/>
                  </a:p>
                </p:txBody>
              </p:sp>
              <p:sp>
                <p:nvSpPr>
                  <p:cNvPr id="31" name="30 CuadroTexto"/>
                  <p:cNvSpPr txBox="1"/>
                  <p:nvPr/>
                </p:nvSpPr>
                <p:spPr>
                  <a:xfrm rot="2830499">
                    <a:off x="6680326" y="3058953"/>
                    <a:ext cx="1323764" cy="307777"/>
                  </a:xfrm>
                  <a:prstGeom prst="rect">
                    <a:avLst/>
                  </a:prstGeom>
                  <a:noFill/>
                </p:spPr>
                <p:txBody>
                  <a:bodyPr wrap="square" rtlCol="0">
                    <a:spAutoFit/>
                  </a:bodyPr>
                  <a:lstStyle/>
                  <a:p>
                    <a:r>
                      <a:rPr lang="en-US" sz="1400" dirty="0" smtClean="0"/>
                      <a:t>ethanol</a:t>
                    </a:r>
                    <a:endParaRPr lang="en-US" sz="1400" dirty="0"/>
                  </a:p>
                </p:txBody>
              </p:sp>
              <p:sp>
                <p:nvSpPr>
                  <p:cNvPr id="32" name="31 CuadroTexto"/>
                  <p:cNvSpPr txBox="1"/>
                  <p:nvPr/>
                </p:nvSpPr>
                <p:spPr>
                  <a:xfrm rot="2830499">
                    <a:off x="6524918" y="3096728"/>
                    <a:ext cx="1080120" cy="307777"/>
                  </a:xfrm>
                  <a:prstGeom prst="rect">
                    <a:avLst/>
                  </a:prstGeom>
                  <a:noFill/>
                </p:spPr>
                <p:txBody>
                  <a:bodyPr wrap="square" rtlCol="0">
                    <a:spAutoFit/>
                  </a:bodyPr>
                  <a:lstStyle/>
                  <a:p>
                    <a:r>
                      <a:rPr lang="en-US" sz="1400" dirty="0" smtClean="0"/>
                      <a:t>water</a:t>
                    </a:r>
                    <a:endParaRPr lang="en-US" sz="1400" dirty="0"/>
                  </a:p>
                </p:txBody>
              </p:sp>
              <p:sp>
                <p:nvSpPr>
                  <p:cNvPr id="33" name="32 CuadroTexto"/>
                  <p:cNvSpPr txBox="1"/>
                  <p:nvPr/>
                </p:nvSpPr>
                <p:spPr>
                  <a:xfrm rot="2830499">
                    <a:off x="7244998" y="2805470"/>
                    <a:ext cx="1080120" cy="307777"/>
                  </a:xfrm>
                  <a:prstGeom prst="rect">
                    <a:avLst/>
                  </a:prstGeom>
                  <a:noFill/>
                </p:spPr>
                <p:txBody>
                  <a:bodyPr wrap="square" rtlCol="0">
                    <a:spAutoFit/>
                  </a:bodyPr>
                  <a:lstStyle/>
                  <a:p>
                    <a:r>
                      <a:rPr lang="en-US" sz="1400" dirty="0" smtClean="0"/>
                      <a:t>toluene</a:t>
                    </a:r>
                    <a:endParaRPr lang="en-US" sz="1400" dirty="0"/>
                  </a:p>
                </p:txBody>
              </p:sp>
              <p:sp>
                <p:nvSpPr>
                  <p:cNvPr id="34" name="33 CuadroTexto"/>
                  <p:cNvSpPr txBox="1"/>
                  <p:nvPr/>
                </p:nvSpPr>
                <p:spPr>
                  <a:xfrm rot="2830499">
                    <a:off x="7393226" y="2851062"/>
                    <a:ext cx="1503784" cy="307777"/>
                  </a:xfrm>
                  <a:prstGeom prst="rect">
                    <a:avLst/>
                  </a:prstGeom>
                  <a:noFill/>
                </p:spPr>
                <p:txBody>
                  <a:bodyPr wrap="square" rtlCol="0">
                    <a:spAutoFit/>
                  </a:bodyPr>
                  <a:lstStyle/>
                  <a:p>
                    <a:r>
                      <a:rPr lang="en-US" sz="1400" dirty="0" smtClean="0"/>
                      <a:t>Cl-benzene</a:t>
                    </a:r>
                    <a:endParaRPr lang="en-US" sz="1400" dirty="0"/>
                  </a:p>
                </p:txBody>
              </p:sp>
            </p:grpSp>
          </p:grpSp>
          <p:sp>
            <p:nvSpPr>
              <p:cNvPr id="24" name="23 CuadroTexto"/>
              <p:cNvSpPr txBox="1"/>
              <p:nvPr/>
            </p:nvSpPr>
            <p:spPr>
              <a:xfrm>
                <a:off x="5130860" y="1174997"/>
                <a:ext cx="2664296" cy="305233"/>
              </a:xfrm>
              <a:prstGeom prst="rect">
                <a:avLst/>
              </a:prstGeom>
              <a:noFill/>
            </p:spPr>
            <p:txBody>
              <a:bodyPr wrap="square" rtlCol="0">
                <a:spAutoFit/>
              </a:bodyPr>
              <a:lstStyle/>
              <a:p>
                <a:r>
                  <a:rPr lang="en-US" dirty="0" smtClean="0"/>
                  <a:t>Resonant peak (RP) positions</a:t>
                </a:r>
                <a:endParaRPr lang="en-US" dirty="0"/>
              </a:p>
            </p:txBody>
          </p:sp>
        </p:grpSp>
        <p:sp>
          <p:nvSpPr>
            <p:cNvPr id="21" name="20 CuadroTexto"/>
            <p:cNvSpPr txBox="1"/>
            <p:nvPr/>
          </p:nvSpPr>
          <p:spPr>
            <a:xfrm rot="2830499">
              <a:off x="5148064" y="2705699"/>
              <a:ext cx="576064" cy="307777"/>
            </a:xfrm>
            <a:prstGeom prst="rect">
              <a:avLst/>
            </a:prstGeom>
            <a:noFill/>
          </p:spPr>
          <p:txBody>
            <a:bodyPr wrap="square" rtlCol="0">
              <a:spAutoFit/>
            </a:bodyPr>
            <a:lstStyle/>
            <a:p>
              <a:r>
                <a:rPr lang="en-US" sz="1400" dirty="0" smtClean="0"/>
                <a:t>air</a:t>
              </a:r>
              <a:endParaRPr lang="en-US" sz="1400" dirty="0"/>
            </a:p>
          </p:txBody>
        </p:sp>
        <p:sp>
          <p:nvSpPr>
            <p:cNvPr id="22" name="21 CuadroTexto"/>
            <p:cNvSpPr txBox="1"/>
            <p:nvPr/>
          </p:nvSpPr>
          <p:spPr>
            <a:xfrm rot="2830499">
              <a:off x="5096685" y="3158924"/>
              <a:ext cx="576064" cy="307777"/>
            </a:xfrm>
            <a:prstGeom prst="rect">
              <a:avLst/>
            </a:prstGeom>
            <a:noFill/>
          </p:spPr>
          <p:txBody>
            <a:bodyPr wrap="square" rtlCol="0">
              <a:spAutoFit/>
            </a:bodyPr>
            <a:lstStyle/>
            <a:p>
              <a:r>
                <a:rPr lang="en-US" sz="1400" dirty="0" smtClean="0"/>
                <a:t>air</a:t>
              </a:r>
              <a:endParaRPr lang="en-US" sz="1400" dirty="0"/>
            </a:p>
          </p:txBody>
        </p:sp>
      </p:grpSp>
      <p:graphicFrame>
        <p:nvGraphicFramePr>
          <p:cNvPr id="3" name="2 Objeto"/>
          <p:cNvGraphicFramePr>
            <a:graphicFrameLocks noChangeAspect="1"/>
          </p:cNvGraphicFramePr>
          <p:nvPr>
            <p:extLst>
              <p:ext uri="{D42A27DB-BD31-4B8C-83A1-F6EECF244321}">
                <p14:modId xmlns:p14="http://schemas.microsoft.com/office/powerpoint/2010/main" val="2814930494"/>
              </p:ext>
            </p:extLst>
          </p:nvPr>
        </p:nvGraphicFramePr>
        <p:xfrm>
          <a:off x="5148064" y="188640"/>
          <a:ext cx="4465692" cy="3218688"/>
        </p:xfrm>
        <a:graphic>
          <a:graphicData uri="http://schemas.openxmlformats.org/presentationml/2006/ole">
            <mc:AlternateContent xmlns:mc="http://schemas.openxmlformats.org/markup-compatibility/2006">
              <mc:Choice xmlns:v="urn:schemas-microsoft-com:vml" Requires="v">
                <p:oleObj spid="_x0000_s5974" name="Graph" r:id="rId5" imgW="4059720" imgH="2926080" progId="Origin50.Graph">
                  <p:embed/>
                </p:oleObj>
              </mc:Choice>
              <mc:Fallback>
                <p:oleObj name="Graph" r:id="rId5" imgW="4059720" imgH="2926080" progId="Origin50.Graph">
                  <p:embed/>
                  <p:pic>
                    <p:nvPicPr>
                      <p:cNvPr id="0" name="17 Objeto"/>
                      <p:cNvPicPr>
                        <a:picLocks noChangeAspect="1" noChangeArrowheads="1"/>
                      </p:cNvPicPr>
                      <p:nvPr/>
                    </p:nvPicPr>
                    <p:blipFill>
                      <a:blip r:embed="rId6"/>
                      <a:srcRect/>
                      <a:stretch>
                        <a:fillRect/>
                      </a:stretch>
                    </p:blipFill>
                    <p:spPr bwMode="auto">
                      <a:xfrm>
                        <a:off x="5148064" y="188640"/>
                        <a:ext cx="4465692" cy="321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3963853879"/>
              </p:ext>
            </p:extLst>
          </p:nvPr>
        </p:nvGraphicFramePr>
        <p:xfrm>
          <a:off x="5146868" y="1916832"/>
          <a:ext cx="4465692" cy="3218688"/>
        </p:xfrm>
        <a:graphic>
          <a:graphicData uri="http://schemas.openxmlformats.org/presentationml/2006/ole">
            <mc:AlternateContent xmlns:mc="http://schemas.openxmlformats.org/markup-compatibility/2006">
              <mc:Choice xmlns:v="urn:schemas-microsoft-com:vml" Requires="v">
                <p:oleObj spid="_x0000_s5975" name="Graph" r:id="rId7" imgW="4059720" imgH="2926080" progId="Origin50.Graph">
                  <p:embed/>
                </p:oleObj>
              </mc:Choice>
              <mc:Fallback>
                <p:oleObj name="Graph" r:id="rId7" imgW="4059720" imgH="2926080" progId="Origin50.Graph">
                  <p:embed/>
                  <p:pic>
                    <p:nvPicPr>
                      <p:cNvPr id="0" name="18 Objeto"/>
                      <p:cNvPicPr>
                        <a:picLocks noChangeAspect="1" noChangeArrowheads="1"/>
                      </p:cNvPicPr>
                      <p:nvPr/>
                    </p:nvPicPr>
                    <p:blipFill>
                      <a:blip r:embed="rId8"/>
                      <a:srcRect/>
                      <a:stretch>
                        <a:fillRect/>
                      </a:stretch>
                    </p:blipFill>
                    <p:spPr bwMode="auto">
                      <a:xfrm>
                        <a:off x="5146868" y="1916832"/>
                        <a:ext cx="4465692" cy="321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720200183"/>
              </p:ext>
            </p:extLst>
          </p:nvPr>
        </p:nvGraphicFramePr>
        <p:xfrm>
          <a:off x="5146868" y="3633780"/>
          <a:ext cx="4465692" cy="3218688"/>
        </p:xfrm>
        <a:graphic>
          <a:graphicData uri="http://schemas.openxmlformats.org/presentationml/2006/ole">
            <mc:AlternateContent xmlns:mc="http://schemas.openxmlformats.org/markup-compatibility/2006">
              <mc:Choice xmlns:v="urn:schemas-microsoft-com:vml" Requires="v">
                <p:oleObj spid="_x0000_s5976" name="Graph" r:id="rId9" imgW="4059720" imgH="2926080" progId="Origin50.Graph">
                  <p:embed/>
                </p:oleObj>
              </mc:Choice>
              <mc:Fallback>
                <p:oleObj name="Graph" r:id="rId9" imgW="4059720" imgH="2926080" progId="Origin50.Graph">
                  <p:embed/>
                  <p:pic>
                    <p:nvPicPr>
                      <p:cNvPr id="0" name="19 Objeto"/>
                      <p:cNvPicPr>
                        <a:picLocks noChangeAspect="1" noChangeArrowheads="1"/>
                      </p:cNvPicPr>
                      <p:nvPr/>
                    </p:nvPicPr>
                    <p:blipFill>
                      <a:blip r:embed="rId10"/>
                      <a:srcRect/>
                      <a:stretch>
                        <a:fillRect/>
                      </a:stretch>
                    </p:blipFill>
                    <p:spPr bwMode="auto">
                      <a:xfrm>
                        <a:off x="5146868" y="3633780"/>
                        <a:ext cx="4465692" cy="321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1 Título"/>
          <p:cNvSpPr txBox="1">
            <a:spLocks/>
          </p:cNvSpPr>
          <p:nvPr/>
        </p:nvSpPr>
        <p:spPr>
          <a:xfrm>
            <a:off x="107504" y="49188"/>
            <a:ext cx="5362460" cy="571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3">
                    <a:lumMod val="75000"/>
                  </a:schemeClr>
                </a:solidFill>
                <a:cs typeface="Narkisim" pitchFamily="34" charset="-79"/>
              </a:rPr>
              <a:t>basic </a:t>
            </a:r>
            <a:r>
              <a:rPr lang="en-US" sz="2800" b="1" dirty="0" err="1" smtClean="0">
                <a:solidFill>
                  <a:schemeClr val="accent3">
                    <a:lumMod val="75000"/>
                  </a:schemeClr>
                </a:solidFill>
                <a:cs typeface="Narkisim" pitchFamily="34" charset="-79"/>
              </a:rPr>
              <a:t>optofluidic</a:t>
            </a:r>
            <a:r>
              <a:rPr lang="en-US" sz="2800" b="1" dirty="0" smtClean="0">
                <a:solidFill>
                  <a:schemeClr val="accent3">
                    <a:lumMod val="75000"/>
                  </a:schemeClr>
                </a:solidFill>
                <a:cs typeface="Narkisim" pitchFamily="34" charset="-79"/>
              </a:rPr>
              <a:t> response of SBM</a:t>
            </a:r>
            <a:endParaRPr lang="en-US" sz="2800" b="1" dirty="0">
              <a:solidFill>
                <a:schemeClr val="accent3">
                  <a:lumMod val="75000"/>
                </a:schemeClr>
              </a:solidFill>
              <a:cs typeface="Narkisim" pitchFamily="34" charset="-79"/>
            </a:endParaRPr>
          </a:p>
        </p:txBody>
      </p:sp>
      <p:sp>
        <p:nvSpPr>
          <p:cNvPr id="2" name="CuadroTexto 1"/>
          <p:cNvSpPr txBox="1"/>
          <p:nvPr/>
        </p:nvSpPr>
        <p:spPr>
          <a:xfrm>
            <a:off x="975719" y="5904720"/>
            <a:ext cx="4212050" cy="307777"/>
          </a:xfrm>
          <a:prstGeom prst="rect">
            <a:avLst/>
          </a:prstGeom>
          <a:noFill/>
        </p:spPr>
        <p:txBody>
          <a:bodyPr wrap="none" rtlCol="0">
            <a:spAutoFit/>
          </a:bodyPr>
          <a:lstStyle/>
          <a:p>
            <a:r>
              <a:rPr lang="en-US" sz="1400" dirty="0" smtClean="0"/>
              <a:t>Oliva-</a:t>
            </a:r>
            <a:r>
              <a:rPr lang="en-US" sz="1400" dirty="0"/>
              <a:t>R</a:t>
            </a:r>
            <a:r>
              <a:rPr lang="en-US" sz="1400" dirty="0" smtClean="0"/>
              <a:t>amirez et al. ACS Appl. Mater. Interfaces (2013) </a:t>
            </a:r>
            <a:endParaRPr lang="en-US" sz="1400" dirty="0"/>
          </a:p>
        </p:txBody>
      </p:sp>
      <p:sp>
        <p:nvSpPr>
          <p:cNvPr id="36" name="35 CuadroTexto"/>
          <p:cNvSpPr txBox="1"/>
          <p:nvPr/>
        </p:nvSpPr>
        <p:spPr>
          <a:xfrm>
            <a:off x="963794" y="5494196"/>
            <a:ext cx="4223975" cy="400110"/>
          </a:xfrm>
          <a:prstGeom prst="rect">
            <a:avLst/>
          </a:prstGeom>
          <a:noFill/>
        </p:spPr>
        <p:txBody>
          <a:bodyPr wrap="square" rtlCol="0">
            <a:spAutoFit/>
          </a:bodyPr>
          <a:lstStyle/>
          <a:p>
            <a:r>
              <a:rPr lang="en-US" sz="2000" b="1" dirty="0" smtClean="0">
                <a:sym typeface="Symbol"/>
              </a:rPr>
              <a:t>(i.e., if RP=0.2nm </a:t>
            </a:r>
            <a:r>
              <a:rPr lang="en-US" sz="2000" b="1" dirty="0" smtClean="0"/>
              <a:t>then </a:t>
            </a:r>
            <a:r>
              <a:rPr lang="en-US" sz="2000" b="1" dirty="0" smtClean="0">
                <a:sym typeface="Symbol"/>
              </a:rPr>
              <a:t></a:t>
            </a:r>
            <a:r>
              <a:rPr lang="en-US" sz="2000" b="1" dirty="0"/>
              <a:t>RI=0.001 </a:t>
            </a:r>
            <a:r>
              <a:rPr lang="en-US" sz="2000" b="1" dirty="0" smtClean="0">
                <a:sym typeface="Symbol"/>
              </a:rPr>
              <a:t>)</a:t>
            </a:r>
            <a:endParaRPr lang="en-US" sz="2000" b="1" dirty="0"/>
          </a:p>
        </p:txBody>
      </p:sp>
      <p:sp>
        <p:nvSpPr>
          <p:cNvPr id="6" name="CuadroTexto 5"/>
          <p:cNvSpPr txBox="1"/>
          <p:nvPr/>
        </p:nvSpPr>
        <p:spPr>
          <a:xfrm>
            <a:off x="3088519" y="638815"/>
            <a:ext cx="1781963" cy="646331"/>
          </a:xfrm>
          <a:prstGeom prst="rect">
            <a:avLst/>
          </a:prstGeom>
          <a:noFill/>
        </p:spPr>
        <p:txBody>
          <a:bodyPr wrap="none" rtlCol="0">
            <a:spAutoFit/>
          </a:bodyPr>
          <a:lstStyle/>
          <a:p>
            <a:r>
              <a:rPr lang="en-US" dirty="0" err="1" smtClean="0"/>
              <a:t>Unpolarized</a:t>
            </a:r>
            <a:r>
              <a:rPr lang="en-US" dirty="0" smtClean="0"/>
              <a:t> light</a:t>
            </a:r>
          </a:p>
          <a:p>
            <a:r>
              <a:rPr lang="en-US" dirty="0" smtClean="0"/>
              <a:t>Vertical SBM</a:t>
            </a:r>
            <a:endParaRPr lang="en-US" dirty="0"/>
          </a:p>
        </p:txBody>
      </p:sp>
    </p:spTree>
    <p:extLst>
      <p:ext uri="{BB962C8B-B14F-4D97-AF65-F5344CB8AC3E}">
        <p14:creationId xmlns:p14="http://schemas.microsoft.com/office/powerpoint/2010/main" val="3996436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err="1" smtClean="0">
                <a:solidFill>
                  <a:schemeClr val="accent3">
                    <a:lumMod val="75000"/>
                  </a:schemeClr>
                </a:solidFill>
                <a:latin typeface="Narkisim" pitchFamily="34" charset="-79"/>
                <a:cs typeface="Narkisim" pitchFamily="34" charset="-79"/>
              </a:rPr>
              <a:t>Optofluidic</a:t>
            </a:r>
            <a:r>
              <a:rPr lang="en-US" sz="2400" b="1" dirty="0" smtClean="0">
                <a:solidFill>
                  <a:schemeClr val="accent3">
                    <a:lumMod val="75000"/>
                  </a:schemeClr>
                </a:solidFill>
                <a:latin typeface="Narkisim" pitchFamily="34" charset="-79"/>
                <a:cs typeface="Narkisim" pitchFamily="34" charset="-79"/>
              </a:rPr>
              <a:t> modulation of BM polarization optical activity</a:t>
            </a:r>
            <a:endParaRPr lang="en-US" sz="2400" b="1" dirty="0">
              <a:solidFill>
                <a:schemeClr val="accent3">
                  <a:lumMod val="75000"/>
                </a:schemeClr>
              </a:solidFill>
              <a:latin typeface="Narkisim" pitchFamily="34" charset="-79"/>
              <a:cs typeface="Narkisim" pitchFamily="34" charset="-79"/>
            </a:endParaRPr>
          </a:p>
        </p:txBody>
      </p:sp>
      <p:sp>
        <p:nvSpPr>
          <p:cNvPr id="10"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1 CuadroTexto"/>
          <p:cNvSpPr txBox="1"/>
          <p:nvPr/>
        </p:nvSpPr>
        <p:spPr>
          <a:xfrm>
            <a:off x="137095" y="711136"/>
            <a:ext cx="7653302" cy="400110"/>
          </a:xfrm>
          <a:prstGeom prst="rect">
            <a:avLst/>
          </a:prstGeom>
          <a:noFill/>
        </p:spPr>
        <p:txBody>
          <a:bodyPr wrap="square" rtlCol="0">
            <a:spAutoFit/>
          </a:bodyPr>
          <a:lstStyle/>
          <a:p>
            <a:r>
              <a:rPr lang="es-ES" sz="2000" b="1" dirty="0" err="1" smtClean="0"/>
              <a:t>Optofluidic</a:t>
            </a:r>
            <a:r>
              <a:rPr lang="es-ES" sz="2000" b="1" dirty="0" smtClean="0"/>
              <a:t> </a:t>
            </a:r>
            <a:r>
              <a:rPr lang="es-ES" sz="2000" b="1" dirty="0" err="1" smtClean="0"/>
              <a:t>monitoring</a:t>
            </a:r>
            <a:r>
              <a:rPr lang="es-ES" sz="2000" b="1" dirty="0" smtClean="0"/>
              <a:t> of </a:t>
            </a:r>
            <a:r>
              <a:rPr lang="es-ES" sz="2000" b="1" dirty="0" err="1" smtClean="0"/>
              <a:t>glucose</a:t>
            </a:r>
            <a:r>
              <a:rPr lang="es-ES" sz="2000" b="1" dirty="0" smtClean="0"/>
              <a:t> in </a:t>
            </a:r>
            <a:r>
              <a:rPr lang="es-ES" sz="2000" b="1" dirty="0" err="1" smtClean="0"/>
              <a:t>water</a:t>
            </a:r>
            <a:r>
              <a:rPr lang="es-ES" sz="2000" b="1" dirty="0" smtClean="0"/>
              <a:t> in a </a:t>
            </a:r>
            <a:r>
              <a:rPr lang="es-ES" sz="2000" b="1" dirty="0" err="1" smtClean="0"/>
              <a:t>microfluidic</a:t>
            </a:r>
            <a:r>
              <a:rPr lang="es-ES" sz="2000" b="1" dirty="0" smtClean="0"/>
              <a:t> </a:t>
            </a:r>
            <a:r>
              <a:rPr lang="es-ES" sz="2000" b="1" dirty="0" err="1" smtClean="0"/>
              <a:t>device</a:t>
            </a:r>
            <a:endParaRPr lang="es-ES" sz="2000" b="1" dirty="0"/>
          </a:p>
        </p:txBody>
      </p:sp>
      <p:graphicFrame>
        <p:nvGraphicFramePr>
          <p:cNvPr id="3" name="2 Objeto"/>
          <p:cNvGraphicFramePr>
            <a:graphicFrameLocks noChangeAspect="1"/>
          </p:cNvGraphicFramePr>
          <p:nvPr>
            <p:extLst>
              <p:ext uri="{D42A27DB-BD31-4B8C-83A1-F6EECF244321}">
                <p14:modId xmlns:p14="http://schemas.microsoft.com/office/powerpoint/2010/main" val="836642000"/>
              </p:ext>
            </p:extLst>
          </p:nvPr>
        </p:nvGraphicFramePr>
        <p:xfrm>
          <a:off x="6156177" y="1148110"/>
          <a:ext cx="2608110" cy="1844265"/>
        </p:xfrm>
        <a:graphic>
          <a:graphicData uri="http://schemas.openxmlformats.org/presentationml/2006/ole">
            <mc:AlternateContent xmlns:mc="http://schemas.openxmlformats.org/markup-compatibility/2006">
              <mc:Choice xmlns:v="urn:schemas-microsoft-com:vml" Requires="v">
                <p:oleObj spid="_x0000_s33057" name="Graph" r:id="rId3" imgW="4276800" imgH="3024000" progId="Origin50.Graph">
                  <p:embed/>
                </p:oleObj>
              </mc:Choice>
              <mc:Fallback>
                <p:oleObj name="Graph" r:id="rId3" imgW="4276800" imgH="3024000" progId="Origin50.Graph">
                  <p:embed/>
                  <p:pic>
                    <p:nvPicPr>
                      <p:cNvPr id="3" name="2 Objeto"/>
                      <p:cNvPicPr/>
                      <p:nvPr/>
                    </p:nvPicPr>
                    <p:blipFill>
                      <a:blip r:embed="rId4"/>
                      <a:stretch>
                        <a:fillRect/>
                      </a:stretch>
                    </p:blipFill>
                    <p:spPr>
                      <a:xfrm>
                        <a:off x="6156177" y="1148110"/>
                        <a:ext cx="2608110" cy="1844265"/>
                      </a:xfrm>
                      <a:prstGeom prst="rect">
                        <a:avLst/>
                      </a:prstGeom>
                    </p:spPr>
                  </p:pic>
                </p:oleObj>
              </mc:Fallback>
            </mc:AlternateContent>
          </a:graphicData>
        </a:graphic>
      </p:graphicFrame>
      <p:grpSp>
        <p:nvGrpSpPr>
          <p:cNvPr id="5" name="Grupo 4"/>
          <p:cNvGrpSpPr/>
          <p:nvPr/>
        </p:nvGrpSpPr>
        <p:grpSpPr>
          <a:xfrm>
            <a:off x="78410" y="1069042"/>
            <a:ext cx="4421582" cy="4232166"/>
            <a:chOff x="438450" y="1069042"/>
            <a:chExt cx="4421582" cy="4232166"/>
          </a:xfrm>
        </p:grpSpPr>
        <p:graphicFrame>
          <p:nvGraphicFramePr>
            <p:cNvPr id="17" name="16 Objeto"/>
            <p:cNvGraphicFramePr>
              <a:graphicFrameLocks noChangeAspect="1"/>
            </p:cNvGraphicFramePr>
            <p:nvPr>
              <p:extLst>
                <p:ext uri="{D42A27DB-BD31-4B8C-83A1-F6EECF244321}">
                  <p14:modId xmlns:p14="http://schemas.microsoft.com/office/powerpoint/2010/main" val="4259168871"/>
                </p:ext>
              </p:extLst>
            </p:nvPr>
          </p:nvGraphicFramePr>
          <p:xfrm>
            <a:off x="1112346" y="2125723"/>
            <a:ext cx="3747686" cy="3175485"/>
          </p:xfrm>
          <a:graphic>
            <a:graphicData uri="http://schemas.openxmlformats.org/presentationml/2006/ole">
              <mc:AlternateContent xmlns:mc="http://schemas.openxmlformats.org/markup-compatibility/2006">
                <mc:Choice xmlns:v="urn:schemas-microsoft-com:vml" Requires="v">
                  <p:oleObj spid="_x0000_s33058" name="Graph" r:id="rId5" imgW="4132800" imgH="2878560" progId="Origin50.Graph">
                    <p:embed/>
                  </p:oleObj>
                </mc:Choice>
                <mc:Fallback>
                  <p:oleObj name="Graph" r:id="rId5" imgW="4132800" imgH="2878560" progId="Origin50.Graph">
                    <p:embed/>
                    <p:pic>
                      <p:nvPicPr>
                        <p:cNvPr id="17" name="16 Objeto"/>
                        <p:cNvPicPr/>
                        <p:nvPr/>
                      </p:nvPicPr>
                      <p:blipFill>
                        <a:blip r:embed="rId6"/>
                        <a:stretch>
                          <a:fillRect/>
                        </a:stretch>
                      </p:blipFill>
                      <p:spPr>
                        <a:xfrm>
                          <a:off x="1112346" y="2125723"/>
                          <a:ext cx="3747686" cy="3175485"/>
                        </a:xfrm>
                        <a:prstGeom prst="rect">
                          <a:avLst/>
                        </a:prstGeom>
                      </p:spPr>
                    </p:pic>
                  </p:oleObj>
                </mc:Fallback>
              </mc:AlternateContent>
            </a:graphicData>
          </a:graphic>
        </p:graphicFrame>
        <p:graphicFrame>
          <p:nvGraphicFramePr>
            <p:cNvPr id="18" name="17 Objeto"/>
            <p:cNvGraphicFramePr>
              <a:graphicFrameLocks noChangeAspect="1"/>
            </p:cNvGraphicFramePr>
            <p:nvPr>
              <p:extLst>
                <p:ext uri="{D42A27DB-BD31-4B8C-83A1-F6EECF244321}">
                  <p14:modId xmlns:p14="http://schemas.microsoft.com/office/powerpoint/2010/main" val="2300994402"/>
                </p:ext>
              </p:extLst>
            </p:nvPr>
          </p:nvGraphicFramePr>
          <p:xfrm>
            <a:off x="1038447" y="1069042"/>
            <a:ext cx="3750950" cy="3178250"/>
          </p:xfrm>
          <a:graphic>
            <a:graphicData uri="http://schemas.openxmlformats.org/presentationml/2006/ole">
              <mc:AlternateContent xmlns:mc="http://schemas.openxmlformats.org/markup-compatibility/2006">
                <mc:Choice xmlns:v="urn:schemas-microsoft-com:vml" Requires="v">
                  <p:oleObj spid="_x0000_s33059" name="Graph" r:id="rId7" imgW="4132800" imgH="2878560" progId="Origin50.Graph">
                    <p:embed/>
                  </p:oleObj>
                </mc:Choice>
                <mc:Fallback>
                  <p:oleObj name="Graph" r:id="rId7" imgW="4132800" imgH="2878560" progId="Origin50.Graph">
                    <p:embed/>
                    <p:pic>
                      <p:nvPicPr>
                        <p:cNvPr id="18" name="17 Objeto"/>
                        <p:cNvPicPr>
                          <a:picLocks noChangeAspect="1" noChangeArrowheads="1"/>
                        </p:cNvPicPr>
                        <p:nvPr/>
                      </p:nvPicPr>
                      <p:blipFill>
                        <a:blip r:embed="rId8"/>
                        <a:srcRect/>
                        <a:stretch>
                          <a:fillRect/>
                        </a:stretch>
                      </p:blipFill>
                      <p:spPr bwMode="auto">
                        <a:xfrm>
                          <a:off x="1038447" y="1069042"/>
                          <a:ext cx="3750950" cy="31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Picture 6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307" y="4014386"/>
              <a:ext cx="1553208" cy="492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450" y="1727719"/>
              <a:ext cx="1678775" cy="55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25" name="9 Objeto"/>
          <p:cNvGraphicFramePr>
            <a:graphicFrameLocks noChangeAspect="1"/>
          </p:cNvGraphicFramePr>
          <p:nvPr>
            <p:extLst>
              <p:ext uri="{D42A27DB-BD31-4B8C-83A1-F6EECF244321}">
                <p14:modId xmlns:p14="http://schemas.microsoft.com/office/powerpoint/2010/main" val="2579956124"/>
              </p:ext>
            </p:extLst>
          </p:nvPr>
        </p:nvGraphicFramePr>
        <p:xfrm>
          <a:off x="4049976" y="2775413"/>
          <a:ext cx="3258328" cy="2269439"/>
        </p:xfrm>
        <a:graphic>
          <a:graphicData uri="http://schemas.openxmlformats.org/presentationml/2006/ole">
            <mc:AlternateContent xmlns:mc="http://schemas.openxmlformats.org/markup-compatibility/2006">
              <mc:Choice xmlns:v="urn:schemas-microsoft-com:vml" Requires="v">
                <p:oleObj spid="_x0000_s33060" name="Graph" r:id="rId11" imgW="4132800" imgH="2878560" progId="Origin50.Graph">
                  <p:embed/>
                </p:oleObj>
              </mc:Choice>
              <mc:Fallback>
                <p:oleObj name="Graph" r:id="rId11" imgW="4132800" imgH="2878560" progId="Origin50.Graph">
                  <p:embed/>
                  <p:pic>
                    <p:nvPicPr>
                      <p:cNvPr id="10" name="9 Objeto"/>
                      <p:cNvPicPr>
                        <a:picLocks noChangeAspect="1" noChangeArrowheads="1"/>
                      </p:cNvPicPr>
                      <p:nvPr/>
                    </p:nvPicPr>
                    <p:blipFill>
                      <a:blip r:embed="rId12"/>
                      <a:srcRect/>
                      <a:stretch>
                        <a:fillRect/>
                      </a:stretch>
                    </p:blipFill>
                    <p:spPr bwMode="auto">
                      <a:xfrm>
                        <a:off x="4049976" y="2775413"/>
                        <a:ext cx="3258328" cy="2269439"/>
                      </a:xfrm>
                      <a:prstGeom prst="rect">
                        <a:avLst/>
                      </a:prstGeom>
                      <a:noFill/>
                      <a:ln>
                        <a:noFill/>
                      </a:ln>
                      <a:extLst/>
                    </p:spPr>
                  </p:pic>
                </p:oleObj>
              </mc:Fallback>
            </mc:AlternateContent>
          </a:graphicData>
        </a:graphic>
      </p:graphicFrame>
      <p:sp>
        <p:nvSpPr>
          <p:cNvPr id="26" name="12 Rectángulo"/>
          <p:cNvSpPr/>
          <p:nvPr/>
        </p:nvSpPr>
        <p:spPr>
          <a:xfrm>
            <a:off x="3982408" y="5064707"/>
            <a:ext cx="4835618" cy="646331"/>
          </a:xfrm>
          <a:prstGeom prst="rect">
            <a:avLst/>
          </a:prstGeom>
        </p:spPr>
        <p:txBody>
          <a:bodyPr wrap="square">
            <a:spAutoFit/>
          </a:bodyPr>
          <a:lstStyle/>
          <a:p>
            <a:r>
              <a:rPr lang="en-US" b="1" dirty="0" smtClean="0"/>
              <a:t>The ratio </a:t>
            </a:r>
            <a:r>
              <a:rPr lang="en-US" b="1" dirty="0">
                <a:sym typeface="Symbol"/>
              </a:rPr>
              <a:t>A</a:t>
            </a:r>
            <a:r>
              <a:rPr lang="en-US" b="1" baseline="-25000" dirty="0">
                <a:sym typeface="Symbol"/>
              </a:rPr>
              <a:t>‖</a:t>
            </a:r>
            <a:r>
              <a:rPr lang="en-US" b="1" dirty="0">
                <a:sym typeface="Symbol"/>
              </a:rPr>
              <a:t>/A</a:t>
            </a:r>
            <a:r>
              <a:rPr lang="en-US" b="1" baseline="-25000" dirty="0">
                <a:sym typeface="Symbol"/>
              </a:rPr>
              <a:t>×</a:t>
            </a:r>
            <a:r>
              <a:rPr lang="en-US" b="1" dirty="0">
                <a:sym typeface="Symbol"/>
              </a:rPr>
              <a:t> </a:t>
            </a:r>
            <a:r>
              <a:rPr lang="en-US" b="1" dirty="0" smtClean="0"/>
              <a:t>can </a:t>
            </a:r>
            <a:r>
              <a:rPr lang="en-US" b="1" dirty="0"/>
              <a:t>be used as a calibration </a:t>
            </a:r>
            <a:r>
              <a:rPr lang="en-US" b="1" dirty="0" smtClean="0"/>
              <a:t>curve for </a:t>
            </a:r>
            <a:r>
              <a:rPr lang="en-US" b="1" dirty="0" err="1" smtClean="0"/>
              <a:t>optofluidic</a:t>
            </a:r>
            <a:r>
              <a:rPr lang="en-US" b="1" dirty="0" smtClean="0"/>
              <a:t> RI determination of liquids </a:t>
            </a:r>
            <a:endParaRPr lang="en-US" b="1" dirty="0"/>
          </a:p>
        </p:txBody>
      </p:sp>
      <p:sp>
        <p:nvSpPr>
          <p:cNvPr id="27" name="22 CuadroTexto"/>
          <p:cNvSpPr txBox="1"/>
          <p:nvPr/>
        </p:nvSpPr>
        <p:spPr>
          <a:xfrm>
            <a:off x="397806" y="5730893"/>
            <a:ext cx="8366480" cy="400110"/>
          </a:xfrm>
          <a:prstGeom prst="rect">
            <a:avLst/>
          </a:prstGeom>
          <a:noFill/>
        </p:spPr>
        <p:txBody>
          <a:bodyPr wrap="square" rtlCol="0">
            <a:spAutoFit/>
          </a:bodyPr>
          <a:lstStyle/>
          <a:p>
            <a:r>
              <a:rPr lang="en-US" sz="2000" b="1" dirty="0" smtClean="0">
                <a:sym typeface="Symbol"/>
              </a:rPr>
              <a:t>Sensitivity: if A</a:t>
            </a:r>
            <a:r>
              <a:rPr lang="en-US" sz="2000" b="1" baseline="-25000" dirty="0" smtClean="0">
                <a:sym typeface="Symbol"/>
              </a:rPr>
              <a:t>‖</a:t>
            </a:r>
            <a:r>
              <a:rPr lang="en-US" sz="2000" b="1" dirty="0" smtClean="0">
                <a:sym typeface="Symbol"/>
              </a:rPr>
              <a:t>/A</a:t>
            </a:r>
            <a:r>
              <a:rPr lang="en-US" sz="2000" b="1" baseline="-25000" dirty="0" smtClean="0">
                <a:sym typeface="Symbol"/>
              </a:rPr>
              <a:t>×</a:t>
            </a:r>
            <a:r>
              <a:rPr lang="en-US" sz="2000" b="1" dirty="0">
                <a:sym typeface="Symbol"/>
              </a:rPr>
              <a:t> </a:t>
            </a:r>
            <a:r>
              <a:rPr lang="en-US" sz="2000" b="1" dirty="0" smtClean="0">
                <a:sym typeface="Symbol"/>
              </a:rPr>
              <a:t>varies 0.5%  </a:t>
            </a:r>
            <a:r>
              <a:rPr lang="en-US" sz="2000" b="1" dirty="0" smtClean="0"/>
              <a:t>RI varies </a:t>
            </a:r>
            <a:r>
              <a:rPr lang="en-US" sz="2000" b="1" dirty="0" smtClean="0">
                <a:sym typeface="Symbol"/>
              </a:rPr>
              <a:t></a:t>
            </a:r>
            <a:r>
              <a:rPr lang="en-US" sz="2000" b="1" dirty="0" smtClean="0"/>
              <a:t>0.0003 RIU (</a:t>
            </a:r>
            <a:r>
              <a:rPr lang="en-US" sz="2000" b="1" dirty="0" smtClean="0">
                <a:sym typeface="Symbol" panose="05050102010706020507" pitchFamily="18" charset="2"/>
              </a:rPr>
              <a:t></a:t>
            </a:r>
            <a:r>
              <a:rPr lang="en-US" sz="2000" b="1" dirty="0" smtClean="0"/>
              <a:t>0.2 brix units)</a:t>
            </a:r>
          </a:p>
        </p:txBody>
      </p:sp>
      <p:sp>
        <p:nvSpPr>
          <p:cNvPr id="4" name="CuadroTexto 3"/>
          <p:cNvSpPr txBox="1"/>
          <p:nvPr/>
        </p:nvSpPr>
        <p:spPr>
          <a:xfrm>
            <a:off x="3087803" y="2381190"/>
            <a:ext cx="2683107" cy="400110"/>
          </a:xfrm>
          <a:prstGeom prst="rect">
            <a:avLst/>
          </a:prstGeom>
          <a:solidFill>
            <a:schemeClr val="bg1"/>
          </a:solidFill>
        </p:spPr>
        <p:txBody>
          <a:bodyPr wrap="none" rtlCol="0">
            <a:spAutoFit/>
          </a:bodyPr>
          <a:lstStyle/>
          <a:p>
            <a:r>
              <a:rPr lang="en-US" sz="2000" b="1" dirty="0" smtClean="0"/>
              <a:t>No hysteresis effects !!!</a:t>
            </a:r>
            <a:endParaRPr lang="en-US" sz="2000" b="1" dirty="0"/>
          </a:p>
        </p:txBody>
      </p:sp>
    </p:spTree>
    <p:extLst>
      <p:ext uri="{BB962C8B-B14F-4D97-AF65-F5344CB8AC3E}">
        <p14:creationId xmlns:p14="http://schemas.microsoft.com/office/powerpoint/2010/main" val="2525542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0 Imagen"/>
          <p:cNvPicPr>
            <a:picLocks noChangeAspect="1"/>
          </p:cNvPicPr>
          <p:nvPr/>
        </p:nvPicPr>
        <p:blipFill rotWithShape="1">
          <a:blip r:embed="rId2">
            <a:extLst>
              <a:ext uri="{28A0092B-C50C-407E-A947-70E740481C1C}">
                <a14:useLocalDpi xmlns:a14="http://schemas.microsoft.com/office/drawing/2010/main" val="0"/>
              </a:ext>
            </a:extLst>
          </a:blip>
          <a:srcRect l="16840" t="5134" r="17728" b="24386"/>
          <a:stretch/>
        </p:blipFill>
        <p:spPr>
          <a:xfrm>
            <a:off x="8377335" y="21370"/>
            <a:ext cx="766665" cy="825801"/>
          </a:xfrm>
          <a:prstGeom prst="rect">
            <a:avLst/>
          </a:prstGeom>
        </p:spPr>
      </p:pic>
      <p:sp>
        <p:nvSpPr>
          <p:cNvPr id="20" name="Rectangle 8"/>
          <p:cNvSpPr>
            <a:spLocks noChangeArrowheads="1"/>
          </p:cNvSpPr>
          <p:nvPr/>
        </p:nvSpPr>
        <p:spPr bwMode="auto">
          <a:xfrm>
            <a:off x="2769725" y="-9909"/>
            <a:ext cx="5923690" cy="79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nSpc>
                <a:spcPct val="150000"/>
              </a:lnSpc>
            </a:pPr>
            <a:r>
              <a:rPr lang="en-GB" sz="1600" dirty="0" smtClean="0">
                <a:solidFill>
                  <a:schemeClr val="tx2">
                    <a:lumMod val="75000"/>
                  </a:schemeClr>
                </a:solidFill>
                <a:latin typeface="Arial" pitchFamily="34" charset="0"/>
                <a:cs typeface="Arial" pitchFamily="34" charset="0"/>
              </a:rPr>
              <a:t>Institute of Materials Science of Seville (CSIC-US), Spain</a:t>
            </a:r>
          </a:p>
          <a:p>
            <a:pPr>
              <a:lnSpc>
                <a:spcPct val="150000"/>
              </a:lnSpc>
            </a:pPr>
            <a:r>
              <a:rPr lang="es-ES" sz="1600" dirty="0"/>
              <a:t>http://www.icmse.cartuja.csic.es</a:t>
            </a:r>
            <a:r>
              <a:rPr lang="es-ES" sz="1600" dirty="0" smtClean="0"/>
              <a:t>/</a:t>
            </a:r>
            <a:endParaRPr lang="en-GB" sz="1600" dirty="0">
              <a:solidFill>
                <a:schemeClr val="tx2">
                  <a:lumMod val="75000"/>
                </a:schemeClr>
              </a:solidFill>
              <a:latin typeface="Arial" pitchFamily="34" charset="0"/>
              <a:cs typeface="Arial" pitchFamily="34" charset="0"/>
            </a:endParaRPr>
          </a:p>
        </p:txBody>
      </p:sp>
      <p:pic>
        <p:nvPicPr>
          <p:cNvPr id="7" name="Picture 9" descr="Fotocomposicion con la imagen de Cajal ye logotipo y nombre del CSI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909"/>
            <a:ext cx="1800225" cy="811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Piez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09"/>
            <a:ext cx="827088" cy="827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entrocartuj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26704"/>
            <a:ext cx="9144000" cy="1858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826803"/>
            <a:ext cx="2308259" cy="185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11 Conector recto de flecha"/>
          <p:cNvCxnSpPr/>
          <p:nvPr/>
        </p:nvCxnSpPr>
        <p:spPr>
          <a:xfrm>
            <a:off x="6983619" y="1357984"/>
            <a:ext cx="216024" cy="7920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 Box 18"/>
          <p:cNvSpPr txBox="1">
            <a:spLocks noChangeArrowheads="1"/>
          </p:cNvSpPr>
          <p:nvPr/>
        </p:nvSpPr>
        <p:spPr bwMode="auto">
          <a:xfrm>
            <a:off x="134922" y="2747918"/>
            <a:ext cx="8212915" cy="347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dirty="0" err="1"/>
              <a:t>Size</a:t>
            </a:r>
            <a:r>
              <a:rPr lang="es-ES" dirty="0"/>
              <a:t>: </a:t>
            </a:r>
            <a:r>
              <a:rPr lang="es-ES" dirty="0" smtClean="0"/>
              <a:t>(</a:t>
            </a:r>
            <a:r>
              <a:rPr lang="en-US" dirty="0" smtClean="0">
                <a:cs typeface="Arial" charset="0"/>
                <a:sym typeface="Symbol" panose="05050102010706020507" pitchFamily="18" charset="2"/>
              </a:rPr>
              <a:t>45</a:t>
            </a:r>
            <a:r>
              <a:rPr lang="en-US" dirty="0" smtClean="0">
                <a:cs typeface="Arial" charset="0"/>
              </a:rPr>
              <a:t> </a:t>
            </a:r>
            <a:r>
              <a:rPr lang="en-US" dirty="0">
                <a:cs typeface="Arial" charset="0"/>
              </a:rPr>
              <a:t>senior scientists, </a:t>
            </a:r>
            <a:r>
              <a:rPr lang="en-US" dirty="0" smtClean="0">
                <a:cs typeface="Arial" charset="0"/>
                <a:sym typeface="Symbol" panose="05050102010706020507" pitchFamily="18" charset="2"/>
              </a:rPr>
              <a:t></a:t>
            </a:r>
            <a:r>
              <a:rPr lang="en-US" dirty="0" smtClean="0">
                <a:cs typeface="Arial" charset="0"/>
              </a:rPr>
              <a:t>55 </a:t>
            </a:r>
            <a:r>
              <a:rPr lang="en-US" dirty="0">
                <a:cs typeface="Arial" charset="0"/>
              </a:rPr>
              <a:t>PhD, </a:t>
            </a:r>
            <a:r>
              <a:rPr lang="en-US" dirty="0" smtClean="0">
                <a:cs typeface="Arial" charset="0"/>
              </a:rPr>
              <a:t>post-docs, </a:t>
            </a:r>
            <a:r>
              <a:rPr lang="en-US" dirty="0" smtClean="0">
                <a:cs typeface="Arial" charset="0"/>
                <a:sym typeface="Symbol" panose="05050102010706020507" pitchFamily="18" charset="2"/>
              </a:rPr>
              <a:t></a:t>
            </a:r>
            <a:r>
              <a:rPr lang="en-US" dirty="0" smtClean="0">
                <a:cs typeface="Arial" charset="0"/>
              </a:rPr>
              <a:t>30 technicians, administration)</a:t>
            </a:r>
            <a:endParaRPr lang="en-US" dirty="0">
              <a:cs typeface="Arial" charset="0"/>
            </a:endParaRPr>
          </a:p>
          <a:p>
            <a:endParaRPr lang="es-ES" b="1" dirty="0" smtClean="0"/>
          </a:p>
          <a:p>
            <a:r>
              <a:rPr lang="es-ES" b="1" dirty="0" err="1" smtClean="0"/>
              <a:t>Research</a:t>
            </a:r>
            <a:r>
              <a:rPr lang="es-ES" b="1" dirty="0" smtClean="0"/>
              <a:t> </a:t>
            </a:r>
            <a:r>
              <a:rPr lang="es-ES" b="1" dirty="0" err="1" smtClean="0"/>
              <a:t>units</a:t>
            </a:r>
            <a:r>
              <a:rPr lang="es-ES" b="1" dirty="0" smtClean="0"/>
              <a:t>:</a:t>
            </a:r>
            <a:endParaRPr lang="es-ES" b="1" dirty="0"/>
          </a:p>
          <a:p>
            <a:pPr>
              <a:spcAft>
                <a:spcPct val="25000"/>
              </a:spcAft>
              <a:buFontTx/>
              <a:buChar char="•"/>
            </a:pPr>
            <a:r>
              <a:rPr lang="es-ES" sz="1400" dirty="0" smtClean="0"/>
              <a:t> </a:t>
            </a:r>
            <a:r>
              <a:rPr lang="es-ES" sz="1200" dirty="0" err="1" smtClean="0"/>
              <a:t>Engineered</a:t>
            </a:r>
            <a:r>
              <a:rPr lang="es-ES" sz="1200" dirty="0" smtClean="0"/>
              <a:t> </a:t>
            </a:r>
            <a:r>
              <a:rPr lang="es-ES" sz="1200" dirty="0" err="1"/>
              <a:t>Ceramics</a:t>
            </a:r>
            <a:r>
              <a:rPr lang="es-ES" sz="1200" dirty="0"/>
              <a:t> </a:t>
            </a:r>
            <a:r>
              <a:rPr lang="es-ES" sz="1200" dirty="0" err="1"/>
              <a:t>for</a:t>
            </a:r>
            <a:r>
              <a:rPr lang="es-ES" sz="1200" dirty="0"/>
              <a:t> Extreme </a:t>
            </a:r>
            <a:r>
              <a:rPr lang="es-ES" sz="1200" dirty="0" err="1" smtClean="0"/>
              <a:t>Environments</a:t>
            </a:r>
            <a:endParaRPr lang="es-ES" sz="1200" dirty="0"/>
          </a:p>
          <a:p>
            <a:pPr>
              <a:spcAft>
                <a:spcPct val="25000"/>
              </a:spcAft>
              <a:buFontTx/>
              <a:buChar char="•"/>
            </a:pPr>
            <a:r>
              <a:rPr lang="es-ES" sz="1200" dirty="0" smtClean="0"/>
              <a:t> </a:t>
            </a:r>
            <a:r>
              <a:rPr lang="es-ES" sz="1200" dirty="0" err="1"/>
              <a:t>Catalysis</a:t>
            </a:r>
            <a:r>
              <a:rPr lang="es-ES" sz="1200" dirty="0"/>
              <a:t> </a:t>
            </a:r>
            <a:r>
              <a:rPr lang="es-ES" sz="1200" dirty="0" err="1"/>
              <a:t>for</a:t>
            </a:r>
            <a:r>
              <a:rPr lang="es-ES" sz="1200" dirty="0"/>
              <a:t> </a:t>
            </a:r>
            <a:r>
              <a:rPr lang="es-ES" sz="1200" dirty="0" err="1"/>
              <a:t>Environment</a:t>
            </a:r>
            <a:r>
              <a:rPr lang="es-ES" sz="1200" dirty="0"/>
              <a:t> and </a:t>
            </a:r>
            <a:r>
              <a:rPr lang="es-ES" sz="1200" dirty="0" err="1"/>
              <a:t>Energy</a:t>
            </a:r>
            <a:endParaRPr lang="es-ES" sz="1200" dirty="0"/>
          </a:p>
          <a:p>
            <a:pPr>
              <a:spcAft>
                <a:spcPct val="25000"/>
              </a:spcAft>
              <a:buFontTx/>
              <a:buChar char="•"/>
            </a:pPr>
            <a:r>
              <a:rPr lang="es-ES" sz="1200" dirty="0" smtClean="0"/>
              <a:t> </a:t>
            </a:r>
            <a:r>
              <a:rPr lang="es-ES" sz="1200" dirty="0" err="1" smtClean="0"/>
              <a:t>Mechanochemistry</a:t>
            </a:r>
            <a:r>
              <a:rPr lang="es-ES" sz="1200" dirty="0" smtClean="0"/>
              <a:t> </a:t>
            </a:r>
            <a:r>
              <a:rPr lang="es-ES" sz="1200" dirty="0"/>
              <a:t>and </a:t>
            </a:r>
            <a:r>
              <a:rPr lang="es-ES" sz="1200" dirty="0" err="1"/>
              <a:t>Reactivity</a:t>
            </a:r>
            <a:r>
              <a:rPr lang="es-ES" sz="1200" dirty="0"/>
              <a:t> of </a:t>
            </a:r>
            <a:r>
              <a:rPr lang="es-ES" sz="1200" dirty="0" err="1" smtClean="0"/>
              <a:t>Materials</a:t>
            </a:r>
            <a:endParaRPr lang="es-ES" sz="1200" dirty="0" smtClean="0"/>
          </a:p>
          <a:p>
            <a:pPr>
              <a:spcAft>
                <a:spcPct val="25000"/>
              </a:spcAft>
              <a:buFontTx/>
              <a:buChar char="•"/>
            </a:pPr>
            <a:r>
              <a:rPr lang="es-ES" sz="1200" dirty="0"/>
              <a:t> </a:t>
            </a:r>
            <a:r>
              <a:rPr lang="es-ES" sz="1200" dirty="0" err="1" smtClean="0"/>
              <a:t>Tailored</a:t>
            </a:r>
            <a:r>
              <a:rPr lang="es-ES" sz="1200" dirty="0" smtClean="0"/>
              <a:t> </a:t>
            </a:r>
            <a:r>
              <a:rPr lang="es-ES" sz="1200" dirty="0" err="1"/>
              <a:t>Nanomaterials</a:t>
            </a:r>
            <a:r>
              <a:rPr lang="es-ES" sz="1200" dirty="0"/>
              <a:t> and </a:t>
            </a:r>
            <a:r>
              <a:rPr lang="es-ES" sz="1200" dirty="0" err="1" smtClean="0"/>
              <a:t>Microstructure</a:t>
            </a:r>
            <a:endParaRPr lang="es-ES" sz="1200" dirty="0"/>
          </a:p>
          <a:p>
            <a:pPr>
              <a:spcAft>
                <a:spcPct val="25000"/>
              </a:spcAft>
              <a:buFontTx/>
              <a:buChar char="•"/>
            </a:pPr>
            <a:r>
              <a:rPr lang="es-ES" b="1" dirty="0" smtClean="0"/>
              <a:t> </a:t>
            </a:r>
            <a:r>
              <a:rPr lang="es-ES" sz="1600" dirty="0" err="1" smtClean="0"/>
              <a:t>Nanostructured</a:t>
            </a:r>
            <a:r>
              <a:rPr lang="es-ES" sz="1600" dirty="0" smtClean="0"/>
              <a:t> </a:t>
            </a:r>
            <a:r>
              <a:rPr lang="es-ES" sz="1600" dirty="0" err="1"/>
              <a:t>Functional</a:t>
            </a:r>
            <a:r>
              <a:rPr lang="es-ES" sz="1600" dirty="0"/>
              <a:t> </a:t>
            </a:r>
            <a:r>
              <a:rPr lang="es-ES" sz="1600" dirty="0" err="1" smtClean="0"/>
              <a:t>Materials</a:t>
            </a:r>
            <a:r>
              <a:rPr lang="es-ES" sz="1600" dirty="0" smtClean="0"/>
              <a:t> </a:t>
            </a:r>
            <a:endParaRPr lang="es-ES" dirty="0" smtClean="0"/>
          </a:p>
          <a:p>
            <a:pPr marL="742950" lvl="1" indent="-285750">
              <a:spcAft>
                <a:spcPct val="25000"/>
              </a:spcAft>
              <a:buFont typeface="Wingdings" panose="05000000000000000000" pitchFamily="2" charset="2"/>
              <a:buChar char="à"/>
            </a:pPr>
            <a:r>
              <a:rPr lang="es-ES" b="1" dirty="0" err="1" smtClean="0">
                <a:solidFill>
                  <a:srgbClr val="0000FF"/>
                </a:solidFill>
                <a:sym typeface="Wingdings" panose="05000000000000000000" pitchFamily="2" charset="2"/>
              </a:rPr>
              <a:t>Nanotechnology</a:t>
            </a:r>
            <a:r>
              <a:rPr lang="es-ES" b="1" dirty="0" smtClean="0">
                <a:solidFill>
                  <a:srgbClr val="0000FF"/>
                </a:solidFill>
                <a:sym typeface="Wingdings" panose="05000000000000000000" pitchFamily="2" charset="2"/>
              </a:rPr>
              <a:t> </a:t>
            </a:r>
            <a:r>
              <a:rPr lang="es-ES" b="1" dirty="0" err="1" smtClean="0">
                <a:solidFill>
                  <a:srgbClr val="0000FF"/>
                </a:solidFill>
                <a:sym typeface="Wingdings" panose="05000000000000000000" pitchFamily="2" charset="2"/>
              </a:rPr>
              <a:t>on</a:t>
            </a:r>
            <a:r>
              <a:rPr lang="es-ES" b="1" dirty="0" smtClean="0">
                <a:solidFill>
                  <a:srgbClr val="0000FF"/>
                </a:solidFill>
                <a:sym typeface="Wingdings" panose="05000000000000000000" pitchFamily="2" charset="2"/>
              </a:rPr>
              <a:t> </a:t>
            </a:r>
            <a:r>
              <a:rPr lang="es-ES" b="1" dirty="0" err="1" smtClean="0">
                <a:solidFill>
                  <a:srgbClr val="0000FF"/>
                </a:solidFill>
                <a:sym typeface="Wingdings" panose="05000000000000000000" pitchFamily="2" charset="2"/>
              </a:rPr>
              <a:t>Surfaces</a:t>
            </a:r>
            <a:r>
              <a:rPr lang="es-ES" b="1" dirty="0" smtClean="0">
                <a:solidFill>
                  <a:srgbClr val="0000FF"/>
                </a:solidFill>
                <a:sym typeface="Wingdings" panose="05000000000000000000" pitchFamily="2" charset="2"/>
              </a:rPr>
              <a:t> </a:t>
            </a:r>
            <a:r>
              <a:rPr lang="es-ES" b="1" dirty="0" err="1" smtClean="0">
                <a:solidFill>
                  <a:srgbClr val="0000FF"/>
                </a:solidFill>
                <a:sym typeface="Wingdings" panose="05000000000000000000" pitchFamily="2" charset="2"/>
              </a:rPr>
              <a:t>research</a:t>
            </a:r>
            <a:r>
              <a:rPr lang="es-ES" b="1" dirty="0" smtClean="0">
                <a:solidFill>
                  <a:srgbClr val="0000FF"/>
                </a:solidFill>
                <a:sym typeface="Wingdings" panose="05000000000000000000" pitchFamily="2" charset="2"/>
              </a:rPr>
              <a:t> </a:t>
            </a:r>
            <a:r>
              <a:rPr lang="es-ES" b="1" dirty="0" err="1" smtClean="0">
                <a:solidFill>
                  <a:srgbClr val="0000FF"/>
                </a:solidFill>
                <a:sym typeface="Wingdings" panose="05000000000000000000" pitchFamily="2" charset="2"/>
              </a:rPr>
              <a:t>group</a:t>
            </a:r>
            <a:endParaRPr lang="es-ES" b="1" dirty="0" smtClean="0">
              <a:solidFill>
                <a:srgbClr val="0000FF"/>
              </a:solidFill>
              <a:sym typeface="Wingdings" panose="05000000000000000000" pitchFamily="2" charset="2"/>
            </a:endParaRPr>
          </a:p>
          <a:p>
            <a:pPr lvl="1">
              <a:spcAft>
                <a:spcPct val="25000"/>
              </a:spcAft>
            </a:pPr>
            <a:r>
              <a:rPr lang="es-ES" b="1" dirty="0" smtClean="0">
                <a:solidFill>
                  <a:srgbClr val="0000FF"/>
                </a:solidFill>
                <a:sym typeface="Wingdings" panose="05000000000000000000" pitchFamily="2" charset="2"/>
              </a:rPr>
              <a:t>	</a:t>
            </a:r>
            <a:r>
              <a:rPr lang="es-ES" sz="1600" dirty="0" smtClean="0">
                <a:solidFill>
                  <a:srgbClr val="0000FF"/>
                </a:solidFill>
                <a:sym typeface="Wingdings" panose="05000000000000000000" pitchFamily="2" charset="2"/>
              </a:rPr>
              <a:t>http</a:t>
            </a:r>
            <a:r>
              <a:rPr lang="es-ES" sz="1600" dirty="0">
                <a:solidFill>
                  <a:srgbClr val="0000FF"/>
                </a:solidFill>
                <a:sym typeface="Wingdings" panose="05000000000000000000" pitchFamily="2" charset="2"/>
              </a:rPr>
              <a:t>://sincaf.icms.us-csic.es/</a:t>
            </a:r>
          </a:p>
          <a:p>
            <a:pPr lvl="1">
              <a:spcAft>
                <a:spcPct val="25000"/>
              </a:spcAft>
            </a:pPr>
            <a:r>
              <a:rPr lang="es-ES" sz="1400" b="1" dirty="0" smtClean="0">
                <a:solidFill>
                  <a:srgbClr val="0000FF"/>
                </a:solidFill>
                <a:sym typeface="Wingdings" panose="05000000000000000000" pitchFamily="2" charset="2"/>
              </a:rPr>
              <a:t>	</a:t>
            </a:r>
            <a:r>
              <a:rPr lang="es-ES" sz="1400" dirty="0" smtClean="0">
                <a:solidFill>
                  <a:srgbClr val="0000FF"/>
                </a:solidFill>
                <a:sym typeface="Wingdings" panose="05000000000000000000" pitchFamily="2" charset="2"/>
              </a:rPr>
              <a:t>(</a:t>
            </a:r>
            <a:r>
              <a:rPr lang="en-US" sz="1400" dirty="0" smtClean="0">
                <a:solidFill>
                  <a:srgbClr val="0000FF"/>
                </a:solidFill>
                <a:cs typeface="Arial" charset="0"/>
                <a:sym typeface="Symbol" panose="05050102010706020507" pitchFamily="18" charset="2"/>
              </a:rPr>
              <a:t></a:t>
            </a:r>
            <a:r>
              <a:rPr lang="en-US" sz="1400" dirty="0">
                <a:solidFill>
                  <a:srgbClr val="0000FF"/>
                </a:solidFill>
                <a:cs typeface="Arial" charset="0"/>
                <a:sym typeface="Symbol" panose="05050102010706020507" pitchFamily="18" charset="2"/>
              </a:rPr>
              <a:t>7</a:t>
            </a:r>
            <a:r>
              <a:rPr lang="en-US" sz="1400" dirty="0">
                <a:solidFill>
                  <a:srgbClr val="0000FF"/>
                </a:solidFill>
                <a:cs typeface="Arial" charset="0"/>
              </a:rPr>
              <a:t> senior scientists, </a:t>
            </a:r>
            <a:r>
              <a:rPr lang="en-US" sz="1400" dirty="0" smtClean="0">
                <a:solidFill>
                  <a:srgbClr val="0000FF"/>
                </a:solidFill>
                <a:cs typeface="Arial" charset="0"/>
                <a:sym typeface="Symbol" panose="05050102010706020507" pitchFamily="18" charset="2"/>
              </a:rPr>
              <a:t>5</a:t>
            </a:r>
            <a:r>
              <a:rPr lang="en-US" sz="1400" dirty="0" smtClean="0">
                <a:solidFill>
                  <a:srgbClr val="0000FF"/>
                </a:solidFill>
                <a:cs typeface="Arial" charset="0"/>
              </a:rPr>
              <a:t> </a:t>
            </a:r>
            <a:r>
              <a:rPr lang="en-US" sz="1400" dirty="0" smtClean="0">
                <a:solidFill>
                  <a:srgbClr val="0000FF"/>
                </a:solidFill>
                <a:cs typeface="Arial" charset="0"/>
              </a:rPr>
              <a:t>PhD/post-docs)</a:t>
            </a:r>
            <a:endParaRPr lang="en-US" sz="1400" dirty="0">
              <a:solidFill>
                <a:srgbClr val="0000FF"/>
              </a:solidFill>
              <a:cs typeface="Arial" charset="0"/>
            </a:endParaRPr>
          </a:p>
          <a:p>
            <a:pPr marL="742950" lvl="1" indent="-285750">
              <a:spcAft>
                <a:spcPct val="25000"/>
              </a:spcAft>
              <a:buFont typeface="Wingdings" panose="05000000000000000000" pitchFamily="2" charset="2"/>
              <a:buChar char="à"/>
            </a:pPr>
            <a:endParaRPr lang="es-ES" dirty="0"/>
          </a:p>
        </p:txBody>
      </p:sp>
      <p:pic>
        <p:nvPicPr>
          <p:cNvPr id="4" name="Imagen 3"/>
          <p:cNvPicPr>
            <a:picLocks noChangeAspect="1"/>
          </p:cNvPicPr>
          <p:nvPr/>
        </p:nvPicPr>
        <p:blipFill>
          <a:blip r:embed="rId10"/>
          <a:stretch>
            <a:fillRect/>
          </a:stretch>
        </p:blipFill>
        <p:spPr>
          <a:xfrm>
            <a:off x="216024" y="817179"/>
            <a:ext cx="1907704" cy="1885305"/>
          </a:xfrm>
          <a:prstGeom prst="rect">
            <a:avLst/>
          </a:prstGeom>
        </p:spPr>
      </p:pic>
      <p:sp>
        <p:nvSpPr>
          <p:cNvPr id="5" name="Elipse 4"/>
          <p:cNvSpPr/>
          <p:nvPr/>
        </p:nvSpPr>
        <p:spPr>
          <a:xfrm>
            <a:off x="245280" y="1988840"/>
            <a:ext cx="648072" cy="6480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ector recto de flecha 16"/>
          <p:cNvCxnSpPr/>
          <p:nvPr/>
        </p:nvCxnSpPr>
        <p:spPr>
          <a:xfrm>
            <a:off x="449536" y="1124744"/>
            <a:ext cx="90016"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5292080" y="3304112"/>
            <a:ext cx="3744416" cy="2616101"/>
          </a:xfrm>
          <a:prstGeom prst="rect">
            <a:avLst/>
          </a:prstGeom>
          <a:ln w="9525">
            <a:solidFill>
              <a:srgbClr val="0000FF"/>
            </a:solidFill>
          </a:ln>
        </p:spPr>
        <p:txBody>
          <a:bodyPr wrap="square">
            <a:spAutoFit/>
          </a:bodyPr>
          <a:lstStyle/>
          <a:p>
            <a:r>
              <a:rPr lang="en-GB" sz="1400" b="1" dirty="0" smtClean="0">
                <a:solidFill>
                  <a:srgbClr val="0000FF"/>
                </a:solidFill>
                <a:latin typeface="Arial" pitchFamily="34" charset="0"/>
                <a:cs typeface="Arial" pitchFamily="34" charset="0"/>
              </a:rPr>
              <a:t>Applied/fundamental activity on:</a:t>
            </a:r>
            <a:endParaRPr lang="en-GB" sz="1400" b="1" dirty="0">
              <a:solidFill>
                <a:srgbClr val="0000FF"/>
              </a:solidFill>
              <a:latin typeface="Arial" pitchFamily="34" charset="0"/>
              <a:cs typeface="Arial" pitchFamily="34" charset="0"/>
            </a:endParaRPr>
          </a:p>
          <a:p>
            <a:pPr marL="285750" indent="-285750">
              <a:lnSpc>
                <a:spcPct val="150000"/>
              </a:lnSpc>
              <a:buFont typeface="Arial" panose="020B0604020202020204" pitchFamily="34" charset="0"/>
              <a:buChar char="•"/>
            </a:pPr>
            <a:r>
              <a:rPr lang="en-GB" sz="1400" u="sng" dirty="0">
                <a:solidFill>
                  <a:srgbClr val="0000FF"/>
                </a:solidFill>
                <a:latin typeface="Arial" pitchFamily="34" charset="0"/>
                <a:cs typeface="Arial" pitchFamily="34" charset="0"/>
              </a:rPr>
              <a:t>Functional thin films</a:t>
            </a:r>
            <a:r>
              <a:rPr lang="en-GB" sz="1400" dirty="0">
                <a:solidFill>
                  <a:srgbClr val="0000FF"/>
                </a:solidFill>
                <a:latin typeface="Arial" pitchFamily="34" charset="0"/>
                <a:cs typeface="Arial" pitchFamily="34" charset="0"/>
              </a:rPr>
              <a:t> (</a:t>
            </a:r>
            <a:r>
              <a:rPr lang="en-GB" sz="1400" u="sng" dirty="0">
                <a:solidFill>
                  <a:srgbClr val="0000FF"/>
                </a:solidFill>
                <a:latin typeface="Arial" pitchFamily="34" charset="0"/>
                <a:cs typeface="Arial" pitchFamily="34" charset="0"/>
              </a:rPr>
              <a:t>PVD</a:t>
            </a:r>
            <a:r>
              <a:rPr lang="en-GB" sz="1400" dirty="0">
                <a:solidFill>
                  <a:srgbClr val="0000FF"/>
                </a:solidFill>
                <a:latin typeface="Arial" pitchFamily="34" charset="0"/>
                <a:cs typeface="Arial" pitchFamily="34" charset="0"/>
              </a:rPr>
              <a:t>, plasma-CVD)</a:t>
            </a:r>
          </a:p>
          <a:p>
            <a:pPr marL="285750" indent="-285750">
              <a:lnSpc>
                <a:spcPct val="150000"/>
              </a:lnSpc>
              <a:buFont typeface="Arial" panose="020B0604020202020204" pitchFamily="34" charset="0"/>
              <a:buChar char="•"/>
            </a:pPr>
            <a:r>
              <a:rPr lang="en-GB" sz="1400" u="sng" dirty="0">
                <a:solidFill>
                  <a:srgbClr val="0000FF"/>
                </a:solidFill>
                <a:latin typeface="Arial" pitchFamily="34" charset="0"/>
                <a:cs typeface="Arial" pitchFamily="34" charset="0"/>
              </a:rPr>
              <a:t>Sensors (microfluidic, optical, </a:t>
            </a:r>
            <a:r>
              <a:rPr lang="en-GB" sz="1400" dirty="0" smtClean="0">
                <a:solidFill>
                  <a:srgbClr val="0000FF"/>
                </a:solidFill>
                <a:latin typeface="Arial" pitchFamily="34" charset="0"/>
                <a:cs typeface="Arial" pitchFamily="34" charset="0"/>
              </a:rPr>
              <a:t>…)</a:t>
            </a:r>
            <a:r>
              <a:rPr lang="en-GB" sz="1400" u="sng" dirty="0" smtClean="0">
                <a:solidFill>
                  <a:srgbClr val="0000FF"/>
                </a:solidFill>
                <a:latin typeface="Arial" pitchFamily="34" charset="0"/>
                <a:cs typeface="Arial" pitchFamily="34" charset="0"/>
              </a:rPr>
              <a:t> </a:t>
            </a:r>
            <a:endParaRPr lang="en-GB" sz="1400" u="sng" dirty="0">
              <a:solidFill>
                <a:srgbClr val="0000FF"/>
              </a:solidFill>
              <a:latin typeface="Arial" pitchFamily="34" charset="0"/>
              <a:cs typeface="Arial" pitchFamily="34" charset="0"/>
            </a:endParaRPr>
          </a:p>
          <a:p>
            <a:pPr marL="285750" indent="-285750">
              <a:lnSpc>
                <a:spcPct val="150000"/>
              </a:lnSpc>
              <a:buFont typeface="Arial" panose="020B0604020202020204" pitchFamily="34" charset="0"/>
              <a:buChar char="•"/>
            </a:pPr>
            <a:r>
              <a:rPr lang="en-GB" sz="1200" dirty="0">
                <a:solidFill>
                  <a:srgbClr val="0000FF"/>
                </a:solidFill>
                <a:latin typeface="Arial" pitchFamily="34" charset="0"/>
                <a:cs typeface="Arial" pitchFamily="34" charset="0"/>
              </a:rPr>
              <a:t>Fuel cells, solar cells, </a:t>
            </a:r>
          </a:p>
          <a:p>
            <a:pPr marL="285750" indent="-285750">
              <a:lnSpc>
                <a:spcPct val="150000"/>
              </a:lnSpc>
              <a:buFont typeface="Arial" panose="020B0604020202020204" pitchFamily="34" charset="0"/>
              <a:buChar char="•"/>
            </a:pPr>
            <a:r>
              <a:rPr lang="en-GB" sz="1200" dirty="0" err="1">
                <a:solidFill>
                  <a:srgbClr val="0000FF"/>
                </a:solidFill>
                <a:latin typeface="Arial" pitchFamily="34" charset="0"/>
                <a:cs typeface="Arial" pitchFamily="34" charset="0"/>
              </a:rPr>
              <a:t>Photocatalysis</a:t>
            </a:r>
            <a:r>
              <a:rPr lang="en-GB" sz="1200" dirty="0">
                <a:solidFill>
                  <a:srgbClr val="0000FF"/>
                </a:solidFill>
                <a:latin typeface="Arial" pitchFamily="34" charset="0"/>
                <a:cs typeface="Arial" pitchFamily="34" charset="0"/>
              </a:rPr>
              <a:t>, plasma catalysis,  </a:t>
            </a:r>
          </a:p>
          <a:p>
            <a:pPr marL="285750" indent="-285750">
              <a:lnSpc>
                <a:spcPct val="150000"/>
              </a:lnSpc>
              <a:buFont typeface="Arial" panose="020B0604020202020204" pitchFamily="34" charset="0"/>
              <a:buChar char="•"/>
            </a:pPr>
            <a:r>
              <a:rPr lang="en-GB" sz="1200" dirty="0">
                <a:solidFill>
                  <a:srgbClr val="0000FF"/>
                </a:solidFill>
                <a:latin typeface="Arial" pitchFamily="34" charset="0"/>
                <a:cs typeface="Arial" pitchFamily="34" charset="0"/>
              </a:rPr>
              <a:t>Dichroic mirrors, luminescent films</a:t>
            </a:r>
          </a:p>
          <a:p>
            <a:pPr marL="285750" indent="-285750">
              <a:lnSpc>
                <a:spcPct val="150000"/>
              </a:lnSpc>
              <a:buFont typeface="Arial" panose="020B0604020202020204" pitchFamily="34" charset="0"/>
              <a:buChar char="•"/>
            </a:pPr>
            <a:r>
              <a:rPr lang="en-GB" sz="1200" dirty="0">
                <a:solidFill>
                  <a:srgbClr val="0000FF"/>
                </a:solidFill>
                <a:latin typeface="Arial" pitchFamily="34" charset="0"/>
                <a:cs typeface="Arial" pitchFamily="34" charset="0"/>
              </a:rPr>
              <a:t>1D nanostructures, plasma polymers,</a:t>
            </a:r>
          </a:p>
          <a:p>
            <a:pPr marL="285750" indent="-285750">
              <a:lnSpc>
                <a:spcPct val="150000"/>
              </a:lnSpc>
              <a:buFont typeface="Arial" panose="020B0604020202020204" pitchFamily="34" charset="0"/>
              <a:buChar char="•"/>
            </a:pPr>
            <a:r>
              <a:rPr lang="en-GB" sz="1200" dirty="0">
                <a:solidFill>
                  <a:srgbClr val="0000FF"/>
                </a:solidFill>
                <a:latin typeface="Arial" pitchFamily="34" charset="0"/>
                <a:cs typeface="Arial" pitchFamily="34" charset="0"/>
              </a:rPr>
              <a:t>Wetting</a:t>
            </a:r>
          </a:p>
          <a:p>
            <a:pPr marL="285750" indent="-285750">
              <a:lnSpc>
                <a:spcPct val="150000"/>
              </a:lnSpc>
              <a:buFont typeface="Arial" panose="020B0604020202020204" pitchFamily="34" charset="0"/>
              <a:buChar char="•"/>
            </a:pPr>
            <a:r>
              <a:rPr lang="en-GB" sz="1200" dirty="0">
                <a:solidFill>
                  <a:srgbClr val="0000FF"/>
                </a:solidFill>
                <a:latin typeface="Arial" pitchFamily="34" charset="0"/>
                <a:cs typeface="Arial" pitchFamily="34" charset="0"/>
              </a:rPr>
              <a:t>…  </a:t>
            </a:r>
          </a:p>
        </p:txBody>
      </p:sp>
    </p:spTree>
    <p:extLst>
      <p:ext uri="{BB962C8B-B14F-4D97-AF65-F5344CB8AC3E}">
        <p14:creationId xmlns:p14="http://schemas.microsoft.com/office/powerpoint/2010/main" val="132572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Microfluidic liquid sensing with SBM</a:t>
            </a:r>
            <a:endParaRPr lang="en-US" sz="2400" b="1" dirty="0">
              <a:solidFill>
                <a:schemeClr val="accent3">
                  <a:lumMod val="75000"/>
                </a:schemeClr>
              </a:solidFill>
              <a:latin typeface="Narkisim" pitchFamily="34" charset="-79"/>
              <a:cs typeface="Narkisim" pitchFamily="34" charset="-79"/>
            </a:endParaRPr>
          </a:p>
        </p:txBody>
      </p:sp>
      <p:sp>
        <p:nvSpPr>
          <p:cNvPr id="1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4273739553"/>
              </p:ext>
            </p:extLst>
          </p:nvPr>
        </p:nvGraphicFramePr>
        <p:xfrm>
          <a:off x="107504" y="2420888"/>
          <a:ext cx="4688837" cy="3292813"/>
        </p:xfrm>
        <a:graphic>
          <a:graphicData uri="http://schemas.openxmlformats.org/presentationml/2006/ole">
            <mc:AlternateContent xmlns:mc="http://schemas.openxmlformats.org/markup-compatibility/2006">
              <mc:Choice xmlns:v="urn:schemas-microsoft-com:vml" Requires="v">
                <p:oleObj spid="_x0000_s38991" name="Graph" r:id="rId3" imgW="4131720" imgH="2901600" progId="Origin50.Graph">
                  <p:embed/>
                </p:oleObj>
              </mc:Choice>
              <mc:Fallback>
                <p:oleObj name="Graph" r:id="rId3" imgW="4131720" imgH="2901600" progId="Origin50.Graph">
                  <p:embed/>
                  <p:pic>
                    <p:nvPicPr>
                      <p:cNvPr id="0" name=""/>
                      <p:cNvPicPr/>
                      <p:nvPr/>
                    </p:nvPicPr>
                    <p:blipFill>
                      <a:blip r:embed="rId4"/>
                      <a:stretch>
                        <a:fillRect/>
                      </a:stretch>
                    </p:blipFill>
                    <p:spPr>
                      <a:xfrm>
                        <a:off x="107504" y="2420888"/>
                        <a:ext cx="4688837" cy="3292813"/>
                      </a:xfrm>
                      <a:prstGeom prst="rect">
                        <a:avLst/>
                      </a:prstGeom>
                    </p:spPr>
                  </p:pic>
                </p:oleObj>
              </mc:Fallback>
            </mc:AlternateContent>
          </a:graphicData>
        </a:graphic>
      </p:graphicFrame>
      <p:sp>
        <p:nvSpPr>
          <p:cNvPr id="38" name="Rectángulo 37"/>
          <p:cNvSpPr/>
          <p:nvPr/>
        </p:nvSpPr>
        <p:spPr>
          <a:xfrm>
            <a:off x="467544" y="869041"/>
            <a:ext cx="7560840" cy="923330"/>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rPr>
              <a:t>Glucose alcoholic fermentation:</a:t>
            </a:r>
          </a:p>
          <a:p>
            <a:r>
              <a:rPr lang="en-US" dirty="0" smtClean="0">
                <a:latin typeface="Times New Roman" panose="02020603050405020304" pitchFamily="18" charset="0"/>
                <a:ea typeface="Times New Roman" panose="02020603050405020304" pitchFamily="18" charset="0"/>
              </a:rPr>
              <a:t>C</a:t>
            </a:r>
            <a:r>
              <a:rPr lang="en-US" baseline="-25000" dirty="0" smtClean="0">
                <a:latin typeface="Times New Roman" panose="02020603050405020304" pitchFamily="18" charset="0"/>
                <a:ea typeface="Times New Roman" panose="02020603050405020304" pitchFamily="18" charset="0"/>
              </a:rPr>
              <a:t>6</a:t>
            </a:r>
            <a:r>
              <a:rPr lang="en-US" dirty="0" smtClean="0">
                <a:latin typeface="Times New Roman" panose="02020603050405020304" pitchFamily="18" charset="0"/>
                <a:ea typeface="Times New Roman" panose="02020603050405020304" pitchFamily="18" charset="0"/>
              </a:rPr>
              <a:t>H</a:t>
            </a:r>
            <a:r>
              <a:rPr lang="en-US" baseline="-25000" dirty="0" smtClean="0">
                <a:latin typeface="Times New Roman" panose="02020603050405020304" pitchFamily="18" charset="0"/>
                <a:ea typeface="Times New Roman" panose="02020603050405020304" pitchFamily="18" charset="0"/>
              </a:rPr>
              <a:t>12</a:t>
            </a:r>
            <a:r>
              <a:rPr lang="en-US" dirty="0" smtClean="0">
                <a:latin typeface="Times New Roman" panose="02020603050405020304" pitchFamily="18" charset="0"/>
                <a:ea typeface="Times New Roman" panose="02020603050405020304" pitchFamily="18" charset="0"/>
              </a:rPr>
              <a:t>O</a:t>
            </a:r>
            <a:r>
              <a:rPr lang="en-US" baseline="-25000" dirty="0" smtClean="0">
                <a:latin typeface="Times New Roman" panose="02020603050405020304" pitchFamily="18" charset="0"/>
                <a:ea typeface="Times New Roman" panose="02020603050405020304" pitchFamily="18" charset="0"/>
              </a:rPr>
              <a:t>6</a:t>
            </a:r>
            <a:r>
              <a:rPr lang="en-US" dirty="0" smtClean="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(glucose 180g) → 2 C</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H</a:t>
            </a:r>
            <a:r>
              <a:rPr lang="en-US" baseline="-25000" dirty="0">
                <a:latin typeface="Times New Roman" panose="02020603050405020304" pitchFamily="18" charset="0"/>
                <a:ea typeface="Times New Roman" panose="02020603050405020304" pitchFamily="18" charset="0"/>
              </a:rPr>
              <a:t>5</a:t>
            </a:r>
            <a:r>
              <a:rPr lang="en-US" dirty="0">
                <a:latin typeface="Times New Roman" panose="02020603050405020304" pitchFamily="18" charset="0"/>
                <a:ea typeface="Times New Roman" panose="02020603050405020304" pitchFamily="18" charset="0"/>
              </a:rPr>
              <a:t>OH (ethanol 92g) + 2 CO</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(88g). </a:t>
            </a:r>
          </a:p>
          <a:p>
            <a:r>
              <a:rPr lang="en-US" dirty="0" err="1" smtClean="0">
                <a:latin typeface="Times New Roman" panose="02020603050405020304" pitchFamily="18" charset="0"/>
                <a:ea typeface="Times New Roman" panose="02020603050405020304" pitchFamily="18" charset="0"/>
              </a:rPr>
              <a:t>n</a:t>
            </a:r>
            <a:r>
              <a:rPr lang="en-US" baseline="-25000" dirty="0" err="1" smtClean="0">
                <a:latin typeface="Times New Roman" panose="02020603050405020304" pitchFamily="18" charset="0"/>
                <a:ea typeface="Times New Roman" panose="02020603050405020304" pitchFamily="18" charset="0"/>
              </a:rPr>
              <a:t>D</a:t>
            </a:r>
            <a:r>
              <a:rPr lang="en-US" dirty="0" smtClean="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en-US" dirty="0" smtClean="0">
                <a:latin typeface="Times New Roman" panose="02020603050405020304" pitchFamily="18" charset="0"/>
                <a:ea typeface="Times New Roman" panose="02020603050405020304" pitchFamily="18" charset="0"/>
              </a:rPr>
              <a:t>587nm, 25ºC) =  1.333 water, 1.362 ethanol </a:t>
            </a:r>
          </a:p>
        </p:txBody>
      </p:sp>
      <p:pic>
        <p:nvPicPr>
          <p:cNvPr id="2" name="Imagen 1"/>
          <p:cNvPicPr>
            <a:picLocks noChangeAspect="1"/>
          </p:cNvPicPr>
          <p:nvPr/>
        </p:nvPicPr>
        <p:blipFill>
          <a:blip r:embed="rId5"/>
          <a:stretch>
            <a:fillRect/>
          </a:stretch>
        </p:blipFill>
        <p:spPr>
          <a:xfrm>
            <a:off x="4763304" y="2129073"/>
            <a:ext cx="3947189" cy="2626114"/>
          </a:xfrm>
          <a:prstGeom prst="rect">
            <a:avLst/>
          </a:prstGeom>
        </p:spPr>
      </p:pic>
      <p:sp>
        <p:nvSpPr>
          <p:cNvPr id="4" name="CuadroTexto 3"/>
          <p:cNvSpPr txBox="1"/>
          <p:nvPr/>
        </p:nvSpPr>
        <p:spPr>
          <a:xfrm>
            <a:off x="5940152" y="4861056"/>
            <a:ext cx="2659574" cy="461665"/>
          </a:xfrm>
          <a:prstGeom prst="rect">
            <a:avLst/>
          </a:prstGeom>
          <a:noFill/>
        </p:spPr>
        <p:txBody>
          <a:bodyPr wrap="none" rtlCol="0">
            <a:spAutoFit/>
          </a:bodyPr>
          <a:lstStyle/>
          <a:p>
            <a:r>
              <a:rPr lang="en-US" sz="1200" dirty="0" smtClean="0"/>
              <a:t>Jimenez-Marquez et al. </a:t>
            </a:r>
          </a:p>
          <a:p>
            <a:r>
              <a:rPr lang="en-US" sz="1200" dirty="0" smtClean="0"/>
              <a:t>Sensors and Actuators B 225 (2016) 121</a:t>
            </a:r>
            <a:endParaRPr lang="en-US" sz="1200" dirty="0"/>
          </a:p>
        </p:txBody>
      </p:sp>
      <p:sp>
        <p:nvSpPr>
          <p:cNvPr id="5" name="CuadroTexto 4"/>
          <p:cNvSpPr txBox="1"/>
          <p:nvPr/>
        </p:nvSpPr>
        <p:spPr>
          <a:xfrm>
            <a:off x="5820746" y="1921963"/>
            <a:ext cx="2221634" cy="369332"/>
          </a:xfrm>
          <a:prstGeom prst="rect">
            <a:avLst/>
          </a:prstGeom>
          <a:solidFill>
            <a:schemeClr val="bg1"/>
          </a:solidFill>
        </p:spPr>
        <p:txBody>
          <a:bodyPr wrap="none" rtlCol="0">
            <a:spAutoFit/>
          </a:bodyPr>
          <a:lstStyle/>
          <a:p>
            <a:r>
              <a:rPr lang="en-US" dirty="0" smtClean="0"/>
              <a:t>Fermentation kinetics</a:t>
            </a:r>
            <a:endParaRPr lang="en-US" dirty="0"/>
          </a:p>
        </p:txBody>
      </p:sp>
    </p:spTree>
    <p:extLst>
      <p:ext uri="{BB962C8B-B14F-4D97-AF65-F5344CB8AC3E}">
        <p14:creationId xmlns:p14="http://schemas.microsoft.com/office/powerpoint/2010/main" val="2834090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Microfluidic liquid sensing with SBM</a:t>
            </a:r>
            <a:endParaRPr lang="en-US" sz="2400" b="1" dirty="0">
              <a:solidFill>
                <a:schemeClr val="accent3">
                  <a:lumMod val="75000"/>
                </a:schemeClr>
              </a:solidFill>
              <a:latin typeface="Narkisim" pitchFamily="34" charset="-79"/>
              <a:cs typeface="Narkisim" pitchFamily="34" charset="-79"/>
            </a:endParaRPr>
          </a:p>
        </p:txBody>
      </p:sp>
      <p:sp>
        <p:nvSpPr>
          <p:cNvPr id="1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 name="Grupo 3"/>
          <p:cNvGrpSpPr/>
          <p:nvPr/>
        </p:nvGrpSpPr>
        <p:grpSpPr>
          <a:xfrm>
            <a:off x="683568" y="1560195"/>
            <a:ext cx="7704856" cy="3240360"/>
            <a:chOff x="1072342" y="1542011"/>
            <a:chExt cx="8679058" cy="3390941"/>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614827" y="1604227"/>
              <a:ext cx="4136573" cy="3328725"/>
            </a:xfrm>
            <a:prstGeom prst="rect">
              <a:avLst/>
            </a:prstGeom>
            <a:noFill/>
            <a:ln>
              <a:noFill/>
            </a:ln>
          </p:spPr>
        </p:pic>
        <p:grpSp>
          <p:nvGrpSpPr>
            <p:cNvPr id="6" name="Grupo 5"/>
            <p:cNvGrpSpPr/>
            <p:nvPr/>
          </p:nvGrpSpPr>
          <p:grpSpPr>
            <a:xfrm>
              <a:off x="1072342" y="1542011"/>
              <a:ext cx="4067429" cy="3276600"/>
              <a:chOff x="685800" y="152400"/>
              <a:chExt cx="4067429" cy="3276600"/>
            </a:xfrm>
          </p:grpSpPr>
          <p:sp>
            <p:nvSpPr>
              <p:cNvPr id="7" name="28 Proceso"/>
              <p:cNvSpPr/>
              <p:nvPr/>
            </p:nvSpPr>
            <p:spPr>
              <a:xfrm>
                <a:off x="1620993" y="1371600"/>
                <a:ext cx="588807" cy="1676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4 Conector recto de flecha"/>
              <p:cNvCxnSpPr/>
              <p:nvPr/>
            </p:nvCxnSpPr>
            <p:spPr>
              <a:xfrm flipH="1">
                <a:off x="944301" y="1812395"/>
                <a:ext cx="381000" cy="675829"/>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6 Proceso"/>
              <p:cNvSpPr/>
              <p:nvPr/>
            </p:nvSpPr>
            <p:spPr>
              <a:xfrm>
                <a:off x="1981200" y="1562100"/>
                <a:ext cx="152400" cy="1219200"/>
              </a:xfrm>
              <a:prstGeom prst="flowChartProcess">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10 Conector recto de flecha"/>
              <p:cNvCxnSpPr/>
              <p:nvPr/>
            </p:nvCxnSpPr>
            <p:spPr>
              <a:xfrm>
                <a:off x="685800" y="2133600"/>
                <a:ext cx="838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8 Proceso"/>
              <p:cNvSpPr/>
              <p:nvPr/>
            </p:nvSpPr>
            <p:spPr>
              <a:xfrm>
                <a:off x="2438400" y="1758434"/>
                <a:ext cx="838200" cy="7620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12 Conector recto"/>
              <p:cNvCxnSpPr/>
              <p:nvPr/>
            </p:nvCxnSpPr>
            <p:spPr>
              <a:xfrm>
                <a:off x="2438400" y="1758434"/>
                <a:ext cx="838200" cy="762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20 Conector recto de flecha"/>
              <p:cNvCxnSpPr/>
              <p:nvPr/>
            </p:nvCxnSpPr>
            <p:spPr>
              <a:xfrm>
                <a:off x="3048000" y="2139434"/>
                <a:ext cx="838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21 Conector recto de flecha"/>
              <p:cNvCxnSpPr/>
              <p:nvPr/>
            </p:nvCxnSpPr>
            <p:spPr>
              <a:xfrm flipH="1" flipV="1">
                <a:off x="2804239" y="1186934"/>
                <a:ext cx="10250" cy="7257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23 Conector recto de flecha"/>
              <p:cNvCxnSpPr/>
              <p:nvPr/>
            </p:nvCxnSpPr>
            <p:spPr>
              <a:xfrm>
                <a:off x="3467100" y="1856929"/>
                <a:ext cx="0" cy="571500"/>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25 Conector recto de flecha"/>
              <p:cNvCxnSpPr/>
              <p:nvPr/>
            </p:nvCxnSpPr>
            <p:spPr>
              <a:xfrm>
                <a:off x="2589243" y="1562100"/>
                <a:ext cx="457200" cy="0"/>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29 Proceso"/>
              <p:cNvSpPr/>
              <p:nvPr/>
            </p:nvSpPr>
            <p:spPr>
              <a:xfrm>
                <a:off x="1826581" y="1066800"/>
                <a:ext cx="152400" cy="3048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30 Proceso"/>
              <p:cNvSpPr/>
              <p:nvPr/>
            </p:nvSpPr>
            <p:spPr>
              <a:xfrm>
                <a:off x="1862832" y="3048000"/>
                <a:ext cx="152400" cy="3048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31 Rectángulo"/>
              <p:cNvSpPr/>
              <p:nvPr/>
            </p:nvSpPr>
            <p:spPr>
              <a:xfrm>
                <a:off x="1865673" y="1031288"/>
                <a:ext cx="91115" cy="400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32 Rectángulo"/>
              <p:cNvSpPr/>
              <p:nvPr/>
            </p:nvSpPr>
            <p:spPr>
              <a:xfrm>
                <a:off x="1889228" y="2933700"/>
                <a:ext cx="109728" cy="495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33 CuadroTexto"/>
              <p:cNvSpPr txBox="1"/>
              <p:nvPr/>
            </p:nvSpPr>
            <p:spPr>
              <a:xfrm>
                <a:off x="1484420" y="1002268"/>
                <a:ext cx="301686" cy="369332"/>
              </a:xfrm>
              <a:prstGeom prst="rect">
                <a:avLst/>
              </a:prstGeom>
              <a:noFill/>
            </p:spPr>
            <p:txBody>
              <a:bodyPr wrap="none" rtlCol="0">
                <a:spAutoFit/>
              </a:bodyPr>
              <a:lstStyle/>
              <a:p>
                <a:r>
                  <a:rPr lang="en-US" dirty="0" smtClean="0"/>
                  <a:t>1</a:t>
                </a:r>
                <a:endParaRPr lang="en-US" dirty="0"/>
              </a:p>
            </p:txBody>
          </p:sp>
          <p:sp>
            <p:nvSpPr>
              <p:cNvPr id="24" name="36 CuadroTexto"/>
              <p:cNvSpPr txBox="1"/>
              <p:nvPr/>
            </p:nvSpPr>
            <p:spPr>
              <a:xfrm>
                <a:off x="2420824" y="2188290"/>
                <a:ext cx="301686" cy="369332"/>
              </a:xfrm>
              <a:prstGeom prst="rect">
                <a:avLst/>
              </a:prstGeom>
              <a:noFill/>
            </p:spPr>
            <p:txBody>
              <a:bodyPr wrap="none" rtlCol="0">
                <a:spAutoFit/>
              </a:bodyPr>
              <a:lstStyle/>
              <a:p>
                <a:r>
                  <a:rPr lang="en-US" dirty="0" smtClean="0"/>
                  <a:t>3</a:t>
                </a:r>
                <a:endParaRPr lang="en-US" dirty="0"/>
              </a:p>
            </p:txBody>
          </p:sp>
          <p:sp>
            <p:nvSpPr>
              <p:cNvPr id="25" name="37 CuadroTexto"/>
              <p:cNvSpPr txBox="1"/>
              <p:nvPr/>
            </p:nvSpPr>
            <p:spPr>
              <a:xfrm>
                <a:off x="685800" y="1767513"/>
                <a:ext cx="301686" cy="369332"/>
              </a:xfrm>
              <a:prstGeom prst="rect">
                <a:avLst/>
              </a:prstGeom>
              <a:noFill/>
            </p:spPr>
            <p:txBody>
              <a:bodyPr wrap="none" rtlCol="0">
                <a:spAutoFit/>
              </a:bodyPr>
              <a:lstStyle/>
              <a:p>
                <a:r>
                  <a:rPr lang="en-US" dirty="0" smtClean="0"/>
                  <a:t>4</a:t>
                </a:r>
                <a:endParaRPr lang="en-US" dirty="0"/>
              </a:p>
            </p:txBody>
          </p:sp>
          <p:sp>
            <p:nvSpPr>
              <p:cNvPr id="26" name="38 CuadroTexto"/>
              <p:cNvSpPr txBox="1"/>
              <p:nvPr/>
            </p:nvSpPr>
            <p:spPr>
              <a:xfrm>
                <a:off x="3456743" y="1755592"/>
                <a:ext cx="301686" cy="369332"/>
              </a:xfrm>
              <a:prstGeom prst="rect">
                <a:avLst/>
              </a:prstGeom>
              <a:noFill/>
            </p:spPr>
            <p:txBody>
              <a:bodyPr wrap="none" rtlCol="0">
                <a:spAutoFit/>
              </a:bodyPr>
              <a:lstStyle/>
              <a:p>
                <a:r>
                  <a:rPr lang="en-US" dirty="0" smtClean="0"/>
                  <a:t>6</a:t>
                </a:r>
                <a:endParaRPr lang="en-US" dirty="0"/>
              </a:p>
            </p:txBody>
          </p:sp>
          <p:sp>
            <p:nvSpPr>
              <p:cNvPr id="27" name="39 CuadroTexto"/>
              <p:cNvSpPr txBox="1"/>
              <p:nvPr/>
            </p:nvSpPr>
            <p:spPr>
              <a:xfrm>
                <a:off x="2499439" y="1219369"/>
                <a:ext cx="301686" cy="369332"/>
              </a:xfrm>
              <a:prstGeom prst="rect">
                <a:avLst/>
              </a:prstGeom>
              <a:noFill/>
            </p:spPr>
            <p:txBody>
              <a:bodyPr wrap="none" rtlCol="0">
                <a:spAutoFit/>
              </a:bodyPr>
              <a:lstStyle/>
              <a:p>
                <a:r>
                  <a:rPr lang="en-US" dirty="0" smtClean="0"/>
                  <a:t>5</a:t>
                </a:r>
                <a:endParaRPr lang="en-US" dirty="0"/>
              </a:p>
            </p:txBody>
          </p:sp>
          <p:sp>
            <p:nvSpPr>
              <p:cNvPr id="28" name="41 CuadroTexto"/>
              <p:cNvSpPr txBox="1"/>
              <p:nvPr/>
            </p:nvSpPr>
            <p:spPr>
              <a:xfrm>
                <a:off x="3965514" y="1952179"/>
                <a:ext cx="301686" cy="369332"/>
              </a:xfrm>
              <a:prstGeom prst="rect">
                <a:avLst/>
              </a:prstGeom>
              <a:noFill/>
              <a:ln w="28575">
                <a:solidFill>
                  <a:schemeClr val="tx1"/>
                </a:solidFill>
              </a:ln>
            </p:spPr>
            <p:txBody>
              <a:bodyPr wrap="none" rtlCol="0">
                <a:spAutoFit/>
              </a:bodyPr>
              <a:lstStyle/>
              <a:p>
                <a:r>
                  <a:rPr lang="en-US" dirty="0"/>
                  <a:t>7</a:t>
                </a:r>
              </a:p>
            </p:txBody>
          </p:sp>
          <p:sp>
            <p:nvSpPr>
              <p:cNvPr id="29" name="42 CuadroTexto"/>
              <p:cNvSpPr txBox="1"/>
              <p:nvPr/>
            </p:nvSpPr>
            <p:spPr>
              <a:xfrm>
                <a:off x="2667000" y="692663"/>
                <a:ext cx="301686" cy="369332"/>
              </a:xfrm>
              <a:prstGeom prst="rect">
                <a:avLst/>
              </a:prstGeom>
              <a:noFill/>
              <a:ln w="28575">
                <a:solidFill>
                  <a:schemeClr val="tx1"/>
                </a:solidFill>
              </a:ln>
            </p:spPr>
            <p:txBody>
              <a:bodyPr wrap="none" rtlCol="0">
                <a:spAutoFit/>
              </a:bodyPr>
              <a:lstStyle/>
              <a:p>
                <a:r>
                  <a:rPr lang="en-US" dirty="0"/>
                  <a:t>7</a:t>
                </a:r>
              </a:p>
            </p:txBody>
          </p:sp>
          <p:sp>
            <p:nvSpPr>
              <p:cNvPr id="30" name="44 CuadroTexto"/>
              <p:cNvSpPr txBox="1"/>
              <p:nvPr/>
            </p:nvSpPr>
            <p:spPr>
              <a:xfrm>
                <a:off x="2828200" y="152400"/>
                <a:ext cx="457176" cy="461665"/>
              </a:xfrm>
              <a:prstGeom prst="rect">
                <a:avLst/>
              </a:prstGeom>
              <a:noFill/>
            </p:spPr>
            <p:txBody>
              <a:bodyPr wrap="none" rtlCol="0">
                <a:spAutoFit/>
              </a:bodyPr>
              <a:lstStyle/>
              <a:p>
                <a:r>
                  <a:rPr lang="en-US" sz="2400" dirty="0" err="1" smtClean="0"/>
                  <a:t>I</a:t>
                </a:r>
                <a:r>
                  <a:rPr lang="en-US" sz="2400" baseline="-25000" dirty="0" err="1" smtClean="0"/>
                  <a:t>ux</a:t>
                </a:r>
                <a:endParaRPr lang="en-US" sz="2400" baseline="-25000" dirty="0"/>
              </a:p>
            </p:txBody>
          </p:sp>
          <p:cxnSp>
            <p:nvCxnSpPr>
              <p:cNvPr id="31" name="46 Conector recto de flecha"/>
              <p:cNvCxnSpPr/>
              <p:nvPr/>
            </p:nvCxnSpPr>
            <p:spPr>
              <a:xfrm flipV="1">
                <a:off x="2817843" y="228600"/>
                <a:ext cx="1557" cy="4416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47 Conector recto de flecha"/>
              <p:cNvCxnSpPr/>
              <p:nvPr/>
            </p:nvCxnSpPr>
            <p:spPr>
              <a:xfrm>
                <a:off x="4267200" y="2131296"/>
                <a:ext cx="442697" cy="6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49 CuadroTexto"/>
              <p:cNvSpPr txBox="1"/>
              <p:nvPr/>
            </p:nvSpPr>
            <p:spPr>
              <a:xfrm>
                <a:off x="4276817" y="1600200"/>
                <a:ext cx="476412" cy="461665"/>
              </a:xfrm>
              <a:prstGeom prst="rect">
                <a:avLst/>
              </a:prstGeom>
              <a:noFill/>
            </p:spPr>
            <p:txBody>
              <a:bodyPr wrap="none" rtlCol="0">
                <a:spAutoFit/>
              </a:bodyPr>
              <a:lstStyle/>
              <a:p>
                <a:r>
                  <a:rPr lang="en-US" sz="2400" dirty="0" err="1" smtClean="0"/>
                  <a:t>I</a:t>
                </a:r>
                <a:r>
                  <a:rPr lang="en-US" sz="2400" baseline="-25000" dirty="0" err="1" smtClean="0"/>
                  <a:t>uu</a:t>
                </a:r>
                <a:endParaRPr lang="en-US" sz="2400" baseline="-25000" dirty="0"/>
              </a:p>
            </p:txBody>
          </p:sp>
          <p:sp>
            <p:nvSpPr>
              <p:cNvPr id="34" name="6 Proceso"/>
              <p:cNvSpPr/>
              <p:nvPr/>
            </p:nvSpPr>
            <p:spPr>
              <a:xfrm>
                <a:off x="1894557" y="1562100"/>
                <a:ext cx="152400" cy="1219200"/>
              </a:xfrm>
              <a:prstGeom prst="flowChartProcess">
                <a:avLst/>
              </a:prstGeom>
              <a:pattFill prst="wdUpDiag">
                <a:fgClr>
                  <a:schemeClr val="tx1">
                    <a:lumMod val="65000"/>
                    <a:lumOff val="35000"/>
                  </a:schemeClr>
                </a:fgClr>
                <a:bgClr>
                  <a:schemeClr val="bg1">
                    <a:lumMod val="75000"/>
                  </a:schemeClr>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35 CuadroTexto"/>
              <p:cNvSpPr txBox="1"/>
              <p:nvPr/>
            </p:nvSpPr>
            <p:spPr>
              <a:xfrm>
                <a:off x="1699605" y="2567523"/>
                <a:ext cx="301686" cy="369332"/>
              </a:xfrm>
              <a:prstGeom prst="rect">
                <a:avLst/>
              </a:prstGeom>
              <a:noFill/>
            </p:spPr>
            <p:txBody>
              <a:bodyPr wrap="none" rtlCol="0">
                <a:spAutoFit/>
              </a:bodyPr>
              <a:lstStyle/>
              <a:p>
                <a:r>
                  <a:rPr lang="en-US" dirty="0" smtClean="0"/>
                  <a:t>2</a:t>
                </a:r>
                <a:endParaRPr lang="en-US" dirty="0"/>
              </a:p>
            </p:txBody>
          </p:sp>
        </p:grpSp>
      </p:grpSp>
      <p:sp>
        <p:nvSpPr>
          <p:cNvPr id="3" name="Rectángulo 2"/>
          <p:cNvSpPr/>
          <p:nvPr/>
        </p:nvSpPr>
        <p:spPr>
          <a:xfrm>
            <a:off x="2718528" y="5539338"/>
            <a:ext cx="6471540" cy="646331"/>
          </a:xfrm>
          <a:prstGeom prst="rect">
            <a:avLst/>
          </a:prstGeom>
        </p:spPr>
        <p:txBody>
          <a:bodyPr wrap="square">
            <a:spAutoFit/>
          </a:bodyPr>
          <a:lstStyle/>
          <a:p>
            <a:r>
              <a:rPr lang="es-ES" dirty="0" err="1" smtClean="0">
                <a:latin typeface="Times New Roman" panose="02020603050405020304" pitchFamily="18" charset="0"/>
                <a:ea typeface="Times New Roman" panose="02020603050405020304" pitchFamily="18" charset="0"/>
              </a:rPr>
              <a:t>Patent</a:t>
            </a:r>
            <a:r>
              <a:rPr lang="es-ES" dirty="0" smtClean="0">
                <a:latin typeface="Times New Roman" panose="02020603050405020304" pitchFamily="18" charset="0"/>
                <a:ea typeface="Times New Roman" panose="02020603050405020304" pitchFamily="18" charset="0"/>
              </a:rPr>
              <a:t> </a:t>
            </a:r>
            <a:r>
              <a:rPr lang="es-ES" dirty="0" err="1" smtClean="0">
                <a:latin typeface="Times New Roman" panose="02020603050405020304" pitchFamily="18" charset="0"/>
                <a:ea typeface="Times New Roman" panose="02020603050405020304" pitchFamily="18" charset="0"/>
              </a:rPr>
              <a:t>claimed</a:t>
            </a:r>
            <a:r>
              <a:rPr lang="es-ES" dirty="0" smtClean="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“Sensor</a:t>
            </a:r>
            <a:r>
              <a:rPr lang="en-US" dirty="0">
                <a:latin typeface="Times New Roman" panose="02020603050405020304" pitchFamily="18" charset="0"/>
                <a:ea typeface="Times New Roman" panose="02020603050405020304" pitchFamily="18" charset="0"/>
              </a:rPr>
              <a:t>, apparatus, and method for determining a concentration of solute in a </a:t>
            </a:r>
            <a:r>
              <a:rPr lang="en-US" dirty="0" smtClean="0">
                <a:latin typeface="Times New Roman" panose="02020603050405020304" pitchFamily="18" charset="0"/>
                <a:ea typeface="Times New Roman" panose="02020603050405020304" pitchFamily="18" charset="0"/>
              </a:rPr>
              <a:t>solution” PCT/ES2016/070764 </a:t>
            </a:r>
            <a:endParaRPr lang="en-US" dirty="0"/>
          </a:p>
        </p:txBody>
      </p:sp>
      <p:sp>
        <p:nvSpPr>
          <p:cNvPr id="37" name="Rectángulo 36"/>
          <p:cNvSpPr/>
          <p:nvPr/>
        </p:nvSpPr>
        <p:spPr>
          <a:xfrm>
            <a:off x="697029" y="800115"/>
            <a:ext cx="4572000" cy="646331"/>
          </a:xfrm>
          <a:prstGeom prst="rect">
            <a:avLst/>
          </a:prstGeom>
        </p:spPr>
        <p:txBody>
          <a:bodyPr>
            <a:spAutoFit/>
          </a:bodyPr>
          <a:lstStyle/>
          <a:p>
            <a:pPr marL="342900" indent="-342900">
              <a:buFont typeface="Arial" panose="020B0604020202020204" pitchFamily="34" charset="0"/>
              <a:buChar char="•"/>
            </a:pPr>
            <a:r>
              <a:rPr lang="en-US" b="1" dirty="0" smtClean="0"/>
              <a:t>Led light source </a:t>
            </a:r>
          </a:p>
          <a:p>
            <a:pPr marL="342900" indent="-342900">
              <a:buFont typeface="Arial" panose="020B0604020202020204" pitchFamily="34" charset="0"/>
              <a:buChar char="•"/>
            </a:pPr>
            <a:r>
              <a:rPr lang="en-US" b="1" dirty="0" smtClean="0"/>
              <a:t>Photodiodes as sensors</a:t>
            </a:r>
            <a:endParaRPr lang="en-US" b="1" dirty="0"/>
          </a:p>
        </p:txBody>
      </p:sp>
      <p:sp>
        <p:nvSpPr>
          <p:cNvPr id="2" name="CuadroTexto 1"/>
          <p:cNvSpPr txBox="1"/>
          <p:nvPr/>
        </p:nvSpPr>
        <p:spPr>
          <a:xfrm>
            <a:off x="246618" y="4915214"/>
            <a:ext cx="4280395" cy="461665"/>
          </a:xfrm>
          <a:prstGeom prst="rect">
            <a:avLst/>
          </a:prstGeom>
          <a:noFill/>
        </p:spPr>
        <p:txBody>
          <a:bodyPr wrap="square" rtlCol="0">
            <a:spAutoFit/>
          </a:bodyPr>
          <a:lstStyle/>
          <a:p>
            <a:r>
              <a:rPr lang="en-US" sz="1200" dirty="0" smtClean="0"/>
              <a:t>1 microfluidic chip, 2 SBM transductor, 3 polarizing beam splitter, 4 polarized light, 7 </a:t>
            </a:r>
            <a:r>
              <a:rPr lang="en-US" sz="1200" dirty="0" err="1" smtClean="0"/>
              <a:t>photodiodos</a:t>
            </a:r>
            <a:endParaRPr lang="en-US" sz="1200" dirty="0"/>
          </a:p>
        </p:txBody>
      </p:sp>
      <p:pic>
        <p:nvPicPr>
          <p:cNvPr id="50178"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48" y="4327211"/>
            <a:ext cx="1250519" cy="1212126"/>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Resultado de imagen de logo cs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526" y="4319466"/>
            <a:ext cx="1224819" cy="1219871"/>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Resultado de imagen de logo universidad de zarago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178" y="4450340"/>
            <a:ext cx="950836" cy="950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9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3"/>
          <a:stretch>
            <a:fillRect/>
          </a:stretch>
        </p:blipFill>
        <p:spPr>
          <a:xfrm>
            <a:off x="2410324" y="1325689"/>
            <a:ext cx="1892723" cy="484328"/>
          </a:xfrm>
          <a:prstGeom prst="rect">
            <a:avLst/>
          </a:prstGeom>
        </p:spPr>
      </p:pic>
      <p:sp>
        <p:nvSpPr>
          <p:cNvPr id="8" name="Rectángulo 7"/>
          <p:cNvSpPr/>
          <p:nvPr/>
        </p:nvSpPr>
        <p:spPr>
          <a:xfrm>
            <a:off x="81567" y="719302"/>
            <a:ext cx="8665901" cy="369332"/>
          </a:xfrm>
          <a:prstGeom prst="rect">
            <a:avLst/>
          </a:prstGeom>
        </p:spPr>
        <p:txBody>
          <a:bodyPr wrap="square">
            <a:spAutoFit/>
          </a:bodyPr>
          <a:lstStyle/>
          <a:p>
            <a:r>
              <a:rPr lang="en-US" b="1" dirty="0">
                <a:cs typeface="Arial" panose="020B0604020202020204" pitchFamily="34" charset="0"/>
              </a:rPr>
              <a:t>Motivation: </a:t>
            </a:r>
            <a:r>
              <a:rPr lang="en-US" dirty="0">
                <a:cs typeface="Arial" panose="020B0604020202020204" pitchFamily="34" charset="0"/>
              </a:rPr>
              <a:t>to study light trapping in photonic structures due to electric field confinement</a:t>
            </a:r>
          </a:p>
        </p:txBody>
      </p:sp>
      <p:cxnSp>
        <p:nvCxnSpPr>
          <p:cNvPr id="5" name="Conector recto 4"/>
          <p:cNvCxnSpPr/>
          <p:nvPr/>
        </p:nvCxnSpPr>
        <p:spPr>
          <a:xfrm>
            <a:off x="4491038" y="1165008"/>
            <a:ext cx="0" cy="449379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Imagen 5"/>
          <p:cNvPicPr>
            <a:picLocks noChangeAspect="1"/>
          </p:cNvPicPr>
          <p:nvPr/>
        </p:nvPicPr>
        <p:blipFill>
          <a:blip r:embed="rId4"/>
          <a:stretch>
            <a:fillRect/>
          </a:stretch>
        </p:blipFill>
        <p:spPr>
          <a:xfrm>
            <a:off x="1937176" y="1860360"/>
            <a:ext cx="2477342" cy="1275361"/>
          </a:xfrm>
          <a:prstGeom prst="rect">
            <a:avLst/>
          </a:prstGeom>
        </p:spPr>
      </p:pic>
      <p:sp>
        <p:nvSpPr>
          <p:cNvPr id="3" name="Rectángulo 2"/>
          <p:cNvSpPr/>
          <p:nvPr/>
        </p:nvSpPr>
        <p:spPr>
          <a:xfrm>
            <a:off x="1429728" y="3189658"/>
            <a:ext cx="3070264" cy="276999"/>
          </a:xfrm>
          <a:prstGeom prst="rect">
            <a:avLst/>
          </a:prstGeom>
        </p:spPr>
        <p:txBody>
          <a:bodyPr wrap="none">
            <a:spAutoFit/>
          </a:bodyPr>
          <a:lstStyle/>
          <a:p>
            <a:r>
              <a:rPr lang="en-US" sz="1200" dirty="0">
                <a:solidFill>
                  <a:srgbClr val="231F20"/>
                </a:solidFill>
              </a:rPr>
              <a:t>A. Jimenez-Solano et al. Small 11 (2015) 2727)</a:t>
            </a:r>
            <a:endParaRPr lang="en-US" sz="1200" dirty="0"/>
          </a:p>
        </p:txBody>
      </p:sp>
      <p:pic>
        <p:nvPicPr>
          <p:cNvPr id="9" name="Picture 2" descr="https://wol-prod-cdn.literatumonline.com/cms/attachment/be2d1ef5-dc6a-4cbc-aa56-d77d72b12689/mcont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8268" y="1751439"/>
            <a:ext cx="1431081" cy="129887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6"/>
          <a:stretch>
            <a:fillRect/>
          </a:stretch>
        </p:blipFill>
        <p:spPr>
          <a:xfrm>
            <a:off x="4838560" y="1674110"/>
            <a:ext cx="1003799" cy="1272448"/>
          </a:xfrm>
          <a:prstGeom prst="rect">
            <a:avLst/>
          </a:prstGeom>
        </p:spPr>
      </p:pic>
      <p:sp>
        <p:nvSpPr>
          <p:cNvPr id="11" name="CuadroTexto 10"/>
          <p:cNvSpPr txBox="1"/>
          <p:nvPr/>
        </p:nvSpPr>
        <p:spPr>
          <a:xfrm>
            <a:off x="6338219" y="3135721"/>
            <a:ext cx="2685159" cy="276999"/>
          </a:xfrm>
          <a:prstGeom prst="rect">
            <a:avLst/>
          </a:prstGeom>
          <a:noFill/>
        </p:spPr>
        <p:txBody>
          <a:bodyPr wrap="none" rtlCol="0">
            <a:spAutoFit/>
          </a:bodyPr>
          <a:lstStyle/>
          <a:p>
            <a:r>
              <a:rPr lang="en-US" sz="1200" dirty="0" err="1"/>
              <a:t>Colodrero</a:t>
            </a:r>
            <a:r>
              <a:rPr lang="en-US" sz="1200" dirty="0"/>
              <a:t> et al. Adv. Mat. 21 (2009) 764</a:t>
            </a:r>
          </a:p>
        </p:txBody>
      </p:sp>
      <p:sp>
        <p:nvSpPr>
          <p:cNvPr id="12" name="Rectángulo 11"/>
          <p:cNvSpPr/>
          <p:nvPr/>
        </p:nvSpPr>
        <p:spPr>
          <a:xfrm>
            <a:off x="4632535" y="1188233"/>
            <a:ext cx="4454296" cy="338554"/>
          </a:xfrm>
          <a:prstGeom prst="rect">
            <a:avLst/>
          </a:prstGeom>
        </p:spPr>
        <p:txBody>
          <a:bodyPr wrap="none">
            <a:spAutoFit/>
          </a:bodyPr>
          <a:lstStyle/>
          <a:p>
            <a:r>
              <a:rPr lang="en-US" sz="1600" dirty="0"/>
              <a:t>2. To enhance efficiency in dye-</a:t>
            </a:r>
            <a:r>
              <a:rPr lang="en-US" sz="1600" dirty="0" err="1"/>
              <a:t>sentitised</a:t>
            </a:r>
            <a:r>
              <a:rPr lang="en-US" sz="1600" dirty="0"/>
              <a:t> solar cells</a:t>
            </a:r>
          </a:p>
        </p:txBody>
      </p:sp>
      <p:sp>
        <p:nvSpPr>
          <p:cNvPr id="13" name="Rectángulo 12"/>
          <p:cNvSpPr/>
          <p:nvPr/>
        </p:nvSpPr>
        <p:spPr>
          <a:xfrm>
            <a:off x="75154" y="1070457"/>
            <a:ext cx="2521268" cy="338554"/>
          </a:xfrm>
          <a:prstGeom prst="rect">
            <a:avLst/>
          </a:prstGeom>
        </p:spPr>
        <p:txBody>
          <a:bodyPr wrap="none">
            <a:spAutoFit/>
          </a:bodyPr>
          <a:lstStyle/>
          <a:p>
            <a:r>
              <a:rPr lang="en-US" sz="1600" dirty="0"/>
              <a:t>1. To enhance luminescence</a:t>
            </a:r>
          </a:p>
        </p:txBody>
      </p:sp>
      <p:sp>
        <p:nvSpPr>
          <p:cNvPr id="7" name="Rectángulo 6"/>
          <p:cNvSpPr/>
          <p:nvPr/>
        </p:nvSpPr>
        <p:spPr>
          <a:xfrm>
            <a:off x="3980110" y="2005465"/>
            <a:ext cx="73199" cy="393462"/>
          </a:xfrm>
          <a:prstGeom prst="rect">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pic>
        <p:nvPicPr>
          <p:cNvPr id="18" name="Imagen 17"/>
          <p:cNvPicPr>
            <a:picLocks noChangeAspect="1"/>
          </p:cNvPicPr>
          <p:nvPr/>
        </p:nvPicPr>
        <p:blipFill>
          <a:blip r:embed="rId7"/>
          <a:stretch>
            <a:fillRect/>
          </a:stretch>
        </p:blipFill>
        <p:spPr>
          <a:xfrm>
            <a:off x="238830" y="2029701"/>
            <a:ext cx="1621828" cy="978220"/>
          </a:xfrm>
          <a:prstGeom prst="rect">
            <a:avLst/>
          </a:prstGeom>
        </p:spPr>
      </p:pic>
      <p:cxnSp>
        <p:nvCxnSpPr>
          <p:cNvPr id="19" name="Conector recto 18"/>
          <p:cNvCxnSpPr/>
          <p:nvPr/>
        </p:nvCxnSpPr>
        <p:spPr>
          <a:xfrm>
            <a:off x="75438" y="3477006"/>
            <a:ext cx="9068562" cy="2611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2" name="Imagen 21"/>
          <p:cNvPicPr>
            <a:picLocks noChangeAspect="1"/>
          </p:cNvPicPr>
          <p:nvPr/>
        </p:nvPicPr>
        <p:blipFill>
          <a:blip r:embed="rId8"/>
          <a:stretch>
            <a:fillRect/>
          </a:stretch>
        </p:blipFill>
        <p:spPr>
          <a:xfrm>
            <a:off x="3067162" y="3998808"/>
            <a:ext cx="1211979" cy="1034252"/>
          </a:xfrm>
          <a:prstGeom prst="rect">
            <a:avLst/>
          </a:prstGeom>
        </p:spPr>
      </p:pic>
      <p:pic>
        <p:nvPicPr>
          <p:cNvPr id="23" name="Imagen 22"/>
          <p:cNvPicPr>
            <a:picLocks noChangeAspect="1"/>
          </p:cNvPicPr>
          <p:nvPr/>
        </p:nvPicPr>
        <p:blipFill>
          <a:blip r:embed="rId9"/>
          <a:stretch>
            <a:fillRect/>
          </a:stretch>
        </p:blipFill>
        <p:spPr>
          <a:xfrm>
            <a:off x="159270" y="3898752"/>
            <a:ext cx="848795" cy="1664979"/>
          </a:xfrm>
          <a:prstGeom prst="rect">
            <a:avLst/>
          </a:prstGeom>
        </p:spPr>
      </p:pic>
      <p:sp>
        <p:nvSpPr>
          <p:cNvPr id="24" name="3 CuadroTexto"/>
          <p:cNvSpPr txBox="1"/>
          <p:nvPr/>
        </p:nvSpPr>
        <p:spPr>
          <a:xfrm>
            <a:off x="81526" y="3519010"/>
            <a:ext cx="3433077" cy="338554"/>
          </a:xfrm>
          <a:prstGeom prst="rect">
            <a:avLst/>
          </a:prstGeom>
          <a:noFill/>
        </p:spPr>
        <p:txBody>
          <a:bodyPr wrap="square" rtlCol="0">
            <a:spAutoFit/>
          </a:bodyPr>
          <a:lstStyle/>
          <a:p>
            <a:r>
              <a:rPr lang="en-US" sz="1600" dirty="0"/>
              <a:t>3. To enhance photocatalytic activity </a:t>
            </a:r>
          </a:p>
        </p:txBody>
      </p:sp>
      <p:pic>
        <p:nvPicPr>
          <p:cNvPr id="25" name="Imagen 24"/>
          <p:cNvPicPr>
            <a:picLocks noChangeAspect="1"/>
          </p:cNvPicPr>
          <p:nvPr/>
        </p:nvPicPr>
        <p:blipFill>
          <a:blip r:embed="rId10"/>
          <a:stretch>
            <a:fillRect/>
          </a:stretch>
        </p:blipFill>
        <p:spPr>
          <a:xfrm>
            <a:off x="1131607" y="3982931"/>
            <a:ext cx="1531643" cy="1397129"/>
          </a:xfrm>
          <a:prstGeom prst="rect">
            <a:avLst/>
          </a:prstGeom>
        </p:spPr>
      </p:pic>
      <p:sp>
        <p:nvSpPr>
          <p:cNvPr id="26" name="Rectángulo 25"/>
          <p:cNvSpPr/>
          <p:nvPr/>
        </p:nvSpPr>
        <p:spPr>
          <a:xfrm>
            <a:off x="1172990" y="5762177"/>
            <a:ext cx="3241528" cy="276999"/>
          </a:xfrm>
          <a:prstGeom prst="rect">
            <a:avLst/>
          </a:prstGeom>
        </p:spPr>
        <p:txBody>
          <a:bodyPr wrap="none">
            <a:spAutoFit/>
          </a:bodyPr>
          <a:lstStyle/>
          <a:p>
            <a:r>
              <a:rPr lang="es-ES" sz="1200" dirty="0"/>
              <a:t>X. </a:t>
            </a:r>
            <a:r>
              <a:rPr lang="es-ES" sz="1200" dirty="0" err="1"/>
              <a:t>Zheng</a:t>
            </a:r>
            <a:r>
              <a:rPr lang="es-ES" sz="1200" dirty="0"/>
              <a:t> et al. J. </a:t>
            </a:r>
            <a:r>
              <a:rPr lang="es-ES" sz="1200" dirty="0" err="1"/>
              <a:t>Phys</a:t>
            </a:r>
            <a:r>
              <a:rPr lang="es-ES" sz="1200" dirty="0"/>
              <a:t>. </a:t>
            </a:r>
            <a:r>
              <a:rPr lang="es-ES" sz="1200" dirty="0" err="1"/>
              <a:t>Chem</a:t>
            </a:r>
            <a:r>
              <a:rPr lang="es-ES" sz="1200" dirty="0"/>
              <a:t>. C 117 (2013) 21263</a:t>
            </a:r>
            <a:endParaRPr lang="en-US" sz="1200" dirty="0"/>
          </a:p>
        </p:txBody>
      </p:sp>
      <p:sp>
        <p:nvSpPr>
          <p:cNvPr id="28" name="CuadroTexto 27"/>
          <p:cNvSpPr txBox="1"/>
          <p:nvPr/>
        </p:nvSpPr>
        <p:spPr>
          <a:xfrm>
            <a:off x="5467474" y="4660960"/>
            <a:ext cx="3198248" cy="1323439"/>
          </a:xfrm>
          <a:prstGeom prst="rect">
            <a:avLst/>
          </a:prstGeom>
          <a:noFill/>
          <a:ln>
            <a:solidFill>
              <a:schemeClr val="tx1"/>
            </a:solidFill>
          </a:ln>
        </p:spPr>
        <p:txBody>
          <a:bodyPr wrap="none" rtlCol="0">
            <a:spAutoFit/>
          </a:bodyPr>
          <a:lstStyle/>
          <a:p>
            <a:r>
              <a:rPr lang="en-GB" sz="1600" dirty="0"/>
              <a:t>The tools needed to make this study</a:t>
            </a:r>
          </a:p>
          <a:p>
            <a:pPr marL="557213" lvl="1" indent="-214313">
              <a:buFont typeface="Courier New" panose="02070309020205020404" pitchFamily="49" charset="0"/>
              <a:buChar char="o"/>
            </a:pPr>
            <a:r>
              <a:rPr lang="en-GB" sz="1600" dirty="0"/>
              <a:t>Porous thin films</a:t>
            </a:r>
          </a:p>
          <a:p>
            <a:pPr marL="557213" lvl="1" indent="-214313">
              <a:buFont typeface="Courier New" panose="02070309020205020404" pitchFamily="49" charset="0"/>
              <a:buChar char="o"/>
            </a:pPr>
            <a:r>
              <a:rPr lang="en-GB" sz="1600" dirty="0"/>
              <a:t>Photonic structure</a:t>
            </a:r>
          </a:p>
          <a:p>
            <a:pPr marL="557213" lvl="1" indent="-214313">
              <a:buFont typeface="Courier New" panose="02070309020205020404" pitchFamily="49" charset="0"/>
              <a:buChar char="o"/>
            </a:pPr>
            <a:r>
              <a:rPr lang="en-GB" sz="1600" dirty="0"/>
              <a:t>Fluidic devices</a:t>
            </a:r>
          </a:p>
          <a:p>
            <a:pPr marL="557213" lvl="1" indent="-214313">
              <a:buFont typeface="Courier New" panose="02070309020205020404" pitchFamily="49" charset="0"/>
              <a:buChar char="o"/>
            </a:pPr>
            <a:r>
              <a:rPr lang="en-GB" sz="1600" dirty="0"/>
              <a:t>Dye solutions</a:t>
            </a:r>
          </a:p>
        </p:txBody>
      </p:sp>
      <p:sp>
        <p:nvSpPr>
          <p:cNvPr id="29" name="Rectángulo 28"/>
          <p:cNvSpPr/>
          <p:nvPr/>
        </p:nvSpPr>
        <p:spPr>
          <a:xfrm>
            <a:off x="4679029" y="3557706"/>
            <a:ext cx="4215999" cy="895117"/>
          </a:xfrm>
          <a:prstGeom prst="rect">
            <a:avLst/>
          </a:prstGeom>
          <a:ln>
            <a:solidFill>
              <a:schemeClr val="tx1"/>
            </a:solidFill>
          </a:ln>
        </p:spPr>
        <p:txBody>
          <a:bodyPr wrap="square">
            <a:spAutoFit/>
          </a:bodyPr>
          <a:lstStyle/>
          <a:p>
            <a:r>
              <a:rPr lang="en-US" sz="1600" dirty="0" smtClean="0"/>
              <a:t>We now focus </a:t>
            </a:r>
            <a:r>
              <a:rPr lang="en-US" sz="1600" dirty="0"/>
              <a:t>on: </a:t>
            </a:r>
          </a:p>
          <a:p>
            <a:pPr marL="557213" lvl="1" indent="-214313">
              <a:spcBef>
                <a:spcPts val="450"/>
              </a:spcBef>
              <a:buFont typeface="Arial" panose="020B0604020202020204" pitchFamily="34" charset="0"/>
              <a:buChar char="•"/>
            </a:pPr>
            <a:r>
              <a:rPr lang="en-US" sz="1600" dirty="0"/>
              <a:t>Effects of electric field confinement on </a:t>
            </a:r>
            <a:r>
              <a:rPr lang="en-US" sz="1600" dirty="0" smtClean="0"/>
              <a:t>absorption</a:t>
            </a:r>
            <a:endParaRPr lang="en-US" sz="1600" dirty="0"/>
          </a:p>
        </p:txBody>
      </p:sp>
      <p:sp>
        <p:nvSpPr>
          <p:cNvPr id="27" name="1 Título"/>
          <p:cNvSpPr txBox="1">
            <a:spLocks/>
          </p:cNvSpPr>
          <p:nvPr/>
        </p:nvSpPr>
        <p:spPr>
          <a:xfrm>
            <a:off x="35496" y="61876"/>
            <a:ext cx="8928992" cy="4616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accent3">
                    <a:lumMod val="75000"/>
                  </a:schemeClr>
                </a:solidFill>
                <a:latin typeface="Narkisim" pitchFamily="34" charset="-79"/>
                <a:cs typeface="Narkisim" pitchFamily="34" charset="-79"/>
              </a:rPr>
              <a:t>Light confinement effects in SBM</a:t>
            </a:r>
            <a:endParaRPr lang="en-US" sz="2400" b="1" dirty="0">
              <a:solidFill>
                <a:schemeClr val="accent3">
                  <a:lumMod val="75000"/>
                </a:schemeClr>
              </a:solidFill>
              <a:latin typeface="Narkisim" pitchFamily="34" charset="-79"/>
              <a:cs typeface="Narkisim" pitchFamily="34" charset="-79"/>
            </a:endParaRPr>
          </a:p>
        </p:txBody>
      </p:sp>
      <p:sp>
        <p:nvSpPr>
          <p:cNvPr id="30"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43730005"/>
      </p:ext>
    </p:extLst>
  </p:cSld>
  <p:clrMapOvr>
    <a:masterClrMapping/>
  </p:clrMapOvr>
  <mc:AlternateContent xmlns:mc="http://schemas.openxmlformats.org/markup-compatibility/2006" xmlns:p14="http://schemas.microsoft.com/office/powerpoint/2010/main">
    <mc:Choice Requires="p14">
      <p:transition spd="slow" p14:dur="2000" advTm="104634"/>
    </mc:Choice>
    <mc:Fallback xmlns="">
      <p:transition spd="slow" advTm="104634"/>
    </mc:Fallback>
  </mc:AlternateContent>
  <p:timing>
    <p:tnLst>
      <p:par>
        <p:cTn id="1" dur="indefinite" restart="never" nodeType="tmRoot"/>
      </p:par>
    </p:tnLst>
  </p:timing>
  <p:extLst mod="1">
    <p:ext uri="{E180D4A7-C9FB-4DFB-919C-405C955672EB}">
      <p14:showEvtLst xmlns:p14="http://schemas.microsoft.com/office/powerpoint/2010/main">
        <p14:playEvt time="2179" objId="2"/>
        <p14:triggerEvt type="onClick" time="2180" objId="2"/>
        <p14:stopEvt time="104304"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67354" y="55583"/>
            <a:ext cx="8614881" cy="461665"/>
          </a:xfrm>
          <a:prstGeom prst="rect">
            <a:avLst/>
          </a:prstGeom>
          <a:noFill/>
          <a:ln w="9525">
            <a:noFill/>
            <a:miter lim="800000"/>
            <a:headEnd/>
            <a:tailEnd/>
          </a:ln>
          <a:effectLst/>
        </p:spPr>
        <p:txBody>
          <a:bodyPr wrap="square">
            <a:spAutoFit/>
          </a:bodyPr>
          <a:lstStyle/>
          <a:p>
            <a:pPr>
              <a:spcBef>
                <a:spcPct val="50000"/>
              </a:spcBef>
            </a:pPr>
            <a:r>
              <a:rPr lang="en-US" sz="2400" b="1" dirty="0">
                <a:solidFill>
                  <a:schemeClr val="hlink"/>
                </a:solidFill>
              </a:rPr>
              <a:t>Photonic architecture: </a:t>
            </a:r>
            <a:r>
              <a:rPr lang="en-US" sz="2400" dirty="0">
                <a:solidFill>
                  <a:schemeClr val="hlink"/>
                </a:solidFill>
              </a:rPr>
              <a:t>Bragg </a:t>
            </a:r>
            <a:r>
              <a:rPr lang="en-US" sz="2400" dirty="0" err="1">
                <a:solidFill>
                  <a:schemeClr val="hlink"/>
                </a:solidFill>
              </a:rPr>
              <a:t>microcavity</a:t>
            </a:r>
            <a:r>
              <a:rPr lang="en-US" sz="2400" dirty="0">
                <a:solidFill>
                  <a:schemeClr val="hlink"/>
                </a:solidFill>
              </a:rPr>
              <a:t> optical response</a:t>
            </a:r>
          </a:p>
        </p:txBody>
      </p:sp>
      <p:sp>
        <p:nvSpPr>
          <p:cNvPr id="29" name="2 Marcador de contenido"/>
          <p:cNvSpPr txBox="1">
            <a:spLocks/>
          </p:cNvSpPr>
          <p:nvPr/>
        </p:nvSpPr>
        <p:spPr>
          <a:xfrm>
            <a:off x="412400" y="3752391"/>
            <a:ext cx="8254796" cy="2285241"/>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af-ZA" sz="1800" b="1" dirty="0"/>
              <a:t>Bragg microcavity </a:t>
            </a:r>
            <a:r>
              <a:rPr lang="af-ZA" sz="1800" dirty="0"/>
              <a:t> is a</a:t>
            </a:r>
            <a:r>
              <a:rPr lang="en-US" sz="1800" dirty="0"/>
              <a:t> photonic structure with</a:t>
            </a:r>
            <a:r>
              <a:rPr lang="af-ZA" sz="1800" dirty="0"/>
              <a:t> a central layer (defect) in-between two Bragg reflectors </a:t>
            </a:r>
          </a:p>
          <a:p>
            <a:pPr lvl="1">
              <a:buFont typeface="Arial" panose="020B0604020202020204" pitchFamily="34" charset="0"/>
              <a:buChar char="•"/>
            </a:pPr>
            <a:r>
              <a:rPr lang="af-ZA" sz="1800" dirty="0"/>
              <a:t>Resonant peaks RP appears (narrow pass-band within the photonic band gap)</a:t>
            </a:r>
          </a:p>
          <a:p>
            <a:pPr lvl="1">
              <a:buFont typeface="Arial" panose="020B0604020202020204" pitchFamily="34" charset="0"/>
              <a:buChar char="•"/>
            </a:pPr>
            <a:r>
              <a:rPr lang="af-ZA" sz="1800" b="1" dirty="0"/>
              <a:t>RP position depends on layer(multilayer) refractive index (RI)</a:t>
            </a:r>
          </a:p>
          <a:p>
            <a:pPr lvl="1">
              <a:buFont typeface="Arial" panose="020B0604020202020204" pitchFamily="34" charset="0"/>
              <a:buChar char="•"/>
            </a:pPr>
            <a:r>
              <a:rPr lang="af-ZA" sz="1800" dirty="0"/>
              <a:t>Number of RP depends on thickness of central layer</a:t>
            </a:r>
          </a:p>
          <a:p>
            <a:pPr lvl="1">
              <a:buFont typeface="Arial" panose="020B0604020202020204" pitchFamily="34" charset="0"/>
              <a:buChar char="•"/>
            </a:pPr>
            <a:r>
              <a:rPr lang="af-ZA" sz="1800" dirty="0"/>
              <a:t>Note that </a:t>
            </a:r>
            <a:r>
              <a:rPr lang="af-ZA" sz="1800" b="1" dirty="0"/>
              <a:t>individual layers are very porous (about 50% void fraction)</a:t>
            </a:r>
          </a:p>
          <a:p>
            <a:pPr lvl="1">
              <a:buFont typeface="Arial" panose="020B0604020202020204" pitchFamily="34" charset="0"/>
              <a:buChar char="•"/>
            </a:pPr>
            <a:r>
              <a:rPr lang="af-ZA" sz="1800" dirty="0"/>
              <a:t>Layer effective RI varies with RI of infiltrated liquid (effective medium theories)</a:t>
            </a:r>
          </a:p>
        </p:txBody>
      </p:sp>
      <p:graphicFrame>
        <p:nvGraphicFramePr>
          <p:cNvPr id="32" name="31 Objeto"/>
          <p:cNvGraphicFramePr>
            <a:graphicFrameLocks noChangeAspect="1"/>
          </p:cNvGraphicFramePr>
          <p:nvPr>
            <p:extLst/>
          </p:nvPr>
        </p:nvGraphicFramePr>
        <p:xfrm>
          <a:off x="0" y="1508860"/>
          <a:ext cx="3199888" cy="2101939"/>
        </p:xfrm>
        <a:graphic>
          <a:graphicData uri="http://schemas.openxmlformats.org/presentationml/2006/ole">
            <mc:AlternateContent xmlns:mc="http://schemas.openxmlformats.org/markup-compatibility/2006">
              <mc:Choice xmlns:v="urn:schemas-microsoft-com:vml" Requires="v">
                <p:oleObj spid="_x0000_s50205" name="Graph" r:id="rId4" imgW="4131720" imgH="2901600" progId="Origin50.Graph">
                  <p:embed/>
                </p:oleObj>
              </mc:Choice>
              <mc:Fallback>
                <p:oleObj name="Graph" r:id="rId4" imgW="4131720" imgH="2901600" progId="Origin50.Graph">
                  <p:embed/>
                  <p:pic>
                    <p:nvPicPr>
                      <p:cNvPr id="32" name="31 Objeto"/>
                      <p:cNvPicPr>
                        <a:picLocks noChangeAspect="1" noChangeArrowheads="1"/>
                      </p:cNvPicPr>
                      <p:nvPr/>
                    </p:nvPicPr>
                    <p:blipFill>
                      <a:blip r:embed="rId5"/>
                      <a:srcRect/>
                      <a:stretch>
                        <a:fillRect/>
                      </a:stretch>
                    </p:blipFill>
                    <p:spPr bwMode="auto">
                      <a:xfrm>
                        <a:off x="0" y="1508860"/>
                        <a:ext cx="3199888" cy="2101939"/>
                      </a:xfrm>
                      <a:prstGeom prst="rect">
                        <a:avLst/>
                      </a:prstGeom>
                      <a:noFill/>
                      <a:ln>
                        <a:noFill/>
                      </a:ln>
                      <a:effectLst/>
                    </p:spPr>
                  </p:pic>
                </p:oleObj>
              </mc:Fallback>
            </mc:AlternateContent>
          </a:graphicData>
        </a:graphic>
      </p:graphicFrame>
      <p:graphicFrame>
        <p:nvGraphicFramePr>
          <p:cNvPr id="33" name="32 Objeto"/>
          <p:cNvGraphicFramePr>
            <a:graphicFrameLocks noChangeAspect="1"/>
          </p:cNvGraphicFramePr>
          <p:nvPr>
            <p:extLst/>
          </p:nvPr>
        </p:nvGraphicFramePr>
        <p:xfrm>
          <a:off x="2931937" y="1624836"/>
          <a:ext cx="2798541" cy="1904273"/>
        </p:xfrm>
        <a:graphic>
          <a:graphicData uri="http://schemas.openxmlformats.org/presentationml/2006/ole">
            <mc:AlternateContent xmlns:mc="http://schemas.openxmlformats.org/markup-compatibility/2006">
              <mc:Choice xmlns:v="urn:schemas-microsoft-com:vml" Requires="v">
                <p:oleObj spid="_x0000_s50206" name="Graph" r:id="rId6" imgW="4131720" imgH="2901600" progId="Origin50.Graph">
                  <p:embed/>
                </p:oleObj>
              </mc:Choice>
              <mc:Fallback>
                <p:oleObj name="Graph" r:id="rId6" imgW="4131720" imgH="2901600" progId="Origin50.Graph">
                  <p:embed/>
                  <p:pic>
                    <p:nvPicPr>
                      <p:cNvPr id="33" name="32 Objeto"/>
                      <p:cNvPicPr>
                        <a:picLocks noChangeAspect="1" noChangeArrowheads="1"/>
                      </p:cNvPicPr>
                      <p:nvPr/>
                    </p:nvPicPr>
                    <p:blipFill>
                      <a:blip r:embed="rId7"/>
                      <a:srcRect/>
                      <a:stretch>
                        <a:fillRect/>
                      </a:stretch>
                    </p:blipFill>
                    <p:spPr bwMode="auto">
                      <a:xfrm>
                        <a:off x="2931937" y="1624836"/>
                        <a:ext cx="2798541" cy="1904273"/>
                      </a:xfrm>
                      <a:prstGeom prst="rect">
                        <a:avLst/>
                      </a:prstGeom>
                      <a:noFill/>
                      <a:ln>
                        <a:noFill/>
                      </a:ln>
                      <a:effectLst/>
                    </p:spPr>
                  </p:pic>
                </p:oleObj>
              </mc:Fallback>
            </mc:AlternateContent>
          </a:graphicData>
        </a:graphic>
      </p:graphicFrame>
      <p:grpSp>
        <p:nvGrpSpPr>
          <p:cNvPr id="5" name="4 Grupo"/>
          <p:cNvGrpSpPr/>
          <p:nvPr/>
        </p:nvGrpSpPr>
        <p:grpSpPr>
          <a:xfrm>
            <a:off x="8147782" y="919782"/>
            <a:ext cx="934199" cy="624044"/>
            <a:chOff x="7048934" y="158176"/>
            <a:chExt cx="1595034" cy="953140"/>
          </a:xfrm>
        </p:grpSpPr>
        <p:pic>
          <p:nvPicPr>
            <p:cNvPr id="1946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934" y="229022"/>
              <a:ext cx="1595034" cy="78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433271" y="158176"/>
              <a:ext cx="1005004" cy="564103"/>
            </a:xfrm>
            <a:prstGeom prst="rect">
              <a:avLst/>
            </a:prstGeom>
            <a:noFill/>
          </p:spPr>
          <p:txBody>
            <a:bodyPr wrap="none" rtlCol="0">
              <a:spAutoFit/>
            </a:bodyPr>
            <a:lstStyle/>
            <a:p>
              <a:r>
                <a:rPr lang="es-ES" b="1" dirty="0"/>
                <a:t>TiO</a:t>
              </a:r>
              <a:r>
                <a:rPr lang="es-ES" b="1" baseline="-25000" dirty="0"/>
                <a:t>2</a:t>
              </a:r>
            </a:p>
          </p:txBody>
        </p:sp>
        <p:sp>
          <p:nvSpPr>
            <p:cNvPr id="22" name="21 CuadroTexto"/>
            <p:cNvSpPr txBox="1"/>
            <p:nvPr/>
          </p:nvSpPr>
          <p:spPr>
            <a:xfrm>
              <a:off x="7463053" y="547213"/>
              <a:ext cx="996793" cy="564103"/>
            </a:xfrm>
            <a:prstGeom prst="rect">
              <a:avLst/>
            </a:prstGeom>
            <a:noFill/>
          </p:spPr>
          <p:txBody>
            <a:bodyPr wrap="none" rtlCol="0">
              <a:spAutoFit/>
            </a:bodyPr>
            <a:lstStyle/>
            <a:p>
              <a:r>
                <a:rPr lang="es-ES" b="1" dirty="0">
                  <a:solidFill>
                    <a:srgbClr val="FFFF00"/>
                  </a:solidFill>
                </a:rPr>
                <a:t>SiO</a:t>
              </a:r>
              <a:r>
                <a:rPr lang="es-ES" b="1" baseline="-25000" dirty="0">
                  <a:solidFill>
                    <a:srgbClr val="FFFF00"/>
                  </a:solidFill>
                </a:rPr>
                <a:t>2</a:t>
              </a:r>
            </a:p>
          </p:txBody>
        </p:sp>
      </p:grpSp>
      <p:graphicFrame>
        <p:nvGraphicFramePr>
          <p:cNvPr id="13" name="Objeto 12"/>
          <p:cNvGraphicFramePr>
            <a:graphicFrameLocks noChangeAspect="1"/>
          </p:cNvGraphicFramePr>
          <p:nvPr>
            <p:extLst/>
          </p:nvPr>
        </p:nvGraphicFramePr>
        <p:xfrm>
          <a:off x="5668420" y="1703810"/>
          <a:ext cx="3099197" cy="2158603"/>
        </p:xfrm>
        <a:graphic>
          <a:graphicData uri="http://schemas.openxmlformats.org/presentationml/2006/ole">
            <mc:AlternateContent xmlns:mc="http://schemas.openxmlformats.org/markup-compatibility/2006">
              <mc:Choice xmlns:v="urn:schemas-microsoft-com:vml" Requires="v">
                <p:oleObj spid="_x0000_s50207" name="Graph" r:id="rId9" imgW="4132800" imgH="2878560" progId="Origin50.Graph">
                  <p:embed/>
                </p:oleObj>
              </mc:Choice>
              <mc:Fallback>
                <p:oleObj name="Graph" r:id="rId9" imgW="4132800" imgH="2878560" progId="Origin50.Graph">
                  <p:embed/>
                  <p:pic>
                    <p:nvPicPr>
                      <p:cNvPr id="13" name="Objeto 12"/>
                      <p:cNvPicPr/>
                      <p:nvPr/>
                    </p:nvPicPr>
                    <p:blipFill>
                      <a:blip r:embed="rId10"/>
                      <a:stretch>
                        <a:fillRect/>
                      </a:stretch>
                    </p:blipFill>
                    <p:spPr>
                      <a:xfrm>
                        <a:off x="5668420" y="1703810"/>
                        <a:ext cx="3099197" cy="2158603"/>
                      </a:xfrm>
                      <a:prstGeom prst="rect">
                        <a:avLst/>
                      </a:prstGeom>
                    </p:spPr>
                  </p:pic>
                </p:oleObj>
              </mc:Fallback>
            </mc:AlternateContent>
          </a:graphicData>
        </a:graphic>
      </p:graphicFrame>
      <p:sp>
        <p:nvSpPr>
          <p:cNvPr id="14"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85972031"/>
      </p:ext>
    </p:extLst>
  </p:cSld>
  <p:clrMapOvr>
    <a:masterClrMapping/>
  </p:clrMapOvr>
  <mc:AlternateContent xmlns:mc="http://schemas.openxmlformats.org/markup-compatibility/2006" xmlns:p14="http://schemas.microsoft.com/office/powerpoint/2010/main">
    <mc:Choice Requires="p14">
      <p:transition spd="slow" p14:dur="2000" advTm="69498"/>
    </mc:Choice>
    <mc:Fallback xmlns="">
      <p:transition spd="slow" advTm="69498"/>
    </mc:Fallback>
  </mc:AlternateContent>
  <p:timing>
    <p:tnLst>
      <p:par>
        <p:cTn id="1" dur="indefinite" restart="never" nodeType="tmRoot"/>
      </p:par>
    </p:tnLst>
  </p:timing>
  <p:extLst mod="1">
    <p:ext uri="{E180D4A7-C9FB-4DFB-919C-405C955672EB}">
      <p14:showEvtLst xmlns:p14="http://schemas.microsoft.com/office/powerpoint/2010/main">
        <p14:playEvt time="2611" objId="2"/>
        <p14:triggerEvt type="onClick" time="2611" objId="2"/>
        <p14:stopEvt time="66577" objId="2"/>
        <p14:playEvt time="67031" objId="2"/>
        <p14:triggerEvt type="onClick" time="67032" objId="2"/>
        <p14:triggerEvt type="onClick" time="68506" objId="2"/>
        <p14:stopEvt time="69498"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02760" y="87336"/>
            <a:ext cx="8302123" cy="461665"/>
          </a:xfrm>
          <a:prstGeom prst="rect">
            <a:avLst/>
          </a:prstGeom>
        </p:spPr>
        <p:txBody>
          <a:bodyPr wrap="square">
            <a:spAutoFit/>
          </a:bodyPr>
          <a:lstStyle/>
          <a:p>
            <a:r>
              <a:rPr lang="en-US" sz="2400" b="1" dirty="0">
                <a:cs typeface="Arial" panose="020B0604020202020204" pitchFamily="34" charset="0"/>
              </a:rPr>
              <a:t>Experimental set-up: </a:t>
            </a:r>
            <a:r>
              <a:rPr lang="en-US" sz="2400" dirty="0">
                <a:cs typeface="Arial" panose="020B0604020202020204" pitchFamily="34" charset="0"/>
              </a:rPr>
              <a:t>microfluidic device including porous BM</a:t>
            </a:r>
          </a:p>
        </p:txBody>
      </p:sp>
      <p:pic>
        <p:nvPicPr>
          <p:cNvPr id="11"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724" y="1907704"/>
            <a:ext cx="1791636" cy="1022531"/>
          </a:xfrm>
          <a:prstGeom prst="rect">
            <a:avLst/>
          </a:prstGeom>
        </p:spPr>
      </p:pic>
      <p:sp>
        <p:nvSpPr>
          <p:cNvPr id="12" name="14 Flecha derecha"/>
          <p:cNvSpPr/>
          <p:nvPr/>
        </p:nvSpPr>
        <p:spPr>
          <a:xfrm>
            <a:off x="2435670" y="2310904"/>
            <a:ext cx="441353" cy="357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3" name="16 Imagen"/>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021" t="26667" r="26927" b="41211"/>
          <a:stretch/>
        </p:blipFill>
        <p:spPr>
          <a:xfrm>
            <a:off x="3040665" y="1966481"/>
            <a:ext cx="1841824" cy="1073277"/>
          </a:xfrm>
          <a:prstGeom prst="rect">
            <a:avLst/>
          </a:prstGeom>
        </p:spPr>
      </p:pic>
      <p:sp>
        <p:nvSpPr>
          <p:cNvPr id="14" name="26 CuadroTexto"/>
          <p:cNvSpPr txBox="1"/>
          <p:nvPr/>
        </p:nvSpPr>
        <p:spPr>
          <a:xfrm>
            <a:off x="254618" y="2961942"/>
            <a:ext cx="3336078" cy="323165"/>
          </a:xfrm>
          <a:prstGeom prst="rect">
            <a:avLst/>
          </a:prstGeom>
          <a:noFill/>
        </p:spPr>
        <p:txBody>
          <a:bodyPr wrap="square" rtlCol="0">
            <a:spAutoFit/>
          </a:bodyPr>
          <a:lstStyle/>
          <a:p>
            <a:r>
              <a:rPr lang="en-US" sz="1500" b="1" dirty="0"/>
              <a:t>Flow of liquids through</a:t>
            </a:r>
            <a:r>
              <a:rPr lang="en-US" sz="1500" dirty="0"/>
              <a:t> the BM</a:t>
            </a:r>
          </a:p>
        </p:txBody>
      </p:sp>
      <p:sp>
        <p:nvSpPr>
          <p:cNvPr id="15" name="30 CuadroTexto"/>
          <p:cNvSpPr txBox="1"/>
          <p:nvPr/>
        </p:nvSpPr>
        <p:spPr>
          <a:xfrm>
            <a:off x="102760" y="4927659"/>
            <a:ext cx="4060643" cy="553998"/>
          </a:xfrm>
          <a:prstGeom prst="rect">
            <a:avLst/>
          </a:prstGeom>
          <a:noFill/>
        </p:spPr>
        <p:txBody>
          <a:bodyPr wrap="square" rtlCol="0">
            <a:spAutoFit/>
          </a:bodyPr>
          <a:lstStyle/>
          <a:p>
            <a:r>
              <a:rPr lang="en-US" sz="1500" dirty="0"/>
              <a:t>Infiltration is </a:t>
            </a:r>
            <a:r>
              <a:rPr lang="en-US" sz="1500" b="1" dirty="0"/>
              <a:t>fast, reproducible, and robust</a:t>
            </a:r>
          </a:p>
          <a:p>
            <a:r>
              <a:rPr lang="en-US" sz="1500" b="1" dirty="0"/>
              <a:t>Small volumes analyzed (1mm</a:t>
            </a:r>
            <a:r>
              <a:rPr lang="en-US" sz="1500" b="1" baseline="30000" dirty="0"/>
              <a:t>2</a:t>
            </a:r>
            <a:r>
              <a:rPr lang="en-US" sz="1500" b="1" dirty="0"/>
              <a:t> </a:t>
            </a:r>
            <a:r>
              <a:rPr lang="en-US" sz="1500" b="1" dirty="0">
                <a:sym typeface="Symbol"/>
              </a:rPr>
              <a:t> </a:t>
            </a:r>
            <a:r>
              <a:rPr lang="en-US" sz="1500" b="1" dirty="0"/>
              <a:t>1nl) </a:t>
            </a:r>
          </a:p>
        </p:txBody>
      </p:sp>
      <p:grpSp>
        <p:nvGrpSpPr>
          <p:cNvPr id="17" name="1 Grupo"/>
          <p:cNvGrpSpPr/>
          <p:nvPr/>
        </p:nvGrpSpPr>
        <p:grpSpPr>
          <a:xfrm>
            <a:off x="4718000" y="4012407"/>
            <a:ext cx="3610394" cy="1283851"/>
            <a:chOff x="4709405" y="3563648"/>
            <a:chExt cx="4225562" cy="1551031"/>
          </a:xfrm>
        </p:grpSpPr>
        <p:grpSp>
          <p:nvGrpSpPr>
            <p:cNvPr id="18" name="21 Grupo"/>
            <p:cNvGrpSpPr/>
            <p:nvPr/>
          </p:nvGrpSpPr>
          <p:grpSpPr>
            <a:xfrm>
              <a:off x="4709405" y="3563648"/>
              <a:ext cx="4225562" cy="1521536"/>
              <a:chOff x="4142851" y="3961387"/>
              <a:chExt cx="5397701" cy="2084001"/>
            </a:xfrm>
          </p:grpSpPr>
          <p:pic>
            <p:nvPicPr>
              <p:cNvPr id="20" name="Picture 7" descr="http://thumbs.dreamstime.com/z/shining-light-bulb-vector-illustration-orange-isolated-white-background-3574048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8746"/>
              <a:stretch/>
            </p:blipFill>
            <p:spPr bwMode="auto">
              <a:xfrm>
                <a:off x="4142851" y="4736670"/>
                <a:ext cx="1213885" cy="13087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23 Imagen"/>
              <p:cNvPicPr>
                <a:picLocks noChangeAspect="1"/>
              </p:cNvPicPr>
              <p:nvPr/>
            </p:nvPicPr>
            <p:blipFill rotWithShape="1">
              <a:blip r:embed="rId10">
                <a:extLst>
                  <a:ext uri="{28A0092B-C50C-407E-A947-70E740481C1C}">
                    <a14:useLocalDpi xmlns:a14="http://schemas.microsoft.com/office/drawing/2010/main" val="0"/>
                  </a:ext>
                </a:extLst>
              </a:blip>
              <a:srcRect l="20215" t="50000" r="16659" b="14615"/>
              <a:stretch/>
            </p:blipFill>
            <p:spPr>
              <a:xfrm>
                <a:off x="5122704" y="4400701"/>
                <a:ext cx="3518704" cy="1479310"/>
              </a:xfrm>
              <a:prstGeom prst="trapezoid">
                <a:avLst>
                  <a:gd name="adj" fmla="val 0"/>
                </a:avLst>
              </a:prstGeom>
              <a:ln>
                <a:noFill/>
              </a:ln>
            </p:spPr>
          </p:pic>
          <p:pic>
            <p:nvPicPr>
              <p:cNvPr id="26" name="24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79957" y="3961387"/>
                <a:ext cx="2360595" cy="1627853"/>
              </a:xfrm>
              <a:prstGeom prst="rect">
                <a:avLst/>
              </a:prstGeom>
              <a:ln>
                <a:noFill/>
              </a:ln>
              <a:scene3d>
                <a:camera prst="orthographicFront">
                  <a:rot lat="1260000" lon="2100000" rev="0"/>
                </a:camera>
                <a:lightRig rig="threePt" dir="t"/>
              </a:scene3d>
            </p:spPr>
          </p:pic>
        </p:grpSp>
        <p:sp>
          <p:nvSpPr>
            <p:cNvPr id="19" name="20 CuadroTexto"/>
            <p:cNvSpPr txBox="1"/>
            <p:nvPr/>
          </p:nvSpPr>
          <p:spPr>
            <a:xfrm>
              <a:off x="5659689" y="4752148"/>
              <a:ext cx="1440160" cy="362531"/>
            </a:xfrm>
            <a:prstGeom prst="rect">
              <a:avLst/>
            </a:prstGeom>
            <a:noFill/>
            <a:ln>
              <a:noFill/>
            </a:ln>
          </p:spPr>
          <p:txBody>
            <a:bodyPr wrap="square" rtlCol="0">
              <a:spAutoFit/>
            </a:bodyPr>
            <a:lstStyle/>
            <a:p>
              <a:r>
                <a:rPr lang="en-US" sz="1350" b="1" dirty="0"/>
                <a:t>Lab on a chip</a:t>
              </a:r>
            </a:p>
          </p:txBody>
        </p:sp>
      </p:grpSp>
      <p:pic>
        <p:nvPicPr>
          <p:cNvPr id="27" name="vlc-record-2016-04-06-17h13m51s-IMG_044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448855" y="3345484"/>
            <a:ext cx="2667865" cy="1456308"/>
          </a:xfrm>
          <a:prstGeom prst="rect">
            <a:avLst/>
          </a:prstGeom>
        </p:spPr>
      </p:pic>
      <p:sp>
        <p:nvSpPr>
          <p:cNvPr id="21" name="CuadroTexto 20"/>
          <p:cNvSpPr txBox="1"/>
          <p:nvPr/>
        </p:nvSpPr>
        <p:spPr>
          <a:xfrm>
            <a:off x="0" y="1231184"/>
            <a:ext cx="3237661" cy="646331"/>
          </a:xfrm>
          <a:prstGeom prst="rect">
            <a:avLst/>
          </a:prstGeom>
          <a:noFill/>
        </p:spPr>
        <p:txBody>
          <a:bodyPr wrap="square" rtlCol="0">
            <a:spAutoFit/>
          </a:bodyPr>
          <a:lstStyle/>
          <a:p>
            <a:pPr algn="ctr"/>
            <a:r>
              <a:rPr lang="en-US" b="1" dirty="0"/>
              <a:t>Microfluidic Bragg </a:t>
            </a:r>
            <a:r>
              <a:rPr lang="en-US" b="1" dirty="0" err="1"/>
              <a:t>microcavity</a:t>
            </a:r>
            <a:r>
              <a:rPr lang="en-US" b="1" dirty="0"/>
              <a:t> including </a:t>
            </a:r>
            <a:r>
              <a:rPr lang="en-US" b="1" u="sng" dirty="0"/>
              <a:t>zig-zag </a:t>
            </a:r>
            <a:r>
              <a:rPr lang="en-US" b="1" dirty="0"/>
              <a:t>architecture</a:t>
            </a:r>
          </a:p>
        </p:txBody>
      </p:sp>
      <p:grpSp>
        <p:nvGrpSpPr>
          <p:cNvPr id="2" name="Grupo 1"/>
          <p:cNvGrpSpPr/>
          <p:nvPr/>
        </p:nvGrpSpPr>
        <p:grpSpPr>
          <a:xfrm>
            <a:off x="5325397" y="950052"/>
            <a:ext cx="3547867" cy="2144634"/>
            <a:chOff x="7100529" y="123736"/>
            <a:chExt cx="4730490" cy="2859511"/>
          </a:xfrm>
        </p:grpSpPr>
        <p:grpSp>
          <p:nvGrpSpPr>
            <p:cNvPr id="6" name="Grupo 5"/>
            <p:cNvGrpSpPr/>
            <p:nvPr/>
          </p:nvGrpSpPr>
          <p:grpSpPr>
            <a:xfrm>
              <a:off x="7409857" y="1532551"/>
              <a:ext cx="1950381" cy="1450696"/>
              <a:chOff x="9227607" y="1554151"/>
              <a:chExt cx="1950381" cy="1450696"/>
            </a:xfrm>
          </p:grpSpPr>
          <p:grpSp>
            <p:nvGrpSpPr>
              <p:cNvPr id="24" name="31 Grupo"/>
              <p:cNvGrpSpPr/>
              <p:nvPr/>
            </p:nvGrpSpPr>
            <p:grpSpPr>
              <a:xfrm>
                <a:off x="9227607" y="1554151"/>
                <a:ext cx="1950381" cy="1450696"/>
                <a:chOff x="3641633" y="432048"/>
                <a:chExt cx="2376911" cy="1768231"/>
              </a:xfrm>
            </p:grpSpPr>
            <p:pic>
              <p:nvPicPr>
                <p:cNvPr id="32" name="11 Imagen"/>
                <p:cNvPicPr>
                  <a:picLocks noChangeAspect="1"/>
                </p:cNvPicPr>
                <p:nvPr/>
              </p:nvPicPr>
              <p:blipFill rotWithShape="1">
                <a:blip r:embed="rId13" cstate="print">
                  <a:extLst>
                    <a:ext uri="{28A0092B-C50C-407E-A947-70E740481C1C}">
                      <a14:useLocalDpi xmlns:a14="http://schemas.microsoft.com/office/drawing/2010/main" val="0"/>
                    </a:ext>
                  </a:extLst>
                </a:blip>
                <a:srcRect l="17976" t="40145" r="16236" b="22011"/>
                <a:stretch/>
              </p:blipFill>
              <p:spPr>
                <a:xfrm>
                  <a:off x="3761633" y="1581795"/>
                  <a:ext cx="2137558" cy="288032"/>
                </a:xfrm>
                <a:prstGeom prst="rect">
                  <a:avLst/>
                </a:prstGeom>
              </p:spPr>
            </p:pic>
            <p:sp>
              <p:nvSpPr>
                <p:cNvPr id="33" name="12 Rectángulo"/>
                <p:cNvSpPr/>
                <p:nvPr/>
              </p:nvSpPr>
              <p:spPr>
                <a:xfrm>
                  <a:off x="3642280" y="1872208"/>
                  <a:ext cx="2376264" cy="144016"/>
                </a:xfrm>
                <a:prstGeom prst="rect">
                  <a:avLst/>
                </a:prstGeom>
                <a:solidFill>
                  <a:srgbClr val="00B0F0">
                    <a:alpha val="60000"/>
                  </a:srgbClr>
                </a:solidFill>
                <a:ln w="25400" cap="flat" cmpd="sng" algn="ctr">
                  <a:solidFill>
                    <a:srgbClr val="00B0F0"/>
                  </a:solidFill>
                  <a:prstDash val="solid"/>
                </a:ln>
                <a:effectLst/>
              </p:spPr>
              <p:txBody>
                <a:bodyPr rtlCol="0" anchor="ctr"/>
                <a:lstStyle/>
                <a:p>
                  <a:endParaRPr lang="es-ES" sz="1350"/>
                </a:p>
              </p:txBody>
            </p:sp>
            <p:sp>
              <p:nvSpPr>
                <p:cNvPr id="34" name="15 Rectángulo"/>
                <p:cNvSpPr/>
                <p:nvPr/>
              </p:nvSpPr>
              <p:spPr>
                <a:xfrm>
                  <a:off x="3642280" y="432048"/>
                  <a:ext cx="2376264" cy="144016"/>
                </a:xfrm>
                <a:prstGeom prst="rect">
                  <a:avLst/>
                </a:prstGeom>
                <a:solidFill>
                  <a:srgbClr val="00B0F0">
                    <a:alpha val="60000"/>
                  </a:srgbClr>
                </a:solidFill>
                <a:ln w="25400" cap="flat" cmpd="sng" algn="ctr">
                  <a:solidFill>
                    <a:srgbClr val="00B0F0"/>
                  </a:solidFill>
                  <a:prstDash val="solid"/>
                </a:ln>
                <a:effectLst/>
              </p:spPr>
              <p:txBody>
                <a:bodyPr rtlCol="0" anchor="ctr"/>
                <a:lstStyle/>
                <a:p>
                  <a:endParaRPr lang="es-ES" sz="1350"/>
                </a:p>
              </p:txBody>
            </p:sp>
            <p:sp>
              <p:nvSpPr>
                <p:cNvPr id="35" name="16 Rectángulo"/>
                <p:cNvSpPr/>
                <p:nvPr/>
              </p:nvSpPr>
              <p:spPr>
                <a:xfrm>
                  <a:off x="3641633" y="605265"/>
                  <a:ext cx="130703" cy="1243775"/>
                </a:xfrm>
                <a:prstGeom prst="rect">
                  <a:avLst/>
                </a:prstGeom>
                <a:solidFill>
                  <a:srgbClr val="1F497D">
                    <a:lumMod val="40000"/>
                    <a:lumOff val="60000"/>
                  </a:srgbClr>
                </a:solidFill>
                <a:ln w="25400" cap="flat" cmpd="sng" algn="ctr">
                  <a:solidFill>
                    <a:srgbClr val="4F81BD">
                      <a:shade val="50000"/>
                    </a:srgbClr>
                  </a:solidFill>
                  <a:prstDash val="solid"/>
                </a:ln>
                <a:effectLst/>
              </p:spPr>
              <p:txBody>
                <a:bodyPr rtlCol="0" anchor="ctr"/>
                <a:lstStyle/>
                <a:p>
                  <a:endParaRPr lang="es-ES" sz="1350"/>
                </a:p>
              </p:txBody>
            </p:sp>
            <p:sp>
              <p:nvSpPr>
                <p:cNvPr id="36" name="17 Rectángulo"/>
                <p:cNvSpPr/>
                <p:nvPr/>
              </p:nvSpPr>
              <p:spPr>
                <a:xfrm>
                  <a:off x="5880861" y="605265"/>
                  <a:ext cx="130703" cy="1243775"/>
                </a:xfrm>
                <a:prstGeom prst="rect">
                  <a:avLst/>
                </a:prstGeom>
                <a:solidFill>
                  <a:srgbClr val="1F497D">
                    <a:lumMod val="40000"/>
                    <a:lumOff val="60000"/>
                  </a:srgbClr>
                </a:solidFill>
                <a:ln w="25400" cap="flat" cmpd="sng" algn="ctr">
                  <a:solidFill>
                    <a:srgbClr val="4F81BD">
                      <a:shade val="50000"/>
                    </a:srgbClr>
                  </a:solidFill>
                  <a:prstDash val="solid"/>
                </a:ln>
                <a:effectLst/>
              </p:spPr>
              <p:txBody>
                <a:bodyPr rtlCol="0" anchor="ctr"/>
                <a:lstStyle/>
                <a:p>
                  <a:endParaRPr lang="es-ES" sz="1350"/>
                </a:p>
              </p:txBody>
            </p:sp>
            <p:cxnSp>
              <p:nvCxnSpPr>
                <p:cNvPr id="37" name="19 Conector recto de flecha"/>
                <p:cNvCxnSpPr/>
                <p:nvPr/>
              </p:nvCxnSpPr>
              <p:spPr>
                <a:xfrm flipH="1">
                  <a:off x="5563983" y="576064"/>
                  <a:ext cx="5935" cy="1272975"/>
                </a:xfrm>
                <a:prstGeom prst="straightConnector1">
                  <a:avLst/>
                </a:prstGeom>
                <a:noFill/>
                <a:ln w="25400" cap="flat" cmpd="sng" algn="ctr">
                  <a:solidFill>
                    <a:sysClr val="windowText" lastClr="000000"/>
                  </a:solidFill>
                  <a:prstDash val="solid"/>
                  <a:headEnd type="arrow"/>
                  <a:tailEnd type="arrow"/>
                </a:ln>
                <a:effectLst/>
              </p:spPr>
            </p:cxnSp>
            <p:sp>
              <p:nvSpPr>
                <p:cNvPr id="38" name="20 CuadroTexto"/>
                <p:cNvSpPr txBox="1"/>
                <p:nvPr/>
              </p:nvSpPr>
              <p:spPr>
                <a:xfrm rot="16200000">
                  <a:off x="4932096" y="933590"/>
                  <a:ext cx="864548" cy="375084"/>
                </a:xfrm>
                <a:prstGeom prst="rect">
                  <a:avLst/>
                </a:prstGeom>
                <a:noFill/>
              </p:spPr>
              <p:txBody>
                <a:bodyPr wrap="square" rtlCol="0">
                  <a:spAutoFit/>
                </a:bodyPr>
                <a:lstStyle/>
                <a:p>
                  <a:r>
                    <a:rPr lang="en-US" sz="900" dirty="0">
                      <a:solidFill>
                        <a:srgbClr val="000000"/>
                      </a:solidFill>
                      <a:latin typeface="Georgia" panose="02040502050405020303" pitchFamily="18" charset="0"/>
                      <a:ea typeface="MS Mincho"/>
                      <a:cs typeface="Times New Roman" panose="02020603050405020304" pitchFamily="18" charset="0"/>
                    </a:rPr>
                    <a:t>150</a:t>
                  </a:r>
                  <a:r>
                    <a:rPr lang="el-GR" sz="900" dirty="0">
                      <a:solidFill>
                        <a:srgbClr val="000000"/>
                      </a:solidFill>
                      <a:latin typeface="Georgia" panose="02040502050405020303" pitchFamily="18" charset="0"/>
                      <a:ea typeface="MS Mincho"/>
                      <a:cs typeface="Times New Roman" panose="02020603050405020304" pitchFamily="18" charset="0"/>
                    </a:rPr>
                    <a:t>μ</a:t>
                  </a:r>
                  <a:r>
                    <a:rPr lang="es-ES" sz="900" dirty="0">
                      <a:solidFill>
                        <a:srgbClr val="000000"/>
                      </a:solidFill>
                      <a:latin typeface="Georgia" panose="02040502050405020303" pitchFamily="18" charset="0"/>
                      <a:ea typeface="MS Mincho"/>
                      <a:cs typeface="Times New Roman" panose="02020603050405020304" pitchFamily="18" charset="0"/>
                    </a:rPr>
                    <a:t>m</a:t>
                  </a:r>
                  <a:endParaRPr lang="es-ES" sz="900" dirty="0">
                    <a:latin typeface="Times New Roman" panose="02020603050405020304" pitchFamily="18" charset="0"/>
                    <a:ea typeface="MS Mincho"/>
                  </a:endParaRPr>
                </a:p>
              </p:txBody>
            </p:sp>
            <p:sp>
              <p:nvSpPr>
                <p:cNvPr id="39" name="27 Rectángulo"/>
                <p:cNvSpPr/>
                <p:nvPr/>
              </p:nvSpPr>
              <p:spPr>
                <a:xfrm>
                  <a:off x="3938055" y="1610682"/>
                  <a:ext cx="343380" cy="191664"/>
                </a:xfrm>
                <a:prstGeom prst="rect">
                  <a:avLst/>
                </a:prstGeom>
                <a:solidFill>
                  <a:sysClr val="window" lastClr="FFFFFF"/>
                </a:solidFill>
                <a:ln w="25400" cap="flat" cmpd="sng" algn="ctr">
                  <a:noFill/>
                  <a:prstDash val="solid"/>
                </a:ln>
                <a:effectLst/>
              </p:spPr>
              <p:txBody>
                <a:bodyPr rtlCol="0" anchor="ctr"/>
                <a:lstStyle/>
                <a:p>
                  <a:endParaRPr lang="es-ES" sz="1350"/>
                </a:p>
              </p:txBody>
            </p:sp>
            <p:sp>
              <p:nvSpPr>
                <p:cNvPr id="40" name="26 CuadroTexto"/>
                <p:cNvSpPr txBox="1"/>
                <p:nvPr/>
              </p:nvSpPr>
              <p:spPr>
                <a:xfrm>
                  <a:off x="3817458" y="1525020"/>
                  <a:ext cx="628381" cy="675259"/>
                </a:xfrm>
                <a:prstGeom prst="rect">
                  <a:avLst/>
                </a:prstGeom>
                <a:noFill/>
              </p:spPr>
              <p:txBody>
                <a:bodyPr wrap="square" rtlCol="0">
                  <a:spAutoFit/>
                </a:bodyPr>
                <a:lstStyle/>
                <a:p>
                  <a:r>
                    <a:rPr lang="en-US" sz="1050">
                      <a:solidFill>
                        <a:srgbClr val="000000"/>
                      </a:solidFill>
                      <a:latin typeface="Georgia" panose="02040502050405020303" pitchFamily="18" charset="0"/>
                      <a:ea typeface="MS Mincho"/>
                      <a:cs typeface="Times New Roman" panose="02020603050405020304" pitchFamily="18" charset="0"/>
                    </a:rPr>
                    <a:t>BM</a:t>
                  </a:r>
                  <a:endParaRPr lang="es-ES" sz="900">
                    <a:latin typeface="Times New Roman" panose="02020603050405020304" pitchFamily="18" charset="0"/>
                    <a:ea typeface="MS Mincho"/>
                  </a:endParaRPr>
                </a:p>
              </p:txBody>
            </p:sp>
          </p:grpSp>
          <p:sp>
            <p:nvSpPr>
              <p:cNvPr id="28" name="55 CuadroTexto"/>
              <p:cNvSpPr txBox="1"/>
              <p:nvPr/>
            </p:nvSpPr>
            <p:spPr>
              <a:xfrm>
                <a:off x="9811474" y="1695122"/>
                <a:ext cx="775335" cy="307776"/>
              </a:xfrm>
              <a:prstGeom prst="rect">
                <a:avLst/>
              </a:prstGeom>
              <a:noFill/>
            </p:spPr>
            <p:txBody>
              <a:bodyPr wrap="square" rtlCol="0">
                <a:spAutoFit/>
              </a:bodyPr>
              <a:lstStyle/>
              <a:p>
                <a:pPr algn="ctr"/>
                <a:r>
                  <a:rPr lang="es-ES" sz="900" dirty="0" err="1">
                    <a:solidFill>
                      <a:srgbClr val="000000"/>
                    </a:solidFill>
                    <a:latin typeface="Georgia" panose="02040502050405020303" pitchFamily="18" charset="0"/>
                    <a:ea typeface="MS Mincho"/>
                    <a:cs typeface="Times New Roman" panose="02020603050405020304" pitchFamily="18" charset="0"/>
                  </a:rPr>
                  <a:t>Spacers</a:t>
                </a:r>
                <a:endParaRPr lang="es-ES" sz="900" dirty="0">
                  <a:latin typeface="Times New Roman" panose="02020603050405020304" pitchFamily="18" charset="0"/>
                  <a:ea typeface="MS Mincho"/>
                </a:endParaRPr>
              </a:p>
            </p:txBody>
          </p:sp>
          <p:cxnSp>
            <p:nvCxnSpPr>
              <p:cNvPr id="29" name="57 Conector recto de flecha"/>
              <p:cNvCxnSpPr/>
              <p:nvPr/>
            </p:nvCxnSpPr>
            <p:spPr>
              <a:xfrm>
                <a:off x="10528038" y="1832413"/>
                <a:ext cx="448201" cy="70485"/>
              </a:xfrm>
              <a:prstGeom prst="straightConnector1">
                <a:avLst/>
              </a:prstGeom>
              <a:noFill/>
              <a:ln w="9525" cap="flat" cmpd="sng" algn="ctr">
                <a:solidFill>
                  <a:srgbClr val="4F81BD">
                    <a:shade val="95000"/>
                    <a:satMod val="105000"/>
                  </a:srgbClr>
                </a:solidFill>
                <a:prstDash val="solid"/>
                <a:tailEnd type="arrow"/>
              </a:ln>
              <a:effectLst/>
            </p:spPr>
          </p:cxnSp>
          <p:cxnSp>
            <p:nvCxnSpPr>
              <p:cNvPr id="30" name="60 Conector recto de flecha"/>
              <p:cNvCxnSpPr/>
              <p:nvPr/>
            </p:nvCxnSpPr>
            <p:spPr>
              <a:xfrm flipH="1">
                <a:off x="9424453" y="1860988"/>
                <a:ext cx="420116" cy="55651"/>
              </a:xfrm>
              <a:prstGeom prst="straightConnector1">
                <a:avLst/>
              </a:prstGeom>
              <a:noFill/>
              <a:ln w="9525" cap="flat" cmpd="sng" algn="ctr">
                <a:solidFill>
                  <a:srgbClr val="4F81BD">
                    <a:shade val="95000"/>
                    <a:satMod val="105000"/>
                  </a:srgbClr>
                </a:solidFill>
                <a:prstDash val="solid"/>
                <a:tailEnd type="arrow"/>
              </a:ln>
              <a:effectLst/>
            </p:spPr>
          </p:cxnSp>
        </p:grpSp>
        <p:grpSp>
          <p:nvGrpSpPr>
            <p:cNvPr id="7" name="Grupo 6"/>
            <p:cNvGrpSpPr/>
            <p:nvPr/>
          </p:nvGrpSpPr>
          <p:grpSpPr>
            <a:xfrm>
              <a:off x="9580225" y="1478975"/>
              <a:ext cx="2250794" cy="1387135"/>
              <a:chOff x="9104453" y="3030734"/>
              <a:chExt cx="2250794" cy="1387135"/>
            </a:xfrm>
          </p:grpSpPr>
          <p:pic>
            <p:nvPicPr>
              <p:cNvPr id="23" name="13 Imagen"/>
              <p:cNvPicPr>
                <a:picLocks noChangeAspect="1"/>
              </p:cNvPicPr>
              <p:nvPr/>
            </p:nvPicPr>
            <p:blipFill rotWithShape="1">
              <a:blip r:embed="rId14" cstate="print">
                <a:extLst>
                  <a:ext uri="{28A0092B-C50C-407E-A947-70E740481C1C}">
                    <a14:useLocalDpi xmlns:a14="http://schemas.microsoft.com/office/drawing/2010/main" val="0"/>
                  </a:ext>
                </a:extLst>
              </a:blip>
              <a:srcRect l="21925" t="27977" r="13771" b="19189"/>
              <a:stretch/>
            </p:blipFill>
            <p:spPr>
              <a:xfrm>
                <a:off x="9104453" y="3031075"/>
                <a:ext cx="2250794" cy="1386794"/>
              </a:xfrm>
              <a:prstGeom prst="rect">
                <a:avLst/>
              </a:prstGeom>
            </p:spPr>
          </p:pic>
          <p:sp>
            <p:nvSpPr>
              <p:cNvPr id="31" name="65 CuadroTexto"/>
              <p:cNvSpPr txBox="1"/>
              <p:nvPr/>
            </p:nvSpPr>
            <p:spPr>
              <a:xfrm>
                <a:off x="9749481" y="3030734"/>
                <a:ext cx="1605279" cy="430886"/>
              </a:xfrm>
              <a:prstGeom prst="rect">
                <a:avLst/>
              </a:prstGeom>
              <a:noFill/>
            </p:spPr>
            <p:txBody>
              <a:bodyPr wrap="square" rtlCol="0">
                <a:spAutoFit/>
              </a:bodyPr>
              <a:lstStyle/>
              <a:p>
                <a:r>
                  <a:rPr lang="en-US" sz="1500">
                    <a:solidFill>
                      <a:srgbClr val="000000"/>
                    </a:solidFill>
                    <a:latin typeface="Georgia" panose="02040502050405020303" pitchFamily="18" charset="0"/>
                    <a:ea typeface="MS Mincho"/>
                    <a:cs typeface="Times New Roman" panose="02020603050405020304" pitchFamily="18" charset="0"/>
                  </a:rPr>
                  <a:t>Type 2</a:t>
                </a:r>
                <a:endParaRPr lang="es-ES" sz="900">
                  <a:latin typeface="Times New Roman" panose="02020603050405020304" pitchFamily="18" charset="0"/>
                  <a:ea typeface="MS Mincho"/>
                </a:endParaRPr>
              </a:p>
            </p:txBody>
          </p:sp>
        </p:grpSp>
        <p:sp>
          <p:nvSpPr>
            <p:cNvPr id="41" name="CuadroTexto 40"/>
            <p:cNvSpPr txBox="1"/>
            <p:nvPr/>
          </p:nvSpPr>
          <p:spPr>
            <a:xfrm>
              <a:off x="7100529" y="123736"/>
              <a:ext cx="4672370" cy="1231106"/>
            </a:xfrm>
            <a:prstGeom prst="rect">
              <a:avLst/>
            </a:prstGeom>
            <a:noFill/>
          </p:spPr>
          <p:txBody>
            <a:bodyPr wrap="square" rtlCol="0">
              <a:spAutoFit/>
            </a:bodyPr>
            <a:lstStyle/>
            <a:p>
              <a:pPr algn="ctr"/>
              <a:r>
                <a:rPr lang="en-US" b="1" dirty="0"/>
                <a:t>BM-Cuvette with Bragg </a:t>
              </a:r>
              <a:r>
                <a:rPr lang="en-US" b="1" dirty="0" err="1"/>
                <a:t>microcavity</a:t>
              </a:r>
              <a:r>
                <a:rPr lang="en-US" b="1" dirty="0"/>
                <a:t> including </a:t>
              </a:r>
              <a:r>
                <a:rPr lang="en-US" b="1" u="sng" dirty="0"/>
                <a:t>slanted</a:t>
              </a:r>
              <a:r>
                <a:rPr lang="en-US" b="1" dirty="0"/>
                <a:t> architecture</a:t>
              </a:r>
            </a:p>
          </p:txBody>
        </p:sp>
      </p:grpSp>
      <p:cxnSp>
        <p:nvCxnSpPr>
          <p:cNvPr id="42" name="Conector recto 41"/>
          <p:cNvCxnSpPr/>
          <p:nvPr/>
        </p:nvCxnSpPr>
        <p:spPr>
          <a:xfrm>
            <a:off x="5252113" y="1243499"/>
            <a:ext cx="16790" cy="237300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flipH="1" flipV="1">
            <a:off x="3693360" y="3640633"/>
            <a:ext cx="5417738" cy="10199"/>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a:off x="3693360" y="3615288"/>
            <a:ext cx="8395" cy="204256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3116738575"/>
      </p:ext>
    </p:extLst>
  </p:cSld>
  <p:clrMapOvr>
    <a:masterClrMapping/>
  </p:clrMapOvr>
  <mc:AlternateContent xmlns:mc="http://schemas.openxmlformats.org/markup-compatibility/2006" xmlns:p14="http://schemas.microsoft.com/office/powerpoint/2010/main">
    <mc:Choice Requires="p14">
      <p:transition spd="slow" p14:dur="2000" advTm="43926"/>
    </mc:Choice>
    <mc:Fallback xmlns="">
      <p:transition spd="slow" advTm="43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7"/>
                </p:tgtEl>
              </p:cMediaNode>
            </p:video>
          </p:childTnLst>
        </p:cTn>
      </p:par>
    </p:tnLst>
  </p:timing>
  <p:extLst mod="1">
    <p:ext uri="{E180D4A7-C9FB-4DFB-919C-405C955672EB}">
      <p14:showEvtLst xmlns:p14="http://schemas.microsoft.com/office/powerpoint/2010/main">
        <p14:playEvt time="1294" objId="3"/>
        <p14:triggerEvt type="onClick" time="1294" objId="3"/>
        <p14:stopEvt time="41992" objId="3"/>
        <p14:playEvt time="42416" objId="27"/>
        <p14:stopEvt time="43926" objId="27"/>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79513" y="729711"/>
            <a:ext cx="5184576" cy="3416320"/>
          </a:xfrm>
          <a:prstGeom prst="rect">
            <a:avLst/>
          </a:prstGeom>
          <a:noFill/>
        </p:spPr>
        <p:txBody>
          <a:bodyPr wrap="square" rtlCol="0">
            <a:spAutoFit/>
          </a:bodyPr>
          <a:lstStyle/>
          <a:p>
            <a:r>
              <a:rPr lang="en-US" dirty="0"/>
              <a:t>Why a BM ?</a:t>
            </a:r>
          </a:p>
          <a:p>
            <a:r>
              <a:rPr lang="en-US" dirty="0">
                <a:solidFill>
                  <a:schemeClr val="accent1">
                    <a:lumMod val="50000"/>
                  </a:schemeClr>
                </a:solidFill>
              </a:rPr>
              <a:t>Because there is strong electric field localization at the RP wavelength</a:t>
            </a:r>
          </a:p>
          <a:p>
            <a:endParaRPr lang="en-US" dirty="0"/>
          </a:p>
          <a:p>
            <a:r>
              <a:rPr lang="en-US" dirty="0"/>
              <a:t>Why a porous BM ?</a:t>
            </a:r>
          </a:p>
          <a:p>
            <a:r>
              <a:rPr lang="en-US" dirty="0">
                <a:solidFill>
                  <a:schemeClr val="accent1">
                    <a:lumMod val="50000"/>
                  </a:schemeClr>
                </a:solidFill>
              </a:rPr>
              <a:t>To let liquid flowing through its open pore structure</a:t>
            </a:r>
          </a:p>
          <a:p>
            <a:endParaRPr lang="en-US" dirty="0"/>
          </a:p>
          <a:p>
            <a:r>
              <a:rPr lang="en-US" dirty="0"/>
              <a:t>Why a porous BM with a </a:t>
            </a:r>
            <a:r>
              <a:rPr lang="en-US" i="1" dirty="0"/>
              <a:t>large</a:t>
            </a:r>
            <a:r>
              <a:rPr lang="en-US" dirty="0"/>
              <a:t> defect ?</a:t>
            </a:r>
          </a:p>
          <a:p>
            <a:r>
              <a:rPr lang="en-US" dirty="0">
                <a:solidFill>
                  <a:schemeClr val="accent1">
                    <a:lumMod val="50000"/>
                  </a:schemeClr>
                </a:solidFill>
              </a:rPr>
              <a:t>To allow two resonant peaks RP within the photonic gap so </a:t>
            </a:r>
          </a:p>
          <a:p>
            <a:pPr marL="285750" indent="-285750">
              <a:buFont typeface="Arial" panose="020B0604020202020204" pitchFamily="34" charset="0"/>
              <a:buChar char="•"/>
            </a:pPr>
            <a:r>
              <a:rPr lang="en-US" dirty="0" smtClean="0">
                <a:solidFill>
                  <a:schemeClr val="accent1">
                    <a:lumMod val="50000"/>
                  </a:schemeClr>
                </a:solidFill>
              </a:rPr>
              <a:t>a </a:t>
            </a:r>
            <a:r>
              <a:rPr lang="en-US" dirty="0">
                <a:solidFill>
                  <a:schemeClr val="accent1">
                    <a:lumMod val="50000"/>
                  </a:schemeClr>
                </a:solidFill>
              </a:rPr>
              <a:t>RP tuned at the dye absorption (Rhodamine101)</a:t>
            </a:r>
          </a:p>
          <a:p>
            <a:pPr marL="285750" indent="-285750">
              <a:buFont typeface="Arial" panose="020B0604020202020204" pitchFamily="34" charset="0"/>
              <a:buChar char="•"/>
            </a:pPr>
            <a:r>
              <a:rPr lang="en-US" dirty="0" smtClean="0">
                <a:solidFill>
                  <a:schemeClr val="accent1">
                    <a:lumMod val="50000"/>
                  </a:schemeClr>
                </a:solidFill>
              </a:rPr>
              <a:t>another </a:t>
            </a:r>
            <a:r>
              <a:rPr lang="en-US" dirty="0">
                <a:solidFill>
                  <a:schemeClr val="accent1">
                    <a:lumMod val="50000"/>
                  </a:schemeClr>
                </a:solidFill>
              </a:rPr>
              <a:t>RP out of the dye absorption </a:t>
            </a:r>
          </a:p>
        </p:txBody>
      </p:sp>
      <p:pic>
        <p:nvPicPr>
          <p:cNvPr id="7" name="Imagen 6"/>
          <p:cNvPicPr>
            <a:picLocks noChangeAspect="1"/>
          </p:cNvPicPr>
          <p:nvPr/>
        </p:nvPicPr>
        <p:blipFill>
          <a:blip r:embed="rId4"/>
          <a:stretch>
            <a:fillRect/>
          </a:stretch>
        </p:blipFill>
        <p:spPr>
          <a:xfrm>
            <a:off x="5620121" y="231286"/>
            <a:ext cx="2994554" cy="1992086"/>
          </a:xfrm>
          <a:prstGeom prst="rect">
            <a:avLst/>
          </a:prstGeom>
        </p:spPr>
      </p:pic>
      <p:pic>
        <p:nvPicPr>
          <p:cNvPr id="13" name="Imagen 12"/>
          <p:cNvPicPr>
            <a:picLocks noChangeAspect="1"/>
          </p:cNvPicPr>
          <p:nvPr/>
        </p:nvPicPr>
        <p:blipFill>
          <a:blip r:embed="rId5"/>
          <a:stretch>
            <a:fillRect/>
          </a:stretch>
        </p:blipFill>
        <p:spPr>
          <a:xfrm>
            <a:off x="5620121" y="4423030"/>
            <a:ext cx="2869064" cy="1719519"/>
          </a:xfrm>
          <a:prstGeom prst="rect">
            <a:avLst/>
          </a:prstGeom>
        </p:spPr>
      </p:pic>
      <p:graphicFrame>
        <p:nvGraphicFramePr>
          <p:cNvPr id="8" name="4 Objeto"/>
          <p:cNvGraphicFramePr>
            <a:graphicFrameLocks noChangeAspect="1"/>
          </p:cNvGraphicFramePr>
          <p:nvPr>
            <p:extLst>
              <p:ext uri="{D42A27DB-BD31-4B8C-83A1-F6EECF244321}">
                <p14:modId xmlns:p14="http://schemas.microsoft.com/office/powerpoint/2010/main" val="575030312"/>
              </p:ext>
            </p:extLst>
          </p:nvPr>
        </p:nvGraphicFramePr>
        <p:xfrm>
          <a:off x="5409647" y="2044121"/>
          <a:ext cx="3415501" cy="2378909"/>
        </p:xfrm>
        <a:graphic>
          <a:graphicData uri="http://schemas.openxmlformats.org/presentationml/2006/ole">
            <mc:AlternateContent xmlns:mc="http://schemas.openxmlformats.org/markup-compatibility/2006">
              <mc:Choice xmlns:v="urn:schemas-microsoft-com:vml" Requires="v">
                <p:oleObj spid="_x0000_s51212" name="Graph" r:id="rId6" imgW="4132800" imgH="2878560" progId="Origin50.Graph">
                  <p:embed/>
                </p:oleObj>
              </mc:Choice>
              <mc:Fallback>
                <p:oleObj name="Graph" r:id="rId6" imgW="4132800" imgH="2878560" progId="Origin50.Graph">
                  <p:embed/>
                  <p:pic>
                    <p:nvPicPr>
                      <p:cNvPr id="8" name="4 Objeto"/>
                      <p:cNvPicPr/>
                      <p:nvPr/>
                    </p:nvPicPr>
                    <p:blipFill>
                      <a:blip r:embed="rId7"/>
                      <a:stretch>
                        <a:fillRect/>
                      </a:stretch>
                    </p:blipFill>
                    <p:spPr>
                      <a:xfrm>
                        <a:off x="5409647" y="2044121"/>
                        <a:ext cx="3415501" cy="2378909"/>
                      </a:xfrm>
                      <a:prstGeom prst="rect">
                        <a:avLst/>
                      </a:prstGeom>
                    </p:spPr>
                  </p:pic>
                </p:oleObj>
              </mc:Fallback>
            </mc:AlternateContent>
          </a:graphicData>
        </a:graphic>
      </p:graphicFrame>
      <p:sp>
        <p:nvSpPr>
          <p:cNvPr id="9"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7976890"/>
      </p:ext>
    </p:extLst>
  </p:cSld>
  <p:clrMapOvr>
    <a:masterClrMapping/>
  </p:clrMapOvr>
  <mc:AlternateContent xmlns:mc="http://schemas.openxmlformats.org/markup-compatibility/2006" xmlns:p14="http://schemas.microsoft.com/office/powerpoint/2010/main">
    <mc:Choice Requires="p14">
      <p:transition spd="slow" p14:dur="2000" advTm="37939"/>
    </mc:Choice>
    <mc:Fallback xmlns="">
      <p:transition spd="slow" advTm="37939"/>
    </mc:Fallback>
  </mc:AlternateContent>
  <p:timing>
    <p:tnLst>
      <p:par>
        <p:cTn id="1" dur="indefinite" restart="never" nodeType="tmRoot"/>
      </p:par>
    </p:tnLst>
  </p:timing>
  <p:extLst mod="1">
    <p:ext uri="{E180D4A7-C9FB-4DFB-919C-405C955672EB}">
      <p14:showEvtLst xmlns:p14="http://schemas.microsoft.com/office/powerpoint/2010/main">
        <p14:playEvt time="2248" objId="2"/>
        <p14:triggerEvt type="onClick" time="2248" objId="2"/>
        <p14:stopEvt time="37547" objId="2"/>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59382" y="51713"/>
            <a:ext cx="6166753" cy="461665"/>
          </a:xfrm>
          <a:prstGeom prst="rect">
            <a:avLst/>
          </a:prstGeom>
          <a:noFill/>
        </p:spPr>
        <p:txBody>
          <a:bodyPr wrap="none" rtlCol="0">
            <a:spAutoFit/>
          </a:bodyPr>
          <a:lstStyle/>
          <a:p>
            <a:r>
              <a:rPr lang="es-ES" sz="2400" b="1" dirty="0" err="1"/>
              <a:t>Photonic</a:t>
            </a:r>
            <a:r>
              <a:rPr lang="es-ES" sz="2400" b="1" dirty="0"/>
              <a:t> response of </a:t>
            </a:r>
            <a:r>
              <a:rPr lang="es-ES" sz="2400" b="1" dirty="0" err="1"/>
              <a:t>porous</a:t>
            </a:r>
            <a:r>
              <a:rPr lang="es-ES" sz="2400" b="1" dirty="0"/>
              <a:t> </a:t>
            </a:r>
            <a:r>
              <a:rPr lang="es-ES" sz="2400" b="1" dirty="0" err="1"/>
              <a:t>Bragg</a:t>
            </a:r>
            <a:r>
              <a:rPr lang="es-ES" sz="2400" b="1" dirty="0"/>
              <a:t> microcavity</a:t>
            </a:r>
          </a:p>
        </p:txBody>
      </p:sp>
      <p:grpSp>
        <p:nvGrpSpPr>
          <p:cNvPr id="65" name="Grupo 64"/>
          <p:cNvGrpSpPr/>
          <p:nvPr/>
        </p:nvGrpSpPr>
        <p:grpSpPr>
          <a:xfrm>
            <a:off x="1187625" y="3466670"/>
            <a:ext cx="2077428" cy="2410602"/>
            <a:chOff x="3423286" y="3306673"/>
            <a:chExt cx="2306263" cy="2699960"/>
          </a:xfrm>
        </p:grpSpPr>
        <p:pic>
          <p:nvPicPr>
            <p:cNvPr id="13" name="34 Imagen"/>
            <p:cNvPicPr>
              <a:picLocks noChangeAspect="1"/>
            </p:cNvPicPr>
            <p:nvPr/>
          </p:nvPicPr>
          <p:blipFill rotWithShape="1">
            <a:blip r:embed="rId3" cstate="print">
              <a:extLst>
                <a:ext uri="{28A0092B-C50C-407E-A947-70E740481C1C}">
                  <a14:useLocalDpi xmlns:a14="http://schemas.microsoft.com/office/drawing/2010/main" val="0"/>
                </a:ext>
              </a:extLst>
            </a:blip>
            <a:srcRect l="15719" t="24297" r="5583" b="11772"/>
            <a:stretch/>
          </p:blipFill>
          <p:spPr>
            <a:xfrm>
              <a:off x="3423286" y="4619838"/>
              <a:ext cx="2276539" cy="1386795"/>
            </a:xfrm>
            <a:prstGeom prst="rect">
              <a:avLst/>
            </a:prstGeom>
          </p:spPr>
        </p:pic>
        <p:grpSp>
          <p:nvGrpSpPr>
            <p:cNvPr id="15" name="30 Grupo"/>
            <p:cNvGrpSpPr/>
            <p:nvPr/>
          </p:nvGrpSpPr>
          <p:grpSpPr>
            <a:xfrm>
              <a:off x="3528394" y="3498002"/>
              <a:ext cx="1980225" cy="1066749"/>
              <a:chOff x="95379" y="715980"/>
              <a:chExt cx="2413282" cy="1300244"/>
            </a:xfrm>
          </p:grpSpPr>
          <p:grpSp>
            <p:nvGrpSpPr>
              <p:cNvPr id="29" name="25 Grupo"/>
              <p:cNvGrpSpPr/>
              <p:nvPr/>
            </p:nvGrpSpPr>
            <p:grpSpPr>
              <a:xfrm>
                <a:off x="95379" y="715980"/>
                <a:ext cx="2413282" cy="1300244"/>
                <a:chOff x="95379" y="715980"/>
                <a:chExt cx="2413282" cy="1300244"/>
              </a:xfrm>
            </p:grpSpPr>
            <p:pic>
              <p:nvPicPr>
                <p:cNvPr id="32" name="6 Imagen"/>
                <p:cNvPicPr>
                  <a:picLocks noChangeAspect="1"/>
                </p:cNvPicPr>
                <p:nvPr/>
              </p:nvPicPr>
              <p:blipFill rotWithShape="1">
                <a:blip r:embed="rId4" cstate="print">
                  <a:extLst>
                    <a:ext uri="{28A0092B-C50C-407E-A947-70E740481C1C}">
                      <a14:useLocalDpi xmlns:a14="http://schemas.microsoft.com/office/drawing/2010/main" val="0"/>
                    </a:ext>
                  </a:extLst>
                </a:blip>
                <a:srcRect l="17976" t="39207" r="16236" b="22949"/>
                <a:stretch/>
              </p:blipFill>
              <p:spPr>
                <a:xfrm>
                  <a:off x="233241" y="1584176"/>
                  <a:ext cx="2137558" cy="288032"/>
                </a:xfrm>
                <a:prstGeom prst="rect">
                  <a:avLst/>
                </a:prstGeom>
              </p:spPr>
            </p:pic>
            <p:sp>
              <p:nvSpPr>
                <p:cNvPr id="33" name="5 Rectángulo"/>
                <p:cNvSpPr/>
                <p:nvPr/>
              </p:nvSpPr>
              <p:spPr>
                <a:xfrm>
                  <a:off x="113888" y="1872208"/>
                  <a:ext cx="2376264" cy="144016"/>
                </a:xfrm>
                <a:prstGeom prst="rect">
                  <a:avLst/>
                </a:prstGeom>
                <a:solidFill>
                  <a:srgbClr val="00B0F0">
                    <a:alpha val="60000"/>
                  </a:srgbClr>
                </a:solidFill>
                <a:ln w="25400" cap="flat" cmpd="sng" algn="ctr">
                  <a:solidFill>
                    <a:srgbClr val="00B0F0"/>
                  </a:solidFill>
                  <a:prstDash val="solid"/>
                </a:ln>
                <a:effectLst/>
              </p:spPr>
              <p:txBody>
                <a:bodyPr rtlCol="0" anchor="ctr"/>
                <a:lstStyle/>
                <a:p>
                  <a:endParaRPr lang="es-ES" sz="1350"/>
                </a:p>
              </p:txBody>
            </p:sp>
            <p:sp>
              <p:nvSpPr>
                <p:cNvPr id="34" name="7 Flecha doblada"/>
                <p:cNvSpPr/>
                <p:nvPr/>
              </p:nvSpPr>
              <p:spPr>
                <a:xfrm>
                  <a:off x="1914088" y="792088"/>
                  <a:ext cx="576064" cy="792088"/>
                </a:xfrm>
                <a:prstGeom prst="bentArrow">
                  <a:avLst>
                    <a:gd name="adj1" fmla="val 25000"/>
                    <a:gd name="adj2" fmla="val 24624"/>
                    <a:gd name="adj3" fmla="val 0"/>
                    <a:gd name="adj4" fmla="val 42245"/>
                  </a:avLst>
                </a:prstGeom>
                <a:solidFill>
                  <a:srgbClr val="4F81BD"/>
                </a:solidFill>
                <a:ln w="25400" cap="flat" cmpd="sng" algn="ctr">
                  <a:solidFill>
                    <a:srgbClr val="4F81BD">
                      <a:shade val="50000"/>
                    </a:srgbClr>
                  </a:solidFill>
                  <a:prstDash val="solid"/>
                </a:ln>
                <a:effectLst/>
              </p:spPr>
              <p:txBody>
                <a:bodyPr rtlCol="0" anchor="ctr"/>
                <a:lstStyle/>
                <a:p>
                  <a:endParaRPr lang="es-ES" sz="1350"/>
                </a:p>
              </p:txBody>
            </p:sp>
            <p:sp>
              <p:nvSpPr>
                <p:cNvPr id="35" name="8 Flecha doblada"/>
                <p:cNvSpPr/>
                <p:nvPr/>
              </p:nvSpPr>
              <p:spPr>
                <a:xfrm flipH="1">
                  <a:off x="113888" y="792088"/>
                  <a:ext cx="600741" cy="792088"/>
                </a:xfrm>
                <a:prstGeom prst="bentArrow">
                  <a:avLst>
                    <a:gd name="adj1" fmla="val 25000"/>
                    <a:gd name="adj2" fmla="val 24624"/>
                    <a:gd name="adj3" fmla="val 0"/>
                    <a:gd name="adj4" fmla="val 42245"/>
                  </a:avLst>
                </a:prstGeom>
                <a:solidFill>
                  <a:srgbClr val="4F81BD"/>
                </a:solidFill>
                <a:ln w="25400" cap="flat" cmpd="sng" algn="ctr">
                  <a:solidFill>
                    <a:srgbClr val="4F81BD">
                      <a:shade val="50000"/>
                    </a:srgbClr>
                  </a:solidFill>
                  <a:prstDash val="solid"/>
                </a:ln>
                <a:effectLst/>
              </p:spPr>
              <p:txBody>
                <a:bodyPr rtlCol="0" anchor="ctr"/>
                <a:lstStyle/>
                <a:p>
                  <a:endParaRPr lang="es-ES" sz="1350"/>
                </a:p>
              </p:txBody>
            </p:sp>
            <p:sp>
              <p:nvSpPr>
                <p:cNvPr id="36" name="4 Rectángulo"/>
                <p:cNvSpPr/>
                <p:nvPr/>
              </p:nvSpPr>
              <p:spPr>
                <a:xfrm>
                  <a:off x="113888" y="1440160"/>
                  <a:ext cx="2376264" cy="144016"/>
                </a:xfrm>
                <a:prstGeom prst="rect">
                  <a:avLst/>
                </a:prstGeom>
                <a:solidFill>
                  <a:srgbClr val="00B0F0">
                    <a:alpha val="60000"/>
                  </a:srgbClr>
                </a:solidFill>
                <a:ln w="25400" cap="flat" cmpd="sng" algn="ctr">
                  <a:solidFill>
                    <a:srgbClr val="00B0F0"/>
                  </a:solidFill>
                  <a:prstDash val="solid"/>
                </a:ln>
                <a:effectLst/>
              </p:spPr>
              <p:txBody>
                <a:bodyPr rtlCol="0" anchor="ctr"/>
                <a:lstStyle/>
                <a:p>
                  <a:endParaRPr lang="es-ES" sz="1350"/>
                </a:p>
              </p:txBody>
            </p:sp>
            <p:sp>
              <p:nvSpPr>
                <p:cNvPr id="37" name="21 Rectángulo"/>
                <p:cNvSpPr/>
                <p:nvPr/>
              </p:nvSpPr>
              <p:spPr>
                <a:xfrm>
                  <a:off x="95379" y="720080"/>
                  <a:ext cx="234533" cy="131716"/>
                </a:xfrm>
                <a:prstGeom prst="rect">
                  <a:avLst/>
                </a:prstGeom>
                <a:solidFill>
                  <a:sysClr val="window" lastClr="FFFFFF"/>
                </a:solidFill>
                <a:ln w="25400" cap="flat" cmpd="sng" algn="ctr">
                  <a:noFill/>
                  <a:prstDash val="solid"/>
                </a:ln>
                <a:effectLst/>
              </p:spPr>
              <p:txBody>
                <a:bodyPr rtlCol="0" anchor="ctr"/>
                <a:lstStyle/>
                <a:p>
                  <a:endParaRPr lang="es-ES" sz="1350"/>
                </a:p>
              </p:txBody>
            </p:sp>
            <p:sp>
              <p:nvSpPr>
                <p:cNvPr id="38" name="22 Rectángulo"/>
                <p:cNvSpPr/>
                <p:nvPr/>
              </p:nvSpPr>
              <p:spPr>
                <a:xfrm>
                  <a:off x="95380" y="1027832"/>
                  <a:ext cx="162524" cy="216024"/>
                </a:xfrm>
                <a:prstGeom prst="rect">
                  <a:avLst/>
                </a:prstGeom>
                <a:solidFill>
                  <a:sysClr val="window" lastClr="FFFFFF"/>
                </a:solidFill>
                <a:ln w="25400" cap="flat" cmpd="sng" algn="ctr">
                  <a:noFill/>
                  <a:prstDash val="solid"/>
                </a:ln>
                <a:effectLst/>
              </p:spPr>
              <p:txBody>
                <a:bodyPr rtlCol="0" anchor="ctr"/>
                <a:lstStyle/>
                <a:p>
                  <a:endParaRPr lang="es-ES" sz="1350"/>
                </a:p>
              </p:txBody>
            </p:sp>
            <p:sp>
              <p:nvSpPr>
                <p:cNvPr id="39" name="23 Rectángulo"/>
                <p:cNvSpPr/>
                <p:nvPr/>
              </p:nvSpPr>
              <p:spPr>
                <a:xfrm>
                  <a:off x="2267919" y="715980"/>
                  <a:ext cx="234533" cy="131716"/>
                </a:xfrm>
                <a:prstGeom prst="rect">
                  <a:avLst/>
                </a:prstGeom>
                <a:solidFill>
                  <a:sysClr val="window" lastClr="FFFFFF"/>
                </a:solidFill>
                <a:ln w="25400" cap="flat" cmpd="sng" algn="ctr">
                  <a:noFill/>
                  <a:prstDash val="solid"/>
                </a:ln>
                <a:effectLst/>
              </p:spPr>
              <p:txBody>
                <a:bodyPr rtlCol="0" anchor="ctr"/>
                <a:lstStyle/>
                <a:p>
                  <a:endParaRPr lang="es-ES" sz="1350"/>
                </a:p>
              </p:txBody>
            </p:sp>
            <p:sp>
              <p:nvSpPr>
                <p:cNvPr id="40" name="24 Rectángulo"/>
                <p:cNvSpPr/>
                <p:nvPr/>
              </p:nvSpPr>
              <p:spPr>
                <a:xfrm>
                  <a:off x="2274128" y="1020412"/>
                  <a:ext cx="234533" cy="131716"/>
                </a:xfrm>
                <a:prstGeom prst="rect">
                  <a:avLst/>
                </a:prstGeom>
                <a:solidFill>
                  <a:sysClr val="window" lastClr="FFFFFF"/>
                </a:solidFill>
                <a:ln w="25400" cap="flat" cmpd="sng" algn="ctr">
                  <a:noFill/>
                  <a:prstDash val="solid"/>
                </a:ln>
                <a:effectLst/>
              </p:spPr>
              <p:txBody>
                <a:bodyPr rtlCol="0" anchor="ctr"/>
                <a:lstStyle/>
                <a:p>
                  <a:endParaRPr lang="es-ES" sz="1350"/>
                </a:p>
              </p:txBody>
            </p:sp>
          </p:grpSp>
          <p:sp>
            <p:nvSpPr>
              <p:cNvPr id="30" name="28 Rectángulo"/>
              <p:cNvSpPr/>
              <p:nvPr/>
            </p:nvSpPr>
            <p:spPr>
              <a:xfrm>
                <a:off x="733494" y="1666022"/>
                <a:ext cx="343380" cy="191664"/>
              </a:xfrm>
              <a:prstGeom prst="rect">
                <a:avLst/>
              </a:prstGeom>
              <a:solidFill>
                <a:sysClr val="window" lastClr="FFFFFF"/>
              </a:solidFill>
              <a:ln w="25400" cap="flat" cmpd="sng" algn="ctr">
                <a:noFill/>
                <a:prstDash val="solid"/>
              </a:ln>
              <a:effectLst/>
            </p:spPr>
            <p:txBody>
              <a:bodyPr rtlCol="0" anchor="ctr"/>
              <a:lstStyle/>
              <a:p>
                <a:endParaRPr lang="es-ES" sz="1350"/>
              </a:p>
            </p:txBody>
          </p:sp>
          <p:sp>
            <p:nvSpPr>
              <p:cNvPr id="31" name="29 CuadroTexto"/>
              <p:cNvSpPr txBox="1"/>
              <p:nvPr/>
            </p:nvSpPr>
            <p:spPr>
              <a:xfrm>
                <a:off x="590461" y="1581793"/>
                <a:ext cx="657787" cy="412659"/>
              </a:xfrm>
              <a:prstGeom prst="rect">
                <a:avLst/>
              </a:prstGeom>
              <a:noFill/>
            </p:spPr>
            <p:txBody>
              <a:bodyPr wrap="square" rtlCol="0">
                <a:spAutoFit/>
              </a:bodyPr>
              <a:lstStyle/>
              <a:p>
                <a:r>
                  <a:rPr lang="en-US" sz="1050">
                    <a:solidFill>
                      <a:srgbClr val="000000"/>
                    </a:solidFill>
                    <a:latin typeface="Georgia" panose="02040502050405020303" pitchFamily="18" charset="0"/>
                    <a:ea typeface="MS Mincho"/>
                    <a:cs typeface="Times New Roman" panose="02020603050405020304" pitchFamily="18" charset="0"/>
                  </a:rPr>
                  <a:t>BM</a:t>
                </a:r>
                <a:endParaRPr lang="es-ES" sz="900">
                  <a:latin typeface="Times New Roman" panose="02020603050405020304" pitchFamily="18" charset="0"/>
                  <a:ea typeface="MS Mincho"/>
                </a:endParaRPr>
              </a:p>
            </p:txBody>
          </p:sp>
        </p:grpSp>
        <p:sp>
          <p:nvSpPr>
            <p:cNvPr id="21" name="48 CuadroTexto"/>
            <p:cNvSpPr txBox="1"/>
            <p:nvPr/>
          </p:nvSpPr>
          <p:spPr>
            <a:xfrm>
              <a:off x="4164763" y="3306673"/>
              <a:ext cx="708660" cy="307776"/>
            </a:xfrm>
            <a:prstGeom prst="rect">
              <a:avLst/>
            </a:prstGeom>
            <a:noFill/>
          </p:spPr>
          <p:txBody>
            <a:bodyPr wrap="square" rtlCol="0">
              <a:spAutoFit/>
            </a:bodyPr>
            <a:lstStyle/>
            <a:p>
              <a:pPr algn="ctr"/>
              <a:r>
                <a:rPr lang="es-ES" sz="900" dirty="0" err="1">
                  <a:solidFill>
                    <a:srgbClr val="000000"/>
                  </a:solidFill>
                  <a:latin typeface="Georgia" panose="02040502050405020303" pitchFamily="18" charset="0"/>
                  <a:ea typeface="MS Mincho"/>
                  <a:cs typeface="Times New Roman" panose="02020603050405020304" pitchFamily="18" charset="0"/>
                </a:rPr>
                <a:t>Tubes</a:t>
              </a:r>
              <a:endParaRPr lang="es-ES" sz="900" dirty="0">
                <a:latin typeface="Times New Roman" panose="02020603050405020304" pitchFamily="18" charset="0"/>
                <a:ea typeface="MS Mincho"/>
              </a:endParaRPr>
            </a:p>
          </p:txBody>
        </p:sp>
        <p:cxnSp>
          <p:nvCxnSpPr>
            <p:cNvPr id="22" name="50 Conector recto de flecha"/>
            <p:cNvCxnSpPr/>
            <p:nvPr/>
          </p:nvCxnSpPr>
          <p:spPr>
            <a:xfrm>
              <a:off x="4782557" y="3468024"/>
              <a:ext cx="240021" cy="221981"/>
            </a:xfrm>
            <a:prstGeom prst="straightConnector1">
              <a:avLst/>
            </a:prstGeom>
            <a:noFill/>
            <a:ln w="9525" cap="flat" cmpd="sng" algn="ctr">
              <a:solidFill>
                <a:srgbClr val="4F81BD">
                  <a:shade val="95000"/>
                  <a:satMod val="105000"/>
                </a:srgbClr>
              </a:solidFill>
              <a:prstDash val="solid"/>
              <a:tailEnd type="arrow"/>
            </a:ln>
            <a:effectLst/>
          </p:spPr>
        </p:cxnSp>
        <p:cxnSp>
          <p:nvCxnSpPr>
            <p:cNvPr id="23" name="53 Conector recto de flecha"/>
            <p:cNvCxnSpPr>
              <a:stCxn id="21" idx="1"/>
            </p:cNvCxnSpPr>
            <p:nvPr/>
          </p:nvCxnSpPr>
          <p:spPr>
            <a:xfrm flipH="1">
              <a:off x="3790051" y="3439062"/>
              <a:ext cx="374712" cy="121381"/>
            </a:xfrm>
            <a:prstGeom prst="straightConnector1">
              <a:avLst/>
            </a:prstGeom>
            <a:noFill/>
            <a:ln w="9525" cap="flat" cmpd="sng" algn="ctr">
              <a:solidFill>
                <a:srgbClr val="4F81BD">
                  <a:shade val="95000"/>
                  <a:satMod val="105000"/>
                </a:srgbClr>
              </a:solidFill>
              <a:prstDash val="solid"/>
              <a:tailEnd type="arrow"/>
            </a:ln>
            <a:effectLst/>
          </p:spPr>
        </p:cxnSp>
        <p:sp>
          <p:nvSpPr>
            <p:cNvPr id="27" name="64 CuadroTexto"/>
            <p:cNvSpPr txBox="1"/>
            <p:nvPr/>
          </p:nvSpPr>
          <p:spPr>
            <a:xfrm>
              <a:off x="4124270" y="4741641"/>
              <a:ext cx="1605279" cy="430887"/>
            </a:xfrm>
            <a:prstGeom prst="rect">
              <a:avLst/>
            </a:prstGeom>
            <a:noFill/>
          </p:spPr>
          <p:txBody>
            <a:bodyPr wrap="square" rtlCol="0">
              <a:spAutoFit/>
            </a:bodyPr>
            <a:lstStyle/>
            <a:p>
              <a:r>
                <a:rPr lang="en-US" sz="1500">
                  <a:solidFill>
                    <a:srgbClr val="000000"/>
                  </a:solidFill>
                  <a:latin typeface="Georgia" panose="02040502050405020303" pitchFamily="18" charset="0"/>
                  <a:ea typeface="MS Mincho"/>
                  <a:cs typeface="Times New Roman" panose="02020603050405020304" pitchFamily="18" charset="0"/>
                </a:rPr>
                <a:t>Type 1</a:t>
              </a:r>
              <a:endParaRPr lang="es-ES" sz="900">
                <a:latin typeface="Times New Roman" panose="02020603050405020304" pitchFamily="18" charset="0"/>
                <a:ea typeface="MS Mincho"/>
              </a:endParaRPr>
            </a:p>
          </p:txBody>
        </p:sp>
      </p:grpSp>
      <p:pic>
        <p:nvPicPr>
          <p:cNvPr id="56" name="Imagen 55"/>
          <p:cNvPicPr>
            <a:picLocks noChangeAspect="1"/>
          </p:cNvPicPr>
          <p:nvPr/>
        </p:nvPicPr>
        <p:blipFill>
          <a:blip r:embed="rId5"/>
          <a:stretch>
            <a:fillRect/>
          </a:stretch>
        </p:blipFill>
        <p:spPr>
          <a:xfrm>
            <a:off x="4598194" y="1196752"/>
            <a:ext cx="4086006" cy="3880252"/>
          </a:xfrm>
          <a:prstGeom prst="rect">
            <a:avLst/>
          </a:prstGeom>
        </p:spPr>
      </p:pic>
      <p:sp>
        <p:nvSpPr>
          <p:cNvPr id="62" name="Flecha abajo 61"/>
          <p:cNvSpPr/>
          <p:nvPr/>
        </p:nvSpPr>
        <p:spPr>
          <a:xfrm rot="5400000">
            <a:off x="6705485" y="3520393"/>
            <a:ext cx="194113" cy="572651"/>
          </a:xfrm>
          <a:prstGeom prst="downArrow">
            <a:avLst/>
          </a:prstGeom>
          <a:solidFill>
            <a:srgbClr val="F0FF00">
              <a:alpha val="49804"/>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Flecha abajo 62"/>
          <p:cNvSpPr/>
          <p:nvPr/>
        </p:nvSpPr>
        <p:spPr>
          <a:xfrm rot="5400000">
            <a:off x="7496174" y="3083288"/>
            <a:ext cx="194113" cy="572651"/>
          </a:xfrm>
          <a:prstGeom prst="downArrow">
            <a:avLst/>
          </a:prstGeom>
          <a:solidFill>
            <a:srgbClr val="F0FF00">
              <a:alpha val="49804"/>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4" name="Imagen 63"/>
          <p:cNvPicPr>
            <a:picLocks noChangeAspect="1"/>
          </p:cNvPicPr>
          <p:nvPr/>
        </p:nvPicPr>
        <p:blipFill>
          <a:blip r:embed="rId6"/>
          <a:stretch>
            <a:fillRect/>
          </a:stretch>
        </p:blipFill>
        <p:spPr>
          <a:xfrm>
            <a:off x="745869" y="922047"/>
            <a:ext cx="2873725" cy="2385267"/>
          </a:xfrm>
          <a:prstGeom prst="rect">
            <a:avLst/>
          </a:prstGeom>
        </p:spPr>
      </p:pic>
      <p:sp>
        <p:nvSpPr>
          <p:cNvPr id="28"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16330265"/>
      </p:ext>
    </p:extLst>
  </p:cSld>
  <p:clrMapOvr>
    <a:masterClrMapping/>
  </p:clrMapOvr>
  <mc:AlternateContent xmlns:mc="http://schemas.openxmlformats.org/markup-compatibility/2006" xmlns:p14="http://schemas.microsoft.com/office/powerpoint/2010/main">
    <mc:Choice Requires="p14">
      <p:transition spd="slow" p14:dur="2000" advTm="26715"/>
    </mc:Choice>
    <mc:Fallback xmlns="">
      <p:transition spd="slow" advTm="26715"/>
    </mc:Fallback>
  </mc:AlternateContent>
  <p:timing>
    <p:tnLst>
      <p:par>
        <p:cTn id="1" dur="indefinite" restart="never" nodeType="tmRoot"/>
      </p:par>
    </p:tnLst>
  </p:timing>
  <p:extLst mod="1">
    <p:ext uri="{E180D4A7-C9FB-4DFB-919C-405C955672EB}">
      <p14:showEvtLst xmlns:p14="http://schemas.microsoft.com/office/powerpoint/2010/main">
        <p14:playEvt time="2322" objId="2"/>
        <p14:triggerEvt type="onClick" time="2322" objId="2"/>
        <p14:stopEvt time="25913"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865927" y="3184902"/>
            <a:ext cx="1916311" cy="2475656"/>
            <a:chOff x="8505386" y="1881756"/>
            <a:chExt cx="2250794" cy="2863718"/>
          </a:xfrm>
        </p:grpSpPr>
        <p:pic>
          <p:nvPicPr>
            <p:cNvPr id="12" name="13 Imagen"/>
            <p:cNvPicPr>
              <a:picLocks noChangeAspect="1"/>
            </p:cNvPicPr>
            <p:nvPr/>
          </p:nvPicPr>
          <p:blipFill rotWithShape="1">
            <a:blip r:embed="rId3" cstate="print">
              <a:extLst>
                <a:ext uri="{28A0092B-C50C-407E-A947-70E740481C1C}">
                  <a14:useLocalDpi xmlns:a14="http://schemas.microsoft.com/office/drawing/2010/main" val="0"/>
                </a:ext>
              </a:extLst>
            </a:blip>
            <a:srcRect l="21925" t="27977" r="13771" b="19189"/>
            <a:stretch/>
          </p:blipFill>
          <p:spPr>
            <a:xfrm>
              <a:off x="8505386" y="3358680"/>
              <a:ext cx="2250794" cy="1386794"/>
            </a:xfrm>
            <a:prstGeom prst="rect">
              <a:avLst/>
            </a:prstGeom>
          </p:spPr>
        </p:pic>
        <p:grpSp>
          <p:nvGrpSpPr>
            <p:cNvPr id="14" name="31 Grupo"/>
            <p:cNvGrpSpPr/>
            <p:nvPr/>
          </p:nvGrpSpPr>
          <p:grpSpPr>
            <a:xfrm>
              <a:off x="8628540" y="1881756"/>
              <a:ext cx="1950381" cy="1450696"/>
              <a:chOff x="3641633" y="432048"/>
              <a:chExt cx="2376911" cy="1768231"/>
            </a:xfrm>
          </p:grpSpPr>
          <p:pic>
            <p:nvPicPr>
              <p:cNvPr id="41" name="11 Imagen"/>
              <p:cNvPicPr>
                <a:picLocks noChangeAspect="1"/>
              </p:cNvPicPr>
              <p:nvPr/>
            </p:nvPicPr>
            <p:blipFill rotWithShape="1">
              <a:blip r:embed="rId4" cstate="print">
                <a:extLst>
                  <a:ext uri="{28A0092B-C50C-407E-A947-70E740481C1C}">
                    <a14:useLocalDpi xmlns:a14="http://schemas.microsoft.com/office/drawing/2010/main" val="0"/>
                  </a:ext>
                </a:extLst>
              </a:blip>
              <a:srcRect l="17976" t="40145" r="16236" b="22011"/>
              <a:stretch/>
            </p:blipFill>
            <p:spPr>
              <a:xfrm>
                <a:off x="3761633" y="1581795"/>
                <a:ext cx="2137558" cy="288032"/>
              </a:xfrm>
              <a:prstGeom prst="rect">
                <a:avLst/>
              </a:prstGeom>
            </p:spPr>
          </p:pic>
          <p:sp>
            <p:nvSpPr>
              <p:cNvPr id="42" name="12 Rectángulo"/>
              <p:cNvSpPr/>
              <p:nvPr/>
            </p:nvSpPr>
            <p:spPr>
              <a:xfrm>
                <a:off x="3642280" y="1872208"/>
                <a:ext cx="2376264" cy="144016"/>
              </a:xfrm>
              <a:prstGeom prst="rect">
                <a:avLst/>
              </a:prstGeom>
              <a:solidFill>
                <a:srgbClr val="00B0F0">
                  <a:alpha val="60000"/>
                </a:srgbClr>
              </a:solidFill>
              <a:ln w="25400" cap="flat" cmpd="sng" algn="ctr">
                <a:solidFill>
                  <a:srgbClr val="00B0F0"/>
                </a:solidFill>
                <a:prstDash val="solid"/>
              </a:ln>
              <a:effectLst/>
            </p:spPr>
            <p:txBody>
              <a:bodyPr rtlCol="0" anchor="ctr"/>
              <a:lstStyle/>
              <a:p>
                <a:endParaRPr lang="es-ES" sz="1350"/>
              </a:p>
            </p:txBody>
          </p:sp>
          <p:sp>
            <p:nvSpPr>
              <p:cNvPr id="43" name="15 Rectángulo"/>
              <p:cNvSpPr/>
              <p:nvPr/>
            </p:nvSpPr>
            <p:spPr>
              <a:xfrm>
                <a:off x="3642280" y="432048"/>
                <a:ext cx="2376264" cy="144016"/>
              </a:xfrm>
              <a:prstGeom prst="rect">
                <a:avLst/>
              </a:prstGeom>
              <a:solidFill>
                <a:srgbClr val="00B0F0">
                  <a:alpha val="60000"/>
                </a:srgbClr>
              </a:solidFill>
              <a:ln w="25400" cap="flat" cmpd="sng" algn="ctr">
                <a:solidFill>
                  <a:srgbClr val="00B0F0"/>
                </a:solidFill>
                <a:prstDash val="solid"/>
              </a:ln>
              <a:effectLst/>
            </p:spPr>
            <p:txBody>
              <a:bodyPr rtlCol="0" anchor="ctr"/>
              <a:lstStyle/>
              <a:p>
                <a:endParaRPr lang="es-ES" sz="1350"/>
              </a:p>
            </p:txBody>
          </p:sp>
          <p:sp>
            <p:nvSpPr>
              <p:cNvPr id="44" name="16 Rectángulo"/>
              <p:cNvSpPr/>
              <p:nvPr/>
            </p:nvSpPr>
            <p:spPr>
              <a:xfrm>
                <a:off x="3641633" y="605265"/>
                <a:ext cx="130703" cy="1243775"/>
              </a:xfrm>
              <a:prstGeom prst="rect">
                <a:avLst/>
              </a:prstGeom>
              <a:solidFill>
                <a:srgbClr val="1F497D">
                  <a:lumMod val="40000"/>
                  <a:lumOff val="60000"/>
                </a:srgbClr>
              </a:solidFill>
              <a:ln w="25400" cap="flat" cmpd="sng" algn="ctr">
                <a:solidFill>
                  <a:srgbClr val="4F81BD">
                    <a:shade val="50000"/>
                  </a:srgbClr>
                </a:solidFill>
                <a:prstDash val="solid"/>
              </a:ln>
              <a:effectLst/>
            </p:spPr>
            <p:txBody>
              <a:bodyPr rtlCol="0" anchor="ctr"/>
              <a:lstStyle/>
              <a:p>
                <a:endParaRPr lang="es-ES" sz="1350"/>
              </a:p>
            </p:txBody>
          </p:sp>
          <p:sp>
            <p:nvSpPr>
              <p:cNvPr id="45" name="17 Rectángulo"/>
              <p:cNvSpPr/>
              <p:nvPr/>
            </p:nvSpPr>
            <p:spPr>
              <a:xfrm>
                <a:off x="5880861" y="605265"/>
                <a:ext cx="130703" cy="1243775"/>
              </a:xfrm>
              <a:prstGeom prst="rect">
                <a:avLst/>
              </a:prstGeom>
              <a:solidFill>
                <a:srgbClr val="1F497D">
                  <a:lumMod val="40000"/>
                  <a:lumOff val="60000"/>
                </a:srgbClr>
              </a:solidFill>
              <a:ln w="25400" cap="flat" cmpd="sng" algn="ctr">
                <a:solidFill>
                  <a:srgbClr val="4F81BD">
                    <a:shade val="50000"/>
                  </a:srgbClr>
                </a:solidFill>
                <a:prstDash val="solid"/>
              </a:ln>
              <a:effectLst/>
            </p:spPr>
            <p:txBody>
              <a:bodyPr rtlCol="0" anchor="ctr"/>
              <a:lstStyle/>
              <a:p>
                <a:endParaRPr lang="es-ES" sz="1350"/>
              </a:p>
            </p:txBody>
          </p:sp>
          <p:cxnSp>
            <p:nvCxnSpPr>
              <p:cNvPr id="46" name="19 Conector recto de flecha"/>
              <p:cNvCxnSpPr/>
              <p:nvPr/>
            </p:nvCxnSpPr>
            <p:spPr>
              <a:xfrm flipH="1">
                <a:off x="5563983" y="576064"/>
                <a:ext cx="5935" cy="1272975"/>
              </a:xfrm>
              <a:prstGeom prst="straightConnector1">
                <a:avLst/>
              </a:prstGeom>
              <a:noFill/>
              <a:ln w="25400" cap="flat" cmpd="sng" algn="ctr">
                <a:solidFill>
                  <a:sysClr val="windowText" lastClr="000000"/>
                </a:solidFill>
                <a:prstDash val="solid"/>
                <a:headEnd type="arrow"/>
                <a:tailEnd type="arrow"/>
              </a:ln>
              <a:effectLst/>
            </p:spPr>
          </p:cxnSp>
          <p:sp>
            <p:nvSpPr>
              <p:cNvPr id="47" name="20 CuadroTexto"/>
              <p:cNvSpPr txBox="1"/>
              <p:nvPr/>
            </p:nvSpPr>
            <p:spPr>
              <a:xfrm rot="16200000">
                <a:off x="4932096" y="933590"/>
                <a:ext cx="864548" cy="375084"/>
              </a:xfrm>
              <a:prstGeom prst="rect">
                <a:avLst/>
              </a:prstGeom>
              <a:noFill/>
            </p:spPr>
            <p:txBody>
              <a:bodyPr wrap="square" rtlCol="0">
                <a:spAutoFit/>
              </a:bodyPr>
              <a:lstStyle/>
              <a:p>
                <a:r>
                  <a:rPr lang="en-US" sz="900" dirty="0">
                    <a:solidFill>
                      <a:srgbClr val="000000"/>
                    </a:solidFill>
                    <a:latin typeface="Georgia" panose="02040502050405020303" pitchFamily="18" charset="0"/>
                    <a:ea typeface="MS Mincho"/>
                    <a:cs typeface="Times New Roman" panose="02020603050405020304" pitchFamily="18" charset="0"/>
                  </a:rPr>
                  <a:t>150</a:t>
                </a:r>
                <a:r>
                  <a:rPr lang="el-GR" sz="900" dirty="0">
                    <a:solidFill>
                      <a:srgbClr val="000000"/>
                    </a:solidFill>
                    <a:latin typeface="Georgia" panose="02040502050405020303" pitchFamily="18" charset="0"/>
                    <a:ea typeface="MS Mincho"/>
                    <a:cs typeface="Times New Roman" panose="02020603050405020304" pitchFamily="18" charset="0"/>
                  </a:rPr>
                  <a:t>μ</a:t>
                </a:r>
                <a:r>
                  <a:rPr lang="es-ES" sz="900" dirty="0">
                    <a:solidFill>
                      <a:srgbClr val="000000"/>
                    </a:solidFill>
                    <a:latin typeface="Georgia" panose="02040502050405020303" pitchFamily="18" charset="0"/>
                    <a:ea typeface="MS Mincho"/>
                    <a:cs typeface="Times New Roman" panose="02020603050405020304" pitchFamily="18" charset="0"/>
                  </a:rPr>
                  <a:t>m</a:t>
                </a:r>
                <a:endParaRPr lang="es-ES" sz="900" dirty="0">
                  <a:latin typeface="Times New Roman" panose="02020603050405020304" pitchFamily="18" charset="0"/>
                  <a:ea typeface="MS Mincho"/>
                </a:endParaRPr>
              </a:p>
            </p:txBody>
          </p:sp>
          <p:sp>
            <p:nvSpPr>
              <p:cNvPr id="48" name="27 Rectángulo"/>
              <p:cNvSpPr/>
              <p:nvPr/>
            </p:nvSpPr>
            <p:spPr>
              <a:xfrm>
                <a:off x="3938055" y="1610682"/>
                <a:ext cx="343380" cy="191664"/>
              </a:xfrm>
              <a:prstGeom prst="rect">
                <a:avLst/>
              </a:prstGeom>
              <a:solidFill>
                <a:sysClr val="window" lastClr="FFFFFF"/>
              </a:solidFill>
              <a:ln w="25400" cap="flat" cmpd="sng" algn="ctr">
                <a:noFill/>
                <a:prstDash val="solid"/>
              </a:ln>
              <a:effectLst/>
            </p:spPr>
            <p:txBody>
              <a:bodyPr rtlCol="0" anchor="ctr"/>
              <a:lstStyle/>
              <a:p>
                <a:endParaRPr lang="es-ES" sz="1350"/>
              </a:p>
            </p:txBody>
          </p:sp>
          <p:sp>
            <p:nvSpPr>
              <p:cNvPr id="49" name="26 CuadroTexto"/>
              <p:cNvSpPr txBox="1"/>
              <p:nvPr/>
            </p:nvSpPr>
            <p:spPr>
              <a:xfrm>
                <a:off x="3817458" y="1525020"/>
                <a:ext cx="628381" cy="675259"/>
              </a:xfrm>
              <a:prstGeom prst="rect">
                <a:avLst/>
              </a:prstGeom>
              <a:noFill/>
            </p:spPr>
            <p:txBody>
              <a:bodyPr wrap="square" rtlCol="0">
                <a:spAutoFit/>
              </a:bodyPr>
              <a:lstStyle/>
              <a:p>
                <a:r>
                  <a:rPr lang="en-US" sz="1050">
                    <a:solidFill>
                      <a:srgbClr val="000000"/>
                    </a:solidFill>
                    <a:latin typeface="Georgia" panose="02040502050405020303" pitchFamily="18" charset="0"/>
                    <a:ea typeface="MS Mincho"/>
                    <a:cs typeface="Times New Roman" panose="02020603050405020304" pitchFamily="18" charset="0"/>
                  </a:rPr>
                  <a:t>BM</a:t>
                </a:r>
                <a:endParaRPr lang="es-ES" sz="900">
                  <a:latin typeface="Times New Roman" panose="02020603050405020304" pitchFamily="18" charset="0"/>
                  <a:ea typeface="MS Mincho"/>
                </a:endParaRPr>
              </a:p>
            </p:txBody>
          </p:sp>
        </p:grpSp>
        <p:sp>
          <p:nvSpPr>
            <p:cNvPr id="24" name="55 CuadroTexto"/>
            <p:cNvSpPr txBox="1"/>
            <p:nvPr/>
          </p:nvSpPr>
          <p:spPr>
            <a:xfrm>
              <a:off x="9212406" y="2022727"/>
              <a:ext cx="775334" cy="307776"/>
            </a:xfrm>
            <a:prstGeom prst="rect">
              <a:avLst/>
            </a:prstGeom>
            <a:noFill/>
          </p:spPr>
          <p:txBody>
            <a:bodyPr wrap="square" rtlCol="0">
              <a:spAutoFit/>
            </a:bodyPr>
            <a:lstStyle/>
            <a:p>
              <a:pPr algn="ctr"/>
              <a:r>
                <a:rPr lang="es-ES" sz="900" dirty="0" err="1">
                  <a:solidFill>
                    <a:srgbClr val="000000"/>
                  </a:solidFill>
                  <a:latin typeface="Georgia" panose="02040502050405020303" pitchFamily="18" charset="0"/>
                  <a:ea typeface="MS Mincho"/>
                  <a:cs typeface="Times New Roman" panose="02020603050405020304" pitchFamily="18" charset="0"/>
                </a:rPr>
                <a:t>Spacers</a:t>
              </a:r>
              <a:endParaRPr lang="es-ES" sz="900" dirty="0">
                <a:latin typeface="Times New Roman" panose="02020603050405020304" pitchFamily="18" charset="0"/>
                <a:ea typeface="MS Mincho"/>
              </a:endParaRPr>
            </a:p>
          </p:txBody>
        </p:sp>
        <p:cxnSp>
          <p:nvCxnSpPr>
            <p:cNvPr id="25" name="57 Conector recto de flecha"/>
            <p:cNvCxnSpPr/>
            <p:nvPr/>
          </p:nvCxnSpPr>
          <p:spPr>
            <a:xfrm>
              <a:off x="9928971" y="2160018"/>
              <a:ext cx="448201" cy="70485"/>
            </a:xfrm>
            <a:prstGeom prst="straightConnector1">
              <a:avLst/>
            </a:prstGeom>
            <a:noFill/>
            <a:ln w="9525" cap="flat" cmpd="sng" algn="ctr">
              <a:solidFill>
                <a:srgbClr val="4F81BD">
                  <a:shade val="95000"/>
                  <a:satMod val="105000"/>
                </a:srgbClr>
              </a:solidFill>
              <a:prstDash val="solid"/>
              <a:tailEnd type="arrow"/>
            </a:ln>
            <a:effectLst/>
          </p:spPr>
        </p:cxnSp>
        <p:cxnSp>
          <p:nvCxnSpPr>
            <p:cNvPr id="26" name="60 Conector recto de flecha"/>
            <p:cNvCxnSpPr/>
            <p:nvPr/>
          </p:nvCxnSpPr>
          <p:spPr>
            <a:xfrm flipH="1">
              <a:off x="8825386" y="2188593"/>
              <a:ext cx="420116" cy="55651"/>
            </a:xfrm>
            <a:prstGeom prst="straightConnector1">
              <a:avLst/>
            </a:prstGeom>
            <a:noFill/>
            <a:ln w="9525" cap="flat" cmpd="sng" algn="ctr">
              <a:solidFill>
                <a:srgbClr val="4F81BD">
                  <a:shade val="95000"/>
                  <a:satMod val="105000"/>
                </a:srgbClr>
              </a:solidFill>
              <a:prstDash val="solid"/>
              <a:tailEnd type="arrow"/>
            </a:ln>
            <a:effectLst/>
          </p:spPr>
        </p:cxnSp>
        <p:sp>
          <p:nvSpPr>
            <p:cNvPr id="28" name="65 CuadroTexto"/>
            <p:cNvSpPr txBox="1"/>
            <p:nvPr/>
          </p:nvSpPr>
          <p:spPr>
            <a:xfrm>
              <a:off x="9150414" y="3358340"/>
              <a:ext cx="1605280" cy="430887"/>
            </a:xfrm>
            <a:prstGeom prst="rect">
              <a:avLst/>
            </a:prstGeom>
            <a:noFill/>
          </p:spPr>
          <p:txBody>
            <a:bodyPr wrap="square" rtlCol="0">
              <a:spAutoFit/>
            </a:bodyPr>
            <a:lstStyle/>
            <a:p>
              <a:r>
                <a:rPr lang="en-US" sz="1500">
                  <a:solidFill>
                    <a:srgbClr val="000000"/>
                  </a:solidFill>
                  <a:latin typeface="Georgia" panose="02040502050405020303" pitchFamily="18" charset="0"/>
                  <a:ea typeface="MS Mincho"/>
                  <a:cs typeface="Times New Roman" panose="02020603050405020304" pitchFamily="18" charset="0"/>
                </a:rPr>
                <a:t>Type 2</a:t>
              </a:r>
              <a:endParaRPr lang="es-ES" sz="900">
                <a:latin typeface="Times New Roman" panose="02020603050405020304" pitchFamily="18" charset="0"/>
                <a:ea typeface="MS Mincho"/>
              </a:endParaRPr>
            </a:p>
          </p:txBody>
        </p:sp>
      </p:grpSp>
      <p:pic>
        <p:nvPicPr>
          <p:cNvPr id="61" name="Imagen 60"/>
          <p:cNvPicPr>
            <a:picLocks noChangeAspect="1"/>
          </p:cNvPicPr>
          <p:nvPr/>
        </p:nvPicPr>
        <p:blipFill>
          <a:blip r:embed="rId5"/>
          <a:stretch>
            <a:fillRect/>
          </a:stretch>
        </p:blipFill>
        <p:spPr>
          <a:xfrm>
            <a:off x="4716016" y="1798851"/>
            <a:ext cx="3749944" cy="3848772"/>
          </a:xfrm>
          <a:prstGeom prst="rect">
            <a:avLst/>
          </a:prstGeom>
        </p:spPr>
      </p:pic>
      <p:sp>
        <p:nvSpPr>
          <p:cNvPr id="50" name="CuadroTexto 49"/>
          <p:cNvSpPr txBox="1"/>
          <p:nvPr/>
        </p:nvSpPr>
        <p:spPr>
          <a:xfrm>
            <a:off x="83469" y="69908"/>
            <a:ext cx="7776616" cy="461665"/>
          </a:xfrm>
          <a:prstGeom prst="rect">
            <a:avLst/>
          </a:prstGeom>
          <a:noFill/>
        </p:spPr>
        <p:txBody>
          <a:bodyPr wrap="none" rtlCol="0">
            <a:spAutoFit/>
          </a:bodyPr>
          <a:lstStyle/>
          <a:p>
            <a:r>
              <a:rPr lang="es-ES" sz="2400" b="1" dirty="0" err="1"/>
              <a:t>Photonic</a:t>
            </a:r>
            <a:r>
              <a:rPr lang="es-ES" sz="2400" b="1" dirty="0"/>
              <a:t> response of </a:t>
            </a:r>
            <a:r>
              <a:rPr lang="es-ES" sz="2400" b="1" dirty="0" err="1"/>
              <a:t>porous</a:t>
            </a:r>
            <a:r>
              <a:rPr lang="es-ES" sz="2400" b="1" dirty="0"/>
              <a:t> </a:t>
            </a:r>
            <a:r>
              <a:rPr lang="es-ES" sz="2400" b="1" dirty="0" err="1"/>
              <a:t>Bragg</a:t>
            </a:r>
            <a:r>
              <a:rPr lang="es-ES" sz="2400" b="1" dirty="0"/>
              <a:t> microcavity: </a:t>
            </a:r>
            <a:r>
              <a:rPr lang="es-ES" sz="2400" dirty="0"/>
              <a:t>BM-</a:t>
            </a:r>
            <a:r>
              <a:rPr lang="es-ES" sz="2400" dirty="0" err="1"/>
              <a:t>cuvette</a:t>
            </a:r>
            <a:endParaRPr lang="es-ES" sz="2400" dirty="0"/>
          </a:p>
        </p:txBody>
      </p:sp>
      <p:sp>
        <p:nvSpPr>
          <p:cNvPr id="51" name="Flecha abajo 50"/>
          <p:cNvSpPr/>
          <p:nvPr/>
        </p:nvSpPr>
        <p:spPr>
          <a:xfrm rot="5400000">
            <a:off x="6824661" y="3504475"/>
            <a:ext cx="194113" cy="572651"/>
          </a:xfrm>
          <a:prstGeom prst="downArrow">
            <a:avLst/>
          </a:prstGeom>
          <a:solidFill>
            <a:srgbClr val="F0FF00">
              <a:alpha val="49804"/>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lecha abajo 51"/>
          <p:cNvSpPr/>
          <p:nvPr/>
        </p:nvSpPr>
        <p:spPr>
          <a:xfrm rot="5400000">
            <a:off x="7453620" y="3335782"/>
            <a:ext cx="194113" cy="572651"/>
          </a:xfrm>
          <a:prstGeom prst="downArrow">
            <a:avLst/>
          </a:prstGeom>
          <a:solidFill>
            <a:srgbClr val="F0FF00">
              <a:alpha val="49804"/>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Imagen 2"/>
          <p:cNvPicPr>
            <a:picLocks noChangeAspect="1"/>
          </p:cNvPicPr>
          <p:nvPr/>
        </p:nvPicPr>
        <p:blipFill>
          <a:blip r:embed="rId6"/>
          <a:stretch>
            <a:fillRect/>
          </a:stretch>
        </p:blipFill>
        <p:spPr>
          <a:xfrm>
            <a:off x="1403648" y="697478"/>
            <a:ext cx="2840870" cy="2404832"/>
          </a:xfrm>
          <a:prstGeom prst="rect">
            <a:avLst/>
          </a:prstGeom>
        </p:spPr>
      </p:pic>
      <p:sp>
        <p:nvSpPr>
          <p:cNvPr id="4" name="CuadroTexto 3"/>
          <p:cNvSpPr txBox="1"/>
          <p:nvPr/>
        </p:nvSpPr>
        <p:spPr>
          <a:xfrm>
            <a:off x="6184557" y="1407125"/>
            <a:ext cx="386644" cy="369332"/>
          </a:xfrm>
          <a:prstGeom prst="rect">
            <a:avLst/>
          </a:prstGeom>
          <a:noFill/>
        </p:spPr>
        <p:txBody>
          <a:bodyPr wrap="none" rtlCol="0">
            <a:spAutoFit/>
          </a:bodyPr>
          <a:lstStyle/>
          <a:p>
            <a:r>
              <a:rPr lang="en-US" dirty="0">
                <a:latin typeface="Georgia" panose="02040502050405020303" pitchFamily="18" charset="0"/>
              </a:rPr>
              <a:t>x</a:t>
            </a:r>
            <a:r>
              <a:rPr lang="en-US" baseline="-25000" dirty="0">
                <a:latin typeface="Georgia" panose="02040502050405020303" pitchFamily="18" charset="0"/>
              </a:rPr>
              <a:t>3</a:t>
            </a:r>
          </a:p>
        </p:txBody>
      </p:sp>
      <p:sp>
        <p:nvSpPr>
          <p:cNvPr id="27" name="CuadroTexto 26"/>
          <p:cNvSpPr txBox="1"/>
          <p:nvPr/>
        </p:nvSpPr>
        <p:spPr>
          <a:xfrm>
            <a:off x="7676381" y="1407125"/>
            <a:ext cx="367408" cy="369332"/>
          </a:xfrm>
          <a:prstGeom prst="rect">
            <a:avLst/>
          </a:prstGeom>
          <a:noFill/>
        </p:spPr>
        <p:txBody>
          <a:bodyPr wrap="none" rtlCol="0">
            <a:spAutoFit/>
          </a:bodyPr>
          <a:lstStyle/>
          <a:p>
            <a:r>
              <a:rPr lang="en-US" dirty="0">
                <a:latin typeface="Georgia" panose="02040502050405020303" pitchFamily="18" charset="0"/>
              </a:rPr>
              <a:t>x</a:t>
            </a:r>
            <a:r>
              <a:rPr lang="en-US" baseline="-25000" dirty="0">
                <a:latin typeface="Georgia" panose="02040502050405020303" pitchFamily="18" charset="0"/>
              </a:rPr>
              <a:t>1</a:t>
            </a:r>
          </a:p>
        </p:txBody>
      </p:sp>
      <p:sp>
        <p:nvSpPr>
          <p:cNvPr id="29"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 name="Imagen 4"/>
          <p:cNvPicPr>
            <a:picLocks noChangeAspect="1"/>
          </p:cNvPicPr>
          <p:nvPr/>
        </p:nvPicPr>
        <p:blipFill>
          <a:blip r:embed="rId7"/>
          <a:stretch>
            <a:fillRect/>
          </a:stretch>
        </p:blipFill>
        <p:spPr>
          <a:xfrm>
            <a:off x="169351" y="768835"/>
            <a:ext cx="1165244" cy="2228117"/>
          </a:xfrm>
          <a:prstGeom prst="rect">
            <a:avLst/>
          </a:prstGeom>
        </p:spPr>
      </p:pic>
    </p:spTree>
    <p:extLst>
      <p:ext uri="{BB962C8B-B14F-4D97-AF65-F5344CB8AC3E}">
        <p14:creationId xmlns:p14="http://schemas.microsoft.com/office/powerpoint/2010/main" val="1606286011"/>
      </p:ext>
    </p:extLst>
  </p:cSld>
  <p:clrMapOvr>
    <a:masterClrMapping/>
  </p:clrMapOvr>
  <mc:AlternateContent xmlns:mc="http://schemas.openxmlformats.org/markup-compatibility/2006" xmlns:p14="http://schemas.microsoft.com/office/powerpoint/2010/main">
    <mc:Choice Requires="p14">
      <p:transition spd="slow" p14:dur="2000" advTm="25439"/>
    </mc:Choice>
    <mc:Fallback xmlns="">
      <p:transition spd="slow" advTm="25439"/>
    </mc:Fallback>
  </mc:AlternateContent>
  <p:timing>
    <p:tnLst>
      <p:par>
        <p:cTn id="1" dur="indefinite" restart="never" nodeType="tmRoot"/>
      </p:par>
    </p:tnLst>
  </p:timing>
  <p:extLst mod="1">
    <p:ext uri="{E180D4A7-C9FB-4DFB-919C-405C955672EB}">
      <p14:showEvtLst xmlns:p14="http://schemas.microsoft.com/office/powerpoint/2010/main">
        <p14:playEvt time="3868" objId="5"/>
        <p14:triggerEvt type="onClick" time="3868" objId="5"/>
        <p14:stopEvt time="23365" objId="5"/>
        <p14:playEvt time="24245" objId="5"/>
        <p14:triggerEvt type="onClick" time="24245" objId="5"/>
        <p14:stopEvt time="25439" objId="5"/>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7370" y="996028"/>
            <a:ext cx="3354380" cy="4834258"/>
          </a:xfrm>
          <a:prstGeom prst="rect">
            <a:avLst/>
          </a:prstGeom>
        </p:spPr>
      </p:pic>
      <p:pic>
        <p:nvPicPr>
          <p:cNvPr id="6" name="Imagen 5"/>
          <p:cNvPicPr>
            <a:picLocks noChangeAspect="1"/>
          </p:cNvPicPr>
          <p:nvPr/>
        </p:nvPicPr>
        <p:blipFill>
          <a:blip r:embed="rId4"/>
          <a:stretch>
            <a:fillRect/>
          </a:stretch>
        </p:blipFill>
        <p:spPr>
          <a:xfrm>
            <a:off x="4716016" y="2464999"/>
            <a:ext cx="4039902" cy="2961337"/>
          </a:xfrm>
          <a:prstGeom prst="rect">
            <a:avLst/>
          </a:prstGeom>
        </p:spPr>
      </p:pic>
      <p:pic>
        <p:nvPicPr>
          <p:cNvPr id="7" name="13 Imagen"/>
          <p:cNvPicPr>
            <a:picLocks noChangeAspect="1"/>
          </p:cNvPicPr>
          <p:nvPr/>
        </p:nvPicPr>
        <p:blipFill rotWithShape="1">
          <a:blip r:embed="rId5" cstate="print">
            <a:extLst>
              <a:ext uri="{28A0092B-C50C-407E-A947-70E740481C1C}">
                <a14:useLocalDpi xmlns:a14="http://schemas.microsoft.com/office/drawing/2010/main" val="0"/>
              </a:ext>
            </a:extLst>
          </a:blip>
          <a:srcRect l="21925" t="27977" r="13771" b="19189"/>
          <a:stretch/>
        </p:blipFill>
        <p:spPr>
          <a:xfrm>
            <a:off x="8115676" y="857250"/>
            <a:ext cx="1028324" cy="634088"/>
          </a:xfrm>
          <a:prstGeom prst="rect">
            <a:avLst/>
          </a:prstGeom>
        </p:spPr>
      </p:pic>
      <p:pic>
        <p:nvPicPr>
          <p:cNvPr id="8" name="Imagen 7"/>
          <p:cNvPicPr>
            <a:picLocks noChangeAspect="1"/>
          </p:cNvPicPr>
          <p:nvPr/>
        </p:nvPicPr>
        <p:blipFill>
          <a:blip r:embed="rId6"/>
          <a:stretch>
            <a:fillRect/>
          </a:stretch>
        </p:blipFill>
        <p:spPr>
          <a:xfrm>
            <a:off x="8115676" y="1486716"/>
            <a:ext cx="1028324" cy="348817"/>
          </a:xfrm>
          <a:prstGeom prst="rect">
            <a:avLst/>
          </a:prstGeom>
        </p:spPr>
      </p:pic>
      <p:sp>
        <p:nvSpPr>
          <p:cNvPr id="9" name="CuadroTexto 8"/>
          <p:cNvSpPr txBox="1"/>
          <p:nvPr/>
        </p:nvSpPr>
        <p:spPr>
          <a:xfrm>
            <a:off x="45675" y="39857"/>
            <a:ext cx="9098325" cy="461665"/>
          </a:xfrm>
          <a:prstGeom prst="rect">
            <a:avLst/>
          </a:prstGeom>
          <a:noFill/>
        </p:spPr>
        <p:txBody>
          <a:bodyPr wrap="none" rtlCol="0">
            <a:spAutoFit/>
          </a:bodyPr>
          <a:lstStyle/>
          <a:p>
            <a:r>
              <a:rPr lang="es-ES" sz="2400" b="1" dirty="0" err="1" smtClean="0"/>
              <a:t>Photonic</a:t>
            </a:r>
            <a:r>
              <a:rPr lang="es-ES" sz="2400" b="1" dirty="0" smtClean="0"/>
              <a:t> </a:t>
            </a:r>
            <a:r>
              <a:rPr lang="es-ES" sz="2400" b="1" dirty="0"/>
              <a:t>response of Rh101-dye Et-OH </a:t>
            </a:r>
            <a:r>
              <a:rPr lang="es-ES" sz="2400" b="1" dirty="0" err="1"/>
              <a:t>solutions</a:t>
            </a:r>
            <a:r>
              <a:rPr lang="es-ES" sz="2400" b="1" dirty="0"/>
              <a:t> </a:t>
            </a:r>
            <a:r>
              <a:rPr lang="es-ES" sz="2400" b="1" dirty="0" err="1"/>
              <a:t>infiltrated</a:t>
            </a:r>
            <a:r>
              <a:rPr lang="es-ES" sz="2400" b="1" dirty="0"/>
              <a:t> </a:t>
            </a:r>
            <a:r>
              <a:rPr lang="es-ES" sz="2400" b="1" dirty="0" err="1"/>
              <a:t>within</a:t>
            </a:r>
            <a:r>
              <a:rPr lang="es-ES" sz="2400" b="1" dirty="0"/>
              <a:t> BM</a:t>
            </a:r>
          </a:p>
        </p:txBody>
      </p:sp>
      <p:sp>
        <p:nvSpPr>
          <p:cNvPr id="10" name="CuadroTexto 9"/>
          <p:cNvSpPr txBox="1"/>
          <p:nvPr/>
        </p:nvSpPr>
        <p:spPr>
          <a:xfrm>
            <a:off x="2878766" y="1384124"/>
            <a:ext cx="348172" cy="300082"/>
          </a:xfrm>
          <a:prstGeom prst="rect">
            <a:avLst/>
          </a:prstGeom>
          <a:noFill/>
        </p:spPr>
        <p:txBody>
          <a:bodyPr wrap="none" rtlCol="0">
            <a:spAutoFit/>
          </a:bodyPr>
          <a:lstStyle/>
          <a:p>
            <a:r>
              <a:rPr lang="en-US" sz="1350" b="1" dirty="0">
                <a:latin typeface="Times New Roman" panose="02020603050405020304" pitchFamily="18" charset="0"/>
                <a:cs typeface="Times New Roman" panose="02020603050405020304" pitchFamily="18" charset="0"/>
              </a:rPr>
              <a:t>P</a:t>
            </a:r>
            <a:r>
              <a:rPr lang="en-US" sz="1350" b="1" baseline="-25000" dirty="0">
                <a:latin typeface="Times New Roman" panose="02020603050405020304" pitchFamily="18" charset="0"/>
                <a:cs typeface="Times New Roman" panose="02020603050405020304" pitchFamily="18" charset="0"/>
              </a:rPr>
              <a:t>2</a:t>
            </a:r>
          </a:p>
        </p:txBody>
      </p:sp>
      <p:sp>
        <p:nvSpPr>
          <p:cNvPr id="11" name="CuadroTexto 10"/>
          <p:cNvSpPr txBox="1"/>
          <p:nvPr/>
        </p:nvSpPr>
        <p:spPr>
          <a:xfrm>
            <a:off x="2078354" y="1925356"/>
            <a:ext cx="348172" cy="300082"/>
          </a:xfrm>
          <a:prstGeom prst="rect">
            <a:avLst/>
          </a:prstGeom>
          <a:noFill/>
        </p:spPr>
        <p:txBody>
          <a:bodyPr wrap="none" rtlCol="0">
            <a:spAutoFit/>
          </a:bodyPr>
          <a:lstStyle/>
          <a:p>
            <a:r>
              <a:rPr lang="en-US" sz="1350" b="1" dirty="0">
                <a:latin typeface="Times New Roman" panose="02020603050405020304" pitchFamily="18" charset="0"/>
                <a:cs typeface="Times New Roman" panose="02020603050405020304" pitchFamily="18" charset="0"/>
              </a:rPr>
              <a:t>P</a:t>
            </a:r>
            <a:r>
              <a:rPr lang="en-US" sz="1350" b="1" baseline="-25000" dirty="0">
                <a:latin typeface="Times New Roman" panose="02020603050405020304" pitchFamily="18" charset="0"/>
                <a:cs typeface="Times New Roman" panose="02020603050405020304" pitchFamily="18" charset="0"/>
              </a:rPr>
              <a:t>1</a:t>
            </a:r>
          </a:p>
        </p:txBody>
      </p:sp>
      <p:sp>
        <p:nvSpPr>
          <p:cNvPr id="12" name="CuadroTexto 11"/>
          <p:cNvSpPr txBox="1"/>
          <p:nvPr/>
        </p:nvSpPr>
        <p:spPr>
          <a:xfrm>
            <a:off x="2096388" y="3879613"/>
            <a:ext cx="348172" cy="300082"/>
          </a:xfrm>
          <a:prstGeom prst="rect">
            <a:avLst/>
          </a:prstGeom>
          <a:noFill/>
        </p:spPr>
        <p:txBody>
          <a:bodyPr wrap="none" rtlCol="0">
            <a:spAutoFit/>
          </a:bodyPr>
          <a:lstStyle/>
          <a:p>
            <a:r>
              <a:rPr lang="en-US" sz="1350" b="1" dirty="0">
                <a:latin typeface="Times New Roman" panose="02020603050405020304" pitchFamily="18" charset="0"/>
                <a:cs typeface="Times New Roman" panose="02020603050405020304" pitchFamily="18" charset="0"/>
              </a:rPr>
              <a:t>P</a:t>
            </a:r>
            <a:r>
              <a:rPr lang="en-US" sz="1350" b="1" baseline="-25000" dirty="0">
                <a:latin typeface="Times New Roman" panose="02020603050405020304" pitchFamily="18" charset="0"/>
                <a:cs typeface="Times New Roman" panose="02020603050405020304" pitchFamily="18" charset="0"/>
              </a:rPr>
              <a:t>1</a:t>
            </a:r>
          </a:p>
        </p:txBody>
      </p:sp>
      <p:sp>
        <p:nvSpPr>
          <p:cNvPr id="13" name="CuadroTexto 12"/>
          <p:cNvSpPr txBox="1"/>
          <p:nvPr/>
        </p:nvSpPr>
        <p:spPr>
          <a:xfrm>
            <a:off x="2919156" y="3263116"/>
            <a:ext cx="348172" cy="300082"/>
          </a:xfrm>
          <a:prstGeom prst="rect">
            <a:avLst/>
          </a:prstGeom>
          <a:noFill/>
        </p:spPr>
        <p:txBody>
          <a:bodyPr wrap="none" rtlCol="0">
            <a:spAutoFit/>
          </a:bodyPr>
          <a:lstStyle/>
          <a:p>
            <a:r>
              <a:rPr lang="en-US" sz="1350" b="1" dirty="0">
                <a:latin typeface="Times New Roman" panose="02020603050405020304" pitchFamily="18" charset="0"/>
                <a:cs typeface="Times New Roman" panose="02020603050405020304" pitchFamily="18" charset="0"/>
              </a:rPr>
              <a:t>P</a:t>
            </a:r>
            <a:r>
              <a:rPr lang="en-US" sz="1350" b="1" baseline="-25000" dirty="0">
                <a:latin typeface="Times New Roman" panose="02020603050405020304" pitchFamily="18" charset="0"/>
                <a:cs typeface="Times New Roman" panose="02020603050405020304" pitchFamily="18" charset="0"/>
              </a:rPr>
              <a:t>2</a:t>
            </a:r>
          </a:p>
        </p:txBody>
      </p:sp>
      <p:sp>
        <p:nvSpPr>
          <p:cNvPr id="14"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37084484"/>
      </p:ext>
    </p:extLst>
  </p:cSld>
  <p:clrMapOvr>
    <a:masterClrMapping/>
  </p:clrMapOvr>
  <mc:AlternateContent xmlns:mc="http://schemas.openxmlformats.org/markup-compatibility/2006" xmlns:p14="http://schemas.microsoft.com/office/powerpoint/2010/main">
    <mc:Choice Requires="p14">
      <p:transition spd="slow" p14:dur="2000" advTm="1218"/>
    </mc:Choice>
    <mc:Fallback xmlns="">
      <p:transition spd="slow" advTm="1218"/>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5"/>
          <a:stretch>
            <a:fillRect/>
          </a:stretch>
        </p:blipFill>
        <p:spPr>
          <a:xfrm>
            <a:off x="467544" y="1259718"/>
            <a:ext cx="5102450" cy="3897801"/>
          </a:xfrm>
          <a:prstGeom prst="rect">
            <a:avLst/>
          </a:prstGeom>
        </p:spPr>
      </p:pic>
      <p:pic>
        <p:nvPicPr>
          <p:cNvPr id="4" name="34 Imagen"/>
          <p:cNvPicPr>
            <a:picLocks noChangeAspect="1"/>
          </p:cNvPicPr>
          <p:nvPr/>
        </p:nvPicPr>
        <p:blipFill rotWithShape="1">
          <a:blip r:embed="rId6" cstate="print">
            <a:extLst>
              <a:ext uri="{28A0092B-C50C-407E-A947-70E740481C1C}">
                <a14:useLocalDpi xmlns:a14="http://schemas.microsoft.com/office/drawing/2010/main" val="0"/>
              </a:ext>
            </a:extLst>
          </a:blip>
          <a:srcRect l="15719" t="24297" r="5583" b="11772"/>
          <a:stretch/>
        </p:blipFill>
        <p:spPr>
          <a:xfrm>
            <a:off x="8305364" y="857253"/>
            <a:ext cx="835772" cy="509210"/>
          </a:xfrm>
          <a:prstGeom prst="rect">
            <a:avLst/>
          </a:prstGeom>
        </p:spPr>
      </p:pic>
      <p:pic>
        <p:nvPicPr>
          <p:cNvPr id="8" name="Imagen 7"/>
          <p:cNvPicPr>
            <a:picLocks noChangeAspect="1"/>
          </p:cNvPicPr>
          <p:nvPr/>
        </p:nvPicPr>
        <p:blipFill>
          <a:blip r:embed="rId7"/>
          <a:stretch>
            <a:fillRect/>
          </a:stretch>
        </p:blipFill>
        <p:spPr>
          <a:xfrm>
            <a:off x="8305365" y="1362408"/>
            <a:ext cx="835772" cy="636217"/>
          </a:xfrm>
          <a:prstGeom prst="rect">
            <a:avLst/>
          </a:prstGeom>
        </p:spPr>
      </p:pic>
      <p:sp>
        <p:nvSpPr>
          <p:cNvPr id="9" name="CuadroTexto 8"/>
          <p:cNvSpPr txBox="1"/>
          <p:nvPr/>
        </p:nvSpPr>
        <p:spPr>
          <a:xfrm>
            <a:off x="107504" y="69465"/>
            <a:ext cx="9098325" cy="461665"/>
          </a:xfrm>
          <a:prstGeom prst="rect">
            <a:avLst/>
          </a:prstGeom>
          <a:noFill/>
        </p:spPr>
        <p:txBody>
          <a:bodyPr wrap="none" rtlCol="0">
            <a:spAutoFit/>
          </a:bodyPr>
          <a:lstStyle/>
          <a:p>
            <a:r>
              <a:rPr lang="es-ES" sz="2400" b="1" dirty="0" err="1" smtClean="0"/>
              <a:t>Photonic</a:t>
            </a:r>
            <a:r>
              <a:rPr lang="es-ES" sz="2400" b="1" dirty="0" smtClean="0"/>
              <a:t> </a:t>
            </a:r>
            <a:r>
              <a:rPr lang="es-ES" sz="2400" b="1" dirty="0"/>
              <a:t>response of Rh101-dye Et-OH </a:t>
            </a:r>
            <a:r>
              <a:rPr lang="es-ES" sz="2400" b="1" dirty="0" err="1"/>
              <a:t>solutions</a:t>
            </a:r>
            <a:r>
              <a:rPr lang="es-ES" sz="2400" b="1" dirty="0"/>
              <a:t> </a:t>
            </a:r>
            <a:r>
              <a:rPr lang="es-ES" sz="2400" b="1" dirty="0" err="1"/>
              <a:t>infiltrated</a:t>
            </a:r>
            <a:r>
              <a:rPr lang="es-ES" sz="2400" b="1" dirty="0"/>
              <a:t> </a:t>
            </a:r>
            <a:r>
              <a:rPr lang="es-ES" sz="2400" b="1" dirty="0" err="1"/>
              <a:t>within</a:t>
            </a:r>
            <a:r>
              <a:rPr lang="es-ES" sz="2400" b="1" dirty="0"/>
              <a:t> BM</a:t>
            </a:r>
          </a:p>
        </p:txBody>
      </p:sp>
      <p:sp>
        <p:nvSpPr>
          <p:cNvPr id="2" name="CuadroTexto 1"/>
          <p:cNvSpPr txBox="1"/>
          <p:nvPr/>
        </p:nvSpPr>
        <p:spPr>
          <a:xfrm>
            <a:off x="5796136" y="2503780"/>
            <a:ext cx="3345000" cy="1754326"/>
          </a:xfrm>
          <a:prstGeom prst="rect">
            <a:avLst/>
          </a:prstGeom>
          <a:noFill/>
        </p:spPr>
        <p:txBody>
          <a:bodyPr wrap="square" rtlCol="0">
            <a:spAutoFit/>
          </a:bodyPr>
          <a:lstStyle/>
          <a:p>
            <a:r>
              <a:rPr lang="en-US" dirty="0"/>
              <a:t>Note dashed lines optical simulations using BM multilayer model, porous EMA layer components, and refractive index and extinction coefficient of solution as fitting parameters</a:t>
            </a:r>
          </a:p>
        </p:txBody>
      </p:sp>
      <p:cxnSp>
        <p:nvCxnSpPr>
          <p:cNvPr id="6" name="Conector recto de flecha 5"/>
          <p:cNvCxnSpPr>
            <a:stCxn id="2" idx="0"/>
          </p:cNvCxnSpPr>
          <p:nvPr/>
        </p:nvCxnSpPr>
        <p:spPr>
          <a:xfrm flipH="1" flipV="1">
            <a:off x="5979319" y="2286000"/>
            <a:ext cx="1593051" cy="217780"/>
          </a:xfrm>
          <a:prstGeom prst="straightConnector1">
            <a:avLst/>
          </a:prstGeom>
          <a:ln w="38100">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3276600"/>
            <a:ext cx="304800" cy="304800"/>
          </a:xfrm>
          <a:prstGeom prst="rect">
            <a:avLst/>
          </a:prstGeom>
        </p:spPr>
      </p:pic>
      <p:sp>
        <p:nvSpPr>
          <p:cNvPr id="13"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98764839"/>
      </p:ext>
    </p:extLst>
  </p:cSld>
  <p:clrMapOvr>
    <a:masterClrMapping/>
  </p:clrMapOvr>
  <mc:AlternateContent xmlns:mc="http://schemas.openxmlformats.org/markup-compatibility/2006" xmlns:p14="http://schemas.microsoft.com/office/powerpoint/2010/main">
    <mc:Choice Requires="p14">
      <p:transition spd="slow" p14:dur="2000" advTm="50871"/>
    </mc:Choice>
    <mc:Fallback xmlns="">
      <p:transition spd="slow" advTm="5087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5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092" objId="11"/>
        <p14:triggerEvt type="onClick" time="1092" objId="11"/>
        <p14:stopEvt time="47148" objId="11"/>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595585" y="2276872"/>
            <a:ext cx="8080871" cy="3477875"/>
          </a:xfrm>
          <a:prstGeom prst="rect">
            <a:avLst/>
          </a:prstGeom>
          <a:noFill/>
          <a:ln w="9525">
            <a:solidFill>
              <a:schemeClr val="tx1"/>
            </a:solidFill>
            <a:miter lim="800000"/>
            <a:headEnd/>
            <a:tailEnd/>
          </a:ln>
          <a:effectLst/>
        </p:spPr>
        <p:txBody>
          <a:bodyPr wrap="square">
            <a:spAutoFit/>
          </a:bodyPr>
          <a:lstStyle/>
          <a:p>
            <a:pPr>
              <a:spcAft>
                <a:spcPts val="1200"/>
              </a:spcAft>
            </a:pPr>
            <a:r>
              <a:rPr lang="en-US" sz="2000" b="1" dirty="0">
                <a:latin typeface="Arial" pitchFamily="34" charset="0"/>
                <a:cs typeface="Arial" pitchFamily="34" charset="0"/>
              </a:rPr>
              <a:t>OUTLINE OF THE </a:t>
            </a:r>
            <a:r>
              <a:rPr lang="en-US" sz="2000" b="1" dirty="0" smtClean="0">
                <a:latin typeface="Arial" pitchFamily="34" charset="0"/>
                <a:cs typeface="Arial" pitchFamily="34" charset="0"/>
              </a:rPr>
              <a:t>TALK</a:t>
            </a:r>
            <a:endParaRPr lang="en-US" sz="2000" dirty="0">
              <a:latin typeface="Arial" pitchFamily="34" charset="0"/>
              <a:cs typeface="Arial" pitchFamily="34" charset="0"/>
            </a:endParaRPr>
          </a:p>
          <a:p>
            <a:pPr lvl="1">
              <a:spcAft>
                <a:spcPts val="1200"/>
              </a:spcAft>
              <a:buFont typeface="Wingdings" pitchFamily="2" charset="2"/>
              <a:buChar char="Ø"/>
            </a:pPr>
            <a:r>
              <a:rPr lang="en-US" sz="2000" dirty="0">
                <a:latin typeface="Arial" pitchFamily="34" charset="0"/>
                <a:cs typeface="Arial" pitchFamily="34" charset="0"/>
              </a:rPr>
              <a:t>Scientific </a:t>
            </a:r>
            <a:r>
              <a:rPr lang="en-US" sz="2000" dirty="0" smtClean="0">
                <a:latin typeface="Arial" pitchFamily="34" charset="0"/>
                <a:cs typeface="Arial" pitchFamily="34" charset="0"/>
              </a:rPr>
              <a:t>context </a:t>
            </a:r>
          </a:p>
          <a:p>
            <a:pPr lvl="1">
              <a:spcAft>
                <a:spcPts val="1200"/>
              </a:spcAft>
              <a:buFont typeface="Wingdings" pitchFamily="2" charset="2"/>
              <a:buChar char="Ø"/>
            </a:pPr>
            <a:r>
              <a:rPr lang="en-US" sz="2000" dirty="0" smtClean="0">
                <a:latin typeface="Arial" pitchFamily="34" charset="0"/>
                <a:cs typeface="Arial" pitchFamily="34" charset="0"/>
              </a:rPr>
              <a:t>Birefringent Sculptured Bragg </a:t>
            </a:r>
            <a:r>
              <a:rPr lang="en-US" sz="2000" dirty="0" err="1" smtClean="0">
                <a:latin typeface="Arial" pitchFamily="34" charset="0"/>
                <a:cs typeface="Arial" pitchFamily="34" charset="0"/>
              </a:rPr>
              <a:t>Microcavities</a:t>
            </a:r>
            <a:r>
              <a:rPr lang="en-US" sz="2000" dirty="0" smtClean="0">
                <a:latin typeface="Arial" pitchFamily="34" charset="0"/>
                <a:cs typeface="Arial" pitchFamily="34" charset="0"/>
              </a:rPr>
              <a:t> (SBM): microstructure and optical response</a:t>
            </a:r>
          </a:p>
          <a:p>
            <a:pPr lvl="1">
              <a:spcAft>
                <a:spcPts val="1200"/>
              </a:spcAft>
              <a:buFont typeface="Wingdings" pitchFamily="2" charset="2"/>
              <a:buChar char="Ø"/>
            </a:pPr>
            <a:r>
              <a:rPr lang="en-US" sz="2000" i="1" dirty="0">
                <a:latin typeface="Arial" pitchFamily="34" charset="0"/>
                <a:cs typeface="Arial" pitchFamily="34" charset="0"/>
              </a:rPr>
              <a:t>Application for vapor monitoring</a:t>
            </a:r>
            <a:endParaRPr lang="en-US" sz="2000" dirty="0">
              <a:latin typeface="Arial" pitchFamily="34" charset="0"/>
              <a:cs typeface="Arial" pitchFamily="34" charset="0"/>
            </a:endParaRPr>
          </a:p>
          <a:p>
            <a:pPr lvl="1">
              <a:spcAft>
                <a:spcPts val="1200"/>
              </a:spcAft>
              <a:buFont typeface="Wingdings" pitchFamily="2" charset="2"/>
              <a:buChar char="Ø"/>
            </a:pPr>
            <a:r>
              <a:rPr lang="en-US" sz="2000" i="1" dirty="0" smtClean="0">
                <a:latin typeface="Arial" pitchFamily="34" charset="0"/>
                <a:cs typeface="Arial" pitchFamily="34" charset="0"/>
              </a:rPr>
              <a:t>Application for liquid monitoring</a:t>
            </a:r>
          </a:p>
          <a:p>
            <a:pPr lvl="1">
              <a:spcAft>
                <a:spcPts val="1200"/>
              </a:spcAft>
              <a:buFont typeface="Wingdings" pitchFamily="2" charset="2"/>
              <a:buChar char="Ø"/>
            </a:pPr>
            <a:r>
              <a:rPr lang="en-US" sz="2000" i="1" dirty="0" smtClean="0">
                <a:latin typeface="Arial" pitchFamily="34" charset="0"/>
                <a:cs typeface="Arial" pitchFamily="34" charset="0"/>
              </a:rPr>
              <a:t>Light </a:t>
            </a:r>
            <a:r>
              <a:rPr lang="en-US" sz="2000" i="1" dirty="0">
                <a:latin typeface="Arial" pitchFamily="34" charset="0"/>
                <a:cs typeface="Arial" pitchFamily="34" charset="0"/>
              </a:rPr>
              <a:t>Confinement Effects </a:t>
            </a:r>
            <a:r>
              <a:rPr lang="en-US" sz="2000" i="1" dirty="0" smtClean="0">
                <a:latin typeface="Arial" pitchFamily="34" charset="0"/>
                <a:cs typeface="Arial" pitchFamily="34" charset="0"/>
              </a:rPr>
              <a:t>in SBM</a:t>
            </a:r>
          </a:p>
          <a:p>
            <a:pPr lvl="1">
              <a:spcAft>
                <a:spcPts val="1200"/>
              </a:spcAft>
              <a:buFont typeface="Wingdings" pitchFamily="2" charset="2"/>
              <a:buChar char="Ø"/>
            </a:pPr>
            <a:r>
              <a:rPr lang="en-US" sz="2000" dirty="0" smtClean="0">
                <a:latin typeface="Arial" pitchFamily="34" charset="0"/>
                <a:cs typeface="Arial" pitchFamily="34" charset="0"/>
              </a:rPr>
              <a:t>Summary</a:t>
            </a:r>
            <a:endParaRPr lang="en-US" sz="2000" dirty="0">
              <a:latin typeface="Arial" pitchFamily="34" charset="0"/>
              <a:cs typeface="Arial" pitchFamily="34" charset="0"/>
            </a:endParaRPr>
          </a:p>
        </p:txBody>
      </p:sp>
      <p:sp>
        <p:nvSpPr>
          <p:cNvPr id="5" name="Rectángulo 4"/>
          <p:cNvSpPr/>
          <p:nvPr/>
        </p:nvSpPr>
        <p:spPr>
          <a:xfrm>
            <a:off x="1115616" y="908720"/>
            <a:ext cx="7416824" cy="830997"/>
          </a:xfrm>
          <a:prstGeom prst="rect">
            <a:avLst/>
          </a:prstGeom>
        </p:spPr>
        <p:txBody>
          <a:bodyPr wrap="square">
            <a:spAutoFit/>
          </a:bodyPr>
          <a:lstStyle/>
          <a:p>
            <a:r>
              <a:rPr lang="en-US" sz="2400" b="1" dirty="0">
                <a:ea typeface="Calibri" panose="020F0502020204030204" pitchFamily="34" charset="0"/>
              </a:rPr>
              <a:t>Porous Bragg </a:t>
            </a:r>
            <a:r>
              <a:rPr lang="en-US" sz="2400" b="1" dirty="0" err="1">
                <a:ea typeface="Calibri" panose="020F0502020204030204" pitchFamily="34" charset="0"/>
              </a:rPr>
              <a:t>microcavities</a:t>
            </a:r>
            <a:r>
              <a:rPr lang="en-US" sz="2400" b="1" dirty="0">
                <a:ea typeface="Calibri" panose="020F0502020204030204" pitchFamily="34" charset="0"/>
              </a:rPr>
              <a:t> as sensing transductors for condensed vapors, transparent fluids and dye </a:t>
            </a:r>
            <a:r>
              <a:rPr lang="en-US" sz="2400" b="1" dirty="0" smtClean="0">
                <a:ea typeface="Calibri" panose="020F0502020204030204" pitchFamily="34" charset="0"/>
              </a:rPr>
              <a:t>solutions</a:t>
            </a:r>
            <a:endParaRPr lang="en-GB" sz="2400" b="1" dirty="0"/>
          </a:p>
        </p:txBody>
      </p:sp>
    </p:spTree>
    <p:extLst>
      <p:ext uri="{BB962C8B-B14F-4D97-AF65-F5344CB8AC3E}">
        <p14:creationId xmlns:p14="http://schemas.microsoft.com/office/powerpoint/2010/main" val="914288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4 Imagen"/>
          <p:cNvPicPr>
            <a:picLocks noChangeAspect="1"/>
          </p:cNvPicPr>
          <p:nvPr/>
        </p:nvPicPr>
        <p:blipFill rotWithShape="1">
          <a:blip r:embed="rId3" cstate="print">
            <a:extLst>
              <a:ext uri="{28A0092B-C50C-407E-A947-70E740481C1C}">
                <a14:useLocalDpi xmlns:a14="http://schemas.microsoft.com/office/drawing/2010/main" val="0"/>
              </a:ext>
            </a:extLst>
          </a:blip>
          <a:srcRect l="15719" t="24297" r="5583" b="11772"/>
          <a:stretch/>
        </p:blipFill>
        <p:spPr>
          <a:xfrm>
            <a:off x="8305364" y="857253"/>
            <a:ext cx="835772" cy="509210"/>
          </a:xfrm>
          <a:prstGeom prst="rect">
            <a:avLst/>
          </a:prstGeom>
        </p:spPr>
      </p:pic>
      <p:pic>
        <p:nvPicPr>
          <p:cNvPr id="8" name="Imagen 7"/>
          <p:cNvPicPr>
            <a:picLocks noChangeAspect="1"/>
          </p:cNvPicPr>
          <p:nvPr/>
        </p:nvPicPr>
        <p:blipFill>
          <a:blip r:embed="rId4"/>
          <a:stretch>
            <a:fillRect/>
          </a:stretch>
        </p:blipFill>
        <p:spPr>
          <a:xfrm>
            <a:off x="8305365" y="1362408"/>
            <a:ext cx="835772" cy="636217"/>
          </a:xfrm>
          <a:prstGeom prst="rect">
            <a:avLst/>
          </a:prstGeom>
        </p:spPr>
      </p:pic>
      <p:sp>
        <p:nvSpPr>
          <p:cNvPr id="2" name="CuadroTexto 1"/>
          <p:cNvSpPr txBox="1"/>
          <p:nvPr/>
        </p:nvSpPr>
        <p:spPr>
          <a:xfrm>
            <a:off x="3305432" y="4441394"/>
            <a:ext cx="5515040" cy="923330"/>
          </a:xfrm>
          <a:prstGeom prst="rect">
            <a:avLst/>
          </a:prstGeom>
          <a:noFill/>
        </p:spPr>
        <p:txBody>
          <a:bodyPr wrap="square" rtlCol="0">
            <a:spAutoFit/>
          </a:bodyPr>
          <a:lstStyle/>
          <a:p>
            <a:r>
              <a:rPr lang="en-US" dirty="0"/>
              <a:t>Optical simulations using BM multilayer model, porous EMA layer components, and refractive index and extinction coefficient of solution as fitting parameters</a:t>
            </a:r>
          </a:p>
        </p:txBody>
      </p:sp>
      <p:sp>
        <p:nvSpPr>
          <p:cNvPr id="10" name="CuadroTexto 9"/>
          <p:cNvSpPr txBox="1"/>
          <p:nvPr/>
        </p:nvSpPr>
        <p:spPr>
          <a:xfrm>
            <a:off x="366727" y="1363256"/>
            <a:ext cx="2784608" cy="300082"/>
          </a:xfrm>
          <a:prstGeom prst="rect">
            <a:avLst/>
          </a:prstGeom>
          <a:noFill/>
        </p:spPr>
        <p:txBody>
          <a:bodyPr wrap="none" rtlCol="0">
            <a:spAutoFit/>
          </a:bodyPr>
          <a:lstStyle/>
          <a:p>
            <a:r>
              <a:rPr lang="en-US" sz="1350" dirty="0"/>
              <a:t>Optical model using WVASE software</a:t>
            </a:r>
          </a:p>
        </p:txBody>
      </p:sp>
      <p:pic>
        <p:nvPicPr>
          <p:cNvPr id="11" name="Imagen 10"/>
          <p:cNvPicPr>
            <a:picLocks noChangeAspect="1"/>
          </p:cNvPicPr>
          <p:nvPr/>
        </p:nvPicPr>
        <p:blipFill>
          <a:blip r:embed="rId5"/>
          <a:stretch>
            <a:fillRect/>
          </a:stretch>
        </p:blipFill>
        <p:spPr>
          <a:xfrm>
            <a:off x="3716545" y="1640255"/>
            <a:ext cx="4278155" cy="2643489"/>
          </a:xfrm>
          <a:prstGeom prst="rect">
            <a:avLst/>
          </a:prstGeom>
        </p:spPr>
      </p:pic>
      <p:pic>
        <p:nvPicPr>
          <p:cNvPr id="12" name="Imagen 11"/>
          <p:cNvPicPr>
            <a:picLocks noChangeAspect="1"/>
          </p:cNvPicPr>
          <p:nvPr/>
        </p:nvPicPr>
        <p:blipFill>
          <a:blip r:embed="rId6"/>
          <a:stretch>
            <a:fillRect/>
          </a:stretch>
        </p:blipFill>
        <p:spPr>
          <a:xfrm>
            <a:off x="1534309" y="1914532"/>
            <a:ext cx="1771124" cy="2385671"/>
          </a:xfrm>
          <a:prstGeom prst="rect">
            <a:avLst/>
          </a:prstGeom>
        </p:spPr>
      </p:pic>
      <p:pic>
        <p:nvPicPr>
          <p:cNvPr id="5" name="Imagen 4"/>
          <p:cNvPicPr>
            <a:picLocks noChangeAspect="1"/>
          </p:cNvPicPr>
          <p:nvPr/>
        </p:nvPicPr>
        <p:blipFill>
          <a:blip r:embed="rId7"/>
          <a:stretch>
            <a:fillRect/>
          </a:stretch>
        </p:blipFill>
        <p:spPr>
          <a:xfrm>
            <a:off x="554858" y="1748264"/>
            <a:ext cx="824119" cy="1503600"/>
          </a:xfrm>
          <a:prstGeom prst="rect">
            <a:avLst/>
          </a:prstGeom>
        </p:spPr>
      </p:pic>
      <p:sp>
        <p:nvSpPr>
          <p:cNvPr id="6" name="Rectángulo 5"/>
          <p:cNvSpPr/>
          <p:nvPr/>
        </p:nvSpPr>
        <p:spPr>
          <a:xfrm>
            <a:off x="1570705" y="2258955"/>
            <a:ext cx="1584528" cy="405000"/>
          </a:xfrm>
          <a:prstGeom prst="rect">
            <a:avLst/>
          </a:prstGeom>
          <a:solidFill>
            <a:schemeClr val="accent6">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ángulo 12"/>
          <p:cNvSpPr/>
          <p:nvPr/>
        </p:nvSpPr>
        <p:spPr>
          <a:xfrm>
            <a:off x="1570705" y="2035112"/>
            <a:ext cx="1584528" cy="108000"/>
          </a:xfrm>
          <a:prstGeom prst="rect">
            <a:avLst/>
          </a:prstGeom>
          <a:solidFill>
            <a:schemeClr val="accent6">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ángulo 13"/>
          <p:cNvSpPr/>
          <p:nvPr/>
        </p:nvSpPr>
        <p:spPr>
          <a:xfrm>
            <a:off x="1570705" y="2770835"/>
            <a:ext cx="1584528" cy="108000"/>
          </a:xfrm>
          <a:prstGeom prst="rect">
            <a:avLst/>
          </a:prstGeom>
          <a:solidFill>
            <a:schemeClr val="accent6">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ángulo 14"/>
          <p:cNvSpPr/>
          <p:nvPr/>
        </p:nvSpPr>
        <p:spPr>
          <a:xfrm>
            <a:off x="1570705" y="1922277"/>
            <a:ext cx="1584528" cy="108000"/>
          </a:xfrm>
          <a:prstGeom prst="rect">
            <a:avLst/>
          </a:prstGeom>
          <a:solidFill>
            <a:schemeClr val="accent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ángulo 15"/>
          <p:cNvSpPr/>
          <p:nvPr/>
        </p:nvSpPr>
        <p:spPr>
          <a:xfrm>
            <a:off x="1561409" y="2136723"/>
            <a:ext cx="1584528" cy="108000"/>
          </a:xfrm>
          <a:prstGeom prst="rect">
            <a:avLst/>
          </a:prstGeom>
          <a:solidFill>
            <a:schemeClr val="accent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ángulo 16"/>
          <p:cNvSpPr/>
          <p:nvPr/>
        </p:nvSpPr>
        <p:spPr>
          <a:xfrm>
            <a:off x="1570705" y="2668715"/>
            <a:ext cx="1584528" cy="108000"/>
          </a:xfrm>
          <a:prstGeom prst="rect">
            <a:avLst/>
          </a:prstGeom>
          <a:solidFill>
            <a:schemeClr val="accent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ángulo 17"/>
          <p:cNvSpPr/>
          <p:nvPr/>
        </p:nvSpPr>
        <p:spPr>
          <a:xfrm>
            <a:off x="1561409" y="2872955"/>
            <a:ext cx="1584528" cy="108000"/>
          </a:xfrm>
          <a:prstGeom prst="rect">
            <a:avLst/>
          </a:prstGeom>
          <a:solidFill>
            <a:schemeClr val="accent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uadroTexto 20"/>
          <p:cNvSpPr txBox="1"/>
          <p:nvPr/>
        </p:nvSpPr>
        <p:spPr>
          <a:xfrm>
            <a:off x="107504" y="69465"/>
            <a:ext cx="9098325" cy="461665"/>
          </a:xfrm>
          <a:prstGeom prst="rect">
            <a:avLst/>
          </a:prstGeom>
          <a:noFill/>
        </p:spPr>
        <p:txBody>
          <a:bodyPr wrap="none" rtlCol="0">
            <a:spAutoFit/>
          </a:bodyPr>
          <a:lstStyle/>
          <a:p>
            <a:r>
              <a:rPr lang="es-ES" sz="2400" b="1" dirty="0" err="1" smtClean="0"/>
              <a:t>Photonic</a:t>
            </a:r>
            <a:r>
              <a:rPr lang="es-ES" sz="2400" b="1" dirty="0" smtClean="0"/>
              <a:t> </a:t>
            </a:r>
            <a:r>
              <a:rPr lang="es-ES" sz="2400" b="1" dirty="0"/>
              <a:t>response of Rh101-dye Et-OH </a:t>
            </a:r>
            <a:r>
              <a:rPr lang="es-ES" sz="2400" b="1" dirty="0" err="1"/>
              <a:t>solutions</a:t>
            </a:r>
            <a:r>
              <a:rPr lang="es-ES" sz="2400" b="1" dirty="0"/>
              <a:t> </a:t>
            </a:r>
            <a:r>
              <a:rPr lang="es-ES" sz="2400" b="1" dirty="0" err="1"/>
              <a:t>infiltrated</a:t>
            </a:r>
            <a:r>
              <a:rPr lang="es-ES" sz="2400" b="1" dirty="0"/>
              <a:t> </a:t>
            </a:r>
            <a:r>
              <a:rPr lang="es-ES" sz="2400" b="1" dirty="0" err="1"/>
              <a:t>within</a:t>
            </a:r>
            <a:r>
              <a:rPr lang="es-ES" sz="2400" b="1" dirty="0"/>
              <a:t> BM</a:t>
            </a:r>
          </a:p>
        </p:txBody>
      </p:sp>
      <p:sp>
        <p:nvSpPr>
          <p:cNvPr id="22"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59192617"/>
      </p:ext>
    </p:extLst>
  </p:cSld>
  <p:clrMapOvr>
    <a:masterClrMapping/>
  </p:clrMapOvr>
  <mc:AlternateContent xmlns:mc="http://schemas.openxmlformats.org/markup-compatibility/2006" xmlns:p14="http://schemas.microsoft.com/office/powerpoint/2010/main">
    <mc:Choice Requires="p14">
      <p:transition spd="slow" p14:dur="2000" advTm="43198"/>
    </mc:Choice>
    <mc:Fallback xmlns="">
      <p:transition spd="slow" advTm="43198"/>
    </mc:Fallback>
  </mc:AlternateContent>
  <p:timing>
    <p:tnLst>
      <p:par>
        <p:cTn id="1" dur="indefinite" restart="never" nodeType="tmRoot"/>
      </p:par>
    </p:tnLst>
  </p:timing>
  <p:extLst mod="1">
    <p:ext uri="{E180D4A7-C9FB-4DFB-919C-405C955672EB}">
      <p14:showEvtLst xmlns:p14="http://schemas.microsoft.com/office/powerpoint/2010/main">
        <p14:playEvt time="1620" objId="19"/>
        <p14:triggerEvt type="onClick" time="1620" objId="19"/>
        <p14:stopEvt time="41608" objId="19"/>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25132" y="75775"/>
            <a:ext cx="8801192" cy="400110"/>
          </a:xfrm>
          <a:prstGeom prst="rect">
            <a:avLst/>
          </a:prstGeom>
          <a:noFill/>
        </p:spPr>
        <p:txBody>
          <a:bodyPr wrap="none" rtlCol="0">
            <a:spAutoFit/>
          </a:bodyPr>
          <a:lstStyle/>
          <a:p>
            <a:r>
              <a:rPr lang="es-ES" sz="2000" b="1" dirty="0" err="1" smtClean="0"/>
              <a:t>Comparison</a:t>
            </a:r>
            <a:r>
              <a:rPr lang="es-ES" sz="2000" b="1" dirty="0" smtClean="0"/>
              <a:t> of </a:t>
            </a:r>
            <a:r>
              <a:rPr lang="es-ES" sz="2000" b="1" dirty="0" err="1"/>
              <a:t>photonic</a:t>
            </a:r>
            <a:r>
              <a:rPr lang="es-ES" sz="2000" b="1" dirty="0"/>
              <a:t> response </a:t>
            </a:r>
            <a:r>
              <a:rPr lang="es-ES" sz="2000" b="1" dirty="0" smtClean="0"/>
              <a:t>of </a:t>
            </a:r>
            <a:r>
              <a:rPr lang="es-ES" sz="2000" b="1" dirty="0" err="1"/>
              <a:t>dye</a:t>
            </a:r>
            <a:r>
              <a:rPr lang="es-ES" sz="2000" b="1" dirty="0"/>
              <a:t> </a:t>
            </a:r>
            <a:r>
              <a:rPr lang="es-ES" sz="2000" b="1" dirty="0" err="1"/>
              <a:t>solutions</a:t>
            </a:r>
            <a:r>
              <a:rPr lang="es-ES" sz="2000" b="1" dirty="0"/>
              <a:t> free </a:t>
            </a:r>
            <a:r>
              <a:rPr lang="es-ES" sz="2000" b="1" dirty="0" smtClean="0"/>
              <a:t>and </a:t>
            </a:r>
            <a:r>
              <a:rPr lang="es-ES" sz="2000" b="1" dirty="0" err="1"/>
              <a:t>infiltrated</a:t>
            </a:r>
            <a:r>
              <a:rPr lang="es-ES" sz="2000" b="1" dirty="0"/>
              <a:t> </a:t>
            </a:r>
            <a:r>
              <a:rPr lang="es-ES" sz="2000" b="1" dirty="0" err="1"/>
              <a:t>within</a:t>
            </a:r>
            <a:r>
              <a:rPr lang="es-ES" sz="2000" b="1" dirty="0"/>
              <a:t> BM </a:t>
            </a:r>
          </a:p>
        </p:txBody>
      </p:sp>
      <p:sp>
        <p:nvSpPr>
          <p:cNvPr id="14" name="CuadroTexto 13"/>
          <p:cNvSpPr txBox="1"/>
          <p:nvPr/>
        </p:nvSpPr>
        <p:spPr>
          <a:xfrm>
            <a:off x="4259106" y="1471491"/>
            <a:ext cx="4482359" cy="1754326"/>
          </a:xfrm>
          <a:prstGeom prst="rect">
            <a:avLst/>
          </a:prstGeom>
          <a:noFill/>
        </p:spPr>
        <p:txBody>
          <a:bodyPr wrap="square" rtlCol="0">
            <a:spAutoFit/>
          </a:bodyPr>
          <a:lstStyle/>
          <a:p>
            <a:r>
              <a:rPr lang="en-US" dirty="0"/>
              <a:t>When dye-solution infiltrated within BM:</a:t>
            </a:r>
          </a:p>
          <a:p>
            <a:endParaRPr lang="en-US" dirty="0"/>
          </a:p>
          <a:p>
            <a:pPr marL="257175" indent="-257175">
              <a:buFont typeface="Arial" panose="020B0604020202020204" pitchFamily="34" charset="0"/>
              <a:buChar char="•"/>
            </a:pPr>
            <a:r>
              <a:rPr lang="en-US" dirty="0" smtClean="0"/>
              <a:t>Giant </a:t>
            </a:r>
            <a:r>
              <a:rPr lang="en-US" dirty="0"/>
              <a:t>(x20 !!!) dye absorption</a:t>
            </a:r>
          </a:p>
          <a:p>
            <a:pPr marL="257175" indent="-257175">
              <a:buFont typeface="Arial" panose="020B0604020202020204" pitchFamily="34" charset="0"/>
              <a:buChar char="•"/>
            </a:pPr>
            <a:r>
              <a:rPr lang="en-US" dirty="0"/>
              <a:t>Enhanced anomalous dispersion of refractive index</a:t>
            </a:r>
          </a:p>
          <a:p>
            <a:pPr marL="257175" indent="-257175">
              <a:buFont typeface="Arial" panose="020B0604020202020204" pitchFamily="34" charset="0"/>
              <a:buChar char="•"/>
            </a:pPr>
            <a:r>
              <a:rPr lang="en-US" dirty="0"/>
              <a:t>Modified (red shifted) absorption</a:t>
            </a:r>
          </a:p>
        </p:txBody>
      </p:sp>
      <p:sp>
        <p:nvSpPr>
          <p:cNvPr id="19"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Imagen 6"/>
          <p:cNvPicPr>
            <a:picLocks noChangeAspect="1"/>
          </p:cNvPicPr>
          <p:nvPr/>
        </p:nvPicPr>
        <p:blipFill>
          <a:blip r:embed="rId3"/>
          <a:stretch>
            <a:fillRect/>
          </a:stretch>
        </p:blipFill>
        <p:spPr>
          <a:xfrm>
            <a:off x="395536" y="836711"/>
            <a:ext cx="3744416" cy="5089433"/>
          </a:xfrm>
          <a:prstGeom prst="rect">
            <a:avLst/>
          </a:prstGeom>
        </p:spPr>
      </p:pic>
    </p:spTree>
    <p:extLst>
      <p:ext uri="{BB962C8B-B14F-4D97-AF65-F5344CB8AC3E}">
        <p14:creationId xmlns:p14="http://schemas.microsoft.com/office/powerpoint/2010/main" val="2873762812"/>
      </p:ext>
    </p:extLst>
  </p:cSld>
  <p:clrMapOvr>
    <a:masterClrMapping/>
  </p:clrMapOvr>
  <mc:AlternateContent xmlns:mc="http://schemas.openxmlformats.org/markup-compatibility/2006" xmlns:p14="http://schemas.microsoft.com/office/powerpoint/2010/main">
    <mc:Choice Requires="p14">
      <p:transition spd="slow" p14:dur="2000" advTm="75439"/>
    </mc:Choice>
    <mc:Fallback xmlns="">
      <p:transition spd="slow" advTm="75439"/>
    </mc:Fallback>
  </mc:AlternateContent>
  <p:timing>
    <p:tnLst>
      <p:par>
        <p:cTn id="1" dur="indefinite" restart="never" nodeType="tmRoot"/>
      </p:par>
    </p:tnLst>
  </p:timing>
  <p:extLst mod="1">
    <p:ext uri="{E180D4A7-C9FB-4DFB-919C-405C955672EB}">
      <p14:showEvtLst xmlns:p14="http://schemas.microsoft.com/office/powerpoint/2010/main">
        <p14:playEvt time="3068" objId="2"/>
        <p14:triggerEvt type="onClick" time="3068" objId="2"/>
        <p14:stopEvt time="74745" objId="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BECB610-D4C9-4988-918F-F69F1C7F8EBE}" type="slidenum">
              <a:rPr lang="en-US" smtClean="0"/>
              <a:t>42</a:t>
            </a:fld>
            <a:endParaRPr lang="en-US"/>
          </a:p>
        </p:txBody>
      </p:sp>
      <p:sp>
        <p:nvSpPr>
          <p:cNvPr id="2" name="CuadroTexto 1"/>
          <p:cNvSpPr txBox="1"/>
          <p:nvPr/>
        </p:nvSpPr>
        <p:spPr>
          <a:xfrm>
            <a:off x="107504" y="129131"/>
            <a:ext cx="5379229" cy="400110"/>
          </a:xfrm>
          <a:prstGeom prst="rect">
            <a:avLst/>
          </a:prstGeom>
          <a:noFill/>
        </p:spPr>
        <p:txBody>
          <a:bodyPr wrap="none" rtlCol="0">
            <a:spAutoFit/>
          </a:bodyPr>
          <a:lstStyle/>
          <a:p>
            <a:r>
              <a:rPr lang="en-US" sz="2000" b="1" dirty="0" smtClean="0"/>
              <a:t>Electric </a:t>
            </a:r>
            <a:r>
              <a:rPr lang="en-US" sz="2000" b="1" dirty="0"/>
              <a:t>field localization/confinement within BM</a:t>
            </a:r>
          </a:p>
        </p:txBody>
      </p:sp>
      <p:pic>
        <p:nvPicPr>
          <p:cNvPr id="3" name="Imagen 2"/>
          <p:cNvPicPr>
            <a:picLocks noChangeAspect="1"/>
          </p:cNvPicPr>
          <p:nvPr/>
        </p:nvPicPr>
        <p:blipFill>
          <a:blip r:embed="rId3"/>
          <a:stretch>
            <a:fillRect/>
          </a:stretch>
        </p:blipFill>
        <p:spPr>
          <a:xfrm>
            <a:off x="1655808" y="3425429"/>
            <a:ext cx="5699034" cy="2071440"/>
          </a:xfrm>
          <a:prstGeom prst="rect">
            <a:avLst/>
          </a:prstGeom>
        </p:spPr>
      </p:pic>
      <p:pic>
        <p:nvPicPr>
          <p:cNvPr id="7" name="Imagen 6"/>
          <p:cNvPicPr>
            <a:picLocks noChangeAspect="1"/>
          </p:cNvPicPr>
          <p:nvPr/>
        </p:nvPicPr>
        <p:blipFill>
          <a:blip r:embed="rId4"/>
          <a:stretch>
            <a:fillRect/>
          </a:stretch>
        </p:blipFill>
        <p:spPr>
          <a:xfrm>
            <a:off x="1646376" y="1235869"/>
            <a:ext cx="5699034" cy="2079000"/>
          </a:xfrm>
          <a:prstGeom prst="rect">
            <a:avLst/>
          </a:prstGeom>
        </p:spPr>
      </p:pic>
      <p:sp>
        <p:nvSpPr>
          <p:cNvPr id="10"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63776387"/>
      </p:ext>
    </p:extLst>
  </p:cSld>
  <p:clrMapOvr>
    <a:masterClrMapping/>
  </p:clrMapOvr>
  <mc:AlternateContent xmlns:mc="http://schemas.openxmlformats.org/markup-compatibility/2006" xmlns:p14="http://schemas.microsoft.com/office/powerpoint/2010/main">
    <mc:Choice Requires="p14">
      <p:transition spd="slow" p14:dur="2000" advTm="41023"/>
    </mc:Choice>
    <mc:Fallback xmlns="">
      <p:transition spd="slow" advTm="41023"/>
    </mc:Fallback>
  </mc:AlternateContent>
  <p:timing>
    <p:tnLst>
      <p:par>
        <p:cTn id="1" dur="indefinite" restart="never" nodeType="tmRoot"/>
      </p:par>
    </p:tnLst>
  </p:timing>
  <p:extLst mod="1">
    <p:ext uri="{E180D4A7-C9FB-4DFB-919C-405C955672EB}">
      <p14:showEvtLst xmlns:p14="http://schemas.microsoft.com/office/powerpoint/2010/main">
        <p14:playEvt time="2773" objId="5"/>
        <p14:triggerEvt type="onClick" time="2773" objId="5"/>
        <p14:stopEvt time="39164" objId="5"/>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23580" y="106747"/>
            <a:ext cx="8011745" cy="400110"/>
          </a:xfrm>
          <a:prstGeom prst="rect">
            <a:avLst/>
          </a:prstGeom>
          <a:noFill/>
        </p:spPr>
        <p:txBody>
          <a:bodyPr wrap="none" rtlCol="0">
            <a:spAutoFit/>
          </a:bodyPr>
          <a:lstStyle/>
          <a:p>
            <a:r>
              <a:rPr lang="en-US" sz="2000" b="1" dirty="0"/>
              <a:t>Applications: </a:t>
            </a:r>
            <a:r>
              <a:rPr lang="en-US" sz="2000" dirty="0"/>
              <a:t>to enhance sensing (biosensing) capabilities of dye molecules</a:t>
            </a:r>
          </a:p>
        </p:txBody>
      </p:sp>
      <p:sp>
        <p:nvSpPr>
          <p:cNvPr id="6" name="CuadroTexto 5"/>
          <p:cNvSpPr txBox="1"/>
          <p:nvPr/>
        </p:nvSpPr>
        <p:spPr>
          <a:xfrm>
            <a:off x="252308" y="1371672"/>
            <a:ext cx="4031660" cy="1200329"/>
          </a:xfrm>
          <a:prstGeom prst="rect">
            <a:avLst/>
          </a:prstGeom>
          <a:noFill/>
        </p:spPr>
        <p:txBody>
          <a:bodyPr wrap="square" rtlCol="0">
            <a:spAutoFit/>
          </a:bodyPr>
          <a:lstStyle/>
          <a:p>
            <a:r>
              <a:rPr lang="en-US" dirty="0"/>
              <a:t>Note that similar principle applies for enhanced sensitivity of dye molecules nearby </a:t>
            </a:r>
            <a:r>
              <a:rPr lang="en-US" dirty="0" err="1"/>
              <a:t>plasmonic</a:t>
            </a:r>
            <a:r>
              <a:rPr lang="en-US" dirty="0"/>
              <a:t> nanoparticles due to local field enhancement </a:t>
            </a:r>
          </a:p>
        </p:txBody>
      </p:sp>
      <p:sp>
        <p:nvSpPr>
          <p:cNvPr id="8" name="Rectángulo 7"/>
          <p:cNvSpPr/>
          <p:nvPr/>
        </p:nvSpPr>
        <p:spPr>
          <a:xfrm>
            <a:off x="4794069" y="1371672"/>
            <a:ext cx="4178481" cy="923330"/>
          </a:xfrm>
          <a:prstGeom prst="rect">
            <a:avLst/>
          </a:prstGeom>
        </p:spPr>
        <p:txBody>
          <a:bodyPr wrap="square">
            <a:spAutoFit/>
          </a:bodyPr>
          <a:lstStyle/>
          <a:p>
            <a:r>
              <a:rPr lang="en-US" dirty="0"/>
              <a:t>Design microfluidic devices with photonic crystals with resonant peaks both at dye-absorption and dye-emission wavelengths</a:t>
            </a:r>
          </a:p>
        </p:txBody>
      </p:sp>
      <p:grpSp>
        <p:nvGrpSpPr>
          <p:cNvPr id="22" name="Grupo 21"/>
          <p:cNvGrpSpPr/>
          <p:nvPr/>
        </p:nvGrpSpPr>
        <p:grpSpPr>
          <a:xfrm>
            <a:off x="4996606" y="2688420"/>
            <a:ext cx="4185885" cy="2846809"/>
            <a:chOff x="6630570" y="2230656"/>
            <a:chExt cx="5581180" cy="3795746"/>
          </a:xfrm>
        </p:grpSpPr>
        <p:pic>
          <p:nvPicPr>
            <p:cNvPr id="11" name="Imagen 10"/>
            <p:cNvPicPr>
              <a:picLocks noChangeAspect="1"/>
            </p:cNvPicPr>
            <p:nvPr/>
          </p:nvPicPr>
          <p:blipFill>
            <a:blip r:embed="rId3"/>
            <a:stretch>
              <a:fillRect/>
            </a:stretch>
          </p:blipFill>
          <p:spPr>
            <a:xfrm>
              <a:off x="6873561" y="4096659"/>
              <a:ext cx="2892825" cy="1243948"/>
            </a:xfrm>
            <a:prstGeom prst="rect">
              <a:avLst/>
            </a:prstGeom>
          </p:spPr>
        </p:pic>
        <p:sp>
          <p:nvSpPr>
            <p:cNvPr id="12" name="CuadroTexto 11"/>
            <p:cNvSpPr txBox="1"/>
            <p:nvPr/>
          </p:nvSpPr>
          <p:spPr>
            <a:xfrm>
              <a:off x="6768694" y="5262227"/>
              <a:ext cx="598883" cy="400109"/>
            </a:xfrm>
            <a:prstGeom prst="rect">
              <a:avLst/>
            </a:prstGeom>
            <a:noFill/>
          </p:spPr>
          <p:txBody>
            <a:bodyPr wrap="none" rtlCol="0">
              <a:spAutoFit/>
            </a:bodyPr>
            <a:lstStyle/>
            <a:p>
              <a:r>
                <a:rPr lang="en-US" sz="1350" dirty="0"/>
                <a:t>500</a:t>
              </a:r>
            </a:p>
          </p:txBody>
        </p:sp>
        <p:sp>
          <p:nvSpPr>
            <p:cNvPr id="13" name="CuadroTexto 12"/>
            <p:cNvSpPr txBox="1"/>
            <p:nvPr/>
          </p:nvSpPr>
          <p:spPr>
            <a:xfrm>
              <a:off x="8052111" y="5262227"/>
              <a:ext cx="598883" cy="400109"/>
            </a:xfrm>
            <a:prstGeom prst="rect">
              <a:avLst/>
            </a:prstGeom>
            <a:noFill/>
          </p:spPr>
          <p:txBody>
            <a:bodyPr wrap="none" rtlCol="0">
              <a:spAutoFit/>
            </a:bodyPr>
            <a:lstStyle/>
            <a:p>
              <a:r>
                <a:rPr lang="en-US" sz="1350" dirty="0"/>
                <a:t>600</a:t>
              </a:r>
            </a:p>
          </p:txBody>
        </p:sp>
        <p:sp>
          <p:nvSpPr>
            <p:cNvPr id="14" name="CuadroTexto 13"/>
            <p:cNvSpPr txBox="1"/>
            <p:nvPr/>
          </p:nvSpPr>
          <p:spPr>
            <a:xfrm>
              <a:off x="9335529" y="5262227"/>
              <a:ext cx="598883" cy="400109"/>
            </a:xfrm>
            <a:prstGeom prst="rect">
              <a:avLst/>
            </a:prstGeom>
            <a:noFill/>
          </p:spPr>
          <p:txBody>
            <a:bodyPr wrap="none" rtlCol="0">
              <a:spAutoFit/>
            </a:bodyPr>
            <a:lstStyle/>
            <a:p>
              <a:r>
                <a:rPr lang="en-US" sz="1350" dirty="0"/>
                <a:t>700</a:t>
              </a:r>
            </a:p>
          </p:txBody>
        </p:sp>
        <p:sp>
          <p:nvSpPr>
            <p:cNvPr id="15" name="CuadroTexto 14"/>
            <p:cNvSpPr txBox="1"/>
            <p:nvPr/>
          </p:nvSpPr>
          <p:spPr>
            <a:xfrm>
              <a:off x="6630570" y="4446771"/>
              <a:ext cx="1287189" cy="400109"/>
            </a:xfrm>
            <a:prstGeom prst="rect">
              <a:avLst/>
            </a:prstGeom>
            <a:noFill/>
          </p:spPr>
          <p:txBody>
            <a:bodyPr wrap="none" rtlCol="0">
              <a:spAutoFit/>
            </a:bodyPr>
            <a:lstStyle/>
            <a:p>
              <a:r>
                <a:rPr lang="en-US" sz="1350" b="1" dirty="0">
                  <a:solidFill>
                    <a:schemeClr val="accent6">
                      <a:lumMod val="75000"/>
                    </a:schemeClr>
                  </a:solidFill>
                </a:rPr>
                <a:t>absorption</a:t>
              </a:r>
            </a:p>
          </p:txBody>
        </p:sp>
        <p:sp>
          <p:nvSpPr>
            <p:cNvPr id="16" name="CuadroTexto 15"/>
            <p:cNvSpPr txBox="1"/>
            <p:nvPr/>
          </p:nvSpPr>
          <p:spPr>
            <a:xfrm>
              <a:off x="8724047" y="4437971"/>
              <a:ext cx="1096881" cy="400109"/>
            </a:xfrm>
            <a:prstGeom prst="rect">
              <a:avLst/>
            </a:prstGeom>
            <a:noFill/>
          </p:spPr>
          <p:txBody>
            <a:bodyPr wrap="none" rtlCol="0">
              <a:spAutoFit/>
            </a:bodyPr>
            <a:lstStyle/>
            <a:p>
              <a:r>
                <a:rPr lang="en-US" sz="1350" b="1" dirty="0">
                  <a:solidFill>
                    <a:schemeClr val="accent2">
                      <a:lumMod val="75000"/>
                    </a:schemeClr>
                  </a:solidFill>
                </a:rPr>
                <a:t>emission</a:t>
              </a:r>
            </a:p>
          </p:txBody>
        </p:sp>
        <p:sp>
          <p:nvSpPr>
            <p:cNvPr id="17" name="CuadroTexto 16"/>
            <p:cNvSpPr txBox="1"/>
            <p:nvPr/>
          </p:nvSpPr>
          <p:spPr>
            <a:xfrm>
              <a:off x="7357423" y="5595515"/>
              <a:ext cx="2034916" cy="430887"/>
            </a:xfrm>
            <a:prstGeom prst="rect">
              <a:avLst/>
            </a:prstGeom>
            <a:noFill/>
          </p:spPr>
          <p:txBody>
            <a:bodyPr wrap="none" rtlCol="0">
              <a:spAutoFit/>
            </a:bodyPr>
            <a:lstStyle/>
            <a:p>
              <a:r>
                <a:rPr lang="en-US" sz="1500" dirty="0"/>
                <a:t>Wavelength (nm)</a:t>
              </a:r>
            </a:p>
          </p:txBody>
        </p:sp>
        <p:pic>
          <p:nvPicPr>
            <p:cNvPr id="18" name="Imagen 17"/>
            <p:cNvPicPr>
              <a:picLocks noChangeAspect="1"/>
            </p:cNvPicPr>
            <p:nvPr/>
          </p:nvPicPr>
          <p:blipFill>
            <a:blip r:embed="rId4"/>
            <a:stretch>
              <a:fillRect/>
            </a:stretch>
          </p:blipFill>
          <p:spPr>
            <a:xfrm>
              <a:off x="7788749" y="2230656"/>
              <a:ext cx="1062447" cy="1620602"/>
            </a:xfrm>
            <a:prstGeom prst="rect">
              <a:avLst/>
            </a:prstGeom>
          </p:spPr>
        </p:pic>
        <p:sp>
          <p:nvSpPr>
            <p:cNvPr id="19" name="Rectángulo 18"/>
            <p:cNvSpPr/>
            <p:nvPr/>
          </p:nvSpPr>
          <p:spPr>
            <a:xfrm>
              <a:off x="8329058" y="2376213"/>
              <a:ext cx="180455" cy="2964394"/>
            </a:xfrm>
            <a:prstGeom prst="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ángulo 19"/>
            <p:cNvSpPr/>
            <p:nvPr/>
          </p:nvSpPr>
          <p:spPr>
            <a:xfrm>
              <a:off x="8019355" y="2376213"/>
              <a:ext cx="199031" cy="2943122"/>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uadroTexto 20"/>
            <p:cNvSpPr txBox="1"/>
            <p:nvPr/>
          </p:nvSpPr>
          <p:spPr>
            <a:xfrm>
              <a:off x="8808090" y="2376213"/>
              <a:ext cx="3403660" cy="779700"/>
            </a:xfrm>
            <a:prstGeom prst="rect">
              <a:avLst/>
            </a:prstGeom>
            <a:noFill/>
          </p:spPr>
          <p:txBody>
            <a:bodyPr wrap="square" rtlCol="0">
              <a:spAutoFit/>
            </a:bodyPr>
            <a:lstStyle/>
            <a:p>
              <a:r>
                <a:rPr lang="en-US" sz="1600" dirty="0"/>
                <a:t>Electric field confinement within photonic crystal</a:t>
              </a:r>
            </a:p>
          </p:txBody>
        </p:sp>
      </p:grpSp>
      <p:cxnSp>
        <p:nvCxnSpPr>
          <p:cNvPr id="23" name="Conector recto 22"/>
          <p:cNvCxnSpPr/>
          <p:nvPr/>
        </p:nvCxnSpPr>
        <p:spPr>
          <a:xfrm>
            <a:off x="4491038" y="1165008"/>
            <a:ext cx="0" cy="449379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5"/>
          <a:stretch>
            <a:fillRect/>
          </a:stretch>
        </p:blipFill>
        <p:spPr>
          <a:xfrm>
            <a:off x="912570" y="2795681"/>
            <a:ext cx="2546276" cy="2146661"/>
          </a:xfrm>
          <a:prstGeom prst="rect">
            <a:avLst/>
          </a:prstGeom>
        </p:spPr>
      </p:pic>
      <p:sp>
        <p:nvSpPr>
          <p:cNvPr id="26"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4640405"/>
      </p:ext>
    </p:extLst>
  </p:cSld>
  <p:clrMapOvr>
    <a:masterClrMapping/>
  </p:clrMapOvr>
  <mc:AlternateContent xmlns:mc="http://schemas.openxmlformats.org/markup-compatibility/2006" xmlns:p14="http://schemas.microsoft.com/office/powerpoint/2010/main">
    <mc:Choice Requires="p14">
      <p:transition spd="slow" p14:dur="2000" advTm="56983"/>
    </mc:Choice>
    <mc:Fallback xmlns="">
      <p:transition spd="slow" advTm="56983"/>
    </mc:Fallback>
  </mc:AlternateContent>
  <p:timing>
    <p:tnLst>
      <p:par>
        <p:cTn id="1" dur="indefinite" restart="never" nodeType="tmRoot"/>
      </p:par>
    </p:tnLst>
  </p:timing>
  <p:extLst mod="1">
    <p:ext uri="{E180D4A7-C9FB-4DFB-919C-405C955672EB}">
      <p14:showEvtLst xmlns:p14="http://schemas.microsoft.com/office/powerpoint/2010/main">
        <p14:playEvt time="2195" objId="7"/>
        <p14:triggerEvt type="onClick" time="2195" objId="7"/>
        <p14:stopEvt time="56594" objId="7"/>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21184" y="41316"/>
            <a:ext cx="1404295" cy="461665"/>
          </a:xfrm>
          <a:prstGeom prst="rect">
            <a:avLst/>
          </a:prstGeom>
          <a:noFill/>
        </p:spPr>
        <p:txBody>
          <a:bodyPr wrap="none" rtlCol="0">
            <a:spAutoFit/>
          </a:bodyPr>
          <a:lstStyle/>
          <a:p>
            <a:r>
              <a:rPr lang="es-ES" sz="2400" b="1" dirty="0" err="1"/>
              <a:t>Summary</a:t>
            </a:r>
            <a:endParaRPr lang="es-ES" sz="2400" b="1"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501008"/>
            <a:ext cx="3334707" cy="20825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p:cNvSpPr/>
          <p:nvPr/>
        </p:nvSpPr>
        <p:spPr>
          <a:xfrm>
            <a:off x="4463480" y="5661248"/>
            <a:ext cx="4680520" cy="507831"/>
          </a:xfrm>
          <a:prstGeom prst="rect">
            <a:avLst/>
          </a:prstGeom>
        </p:spPr>
        <p:txBody>
          <a:bodyPr wrap="square">
            <a:spAutoFit/>
          </a:bodyPr>
          <a:lstStyle/>
          <a:p>
            <a:r>
              <a:rPr lang="en-US" altLang="es-ES" sz="1350" i="1" dirty="0"/>
              <a:t>Oliva-</a:t>
            </a:r>
            <a:r>
              <a:rPr lang="en-US" altLang="es-ES" sz="1350" i="1" dirty="0" err="1"/>
              <a:t>Ramírez</a:t>
            </a:r>
            <a:r>
              <a:rPr lang="en-US" altLang="es-ES" sz="1350" i="1" dirty="0"/>
              <a:t> et al</a:t>
            </a:r>
            <a:r>
              <a:rPr lang="en-US" altLang="es-ES" sz="1350" i="1" dirty="0" smtClean="0"/>
              <a:t>. Sensors </a:t>
            </a:r>
            <a:r>
              <a:rPr lang="en-US" altLang="es-ES" sz="1350" i="1" dirty="0"/>
              <a:t>and Actuators </a:t>
            </a:r>
            <a:r>
              <a:rPr lang="en-US" altLang="es-ES" sz="1350" i="1" dirty="0" smtClean="0"/>
              <a:t>B 256</a:t>
            </a:r>
            <a:r>
              <a:rPr lang="en-US" altLang="es-ES" sz="1350" i="1" dirty="0"/>
              <a:t> </a:t>
            </a:r>
            <a:r>
              <a:rPr lang="en-US" altLang="es-ES" sz="1350" i="1" dirty="0" smtClean="0"/>
              <a:t>(2018) 590;      J. </a:t>
            </a:r>
            <a:r>
              <a:rPr lang="en-US" altLang="es-ES" sz="1350" i="1" dirty="0" err="1" smtClean="0"/>
              <a:t>Nanophotonics</a:t>
            </a:r>
            <a:r>
              <a:rPr lang="en-US" altLang="es-ES" sz="1350" i="1" dirty="0"/>
              <a:t> </a:t>
            </a:r>
            <a:r>
              <a:rPr lang="en-US" altLang="es-ES" sz="1350" i="1" dirty="0" smtClean="0"/>
              <a:t>11 (2017) 046009; ACS </a:t>
            </a:r>
            <a:r>
              <a:rPr lang="en-US" altLang="es-ES" sz="1350" i="1" dirty="0"/>
              <a:t>Photonics 5 (2018) 984</a:t>
            </a:r>
            <a:endParaRPr lang="es-ES" sz="1350" i="1" dirty="0"/>
          </a:p>
        </p:txBody>
      </p:sp>
      <p:sp>
        <p:nvSpPr>
          <p:cNvPr id="2" name="CuadroTexto 1"/>
          <p:cNvSpPr txBox="1"/>
          <p:nvPr/>
        </p:nvSpPr>
        <p:spPr>
          <a:xfrm>
            <a:off x="119330" y="1275748"/>
            <a:ext cx="8399417" cy="2031325"/>
          </a:xfrm>
          <a:prstGeom prst="rect">
            <a:avLst/>
          </a:prstGeom>
          <a:noFill/>
        </p:spPr>
        <p:txBody>
          <a:bodyPr wrap="square" rtlCol="0">
            <a:spAutoFit/>
          </a:bodyPr>
          <a:lstStyle/>
          <a:p>
            <a:pPr marL="342900" indent="-342900">
              <a:buFont typeface="Wingdings" pitchFamily="2" charset="2"/>
              <a:buChar char="ü"/>
            </a:pPr>
            <a:r>
              <a:rPr lang="en-GB" b="1" dirty="0"/>
              <a:t>Fence-bundling  in SBM has been identified</a:t>
            </a:r>
            <a:endParaRPr lang="en-GB" dirty="0"/>
          </a:p>
          <a:p>
            <a:pPr marL="342900" indent="-342900">
              <a:buFont typeface="Wingdings" pitchFamily="2" charset="2"/>
              <a:buChar char="ü"/>
            </a:pPr>
            <a:r>
              <a:rPr lang="en-GB" b="1" dirty="0"/>
              <a:t>Optical activity of SBM is modulated by vapour/liquid infiltration</a:t>
            </a:r>
          </a:p>
          <a:p>
            <a:pPr marL="342900" indent="-342900">
              <a:buFont typeface="Wingdings" pitchFamily="2" charset="2"/>
              <a:buChar char="ü"/>
            </a:pPr>
            <a:r>
              <a:rPr lang="en-GB" b="1" dirty="0"/>
              <a:t>Site dependent adsorption isotherms </a:t>
            </a:r>
          </a:p>
          <a:p>
            <a:pPr marL="342900" indent="-342900">
              <a:buFont typeface="Wingdings" pitchFamily="2" charset="2"/>
              <a:buChar char="ü"/>
            </a:pPr>
            <a:r>
              <a:rPr lang="en-GB" b="1" dirty="0" err="1"/>
              <a:t>Optofluidic</a:t>
            </a:r>
            <a:r>
              <a:rPr lang="en-GB" b="1" dirty="0"/>
              <a:t> monitoring of RI water-glucose solutions probed</a:t>
            </a:r>
          </a:p>
          <a:p>
            <a:pPr marL="342900" indent="-342900">
              <a:buFont typeface="Wingdings" pitchFamily="2" charset="2"/>
              <a:buChar char="ü"/>
            </a:pPr>
            <a:r>
              <a:rPr lang="en-GB" b="1" dirty="0"/>
              <a:t>Implementation in prototype to follow alcoholic fermentation kinetics</a:t>
            </a:r>
          </a:p>
          <a:p>
            <a:pPr marL="285750" indent="-285750">
              <a:buFont typeface="Wingdings" panose="05000000000000000000" pitchFamily="2" charset="2"/>
              <a:buChar char="ü"/>
            </a:pPr>
            <a:r>
              <a:rPr lang="en-US" b="1" dirty="0" smtClean="0"/>
              <a:t> Electric </a:t>
            </a:r>
            <a:r>
              <a:rPr lang="en-US" b="1" dirty="0"/>
              <a:t>field localization in porous BM show up as giant absorption and enhanced anomalous refractive index dispersion of infiltrated dye-solutions</a:t>
            </a:r>
          </a:p>
        </p:txBody>
      </p:sp>
      <p:sp>
        <p:nvSpPr>
          <p:cNvPr id="12" name="CuadroTexto 11"/>
          <p:cNvSpPr txBox="1"/>
          <p:nvPr/>
        </p:nvSpPr>
        <p:spPr>
          <a:xfrm>
            <a:off x="277548" y="5575263"/>
            <a:ext cx="4041491" cy="507831"/>
          </a:xfrm>
          <a:prstGeom prst="rect">
            <a:avLst/>
          </a:prstGeom>
          <a:noFill/>
        </p:spPr>
        <p:txBody>
          <a:bodyPr wrap="none" rtlCol="0">
            <a:spAutoFit/>
          </a:bodyPr>
          <a:lstStyle/>
          <a:p>
            <a:r>
              <a:rPr lang="en-US" sz="2700" b="1" dirty="0">
                <a:latin typeface="Ink Free" panose="03080402000500000000" pitchFamily="66" charset="0"/>
              </a:rPr>
              <a:t>Thanks for your attention</a:t>
            </a:r>
          </a:p>
        </p:txBody>
      </p:sp>
      <p:sp>
        <p:nvSpPr>
          <p:cNvPr id="16" name="Line 18"/>
          <p:cNvSpPr>
            <a:spLocks noChangeShapeType="1"/>
          </p:cNvSpPr>
          <p:nvPr/>
        </p:nvSpPr>
        <p:spPr bwMode="auto">
          <a:xfrm>
            <a:off x="-99" y="614885"/>
            <a:ext cx="2555875" cy="0"/>
          </a:xfrm>
          <a:prstGeom prst="line">
            <a:avLst/>
          </a:prstGeom>
          <a:noFill/>
          <a:ln w="88900">
            <a:solidFill>
              <a:srgbClr val="FF7C8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7" name="10 Grupo"/>
          <p:cNvGrpSpPr/>
          <p:nvPr/>
        </p:nvGrpSpPr>
        <p:grpSpPr>
          <a:xfrm>
            <a:off x="5195592" y="145098"/>
            <a:ext cx="4225562" cy="1188501"/>
            <a:chOff x="4709405" y="3563648"/>
            <a:chExt cx="4225562" cy="1557833"/>
          </a:xfrm>
        </p:grpSpPr>
        <p:grpSp>
          <p:nvGrpSpPr>
            <p:cNvPr id="18" name="11 Grupo"/>
            <p:cNvGrpSpPr/>
            <p:nvPr/>
          </p:nvGrpSpPr>
          <p:grpSpPr>
            <a:xfrm>
              <a:off x="4709405" y="3563648"/>
              <a:ext cx="4225562" cy="1521536"/>
              <a:chOff x="4142851" y="3961387"/>
              <a:chExt cx="5397701" cy="2084001"/>
            </a:xfrm>
          </p:grpSpPr>
          <p:pic>
            <p:nvPicPr>
              <p:cNvPr id="20" name="Picture 7" descr="http://thumbs.dreamstime.com/z/shining-light-bulb-vector-illustration-orange-isolated-white-background-3574048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746"/>
              <a:stretch/>
            </p:blipFill>
            <p:spPr bwMode="auto">
              <a:xfrm>
                <a:off x="4142851" y="4736670"/>
                <a:ext cx="1213885" cy="13087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14 Imagen"/>
              <p:cNvPicPr>
                <a:picLocks noChangeAspect="1"/>
              </p:cNvPicPr>
              <p:nvPr/>
            </p:nvPicPr>
            <p:blipFill rotWithShape="1">
              <a:blip r:embed="rId5">
                <a:extLst>
                  <a:ext uri="{28A0092B-C50C-407E-A947-70E740481C1C}">
                    <a14:useLocalDpi xmlns:a14="http://schemas.microsoft.com/office/drawing/2010/main" val="0"/>
                  </a:ext>
                </a:extLst>
              </a:blip>
              <a:srcRect l="20215" t="50000" r="16659" b="14615"/>
              <a:stretch/>
            </p:blipFill>
            <p:spPr>
              <a:xfrm>
                <a:off x="5122704" y="4400701"/>
                <a:ext cx="3518704" cy="1479310"/>
              </a:xfrm>
              <a:prstGeom prst="trapezoid">
                <a:avLst>
                  <a:gd name="adj" fmla="val 0"/>
                </a:avLst>
              </a:prstGeom>
              <a:ln>
                <a:noFill/>
              </a:ln>
            </p:spPr>
          </p:pic>
          <p:pic>
            <p:nvPicPr>
              <p:cNvPr id="22" name="1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9957" y="3961387"/>
                <a:ext cx="2360595" cy="1627853"/>
              </a:xfrm>
              <a:prstGeom prst="rect">
                <a:avLst/>
              </a:prstGeom>
              <a:ln>
                <a:noFill/>
              </a:ln>
              <a:scene3d>
                <a:camera prst="orthographicFront">
                  <a:rot lat="1260000" lon="2100000" rev="0"/>
                </a:camera>
                <a:lightRig rig="threePt" dir="t"/>
              </a:scene3d>
            </p:spPr>
          </p:pic>
        </p:grpSp>
        <p:sp>
          <p:nvSpPr>
            <p:cNvPr id="19" name="12 CuadroTexto"/>
            <p:cNvSpPr txBox="1"/>
            <p:nvPr/>
          </p:nvSpPr>
          <p:spPr>
            <a:xfrm>
              <a:off x="5659689" y="4752149"/>
              <a:ext cx="1440160" cy="369332"/>
            </a:xfrm>
            <a:prstGeom prst="rect">
              <a:avLst/>
            </a:prstGeom>
            <a:noFill/>
            <a:ln>
              <a:noFill/>
            </a:ln>
          </p:spPr>
          <p:txBody>
            <a:bodyPr wrap="square" rtlCol="0">
              <a:spAutoFit/>
            </a:bodyPr>
            <a:lstStyle/>
            <a:p>
              <a:r>
                <a:rPr lang="en-US" b="1" dirty="0" smtClean="0"/>
                <a:t>Lab on a chip</a:t>
              </a:r>
              <a:endParaRPr lang="en-US" b="1" dirty="0"/>
            </a:p>
          </p:txBody>
        </p:sp>
      </p:grpSp>
      <p:pic>
        <p:nvPicPr>
          <p:cNvPr id="13" name="Imagen 12"/>
          <p:cNvPicPr>
            <a:picLocks noChangeAspect="1"/>
          </p:cNvPicPr>
          <p:nvPr/>
        </p:nvPicPr>
        <p:blipFill>
          <a:blip r:embed="rId7"/>
          <a:stretch>
            <a:fillRect/>
          </a:stretch>
        </p:blipFill>
        <p:spPr>
          <a:xfrm>
            <a:off x="395536" y="3501008"/>
            <a:ext cx="3923503" cy="2031081"/>
          </a:xfrm>
          <a:prstGeom prst="rect">
            <a:avLst/>
          </a:prstGeom>
        </p:spPr>
      </p:pic>
    </p:spTree>
    <p:extLst>
      <p:ext uri="{BB962C8B-B14F-4D97-AF65-F5344CB8AC3E}">
        <p14:creationId xmlns:p14="http://schemas.microsoft.com/office/powerpoint/2010/main" val="1096370070"/>
      </p:ext>
    </p:extLst>
  </p:cSld>
  <p:clrMapOvr>
    <a:masterClrMapping/>
  </p:clrMapOvr>
  <mc:AlternateContent xmlns:mc="http://schemas.openxmlformats.org/markup-compatibility/2006" xmlns:p14="http://schemas.microsoft.com/office/powerpoint/2010/main">
    <mc:Choice Requires="p14">
      <p:transition spd="slow" p14:dur="2000" advTm="28172"/>
    </mc:Choice>
    <mc:Fallback xmlns="">
      <p:transition spd="slow" advTm="28172"/>
    </mc:Fallback>
  </mc:AlternateContent>
  <p:timing>
    <p:tnLst>
      <p:par>
        <p:cTn id="1" dur="indefinite" restart="never" nodeType="tmRoot"/>
      </p:par>
    </p:tnLst>
  </p:timing>
  <p:extLst mod="1">
    <p:ext uri="{E180D4A7-C9FB-4DFB-919C-405C955672EB}">
      <p14:showEvtLst xmlns:p14="http://schemas.microsoft.com/office/powerpoint/2010/main">
        <p14:playEvt time="2051" objId="14"/>
        <p14:triggerEvt type="onClick" time="2052" objId="14"/>
        <p14:stopEvt time="26902" objId="1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107949" y="92075"/>
            <a:ext cx="6912321" cy="461665"/>
          </a:xfrm>
          <a:prstGeom prst="rect">
            <a:avLst/>
          </a:prstGeom>
          <a:noFill/>
          <a:ln w="9525">
            <a:noFill/>
            <a:miter lim="800000"/>
            <a:headEnd/>
            <a:tailEnd/>
          </a:ln>
          <a:effectLst/>
        </p:spPr>
        <p:txBody>
          <a:bodyPr wrap="square">
            <a:spAutoFit/>
          </a:bodyPr>
          <a:lstStyle/>
          <a:p>
            <a:pPr>
              <a:spcBef>
                <a:spcPct val="50000"/>
              </a:spcBef>
            </a:pPr>
            <a:r>
              <a:rPr lang="en-US" sz="2400" b="1" i="1" dirty="0">
                <a:solidFill>
                  <a:schemeClr val="hlink"/>
                </a:solidFill>
              </a:rPr>
              <a:t>S</a:t>
            </a:r>
            <a:r>
              <a:rPr lang="en-US" sz="2400" b="1" i="1" dirty="0" smtClean="0">
                <a:solidFill>
                  <a:schemeClr val="hlink"/>
                </a:solidFill>
              </a:rPr>
              <a:t>cientific context: </a:t>
            </a:r>
            <a:r>
              <a:rPr lang="en-US" sz="2400" b="1" i="1" dirty="0" err="1" smtClean="0">
                <a:solidFill>
                  <a:schemeClr val="hlink"/>
                </a:solidFill>
              </a:rPr>
              <a:t>optofluidics</a:t>
            </a:r>
            <a:r>
              <a:rPr lang="en-US" sz="2400" b="1" i="1" dirty="0" smtClean="0">
                <a:solidFill>
                  <a:schemeClr val="hlink"/>
                </a:solidFill>
              </a:rPr>
              <a:t> &amp; porous thin films</a:t>
            </a:r>
            <a:endParaRPr lang="en-US" sz="2400" b="1" i="1" dirty="0">
              <a:solidFill>
                <a:schemeClr val="hlink"/>
              </a:solidFill>
            </a:endParaRPr>
          </a:p>
        </p:txBody>
      </p:sp>
      <p:sp>
        <p:nvSpPr>
          <p:cNvPr id="12"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27" name="26 CuadroTexto"/>
          <p:cNvSpPr txBox="1"/>
          <p:nvPr/>
        </p:nvSpPr>
        <p:spPr>
          <a:xfrm>
            <a:off x="436090" y="838364"/>
            <a:ext cx="8096350" cy="2031325"/>
          </a:xfrm>
          <a:prstGeom prst="rect">
            <a:avLst/>
          </a:prstGeom>
          <a:noFill/>
        </p:spPr>
        <p:txBody>
          <a:bodyPr wrap="square" rtlCol="0">
            <a:spAutoFit/>
          </a:bodyPr>
          <a:lstStyle/>
          <a:p>
            <a:pPr marL="285750" indent="-285750">
              <a:buFont typeface="Courier New" panose="02070309020205020404" pitchFamily="49" charset="0"/>
              <a:buChar char="o"/>
            </a:pPr>
            <a:r>
              <a:rPr lang="en-US" b="1" dirty="0" err="1" smtClean="0"/>
              <a:t>Optofluidics</a:t>
            </a:r>
            <a:r>
              <a:rPr lang="en-US" b="1" dirty="0" smtClean="0"/>
              <a:t>: Integration of photonics and microfluidics</a:t>
            </a:r>
          </a:p>
          <a:p>
            <a:pPr marL="285750" indent="-285750">
              <a:buFont typeface="Courier New" panose="02070309020205020404" pitchFamily="49" charset="0"/>
              <a:buChar char="o"/>
            </a:pPr>
            <a:r>
              <a:rPr lang="en-US" dirty="0" smtClean="0"/>
              <a:t>Pores within a thin film: Extremely </a:t>
            </a:r>
            <a:r>
              <a:rPr lang="en-US" dirty="0"/>
              <a:t>small detection volumes: </a:t>
            </a:r>
            <a:r>
              <a:rPr lang="en-US" b="1" dirty="0" err="1"/>
              <a:t>femto</a:t>
            </a:r>
            <a:r>
              <a:rPr lang="en-US" b="1" dirty="0"/>
              <a:t> to </a:t>
            </a:r>
            <a:r>
              <a:rPr lang="en-US" b="1" dirty="0" err="1" smtClean="0"/>
              <a:t>nanolitres</a:t>
            </a:r>
            <a:endParaRPr lang="en-US" b="1" dirty="0" smtClean="0"/>
          </a:p>
          <a:p>
            <a:pPr marL="285750" indent="-285750">
              <a:buFont typeface="Courier New" panose="02070309020205020404" pitchFamily="49" charset="0"/>
              <a:buChar char="o"/>
            </a:pPr>
            <a:r>
              <a:rPr lang="en-US" dirty="0" smtClean="0"/>
              <a:t>Maximize </a:t>
            </a:r>
            <a:r>
              <a:rPr lang="en-US" dirty="0"/>
              <a:t>light-</a:t>
            </a:r>
            <a:r>
              <a:rPr lang="en-US" dirty="0" err="1"/>
              <a:t>analyte</a:t>
            </a:r>
            <a:r>
              <a:rPr lang="en-US" dirty="0"/>
              <a:t> interaction (biological/chemical analysis</a:t>
            </a:r>
            <a:r>
              <a:rPr lang="en-US" dirty="0" smtClean="0"/>
              <a:t>)</a:t>
            </a:r>
            <a:r>
              <a:rPr lang="en-US" b="1" dirty="0"/>
              <a:t> </a:t>
            </a:r>
            <a:endParaRPr lang="en-US" b="1" dirty="0" smtClean="0"/>
          </a:p>
          <a:p>
            <a:pPr marL="285750" indent="-285750">
              <a:buFont typeface="Courier New" panose="02070309020205020404" pitchFamily="49" charset="0"/>
              <a:buChar char="o"/>
            </a:pPr>
            <a:r>
              <a:rPr lang="en-US" b="1" dirty="0" smtClean="0"/>
              <a:t>Lab-on-a-chip</a:t>
            </a:r>
            <a:r>
              <a:rPr lang="en-US" dirty="0" smtClean="0"/>
              <a:t> concept</a:t>
            </a:r>
            <a:endParaRPr lang="en-US" dirty="0"/>
          </a:p>
          <a:p>
            <a:pPr marL="285750" indent="-285750">
              <a:buFont typeface="Courier New" panose="02070309020205020404" pitchFamily="49" charset="0"/>
              <a:buChar char="o"/>
            </a:pPr>
            <a:r>
              <a:rPr lang="en-US" i="1" dirty="0" smtClean="0"/>
              <a:t>In situ</a:t>
            </a:r>
            <a:r>
              <a:rPr lang="en-US" dirty="0" smtClean="0"/>
              <a:t> during process reaction (i.e., </a:t>
            </a:r>
            <a:r>
              <a:rPr lang="en-US" b="1" i="1" dirty="0" smtClean="0"/>
              <a:t>operando</a:t>
            </a:r>
            <a:r>
              <a:rPr lang="en-US" dirty="0" smtClean="0"/>
              <a:t>) analysis</a:t>
            </a:r>
          </a:p>
          <a:p>
            <a:pPr marL="285750" indent="-285750">
              <a:buFont typeface="Courier New" panose="02070309020205020404" pitchFamily="49" charset="0"/>
              <a:buChar char="o"/>
            </a:pPr>
            <a:r>
              <a:rPr lang="en-US" b="1" dirty="0" smtClean="0"/>
              <a:t>Label-free analysis </a:t>
            </a:r>
          </a:p>
          <a:p>
            <a:pPr marL="285750" indent="-285750">
              <a:buFont typeface="Courier New" panose="02070309020205020404" pitchFamily="49" charset="0"/>
              <a:buChar char="o"/>
            </a:pPr>
            <a:r>
              <a:rPr lang="en-US" dirty="0" smtClean="0"/>
              <a:t>Liquid analysis: RI</a:t>
            </a:r>
            <a:endParaRPr lang="en-US" dirty="0"/>
          </a:p>
        </p:txBody>
      </p:sp>
      <p:sp>
        <p:nvSpPr>
          <p:cNvPr id="30" name="29 CuadroTexto"/>
          <p:cNvSpPr txBox="1"/>
          <p:nvPr/>
        </p:nvSpPr>
        <p:spPr>
          <a:xfrm>
            <a:off x="1259633" y="4991747"/>
            <a:ext cx="7667314" cy="1077218"/>
          </a:xfrm>
          <a:prstGeom prst="rect">
            <a:avLst/>
          </a:prstGeom>
          <a:noFill/>
          <a:ln>
            <a:solidFill>
              <a:schemeClr val="tx1"/>
            </a:solidFill>
          </a:ln>
        </p:spPr>
        <p:txBody>
          <a:bodyPr wrap="square" rtlCol="0">
            <a:spAutoFit/>
          </a:bodyPr>
          <a:lstStyle/>
          <a:p>
            <a:r>
              <a:rPr lang="en-US" sz="2400" b="1" i="1" dirty="0" smtClean="0"/>
              <a:t>Challenge:</a:t>
            </a:r>
          </a:p>
          <a:p>
            <a:r>
              <a:rPr lang="en-US" sz="2000" dirty="0" smtClean="0"/>
              <a:t>Exploring the opportunities of  porous</a:t>
            </a:r>
            <a:r>
              <a:rPr lang="en-US" sz="2000" b="1" dirty="0" smtClean="0"/>
              <a:t> birefringent </a:t>
            </a:r>
            <a:r>
              <a:rPr lang="en-US" sz="2000" dirty="0" smtClean="0"/>
              <a:t>multilayer structures as </a:t>
            </a:r>
            <a:r>
              <a:rPr lang="en-US" sz="2000" dirty="0" err="1" smtClean="0"/>
              <a:t>optofluidic</a:t>
            </a:r>
            <a:r>
              <a:rPr lang="en-US" sz="2000" dirty="0" smtClean="0"/>
              <a:t> sensors within a lab-on-a-chip approach</a:t>
            </a:r>
            <a:endParaRPr lang="en-US" sz="2000" dirty="0"/>
          </a:p>
        </p:txBody>
      </p:sp>
      <p:pic>
        <p:nvPicPr>
          <p:cNvPr id="31" name="3 Marcador de contenido"/>
          <p:cNvPicPr>
            <a:picLocks noChangeAspect="1"/>
          </p:cNvPicPr>
          <p:nvPr/>
        </p:nvPicPr>
        <p:blipFill rotWithShape="1">
          <a:blip r:embed="rId2">
            <a:extLst>
              <a:ext uri="{28A0092B-C50C-407E-A947-70E740481C1C}">
                <a14:useLocalDpi xmlns:a14="http://schemas.microsoft.com/office/drawing/2010/main" val="0"/>
              </a:ext>
            </a:extLst>
          </a:blip>
          <a:srcRect r="27000" b="47604"/>
          <a:stretch/>
        </p:blipFill>
        <p:spPr>
          <a:xfrm>
            <a:off x="3878841" y="3049796"/>
            <a:ext cx="4513602" cy="1345866"/>
          </a:xfrm>
          <a:prstGeom prst="rect">
            <a:avLst/>
          </a:prstGeom>
        </p:spPr>
      </p:pic>
      <p:grpSp>
        <p:nvGrpSpPr>
          <p:cNvPr id="32" name="31 Grupo"/>
          <p:cNvGrpSpPr/>
          <p:nvPr/>
        </p:nvGrpSpPr>
        <p:grpSpPr>
          <a:xfrm>
            <a:off x="3851920" y="4065837"/>
            <a:ext cx="4248472" cy="307777"/>
            <a:chOff x="1043608" y="3027167"/>
            <a:chExt cx="4248472" cy="307777"/>
          </a:xfrm>
        </p:grpSpPr>
        <p:sp>
          <p:nvSpPr>
            <p:cNvPr id="33" name="32 CuadroTexto"/>
            <p:cNvSpPr txBox="1">
              <a:spLocks noChangeAspect="1"/>
            </p:cNvSpPr>
            <p:nvPr/>
          </p:nvSpPr>
          <p:spPr>
            <a:xfrm>
              <a:off x="1043608" y="3027167"/>
              <a:ext cx="1083951" cy="307777"/>
            </a:xfrm>
            <a:prstGeom prst="rect">
              <a:avLst/>
            </a:prstGeom>
            <a:noFill/>
          </p:spPr>
          <p:txBody>
            <a:bodyPr wrap="none" rtlCol="0">
              <a:spAutoFit/>
            </a:bodyPr>
            <a:lstStyle/>
            <a:p>
              <a:r>
                <a:rPr lang="es-ES" sz="1400" dirty="0" smtClean="0">
                  <a:solidFill>
                    <a:srgbClr val="FFFF00"/>
                  </a:solidFill>
                  <a:latin typeface="Georgia" panose="02040502050405020303" pitchFamily="18" charset="0"/>
                </a:rPr>
                <a:t>Plasmonics</a:t>
              </a:r>
              <a:endParaRPr lang="es-ES" sz="1400" dirty="0">
                <a:solidFill>
                  <a:srgbClr val="FFFF00"/>
                </a:solidFill>
                <a:latin typeface="Georgia" panose="02040502050405020303" pitchFamily="18" charset="0"/>
              </a:endParaRPr>
            </a:p>
          </p:txBody>
        </p:sp>
        <p:sp>
          <p:nvSpPr>
            <p:cNvPr id="34" name="33 CuadroTexto"/>
            <p:cNvSpPr txBox="1">
              <a:spLocks noChangeAspect="1"/>
            </p:cNvSpPr>
            <p:nvPr/>
          </p:nvSpPr>
          <p:spPr>
            <a:xfrm>
              <a:off x="2580762" y="3027167"/>
              <a:ext cx="1980221" cy="307777"/>
            </a:xfrm>
            <a:prstGeom prst="rect">
              <a:avLst/>
            </a:prstGeom>
            <a:noFill/>
          </p:spPr>
          <p:txBody>
            <a:bodyPr wrap="square" rtlCol="0">
              <a:spAutoFit/>
            </a:bodyPr>
            <a:lstStyle/>
            <a:p>
              <a:r>
                <a:rPr lang="en-US" sz="1400" dirty="0" smtClean="0">
                  <a:solidFill>
                    <a:srgbClr val="FFFF00"/>
                  </a:solidFill>
                  <a:latin typeface="Georgia" panose="02040502050405020303" pitchFamily="18" charset="0"/>
                </a:rPr>
                <a:t>Photonic crystals</a:t>
              </a:r>
              <a:endParaRPr lang="en-US" sz="1400" dirty="0">
                <a:solidFill>
                  <a:srgbClr val="FFFF00"/>
                </a:solidFill>
                <a:latin typeface="Georgia" panose="02040502050405020303" pitchFamily="18" charset="0"/>
              </a:endParaRPr>
            </a:p>
          </p:txBody>
        </p:sp>
        <p:sp>
          <p:nvSpPr>
            <p:cNvPr id="35" name="34 CuadroTexto"/>
            <p:cNvSpPr txBox="1">
              <a:spLocks noChangeAspect="1"/>
            </p:cNvSpPr>
            <p:nvPr/>
          </p:nvSpPr>
          <p:spPr>
            <a:xfrm>
              <a:off x="4341179" y="3027167"/>
              <a:ext cx="950901" cy="307777"/>
            </a:xfrm>
            <a:prstGeom prst="rect">
              <a:avLst/>
            </a:prstGeom>
            <a:noFill/>
          </p:spPr>
          <p:txBody>
            <a:bodyPr wrap="none" rtlCol="0">
              <a:spAutoFit/>
            </a:bodyPr>
            <a:lstStyle/>
            <a:p>
              <a:r>
                <a:rPr lang="en-US" sz="1400" dirty="0" smtClean="0">
                  <a:solidFill>
                    <a:srgbClr val="FFFF00"/>
                  </a:solidFill>
                  <a:latin typeface="Georgia" panose="02040502050405020303" pitchFamily="18" charset="0"/>
                </a:rPr>
                <a:t>PC Fibers</a:t>
              </a:r>
              <a:endParaRPr lang="en-US" sz="1400" dirty="0">
                <a:solidFill>
                  <a:srgbClr val="FFFF00"/>
                </a:solidFill>
                <a:latin typeface="Georgia" panose="02040502050405020303" pitchFamily="18" charset="0"/>
              </a:endParaRPr>
            </a:p>
          </p:txBody>
        </p:sp>
      </p:grpSp>
      <p:grpSp>
        <p:nvGrpSpPr>
          <p:cNvPr id="36" name="35 Grupo"/>
          <p:cNvGrpSpPr/>
          <p:nvPr/>
        </p:nvGrpSpPr>
        <p:grpSpPr>
          <a:xfrm>
            <a:off x="3879216" y="4326776"/>
            <a:ext cx="4581216" cy="542384"/>
            <a:chOff x="1070904" y="3049796"/>
            <a:chExt cx="4581216" cy="542384"/>
          </a:xfrm>
        </p:grpSpPr>
        <p:sp>
          <p:nvSpPr>
            <p:cNvPr id="37" name="36 Rectángulo"/>
            <p:cNvSpPr/>
            <p:nvPr/>
          </p:nvSpPr>
          <p:spPr>
            <a:xfrm>
              <a:off x="1070904" y="3068960"/>
              <a:ext cx="1800200" cy="523220"/>
            </a:xfrm>
            <a:prstGeom prst="rect">
              <a:avLst/>
            </a:prstGeom>
          </p:spPr>
          <p:txBody>
            <a:bodyPr wrap="square">
              <a:spAutoFit/>
            </a:bodyPr>
            <a:lstStyle/>
            <a:p>
              <a:r>
                <a:rPr lang="en-US" sz="1400" i="1" dirty="0"/>
                <a:t>Nano Lett. </a:t>
              </a:r>
              <a:r>
                <a:rPr lang="en-US" sz="1400" b="1" dirty="0" smtClean="0"/>
                <a:t>8, </a:t>
              </a:r>
              <a:br>
                <a:rPr lang="en-US" sz="1400" b="1" dirty="0" smtClean="0"/>
              </a:br>
              <a:r>
                <a:rPr lang="en-US" sz="1400" dirty="0" smtClean="0"/>
                <a:t>2718–2724 </a:t>
              </a:r>
              <a:r>
                <a:rPr lang="en-US" sz="1400" dirty="0"/>
                <a:t>(2008)</a:t>
              </a:r>
            </a:p>
          </p:txBody>
        </p:sp>
        <p:sp>
          <p:nvSpPr>
            <p:cNvPr id="38" name="37 Rectángulo"/>
            <p:cNvSpPr/>
            <p:nvPr/>
          </p:nvSpPr>
          <p:spPr>
            <a:xfrm>
              <a:off x="2627784" y="3049796"/>
              <a:ext cx="1519968" cy="523220"/>
            </a:xfrm>
            <a:prstGeom prst="rect">
              <a:avLst/>
            </a:prstGeom>
          </p:spPr>
          <p:txBody>
            <a:bodyPr wrap="none">
              <a:spAutoFit/>
            </a:bodyPr>
            <a:lstStyle/>
            <a:p>
              <a:r>
                <a:rPr lang="en-US" sz="1400" i="1" dirty="0"/>
                <a:t>Opt. Express </a:t>
              </a:r>
              <a:r>
                <a:rPr lang="en-US" sz="1400" b="1" dirty="0"/>
                <a:t>15, </a:t>
              </a:r>
              <a:r>
                <a:rPr lang="en-US" sz="1400" b="1" dirty="0" smtClean="0"/>
                <a:t/>
              </a:r>
              <a:br>
                <a:rPr lang="en-US" sz="1400" b="1" dirty="0" smtClean="0"/>
              </a:br>
              <a:r>
                <a:rPr lang="en-US" sz="1400" dirty="0" smtClean="0"/>
                <a:t>4530–4535 </a:t>
              </a:r>
              <a:r>
                <a:rPr lang="en-US" sz="1400" dirty="0"/>
                <a:t>(2007)</a:t>
              </a:r>
            </a:p>
          </p:txBody>
        </p:sp>
        <p:sp>
          <p:nvSpPr>
            <p:cNvPr id="39" name="38 Rectángulo"/>
            <p:cNvSpPr/>
            <p:nvPr/>
          </p:nvSpPr>
          <p:spPr>
            <a:xfrm>
              <a:off x="4132152" y="3049796"/>
              <a:ext cx="1519968" cy="523220"/>
            </a:xfrm>
            <a:prstGeom prst="rect">
              <a:avLst/>
            </a:prstGeom>
          </p:spPr>
          <p:txBody>
            <a:bodyPr wrap="none">
              <a:spAutoFit/>
            </a:bodyPr>
            <a:lstStyle/>
            <a:p>
              <a:r>
                <a:rPr lang="en-US" sz="1400" i="1" dirty="0"/>
                <a:t>Opt. Express </a:t>
              </a:r>
              <a:r>
                <a:rPr lang="en-US" sz="1400" b="1" dirty="0" smtClean="0"/>
                <a:t>14,</a:t>
              </a:r>
              <a:br>
                <a:rPr lang="en-US" sz="1400" b="1" dirty="0" smtClean="0"/>
              </a:br>
              <a:r>
                <a:rPr lang="en-US" sz="1400" dirty="0" smtClean="0"/>
                <a:t>8224–8231 </a:t>
              </a:r>
              <a:r>
                <a:rPr lang="en-US" sz="1400" dirty="0"/>
                <a:t>(2006)</a:t>
              </a:r>
            </a:p>
          </p:txBody>
        </p:sp>
      </p:grpSp>
      <p:sp>
        <p:nvSpPr>
          <p:cNvPr id="2" name="CuadroTexto 1"/>
          <p:cNvSpPr txBox="1"/>
          <p:nvPr/>
        </p:nvSpPr>
        <p:spPr>
          <a:xfrm>
            <a:off x="3567676" y="2663565"/>
            <a:ext cx="4057265" cy="369332"/>
          </a:xfrm>
          <a:prstGeom prst="rect">
            <a:avLst/>
          </a:prstGeom>
          <a:noFill/>
        </p:spPr>
        <p:txBody>
          <a:bodyPr wrap="none" rtlCol="0">
            <a:spAutoFit/>
          </a:bodyPr>
          <a:lstStyle/>
          <a:p>
            <a:r>
              <a:rPr lang="en-US" dirty="0" smtClean="0"/>
              <a:t>Many possibilities based on 2D structures</a:t>
            </a:r>
            <a:endParaRPr lang="en-US" dirty="0"/>
          </a:p>
        </p:txBody>
      </p:sp>
    </p:spTree>
    <p:extLst>
      <p:ext uri="{BB962C8B-B14F-4D97-AF65-F5344CB8AC3E}">
        <p14:creationId xmlns:p14="http://schemas.microsoft.com/office/powerpoint/2010/main" val="86321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107949" y="92075"/>
            <a:ext cx="8720785" cy="461665"/>
          </a:xfrm>
          <a:prstGeom prst="rect">
            <a:avLst/>
          </a:prstGeom>
          <a:noFill/>
          <a:ln w="9525">
            <a:noFill/>
            <a:miter lim="800000"/>
            <a:headEnd/>
            <a:tailEnd/>
          </a:ln>
          <a:effectLst/>
        </p:spPr>
        <p:txBody>
          <a:bodyPr wrap="square">
            <a:spAutoFit/>
          </a:bodyPr>
          <a:lstStyle/>
          <a:p>
            <a:pPr>
              <a:spcBef>
                <a:spcPct val="50000"/>
              </a:spcBef>
            </a:pPr>
            <a:r>
              <a:rPr lang="en-US" sz="2400" b="1" i="1" dirty="0">
                <a:solidFill>
                  <a:schemeClr val="hlink"/>
                </a:solidFill>
              </a:rPr>
              <a:t>S</a:t>
            </a:r>
            <a:r>
              <a:rPr lang="en-US" sz="2400" b="1" i="1" dirty="0" smtClean="0">
                <a:solidFill>
                  <a:schemeClr val="hlink"/>
                </a:solidFill>
              </a:rPr>
              <a:t>cientific context: fluid/vapor optical sensing with porous films</a:t>
            </a:r>
            <a:endParaRPr lang="en-US" sz="2400" b="1" i="1" dirty="0">
              <a:solidFill>
                <a:schemeClr val="hlink"/>
              </a:solidFill>
            </a:endParaRPr>
          </a:p>
        </p:txBody>
      </p:sp>
      <p:sp>
        <p:nvSpPr>
          <p:cNvPr id="12" name="Line 4"/>
          <p:cNvSpPr>
            <a:spLocks noChangeShapeType="1"/>
          </p:cNvSpPr>
          <p:nvPr/>
        </p:nvSpPr>
        <p:spPr bwMode="auto">
          <a:xfrm>
            <a:off x="0" y="618352"/>
            <a:ext cx="2555875" cy="0"/>
          </a:xfrm>
          <a:prstGeom prst="line">
            <a:avLst/>
          </a:prstGeom>
          <a:noFill/>
          <a:ln w="88900">
            <a:solidFill>
              <a:srgbClr val="FF7C80"/>
            </a:solidFill>
            <a:round/>
            <a:headEnd/>
            <a:tailEnd/>
          </a:ln>
          <a:effectLst/>
        </p:spPr>
        <p:txBody>
          <a:bodyPr/>
          <a:lstStyle/>
          <a:p>
            <a:endParaRPr lang="en-US"/>
          </a:p>
        </p:txBody>
      </p:sp>
      <p:sp>
        <p:nvSpPr>
          <p:cNvPr id="7" name="Rectángulo 6"/>
          <p:cNvSpPr/>
          <p:nvPr/>
        </p:nvSpPr>
        <p:spPr>
          <a:xfrm>
            <a:off x="4572000" y="620713"/>
            <a:ext cx="4392488" cy="5616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p:cNvSpPr/>
          <p:nvPr/>
        </p:nvSpPr>
        <p:spPr>
          <a:xfrm>
            <a:off x="179512" y="620688"/>
            <a:ext cx="4392488" cy="5616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a:blip r:embed="rId3"/>
          <a:stretch>
            <a:fillRect/>
          </a:stretch>
        </p:blipFill>
        <p:spPr>
          <a:xfrm>
            <a:off x="395536" y="2326272"/>
            <a:ext cx="3979018" cy="3623008"/>
          </a:xfrm>
          <a:prstGeom prst="rect">
            <a:avLst/>
          </a:prstGeom>
        </p:spPr>
      </p:pic>
      <p:sp>
        <p:nvSpPr>
          <p:cNvPr id="10" name="Rectángulo 9"/>
          <p:cNvSpPr/>
          <p:nvPr/>
        </p:nvSpPr>
        <p:spPr>
          <a:xfrm>
            <a:off x="529518" y="745975"/>
            <a:ext cx="3633815" cy="369332"/>
          </a:xfrm>
          <a:prstGeom prst="rect">
            <a:avLst/>
          </a:prstGeom>
        </p:spPr>
        <p:txBody>
          <a:bodyPr wrap="none">
            <a:spAutoFit/>
          </a:bodyPr>
          <a:lstStyle/>
          <a:p>
            <a:r>
              <a:rPr lang="pt-BR" dirty="0" smtClean="0"/>
              <a:t>(SiO</a:t>
            </a:r>
            <a:r>
              <a:rPr lang="pt-BR" sz="800" dirty="0" smtClean="0"/>
              <a:t>2</a:t>
            </a:r>
            <a:r>
              <a:rPr lang="pt-BR" dirty="0" smtClean="0"/>
              <a:t> </a:t>
            </a:r>
            <a:r>
              <a:rPr lang="pt-BR" dirty="0" err="1" smtClean="0"/>
              <a:t>or</a:t>
            </a:r>
            <a:r>
              <a:rPr lang="pt-BR" dirty="0" smtClean="0"/>
              <a:t> TiO</a:t>
            </a:r>
            <a:r>
              <a:rPr lang="pt-BR" sz="800" dirty="0" smtClean="0"/>
              <a:t>2</a:t>
            </a:r>
            <a:r>
              <a:rPr lang="pt-BR" dirty="0" smtClean="0"/>
              <a:t>)/H</a:t>
            </a:r>
            <a:r>
              <a:rPr lang="pt-BR" sz="800" dirty="0" smtClean="0"/>
              <a:t>3</a:t>
            </a:r>
            <a:r>
              <a:rPr lang="pt-BR" dirty="0" smtClean="0"/>
              <a:t>Sb</a:t>
            </a:r>
            <a:r>
              <a:rPr lang="pt-BR" sz="800" dirty="0" smtClean="0"/>
              <a:t>3</a:t>
            </a:r>
            <a:r>
              <a:rPr lang="pt-BR" dirty="0" smtClean="0"/>
              <a:t>P</a:t>
            </a:r>
            <a:r>
              <a:rPr lang="pt-BR" sz="800" dirty="0" smtClean="0"/>
              <a:t>2</a:t>
            </a:r>
            <a:r>
              <a:rPr lang="pt-BR" dirty="0" smtClean="0"/>
              <a:t>O</a:t>
            </a:r>
            <a:r>
              <a:rPr lang="pt-BR" sz="800" dirty="0" smtClean="0"/>
              <a:t>14  </a:t>
            </a:r>
            <a:r>
              <a:rPr lang="pt-BR" dirty="0" smtClean="0"/>
              <a:t>Bragg </a:t>
            </a:r>
            <a:r>
              <a:rPr lang="pt-BR" dirty="0" err="1" smtClean="0"/>
              <a:t>stacks</a:t>
            </a:r>
            <a:endParaRPr lang="en-US" dirty="0"/>
          </a:p>
        </p:txBody>
      </p:sp>
      <p:pic>
        <p:nvPicPr>
          <p:cNvPr id="15" name="Imagen 14"/>
          <p:cNvPicPr>
            <a:picLocks noChangeAspect="1"/>
          </p:cNvPicPr>
          <p:nvPr/>
        </p:nvPicPr>
        <p:blipFill>
          <a:blip r:embed="rId4"/>
          <a:stretch>
            <a:fillRect/>
          </a:stretch>
        </p:blipFill>
        <p:spPr>
          <a:xfrm>
            <a:off x="376958" y="1156419"/>
            <a:ext cx="2260052" cy="887240"/>
          </a:xfrm>
          <a:prstGeom prst="rect">
            <a:avLst/>
          </a:prstGeom>
        </p:spPr>
      </p:pic>
      <p:sp>
        <p:nvSpPr>
          <p:cNvPr id="16" name="Rectángulo 15"/>
          <p:cNvSpPr/>
          <p:nvPr/>
        </p:nvSpPr>
        <p:spPr>
          <a:xfrm>
            <a:off x="680934" y="5908195"/>
            <a:ext cx="3205108" cy="307777"/>
          </a:xfrm>
          <a:prstGeom prst="rect">
            <a:avLst/>
          </a:prstGeom>
        </p:spPr>
        <p:txBody>
          <a:bodyPr wrap="none">
            <a:spAutoFit/>
          </a:bodyPr>
          <a:lstStyle/>
          <a:p>
            <a:r>
              <a:rPr lang="en-US" sz="1400" i="1" dirty="0" smtClean="0"/>
              <a:t>Szendrei et al. Adv</a:t>
            </a:r>
            <a:r>
              <a:rPr lang="en-US" sz="1400" i="1" dirty="0"/>
              <a:t>. Mater. </a:t>
            </a:r>
            <a:r>
              <a:rPr lang="en-US" sz="1400" i="1" dirty="0" smtClean="0"/>
              <a:t>27 </a:t>
            </a:r>
            <a:r>
              <a:rPr lang="en-US" sz="1400" b="1" i="1" dirty="0" smtClean="0"/>
              <a:t>2015</a:t>
            </a:r>
            <a:r>
              <a:rPr lang="en-US" sz="1400" i="1" dirty="0" smtClean="0"/>
              <a:t> 6341</a:t>
            </a:r>
            <a:endParaRPr lang="en-US" sz="1400" i="1" dirty="0"/>
          </a:p>
        </p:txBody>
      </p:sp>
      <p:sp>
        <p:nvSpPr>
          <p:cNvPr id="17" name="CuadroTexto 16"/>
          <p:cNvSpPr txBox="1"/>
          <p:nvPr/>
        </p:nvSpPr>
        <p:spPr>
          <a:xfrm>
            <a:off x="2647661" y="1343261"/>
            <a:ext cx="1717906" cy="307777"/>
          </a:xfrm>
          <a:prstGeom prst="rect">
            <a:avLst/>
          </a:prstGeom>
          <a:noFill/>
        </p:spPr>
        <p:txBody>
          <a:bodyPr wrap="none" rtlCol="0">
            <a:spAutoFit/>
          </a:bodyPr>
          <a:lstStyle/>
          <a:p>
            <a:r>
              <a:rPr lang="en-US" sz="1400" dirty="0" smtClean="0"/>
              <a:t>Infiltration + swelling</a:t>
            </a:r>
            <a:endParaRPr lang="en-US" sz="1400" dirty="0"/>
          </a:p>
        </p:txBody>
      </p:sp>
      <p:grpSp>
        <p:nvGrpSpPr>
          <p:cNvPr id="18" name="7 Grupo"/>
          <p:cNvGrpSpPr/>
          <p:nvPr/>
        </p:nvGrpSpPr>
        <p:grpSpPr>
          <a:xfrm>
            <a:off x="4780815" y="779730"/>
            <a:ext cx="4131720" cy="2901600"/>
            <a:chOff x="251520" y="743424"/>
            <a:chExt cx="4131720" cy="2901600"/>
          </a:xfrm>
        </p:grpSpPr>
        <p:graphicFrame>
          <p:nvGraphicFramePr>
            <p:cNvPr id="21" name="31 Objeto"/>
            <p:cNvGraphicFramePr>
              <a:graphicFrameLocks noChangeAspect="1"/>
            </p:cNvGraphicFramePr>
            <p:nvPr>
              <p:extLst>
                <p:ext uri="{D42A27DB-BD31-4B8C-83A1-F6EECF244321}">
                  <p14:modId xmlns:p14="http://schemas.microsoft.com/office/powerpoint/2010/main" val="110681904"/>
                </p:ext>
              </p:extLst>
            </p:nvPr>
          </p:nvGraphicFramePr>
          <p:xfrm>
            <a:off x="251520" y="743424"/>
            <a:ext cx="4131720" cy="2901600"/>
          </p:xfrm>
          <a:graphic>
            <a:graphicData uri="http://schemas.openxmlformats.org/presentationml/2006/ole">
              <mc:AlternateContent xmlns:mc="http://schemas.openxmlformats.org/markup-compatibility/2006">
                <mc:Choice xmlns:v="urn:schemas-microsoft-com:vml" Requires="v">
                  <p:oleObj spid="_x0000_s34904" name="Graph" r:id="rId5" imgW="4131720" imgH="2901600" progId="Origin50.Graph">
                    <p:embed/>
                  </p:oleObj>
                </mc:Choice>
                <mc:Fallback>
                  <p:oleObj name="Graph" r:id="rId5" imgW="4131720" imgH="2901600" progId="Origin50.Graph">
                    <p:embed/>
                    <p:pic>
                      <p:nvPicPr>
                        <p:cNvPr id="32" name="31 Objeto"/>
                        <p:cNvPicPr>
                          <a:picLocks noChangeAspect="1" noChangeArrowheads="1"/>
                        </p:cNvPicPr>
                        <p:nvPr/>
                      </p:nvPicPr>
                      <p:blipFill>
                        <a:blip r:embed="rId6"/>
                        <a:srcRect/>
                        <a:stretch>
                          <a:fillRect/>
                        </a:stretch>
                      </p:blipFill>
                      <p:spPr bwMode="auto">
                        <a:xfrm>
                          <a:off x="251520" y="743424"/>
                          <a:ext cx="4131720" cy="2901600"/>
                        </a:xfrm>
                        <a:prstGeom prst="rect">
                          <a:avLst/>
                        </a:prstGeom>
                        <a:noFill/>
                        <a:ln>
                          <a:noFill/>
                        </a:ln>
                        <a:effectLst/>
                      </p:spPr>
                    </p:pic>
                  </p:oleObj>
                </mc:Fallback>
              </mc:AlternateContent>
            </a:graphicData>
          </a:graphic>
        </p:graphicFrame>
        <p:sp>
          <p:nvSpPr>
            <p:cNvPr id="22" name="1 Rectángulo"/>
            <p:cNvSpPr/>
            <p:nvPr/>
          </p:nvSpPr>
          <p:spPr>
            <a:xfrm>
              <a:off x="323528" y="908720"/>
              <a:ext cx="3816424"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Rectángulo 2"/>
          <p:cNvSpPr/>
          <p:nvPr/>
        </p:nvSpPr>
        <p:spPr>
          <a:xfrm>
            <a:off x="4374554" y="3774309"/>
            <a:ext cx="4392488" cy="2108269"/>
          </a:xfrm>
          <a:prstGeom prst="rect">
            <a:avLst/>
          </a:prstGeom>
        </p:spPr>
        <p:txBody>
          <a:bodyPr wrap="square">
            <a:spAutoFit/>
          </a:bodyPr>
          <a:lstStyle/>
          <a:p>
            <a:pPr lvl="1">
              <a:spcAft>
                <a:spcPts val="600"/>
              </a:spcAft>
              <a:buFont typeface="Arial" panose="020B0604020202020204" pitchFamily="34" charset="0"/>
              <a:buChar char="•"/>
            </a:pPr>
            <a:r>
              <a:rPr lang="af-ZA" dirty="0" smtClean="0"/>
              <a:t> Reflection band position </a:t>
            </a:r>
            <a:r>
              <a:rPr lang="af-ZA" dirty="0"/>
              <a:t>depends on layer(multilayer) </a:t>
            </a:r>
            <a:r>
              <a:rPr lang="af-ZA" dirty="0" smtClean="0"/>
              <a:t>thickness and refractive </a:t>
            </a:r>
            <a:r>
              <a:rPr lang="af-ZA" dirty="0"/>
              <a:t>index (RI)</a:t>
            </a:r>
          </a:p>
          <a:p>
            <a:pPr lvl="1">
              <a:spcAft>
                <a:spcPts val="600"/>
              </a:spcAft>
              <a:buFont typeface="Arial" panose="020B0604020202020204" pitchFamily="34" charset="0"/>
              <a:buChar char="•"/>
            </a:pPr>
            <a:r>
              <a:rPr lang="af-ZA" dirty="0" smtClean="0"/>
              <a:t> Individual </a:t>
            </a:r>
            <a:r>
              <a:rPr lang="af-ZA" dirty="0"/>
              <a:t>layer effective RI varies with </a:t>
            </a:r>
            <a:r>
              <a:rPr lang="af-ZA" dirty="0" smtClean="0"/>
              <a:t>the amount of condensed vapor and the RI </a:t>
            </a:r>
            <a:r>
              <a:rPr lang="af-ZA" dirty="0"/>
              <a:t>of infiltrated liquid (effective medium theories)</a:t>
            </a:r>
          </a:p>
        </p:txBody>
      </p:sp>
      <p:sp>
        <p:nvSpPr>
          <p:cNvPr id="2" name="Rectángulo 1"/>
          <p:cNvSpPr/>
          <p:nvPr/>
        </p:nvSpPr>
        <p:spPr>
          <a:xfrm>
            <a:off x="1043608" y="2081162"/>
            <a:ext cx="2672526" cy="307777"/>
          </a:xfrm>
          <a:prstGeom prst="rect">
            <a:avLst/>
          </a:prstGeom>
        </p:spPr>
        <p:txBody>
          <a:bodyPr wrap="none">
            <a:spAutoFit/>
          </a:bodyPr>
          <a:lstStyle/>
          <a:p>
            <a:r>
              <a:rPr lang="en-US" sz="1400" dirty="0">
                <a:latin typeface="ScalaLF-Regular"/>
              </a:rPr>
              <a:t>touchless positioning interfaces</a:t>
            </a:r>
            <a:endParaRPr lang="en-US" sz="1400" dirty="0"/>
          </a:p>
        </p:txBody>
      </p:sp>
    </p:spTree>
    <p:extLst>
      <p:ext uri="{BB962C8B-B14F-4D97-AF65-F5344CB8AC3E}">
        <p14:creationId xmlns:p14="http://schemas.microsoft.com/office/powerpoint/2010/main" val="3450500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107949" y="92075"/>
            <a:ext cx="8720785" cy="461665"/>
          </a:xfrm>
          <a:prstGeom prst="rect">
            <a:avLst/>
          </a:prstGeom>
          <a:noFill/>
          <a:ln w="9525">
            <a:noFill/>
            <a:miter lim="800000"/>
            <a:headEnd/>
            <a:tailEnd/>
          </a:ln>
          <a:effectLst/>
        </p:spPr>
        <p:txBody>
          <a:bodyPr wrap="square">
            <a:spAutoFit/>
          </a:bodyPr>
          <a:lstStyle/>
          <a:p>
            <a:pPr>
              <a:spcBef>
                <a:spcPct val="50000"/>
              </a:spcBef>
            </a:pPr>
            <a:r>
              <a:rPr lang="en-US" sz="2400" b="1" i="1" dirty="0">
                <a:solidFill>
                  <a:schemeClr val="hlink"/>
                </a:solidFill>
              </a:rPr>
              <a:t>S</a:t>
            </a:r>
            <a:r>
              <a:rPr lang="en-US" sz="2400" b="1" i="1" dirty="0" smtClean="0">
                <a:solidFill>
                  <a:schemeClr val="hlink"/>
                </a:solidFill>
              </a:rPr>
              <a:t>cientific context: fluid/vapor optical sensing</a:t>
            </a:r>
            <a:endParaRPr lang="en-US" sz="2400" b="1" i="1" dirty="0">
              <a:solidFill>
                <a:schemeClr val="hlink"/>
              </a:solidFill>
            </a:endParaRPr>
          </a:p>
        </p:txBody>
      </p:sp>
      <p:sp>
        <p:nvSpPr>
          <p:cNvPr id="12" name="Line 4"/>
          <p:cNvSpPr>
            <a:spLocks noChangeShapeType="1"/>
          </p:cNvSpPr>
          <p:nvPr/>
        </p:nvSpPr>
        <p:spPr bwMode="auto">
          <a:xfrm>
            <a:off x="0" y="618352"/>
            <a:ext cx="2555875" cy="0"/>
          </a:xfrm>
          <a:prstGeom prst="line">
            <a:avLst/>
          </a:prstGeom>
          <a:noFill/>
          <a:ln w="88900">
            <a:solidFill>
              <a:srgbClr val="FF7C80"/>
            </a:solidFill>
            <a:round/>
            <a:headEnd/>
            <a:tailEnd/>
          </a:ln>
          <a:effectLst/>
        </p:spPr>
        <p:txBody>
          <a:bodyPr/>
          <a:lstStyle/>
          <a:p>
            <a:endParaRPr lang="en-US"/>
          </a:p>
        </p:txBody>
      </p:sp>
      <p:sp>
        <p:nvSpPr>
          <p:cNvPr id="7" name="Rectángulo 6"/>
          <p:cNvSpPr/>
          <p:nvPr/>
        </p:nvSpPr>
        <p:spPr>
          <a:xfrm>
            <a:off x="4572000" y="620713"/>
            <a:ext cx="4392488" cy="5616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p:cNvSpPr/>
          <p:nvPr/>
        </p:nvSpPr>
        <p:spPr>
          <a:xfrm>
            <a:off x="179512" y="620688"/>
            <a:ext cx="4392488" cy="5616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a:blip r:embed="rId2"/>
          <a:stretch>
            <a:fillRect/>
          </a:stretch>
        </p:blipFill>
        <p:spPr>
          <a:xfrm>
            <a:off x="395536" y="2111042"/>
            <a:ext cx="3979018" cy="3623008"/>
          </a:xfrm>
          <a:prstGeom prst="rect">
            <a:avLst/>
          </a:prstGeom>
        </p:spPr>
      </p:pic>
      <p:sp>
        <p:nvSpPr>
          <p:cNvPr id="10" name="Rectángulo 9"/>
          <p:cNvSpPr/>
          <p:nvPr/>
        </p:nvSpPr>
        <p:spPr>
          <a:xfrm>
            <a:off x="268604" y="774630"/>
            <a:ext cx="3633815" cy="369332"/>
          </a:xfrm>
          <a:prstGeom prst="rect">
            <a:avLst/>
          </a:prstGeom>
        </p:spPr>
        <p:txBody>
          <a:bodyPr wrap="none">
            <a:spAutoFit/>
          </a:bodyPr>
          <a:lstStyle/>
          <a:p>
            <a:r>
              <a:rPr lang="pt-BR" dirty="0" smtClean="0"/>
              <a:t>(SiO</a:t>
            </a:r>
            <a:r>
              <a:rPr lang="pt-BR" sz="800" dirty="0" smtClean="0"/>
              <a:t>2</a:t>
            </a:r>
            <a:r>
              <a:rPr lang="pt-BR" dirty="0" smtClean="0"/>
              <a:t> </a:t>
            </a:r>
            <a:r>
              <a:rPr lang="pt-BR" dirty="0" err="1" smtClean="0"/>
              <a:t>or</a:t>
            </a:r>
            <a:r>
              <a:rPr lang="pt-BR" dirty="0" smtClean="0"/>
              <a:t> TiO</a:t>
            </a:r>
            <a:r>
              <a:rPr lang="pt-BR" sz="800" dirty="0" smtClean="0"/>
              <a:t>2</a:t>
            </a:r>
            <a:r>
              <a:rPr lang="pt-BR" dirty="0" smtClean="0"/>
              <a:t>)/H</a:t>
            </a:r>
            <a:r>
              <a:rPr lang="pt-BR" sz="800" dirty="0" smtClean="0"/>
              <a:t>3</a:t>
            </a:r>
            <a:r>
              <a:rPr lang="pt-BR" dirty="0" smtClean="0"/>
              <a:t>Sb</a:t>
            </a:r>
            <a:r>
              <a:rPr lang="pt-BR" sz="800" dirty="0" smtClean="0"/>
              <a:t>3</a:t>
            </a:r>
            <a:r>
              <a:rPr lang="pt-BR" dirty="0" smtClean="0"/>
              <a:t>P</a:t>
            </a:r>
            <a:r>
              <a:rPr lang="pt-BR" sz="800" dirty="0" smtClean="0"/>
              <a:t>2</a:t>
            </a:r>
            <a:r>
              <a:rPr lang="pt-BR" dirty="0" smtClean="0"/>
              <a:t>O</a:t>
            </a:r>
            <a:r>
              <a:rPr lang="pt-BR" sz="800" dirty="0" smtClean="0"/>
              <a:t>14  </a:t>
            </a:r>
            <a:r>
              <a:rPr lang="pt-BR" dirty="0" smtClean="0"/>
              <a:t>Bragg </a:t>
            </a:r>
            <a:r>
              <a:rPr lang="pt-BR" dirty="0" err="1" smtClean="0"/>
              <a:t>stacks</a:t>
            </a:r>
            <a:endParaRPr lang="en-US" dirty="0"/>
          </a:p>
        </p:txBody>
      </p:sp>
      <p:pic>
        <p:nvPicPr>
          <p:cNvPr id="15" name="Imagen 14"/>
          <p:cNvPicPr>
            <a:picLocks noChangeAspect="1"/>
          </p:cNvPicPr>
          <p:nvPr/>
        </p:nvPicPr>
        <p:blipFill>
          <a:blip r:embed="rId3"/>
          <a:stretch>
            <a:fillRect/>
          </a:stretch>
        </p:blipFill>
        <p:spPr>
          <a:xfrm>
            <a:off x="351434" y="1190328"/>
            <a:ext cx="2260052" cy="887240"/>
          </a:xfrm>
          <a:prstGeom prst="rect">
            <a:avLst/>
          </a:prstGeom>
        </p:spPr>
      </p:pic>
      <p:sp>
        <p:nvSpPr>
          <p:cNvPr id="16" name="Rectángulo 15"/>
          <p:cNvSpPr/>
          <p:nvPr/>
        </p:nvSpPr>
        <p:spPr>
          <a:xfrm>
            <a:off x="601806" y="5829067"/>
            <a:ext cx="3384645" cy="307777"/>
          </a:xfrm>
          <a:prstGeom prst="rect">
            <a:avLst/>
          </a:prstGeom>
        </p:spPr>
        <p:txBody>
          <a:bodyPr wrap="none">
            <a:spAutoFit/>
          </a:bodyPr>
          <a:lstStyle/>
          <a:p>
            <a:r>
              <a:rPr lang="en-US" sz="1400" i="1" dirty="0" smtClean="0"/>
              <a:t>Szendrei et al., Adv</a:t>
            </a:r>
            <a:r>
              <a:rPr lang="en-US" sz="1400" i="1" dirty="0"/>
              <a:t>. Mater. </a:t>
            </a:r>
            <a:r>
              <a:rPr lang="en-US" sz="1400" i="1" dirty="0" smtClean="0"/>
              <a:t>27 (</a:t>
            </a:r>
            <a:r>
              <a:rPr lang="en-US" sz="1400" b="1" dirty="0" smtClean="0"/>
              <a:t>2015)</a:t>
            </a:r>
            <a:r>
              <a:rPr lang="en-US" sz="1400" dirty="0" smtClean="0"/>
              <a:t> 6341</a:t>
            </a:r>
            <a:endParaRPr lang="en-US" sz="1400" dirty="0"/>
          </a:p>
        </p:txBody>
      </p:sp>
      <p:sp>
        <p:nvSpPr>
          <p:cNvPr id="17" name="CuadroTexto 16"/>
          <p:cNvSpPr txBox="1"/>
          <p:nvPr/>
        </p:nvSpPr>
        <p:spPr>
          <a:xfrm>
            <a:off x="2611486" y="1366931"/>
            <a:ext cx="1717906" cy="307777"/>
          </a:xfrm>
          <a:prstGeom prst="rect">
            <a:avLst/>
          </a:prstGeom>
          <a:noFill/>
        </p:spPr>
        <p:txBody>
          <a:bodyPr wrap="none" rtlCol="0">
            <a:spAutoFit/>
          </a:bodyPr>
          <a:lstStyle/>
          <a:p>
            <a:r>
              <a:rPr lang="en-US" sz="1400" dirty="0" smtClean="0"/>
              <a:t>Infiltration + swelling</a:t>
            </a:r>
            <a:endParaRPr lang="en-US" sz="1400" dirty="0"/>
          </a:p>
        </p:txBody>
      </p:sp>
      <p:pic>
        <p:nvPicPr>
          <p:cNvPr id="2" name="Imagen 1"/>
          <p:cNvPicPr>
            <a:picLocks noChangeAspect="1"/>
          </p:cNvPicPr>
          <p:nvPr/>
        </p:nvPicPr>
        <p:blipFill>
          <a:blip r:embed="rId4"/>
          <a:stretch>
            <a:fillRect/>
          </a:stretch>
        </p:blipFill>
        <p:spPr>
          <a:xfrm>
            <a:off x="4664360" y="1844824"/>
            <a:ext cx="4207767" cy="1246367"/>
          </a:xfrm>
          <a:prstGeom prst="rect">
            <a:avLst/>
          </a:prstGeom>
        </p:spPr>
      </p:pic>
      <p:sp>
        <p:nvSpPr>
          <p:cNvPr id="14" name="Rectángulo 13"/>
          <p:cNvSpPr/>
          <p:nvPr/>
        </p:nvSpPr>
        <p:spPr>
          <a:xfrm>
            <a:off x="4943335" y="4725144"/>
            <a:ext cx="3589105" cy="307777"/>
          </a:xfrm>
          <a:prstGeom prst="rect">
            <a:avLst/>
          </a:prstGeom>
        </p:spPr>
        <p:txBody>
          <a:bodyPr wrap="square">
            <a:spAutoFit/>
          </a:bodyPr>
          <a:lstStyle/>
          <a:p>
            <a:r>
              <a:rPr lang="en-US" sz="1400" dirty="0" smtClean="0"/>
              <a:t>Liu et al. Optics Express 17 (2009) 16184</a:t>
            </a:r>
            <a:endParaRPr lang="en-US" sz="1400" dirty="0"/>
          </a:p>
        </p:txBody>
      </p:sp>
      <p:pic>
        <p:nvPicPr>
          <p:cNvPr id="19" name="Imagen 18"/>
          <p:cNvPicPr>
            <a:picLocks noChangeAspect="1"/>
          </p:cNvPicPr>
          <p:nvPr/>
        </p:nvPicPr>
        <p:blipFill>
          <a:blip r:embed="rId5"/>
          <a:stretch>
            <a:fillRect/>
          </a:stretch>
        </p:blipFill>
        <p:spPr>
          <a:xfrm>
            <a:off x="5241581" y="3159234"/>
            <a:ext cx="3134272" cy="1441261"/>
          </a:xfrm>
          <a:prstGeom prst="rect">
            <a:avLst/>
          </a:prstGeom>
        </p:spPr>
      </p:pic>
      <p:sp>
        <p:nvSpPr>
          <p:cNvPr id="20" name="Rectángulo 19"/>
          <p:cNvSpPr/>
          <p:nvPr/>
        </p:nvSpPr>
        <p:spPr>
          <a:xfrm>
            <a:off x="4736445" y="1043765"/>
            <a:ext cx="3291939" cy="369332"/>
          </a:xfrm>
          <a:prstGeom prst="rect">
            <a:avLst/>
          </a:prstGeom>
        </p:spPr>
        <p:txBody>
          <a:bodyPr wrap="square">
            <a:spAutoFit/>
          </a:bodyPr>
          <a:lstStyle/>
          <a:p>
            <a:r>
              <a:rPr lang="en-US" dirty="0" smtClean="0">
                <a:latin typeface="Times New Roman" panose="02020603050405020304" pitchFamily="18" charset="0"/>
              </a:rPr>
              <a:t>Beetles </a:t>
            </a:r>
            <a:r>
              <a:rPr lang="en-US" i="1" dirty="0" err="1" smtClean="0">
                <a:latin typeface="Times New Roman" panose="02020603050405020304" pitchFamily="18" charset="0"/>
              </a:rPr>
              <a:t>Tmesisternus</a:t>
            </a:r>
            <a:r>
              <a:rPr lang="en-US" i="1" dirty="0" smtClean="0">
                <a:latin typeface="Times New Roman" panose="02020603050405020304" pitchFamily="18" charset="0"/>
              </a:rPr>
              <a:t> </a:t>
            </a:r>
            <a:r>
              <a:rPr lang="en-US" i="1" dirty="0" err="1">
                <a:latin typeface="Times New Roman" panose="02020603050405020304" pitchFamily="18" charset="0"/>
              </a:rPr>
              <a:t>isabellae</a:t>
            </a:r>
            <a:endParaRPr lang="en-US" dirty="0"/>
          </a:p>
        </p:txBody>
      </p:sp>
      <p:sp>
        <p:nvSpPr>
          <p:cNvPr id="18" name="CuadroTexto 17"/>
          <p:cNvSpPr txBox="1"/>
          <p:nvPr/>
        </p:nvSpPr>
        <p:spPr>
          <a:xfrm>
            <a:off x="4808049" y="5450450"/>
            <a:ext cx="4112242" cy="369332"/>
          </a:xfrm>
          <a:prstGeom prst="rect">
            <a:avLst/>
          </a:prstGeom>
          <a:noFill/>
        </p:spPr>
        <p:txBody>
          <a:bodyPr wrap="square" rtlCol="0">
            <a:spAutoFit/>
          </a:bodyPr>
          <a:lstStyle/>
          <a:p>
            <a:r>
              <a:rPr lang="en-US" b="1" dirty="0" smtClean="0"/>
              <a:t>Sensing/reaction based on </a:t>
            </a:r>
            <a:r>
              <a:rPr lang="en-US" b="1" dirty="0" smtClean="0">
                <a:solidFill>
                  <a:srgbClr val="FF0000"/>
                </a:solidFill>
              </a:rPr>
              <a:t>c</a:t>
            </a:r>
            <a:r>
              <a:rPr lang="en-US" b="1" dirty="0" smtClean="0">
                <a:solidFill>
                  <a:srgbClr val="00B0F0"/>
                </a:solidFill>
              </a:rPr>
              <a:t>o</a:t>
            </a:r>
            <a:r>
              <a:rPr lang="en-US" b="1" dirty="0" smtClean="0">
                <a:solidFill>
                  <a:schemeClr val="accent3">
                    <a:lumMod val="50000"/>
                  </a:schemeClr>
                </a:solidFill>
              </a:rPr>
              <a:t>l</a:t>
            </a:r>
            <a:r>
              <a:rPr lang="en-US" b="1" dirty="0" smtClean="0">
                <a:solidFill>
                  <a:schemeClr val="accent6">
                    <a:lumMod val="75000"/>
                  </a:schemeClr>
                </a:solidFill>
              </a:rPr>
              <a:t>o</a:t>
            </a:r>
            <a:r>
              <a:rPr lang="en-US" b="1" dirty="0" smtClean="0">
                <a:solidFill>
                  <a:schemeClr val="tx2">
                    <a:lumMod val="75000"/>
                  </a:schemeClr>
                </a:solidFill>
              </a:rPr>
              <a:t>r</a:t>
            </a:r>
            <a:r>
              <a:rPr lang="en-US" b="1" dirty="0" smtClean="0"/>
              <a:t> change</a:t>
            </a:r>
            <a:endParaRPr lang="en-US" b="1" dirty="0"/>
          </a:p>
        </p:txBody>
      </p:sp>
    </p:spTree>
    <p:extLst>
      <p:ext uri="{BB962C8B-B14F-4D97-AF65-F5344CB8AC3E}">
        <p14:creationId xmlns:p14="http://schemas.microsoft.com/office/powerpoint/2010/main" val="735369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9879" y="1404372"/>
            <a:ext cx="2501120" cy="2743832"/>
          </a:xfrm>
          <a:prstGeom prst="rect">
            <a:avLst/>
          </a:prstGeom>
        </p:spPr>
      </p:pic>
      <p:pic>
        <p:nvPicPr>
          <p:cNvPr id="3" name="Imagen 2"/>
          <p:cNvPicPr>
            <a:picLocks noChangeAspect="1"/>
          </p:cNvPicPr>
          <p:nvPr/>
        </p:nvPicPr>
        <p:blipFill>
          <a:blip r:embed="rId3"/>
          <a:stretch>
            <a:fillRect/>
          </a:stretch>
        </p:blipFill>
        <p:spPr>
          <a:xfrm>
            <a:off x="2647735" y="1365636"/>
            <a:ext cx="1760050" cy="1797448"/>
          </a:xfrm>
          <a:prstGeom prst="rect">
            <a:avLst/>
          </a:prstGeom>
        </p:spPr>
      </p:pic>
      <p:pic>
        <p:nvPicPr>
          <p:cNvPr id="5" name="Imagen 4"/>
          <p:cNvPicPr>
            <a:picLocks noChangeAspect="1"/>
          </p:cNvPicPr>
          <p:nvPr/>
        </p:nvPicPr>
        <p:blipFill>
          <a:blip r:embed="rId4"/>
          <a:stretch>
            <a:fillRect/>
          </a:stretch>
        </p:blipFill>
        <p:spPr>
          <a:xfrm>
            <a:off x="408855" y="2919917"/>
            <a:ext cx="2229130" cy="2648604"/>
          </a:xfrm>
          <a:prstGeom prst="rect">
            <a:avLst/>
          </a:prstGeom>
        </p:spPr>
      </p:pic>
      <p:sp>
        <p:nvSpPr>
          <p:cNvPr id="6" name="Rectángulo 5"/>
          <p:cNvSpPr/>
          <p:nvPr/>
        </p:nvSpPr>
        <p:spPr>
          <a:xfrm>
            <a:off x="841620" y="5929535"/>
            <a:ext cx="3725572" cy="307777"/>
          </a:xfrm>
          <a:prstGeom prst="rect">
            <a:avLst/>
          </a:prstGeom>
        </p:spPr>
        <p:txBody>
          <a:bodyPr wrap="none">
            <a:spAutoFit/>
          </a:bodyPr>
          <a:lstStyle/>
          <a:p>
            <a:r>
              <a:rPr lang="nl-NL" sz="1400" i="1" dirty="0" smtClean="0">
                <a:latin typeface="+mj-lt"/>
              </a:rPr>
              <a:t>Hawkeye et al. Adv</a:t>
            </a:r>
            <a:r>
              <a:rPr lang="nl-NL" sz="1400" i="1" dirty="0">
                <a:latin typeface="+mj-lt"/>
              </a:rPr>
              <a:t>. Funct. Mater</a:t>
            </a:r>
            <a:r>
              <a:rPr lang="nl-NL" sz="1400" i="1" dirty="0" smtClean="0">
                <a:latin typeface="+mj-lt"/>
              </a:rPr>
              <a:t>. 21 </a:t>
            </a:r>
            <a:r>
              <a:rPr lang="nl-NL" sz="1400" b="1" i="1" dirty="0" smtClean="0">
                <a:latin typeface="+mj-lt"/>
              </a:rPr>
              <a:t>2011</a:t>
            </a:r>
            <a:r>
              <a:rPr lang="nl-NL" sz="1400" i="1" dirty="0" smtClean="0">
                <a:latin typeface="+mj-lt"/>
              </a:rPr>
              <a:t> 3652</a:t>
            </a:r>
            <a:endParaRPr lang="en-US" sz="1400" i="1" dirty="0">
              <a:latin typeface="+mj-lt"/>
            </a:endParaRPr>
          </a:p>
        </p:txBody>
      </p:sp>
      <p:sp>
        <p:nvSpPr>
          <p:cNvPr id="8" name="Text Box 3"/>
          <p:cNvSpPr txBox="1">
            <a:spLocks noChangeArrowheads="1"/>
          </p:cNvSpPr>
          <p:nvPr/>
        </p:nvSpPr>
        <p:spPr bwMode="auto">
          <a:xfrm>
            <a:off x="107949" y="92075"/>
            <a:ext cx="8720785" cy="461665"/>
          </a:xfrm>
          <a:prstGeom prst="rect">
            <a:avLst/>
          </a:prstGeom>
          <a:noFill/>
          <a:ln w="9525">
            <a:noFill/>
            <a:miter lim="800000"/>
            <a:headEnd/>
            <a:tailEnd/>
          </a:ln>
          <a:effectLst/>
        </p:spPr>
        <p:txBody>
          <a:bodyPr wrap="square">
            <a:spAutoFit/>
          </a:bodyPr>
          <a:lstStyle/>
          <a:p>
            <a:pPr>
              <a:spcBef>
                <a:spcPct val="50000"/>
              </a:spcBef>
            </a:pPr>
            <a:r>
              <a:rPr lang="en-US" sz="2400" b="1" i="1" dirty="0">
                <a:solidFill>
                  <a:schemeClr val="hlink"/>
                </a:solidFill>
              </a:rPr>
              <a:t>S</a:t>
            </a:r>
            <a:r>
              <a:rPr lang="en-US" sz="2400" b="1" i="1" dirty="0" smtClean="0">
                <a:solidFill>
                  <a:schemeClr val="hlink"/>
                </a:solidFill>
              </a:rPr>
              <a:t>cientific context: optical fluid/vapor sensing</a:t>
            </a:r>
            <a:endParaRPr lang="en-US" sz="2400" b="1" i="1" dirty="0">
              <a:solidFill>
                <a:schemeClr val="hlink"/>
              </a:solidFill>
            </a:endParaRPr>
          </a:p>
        </p:txBody>
      </p:sp>
      <p:sp>
        <p:nvSpPr>
          <p:cNvPr id="9" name="Line 4"/>
          <p:cNvSpPr>
            <a:spLocks noChangeShapeType="1"/>
          </p:cNvSpPr>
          <p:nvPr/>
        </p:nvSpPr>
        <p:spPr bwMode="auto">
          <a:xfrm>
            <a:off x="0" y="618352"/>
            <a:ext cx="2555875" cy="0"/>
          </a:xfrm>
          <a:prstGeom prst="line">
            <a:avLst/>
          </a:prstGeom>
          <a:noFill/>
          <a:ln w="88900">
            <a:solidFill>
              <a:srgbClr val="FF7C80"/>
            </a:solidFill>
            <a:round/>
            <a:headEnd/>
            <a:tailEnd/>
          </a:ln>
          <a:effectLst/>
        </p:spPr>
        <p:txBody>
          <a:bodyPr/>
          <a:lstStyle/>
          <a:p>
            <a:endParaRPr lang="en-US"/>
          </a:p>
        </p:txBody>
      </p:sp>
      <p:sp>
        <p:nvSpPr>
          <p:cNvPr id="10" name="Rectángulo 9"/>
          <p:cNvSpPr/>
          <p:nvPr/>
        </p:nvSpPr>
        <p:spPr>
          <a:xfrm>
            <a:off x="179512" y="620688"/>
            <a:ext cx="4392488" cy="5616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p:cNvSpPr txBox="1"/>
          <p:nvPr/>
        </p:nvSpPr>
        <p:spPr>
          <a:xfrm>
            <a:off x="328179" y="703457"/>
            <a:ext cx="2932341" cy="369332"/>
          </a:xfrm>
          <a:prstGeom prst="rect">
            <a:avLst/>
          </a:prstGeom>
          <a:noFill/>
        </p:spPr>
        <p:txBody>
          <a:bodyPr wrap="none" rtlCol="0">
            <a:spAutoFit/>
          </a:bodyPr>
          <a:lstStyle/>
          <a:p>
            <a:r>
              <a:rPr lang="en-US" b="1" dirty="0" smtClean="0"/>
              <a:t>TiO</a:t>
            </a:r>
            <a:r>
              <a:rPr lang="en-US" b="1" baseline="-25000" dirty="0" smtClean="0"/>
              <a:t>2</a:t>
            </a:r>
            <a:r>
              <a:rPr lang="en-US" b="1" dirty="0" smtClean="0"/>
              <a:t> STF </a:t>
            </a:r>
            <a:r>
              <a:rPr lang="en-US" sz="1400" b="1" dirty="0" smtClean="0"/>
              <a:t>(distributed Bragg mirror)</a:t>
            </a:r>
            <a:endParaRPr lang="en-US" sz="1400" b="1" dirty="0"/>
          </a:p>
        </p:txBody>
      </p:sp>
      <p:sp>
        <p:nvSpPr>
          <p:cNvPr id="19" name="CuadroTexto 18"/>
          <p:cNvSpPr txBox="1"/>
          <p:nvPr/>
        </p:nvSpPr>
        <p:spPr>
          <a:xfrm>
            <a:off x="2453049" y="3977039"/>
            <a:ext cx="2374261" cy="1200329"/>
          </a:xfrm>
          <a:prstGeom prst="rect">
            <a:avLst/>
          </a:prstGeom>
          <a:noFill/>
        </p:spPr>
        <p:txBody>
          <a:bodyPr wrap="square" rtlCol="0">
            <a:spAutoFit/>
          </a:bodyPr>
          <a:lstStyle/>
          <a:p>
            <a:r>
              <a:rPr lang="en-US" sz="2400" b="1" dirty="0" smtClean="0">
                <a:solidFill>
                  <a:srgbClr val="FF0000"/>
                </a:solidFill>
              </a:rPr>
              <a:t>c</a:t>
            </a:r>
            <a:r>
              <a:rPr lang="en-US" sz="2400" b="1" dirty="0" smtClean="0">
                <a:solidFill>
                  <a:srgbClr val="00B0F0"/>
                </a:solidFill>
              </a:rPr>
              <a:t>o</a:t>
            </a:r>
            <a:r>
              <a:rPr lang="en-US" sz="2400" b="1" dirty="0" smtClean="0">
                <a:solidFill>
                  <a:schemeClr val="accent3">
                    <a:lumMod val="50000"/>
                  </a:schemeClr>
                </a:solidFill>
              </a:rPr>
              <a:t>l</a:t>
            </a:r>
            <a:r>
              <a:rPr lang="en-US" sz="2400" b="1" dirty="0" smtClean="0">
                <a:solidFill>
                  <a:schemeClr val="accent6">
                    <a:lumMod val="75000"/>
                  </a:schemeClr>
                </a:solidFill>
              </a:rPr>
              <a:t>o</a:t>
            </a:r>
            <a:r>
              <a:rPr lang="en-US" sz="2400" b="1" dirty="0" smtClean="0">
                <a:solidFill>
                  <a:schemeClr val="tx2">
                    <a:lumMod val="75000"/>
                  </a:schemeClr>
                </a:solidFill>
              </a:rPr>
              <a:t>r</a:t>
            </a:r>
            <a:r>
              <a:rPr lang="en-US" sz="2400" b="1" dirty="0" smtClean="0"/>
              <a:t> based humidity vapor sensing</a:t>
            </a:r>
            <a:endParaRPr lang="en-US" sz="2400" b="1" dirty="0"/>
          </a:p>
        </p:txBody>
      </p:sp>
      <p:sp>
        <p:nvSpPr>
          <p:cNvPr id="23" name="Rectángulo 22"/>
          <p:cNvSpPr/>
          <p:nvPr/>
        </p:nvSpPr>
        <p:spPr>
          <a:xfrm>
            <a:off x="4572000" y="620688"/>
            <a:ext cx="4392488" cy="5616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p:cNvSpPr/>
          <p:nvPr/>
        </p:nvSpPr>
        <p:spPr>
          <a:xfrm>
            <a:off x="4795846" y="5929535"/>
            <a:ext cx="4168642" cy="307777"/>
          </a:xfrm>
          <a:prstGeom prst="rect">
            <a:avLst/>
          </a:prstGeom>
        </p:spPr>
        <p:txBody>
          <a:bodyPr wrap="none">
            <a:spAutoFit/>
          </a:bodyPr>
          <a:lstStyle/>
          <a:p>
            <a:r>
              <a:rPr lang="en-US" sz="1400" i="1" dirty="0"/>
              <a:t>L</a:t>
            </a:r>
            <a:r>
              <a:rPr lang="en-US" sz="1400" i="1" dirty="0" smtClean="0"/>
              <a:t>. González-</a:t>
            </a:r>
            <a:r>
              <a:rPr lang="en-US" sz="1400" i="1" dirty="0" err="1" smtClean="0"/>
              <a:t>García</a:t>
            </a:r>
            <a:r>
              <a:rPr lang="en-US" sz="1400" i="1" dirty="0" smtClean="0"/>
              <a:t> et al. J</a:t>
            </a:r>
            <a:r>
              <a:rPr lang="en-US" sz="1400" i="1" dirty="0"/>
              <a:t>. Mater. Chem</a:t>
            </a:r>
            <a:r>
              <a:rPr lang="en-US" sz="1400" i="1" dirty="0" smtClean="0"/>
              <a:t>. 20 </a:t>
            </a:r>
            <a:r>
              <a:rPr lang="en-US" sz="1400" b="1" i="1" dirty="0" smtClean="0"/>
              <a:t>2010</a:t>
            </a:r>
            <a:r>
              <a:rPr lang="en-US" sz="1400" i="1" dirty="0" smtClean="0"/>
              <a:t> 6408</a:t>
            </a:r>
            <a:endParaRPr lang="en-US" sz="1400" i="1" dirty="0"/>
          </a:p>
        </p:txBody>
      </p:sp>
      <p:pic>
        <p:nvPicPr>
          <p:cNvPr id="7" name="Imagen 6"/>
          <p:cNvPicPr>
            <a:picLocks noChangeAspect="1"/>
          </p:cNvPicPr>
          <p:nvPr/>
        </p:nvPicPr>
        <p:blipFill>
          <a:blip r:embed="rId5"/>
          <a:stretch>
            <a:fillRect/>
          </a:stretch>
        </p:blipFill>
        <p:spPr>
          <a:xfrm>
            <a:off x="6670180" y="2681463"/>
            <a:ext cx="2103054" cy="3075625"/>
          </a:xfrm>
          <a:prstGeom prst="rect">
            <a:avLst/>
          </a:prstGeom>
        </p:spPr>
      </p:pic>
      <p:pic>
        <p:nvPicPr>
          <p:cNvPr id="24" name="Imagen 23"/>
          <p:cNvPicPr>
            <a:picLocks noChangeAspect="1"/>
          </p:cNvPicPr>
          <p:nvPr/>
        </p:nvPicPr>
        <p:blipFill>
          <a:blip r:embed="rId6"/>
          <a:stretch>
            <a:fillRect/>
          </a:stretch>
        </p:blipFill>
        <p:spPr>
          <a:xfrm>
            <a:off x="4708893" y="1260739"/>
            <a:ext cx="2009576" cy="2168261"/>
          </a:xfrm>
          <a:prstGeom prst="rect">
            <a:avLst/>
          </a:prstGeom>
        </p:spPr>
      </p:pic>
      <p:sp>
        <p:nvSpPr>
          <p:cNvPr id="25" name="CuadroTexto 24"/>
          <p:cNvSpPr txBox="1"/>
          <p:nvPr/>
        </p:nvSpPr>
        <p:spPr>
          <a:xfrm>
            <a:off x="4808409" y="827420"/>
            <a:ext cx="3373039" cy="369332"/>
          </a:xfrm>
          <a:prstGeom prst="rect">
            <a:avLst/>
          </a:prstGeom>
          <a:noFill/>
        </p:spPr>
        <p:txBody>
          <a:bodyPr wrap="none" rtlCol="0">
            <a:spAutoFit/>
          </a:bodyPr>
          <a:lstStyle/>
          <a:p>
            <a:r>
              <a:rPr lang="en-US" b="1" dirty="0" smtClean="0"/>
              <a:t>SiO</a:t>
            </a:r>
            <a:r>
              <a:rPr lang="en-US" b="1" baseline="-25000" dirty="0" smtClean="0"/>
              <a:t>2</a:t>
            </a:r>
            <a:r>
              <a:rPr lang="en-US" b="1" dirty="0" smtClean="0"/>
              <a:t>/TiO</a:t>
            </a:r>
            <a:r>
              <a:rPr lang="en-US" b="1" baseline="-25000" dirty="0" smtClean="0"/>
              <a:t>2</a:t>
            </a:r>
            <a:r>
              <a:rPr lang="en-US" b="1" dirty="0" smtClean="0"/>
              <a:t> sculptured zig-zag DBM</a:t>
            </a:r>
            <a:endParaRPr lang="en-US" sz="1400" b="1" dirty="0"/>
          </a:p>
        </p:txBody>
      </p:sp>
      <p:sp>
        <p:nvSpPr>
          <p:cNvPr id="26" name="CuadroTexto 25"/>
          <p:cNvSpPr txBox="1"/>
          <p:nvPr/>
        </p:nvSpPr>
        <p:spPr>
          <a:xfrm>
            <a:off x="4749031" y="3977039"/>
            <a:ext cx="2206136" cy="830997"/>
          </a:xfrm>
          <a:prstGeom prst="rect">
            <a:avLst/>
          </a:prstGeom>
          <a:noFill/>
        </p:spPr>
        <p:txBody>
          <a:bodyPr wrap="square" rtlCol="0">
            <a:spAutoFit/>
          </a:bodyPr>
          <a:lstStyle/>
          <a:p>
            <a:r>
              <a:rPr lang="en-US" sz="2400" b="1" dirty="0" smtClean="0">
                <a:solidFill>
                  <a:srgbClr val="FF0000"/>
                </a:solidFill>
              </a:rPr>
              <a:t>c</a:t>
            </a:r>
            <a:r>
              <a:rPr lang="en-US" sz="2400" b="1" dirty="0" smtClean="0">
                <a:solidFill>
                  <a:srgbClr val="00B0F0"/>
                </a:solidFill>
              </a:rPr>
              <a:t>o</a:t>
            </a:r>
            <a:r>
              <a:rPr lang="en-US" sz="2400" b="1" dirty="0" smtClean="0">
                <a:solidFill>
                  <a:schemeClr val="accent3">
                    <a:lumMod val="50000"/>
                  </a:schemeClr>
                </a:solidFill>
              </a:rPr>
              <a:t>l</a:t>
            </a:r>
            <a:r>
              <a:rPr lang="en-US" sz="2400" b="1" dirty="0" smtClean="0">
                <a:solidFill>
                  <a:schemeClr val="accent6">
                    <a:lumMod val="75000"/>
                  </a:schemeClr>
                </a:solidFill>
              </a:rPr>
              <a:t>o</a:t>
            </a:r>
            <a:r>
              <a:rPr lang="en-US" sz="2400" b="1" dirty="0" smtClean="0">
                <a:solidFill>
                  <a:schemeClr val="tx2">
                    <a:lumMod val="75000"/>
                  </a:schemeClr>
                </a:solidFill>
              </a:rPr>
              <a:t>r</a:t>
            </a:r>
            <a:r>
              <a:rPr lang="en-US" sz="2400" b="1" dirty="0" smtClean="0"/>
              <a:t> based liquid sensing</a:t>
            </a:r>
            <a:endParaRPr lang="en-US" sz="2400" b="1" dirty="0"/>
          </a:p>
        </p:txBody>
      </p:sp>
    </p:spTree>
    <p:extLst>
      <p:ext uri="{BB962C8B-B14F-4D97-AF65-F5344CB8AC3E}">
        <p14:creationId xmlns:p14="http://schemas.microsoft.com/office/powerpoint/2010/main" val="3490879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07949" y="92075"/>
            <a:ext cx="6318355" cy="461665"/>
          </a:xfrm>
          <a:prstGeom prst="rect">
            <a:avLst/>
          </a:prstGeom>
          <a:noFill/>
          <a:ln w="9525">
            <a:noFill/>
            <a:miter lim="800000"/>
            <a:headEnd/>
            <a:tailEnd/>
          </a:ln>
          <a:effectLst/>
        </p:spPr>
        <p:txBody>
          <a:bodyPr wrap="square">
            <a:spAutoFit/>
          </a:bodyPr>
          <a:lstStyle/>
          <a:p>
            <a:pPr>
              <a:spcBef>
                <a:spcPct val="50000"/>
              </a:spcBef>
            </a:pPr>
            <a:r>
              <a:rPr lang="en-US" sz="2400" b="1" dirty="0" smtClean="0">
                <a:solidFill>
                  <a:schemeClr val="hlink"/>
                </a:solidFill>
              </a:rPr>
              <a:t>Bragg </a:t>
            </a:r>
            <a:r>
              <a:rPr lang="en-US" sz="2400" b="1" dirty="0" err="1" smtClean="0">
                <a:solidFill>
                  <a:schemeClr val="hlink"/>
                </a:solidFill>
              </a:rPr>
              <a:t>microcavity</a:t>
            </a:r>
            <a:r>
              <a:rPr lang="en-US" sz="2400" b="1" dirty="0" smtClean="0">
                <a:solidFill>
                  <a:schemeClr val="hlink"/>
                </a:solidFill>
              </a:rPr>
              <a:t> basic sensing architecture</a:t>
            </a:r>
            <a:endParaRPr lang="en-US" sz="2400" b="1" dirty="0">
              <a:solidFill>
                <a:schemeClr val="hlink"/>
              </a:solidFill>
            </a:endParaRPr>
          </a:p>
        </p:txBody>
      </p:sp>
      <p:sp>
        <p:nvSpPr>
          <p:cNvPr id="19" name="23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t>9</a:t>
            </a:fld>
            <a:endParaRPr lang="es-ES"/>
          </a:p>
        </p:txBody>
      </p:sp>
      <p:sp>
        <p:nvSpPr>
          <p:cNvPr id="29" name="2 Marcador de contenido"/>
          <p:cNvSpPr txBox="1">
            <a:spLocks/>
          </p:cNvSpPr>
          <p:nvPr/>
        </p:nvSpPr>
        <p:spPr>
          <a:xfrm>
            <a:off x="269522" y="3501008"/>
            <a:ext cx="8604956" cy="269612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af-ZA" sz="1800" dirty="0" smtClean="0"/>
              <a:t>Bragg </a:t>
            </a:r>
            <a:r>
              <a:rPr lang="af-ZA" sz="1800" b="1" dirty="0" smtClean="0"/>
              <a:t>microcavity</a:t>
            </a:r>
            <a:r>
              <a:rPr lang="af-ZA" sz="1800" dirty="0" smtClean="0"/>
              <a:t> (s</a:t>
            </a:r>
            <a:r>
              <a:rPr lang="en-US" sz="1800" dirty="0" err="1" smtClean="0"/>
              <a:t>imple</a:t>
            </a:r>
            <a:r>
              <a:rPr lang="en-US" sz="1800" dirty="0" smtClean="0"/>
              <a:t> </a:t>
            </a:r>
            <a:r>
              <a:rPr lang="en-US" sz="1800" dirty="0"/>
              <a:t>photonic </a:t>
            </a:r>
            <a:r>
              <a:rPr lang="en-US" sz="1800" dirty="0" smtClean="0"/>
              <a:t>structure) is</a:t>
            </a:r>
            <a:r>
              <a:rPr lang="af-ZA" sz="1800" dirty="0" smtClean="0"/>
              <a:t> made incorporating a ”defect” in a Bragg reflector</a:t>
            </a:r>
          </a:p>
          <a:p>
            <a:pPr lvl="1">
              <a:buFont typeface="Arial" panose="020B0604020202020204" pitchFamily="34" charset="0"/>
              <a:buChar char="•"/>
            </a:pPr>
            <a:r>
              <a:rPr lang="af-ZA" sz="1800" dirty="0" smtClean="0"/>
              <a:t>Resonant peak RP (narrow pass-band within the photonic band gap) appears</a:t>
            </a:r>
          </a:p>
          <a:p>
            <a:pPr lvl="1">
              <a:buFont typeface="Arial" panose="020B0604020202020204" pitchFamily="34" charset="0"/>
              <a:buChar char="•"/>
            </a:pPr>
            <a:r>
              <a:rPr lang="af-ZA" sz="1800" dirty="0" smtClean="0"/>
              <a:t>RP position depends on layer(multilayer) refractive index (RI)</a:t>
            </a:r>
          </a:p>
          <a:p>
            <a:pPr lvl="1">
              <a:buFont typeface="Arial" panose="020B0604020202020204" pitchFamily="34" charset="0"/>
              <a:buChar char="•"/>
            </a:pPr>
            <a:r>
              <a:rPr lang="af-ZA" sz="1800" dirty="0" smtClean="0"/>
              <a:t>Individual layers with high open porosity (about 50% void fraction)</a:t>
            </a:r>
          </a:p>
          <a:p>
            <a:pPr lvl="1">
              <a:buFont typeface="Arial" panose="020B0604020202020204" pitchFamily="34" charset="0"/>
              <a:buChar char="•"/>
            </a:pPr>
            <a:r>
              <a:rPr lang="af-ZA" sz="1800" dirty="0"/>
              <a:t>I</a:t>
            </a:r>
            <a:r>
              <a:rPr lang="af-ZA" sz="1800" dirty="0" smtClean="0"/>
              <a:t>ndividual layers effective RI varies with RI of infiltrated liquid (effective </a:t>
            </a:r>
            <a:r>
              <a:rPr lang="af-ZA" sz="1800" dirty="0"/>
              <a:t>medium </a:t>
            </a:r>
            <a:r>
              <a:rPr lang="af-ZA" sz="1800" dirty="0" smtClean="0"/>
              <a:t>theories)</a:t>
            </a:r>
          </a:p>
          <a:p>
            <a:pPr lvl="2">
              <a:buFont typeface="Calibri" panose="020F0502020204030204" pitchFamily="34" charset="0"/>
              <a:buChar char="→"/>
            </a:pPr>
            <a:r>
              <a:rPr lang="af-ZA" b="1" dirty="0" smtClean="0"/>
              <a:t>RP position monitors RI of infiltrated phase </a:t>
            </a:r>
            <a:r>
              <a:rPr lang="af-ZA" dirty="0" smtClean="0"/>
              <a:t>(well-known)</a:t>
            </a:r>
          </a:p>
        </p:txBody>
      </p:sp>
      <p:sp>
        <p:nvSpPr>
          <p:cNvPr id="11" name="Line 4"/>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sp>
        <p:nvSpPr>
          <p:cNvPr id="13" name="Line 18"/>
          <p:cNvSpPr>
            <a:spLocks noChangeShapeType="1"/>
          </p:cNvSpPr>
          <p:nvPr/>
        </p:nvSpPr>
        <p:spPr bwMode="auto">
          <a:xfrm>
            <a:off x="0" y="620713"/>
            <a:ext cx="2555875" cy="0"/>
          </a:xfrm>
          <a:prstGeom prst="line">
            <a:avLst/>
          </a:prstGeom>
          <a:noFill/>
          <a:ln w="88900">
            <a:solidFill>
              <a:srgbClr val="FF7C80"/>
            </a:solidFill>
            <a:round/>
            <a:headEnd/>
            <a:tailEnd/>
          </a:ln>
          <a:effectLst/>
        </p:spPr>
        <p:txBody>
          <a:bodyPr/>
          <a:lstStyle/>
          <a:p>
            <a:endParaRPr lang="en-US"/>
          </a:p>
        </p:txBody>
      </p:sp>
      <p:grpSp>
        <p:nvGrpSpPr>
          <p:cNvPr id="8" name="7 Grupo"/>
          <p:cNvGrpSpPr/>
          <p:nvPr/>
        </p:nvGrpSpPr>
        <p:grpSpPr>
          <a:xfrm>
            <a:off x="179512" y="620688"/>
            <a:ext cx="4131720" cy="2901600"/>
            <a:chOff x="251520" y="743424"/>
            <a:chExt cx="4131720" cy="2901600"/>
          </a:xfrm>
        </p:grpSpPr>
        <p:graphicFrame>
          <p:nvGraphicFramePr>
            <p:cNvPr id="32" name="31 Objeto"/>
            <p:cNvGraphicFramePr>
              <a:graphicFrameLocks noChangeAspect="1"/>
            </p:cNvGraphicFramePr>
            <p:nvPr>
              <p:extLst>
                <p:ext uri="{D42A27DB-BD31-4B8C-83A1-F6EECF244321}">
                  <p14:modId xmlns:p14="http://schemas.microsoft.com/office/powerpoint/2010/main" val="4003105761"/>
                </p:ext>
              </p:extLst>
            </p:nvPr>
          </p:nvGraphicFramePr>
          <p:xfrm>
            <a:off x="251520" y="743424"/>
            <a:ext cx="4131720" cy="2901600"/>
          </p:xfrm>
          <a:graphic>
            <a:graphicData uri="http://schemas.openxmlformats.org/presentationml/2006/ole">
              <mc:AlternateContent xmlns:mc="http://schemas.openxmlformats.org/markup-compatibility/2006">
                <mc:Choice xmlns:v="urn:schemas-microsoft-com:vml" Requires="v">
                  <p:oleObj spid="_x0000_s19711" name="Graph" r:id="rId3" imgW="4131720" imgH="2901600" progId="Origin50.Graph">
                    <p:embed/>
                  </p:oleObj>
                </mc:Choice>
                <mc:Fallback>
                  <p:oleObj name="Graph" r:id="rId3" imgW="4131720" imgH="2901600" progId="Origin50.Graph">
                    <p:embed/>
                    <p:pic>
                      <p:nvPicPr>
                        <p:cNvPr id="0" name=""/>
                        <p:cNvPicPr>
                          <a:picLocks noChangeAspect="1" noChangeArrowheads="1"/>
                        </p:cNvPicPr>
                        <p:nvPr/>
                      </p:nvPicPr>
                      <p:blipFill>
                        <a:blip r:embed="rId4"/>
                        <a:srcRect/>
                        <a:stretch>
                          <a:fillRect/>
                        </a:stretch>
                      </p:blipFill>
                      <p:spPr bwMode="auto">
                        <a:xfrm>
                          <a:off x="251520" y="743424"/>
                          <a:ext cx="4131720" cy="2901600"/>
                        </a:xfrm>
                        <a:prstGeom prst="rect">
                          <a:avLst/>
                        </a:prstGeom>
                        <a:noFill/>
                        <a:ln>
                          <a:noFill/>
                        </a:ln>
                        <a:effectLst/>
                      </p:spPr>
                    </p:pic>
                  </p:oleObj>
                </mc:Fallback>
              </mc:AlternateContent>
            </a:graphicData>
          </a:graphic>
        </p:graphicFrame>
        <p:sp>
          <p:nvSpPr>
            <p:cNvPr id="2" name="1 Rectángulo"/>
            <p:cNvSpPr/>
            <p:nvPr/>
          </p:nvSpPr>
          <p:spPr>
            <a:xfrm>
              <a:off x="323528" y="908720"/>
              <a:ext cx="3816424"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 name="5 Grupo"/>
          <p:cNvGrpSpPr/>
          <p:nvPr/>
        </p:nvGrpSpPr>
        <p:grpSpPr>
          <a:xfrm>
            <a:off x="4139952" y="620688"/>
            <a:ext cx="4131720" cy="2901600"/>
            <a:chOff x="4616744" y="726604"/>
            <a:chExt cx="4131720" cy="2901600"/>
          </a:xfrm>
        </p:grpSpPr>
        <p:graphicFrame>
          <p:nvGraphicFramePr>
            <p:cNvPr id="33" name="32 Objeto"/>
            <p:cNvGraphicFramePr>
              <a:graphicFrameLocks noChangeAspect="1"/>
            </p:cNvGraphicFramePr>
            <p:nvPr>
              <p:extLst>
                <p:ext uri="{D42A27DB-BD31-4B8C-83A1-F6EECF244321}">
                  <p14:modId xmlns:p14="http://schemas.microsoft.com/office/powerpoint/2010/main" val="911138224"/>
                </p:ext>
              </p:extLst>
            </p:nvPr>
          </p:nvGraphicFramePr>
          <p:xfrm>
            <a:off x="4616744" y="726604"/>
            <a:ext cx="4131720" cy="2901600"/>
          </p:xfrm>
          <a:graphic>
            <a:graphicData uri="http://schemas.openxmlformats.org/presentationml/2006/ole">
              <mc:AlternateContent xmlns:mc="http://schemas.openxmlformats.org/markup-compatibility/2006">
                <mc:Choice xmlns:v="urn:schemas-microsoft-com:vml" Requires="v">
                  <p:oleObj spid="_x0000_s19712" name="Graph" r:id="rId5" imgW="4131720" imgH="2901600" progId="Origin50.Graph">
                    <p:embed/>
                  </p:oleObj>
                </mc:Choice>
                <mc:Fallback>
                  <p:oleObj name="Graph" r:id="rId5" imgW="4131720" imgH="2901600" progId="Origin50.Graph">
                    <p:embed/>
                    <p:pic>
                      <p:nvPicPr>
                        <p:cNvPr id="0" name=""/>
                        <p:cNvPicPr>
                          <a:picLocks noChangeAspect="1" noChangeArrowheads="1"/>
                        </p:cNvPicPr>
                        <p:nvPr/>
                      </p:nvPicPr>
                      <p:blipFill>
                        <a:blip r:embed="rId6"/>
                        <a:srcRect/>
                        <a:stretch>
                          <a:fillRect/>
                        </a:stretch>
                      </p:blipFill>
                      <p:spPr bwMode="auto">
                        <a:xfrm>
                          <a:off x="4616744" y="726604"/>
                          <a:ext cx="4131720" cy="2901600"/>
                        </a:xfrm>
                        <a:prstGeom prst="rect">
                          <a:avLst/>
                        </a:prstGeom>
                        <a:noFill/>
                        <a:ln>
                          <a:noFill/>
                        </a:ln>
                        <a:effectLst/>
                      </p:spPr>
                    </p:pic>
                  </p:oleObj>
                </mc:Fallback>
              </mc:AlternateContent>
            </a:graphicData>
          </a:graphic>
        </p:graphicFrame>
        <p:sp>
          <p:nvSpPr>
            <p:cNvPr id="21" name="20 Rectángulo"/>
            <p:cNvSpPr/>
            <p:nvPr/>
          </p:nvSpPr>
          <p:spPr>
            <a:xfrm>
              <a:off x="4716016" y="908720"/>
              <a:ext cx="3816424"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 name="4 Grupo"/>
          <p:cNvGrpSpPr/>
          <p:nvPr/>
        </p:nvGrpSpPr>
        <p:grpSpPr>
          <a:xfrm>
            <a:off x="7441462" y="44624"/>
            <a:ext cx="1595034" cy="856460"/>
            <a:chOff x="7048934" y="158176"/>
            <a:chExt cx="1595034" cy="856460"/>
          </a:xfrm>
        </p:grpSpPr>
        <p:pic>
          <p:nvPicPr>
            <p:cNvPr id="1946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934" y="229022"/>
              <a:ext cx="1595034" cy="78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433270" y="158176"/>
              <a:ext cx="724878" cy="461665"/>
            </a:xfrm>
            <a:prstGeom prst="rect">
              <a:avLst/>
            </a:prstGeom>
            <a:noFill/>
          </p:spPr>
          <p:txBody>
            <a:bodyPr wrap="none" rtlCol="0">
              <a:spAutoFit/>
            </a:bodyPr>
            <a:lstStyle/>
            <a:p>
              <a:r>
                <a:rPr lang="es-ES" sz="2400" b="1" dirty="0" smtClean="0"/>
                <a:t>TiO</a:t>
              </a:r>
              <a:r>
                <a:rPr lang="es-ES" sz="2400" b="1" baseline="-25000" dirty="0" smtClean="0"/>
                <a:t>2</a:t>
              </a:r>
              <a:endParaRPr lang="es-ES" sz="2400" b="1" baseline="-25000" dirty="0"/>
            </a:p>
          </p:txBody>
        </p:sp>
        <p:sp>
          <p:nvSpPr>
            <p:cNvPr id="22" name="21 CuadroTexto"/>
            <p:cNvSpPr txBox="1"/>
            <p:nvPr/>
          </p:nvSpPr>
          <p:spPr>
            <a:xfrm>
              <a:off x="7463053" y="547213"/>
              <a:ext cx="718466" cy="461665"/>
            </a:xfrm>
            <a:prstGeom prst="rect">
              <a:avLst/>
            </a:prstGeom>
            <a:noFill/>
          </p:spPr>
          <p:txBody>
            <a:bodyPr wrap="none" rtlCol="0">
              <a:spAutoFit/>
            </a:bodyPr>
            <a:lstStyle/>
            <a:p>
              <a:r>
                <a:rPr lang="es-ES" sz="2400" b="1" dirty="0">
                  <a:solidFill>
                    <a:srgbClr val="FFFF00"/>
                  </a:solidFill>
                </a:rPr>
                <a:t>S</a:t>
              </a:r>
              <a:r>
                <a:rPr lang="es-ES" sz="2400" b="1" dirty="0" smtClean="0">
                  <a:solidFill>
                    <a:srgbClr val="FFFF00"/>
                  </a:solidFill>
                </a:rPr>
                <a:t>iO</a:t>
              </a:r>
              <a:r>
                <a:rPr lang="es-ES" sz="2400" b="1" baseline="-25000" dirty="0" smtClean="0">
                  <a:solidFill>
                    <a:srgbClr val="FFFF00"/>
                  </a:solidFill>
                </a:rPr>
                <a:t>2</a:t>
              </a:r>
              <a:endParaRPr lang="es-ES" sz="2400" b="1" baseline="-25000" dirty="0">
                <a:solidFill>
                  <a:srgbClr val="FFFF00"/>
                </a:solidFill>
              </a:endParaRPr>
            </a:p>
          </p:txBody>
        </p:sp>
      </p:grpSp>
    </p:spTree>
    <p:extLst>
      <p:ext uri="{BB962C8B-B14F-4D97-AF65-F5344CB8AC3E}">
        <p14:creationId xmlns:p14="http://schemas.microsoft.com/office/powerpoint/2010/main" val="15907443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4"/>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5678</TotalTime>
  <Words>3722</Words>
  <Application>Microsoft Office PowerPoint</Application>
  <PresentationFormat>Presentación en pantalla (4:3)</PresentationFormat>
  <Paragraphs>422</Paragraphs>
  <Slides>44</Slides>
  <Notes>19</Notes>
  <HiddenSlides>0</HiddenSlides>
  <MMClips>3</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2</vt:i4>
      </vt:variant>
      <vt:variant>
        <vt:lpstr>Títulos de diapositiva</vt:lpstr>
      </vt:variant>
      <vt:variant>
        <vt:i4>44</vt:i4>
      </vt:variant>
    </vt:vector>
  </HeadingPairs>
  <TitlesOfParts>
    <vt:vector size="59" baseType="lpstr">
      <vt:lpstr>Arial</vt:lpstr>
      <vt:lpstr>Calibri</vt:lpstr>
      <vt:lpstr>Courier New</vt:lpstr>
      <vt:lpstr>DejaVu Sans</vt:lpstr>
      <vt:lpstr>Georgia</vt:lpstr>
      <vt:lpstr>Ink Free</vt:lpstr>
      <vt:lpstr>MS Mincho</vt:lpstr>
      <vt:lpstr>Narkisim</vt:lpstr>
      <vt:lpstr>ScalaLF-Regular</vt:lpstr>
      <vt:lpstr>Symbol</vt:lpstr>
      <vt:lpstr>Times New Roman</vt:lpstr>
      <vt:lpstr>Wingdings</vt:lpstr>
      <vt:lpstr>Tema de Office</vt:lpstr>
      <vt:lpstr>Graph</vt:lpstr>
      <vt:lpstr>Origin Graph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fjgarcia</dc:creator>
  <cp:lastModifiedBy>paco</cp:lastModifiedBy>
  <cp:revision>457</cp:revision>
  <cp:lastPrinted>2017-07-27T14:43:25Z</cp:lastPrinted>
  <dcterms:created xsi:type="dcterms:W3CDTF">2016-04-04T13:43:38Z</dcterms:created>
  <dcterms:modified xsi:type="dcterms:W3CDTF">2018-08-13T22:01:53Z</dcterms:modified>
</cp:coreProperties>
</file>