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1" r:id="rId6"/>
  </p:sldIdLst>
  <p:sldSz cx="42484675" cy="30243463"/>
  <p:notesSz cx="9939338" cy="6805613"/>
  <p:defaultTextStyle>
    <a:defPPr>
      <a:defRPr lang="en-US"/>
    </a:defPPr>
    <a:lvl1pPr marL="0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7809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55619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33428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11238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89047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66856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44666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22475" algn="l" defTabSz="415561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13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0188" autoAdjust="0"/>
    <p:restoredTop sz="67104" autoAdjust="0"/>
  </p:normalViewPr>
  <p:slideViewPr>
    <p:cSldViewPr>
      <p:cViewPr varScale="1">
        <p:scale>
          <a:sx n="28" d="100"/>
          <a:sy n="28" d="100"/>
        </p:scale>
        <p:origin x="2088" y="138"/>
      </p:cViewPr>
      <p:guideLst>
        <p:guide orient="horz" pos="9526"/>
        <p:guide pos="13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130" cy="340607"/>
          </a:xfrm>
          <a:prstGeom prst="rect">
            <a:avLst/>
          </a:prstGeom>
        </p:spPr>
        <p:txBody>
          <a:bodyPr vert="horz" lIns="91512" tIns="45755" rIns="91512" bIns="457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8891" y="0"/>
            <a:ext cx="4308130" cy="340607"/>
          </a:xfrm>
          <a:prstGeom prst="rect">
            <a:avLst/>
          </a:prstGeom>
        </p:spPr>
        <p:txBody>
          <a:bodyPr vert="horz" lIns="91512" tIns="45755" rIns="91512" bIns="45755" rtlCol="0"/>
          <a:lstStyle>
            <a:lvl1pPr algn="r">
              <a:defRPr sz="1200"/>
            </a:lvl1pPr>
          </a:lstStyle>
          <a:p>
            <a:fld id="{5E945880-6D3B-45FB-851F-AFC0D1D23A0C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78175" y="511175"/>
            <a:ext cx="3582988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12" tIns="45755" rIns="91512" bIns="457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478" y="3233050"/>
            <a:ext cx="7952398" cy="3062200"/>
          </a:xfrm>
          <a:prstGeom prst="rect">
            <a:avLst/>
          </a:prstGeom>
        </p:spPr>
        <p:txBody>
          <a:bodyPr vert="horz" lIns="91512" tIns="45755" rIns="91512" bIns="457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3918"/>
            <a:ext cx="4308130" cy="340607"/>
          </a:xfrm>
          <a:prstGeom prst="rect">
            <a:avLst/>
          </a:prstGeom>
        </p:spPr>
        <p:txBody>
          <a:bodyPr vert="horz" lIns="91512" tIns="45755" rIns="91512" bIns="457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8891" y="6463918"/>
            <a:ext cx="4308130" cy="340607"/>
          </a:xfrm>
          <a:prstGeom prst="rect">
            <a:avLst/>
          </a:prstGeom>
        </p:spPr>
        <p:txBody>
          <a:bodyPr vert="horz" lIns="91512" tIns="45755" rIns="91512" bIns="45755" rtlCol="0" anchor="b"/>
          <a:lstStyle>
            <a:lvl1pPr algn="r">
              <a:defRPr sz="1200"/>
            </a:lvl1pPr>
          </a:lstStyle>
          <a:p>
            <a:fld id="{5750A1E1-C8D9-4447-9192-37BA973CD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77809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55619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33428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11238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389047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466856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544666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622475" algn="l" defTabSz="4155619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78175" y="511175"/>
            <a:ext cx="3582988" cy="2551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41054-C2D7-46D0-9776-8E9DE8BA19B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6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484675" cy="302434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3167" y="7818037"/>
            <a:ext cx="39812903" cy="476327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3167" y="15756835"/>
            <a:ext cx="39812903" cy="7093781"/>
          </a:xfrm>
        </p:spPr>
        <p:txBody>
          <a:bodyPr>
            <a:normAutofit/>
          </a:bodyPr>
          <a:lstStyle>
            <a:lvl1pPr marL="0" indent="0" algn="l">
              <a:buNone/>
              <a:defRPr sz="12700" b="1">
                <a:solidFill>
                  <a:schemeClr val="accent6"/>
                </a:solidFill>
              </a:defRPr>
            </a:lvl1pPr>
            <a:lvl2pPr marL="207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2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169" y="770763"/>
            <a:ext cx="11656319" cy="35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93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294" y="21170424"/>
            <a:ext cx="25490805" cy="2499288"/>
          </a:xfrm>
        </p:spPr>
        <p:txBody>
          <a:bodyPr anchor="b"/>
          <a:lstStyle>
            <a:lvl1pPr algn="l">
              <a:defRPr sz="91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27294" y="4960067"/>
            <a:ext cx="25490805" cy="15888318"/>
          </a:xfrm>
        </p:spPr>
        <p:txBody>
          <a:bodyPr/>
          <a:lstStyle>
            <a:lvl1pPr marL="0" indent="0">
              <a:buNone/>
              <a:defRPr sz="14500"/>
            </a:lvl1pPr>
            <a:lvl2pPr marL="2077809" indent="0">
              <a:buNone/>
              <a:defRPr sz="12700"/>
            </a:lvl2pPr>
            <a:lvl3pPr marL="4155619" indent="0">
              <a:buNone/>
              <a:defRPr sz="10900"/>
            </a:lvl3pPr>
            <a:lvl4pPr marL="6233428" indent="0">
              <a:buNone/>
              <a:defRPr sz="9100"/>
            </a:lvl4pPr>
            <a:lvl5pPr marL="8311238" indent="0">
              <a:buNone/>
              <a:defRPr sz="9100"/>
            </a:lvl5pPr>
            <a:lvl6pPr marL="10389047" indent="0">
              <a:buNone/>
              <a:defRPr sz="9100"/>
            </a:lvl6pPr>
            <a:lvl7pPr marL="12466856" indent="0">
              <a:buNone/>
              <a:defRPr sz="9100"/>
            </a:lvl7pPr>
            <a:lvl8pPr marL="14544666" indent="0">
              <a:buNone/>
              <a:defRPr sz="9100"/>
            </a:lvl8pPr>
            <a:lvl9pPr marL="16622475" indent="0">
              <a:buNone/>
              <a:defRPr sz="9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27294" y="23669713"/>
            <a:ext cx="25490805" cy="3549404"/>
          </a:xfrm>
        </p:spPr>
        <p:txBody>
          <a:bodyPr/>
          <a:lstStyle>
            <a:lvl1pPr marL="0" indent="0">
              <a:buNone/>
              <a:defRPr sz="6400">
                <a:solidFill>
                  <a:srgbClr val="000000"/>
                </a:solidFill>
              </a:defRPr>
            </a:lvl1pPr>
            <a:lvl2pPr marL="2077809" indent="0">
              <a:buNone/>
              <a:defRPr sz="5500"/>
            </a:lvl2pPr>
            <a:lvl3pPr marL="4155619" indent="0">
              <a:buNone/>
              <a:defRPr sz="4500"/>
            </a:lvl3pPr>
            <a:lvl4pPr marL="6233428" indent="0">
              <a:buNone/>
              <a:defRPr sz="4100"/>
            </a:lvl4pPr>
            <a:lvl5pPr marL="8311238" indent="0">
              <a:buNone/>
              <a:defRPr sz="4100"/>
            </a:lvl5pPr>
            <a:lvl6pPr marL="10389047" indent="0">
              <a:buNone/>
              <a:defRPr sz="4100"/>
            </a:lvl6pPr>
            <a:lvl7pPr marL="12466856" indent="0">
              <a:buNone/>
              <a:defRPr sz="4100"/>
            </a:lvl7pPr>
            <a:lvl8pPr marL="14544666" indent="0">
              <a:buNone/>
              <a:defRPr sz="4100"/>
            </a:lvl8pPr>
            <a:lvl9pPr marL="16622475" indent="0">
              <a:buNone/>
              <a:defRPr sz="4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9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0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484675" cy="30243463"/>
          </a:xfrm>
          <a:prstGeom prst="rect">
            <a:avLst/>
          </a:prstGeom>
          <a:ln>
            <a:noFill/>
          </a:ln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03167" y="7818037"/>
            <a:ext cx="39812903" cy="476327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03167" y="15756835"/>
            <a:ext cx="39812903" cy="7093781"/>
          </a:xfrm>
        </p:spPr>
        <p:txBody>
          <a:bodyPr>
            <a:normAutofit/>
          </a:bodyPr>
          <a:lstStyle>
            <a:lvl1pPr marL="0" indent="0" algn="l">
              <a:buNone/>
              <a:defRPr sz="12700" b="1">
                <a:solidFill>
                  <a:srgbClr val="000000"/>
                </a:solidFill>
              </a:defRPr>
            </a:lvl1pPr>
            <a:lvl2pPr marL="207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55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33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11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890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6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44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224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538" y="770763"/>
            <a:ext cx="11617584" cy="35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803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997" y="19434228"/>
            <a:ext cx="36111974" cy="6006688"/>
          </a:xfrm>
        </p:spPr>
        <p:txBody>
          <a:bodyPr anchor="t"/>
          <a:lstStyle>
            <a:lvl1pPr algn="l">
              <a:defRPr sz="18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5997" y="12818473"/>
            <a:ext cx="36111974" cy="6615755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2"/>
                </a:solidFill>
              </a:defRPr>
            </a:lvl1pPr>
            <a:lvl2pPr marL="2077809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5561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3342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1123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3890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4668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54466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2247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4234" y="7056810"/>
            <a:ext cx="18764065" cy="1995928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6377" y="7056810"/>
            <a:ext cx="18764065" cy="19959288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25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4234" y="6769777"/>
            <a:ext cx="18771443" cy="2821321"/>
          </a:xfrm>
        </p:spPr>
        <p:txBody>
          <a:bodyPr anchor="b"/>
          <a:lstStyle>
            <a:lvl1pPr marL="0" indent="0">
              <a:buNone/>
              <a:defRPr sz="10900" b="1">
                <a:solidFill>
                  <a:schemeClr val="tx2"/>
                </a:solidFill>
              </a:defRPr>
            </a:lvl1pPr>
            <a:lvl2pPr marL="2077809" indent="0">
              <a:buNone/>
              <a:defRPr sz="9100" b="1"/>
            </a:lvl2pPr>
            <a:lvl3pPr marL="4155619" indent="0">
              <a:buNone/>
              <a:defRPr sz="8200" b="1"/>
            </a:lvl3pPr>
            <a:lvl4pPr marL="6233428" indent="0">
              <a:buNone/>
              <a:defRPr sz="7300" b="1"/>
            </a:lvl4pPr>
            <a:lvl5pPr marL="8311238" indent="0">
              <a:buNone/>
              <a:defRPr sz="7300" b="1"/>
            </a:lvl5pPr>
            <a:lvl6pPr marL="10389047" indent="0">
              <a:buNone/>
              <a:defRPr sz="7300" b="1"/>
            </a:lvl6pPr>
            <a:lvl7pPr marL="12466856" indent="0">
              <a:buNone/>
              <a:defRPr sz="7300" b="1"/>
            </a:lvl7pPr>
            <a:lvl8pPr marL="14544666" indent="0">
              <a:buNone/>
              <a:defRPr sz="7300" b="1"/>
            </a:lvl8pPr>
            <a:lvl9pPr marL="16622475" indent="0">
              <a:buNone/>
              <a:defRPr sz="7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24234" y="9591098"/>
            <a:ext cx="18771443" cy="17424997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581627" y="6769777"/>
            <a:ext cx="18778816" cy="2821321"/>
          </a:xfrm>
        </p:spPr>
        <p:txBody>
          <a:bodyPr anchor="b"/>
          <a:lstStyle>
            <a:lvl1pPr marL="0" indent="0">
              <a:buNone/>
              <a:defRPr sz="10900" b="1">
                <a:solidFill>
                  <a:schemeClr val="tx2"/>
                </a:solidFill>
              </a:defRPr>
            </a:lvl1pPr>
            <a:lvl2pPr marL="2077809" indent="0">
              <a:buNone/>
              <a:defRPr sz="9100" b="1"/>
            </a:lvl2pPr>
            <a:lvl3pPr marL="4155619" indent="0">
              <a:buNone/>
              <a:defRPr sz="8200" b="1"/>
            </a:lvl3pPr>
            <a:lvl4pPr marL="6233428" indent="0">
              <a:buNone/>
              <a:defRPr sz="7300" b="1"/>
            </a:lvl4pPr>
            <a:lvl5pPr marL="8311238" indent="0">
              <a:buNone/>
              <a:defRPr sz="7300" b="1"/>
            </a:lvl5pPr>
            <a:lvl6pPr marL="10389047" indent="0">
              <a:buNone/>
              <a:defRPr sz="7300" b="1"/>
            </a:lvl6pPr>
            <a:lvl7pPr marL="12466856" indent="0">
              <a:buNone/>
              <a:defRPr sz="7300" b="1"/>
            </a:lvl7pPr>
            <a:lvl8pPr marL="14544666" indent="0">
              <a:buNone/>
              <a:defRPr sz="7300" b="1"/>
            </a:lvl8pPr>
            <a:lvl9pPr marL="16622475" indent="0">
              <a:buNone/>
              <a:defRPr sz="73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581627" y="9591098"/>
            <a:ext cx="18778816" cy="17424997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1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8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0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237" y="1204138"/>
            <a:ext cx="13977165" cy="512458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0329" y="1204140"/>
            <a:ext cx="23750113" cy="25811958"/>
          </a:xfrm>
        </p:spPr>
        <p:txBody>
          <a:bodyPr/>
          <a:lstStyle>
            <a:lvl1pPr>
              <a:defRPr sz="145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4237" y="6328728"/>
            <a:ext cx="13977165" cy="20687371"/>
          </a:xfrm>
        </p:spPr>
        <p:txBody>
          <a:bodyPr/>
          <a:lstStyle>
            <a:lvl1pPr marL="0" indent="0">
              <a:buNone/>
              <a:defRPr sz="6400"/>
            </a:lvl1pPr>
            <a:lvl2pPr marL="2077809" indent="0">
              <a:buNone/>
              <a:defRPr sz="5500"/>
            </a:lvl2pPr>
            <a:lvl3pPr marL="4155619" indent="0">
              <a:buNone/>
              <a:defRPr sz="4500"/>
            </a:lvl3pPr>
            <a:lvl4pPr marL="6233428" indent="0">
              <a:buNone/>
              <a:defRPr sz="4100"/>
            </a:lvl4pPr>
            <a:lvl5pPr marL="8311238" indent="0">
              <a:buNone/>
              <a:defRPr sz="4100"/>
            </a:lvl5pPr>
            <a:lvl6pPr marL="10389047" indent="0">
              <a:buNone/>
              <a:defRPr sz="4100"/>
            </a:lvl6pPr>
            <a:lvl7pPr marL="12466856" indent="0">
              <a:buNone/>
              <a:defRPr sz="4100"/>
            </a:lvl7pPr>
            <a:lvl8pPr marL="14544666" indent="0">
              <a:buNone/>
              <a:defRPr sz="4100"/>
            </a:lvl8pPr>
            <a:lvl9pPr marL="16622475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 flipH="1" flipV="1">
            <a:off x="0" y="23378083"/>
            <a:ext cx="29606392" cy="6865381"/>
          </a:xfrm>
          <a:prstGeom prst="rect">
            <a:avLst/>
          </a:prstGeom>
          <a:gradFill flip="none" rotWithShape="1">
            <a:gsLst>
              <a:gs pos="48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5562" tIns="207781" rIns="415562" bIns="207781"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3" y="0"/>
            <a:ext cx="42484670" cy="9405797"/>
          </a:xfrm>
          <a:prstGeom prst="rect">
            <a:avLst/>
          </a:prstGeom>
          <a:gradFill flip="none" rotWithShape="1">
            <a:gsLst>
              <a:gs pos="56000">
                <a:schemeClr val="bg1"/>
              </a:gs>
              <a:gs pos="0">
                <a:schemeClr val="accent6"/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5562" tIns="207781" rIns="415562" bIns="207781" rtlCol="0" anchor="ctr"/>
          <a:lstStyle/>
          <a:p>
            <a:pPr algn="ctr"/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4959386" y="28588518"/>
            <a:ext cx="4346316" cy="1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562" tIns="207781" rIns="415562" bIns="207781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27264458" y="28588518"/>
            <a:ext cx="7508344" cy="1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562" tIns="207781" rIns="415562" bIns="207781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9364712" y="28588518"/>
            <a:ext cx="2367633" cy="1295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5562" tIns="207781" rIns="415562" bIns="207781" numCol="1" anchor="t" anchorCtr="0" compatLnSpc="1">
            <a:prstTxWarp prst="textNoShape">
              <a:avLst/>
            </a:prstTxWarp>
          </a:bodyPr>
          <a:lstStyle>
            <a:lvl1pPr algn="r">
              <a:defRPr sz="4500">
                <a:solidFill>
                  <a:schemeClr val="tx2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8608" y="514342"/>
            <a:ext cx="28437784" cy="3810623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8608" y="5595175"/>
            <a:ext cx="40482022" cy="21420923"/>
          </a:xfrm>
          <a:prstGeom prst="rect">
            <a:avLst/>
          </a:prstGeom>
        </p:spPr>
        <p:txBody>
          <a:bodyPr vert="horz" lIns="415562" tIns="207781" rIns="415562" bIns="2077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6576" y="597823"/>
            <a:ext cx="8170996" cy="249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txStyles>
    <p:titleStyle>
      <a:lvl1pPr algn="l" defTabSz="4155619" rtl="0" eaLnBrk="1" latinLnBrk="0" hangingPunct="1">
        <a:spcBef>
          <a:spcPct val="0"/>
        </a:spcBef>
        <a:buNone/>
        <a:defRPr sz="16400" b="1" kern="1200">
          <a:solidFill>
            <a:schemeClr val="tx2"/>
          </a:solidFill>
          <a:latin typeface="Arial "/>
          <a:ea typeface="+mj-ea"/>
          <a:cs typeface="+mj-cs"/>
        </a:defRPr>
      </a:lvl1pPr>
    </p:titleStyle>
    <p:bodyStyle>
      <a:lvl1pPr marL="1558357" indent="-1558357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00" kern="1200">
          <a:solidFill>
            <a:srgbClr val="000000"/>
          </a:solidFill>
          <a:latin typeface="Arial "/>
          <a:ea typeface="+mn-ea"/>
          <a:cs typeface="+mn-cs"/>
        </a:defRPr>
      </a:lvl1pPr>
      <a:lvl2pPr marL="3376441" indent="-1298631" algn="l" defTabSz="4155619" rtl="0" eaLnBrk="1" latinLnBrk="0" hangingPunct="1">
        <a:spcBef>
          <a:spcPct val="20000"/>
        </a:spcBef>
        <a:buFont typeface="Arial" panose="020B0604020202020204" pitchFamily="34" charset="0"/>
        <a:buChar char="–"/>
        <a:defRPr sz="12700" kern="1200">
          <a:solidFill>
            <a:srgbClr val="000000"/>
          </a:solidFill>
          <a:latin typeface="Arial "/>
          <a:ea typeface="+mn-ea"/>
          <a:cs typeface="+mn-cs"/>
        </a:defRPr>
      </a:lvl2pPr>
      <a:lvl3pPr marL="5194524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00" kern="1200">
          <a:solidFill>
            <a:srgbClr val="000000"/>
          </a:solidFill>
          <a:latin typeface="Arial "/>
          <a:ea typeface="+mn-ea"/>
          <a:cs typeface="+mn-cs"/>
        </a:defRPr>
      </a:lvl3pPr>
      <a:lvl4pPr marL="7272333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rgbClr val="000000"/>
          </a:solidFill>
          <a:latin typeface="Arial "/>
          <a:ea typeface="+mn-ea"/>
          <a:cs typeface="+mn-cs"/>
        </a:defRPr>
      </a:lvl4pPr>
      <a:lvl5pPr marL="9350143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rgbClr val="000000"/>
          </a:solidFill>
          <a:latin typeface="Arial "/>
          <a:ea typeface="+mn-ea"/>
          <a:cs typeface="+mn-cs"/>
        </a:defRPr>
      </a:lvl5pPr>
      <a:lvl6pPr marL="11427952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05762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83571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61380" indent="-1038905" algn="l" defTabSz="4155619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7809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55619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33428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11238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89047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66856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44666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22475" algn="l" defTabSz="415561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73233" y="1795798"/>
            <a:ext cx="28437784" cy="23622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100" dirty="0" smtClean="0"/>
              <a:t>ANSTO, ARPANSA, ASNO</a:t>
            </a:r>
            <a:r>
              <a:rPr lang="en-US" sz="5100" dirty="0"/>
              <a:t/>
            </a:r>
            <a:br>
              <a:rPr lang="en-US" sz="5100" dirty="0"/>
            </a:br>
            <a:r>
              <a:rPr lang="en-US" sz="5100" dirty="0" smtClean="0"/>
              <a:t>Australia  </a:t>
            </a:r>
            <a:r>
              <a:rPr lang="en-US" sz="5100" dirty="0"/>
              <a:t/>
            </a:r>
            <a:br>
              <a:rPr lang="en-US" sz="5100" dirty="0"/>
            </a:br>
            <a:r>
              <a:rPr lang="en-US" sz="5100" dirty="0" smtClean="0"/>
              <a:t>Stephen Marks and </a:t>
            </a:r>
            <a:r>
              <a:rPr lang="en-US" sz="5100" dirty="0" err="1" smtClean="0"/>
              <a:t>Lyndell</a:t>
            </a:r>
            <a:r>
              <a:rPr lang="en-US" sz="5100" dirty="0" smtClean="0"/>
              <a:t> Evans </a:t>
            </a:r>
            <a:endParaRPr lang="en-GB" sz="51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5617" y="3868013"/>
            <a:ext cx="12266379" cy="1812349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National Laws</a:t>
            </a:r>
            <a:endParaRPr lang="en-GB" sz="73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87907" y="5502429"/>
            <a:ext cx="19381320" cy="8392631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dirty="0" smtClean="0"/>
              <a:t>Nuclear Non-Proliferation (Safeguards) Act – 1987</a:t>
            </a:r>
          </a:p>
          <a:p>
            <a:r>
              <a:rPr lang="en-US" sz="5800" dirty="0" smtClean="0"/>
              <a:t>ARPANS Act -1998</a:t>
            </a:r>
          </a:p>
          <a:p>
            <a:r>
              <a:rPr lang="en-AU" sz="5800" dirty="0"/>
              <a:t>Weapons of Mass Destruction Act 1995 </a:t>
            </a:r>
          </a:p>
          <a:p>
            <a:r>
              <a:rPr lang="en-AU" sz="5800" dirty="0"/>
              <a:t>Customs Act 1901 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en-AU" sz="5800" dirty="0" smtClean="0"/>
              <a:t>Every State and Territory has its own response plan for nuclear material out of regulatory control. Generally covered under a standard CBRN plan.</a:t>
            </a:r>
            <a:endParaRPr lang="en-AU" sz="5800" dirty="0" smtClean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64558" y="13176184"/>
            <a:ext cx="20225126" cy="1999525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Nuclear Forensics Model Action Plan</a:t>
            </a:r>
            <a:endParaRPr lang="en-GB" sz="73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383479" y="15365692"/>
            <a:ext cx="12776367" cy="3093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800" dirty="0" smtClean="0"/>
              <a:t>Local Authorities work with the regulators and national experts to conduct an investigation.</a:t>
            </a:r>
          </a:p>
          <a:p>
            <a:pPr marL="0" indent="0">
              <a:buNone/>
            </a:pPr>
            <a:r>
              <a:rPr lang="en-US" sz="5800" dirty="0" smtClean="0"/>
              <a:t>   </a:t>
            </a:r>
          </a:p>
          <a:p>
            <a:pPr marL="0" indent="0">
              <a:buNone/>
            </a:pPr>
            <a:endParaRPr lang="en-US" sz="5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744193" y="3868012"/>
            <a:ext cx="15857520" cy="2189987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GB" sz="7300" dirty="0"/>
              <a:t>Roles and Responsibilities 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3014103" y="5844906"/>
            <a:ext cx="18033948" cy="10396156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800" dirty="0" smtClean="0"/>
              <a:t>Local Authorities (police) - </a:t>
            </a:r>
            <a:r>
              <a:rPr lang="en-US" sz="5400" dirty="0"/>
              <a:t>R</a:t>
            </a:r>
            <a:r>
              <a:rPr lang="en-US" sz="5400" dirty="0" smtClean="0"/>
              <a:t>un the investigation with the assistance of one or more of the following agencies</a:t>
            </a:r>
            <a:r>
              <a:rPr lang="en-US" sz="5800" dirty="0" smtClean="0"/>
              <a:t>:</a:t>
            </a:r>
          </a:p>
          <a:p>
            <a:pPr marL="0" indent="0">
              <a:buNone/>
            </a:pPr>
            <a:endParaRPr lang="en-US" sz="5800" dirty="0" smtClean="0"/>
          </a:p>
          <a:p>
            <a:pPr marL="0" indent="0">
              <a:buNone/>
            </a:pPr>
            <a:r>
              <a:rPr lang="en-US" sz="5800" dirty="0"/>
              <a:t>State Regulators – varying degree of capabilities  </a:t>
            </a:r>
          </a:p>
          <a:p>
            <a:pPr marL="0" indent="0">
              <a:buNone/>
            </a:pPr>
            <a:r>
              <a:rPr lang="en-US" sz="5800" dirty="0" smtClean="0"/>
              <a:t>ANSTO – Nuclear forensic capability </a:t>
            </a:r>
          </a:p>
          <a:p>
            <a:pPr marL="0" indent="0">
              <a:buNone/>
            </a:pPr>
            <a:r>
              <a:rPr lang="en-US" sz="5800" dirty="0" smtClean="0"/>
              <a:t>ARPANSA – National regulator with search, </a:t>
            </a:r>
            <a:r>
              <a:rPr lang="en-US" sz="5800" dirty="0" err="1" smtClean="0"/>
              <a:t>characterisation</a:t>
            </a:r>
            <a:r>
              <a:rPr lang="en-US" sz="5800" dirty="0" smtClean="0"/>
              <a:t> and recovery capability </a:t>
            </a:r>
          </a:p>
          <a:p>
            <a:pPr marL="0" indent="0">
              <a:buNone/>
            </a:pPr>
            <a:r>
              <a:rPr lang="en-US" sz="5800" dirty="0" smtClean="0"/>
              <a:t>ASNO – Control of nuclear material and reporting to the IAEA</a:t>
            </a:r>
          </a:p>
          <a:p>
            <a:pPr marL="0" indent="0">
              <a:buNone/>
            </a:pPr>
            <a:endParaRPr lang="en-GB" sz="58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995424" y="16687306"/>
            <a:ext cx="19746438" cy="1649608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/>
              <a:t>Existing Nuclear Forensics Capabilities</a:t>
            </a:r>
            <a:endParaRPr lang="en-GB" sz="730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995424" y="19292469"/>
            <a:ext cx="18848339" cy="9450604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5800" dirty="0" smtClean="0"/>
              <a:t>ANSTO has the designated nuclear forensics laboratory which includes the following capabilities: </a:t>
            </a:r>
          </a:p>
          <a:p>
            <a:r>
              <a:rPr lang="en-GB" sz="5800" dirty="0" smtClean="0"/>
              <a:t>Accelerator Mass Spectrometry (AMS) </a:t>
            </a:r>
          </a:p>
          <a:p>
            <a:r>
              <a:rPr lang="en-AU" sz="5800" dirty="0" smtClean="0"/>
              <a:t>Inductively Coupled Plasma Mass Spectrometry </a:t>
            </a:r>
            <a:endParaRPr lang="en-GB" sz="5800" dirty="0"/>
          </a:p>
          <a:p>
            <a:r>
              <a:rPr lang="en-GB" sz="5800" dirty="0" smtClean="0"/>
              <a:t>Radiochemical Laboratory</a:t>
            </a:r>
          </a:p>
          <a:p>
            <a:r>
              <a:rPr lang="en-GB" sz="5800" dirty="0" smtClean="0"/>
              <a:t>Gamma spectrometry Laboratory</a:t>
            </a:r>
          </a:p>
          <a:p>
            <a:r>
              <a:rPr lang="en-GB" sz="5800" dirty="0" smtClean="0"/>
              <a:t>Scanning electron microscopy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13411" y="21461895"/>
            <a:ext cx="8204371" cy="1724732"/>
          </a:xfrm>
          <a:prstGeom prst="rect">
            <a:avLst/>
          </a:prstGeom>
        </p:spPr>
        <p:txBody>
          <a:bodyPr vert="horz" lIns="415562" tIns="207781" rIns="415562" bIns="207781" rtlCol="0" anchor="ctr">
            <a:no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r>
              <a:rPr lang="en-US" sz="7300" dirty="0" smtClean="0"/>
              <a:t>Communication</a:t>
            </a:r>
          </a:p>
          <a:p>
            <a:r>
              <a:rPr lang="en-US" sz="7300" dirty="0" smtClean="0"/>
              <a:t> </a:t>
            </a:r>
            <a:r>
              <a:rPr lang="en-US" sz="7300" dirty="0"/>
              <a:t>of Findings</a:t>
            </a:r>
            <a:endParaRPr lang="en-GB" sz="73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22249" y="23473071"/>
            <a:ext cx="18848339" cy="5002845"/>
          </a:xfrm>
          <a:prstGeom prst="rect">
            <a:avLst/>
          </a:prstGeom>
        </p:spPr>
        <p:txBody>
          <a:bodyPr vert="horz" lIns="415562" tIns="207781" rIns="415562" bIns="207781" rtlCol="0">
            <a:noAutofit/>
          </a:bodyPr>
          <a:lstStyle>
            <a:lvl1pPr marL="2029111" indent="-202911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9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1pPr>
            <a:lvl2pPr marL="4396407" indent="-1690926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6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2pPr>
            <a:lvl3pPr marL="6763703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2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3pPr>
            <a:lvl4pPr marL="9469184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4pPr>
            <a:lvl5pPr marL="12174665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1800" kern="1200">
                <a:solidFill>
                  <a:srgbClr val="000000"/>
                </a:solidFill>
                <a:latin typeface="Arial "/>
                <a:ea typeface="+mn-ea"/>
                <a:cs typeface="+mn-cs"/>
              </a:defRPr>
            </a:lvl5pPr>
            <a:lvl6pPr marL="14880146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585627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1108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996589" indent="-1352741" algn="l" defTabSz="541096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5800" dirty="0" smtClean="0"/>
              <a:t>S</a:t>
            </a:r>
            <a:r>
              <a:rPr lang="en-AU" sz="5800" dirty="0" smtClean="0"/>
              <a:t>afeguards </a:t>
            </a:r>
            <a:r>
              <a:rPr lang="en-AU" sz="5800" dirty="0" smtClean="0"/>
              <a:t>-</a:t>
            </a:r>
            <a:r>
              <a:rPr lang="en-AU" sz="5800" dirty="0" smtClean="0"/>
              <a:t> </a:t>
            </a:r>
            <a:r>
              <a:rPr lang="en-AU" sz="5800" dirty="0" smtClean="0"/>
              <a:t>reports to IAEA</a:t>
            </a:r>
          </a:p>
          <a:p>
            <a:r>
              <a:rPr lang="en-GB" sz="5800" dirty="0"/>
              <a:t>N</a:t>
            </a:r>
            <a:r>
              <a:rPr lang="en-GB" sz="5800" dirty="0" smtClean="0"/>
              <a:t>uclear material - </a:t>
            </a:r>
            <a:r>
              <a:rPr lang="en-GB" sz="5800" dirty="0" smtClean="0"/>
              <a:t>reports to ITDB</a:t>
            </a:r>
          </a:p>
          <a:p>
            <a:r>
              <a:rPr lang="en-GB" sz="5800" dirty="0" smtClean="0"/>
              <a:t>Forensics</a:t>
            </a:r>
            <a:r>
              <a:rPr lang="en-GB" sz="5800" dirty="0"/>
              <a:t> </a:t>
            </a:r>
            <a:r>
              <a:rPr lang="en-GB" sz="5800" dirty="0" smtClean="0"/>
              <a:t>-</a:t>
            </a:r>
            <a:r>
              <a:rPr lang="en-GB" sz="5800" dirty="0" smtClean="0"/>
              <a:t> </a:t>
            </a:r>
            <a:r>
              <a:rPr lang="en-GB" sz="5800" dirty="0" smtClean="0"/>
              <a:t>reports to GICNT, INTERPOL, PSI</a:t>
            </a:r>
            <a:r>
              <a:rPr lang="en-GB" sz="5800" dirty="0"/>
              <a:t>, Global Partnership</a:t>
            </a:r>
            <a:endParaRPr lang="en-GB" sz="35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64558" y="775136"/>
            <a:ext cx="8924451" cy="1812349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endParaRPr lang="en-GB" sz="7300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1122665" y="4774187"/>
            <a:ext cx="359016" cy="245198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itle 4"/>
          <p:cNvSpPr txBox="1">
            <a:spLocks/>
          </p:cNvSpPr>
          <p:nvPr/>
        </p:nvSpPr>
        <p:spPr>
          <a:xfrm>
            <a:off x="9289009" y="225267"/>
            <a:ext cx="23598314" cy="2362218"/>
          </a:xfrm>
          <a:prstGeom prst="rect">
            <a:avLst/>
          </a:prstGeom>
        </p:spPr>
        <p:txBody>
          <a:bodyPr vert="horz" lIns="415562" tIns="207781" rIns="415562" bIns="207781" rtlCol="0" anchor="ctr">
            <a:normAutofit fontScale="97500"/>
          </a:bodyPr>
          <a:lstStyle>
            <a:lvl1pPr algn="l" defTabSz="5410962" rtl="0" eaLnBrk="1" latinLnBrk="0" hangingPunct="1">
              <a:spcBef>
                <a:spcPct val="0"/>
              </a:spcBef>
              <a:buNone/>
              <a:defRPr sz="21300" b="1" kern="1200">
                <a:solidFill>
                  <a:schemeClr val="tx1"/>
                </a:solidFill>
                <a:latin typeface="Arial "/>
                <a:ea typeface="+mj-ea"/>
                <a:cs typeface="+mj-cs"/>
              </a:defRPr>
            </a:lvl1pPr>
          </a:lstStyle>
          <a:p>
            <a:pPr algn="ctr"/>
            <a:r>
              <a:rPr lang="en-US" sz="8400" dirty="0" smtClean="0"/>
              <a:t>Australian Approach </a:t>
            </a:r>
            <a:r>
              <a:rPr lang="en-US" sz="8400" dirty="0"/>
              <a:t>to Nuclear Forensics</a:t>
            </a:r>
            <a:endParaRPr lang="en-GB" sz="8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81" y="2861328"/>
            <a:ext cx="9494786" cy="1223609"/>
          </a:xfrm>
          <a:prstGeom prst="rect">
            <a:avLst/>
          </a:prstGeom>
        </p:spPr>
      </p:pic>
      <p:pic>
        <p:nvPicPr>
          <p:cNvPr id="20" name="Picture 19" descr="ASNPO_stackedstrip9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907" y="525678"/>
            <a:ext cx="3664408" cy="16100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Group 20"/>
          <p:cNvGrpSpPr/>
          <p:nvPr/>
        </p:nvGrpSpPr>
        <p:grpSpPr>
          <a:xfrm>
            <a:off x="12097321" y="14821257"/>
            <a:ext cx="8762273" cy="8365370"/>
            <a:chOff x="0" y="0"/>
            <a:chExt cx="4943475" cy="4724400"/>
          </a:xfrm>
        </p:grpSpPr>
        <p:sp>
          <p:nvSpPr>
            <p:cNvPr id="22" name="Oval 21"/>
            <p:cNvSpPr/>
            <p:nvPr/>
          </p:nvSpPr>
          <p:spPr>
            <a:xfrm>
              <a:off x="276225" y="3248025"/>
              <a:ext cx="1524000" cy="147637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ASNO </a:t>
              </a:r>
              <a:br>
                <a:rPr lang="en-AU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AU" sz="2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(Nuclear Safeguards)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3419475" y="3105150"/>
              <a:ext cx="1524000" cy="1476375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ANSTO </a:t>
              </a:r>
              <a:br>
                <a:rPr lang="en-AU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AU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(Nuclear Forensics)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1771650" y="0"/>
              <a:ext cx="1524000" cy="147637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State or National Regulator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0" y="1181100"/>
              <a:ext cx="1524000" cy="1476375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IAEA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1828800" y="2057400"/>
              <a:ext cx="1419225" cy="13239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2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Local Authorities (Police)</a:t>
              </a:r>
            </a:p>
          </p:txBody>
        </p:sp>
        <p:sp>
          <p:nvSpPr>
            <p:cNvPr id="27" name="Left-Right Arrow 26"/>
            <p:cNvSpPr/>
            <p:nvPr/>
          </p:nvSpPr>
          <p:spPr>
            <a:xfrm rot="2045523">
              <a:off x="3124200" y="3162300"/>
              <a:ext cx="409575" cy="257175"/>
            </a:xfrm>
            <a:prstGeom prst="left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2400"/>
            </a:p>
          </p:txBody>
        </p:sp>
        <p:sp>
          <p:nvSpPr>
            <p:cNvPr id="28" name="Left-Right Arrow 27"/>
            <p:cNvSpPr/>
            <p:nvPr/>
          </p:nvSpPr>
          <p:spPr>
            <a:xfrm rot="19174148">
              <a:off x="1619250" y="3209925"/>
              <a:ext cx="409575" cy="257175"/>
            </a:xfrm>
            <a:prstGeom prst="left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2400"/>
            </a:p>
          </p:txBody>
        </p:sp>
        <p:sp>
          <p:nvSpPr>
            <p:cNvPr id="29" name="Left-Right Arrow 28"/>
            <p:cNvSpPr/>
            <p:nvPr/>
          </p:nvSpPr>
          <p:spPr>
            <a:xfrm rot="16200000">
              <a:off x="2305050" y="1647825"/>
              <a:ext cx="409575" cy="257175"/>
            </a:xfrm>
            <a:prstGeom prst="left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2400"/>
            </a:p>
          </p:txBody>
        </p:sp>
        <p:sp>
          <p:nvSpPr>
            <p:cNvPr id="30" name="Left-Right Arrow 29"/>
            <p:cNvSpPr/>
            <p:nvPr/>
          </p:nvSpPr>
          <p:spPr>
            <a:xfrm rot="19468205">
              <a:off x="1447800" y="1200150"/>
              <a:ext cx="409575" cy="257175"/>
            </a:xfrm>
            <a:prstGeom prst="left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2400"/>
            </a:p>
          </p:txBody>
        </p:sp>
        <p:sp>
          <p:nvSpPr>
            <p:cNvPr id="31" name="Left-Right Arrow 30"/>
            <p:cNvSpPr/>
            <p:nvPr/>
          </p:nvSpPr>
          <p:spPr>
            <a:xfrm rot="15582014">
              <a:off x="685800" y="2828925"/>
              <a:ext cx="409575" cy="257175"/>
            </a:xfrm>
            <a:prstGeom prst="left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 sz="2400"/>
            </a:p>
          </p:txBody>
        </p:sp>
      </p:grpSp>
    </p:spTree>
    <p:extLst>
      <p:ext uri="{BB962C8B-B14F-4D97-AF65-F5344CB8AC3E}">
        <p14:creationId xmlns:p14="http://schemas.microsoft.com/office/powerpoint/2010/main" val="26246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3399"/>
      </a:dk1>
      <a:lt1>
        <a:sysClr val="window" lastClr="FFFFFF"/>
      </a:lt1>
      <a:dk2>
        <a:srgbClr val="3366CC"/>
      </a:dk2>
      <a:lt2>
        <a:srgbClr val="DBDBDD"/>
      </a:lt2>
      <a:accent1>
        <a:srgbClr val="6699CC"/>
      </a:accent1>
      <a:accent2>
        <a:srgbClr val="FF9900"/>
      </a:accent2>
      <a:accent3>
        <a:srgbClr val="99CC00"/>
      </a:accent3>
      <a:accent4>
        <a:srgbClr val="8681B8"/>
      </a:accent4>
      <a:accent5>
        <a:srgbClr val="32A14C"/>
      </a:accent5>
      <a:accent6>
        <a:srgbClr val="99CCFF"/>
      </a:accent6>
      <a:hlink>
        <a:srgbClr val="6699CC"/>
      </a:hlink>
      <a:folHlink>
        <a:srgbClr val="8681B8"/>
      </a:folHlink>
    </a:clrScheme>
    <a:fontScheme name="procure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Created xmlns="http://schemas.microsoft.com/sharepoint/v3/fields" xsi:nil="true"/>
    <_dlc_DocId xmlns="9a0cca68-9885-4579-a121-0ff71e341cd0">4HWPYYT6XAN2-374429335-54135</_dlc_DocId>
    <_Version xmlns="http://schemas.microsoft.com/sharepoint/v3/fields" xsi:nil="true"/>
    <_dlc_DocIdUrl xmlns="9a0cca68-9885-4579-a121-0ff71e341cd0">
      <Url>https://nsns-new.sg.iaea.org/sections/detection/_layouts/15/DocIdRedir.aspx?ID=4HWPYYT6XAN2-374429335-54135</Url>
      <Description>4HWPYYT6XAN2-374429335-54135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9E7B244C8690468BA0088E6C851B96" ma:contentTypeVersion="11" ma:contentTypeDescription="Create a new document." ma:contentTypeScope="" ma:versionID="d563daeb8c4b9e7a97edce650150e7b7">
  <xsd:schema xmlns:xsd="http://www.w3.org/2001/XMLSchema" xmlns:xs="http://www.w3.org/2001/XMLSchema" xmlns:p="http://schemas.microsoft.com/office/2006/metadata/properties" xmlns:ns2="http://schemas.microsoft.com/sharepoint/v3/fields" xmlns:ns3="9a0cca68-9885-4579-a121-0ff71e341cd0" targetNamespace="http://schemas.microsoft.com/office/2006/metadata/properties" ma:root="true" ma:fieldsID="c55de8fcb441e03fa009190259e028fa" ns2:_="" ns3:_="">
    <xsd:import namespace="http://schemas.microsoft.com/sharepoint/v3/fields"/>
    <xsd:import namespace="9a0cca68-9885-4579-a121-0ff71e341cd0"/>
    <xsd:element name="properties">
      <xsd:complexType>
        <xsd:sequence>
          <xsd:element name="documentManagement">
            <xsd:complexType>
              <xsd:all>
                <xsd:element ref="ns2:_DCDateCreated" minOccurs="0"/>
                <xsd:element ref="ns2:_Version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2" nillable="true" ma:displayName="Date Created" ma:description="The date on which this resource was created" ma:format="DateTime" ma:internalName="_DCDateCreated" ma:readOnly="false">
      <xsd:simpleType>
        <xsd:restriction base="dms:DateTime"/>
      </xsd:simpleType>
    </xsd:element>
    <xsd:element name="_Version" ma:index="3" nillable="true" ma:displayName="Version" ma:internalName="_Vers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cca68-9885-4579-a121-0ff71e341cd0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 ma:index="4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267E2D-D322-4B4B-94C1-25A30E2D1383}">
  <ds:schemaRefs>
    <ds:schemaRef ds:uri="http://purl.org/dc/elements/1.1/"/>
    <ds:schemaRef ds:uri="http://schemas.microsoft.com/sharepoint/v3/field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9a0cca68-9885-4579-a121-0ff71e341cd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501878-0C63-4DD3-B08C-BF80E4A8FD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9a0cca68-9885-4579-a121-0ff71e341c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BBA37C-8C9D-4FA6-A1C6-95B1B16393C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35085934-3700-4637-B90A-94E55CCAA2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1683</TotalTime>
  <Words>212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Times New Roman</vt:lpstr>
      <vt:lpstr>Office Theme</vt:lpstr>
      <vt:lpstr>ANSTO, ARPANSA, ASNO Australia   Stephen Marks and Lyndell Evans 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SCHLOSMAN, Anna</dc:creator>
  <cp:lastModifiedBy>Stephen Marks</cp:lastModifiedBy>
  <cp:revision>193</cp:revision>
  <cp:lastPrinted>2017-10-09T03:35:17Z</cp:lastPrinted>
  <dcterms:created xsi:type="dcterms:W3CDTF">2014-07-03T09:13:58Z</dcterms:created>
  <dcterms:modified xsi:type="dcterms:W3CDTF">2017-10-09T03:54:39Z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5bbbf6e8-4d34-4132-ba0a-207952ae58a6</vt:lpwstr>
  </property>
  <property fmtid="{D5CDD505-2E9C-101B-9397-08002B2CF9AE}" pid="3" name="ContentTypeId">
    <vt:lpwstr>0x010100759E7B244C8690468BA0088E6C851B96</vt:lpwstr>
  </property>
  <property fmtid="{D5CDD505-2E9C-101B-9397-08002B2CF9AE}" pid="4" name="TitusGUID">
    <vt:lpwstr>c87872fc-c298-4393-ad88-6d43c0683d36</vt:lpwstr>
  </property>
  <property fmtid="{D5CDD505-2E9C-101B-9397-08002B2CF9AE}" pid="5" name="DFATTrimPowerPointDocId">
    <vt:lpwstr>4c8ff10e-74cd-49b9-a2aa-3c01ced2cc35</vt:lpwstr>
  </property>
  <property fmtid="{D5CDD505-2E9C-101B-9397-08002B2CF9AE}" pid="6" name="SEC">
    <vt:lpwstr>UNCLASSIFIED</vt:lpwstr>
  </property>
  <property fmtid="{D5CDD505-2E9C-101B-9397-08002B2CF9AE}" pid="7" name="DLM">
    <vt:lpwstr>No DLM</vt:lpwstr>
  </property>
</Properties>
</file>