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61" r:id="rId6"/>
  </p:sldIdLst>
  <p:sldSz cx="42484675" cy="30243463"/>
  <p:notesSz cx="9928225" cy="6797675"/>
  <p:defaultTextStyle>
    <a:defPPr>
      <a:defRPr lang="en-US"/>
    </a:defPPr>
    <a:lvl1pPr marL="0" algn="l" defTabSz="415561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77809" algn="l" defTabSz="415561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55619" algn="l" defTabSz="415561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33428" algn="l" defTabSz="415561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11238" algn="l" defTabSz="415561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389047" algn="l" defTabSz="415561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66856" algn="l" defTabSz="415561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44666" algn="l" defTabSz="415561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22475" algn="l" defTabSz="415561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26">
          <p15:clr>
            <a:srgbClr val="A4A3A4"/>
          </p15:clr>
        </p15:guide>
        <p15:guide id="2" pos="13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00CC"/>
    <a:srgbClr val="0000FF"/>
    <a:srgbClr val="0066FF"/>
    <a:srgbClr val="CC00CC"/>
    <a:srgbClr val="CC00FF"/>
    <a:srgbClr val="FFFFCC"/>
    <a:srgbClr val="FFFF66"/>
    <a:srgbClr val="FFFF99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88" autoAdjust="0"/>
    <p:restoredTop sz="67104" autoAdjust="0"/>
  </p:normalViewPr>
  <p:slideViewPr>
    <p:cSldViewPr>
      <p:cViewPr>
        <p:scale>
          <a:sx n="21" d="100"/>
          <a:sy n="21" d="100"/>
        </p:scale>
        <p:origin x="-1152" y="-138"/>
      </p:cViewPr>
      <p:guideLst>
        <p:guide orient="horz" pos="9526"/>
        <p:guide pos="13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7" y="0"/>
            <a:ext cx="4303313" cy="340210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pPr/>
              <a:t>05/10/2017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511175"/>
            <a:ext cx="35782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6" y="3229279"/>
            <a:ext cx="7943507" cy="3058628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7" y="6456378"/>
            <a:ext cx="4303313" cy="340210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56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77809" algn="l" defTabSz="41556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55619" algn="l" defTabSz="41556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33428" algn="l" defTabSz="41556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11238" algn="l" defTabSz="41556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389047" algn="l" defTabSz="41556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466856" algn="l" defTabSz="41556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544666" algn="l" defTabSz="41556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22475" algn="l" defTabSz="4155619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000" y="511175"/>
            <a:ext cx="3578225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41054-C2D7-46D0-9776-8E9DE8BA19B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156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484675" cy="3024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167" y="7818037"/>
            <a:ext cx="39812903" cy="476327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167" y="15756835"/>
            <a:ext cx="39812903" cy="7093781"/>
          </a:xfrm>
        </p:spPr>
        <p:txBody>
          <a:bodyPr>
            <a:normAutofit/>
          </a:bodyPr>
          <a:lstStyle>
            <a:lvl1pPr marL="0" indent="0" algn="l">
              <a:buNone/>
              <a:defRPr sz="12700" b="1">
                <a:solidFill>
                  <a:schemeClr val="accent6"/>
                </a:solidFill>
              </a:defRPr>
            </a:lvl1pPr>
            <a:lvl2pPr marL="207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3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89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6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44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2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169" y="770763"/>
            <a:ext cx="11656319" cy="35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9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294" y="21170424"/>
            <a:ext cx="25490805" cy="2499288"/>
          </a:xfrm>
        </p:spPr>
        <p:txBody>
          <a:bodyPr anchor="b"/>
          <a:lstStyle>
            <a:lvl1pPr algn="l">
              <a:defRPr sz="91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27294" y="4960067"/>
            <a:ext cx="25490805" cy="15888318"/>
          </a:xfrm>
        </p:spPr>
        <p:txBody>
          <a:bodyPr/>
          <a:lstStyle>
            <a:lvl1pPr marL="0" indent="0">
              <a:buNone/>
              <a:defRPr sz="14500"/>
            </a:lvl1pPr>
            <a:lvl2pPr marL="2077809" indent="0">
              <a:buNone/>
              <a:defRPr sz="12700"/>
            </a:lvl2pPr>
            <a:lvl3pPr marL="4155619" indent="0">
              <a:buNone/>
              <a:defRPr sz="10900"/>
            </a:lvl3pPr>
            <a:lvl4pPr marL="6233428" indent="0">
              <a:buNone/>
              <a:defRPr sz="9100"/>
            </a:lvl4pPr>
            <a:lvl5pPr marL="8311238" indent="0">
              <a:buNone/>
              <a:defRPr sz="9100"/>
            </a:lvl5pPr>
            <a:lvl6pPr marL="10389047" indent="0">
              <a:buNone/>
              <a:defRPr sz="9100"/>
            </a:lvl6pPr>
            <a:lvl7pPr marL="12466856" indent="0">
              <a:buNone/>
              <a:defRPr sz="9100"/>
            </a:lvl7pPr>
            <a:lvl8pPr marL="14544666" indent="0">
              <a:buNone/>
              <a:defRPr sz="9100"/>
            </a:lvl8pPr>
            <a:lvl9pPr marL="16622475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7294" y="23669713"/>
            <a:ext cx="25490805" cy="3549404"/>
          </a:xfrm>
        </p:spPr>
        <p:txBody>
          <a:bodyPr/>
          <a:lstStyle>
            <a:lvl1pPr marL="0" indent="0">
              <a:buNone/>
              <a:defRPr sz="6400">
                <a:solidFill>
                  <a:srgbClr val="000000"/>
                </a:solidFill>
              </a:defRPr>
            </a:lvl1pPr>
            <a:lvl2pPr marL="2077809" indent="0">
              <a:buNone/>
              <a:defRPr sz="5500"/>
            </a:lvl2pPr>
            <a:lvl3pPr marL="4155619" indent="0">
              <a:buNone/>
              <a:defRPr sz="4500"/>
            </a:lvl3pPr>
            <a:lvl4pPr marL="6233428" indent="0">
              <a:buNone/>
              <a:defRPr sz="4100"/>
            </a:lvl4pPr>
            <a:lvl5pPr marL="8311238" indent="0">
              <a:buNone/>
              <a:defRPr sz="4100"/>
            </a:lvl5pPr>
            <a:lvl6pPr marL="10389047" indent="0">
              <a:buNone/>
              <a:defRPr sz="4100"/>
            </a:lvl6pPr>
            <a:lvl7pPr marL="12466856" indent="0">
              <a:buNone/>
              <a:defRPr sz="4100"/>
            </a:lvl7pPr>
            <a:lvl8pPr marL="14544666" indent="0">
              <a:buNone/>
              <a:defRPr sz="4100"/>
            </a:lvl8pPr>
            <a:lvl9pPr marL="16622475" indent="0">
              <a:buNone/>
              <a:defRPr sz="4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92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484675" cy="30243463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03167" y="7818037"/>
            <a:ext cx="39812903" cy="476327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03167" y="15756835"/>
            <a:ext cx="39812903" cy="7093781"/>
          </a:xfrm>
        </p:spPr>
        <p:txBody>
          <a:bodyPr>
            <a:normAutofit/>
          </a:bodyPr>
          <a:lstStyle>
            <a:lvl1pPr marL="0" indent="0" algn="l">
              <a:buNone/>
              <a:defRPr sz="12700" b="1">
                <a:solidFill>
                  <a:srgbClr val="000000"/>
                </a:solidFill>
              </a:defRPr>
            </a:lvl1pPr>
            <a:lvl2pPr marL="207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3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89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6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44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2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538" y="770763"/>
            <a:ext cx="11617584" cy="35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997" y="19434228"/>
            <a:ext cx="36111974" cy="600668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5997" y="12818473"/>
            <a:ext cx="36111974" cy="6615755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2"/>
                </a:solidFill>
              </a:defRPr>
            </a:lvl1pPr>
            <a:lvl2pPr marL="207780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5561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334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1123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3890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4668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446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224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234" y="7056810"/>
            <a:ext cx="18764065" cy="1995928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6377" y="7056810"/>
            <a:ext cx="18764065" cy="1995928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4234" y="6769777"/>
            <a:ext cx="18771443" cy="2821321"/>
          </a:xfrm>
        </p:spPr>
        <p:txBody>
          <a:bodyPr anchor="b"/>
          <a:lstStyle>
            <a:lvl1pPr marL="0" indent="0">
              <a:buNone/>
              <a:defRPr sz="10900" b="1">
                <a:solidFill>
                  <a:schemeClr val="tx2"/>
                </a:solidFill>
              </a:defRPr>
            </a:lvl1pPr>
            <a:lvl2pPr marL="2077809" indent="0">
              <a:buNone/>
              <a:defRPr sz="9100" b="1"/>
            </a:lvl2pPr>
            <a:lvl3pPr marL="4155619" indent="0">
              <a:buNone/>
              <a:defRPr sz="8200" b="1"/>
            </a:lvl3pPr>
            <a:lvl4pPr marL="6233428" indent="0">
              <a:buNone/>
              <a:defRPr sz="7300" b="1"/>
            </a:lvl4pPr>
            <a:lvl5pPr marL="8311238" indent="0">
              <a:buNone/>
              <a:defRPr sz="7300" b="1"/>
            </a:lvl5pPr>
            <a:lvl6pPr marL="10389047" indent="0">
              <a:buNone/>
              <a:defRPr sz="7300" b="1"/>
            </a:lvl6pPr>
            <a:lvl7pPr marL="12466856" indent="0">
              <a:buNone/>
              <a:defRPr sz="7300" b="1"/>
            </a:lvl7pPr>
            <a:lvl8pPr marL="14544666" indent="0">
              <a:buNone/>
              <a:defRPr sz="7300" b="1"/>
            </a:lvl8pPr>
            <a:lvl9pPr marL="16622475" indent="0">
              <a:buNone/>
              <a:defRPr sz="7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4234" y="9591098"/>
            <a:ext cx="18771443" cy="17424997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81627" y="6769777"/>
            <a:ext cx="18778816" cy="2821321"/>
          </a:xfrm>
        </p:spPr>
        <p:txBody>
          <a:bodyPr anchor="b"/>
          <a:lstStyle>
            <a:lvl1pPr marL="0" indent="0">
              <a:buNone/>
              <a:defRPr sz="10900" b="1">
                <a:solidFill>
                  <a:schemeClr val="tx2"/>
                </a:solidFill>
              </a:defRPr>
            </a:lvl1pPr>
            <a:lvl2pPr marL="2077809" indent="0">
              <a:buNone/>
              <a:defRPr sz="9100" b="1"/>
            </a:lvl2pPr>
            <a:lvl3pPr marL="4155619" indent="0">
              <a:buNone/>
              <a:defRPr sz="8200" b="1"/>
            </a:lvl3pPr>
            <a:lvl4pPr marL="6233428" indent="0">
              <a:buNone/>
              <a:defRPr sz="7300" b="1"/>
            </a:lvl4pPr>
            <a:lvl5pPr marL="8311238" indent="0">
              <a:buNone/>
              <a:defRPr sz="7300" b="1"/>
            </a:lvl5pPr>
            <a:lvl6pPr marL="10389047" indent="0">
              <a:buNone/>
              <a:defRPr sz="7300" b="1"/>
            </a:lvl6pPr>
            <a:lvl7pPr marL="12466856" indent="0">
              <a:buNone/>
              <a:defRPr sz="7300" b="1"/>
            </a:lvl7pPr>
            <a:lvl8pPr marL="14544666" indent="0">
              <a:buNone/>
              <a:defRPr sz="7300" b="1"/>
            </a:lvl8pPr>
            <a:lvl9pPr marL="16622475" indent="0">
              <a:buNone/>
              <a:defRPr sz="7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81627" y="9591098"/>
            <a:ext cx="18778816" cy="17424997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237" y="1204138"/>
            <a:ext cx="13977165" cy="512458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0329" y="1204140"/>
            <a:ext cx="23750113" cy="25811958"/>
          </a:xfrm>
        </p:spPr>
        <p:txBody>
          <a:bodyPr/>
          <a:lstStyle>
            <a:lvl1pPr>
              <a:defRPr sz="145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4237" y="6328728"/>
            <a:ext cx="13977165" cy="20687371"/>
          </a:xfrm>
        </p:spPr>
        <p:txBody>
          <a:bodyPr/>
          <a:lstStyle>
            <a:lvl1pPr marL="0" indent="0">
              <a:buNone/>
              <a:defRPr sz="6400"/>
            </a:lvl1pPr>
            <a:lvl2pPr marL="2077809" indent="0">
              <a:buNone/>
              <a:defRPr sz="5500"/>
            </a:lvl2pPr>
            <a:lvl3pPr marL="4155619" indent="0">
              <a:buNone/>
              <a:defRPr sz="4500"/>
            </a:lvl3pPr>
            <a:lvl4pPr marL="6233428" indent="0">
              <a:buNone/>
              <a:defRPr sz="4100"/>
            </a:lvl4pPr>
            <a:lvl5pPr marL="8311238" indent="0">
              <a:buNone/>
              <a:defRPr sz="4100"/>
            </a:lvl5pPr>
            <a:lvl6pPr marL="10389047" indent="0">
              <a:buNone/>
              <a:defRPr sz="4100"/>
            </a:lvl6pPr>
            <a:lvl7pPr marL="12466856" indent="0">
              <a:buNone/>
              <a:defRPr sz="4100"/>
            </a:lvl7pPr>
            <a:lvl8pPr marL="14544666" indent="0">
              <a:buNone/>
              <a:defRPr sz="4100"/>
            </a:lvl8pPr>
            <a:lvl9pPr marL="16622475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23378083"/>
            <a:ext cx="29606392" cy="6865381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562" tIns="207781" rIns="415562" bIns="207781"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" y="0"/>
            <a:ext cx="42484670" cy="9405797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562" tIns="207781" rIns="415562" bIns="207781"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4959386" y="28588518"/>
            <a:ext cx="4346316" cy="129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5562" tIns="207781" rIns="415562" bIns="207781" numCol="1" anchor="t" anchorCtr="0" compatLnSpc="1">
            <a:prstTxWarp prst="textNoShape">
              <a:avLst/>
            </a:prstTxWarp>
          </a:bodyPr>
          <a:lstStyle>
            <a:lvl1pPr algn="r">
              <a:defRPr sz="45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7264458" y="28588518"/>
            <a:ext cx="7508344" cy="129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5562" tIns="207781" rIns="415562" bIns="207781" numCol="1" anchor="t" anchorCtr="0" compatLnSpc="1">
            <a:prstTxWarp prst="textNoShape">
              <a:avLst/>
            </a:prstTxWarp>
          </a:bodyPr>
          <a:lstStyle>
            <a:lvl1pPr algn="r">
              <a:defRPr sz="45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9364712" y="28588518"/>
            <a:ext cx="2367633" cy="129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5562" tIns="207781" rIns="415562" bIns="207781" numCol="1" anchor="t" anchorCtr="0" compatLnSpc="1">
            <a:prstTxWarp prst="textNoShape">
              <a:avLst/>
            </a:prstTxWarp>
          </a:bodyPr>
          <a:lstStyle>
            <a:lvl1pPr algn="r">
              <a:defRPr sz="45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8608" y="514342"/>
            <a:ext cx="28437784" cy="3810623"/>
          </a:xfrm>
          <a:prstGeom prst="rect">
            <a:avLst/>
          </a:prstGeom>
        </p:spPr>
        <p:txBody>
          <a:bodyPr vert="horz" lIns="415562" tIns="207781" rIns="415562" bIns="20778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608" y="5595175"/>
            <a:ext cx="40482022" cy="21420923"/>
          </a:xfrm>
          <a:prstGeom prst="rect">
            <a:avLst/>
          </a:prstGeom>
        </p:spPr>
        <p:txBody>
          <a:bodyPr vert="horz" lIns="415562" tIns="207781" rIns="415562" bIns="2077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6576" y="597823"/>
            <a:ext cx="8170996" cy="24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4155619" rtl="0" eaLnBrk="1" latinLnBrk="0" hangingPunct="1">
        <a:spcBef>
          <a:spcPct val="0"/>
        </a:spcBef>
        <a:buNone/>
        <a:defRPr sz="164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1558357" indent="-1558357" algn="l" defTabSz="41556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00" kern="1200">
          <a:solidFill>
            <a:srgbClr val="000000"/>
          </a:solidFill>
          <a:latin typeface="Arial "/>
          <a:ea typeface="+mn-ea"/>
          <a:cs typeface="+mn-cs"/>
        </a:defRPr>
      </a:lvl1pPr>
      <a:lvl2pPr marL="3376441" indent="-1298631" algn="l" defTabSz="41556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rgbClr val="000000"/>
          </a:solidFill>
          <a:latin typeface="Arial "/>
          <a:ea typeface="+mn-ea"/>
          <a:cs typeface="+mn-cs"/>
        </a:defRPr>
      </a:lvl2pPr>
      <a:lvl3pPr marL="5194524" indent="-1038905" algn="l" defTabSz="4155619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rgbClr val="000000"/>
          </a:solidFill>
          <a:latin typeface="Arial "/>
          <a:ea typeface="+mn-ea"/>
          <a:cs typeface="+mn-cs"/>
        </a:defRPr>
      </a:lvl3pPr>
      <a:lvl4pPr marL="7272333" indent="-1038905" algn="l" defTabSz="4155619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rgbClr val="000000"/>
          </a:solidFill>
          <a:latin typeface="Arial "/>
          <a:ea typeface="+mn-ea"/>
          <a:cs typeface="+mn-cs"/>
        </a:defRPr>
      </a:lvl4pPr>
      <a:lvl5pPr marL="9350143" indent="-1038905" algn="l" defTabSz="4155619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rgbClr val="000000"/>
          </a:solidFill>
          <a:latin typeface="Arial "/>
          <a:ea typeface="+mn-ea"/>
          <a:cs typeface="+mn-cs"/>
        </a:defRPr>
      </a:lvl5pPr>
      <a:lvl6pPr marL="11427952" indent="-1038905" algn="l" defTabSz="41556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5762" indent="-1038905" algn="l" defTabSz="41556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83571" indent="-1038905" algn="l" defTabSz="41556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661380" indent="-1038905" algn="l" defTabSz="415561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561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77809" algn="l" defTabSz="415561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55619" algn="l" defTabSz="415561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33428" algn="l" defTabSz="415561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11238" algn="l" defTabSz="415561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89047" algn="l" defTabSz="415561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66856" algn="l" defTabSz="415561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44666" algn="l" defTabSz="415561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22475" algn="l" defTabSz="415561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age result for mirion HDS radiation"/>
          <p:cNvPicPr>
            <a:picLocks noChangeAspect="1" noChangeArrowheads="1"/>
          </p:cNvPicPr>
          <p:nvPr/>
        </p:nvPicPr>
        <p:blipFill>
          <a:blip r:embed="rId3" cstate="print"/>
          <a:srcRect l="3287" t="5771" r="4680" b="3818"/>
          <a:stretch>
            <a:fillRect/>
          </a:stretch>
        </p:blipFill>
        <p:spPr bwMode="auto">
          <a:xfrm rot="20368151">
            <a:off x="32164543" y="28267237"/>
            <a:ext cx="2408203" cy="202117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62789" y="1829909"/>
            <a:ext cx="28437784" cy="23622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100" dirty="0" smtClean="0"/>
              <a:t>Office of Atoms for Peace</a:t>
            </a: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 smtClean="0"/>
              <a:t>THAILAND</a:t>
            </a: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 err="1" smtClean="0"/>
              <a:t>Areerak</a:t>
            </a:r>
            <a:r>
              <a:rPr lang="en-US" sz="5100" dirty="0" smtClean="0"/>
              <a:t> </a:t>
            </a:r>
            <a:r>
              <a:rPr lang="en-US" sz="5100" dirty="0" err="1" smtClean="0"/>
              <a:t>Rueanngoen</a:t>
            </a:r>
            <a:r>
              <a:rPr lang="en-US" sz="5100" dirty="0" smtClean="0"/>
              <a:t>, </a:t>
            </a:r>
            <a:r>
              <a:rPr lang="en-US" sz="5100" dirty="0" err="1" smtClean="0"/>
              <a:t>Kalaya</a:t>
            </a:r>
            <a:r>
              <a:rPr lang="en-US" sz="5100" dirty="0" smtClean="0"/>
              <a:t> </a:t>
            </a:r>
            <a:r>
              <a:rPr lang="en-US" sz="5100" dirty="0" err="1" smtClean="0"/>
              <a:t>Changkrueng</a:t>
            </a:r>
            <a:endParaRPr lang="en-GB" sz="51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5038" y="3597212"/>
            <a:ext cx="12266379" cy="1812349"/>
          </a:xfrm>
          <a:prstGeom prst="rect">
            <a:avLst/>
          </a:prstGeom>
        </p:spPr>
        <p:txBody>
          <a:bodyPr vert="horz" lIns="415562" tIns="207781" rIns="415562" bIns="207781" rtlCol="0" anchor="ctr">
            <a:normAutofit/>
          </a:bodyPr>
          <a:lstStyle>
            <a:lvl1pPr algn="l" defTabSz="5410962" rtl="0" eaLnBrk="1" latinLnBrk="0" hangingPunct="1">
              <a:spcBef>
                <a:spcPct val="0"/>
              </a:spcBef>
              <a:buNone/>
              <a:defRPr sz="213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US" sz="6600" dirty="0"/>
              <a:t>National Laws</a:t>
            </a:r>
            <a:endParaRPr lang="en-GB" sz="6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4073" y="17370678"/>
            <a:ext cx="19149586" cy="1999525"/>
          </a:xfrm>
          <a:prstGeom prst="rect">
            <a:avLst/>
          </a:prstGeom>
        </p:spPr>
        <p:txBody>
          <a:bodyPr vert="horz" lIns="415562" tIns="207781" rIns="415562" bIns="207781" rtlCol="0" anchor="ctr">
            <a:noAutofit/>
          </a:bodyPr>
          <a:lstStyle>
            <a:lvl1pPr algn="l" defTabSz="5410962" rtl="0" eaLnBrk="1" latinLnBrk="0" hangingPunct="1">
              <a:spcBef>
                <a:spcPct val="0"/>
              </a:spcBef>
              <a:buNone/>
              <a:defRPr sz="213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Nuclear Forensics Model Action </a:t>
            </a:r>
            <a:r>
              <a:rPr lang="en-US" sz="6600" dirty="0" smtClean="0"/>
              <a:t>Plan and Communication of Findings </a:t>
            </a:r>
            <a:endParaRPr lang="en-GB" sz="6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44193" y="3672459"/>
            <a:ext cx="15857520" cy="2189987"/>
          </a:xfrm>
          <a:prstGeom prst="rect">
            <a:avLst/>
          </a:prstGeom>
        </p:spPr>
        <p:txBody>
          <a:bodyPr vert="horz" lIns="415562" tIns="207781" rIns="415562" bIns="207781" rtlCol="0" anchor="ctr">
            <a:noAutofit/>
          </a:bodyPr>
          <a:lstStyle>
            <a:lvl1pPr algn="l" defTabSz="5410962" rtl="0" eaLnBrk="1" latinLnBrk="0" hangingPunct="1">
              <a:spcBef>
                <a:spcPct val="0"/>
              </a:spcBef>
              <a:buNone/>
              <a:defRPr sz="213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/>
              <a:t>Roles and Responsibilities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26513" y="20265267"/>
            <a:ext cx="18362040" cy="1649608"/>
          </a:xfrm>
          <a:prstGeom prst="rect">
            <a:avLst/>
          </a:prstGeom>
        </p:spPr>
        <p:txBody>
          <a:bodyPr vert="horz" lIns="415562" tIns="207781" rIns="415562" bIns="207781" rtlCol="0" anchor="ctr">
            <a:noAutofit/>
          </a:bodyPr>
          <a:lstStyle>
            <a:lvl1pPr algn="l" defTabSz="5410962" rtl="0" eaLnBrk="1" latinLnBrk="0" hangingPunct="1">
              <a:spcBef>
                <a:spcPct val="0"/>
              </a:spcBef>
              <a:buNone/>
              <a:defRPr sz="213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US" sz="6600" dirty="0"/>
              <a:t>Existing Nuclear Forensics Capabilities</a:t>
            </a:r>
            <a:endParaRPr lang="en-GB" sz="6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458383" y="21729902"/>
            <a:ext cx="21170330" cy="1750075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>
            <a:lvl1pPr marL="2029111" indent="-2029111" algn="l" defTabSz="54109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9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1pPr>
            <a:lvl2pPr marL="4396407" indent="-1690926" algn="l" defTabSz="54109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6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2pPr>
            <a:lvl3pPr marL="6763703" indent="-1352741" algn="l" defTabSz="54109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2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3pPr>
            <a:lvl4pPr marL="9469184" indent="-1352741" algn="l" defTabSz="54109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4pPr>
            <a:lvl5pPr marL="12174665" indent="-1352741" algn="l" defTabSz="54109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800" kern="1200">
                <a:solidFill>
                  <a:srgbClr val="000000"/>
                </a:solidFill>
                <a:latin typeface="Arial "/>
                <a:ea typeface="+mn-ea"/>
                <a:cs typeface="+mn-cs"/>
              </a:defRPr>
            </a:lvl5pPr>
            <a:lvl6pPr marL="14880146" indent="-1352741" algn="l" defTabSz="54109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585627" indent="-1352741" algn="l" defTabSz="54109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1108" indent="-1352741" algn="l" defTabSz="54109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96589" indent="-1352741" algn="l" defTabSz="54109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3388" indent="-433388"/>
            <a:r>
              <a:rPr lang="en-US" sz="4000" dirty="0" smtClean="0"/>
              <a:t>5 Nuclear Chemists responsible in Nuclear Forensics</a:t>
            </a:r>
          </a:p>
          <a:p>
            <a:pPr marL="433388" indent="-433388"/>
            <a:r>
              <a:rPr lang="en-US" sz="4000" dirty="0" smtClean="0"/>
              <a:t>1 Laboratory with ICP-MS, SEM/EDX, </a:t>
            </a:r>
            <a:r>
              <a:rPr lang="en-US" sz="4000" dirty="0" err="1" smtClean="0"/>
              <a:t>HPGe</a:t>
            </a:r>
            <a:r>
              <a:rPr lang="en-US" sz="4000" dirty="0" smtClean="0"/>
              <a:t>, RIDs, PRDs equipments</a:t>
            </a:r>
            <a:endParaRPr lang="en-GB" sz="4000" dirty="0" smtClean="0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9289009" y="225267"/>
            <a:ext cx="23598314" cy="2362218"/>
          </a:xfrm>
          <a:prstGeom prst="rect">
            <a:avLst/>
          </a:prstGeom>
        </p:spPr>
        <p:txBody>
          <a:bodyPr vert="horz" lIns="415562" tIns="207781" rIns="415562" bIns="207781" rtlCol="0" anchor="ctr">
            <a:normAutofit fontScale="97500"/>
          </a:bodyPr>
          <a:lstStyle>
            <a:lvl1pPr algn="l" defTabSz="5410962" rtl="0" eaLnBrk="1" latinLnBrk="0" hangingPunct="1">
              <a:spcBef>
                <a:spcPct val="0"/>
              </a:spcBef>
              <a:buNone/>
              <a:defRPr sz="213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/>
            <a:r>
              <a:rPr lang="en-US" sz="8400" dirty="0" smtClean="0"/>
              <a:t>THAILAND  Approach </a:t>
            </a:r>
            <a:r>
              <a:rPr lang="en-US" sz="8400" dirty="0"/>
              <a:t>to Nuclear Forensics</a:t>
            </a:r>
            <a:endParaRPr lang="en-GB" sz="8400" dirty="0"/>
          </a:p>
        </p:txBody>
      </p:sp>
      <p:pic>
        <p:nvPicPr>
          <p:cNvPr id="17" name="Picture 2" descr="D:\PlanGDrive\ขตล. ใหม่\โลโก้ ปส.ใหม่12.pn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84" y="288083"/>
            <a:ext cx="3753661" cy="3528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รูปภาพ 69" descr="sem01.jp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tretch>
            <a:fillRect/>
          </a:stretch>
        </p:blipFill>
        <p:spPr>
          <a:xfrm>
            <a:off x="35139881" y="23524784"/>
            <a:ext cx="6696744" cy="2906134"/>
          </a:xfrm>
          <a:prstGeom prst="rect">
            <a:avLst/>
          </a:prstGeom>
        </p:spPr>
      </p:pic>
      <p:pic>
        <p:nvPicPr>
          <p:cNvPr id="60" name="Picture 59" descr="20151019_070839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26426913" y="23524784"/>
            <a:ext cx="8263467" cy="4648200"/>
          </a:xfrm>
          <a:prstGeom prst="rect">
            <a:avLst/>
          </a:prstGeom>
        </p:spPr>
      </p:pic>
      <p:pic>
        <p:nvPicPr>
          <p:cNvPr id="62" name="รูปภาพ 74" descr="Gamma2.jpg"/>
          <p:cNvPicPr>
            <a:picLocks noChangeAspect="1"/>
          </p:cNvPicPr>
          <p:nvPr/>
        </p:nvPicPr>
        <p:blipFill>
          <a:blip r:embed="rId7" cstate="print">
            <a:lum bright="-20000" contrast="30000"/>
          </a:blip>
          <a:srcRect t="16752" r="7143" b="10231"/>
          <a:stretch>
            <a:fillRect/>
          </a:stretch>
        </p:blipFill>
        <p:spPr>
          <a:xfrm>
            <a:off x="22466473" y="26549120"/>
            <a:ext cx="2808312" cy="3312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16240" t="16542" r="45573" b="47036"/>
          <a:stretch>
            <a:fillRect/>
          </a:stretch>
        </p:blipFill>
        <p:spPr bwMode="auto">
          <a:xfrm>
            <a:off x="36147993" y="26765144"/>
            <a:ext cx="49685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23988" t="49026" r="45573" b="15537"/>
          <a:stretch>
            <a:fillRect/>
          </a:stretch>
        </p:blipFill>
        <p:spPr bwMode="auto">
          <a:xfrm>
            <a:off x="21746393" y="23524784"/>
            <a:ext cx="4176464" cy="27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Related image"/>
          <p:cNvPicPr>
            <a:picLocks noChangeAspect="1" noChangeArrowheads="1"/>
          </p:cNvPicPr>
          <p:nvPr/>
        </p:nvPicPr>
        <p:blipFill>
          <a:blip r:embed="rId10" cstate="print"/>
          <a:srcRect l="34625" r="34597"/>
          <a:stretch>
            <a:fillRect/>
          </a:stretch>
        </p:blipFill>
        <p:spPr bwMode="auto">
          <a:xfrm rot="17167032">
            <a:off x="27891354" y="27644464"/>
            <a:ext cx="1016883" cy="3303907"/>
          </a:xfrm>
          <a:prstGeom prst="rect">
            <a:avLst/>
          </a:prstGeom>
          <a:noFill/>
        </p:spPr>
      </p:pic>
      <p:sp>
        <p:nvSpPr>
          <p:cNvPr id="2050" name="AutoShape 2" descr="Image result for radiation sign"/>
          <p:cNvSpPr>
            <a:spLocks noChangeAspect="1" noChangeArrowheads="1"/>
          </p:cNvSpPr>
          <p:nvPr/>
        </p:nvSpPr>
        <p:spPr bwMode="auto">
          <a:xfrm>
            <a:off x="155575" y="-1401763"/>
            <a:ext cx="781050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radiation sign"/>
          <p:cNvSpPr>
            <a:spLocks noChangeAspect="1" noChangeArrowheads="1"/>
          </p:cNvSpPr>
          <p:nvPr/>
        </p:nvSpPr>
        <p:spPr bwMode="auto">
          <a:xfrm>
            <a:off x="155575" y="-1401763"/>
            <a:ext cx="781050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radiation sign"/>
          <p:cNvSpPr>
            <a:spLocks noChangeAspect="1" noChangeArrowheads="1"/>
          </p:cNvSpPr>
          <p:nvPr/>
        </p:nvSpPr>
        <p:spPr bwMode="auto">
          <a:xfrm>
            <a:off x="155575" y="-1401763"/>
            <a:ext cx="781050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radiation sign"/>
          <p:cNvSpPr>
            <a:spLocks noChangeAspect="1" noChangeArrowheads="1"/>
          </p:cNvSpPr>
          <p:nvPr/>
        </p:nvSpPr>
        <p:spPr bwMode="auto">
          <a:xfrm>
            <a:off x="155575" y="-1401763"/>
            <a:ext cx="781050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432025" y="19586227"/>
            <a:ext cx="20162240" cy="10251732"/>
            <a:chOff x="432025" y="19586427"/>
            <a:chExt cx="20162240" cy="10251732"/>
          </a:xfrm>
        </p:grpSpPr>
        <p:grpSp>
          <p:nvGrpSpPr>
            <p:cNvPr id="112" name="Group 111"/>
            <p:cNvGrpSpPr/>
            <p:nvPr/>
          </p:nvGrpSpPr>
          <p:grpSpPr>
            <a:xfrm>
              <a:off x="1872185" y="27966721"/>
              <a:ext cx="7992888" cy="1800000"/>
              <a:chOff x="1872185" y="27966721"/>
              <a:chExt cx="7992888" cy="1800000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1910105" y="27966721"/>
                <a:ext cx="7882960" cy="180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72185" y="28084275"/>
                <a:ext cx="799288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3200" b="1" dirty="0" smtClean="0"/>
                  <a:t>Findings support criminal prosecution</a:t>
                </a:r>
                <a:endParaRPr lang="en-US" sz="3200" b="1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913410" y="28767299"/>
                <a:ext cx="3791423" cy="46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6075" indent="-346075"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Ministry of Justice</a:t>
                </a: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1593265" y="28038159"/>
              <a:ext cx="6442800" cy="1800000"/>
              <a:chOff x="11593265" y="28038159"/>
              <a:chExt cx="6442800" cy="180000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11593265" y="28038159"/>
                <a:ext cx="6442800" cy="180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2385353" y="28103534"/>
                <a:ext cx="5040560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3200" b="1" dirty="0" smtClean="0"/>
                  <a:t>International Cooperation</a:t>
                </a:r>
                <a:endParaRPr lang="en-US" sz="3200" b="1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385353" y="28590329"/>
                <a:ext cx="514955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6075" indent="-346075"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OAP</a:t>
                </a:r>
              </a:p>
              <a:p>
                <a:pPr marL="346075" indent="-346075"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Ministry of Foreign Affairs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32025" y="19586427"/>
              <a:ext cx="20162240" cy="8424473"/>
              <a:chOff x="432025" y="19586427"/>
              <a:chExt cx="20162240" cy="842447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432025" y="19586427"/>
                <a:ext cx="20162240" cy="7560840"/>
                <a:chOff x="432025" y="15841811"/>
                <a:chExt cx="20162240" cy="7560840"/>
              </a:xfrm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432025" y="15841811"/>
                  <a:ext cx="20162240" cy="7560840"/>
                </a:xfrm>
                <a:prstGeom prst="roundRect">
                  <a:avLst>
                    <a:gd name="adj" fmla="val 11297"/>
                  </a:avLst>
                </a:prstGeom>
                <a:solidFill>
                  <a:srgbClr val="FFFF66">
                    <a:alpha val="24706"/>
                  </a:srgbClr>
                </a:solidFill>
                <a:ln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581737" y="16141456"/>
                  <a:ext cx="10260000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rgbClr val="0000CC"/>
                      </a:solidFill>
                    </a:rPr>
                    <a:t>Border Security and Frontline Officers Networking</a:t>
                  </a:r>
                  <a:endParaRPr lang="en-US" sz="3200" b="1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3884223" y="16872393"/>
                  <a:ext cx="6654963" cy="1077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6075" indent="-346075">
                    <a:buFont typeface="Arial" pitchFamily="34" charset="0"/>
                    <a:buChar char="•"/>
                  </a:pPr>
                  <a:r>
                    <a:rPr lang="en-US" sz="3200" dirty="0" smtClean="0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rPr>
                    <a:t>Office of Police Forensic Science </a:t>
                  </a:r>
                </a:p>
                <a:p>
                  <a:pPr marL="346075" indent="-346075">
                    <a:buFont typeface="Arial" pitchFamily="34" charset="0"/>
                    <a:buChar char="•"/>
                  </a:pPr>
                  <a:r>
                    <a:rPr lang="en-US" sz="3200" dirty="0" smtClean="0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rPr>
                    <a:t>Ministry of Defense</a:t>
                  </a: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864073" y="16777915"/>
                  <a:ext cx="9483686" cy="1077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6075" indent="-346075">
                    <a:buFont typeface="Arial" pitchFamily="34" charset="0"/>
                    <a:buChar char="•"/>
                  </a:pPr>
                  <a:r>
                    <a:rPr lang="en-US" sz="3200" dirty="0" smtClean="0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rPr>
                    <a:t>Central Institute of Forensic Science</a:t>
                  </a:r>
                </a:p>
                <a:p>
                  <a:pPr marL="346075" indent="-346075">
                    <a:buFont typeface="Arial" pitchFamily="34" charset="0"/>
                    <a:buChar char="•"/>
                  </a:pPr>
                  <a:r>
                    <a:rPr lang="en-US" sz="3200" dirty="0" smtClean="0">
                      <a:solidFill>
                        <a:srgbClr val="0000CC"/>
                      </a:solidFill>
                      <a:latin typeface="Arial" pitchFamily="34" charset="0"/>
                      <a:cs typeface="Arial" pitchFamily="34" charset="0"/>
                    </a:rPr>
                    <a:t>Department of Disaster Prevention and Mitigation</a:t>
                  </a: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866217" y="21819915"/>
                <a:ext cx="19296000" cy="4823296"/>
                <a:chOff x="866217" y="18075299"/>
                <a:chExt cx="19296000" cy="4823296"/>
              </a:xfrm>
            </p:grpSpPr>
            <p:sp>
              <p:nvSpPr>
                <p:cNvPr id="65" name="Rounded Rectangle 64"/>
                <p:cNvSpPr/>
                <p:nvPr/>
              </p:nvSpPr>
              <p:spPr>
                <a:xfrm>
                  <a:off x="866217" y="18075299"/>
                  <a:ext cx="19296000" cy="4823296"/>
                </a:xfrm>
                <a:prstGeom prst="roundRect">
                  <a:avLst>
                    <a:gd name="adj" fmla="val 16014"/>
                  </a:avLst>
                </a:prstGeom>
                <a:solidFill>
                  <a:schemeClr val="tx1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296121" y="18736646"/>
                  <a:ext cx="7776864" cy="4924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rgbClr val="990099"/>
                      </a:solidFill>
                    </a:rPr>
                    <a:t>Transport Sample Safely and Securely</a:t>
                  </a:r>
                  <a:endParaRPr lang="en-US" sz="3200" b="1" dirty="0">
                    <a:solidFill>
                      <a:srgbClr val="990099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4473585" y="18509009"/>
                  <a:ext cx="5019323" cy="1077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6075" indent="-346075">
                    <a:buFont typeface="Arial" pitchFamily="34" charset="0"/>
                    <a:buChar char="•"/>
                  </a:pPr>
                  <a:r>
                    <a:rPr lang="en-US" sz="3200" dirty="0" smtClean="0">
                      <a:solidFill>
                        <a:srgbClr val="990099"/>
                      </a:solidFill>
                      <a:latin typeface="Arial" pitchFamily="34" charset="0"/>
                      <a:cs typeface="Arial" pitchFamily="34" charset="0"/>
                    </a:rPr>
                    <a:t>TINT / OAP</a:t>
                  </a:r>
                </a:p>
                <a:p>
                  <a:pPr marL="346075" indent="-346075">
                    <a:buFont typeface="Arial" pitchFamily="34" charset="0"/>
                    <a:buChar char="•"/>
                  </a:pPr>
                  <a:r>
                    <a:rPr lang="en-US" sz="3200" dirty="0" smtClean="0">
                      <a:solidFill>
                        <a:srgbClr val="990099"/>
                      </a:solidFill>
                      <a:latin typeface="Arial" pitchFamily="34" charset="0"/>
                      <a:cs typeface="Arial" pitchFamily="34" charset="0"/>
                    </a:rPr>
                    <a:t>Ministry of transportation</a:t>
                  </a: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298177" y="23690883"/>
                <a:ext cx="18360000" cy="2232248"/>
                <a:chOff x="1298177" y="19946267"/>
                <a:chExt cx="18360000" cy="2232248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1298177" y="19946267"/>
                  <a:ext cx="18360000" cy="2232248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440137" y="20269139"/>
                  <a:ext cx="10225136" cy="14773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Examination Plan and Laboratory Analysis</a:t>
                  </a:r>
                </a:p>
                <a:p>
                  <a:pPr algn="ctr"/>
                  <a:r>
                    <a:rPr lang="en-US" sz="32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&amp;</a:t>
                  </a:r>
                </a:p>
                <a:p>
                  <a:pPr algn="ctr"/>
                  <a:r>
                    <a:rPr lang="en-US" sz="32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Integration using a Comparative Database or Library</a:t>
                  </a: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2385353" y="20801652"/>
                  <a:ext cx="715349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6075" indent="-346075">
                    <a:buFont typeface="Arial" pitchFamily="34" charset="0"/>
                    <a:buChar char="•"/>
                  </a:pPr>
                  <a:r>
                    <a:rPr lang="en-US" sz="32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OAP (Nuclear Forensics Laboratory)</a:t>
                  </a:r>
                </a:p>
              </p:txBody>
            </p:sp>
          </p:grpSp>
          <p:grpSp>
            <p:nvGrpSpPr>
              <p:cNvPr id="88" name="Group 87"/>
              <p:cNvGrpSpPr>
                <a:grpSpLocks noChangeAspect="1"/>
              </p:cNvGrpSpPr>
              <p:nvPr/>
            </p:nvGrpSpPr>
            <p:grpSpPr>
              <a:xfrm>
                <a:off x="10729169" y="21026587"/>
                <a:ext cx="3560728" cy="3456000"/>
                <a:chOff x="7488809" y="16938874"/>
                <a:chExt cx="3024336" cy="2935385"/>
              </a:xfrm>
            </p:grpSpPr>
            <p:pic>
              <p:nvPicPr>
                <p:cNvPr id="2058" name="Picture 10" descr="File:WMD symbols variant-2 horizontal.sv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lum bright="84000" contrast="28000"/>
                </a:blip>
                <a:srcRect l="2835" t="10114" r="65035" b="6449"/>
                <a:stretch>
                  <a:fillRect/>
                </a:stretch>
              </p:blipFill>
              <p:spPr bwMode="auto">
                <a:xfrm>
                  <a:off x="7488809" y="16938874"/>
                  <a:ext cx="3024336" cy="2935385"/>
                </a:xfrm>
                <a:prstGeom prst="rect">
                  <a:avLst/>
                </a:prstGeom>
                <a:noFill/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7776841" y="17442930"/>
                  <a:ext cx="2445283" cy="19697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solidFill>
                        <a:srgbClr val="000000"/>
                      </a:solidFill>
                    </a:rPr>
                    <a:t>Nuclear or Radioactive Material Evidence</a:t>
                  </a:r>
                  <a:endParaRPr lang="en-US" sz="32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2" name="Striped Right Arrow 101"/>
              <p:cNvSpPr/>
              <p:nvPr/>
            </p:nvSpPr>
            <p:spPr>
              <a:xfrm rot="16200000" flipH="1" flipV="1">
                <a:off x="4716473" y="25382899"/>
                <a:ext cx="2376000" cy="2880000"/>
              </a:xfrm>
              <a:prstGeom prst="stripedRightArrow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Striped Right Arrow 102"/>
              <p:cNvSpPr/>
              <p:nvPr/>
            </p:nvSpPr>
            <p:spPr>
              <a:xfrm rot="16200000" flipH="1" flipV="1">
                <a:off x="13645465" y="25382900"/>
                <a:ext cx="2376000" cy="2880000"/>
              </a:xfrm>
              <a:prstGeom prst="stripedRightArrow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" name="Rectangle 103"/>
          <p:cNvSpPr/>
          <p:nvPr/>
        </p:nvSpPr>
        <p:spPr>
          <a:xfrm>
            <a:off x="360017" y="5112619"/>
            <a:ext cx="2001822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</a:rPr>
              <a:t>Nuclear Energy for Peace Act in the national gazette in August 2016</a:t>
            </a:r>
            <a:endParaRPr lang="th-TH" sz="4400" dirty="0" smtClean="0">
              <a:latin typeface="Arial" pitchFamily="34" charset="0"/>
            </a:endParaRPr>
          </a:p>
          <a:p>
            <a:pPr marL="346075" indent="-3460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</a:rPr>
              <a:t>Draft Act on Prevention and Suppression the Financial Support of Terrorism and the proliferation of weapons of mass destruction</a:t>
            </a:r>
            <a:endParaRPr lang="th-TH" sz="4400" dirty="0" smtClean="0">
              <a:latin typeface="Arial" pitchFamily="34" charset="0"/>
            </a:endParaRPr>
          </a:p>
          <a:p>
            <a:pPr marL="346075" indent="-3460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</a:rPr>
              <a:t>Draft Act on Prevention and Suppression the Financial Support of Terrorism and the proliferation of weapons of mass destruction</a:t>
            </a:r>
          </a:p>
          <a:p>
            <a:pPr marL="346075" indent="-3460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</a:rPr>
              <a:t>Draft Act against the amended CPPNM texts the AP texts (Thai Nuclear Energy for Peace Commission Regulation on Security Measures on Nuclear Material and Facilities)</a:t>
            </a:r>
          </a:p>
          <a:p>
            <a:pPr marL="346075" indent="-3460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</a:rPr>
              <a:t>Ministry of Commerce Regulation on Dual Used Items</a:t>
            </a:r>
            <a:r>
              <a:rPr lang="th-TH" sz="4400" dirty="0" smtClean="0">
                <a:latin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</a:rPr>
              <a:t>Authorization and Other Required Goods Handling (will be effective from January 1, 2018 forward)</a:t>
            </a:r>
            <a:endParaRPr lang="th-TH" sz="4400" dirty="0" smtClean="0"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1674385" y="11372075"/>
            <a:ext cx="2081029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200" dirty="0" smtClean="0">
                <a:latin typeface="Arial" pitchFamily="34" charset="0"/>
                <a:cs typeface="Arial" pitchFamily="34" charset="0"/>
              </a:rPr>
              <a:t>Establish rules, regulations and measure for the control and regulation of the use of nuclear energy and waste management; to control and regulate peaceful uses of nuclear energy and nuclear facilities;</a:t>
            </a:r>
          </a:p>
          <a:p>
            <a:pPr>
              <a:buFont typeface="Wingdings" pitchFamily="2" charset="2"/>
              <a:buChar char="ü"/>
            </a:pPr>
            <a:r>
              <a:rPr lang="en-US" sz="4200" dirty="0" smtClean="0">
                <a:latin typeface="Arial" pitchFamily="34" charset="0"/>
                <a:cs typeface="Arial" pitchFamily="34" charset="0"/>
              </a:rPr>
              <a:t>Control functions (inspections) in general are performed through competent officials appointed by the Minister who takes charge and control of the execution of the Act;</a:t>
            </a:r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To be the </a:t>
            </a:r>
            <a:r>
              <a:rPr lang="en-US" sz="4200" b="1" dirty="0" smtClean="0"/>
              <a:t>Secretariat</a:t>
            </a:r>
            <a:r>
              <a:rPr lang="en-US" sz="4200" dirty="0" smtClean="0"/>
              <a:t> of the Nuclear Energy for Peace Commission</a:t>
            </a:r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To </a:t>
            </a:r>
            <a:r>
              <a:rPr lang="en-US" sz="4200" b="1" dirty="0" smtClean="0"/>
              <a:t>regulate safety and security </a:t>
            </a:r>
            <a:r>
              <a:rPr lang="en-US" sz="4200" dirty="0" smtClean="0"/>
              <a:t>utilizations of radiation and nuclear materials.</a:t>
            </a:r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To coordinate formulation of </a:t>
            </a:r>
            <a:r>
              <a:rPr lang="en-US" sz="4200" b="1" dirty="0" smtClean="0"/>
              <a:t>national policy </a:t>
            </a:r>
            <a:r>
              <a:rPr lang="en-US" sz="4200" dirty="0" smtClean="0"/>
              <a:t>and strategic plans on peaceful utilization of atomic energy.</a:t>
            </a:r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To coordinate and support </a:t>
            </a:r>
            <a:r>
              <a:rPr lang="en-US" sz="4200" b="1" dirty="0" smtClean="0"/>
              <a:t>national security safety and safeguards </a:t>
            </a:r>
            <a:r>
              <a:rPr lang="en-US" sz="4200" dirty="0" smtClean="0"/>
              <a:t>relevant to atomic energy issues.</a:t>
            </a:r>
          </a:p>
          <a:p>
            <a:pPr>
              <a:buFont typeface="Wingdings" pitchFamily="2" charset="2"/>
              <a:buChar char="ü"/>
            </a:pPr>
            <a:r>
              <a:rPr lang="en-US" sz="4200" dirty="0" smtClean="0"/>
              <a:t>To coordinate and carry out </a:t>
            </a:r>
            <a:r>
              <a:rPr lang="en-US" sz="4200" b="1" dirty="0" smtClean="0"/>
              <a:t>commitments and obligations </a:t>
            </a:r>
            <a:r>
              <a:rPr lang="en-US" sz="4200" dirty="0" smtClean="0"/>
              <a:t>with international organizations and with foreign institutes and </a:t>
            </a:r>
            <a:r>
              <a:rPr lang="en-US" sz="4200" b="1" dirty="0" smtClean="0"/>
              <a:t>technical co-operation </a:t>
            </a:r>
            <a:r>
              <a:rPr lang="en-US" sz="4200" dirty="0" smtClean="0"/>
              <a:t>with organizations in Thailand and abroad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651049" y="5544667"/>
            <a:ext cx="7488832" cy="707886"/>
          </a:xfrm>
          <a:prstGeom prst="rect">
            <a:avLst/>
          </a:prstGeom>
          <a:solidFill>
            <a:srgbClr val="99FF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Government (Prime Minister)</a:t>
            </a:r>
            <a:endParaRPr lang="en-US" sz="4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2754505" y="7056835"/>
            <a:ext cx="2304256" cy="64633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99"/>
                </a:solidFill>
              </a:rPr>
              <a:t>MOST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1746393" y="8641115"/>
            <a:ext cx="4320000" cy="9541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Office of Atoms for Peace (OAP)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1746393" y="10009267"/>
            <a:ext cx="4320000" cy="9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</a:rPr>
              <a:t>Thailand Institute of  Nuclear  Technology (TINT)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6426913" y="7056835"/>
            <a:ext cx="288032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Nuclear Energy Commission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5355905" y="7056835"/>
            <a:ext cx="309634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National Energy Policy Council (NEPC)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0243337" y="7128843"/>
            <a:ext cx="2880320" cy="1077218"/>
          </a:xfrm>
          <a:prstGeom prst="rect">
            <a:avLst/>
          </a:prstGeom>
          <a:solidFill>
            <a:srgbClr val="66FF66"/>
          </a:solidFill>
          <a:ln>
            <a:solidFill>
              <a:srgbClr val="33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Ministry of Energy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9379241" y="8713019"/>
            <a:ext cx="4608512" cy="954107"/>
          </a:xfrm>
          <a:prstGeom prst="rect">
            <a:avLst/>
          </a:prstGeom>
          <a:solidFill>
            <a:srgbClr val="66FF66"/>
          </a:solidFill>
          <a:ln>
            <a:solidFill>
              <a:srgbClr val="33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Nuclear Energy Study and Coordination Office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9379241" y="10225187"/>
            <a:ext cx="4608512" cy="954107"/>
          </a:xfrm>
          <a:prstGeom prst="rect">
            <a:avLst/>
          </a:prstGeom>
          <a:solidFill>
            <a:srgbClr val="66FF66"/>
          </a:solidFill>
          <a:ln>
            <a:solidFill>
              <a:srgbClr val="33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</a:rPr>
              <a:t>Electricity Generating Authority of Thailand (EGAT)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38740281" y="8064947"/>
            <a:ext cx="3168352" cy="2160000"/>
            <a:chOff x="38164217" y="7417139"/>
            <a:chExt cx="3168352" cy="2160000"/>
          </a:xfrm>
        </p:grpSpPr>
        <p:sp>
          <p:nvSpPr>
            <p:cNvPr id="122" name="TextBox 121"/>
            <p:cNvSpPr txBox="1"/>
            <p:nvPr/>
          </p:nvSpPr>
          <p:spPr>
            <a:xfrm>
              <a:off x="38380241" y="7625348"/>
              <a:ext cx="2736304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accent3">
                      <a:lumMod val="50000"/>
                    </a:schemeClr>
                  </a:solidFill>
                </a:rPr>
                <a:t>University</a:t>
              </a:r>
              <a:endParaRPr lang="en-US" sz="3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380241" y="8424987"/>
              <a:ext cx="2808312" cy="9541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accent3">
                      <a:lumMod val="50000"/>
                    </a:schemeClr>
                  </a:solidFill>
                </a:rPr>
                <a:t>Chulalongkorn</a:t>
              </a:r>
              <a:endParaRPr lang="en-US" sz="28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University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8164217" y="7417139"/>
              <a:ext cx="3168352" cy="216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9" name="Straight Connector 128"/>
          <p:cNvCxnSpPr>
            <a:stCxn id="116" idx="2"/>
          </p:cNvCxnSpPr>
          <p:nvPr/>
        </p:nvCxnSpPr>
        <p:spPr>
          <a:xfrm>
            <a:off x="31395465" y="6252553"/>
            <a:ext cx="0" cy="876290"/>
          </a:xfrm>
          <a:prstGeom prst="line">
            <a:avLst/>
          </a:prstGeom>
          <a:ln w="381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3908097" y="6552779"/>
            <a:ext cx="13032000" cy="0"/>
          </a:xfrm>
          <a:prstGeom prst="line">
            <a:avLst/>
          </a:prstGeom>
          <a:ln w="381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940081" y="6552779"/>
            <a:ext cx="0" cy="504000"/>
          </a:xfrm>
          <a:prstGeom prst="line">
            <a:avLst/>
          </a:prstGeom>
          <a:ln w="381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7867073" y="6552779"/>
            <a:ext cx="0" cy="504000"/>
          </a:xfrm>
          <a:prstGeom prst="line">
            <a:avLst/>
          </a:prstGeom>
          <a:ln w="381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3906633" y="6552779"/>
            <a:ext cx="0" cy="504000"/>
          </a:xfrm>
          <a:prstGeom prst="line">
            <a:avLst/>
          </a:prstGeom>
          <a:ln w="381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3906633" y="7776915"/>
            <a:ext cx="0" cy="864000"/>
          </a:xfrm>
          <a:prstGeom prst="line">
            <a:avLst/>
          </a:prstGeom>
          <a:ln w="381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3834625" y="9577115"/>
            <a:ext cx="0" cy="432000"/>
          </a:xfrm>
          <a:prstGeom prst="line">
            <a:avLst/>
          </a:prstGeom>
          <a:ln w="381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1395465" y="8208963"/>
            <a:ext cx="0" cy="504000"/>
          </a:xfrm>
          <a:prstGeom prst="line">
            <a:avLst/>
          </a:prstGeom>
          <a:ln w="381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1395465" y="9721131"/>
            <a:ext cx="0" cy="504000"/>
          </a:xfrm>
          <a:prstGeom prst="line">
            <a:avLst/>
          </a:prstGeom>
          <a:ln w="38100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146297" y="12745467"/>
            <a:ext cx="20628000" cy="4176464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432025" y="14041611"/>
            <a:ext cx="2700000" cy="1440000"/>
            <a:chOff x="432025" y="13537555"/>
            <a:chExt cx="2736304" cy="1512168"/>
          </a:xfrm>
        </p:grpSpPr>
        <p:sp>
          <p:nvSpPr>
            <p:cNvPr id="107" name="Pentagon 106"/>
            <p:cNvSpPr/>
            <p:nvPr/>
          </p:nvSpPr>
          <p:spPr>
            <a:xfrm>
              <a:off x="432025" y="13537555"/>
              <a:ext cx="2736304" cy="1512168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3999" y="13705378"/>
              <a:ext cx="24462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ea typeface="Arial" pitchFamily="34" charset="0"/>
                  <a:cs typeface="TH SarabunPSK" pitchFamily="34" charset="-34"/>
                </a:rPr>
                <a:t>Receiving evidence</a:t>
              </a:r>
              <a:endParaRPr lang="en-US" sz="36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312345" y="13681571"/>
            <a:ext cx="3888432" cy="2160240"/>
            <a:chOff x="3312345" y="13753579"/>
            <a:chExt cx="3888432" cy="2160240"/>
          </a:xfrm>
        </p:grpSpPr>
        <p:sp>
          <p:nvSpPr>
            <p:cNvPr id="109" name="Pentagon 108"/>
            <p:cNvSpPr/>
            <p:nvPr/>
          </p:nvSpPr>
          <p:spPr>
            <a:xfrm>
              <a:off x="3312345" y="13753579"/>
              <a:ext cx="3888432" cy="2160240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12345" y="13779708"/>
              <a:ext cx="316835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</a:pPr>
              <a:r>
                <a:rPr lang="en-US" sz="3200" dirty="0" smtClean="0">
                  <a:ea typeface="Arial" pitchFamily="34" charset="0"/>
                  <a:cs typeface="TH SarabunPSK" pitchFamily="34" charset="-34"/>
                </a:rPr>
                <a:t>Radiation measurement and evidence </a:t>
              </a:r>
              <a:r>
                <a:rPr lang="en-US" sz="3200" dirty="0" smtClean="0">
                  <a:ea typeface="Arial" pitchFamily="34" charset="0"/>
                  <a:cs typeface="TH SarabunPSK" pitchFamily="34" charset="-34"/>
                </a:rPr>
                <a:t>characterization</a:t>
              </a:r>
              <a:endParaRPr lang="en-US" sz="3200" dirty="0" smtClean="0">
                <a:cs typeface="Arial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417065" y="14041615"/>
            <a:ext cx="2376000" cy="1502514"/>
            <a:chOff x="7236078" y="13753579"/>
            <a:chExt cx="2340963" cy="1327572"/>
          </a:xfrm>
        </p:grpSpPr>
        <p:sp>
          <p:nvSpPr>
            <p:cNvPr id="110" name="Pentagon 109"/>
            <p:cNvSpPr/>
            <p:nvPr/>
          </p:nvSpPr>
          <p:spPr>
            <a:xfrm>
              <a:off x="7236078" y="13753579"/>
              <a:ext cx="2340963" cy="1224136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272785" y="13880822"/>
              <a:ext cx="19516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</a:pPr>
              <a:r>
                <a:rPr lang="en-US" sz="3600" dirty="0" smtClean="0">
                  <a:ea typeface="Arial" pitchFamily="34" charset="0"/>
                  <a:cs typeface="TH SarabunPSK" pitchFamily="34" charset="-34"/>
                </a:rPr>
                <a:t>Analysis plan</a:t>
              </a:r>
              <a:endParaRPr lang="en-US" sz="3600" dirty="0" smtClean="0">
                <a:cs typeface="Arial" pitchFamily="34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8001977" y="14041611"/>
            <a:ext cx="2448272" cy="1440000"/>
            <a:chOff x="18001977" y="14329643"/>
            <a:chExt cx="2448272" cy="1440000"/>
          </a:xfrm>
        </p:grpSpPr>
        <p:sp>
          <p:nvSpPr>
            <p:cNvPr id="130" name="Pentagon 129"/>
            <p:cNvSpPr/>
            <p:nvPr/>
          </p:nvSpPr>
          <p:spPr>
            <a:xfrm>
              <a:off x="18073985" y="14329643"/>
              <a:ext cx="2376264" cy="1440000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8001977" y="14473659"/>
              <a:ext cx="2119744" cy="1224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</a:pPr>
              <a:r>
                <a:rPr lang="en-US" sz="3600" dirty="0" smtClean="0">
                  <a:solidFill>
                    <a:srgbClr val="003399"/>
                  </a:solidFill>
                  <a:ea typeface="Arial" pitchFamily="34" charset="0"/>
                  <a:cs typeface="TH SarabunPSK" pitchFamily="34" charset="-34"/>
                </a:rPr>
                <a:t>Analysis Result</a:t>
              </a:r>
              <a:endParaRPr lang="en-US" sz="3600" dirty="0" smtClean="0">
                <a:solidFill>
                  <a:srgbClr val="003399"/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21122665" y="4774187"/>
            <a:ext cx="191680" cy="24677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11809289" y="14041611"/>
            <a:ext cx="3024336" cy="1440000"/>
            <a:chOff x="11665273" y="15985827"/>
            <a:chExt cx="3024336" cy="1440000"/>
          </a:xfrm>
        </p:grpSpPr>
        <p:sp>
          <p:nvSpPr>
            <p:cNvPr id="143" name="Pentagon 142"/>
            <p:cNvSpPr/>
            <p:nvPr/>
          </p:nvSpPr>
          <p:spPr>
            <a:xfrm>
              <a:off x="11845609" y="15985827"/>
              <a:ext cx="2844000" cy="1440000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1665273" y="16153650"/>
              <a:ext cx="27942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</a:pPr>
              <a:r>
                <a:rPr lang="en-US" sz="3600" dirty="0" smtClean="0">
                  <a:solidFill>
                    <a:srgbClr val="003399"/>
                  </a:solidFill>
                  <a:ea typeface="Arial" pitchFamily="34" charset="0"/>
                  <a:cs typeface="TH SarabunPSK" pitchFamily="34" charset="-34"/>
                </a:rPr>
                <a:t>Destructive analysis</a:t>
              </a:r>
              <a:endParaRPr lang="en-US" sz="3600" dirty="0" smtClean="0">
                <a:solidFill>
                  <a:srgbClr val="003399"/>
                </a:solidFill>
                <a:cs typeface="Arial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0045281" y="14041611"/>
            <a:ext cx="1692000" cy="1440000"/>
            <a:chOff x="9937081" y="14185627"/>
            <a:chExt cx="1692000" cy="1440000"/>
          </a:xfrm>
        </p:grpSpPr>
        <p:sp>
          <p:nvSpPr>
            <p:cNvPr id="145" name="Pentagon 144"/>
            <p:cNvSpPr/>
            <p:nvPr/>
          </p:nvSpPr>
          <p:spPr>
            <a:xfrm>
              <a:off x="9937081" y="14185627"/>
              <a:ext cx="1692000" cy="1440000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937081" y="14547408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</a:pPr>
              <a:r>
                <a:rPr lang="en-US" sz="3600" dirty="0" smtClean="0">
                  <a:ea typeface="Arial" pitchFamily="34" charset="0"/>
                  <a:cs typeface="TH SarabunPSK" pitchFamily="34" charset="-34"/>
                </a:rPr>
                <a:t>NDA</a:t>
              </a:r>
              <a:endParaRPr lang="en-US" sz="3600" dirty="0" smtClean="0">
                <a:cs typeface="Arial" pitchFamily="34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5049649" y="13537555"/>
            <a:ext cx="2808312" cy="2376264"/>
            <a:chOff x="14041537" y="13465547"/>
            <a:chExt cx="2808312" cy="2376264"/>
          </a:xfrm>
        </p:grpSpPr>
        <p:sp>
          <p:nvSpPr>
            <p:cNvPr id="80" name="Diamond 79"/>
            <p:cNvSpPr/>
            <p:nvPr/>
          </p:nvSpPr>
          <p:spPr>
            <a:xfrm>
              <a:off x="14041537" y="13465547"/>
              <a:ext cx="2808312" cy="2376264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US" sz="40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4187159" y="14329643"/>
              <a:ext cx="2597186" cy="584775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</a:pPr>
              <a:r>
                <a:rPr lang="en-US" sz="3200" dirty="0" smtClean="0">
                  <a:solidFill>
                    <a:srgbClr val="003399"/>
                  </a:solidFill>
                  <a:ea typeface="Arial" pitchFamily="34" charset="0"/>
                  <a:cs typeface="TH SarabunPSK" pitchFamily="34" charset="-34"/>
                </a:rPr>
                <a:t>Interpretation</a:t>
              </a:r>
              <a:endParaRPr lang="en-US" sz="3200" dirty="0" smtClean="0">
                <a:solidFill>
                  <a:srgbClr val="003399"/>
                </a:solidFill>
                <a:cs typeface="Arial" pitchFamily="34" charset="0"/>
              </a:endParaRPr>
            </a:p>
          </p:txBody>
        </p:sp>
      </p:grpSp>
      <p:sp>
        <p:nvSpPr>
          <p:cNvPr id="160" name="Bent-Up Arrow 159"/>
          <p:cNvSpPr/>
          <p:nvPr/>
        </p:nvSpPr>
        <p:spPr>
          <a:xfrm flipH="1" flipV="1">
            <a:off x="8136881" y="13429611"/>
            <a:ext cx="8280920" cy="612000"/>
          </a:xfrm>
          <a:prstGeom prst="bentUpArrow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itle 1"/>
          <p:cNvSpPr txBox="1">
            <a:spLocks/>
          </p:cNvSpPr>
          <p:nvPr/>
        </p:nvSpPr>
        <p:spPr>
          <a:xfrm>
            <a:off x="1152105" y="15913819"/>
            <a:ext cx="18506056" cy="1152128"/>
          </a:xfrm>
          <a:prstGeom prst="rect">
            <a:avLst/>
          </a:prstGeom>
        </p:spPr>
        <p:txBody>
          <a:bodyPr vert="horz" lIns="415562" tIns="207781" rIns="415562" bIns="207781" rtlCol="0" anchor="ctr">
            <a:noAutofit/>
          </a:bodyPr>
          <a:lstStyle>
            <a:lvl1pPr algn="l" defTabSz="5410962" rtl="0" eaLnBrk="1" latinLnBrk="0" hangingPunct="1">
              <a:spcBef>
                <a:spcPct val="0"/>
              </a:spcBef>
              <a:buNone/>
              <a:defRPr sz="213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CC00CC"/>
                </a:solidFill>
              </a:rPr>
              <a:t>Nuclear Forensics Laboratory Procedure</a:t>
            </a:r>
            <a:endParaRPr lang="en-GB" sz="5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6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9E7B244C8690468BA0088E6C851B96" ma:contentTypeVersion="11" ma:contentTypeDescription="Create a new document." ma:contentTypeScope="" ma:versionID="d563daeb8c4b9e7a97edce650150e7b7">
  <xsd:schema xmlns:xsd="http://www.w3.org/2001/XMLSchema" xmlns:xs="http://www.w3.org/2001/XMLSchema" xmlns:p="http://schemas.microsoft.com/office/2006/metadata/properties" xmlns:ns2="http://schemas.microsoft.com/sharepoint/v3/fields" xmlns:ns3="9a0cca68-9885-4579-a121-0ff71e341cd0" targetNamespace="http://schemas.microsoft.com/office/2006/metadata/properties" ma:root="true" ma:fieldsID="c55de8fcb441e03fa009190259e028fa" ns2:_="" ns3:_="">
    <xsd:import namespace="http://schemas.microsoft.com/sharepoint/v3/fields"/>
    <xsd:import namespace="9a0cca68-9885-4579-a121-0ff71e341cd0"/>
    <xsd:element name="properties">
      <xsd:complexType>
        <xsd:sequence>
          <xsd:element name="documentManagement">
            <xsd:complexType>
              <xsd:all>
                <xsd:element ref="ns2:_DCDateCreated" minOccurs="0"/>
                <xsd:element ref="ns2:_Version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2" nillable="true" ma:displayName="Date Created" ma:description="The date on which this resource was created" ma:format="DateTime" ma:internalName="_DCDateCreated" ma:readOnly="false">
      <xsd:simpleType>
        <xsd:restriction base="dms:DateTime"/>
      </xsd:simpleType>
    </xsd:element>
    <xsd:element name="_Version" ma:index="3" nillable="true" ma:displayName="Version" ma:internalName="_Vers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cca68-9885-4579-a121-0ff71e341cd0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 xsi:nil="true"/>
    <_dlc_DocId xmlns="9a0cca68-9885-4579-a121-0ff71e341cd0">4HWPYYT6XAN2-374429335-54135</_dlc_DocId>
    <_Version xmlns="http://schemas.microsoft.com/sharepoint/v3/fields" xsi:nil="true"/>
    <_dlc_DocIdUrl xmlns="9a0cca68-9885-4579-a121-0ff71e341cd0">
      <Url>https://nsns-new.sg.iaea.org/sections/detection/_layouts/15/DocIdRedir.aspx?ID=4HWPYYT6XAN2-374429335-54135</Url>
      <Description>4HWPYYT6XAN2-374429335-54135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BBA37C-8C9D-4FA6-A1C6-95B1B16393C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501878-0C63-4DD3-B08C-BF80E4A8FD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a0cca68-9885-4579-a121-0ff71e341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267E2D-D322-4B4B-94C1-25A30E2D138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a0cca68-9885-4579-a121-0ff71e341cd0"/>
    <ds:schemaRef ds:uri="http://schemas.microsoft.com/sharepoint/v3/field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5085934-3700-4637-B90A-94E55CCAA2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436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Office of Atoms for Peace THAILAND Areerak Rueanngoen, Kalaya Changkrueng</vt:lpstr>
    </vt:vector>
  </TitlesOfParts>
  <Company>IAEA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SCHLOSMAN, Anna</dc:creator>
  <cp:lastModifiedBy>pc</cp:lastModifiedBy>
  <cp:revision>170</cp:revision>
  <cp:lastPrinted>2017-06-22T12:09:36Z</cp:lastPrinted>
  <dcterms:created xsi:type="dcterms:W3CDTF">2014-07-03T09:13:58Z</dcterms:created>
  <dcterms:modified xsi:type="dcterms:W3CDTF">2017-10-05T06:50:25Z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5bbbf6e8-4d34-4132-ba0a-207952ae58a6</vt:lpwstr>
  </property>
  <property fmtid="{D5CDD505-2E9C-101B-9397-08002B2CF9AE}" pid="3" name="ContentTypeId">
    <vt:lpwstr>0x010100759E7B244C8690468BA0088E6C851B96</vt:lpwstr>
  </property>
</Properties>
</file>