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9" r:id="rId2"/>
    <p:sldId id="260" r:id="rId3"/>
    <p:sldId id="262" r:id="rId4"/>
    <p:sldId id="263" r:id="rId5"/>
    <p:sldId id="264" r:id="rId6"/>
    <p:sldId id="265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5" r:id="rId15"/>
    <p:sldId id="276" r:id="rId16"/>
    <p:sldId id="277" r:id="rId17"/>
    <p:sldId id="278" r:id="rId18"/>
    <p:sldId id="279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90" r:id="rId28"/>
    <p:sldId id="291" r:id="rId29"/>
    <p:sldId id="292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16" r:id="rId46"/>
    <p:sldId id="309" r:id="rId47"/>
    <p:sldId id="310" r:id="rId48"/>
    <p:sldId id="311" r:id="rId49"/>
    <p:sldId id="312" r:id="rId50"/>
    <p:sldId id="313" r:id="rId51"/>
    <p:sldId id="314" r:id="rId52"/>
    <p:sldId id="315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7476"/>
  </p:clrMru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91" autoAdjust="0"/>
    <p:restoredTop sz="87729" autoAdjust="0"/>
  </p:normalViewPr>
  <p:slideViewPr>
    <p:cSldViewPr>
      <p:cViewPr>
        <p:scale>
          <a:sx n="69" d="100"/>
          <a:sy n="69" d="100"/>
        </p:scale>
        <p:origin x="-1770" y="-5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685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74" d="100"/>
          <a:sy n="74" d="100"/>
        </p:scale>
        <p:origin x="-3360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2" Type="http://schemas.openxmlformats.org/officeDocument/2006/relationships/image" Target="../media/image110.wmf"/><Relationship Id="rId1" Type="http://schemas.openxmlformats.org/officeDocument/2006/relationships/image" Target="../media/image109.wmf"/><Relationship Id="rId4" Type="http://schemas.openxmlformats.org/officeDocument/2006/relationships/image" Target="../media/image11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wmf"/><Relationship Id="rId1" Type="http://schemas.openxmlformats.org/officeDocument/2006/relationships/image" Target="../media/image11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8BB4BB-EF7E-4A2C-A0E4-3EE0F8FC3D3C}" type="datetimeFigureOut">
              <a:rPr lang="en-US" smtClean="0"/>
              <a:pPr/>
              <a:t>1/18/2016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539320-171C-4F8E-AE54-876B517ED2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D1353E-B277-4142-B21D-1B89E42D3123}" type="datetimeFigureOut">
              <a:rPr lang="en-AU" smtClean="0"/>
              <a:pPr/>
              <a:t>18/01/2016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5DCBDE-2F60-487B-96C2-31CAE9D53FA6}" type="slidenum">
              <a:rPr lang="en-AU" smtClean="0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1A864-81ED-4566-9CD2-29C383D1B1AE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400176"/>
            <a:ext cx="9144000" cy="3324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gradient_band_CMYK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-1" y="1400176"/>
            <a:ext cx="5715009" cy="139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gradient_band_CMYK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-1" y="4585867"/>
            <a:ext cx="5715009" cy="1392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lang="en-AU" sz="2800" kern="1200" dirty="0" smtClean="0">
                <a:solidFill>
                  <a:srgbClr val="0033C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645024"/>
            <a:ext cx="7088832" cy="72008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AU" sz="2000" kern="1200" dirty="0" smtClean="0">
                <a:solidFill>
                  <a:srgbClr val="0033CC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  <p:pic>
        <p:nvPicPr>
          <p:cNvPr id="8" name="Picture 7" descr="Australian Synchrotron_PRIM_[CMYK]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10729" y="1690662"/>
            <a:ext cx="2434934" cy="666774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58214" y="6584156"/>
            <a:ext cx="785786" cy="273844"/>
          </a:xfrm>
        </p:spPr>
        <p:txBody>
          <a:bodyPr/>
          <a:lstStyle>
            <a:lvl1pPr algn="r">
              <a:defRPr>
                <a:solidFill>
                  <a:srgbClr val="D1D0D2"/>
                </a:solidFill>
              </a:defRPr>
            </a:lvl1pPr>
          </a:lstStyle>
          <a:p>
            <a:fld id="{FD6AD281-E497-4513-9250-2C4199296ED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AD281-E497-4513-9250-2C4199296EDD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403648" y="1285859"/>
            <a:ext cx="6313904" cy="4663421"/>
          </a:xfrm>
          <a:ln w="76200">
            <a:solidFill>
              <a:srgbClr val="706F72"/>
            </a:solidFill>
            <a:miter lim="800000"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itp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AD281-E497-4513-9250-2C4199296EDD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46526" y="1412776"/>
            <a:ext cx="3927600" cy="4192099"/>
          </a:xfrm>
          <a:ln w="76200">
            <a:solidFill>
              <a:srgbClr val="706F72"/>
            </a:solidFill>
            <a:miter lim="800000"/>
          </a:ln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714876" y="1412789"/>
            <a:ext cx="3928724" cy="4191029"/>
          </a:xfrm>
          <a:ln w="76200">
            <a:solidFill>
              <a:srgbClr val="706F72"/>
            </a:solidFill>
            <a:miter lim="800000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2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eft and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AD281-E497-4513-9250-2C4199296EDD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46525" y="1387631"/>
            <a:ext cx="3230617" cy="4192435"/>
          </a:xfrm>
          <a:ln w="76200">
            <a:solidFill>
              <a:srgbClr val="706F72"/>
            </a:solidFill>
            <a:miter lim="800000"/>
          </a:ln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851920" y="1268760"/>
            <a:ext cx="5033720" cy="4392488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right and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7544" y="1268760"/>
            <a:ext cx="4973054" cy="445119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AD281-E497-4513-9250-2C4199296EDD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572131" y="1340768"/>
            <a:ext cx="3262527" cy="4248472"/>
          </a:xfrm>
          <a:ln w="76200">
            <a:solidFill>
              <a:srgbClr val="706F72"/>
            </a:solidFill>
            <a:miter lim="800000"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Frame pictur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AD281-E497-4513-9250-2C4199296EDD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994583"/>
            <a:ext cx="9144000" cy="5863417"/>
          </a:xfrm>
          <a:ln w="76200">
            <a:noFill/>
          </a:ln>
        </p:spPr>
        <p:txBody>
          <a:bodyPr anchor="t"/>
          <a:lstStyle>
            <a:lvl1pPr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5905517"/>
            <a:ext cx="9144000" cy="952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8F8F8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19E0E1-8216-4475-95B9-E670472613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BDEDC-62BA-404D-905F-AA00B2D1BE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4F0CA-FC73-443E-BC6F-325D7212A8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F5EAC-A449-49B8-8421-8FAF9D8AC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77D6E-5727-4C65-9DD8-7ECE74C473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8C14B-4D0B-4B9D-8451-05E2B1BB77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74747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74747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66018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66018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36514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36514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Acknowledg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9144000" cy="1428724"/>
          </a:xfrm>
          <a:prstGeom prst="rect">
            <a:avLst/>
          </a:prstGeom>
          <a:solidFill>
            <a:srgbClr val="74747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 descr="gradient_band_CMYK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" y="1428724"/>
            <a:ext cx="5715009" cy="1392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22"/>
          <p:cNvGrpSpPr/>
          <p:nvPr userDrawn="1"/>
        </p:nvGrpSpPr>
        <p:grpSpPr>
          <a:xfrm>
            <a:off x="989354" y="2331890"/>
            <a:ext cx="7143660" cy="3689398"/>
            <a:chOff x="324632" y="1428742"/>
            <a:chExt cx="8352000" cy="2786082"/>
          </a:xfrm>
        </p:grpSpPr>
        <p:cxnSp>
          <p:nvCxnSpPr>
            <p:cNvPr id="17" name="Straight Connector 4"/>
            <p:cNvCxnSpPr/>
            <p:nvPr/>
          </p:nvCxnSpPr>
          <p:spPr>
            <a:xfrm>
              <a:off x="324632" y="2821783"/>
              <a:ext cx="8352000" cy="0"/>
            </a:xfrm>
            <a:prstGeom prst="line">
              <a:avLst/>
            </a:prstGeom>
            <a:noFill/>
            <a:ln w="9525" cap="flat" cmpd="sng" algn="ctr">
              <a:solidFill>
                <a:srgbClr val="C6C6C8"/>
              </a:solidFill>
              <a:prstDash val="soli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>
            <a:xfrm rot="5400000">
              <a:off x="1013931" y="2821783"/>
              <a:ext cx="2786082" cy="0"/>
            </a:xfrm>
            <a:prstGeom prst="line">
              <a:avLst/>
            </a:prstGeom>
            <a:noFill/>
            <a:ln w="9525" cap="flat" cmpd="sng" algn="ctr">
              <a:solidFill>
                <a:srgbClr val="C6C6C8"/>
              </a:solidFill>
              <a:prstDash val="soli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>
            <a:xfrm rot="5400000">
              <a:off x="3102657" y="2821783"/>
              <a:ext cx="2786082" cy="0"/>
            </a:xfrm>
            <a:prstGeom prst="line">
              <a:avLst/>
            </a:prstGeom>
            <a:noFill/>
            <a:ln w="9525" cap="flat" cmpd="sng" algn="ctr">
              <a:solidFill>
                <a:srgbClr val="C6C6C8"/>
              </a:solidFill>
              <a:prstDash val="soli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>
            <a:xfrm rot="5400000">
              <a:off x="5191383" y="2821783"/>
              <a:ext cx="2786082" cy="0"/>
            </a:xfrm>
            <a:prstGeom prst="line">
              <a:avLst/>
            </a:prstGeom>
            <a:noFill/>
            <a:ln w="9525" cap="flat" cmpd="sng" algn="ctr">
              <a:solidFill>
                <a:srgbClr val="C6C6C8"/>
              </a:solidFill>
              <a:prstDash val="solid"/>
            </a:ln>
            <a:effectLst/>
          </p:spPr>
        </p:cxnSp>
      </p:grpSp>
      <p:pic>
        <p:nvPicPr>
          <p:cNvPr id="21" name="Picture 20" descr="Australian Synchrotron_PRIM_[CMYK]wt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09575" y="360469"/>
            <a:ext cx="2674658" cy="732418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13" name="Picture 2" descr="\\psf\Host\Client Active\Synchrotron\GOVERNMENT LOGO LINE_CMYK REVERSED new no Australia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5625" y="370903"/>
            <a:ext cx="3695191" cy="720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7116" y="-24"/>
            <a:ext cx="6886652" cy="11430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527117"/>
            <a:ext cx="8572560" cy="4283149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AD281-E497-4513-9250-2C4199296EDD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/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936" y="1762113"/>
            <a:ext cx="8572560" cy="3333773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AD281-E497-4513-9250-2C4199296EDD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63937" y="1162595"/>
            <a:ext cx="5357823" cy="571493"/>
          </a:xfrm>
        </p:spPr>
        <p:txBody>
          <a:bodyPr/>
          <a:lstStyle>
            <a:lvl1pPr>
              <a:buNone/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x_mercurial banner_2.jpg"/>
          <p:cNvPicPr>
            <a:picLocks noChangeAspect="1"/>
          </p:cNvPicPr>
          <p:nvPr userDrawn="1"/>
        </p:nvPicPr>
        <p:blipFill>
          <a:blip r:embed="rId22" cstate="print"/>
          <a:stretch>
            <a:fillRect/>
          </a:stretch>
        </p:blipFill>
        <p:spPr>
          <a:xfrm>
            <a:off x="0" y="0"/>
            <a:ext cx="9144000" cy="356616"/>
          </a:xfrm>
          <a:prstGeom prst="rect">
            <a:avLst/>
          </a:prstGeom>
        </p:spPr>
      </p:pic>
      <p:pic>
        <p:nvPicPr>
          <p:cNvPr id="11" name="Picture 10" descr="gradient_band_CMYK.png"/>
          <p:cNvPicPr>
            <a:picLocks noChangeAspect="1"/>
          </p:cNvPicPr>
          <p:nvPr userDrawn="1"/>
        </p:nvPicPr>
        <p:blipFill>
          <a:blip r:embed="rId23" cstate="print"/>
          <a:stretch>
            <a:fillRect/>
          </a:stretch>
        </p:blipFill>
        <p:spPr>
          <a:xfrm>
            <a:off x="-1" y="869421"/>
            <a:ext cx="5715009" cy="13927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/>
          <p:cNvSpPr/>
          <p:nvPr userDrawn="1"/>
        </p:nvSpPr>
        <p:spPr>
          <a:xfrm>
            <a:off x="0" y="355078"/>
            <a:ext cx="9144000" cy="514342"/>
          </a:xfrm>
          <a:prstGeom prst="rect">
            <a:avLst/>
          </a:prstGeom>
          <a:solidFill>
            <a:srgbClr val="74747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10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4929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49188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575D485-3E4C-41C3-8B01-AE450C34458F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7" name="Picture 6" descr="Australian Synchrotron_PRIM_[CMYK].png"/>
          <p:cNvPicPr>
            <a:picLocks noChangeAspect="1"/>
          </p:cNvPicPr>
          <p:nvPr userDrawn="1"/>
        </p:nvPicPr>
        <p:blipFill>
          <a:blip r:embed="rId24" cstate="print"/>
          <a:stretch>
            <a:fillRect/>
          </a:stretch>
        </p:blipFill>
        <p:spPr>
          <a:xfrm>
            <a:off x="407248" y="6309320"/>
            <a:ext cx="1609200" cy="440657"/>
          </a:xfrm>
          <a:prstGeom prst="rect">
            <a:avLst/>
          </a:prstGeom>
        </p:spPr>
      </p:pic>
      <p:pic>
        <p:nvPicPr>
          <p:cNvPr id="12" name="Picture 2" descr="\\psf\Host\Client Active\Synchrotron\GOVERNMENT LOGO LINE_CMYK new no Australia.jpg"/>
          <p:cNvPicPr>
            <a:picLocks noChangeAspect="1" noChangeArrowheads="1"/>
          </p:cNvPicPr>
          <p:nvPr userDrawn="1"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630134" y="6309320"/>
            <a:ext cx="2098800" cy="409138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2" r:id="rId8"/>
    <p:sldLayoutId id="2147483673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1.jpeg"/><Relationship Id="rId4" Type="http://schemas.openxmlformats.org/officeDocument/2006/relationships/oleObject" Target="../embeddings/oleObject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3.png"/><Relationship Id="rId5" Type="http://schemas.openxmlformats.org/officeDocument/2006/relationships/oleObject" Target="../embeddings/oleObject8.bin"/><Relationship Id="rId4" Type="http://schemas.openxmlformats.org/officeDocument/2006/relationships/oleObject" Target="../embeddings/oleObject7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6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jpeg"/><Relationship Id="rId7" Type="http://schemas.openxmlformats.org/officeDocument/2006/relationships/image" Target="../media/image98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wmf"/><Relationship Id="rId4" Type="http://schemas.openxmlformats.org/officeDocument/2006/relationships/image" Target="../media/image95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3.bin"/><Relationship Id="rId5" Type="http://schemas.openxmlformats.org/officeDocument/2006/relationships/oleObject" Target="../embeddings/oleObject12.bin"/><Relationship Id="rId4" Type="http://schemas.openxmlformats.org/officeDocument/2006/relationships/oleObject" Target="../embeddings/oleObject11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7.v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16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RF and Impedance induced beam effects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Rohan Dowd</a:t>
            </a:r>
          </a:p>
          <a:p>
            <a:r>
              <a:rPr lang="en-US" dirty="0" smtClean="0"/>
              <a:t>Senior Accelerator Physicist, Australian Synchrotron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AD281-E497-4513-9250-2C4199296EDD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29600" cy="765175"/>
          </a:xfrm>
        </p:spPr>
        <p:txBody>
          <a:bodyPr>
            <a:normAutofit/>
          </a:bodyPr>
          <a:lstStyle/>
          <a:p>
            <a:pPr eaLnBrk="1" hangingPunct="1"/>
            <a:r>
              <a:rPr lang="en-AU" sz="3600" dirty="0" smtClean="0"/>
              <a:t>RF Buckets and potential wells </a:t>
            </a:r>
            <a:endParaRPr lang="en-US" sz="3600" dirty="0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980728"/>
            <a:ext cx="8229600" cy="1727721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AU" sz="2800" dirty="0" smtClean="0"/>
              <a:t>Focussing force leads to a potential well or bucket</a:t>
            </a:r>
          </a:p>
          <a:p>
            <a:pPr eaLnBrk="1" hangingPunct="1"/>
            <a:r>
              <a:rPr lang="en-AU" sz="2800" dirty="0" smtClean="0"/>
              <a:t>Depth of bucket = slope of RF</a:t>
            </a:r>
          </a:p>
          <a:p>
            <a:pPr eaLnBrk="1" hangingPunct="1"/>
            <a:r>
              <a:rPr lang="en-AU" sz="2800" dirty="0" smtClean="0"/>
              <a:t>Cavity phasing is important!</a:t>
            </a:r>
          </a:p>
          <a:p>
            <a:pPr eaLnBrk="1" hangingPunct="1"/>
            <a:endParaRPr lang="en-AU" sz="2800" dirty="0" smtClean="0"/>
          </a:p>
          <a:p>
            <a:pPr eaLnBrk="1" hangingPunct="1"/>
            <a:endParaRPr lang="en-US" sz="2800" dirty="0" smtClean="0"/>
          </a:p>
        </p:txBody>
      </p:sp>
      <p:pic>
        <p:nvPicPr>
          <p:cNvPr id="21508" name="Picture 7" descr="phasespace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0" y="2492896"/>
            <a:ext cx="4572000" cy="3816424"/>
          </a:xfrm>
          <a:noFill/>
        </p:spPr>
      </p:pic>
      <p:pic>
        <p:nvPicPr>
          <p:cNvPr id="21509" name="Picture 9" descr="RFpotenti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92896"/>
            <a:ext cx="4716463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AU" sz="3600" dirty="0" smtClean="0"/>
              <a:t>Synchrotron Frequency</a:t>
            </a:r>
            <a:endParaRPr lang="en-US" sz="3600" dirty="0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AU" dirty="0" smtClean="0"/>
              <a:t>Particles in the bunch oscillate in phase space at the synchrotron frequency</a:t>
            </a:r>
          </a:p>
          <a:p>
            <a:pPr eaLnBrk="1" hangingPunct="1"/>
            <a:r>
              <a:rPr lang="en-AU" dirty="0" smtClean="0"/>
              <a:t>Frequency given by</a:t>
            </a:r>
            <a:r>
              <a:rPr lang="en-AU" dirty="0" smtClean="0"/>
              <a:t>:</a:t>
            </a:r>
          </a:p>
          <a:p>
            <a:pPr eaLnBrk="1" hangingPunct="1"/>
            <a:endParaRPr lang="en-AU" dirty="0" smtClean="0"/>
          </a:p>
          <a:p>
            <a:pPr eaLnBrk="1" hangingPunct="1"/>
            <a:endParaRPr lang="en-AU" dirty="0" smtClean="0"/>
          </a:p>
          <a:p>
            <a:pPr eaLnBrk="1" hangingPunct="1"/>
            <a:endParaRPr lang="en-AU" dirty="0" smtClean="0"/>
          </a:p>
          <a:p>
            <a:pPr eaLnBrk="1" hangingPunct="1"/>
            <a:endParaRPr lang="en-AU" dirty="0" smtClean="0"/>
          </a:p>
          <a:p>
            <a:pPr eaLnBrk="1" hangingPunct="1"/>
            <a:r>
              <a:rPr lang="en-AU" dirty="0" smtClean="0"/>
              <a:t>For Australian Synchrotron at </a:t>
            </a:r>
            <a:r>
              <a:rPr lang="en-AU" dirty="0" err="1" smtClean="0"/>
              <a:t>Vrf</a:t>
            </a:r>
            <a:r>
              <a:rPr lang="en-AU" dirty="0" smtClean="0"/>
              <a:t> = 3MV, </a:t>
            </a:r>
            <a:r>
              <a:rPr lang="el-GR" dirty="0" smtClean="0"/>
              <a:t>ν</a:t>
            </a:r>
            <a:r>
              <a:rPr lang="en-AU" baseline="-25000" dirty="0" smtClean="0"/>
              <a:t>s</a:t>
            </a:r>
            <a:r>
              <a:rPr lang="en-AU" dirty="0" smtClean="0"/>
              <a:t> = 14.4 kHz</a:t>
            </a:r>
            <a:endParaRPr lang="en-US" dirty="0" smtClean="0"/>
          </a:p>
        </p:txBody>
      </p:sp>
      <p:graphicFrame>
        <p:nvGraphicFramePr>
          <p:cNvPr id="22532" name="Object 4"/>
          <p:cNvGraphicFramePr>
            <a:graphicFrameLocks noChangeAspect="1"/>
          </p:cNvGraphicFramePr>
          <p:nvPr/>
        </p:nvGraphicFramePr>
        <p:xfrm>
          <a:off x="3347864" y="1988840"/>
          <a:ext cx="4169459" cy="1440160"/>
        </p:xfrm>
        <a:graphic>
          <a:graphicData uri="http://schemas.openxmlformats.org/presentationml/2006/ole">
            <p:oleObj spid="_x0000_s2050" name="Equation" r:id="rId3" imgW="1396800" imgH="4824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6334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AU" sz="4000" smtClean="0"/>
              <a:t>Overvoltage</a:t>
            </a:r>
            <a:endParaRPr lang="en-US" sz="4000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395288" y="5291138"/>
            <a:ext cx="8208962" cy="14509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AU" sz="2400" dirty="0" smtClean="0"/>
              <a:t>Energy loss at AS = 931 </a:t>
            </a:r>
            <a:r>
              <a:rPr lang="en-AU" sz="2400" dirty="0" err="1" smtClean="0"/>
              <a:t>KeV</a:t>
            </a:r>
            <a:r>
              <a:rPr lang="en-AU" sz="2400" dirty="0" smtClean="0"/>
              <a:t>/turn (no IDs)</a:t>
            </a:r>
          </a:p>
          <a:p>
            <a:pPr eaLnBrk="1" hangingPunct="1">
              <a:lnSpc>
                <a:spcPct val="90000"/>
              </a:lnSpc>
            </a:pPr>
            <a:r>
              <a:rPr lang="en-AU" sz="2400" dirty="0" smtClean="0"/>
              <a:t>‘Only’ need cavity voltage of 931 KV, we have 3000 kV </a:t>
            </a:r>
          </a:p>
          <a:p>
            <a:pPr eaLnBrk="1" hangingPunct="1">
              <a:lnSpc>
                <a:spcPct val="90000"/>
              </a:lnSpc>
            </a:pPr>
            <a:endParaRPr lang="en-US" sz="2800" dirty="0" smtClean="0"/>
          </a:p>
        </p:txBody>
      </p:sp>
      <p:pic>
        <p:nvPicPr>
          <p:cNvPr id="23556" name="Picture 6" descr="phasespace1000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836613"/>
            <a:ext cx="2916238" cy="4032250"/>
          </a:xfrm>
          <a:noFill/>
        </p:spPr>
      </p:pic>
      <p:pic>
        <p:nvPicPr>
          <p:cNvPr id="23557" name="Picture 9" descr="phasespace10000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940425" y="868363"/>
            <a:ext cx="3203575" cy="4000500"/>
          </a:xfrm>
          <a:noFill/>
        </p:spPr>
      </p:pic>
      <p:sp>
        <p:nvSpPr>
          <p:cNvPr id="23558" name="Text Box 10"/>
          <p:cNvSpPr txBox="1">
            <a:spLocks noChangeArrowheads="1"/>
          </p:cNvSpPr>
          <p:nvPr/>
        </p:nvSpPr>
        <p:spPr bwMode="auto">
          <a:xfrm>
            <a:off x="900113" y="4797425"/>
            <a:ext cx="15128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/>
              <a:t>1000 kV</a:t>
            </a:r>
            <a:endParaRPr lang="en-US"/>
          </a:p>
        </p:txBody>
      </p:sp>
      <p:sp>
        <p:nvSpPr>
          <p:cNvPr id="23559" name="Text Box 11"/>
          <p:cNvSpPr txBox="1">
            <a:spLocks noChangeArrowheads="1"/>
          </p:cNvSpPr>
          <p:nvPr/>
        </p:nvSpPr>
        <p:spPr bwMode="auto">
          <a:xfrm>
            <a:off x="6300788" y="4797425"/>
            <a:ext cx="15128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/>
              <a:t>10000 kV</a:t>
            </a:r>
            <a:endParaRPr lang="en-US"/>
          </a:p>
        </p:txBody>
      </p:sp>
      <p:pic>
        <p:nvPicPr>
          <p:cNvPr id="23560" name="Picture 12" descr="phasespa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775" y="836613"/>
            <a:ext cx="3240088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1" name="Text Box 13"/>
          <p:cNvSpPr txBox="1">
            <a:spLocks noChangeArrowheads="1"/>
          </p:cNvSpPr>
          <p:nvPr/>
        </p:nvSpPr>
        <p:spPr bwMode="auto">
          <a:xfrm>
            <a:off x="3779838" y="4797425"/>
            <a:ext cx="15128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/>
              <a:t>3000 kV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pPr eaLnBrk="1" hangingPunct="1"/>
            <a:r>
              <a:rPr lang="en-AU" sz="3600" dirty="0" smtClean="0"/>
              <a:t>Beam Loading</a:t>
            </a:r>
            <a:endParaRPr lang="en-US" sz="3600" dirty="0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394075" cy="4525963"/>
          </a:xfrm>
        </p:spPr>
        <p:txBody>
          <a:bodyPr/>
          <a:lstStyle/>
          <a:p>
            <a:pPr eaLnBrk="1" hangingPunct="1"/>
            <a:r>
              <a:rPr lang="en-AU" sz="2800" dirty="0" smtClean="0"/>
              <a:t>Beam induces an opposing voltage in the cavity</a:t>
            </a:r>
          </a:p>
          <a:p>
            <a:pPr eaLnBrk="1" hangingPunct="1"/>
            <a:r>
              <a:rPr lang="en-AU" sz="2800" dirty="0" smtClean="0"/>
              <a:t>Need Amplitude </a:t>
            </a:r>
            <a:r>
              <a:rPr lang="en-AU" sz="2800" dirty="0" smtClean="0"/>
              <a:t>and Phase Feedback </a:t>
            </a:r>
            <a:r>
              <a:rPr lang="en-AU" sz="2800" dirty="0" smtClean="0"/>
              <a:t>to compensate</a:t>
            </a:r>
            <a:endParaRPr lang="en-US" sz="2800" dirty="0" smtClean="0"/>
          </a:p>
        </p:txBody>
      </p:sp>
      <p:pic>
        <p:nvPicPr>
          <p:cNvPr id="24580" name="Picture 10" descr="PWD1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24300" y="1804988"/>
            <a:ext cx="5219700" cy="3914775"/>
          </a:xfrm>
          <a:noFill/>
        </p:spPr>
      </p:pic>
      <p:pic>
        <p:nvPicPr>
          <p:cNvPr id="12299" name="Picture 11" descr="PWD_single tur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9225" y="1844675"/>
            <a:ext cx="5184775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0" name="Picture 12" descr="PWD_next_tur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9225" y="1844675"/>
            <a:ext cx="5184775" cy="38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1" name="Picture 13" descr="PWD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9225" y="1844675"/>
            <a:ext cx="5184775" cy="38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2" name="Picture 14" descr="PWD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9225" y="1844675"/>
            <a:ext cx="5184775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pPr eaLnBrk="1" hangingPunct="1"/>
            <a:r>
              <a:rPr lang="en-AU" sz="3600" dirty="0" smtClean="0"/>
              <a:t>Beam signals in Frequency Space</a:t>
            </a:r>
            <a:endParaRPr lang="en-US" sz="3600" dirty="0" smtClean="0"/>
          </a:p>
        </p:txBody>
      </p:sp>
      <p:sp>
        <p:nvSpPr>
          <p:cNvPr id="29699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AU" sz="2400" smtClean="0"/>
              <a:t>Time domain monitoring of beam motion is unwieldy </a:t>
            </a:r>
            <a:r>
              <a:rPr lang="en-AU" sz="2400" smtClean="0">
                <a:cs typeface="Arial" charset="0"/>
              </a:rPr>
              <a:t>→ Frequency domain</a:t>
            </a:r>
          </a:p>
          <a:p>
            <a:pPr eaLnBrk="1" hangingPunct="1">
              <a:lnSpc>
                <a:spcPct val="80000"/>
              </a:lnSpc>
            </a:pPr>
            <a:r>
              <a:rPr lang="en-AU" sz="2400" smtClean="0">
                <a:cs typeface="Arial" charset="0"/>
              </a:rPr>
              <a:t>Beam observed with pickups at fixed points around the ring.</a:t>
            </a:r>
          </a:p>
          <a:p>
            <a:pPr eaLnBrk="1" hangingPunct="1">
              <a:lnSpc>
                <a:spcPct val="80000"/>
              </a:lnSpc>
            </a:pPr>
            <a:r>
              <a:rPr lang="en-AU" sz="2400" smtClean="0">
                <a:cs typeface="Arial" charset="0"/>
              </a:rPr>
              <a:t>RF signals fed into spectrum analyser.</a:t>
            </a:r>
          </a:p>
          <a:p>
            <a:pPr eaLnBrk="1" hangingPunct="1">
              <a:lnSpc>
                <a:spcPct val="80000"/>
              </a:lnSpc>
            </a:pPr>
            <a:r>
              <a:rPr lang="en-AU" sz="2400" smtClean="0"/>
              <a:t>Beam revolution frequency is the ‘carrier’, coherent beam motion shows up as modulation sidebands  </a:t>
            </a:r>
            <a:endParaRPr lang="en-US" sz="2400" smtClean="0"/>
          </a:p>
        </p:txBody>
      </p:sp>
      <p:pic>
        <p:nvPicPr>
          <p:cNvPr id="29700" name="Picture 13" descr="spectrumanalyser"/>
          <p:cNvPicPr>
            <a:picLocks noChangeAspect="1" noChangeArrowheads="1"/>
          </p:cNvPicPr>
          <p:nvPr>
            <p:ph sz="quarter" idx="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27538" y="4221163"/>
            <a:ext cx="4716462" cy="2636837"/>
          </a:xfrm>
          <a:noFill/>
        </p:spPr>
      </p:pic>
      <p:pic>
        <p:nvPicPr>
          <p:cNvPr id="29701" name="Picture 14" descr="fillpattern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27538" y="1484313"/>
            <a:ext cx="4716462" cy="264953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0" y="260648"/>
            <a:ext cx="9144000" cy="706438"/>
          </a:xfrm>
        </p:spPr>
        <p:txBody>
          <a:bodyPr/>
          <a:lstStyle/>
          <a:p>
            <a:pPr eaLnBrk="1" hangingPunct="1"/>
            <a:r>
              <a:rPr lang="en-AU" sz="4000" dirty="0" smtClean="0"/>
              <a:t>Time Domain </a:t>
            </a:r>
            <a:r>
              <a:rPr lang="en-AU" sz="4000" dirty="0" smtClean="0">
                <a:cs typeface="Arial" charset="0"/>
              </a:rPr>
              <a:t>→ Frequency Domain</a:t>
            </a:r>
          </a:p>
        </p:txBody>
      </p:sp>
      <p:pic>
        <p:nvPicPr>
          <p:cNvPr id="30723" name="Picture 9" descr="Bunchtheory1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484313"/>
            <a:ext cx="2859088" cy="2376487"/>
          </a:xfrm>
          <a:noFill/>
        </p:spPr>
      </p:pic>
      <p:pic>
        <p:nvPicPr>
          <p:cNvPr id="30724" name="Picture 10" descr="Bunchtheory2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4581525"/>
            <a:ext cx="2859088" cy="2276475"/>
          </a:xfrm>
          <a:noFill/>
        </p:spPr>
      </p:pic>
      <p:pic>
        <p:nvPicPr>
          <p:cNvPr id="30725" name="Picture 11" descr="Bunchtheory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213" y="1412875"/>
            <a:ext cx="3097212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12" descr="Bunchtheory4"/>
          <p:cNvPicPr>
            <a:picLocks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2843213" y="4581525"/>
            <a:ext cx="3024187" cy="2276475"/>
          </a:xfrm>
          <a:noFill/>
        </p:spPr>
      </p:pic>
      <p:pic>
        <p:nvPicPr>
          <p:cNvPr id="30727" name="Picture 13" descr="Bunchtheory5"/>
          <p:cNvPicPr>
            <a:picLocks noChangeAspect="1" noChangeArrowheads="1"/>
          </p:cNvPicPr>
          <p:nvPr>
            <p:ph sz="quarter" idx="4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5903913" y="1412875"/>
            <a:ext cx="3240087" cy="2447925"/>
          </a:xfrm>
          <a:noFill/>
        </p:spPr>
      </p:pic>
      <p:pic>
        <p:nvPicPr>
          <p:cNvPr id="30728" name="Picture 14" descr="Bunchtheory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02325" y="4594225"/>
            <a:ext cx="3241675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9" name="Text Box 15"/>
          <p:cNvSpPr txBox="1">
            <a:spLocks noChangeArrowheads="1"/>
          </p:cNvSpPr>
          <p:nvPr/>
        </p:nvSpPr>
        <p:spPr bwMode="auto">
          <a:xfrm>
            <a:off x="0" y="4005263"/>
            <a:ext cx="914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dirty="0"/>
              <a:t>Frequency Domain</a:t>
            </a:r>
            <a:endParaRPr lang="en-US" dirty="0"/>
          </a:p>
        </p:txBody>
      </p:sp>
      <p:sp>
        <p:nvSpPr>
          <p:cNvPr id="30730" name="Text Box 16"/>
          <p:cNvSpPr txBox="1">
            <a:spLocks noChangeArrowheads="1"/>
          </p:cNvSpPr>
          <p:nvPr/>
        </p:nvSpPr>
        <p:spPr bwMode="auto">
          <a:xfrm>
            <a:off x="0" y="1052736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dirty="0"/>
              <a:t>Time Domain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Grp="1" noChangeArrowheads="1"/>
          </p:cNvSpPr>
          <p:nvPr>
            <p:ph type="title"/>
          </p:nvPr>
        </p:nvSpPr>
        <p:spPr>
          <a:xfrm>
            <a:off x="683568" y="260648"/>
            <a:ext cx="8229600" cy="6334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AU" sz="4000" dirty="0" smtClean="0"/>
              <a:t>Uneven Fill Pattern </a:t>
            </a:r>
            <a:endParaRPr lang="en-US" sz="4000" dirty="0" smtClean="0"/>
          </a:p>
        </p:txBody>
      </p:sp>
      <p:pic>
        <p:nvPicPr>
          <p:cNvPr id="31747" name="Picture 7" descr="arbritaryspectrum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3829050"/>
            <a:ext cx="7488758" cy="2264246"/>
          </a:xfrm>
          <a:noFill/>
        </p:spPr>
      </p:pic>
      <p:pic>
        <p:nvPicPr>
          <p:cNvPr id="31748" name="Picture 8" descr="fillpattern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55650" y="1124743"/>
            <a:ext cx="7561263" cy="2639219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29600" cy="764704"/>
          </a:xfrm>
        </p:spPr>
        <p:txBody>
          <a:bodyPr>
            <a:normAutofit/>
          </a:bodyPr>
          <a:lstStyle/>
          <a:p>
            <a:pPr eaLnBrk="1" hangingPunct="1"/>
            <a:r>
              <a:rPr lang="en-AU" sz="3600" dirty="0" smtClean="0"/>
              <a:t>Tune Sidebands</a:t>
            </a:r>
            <a:endParaRPr lang="en-US" sz="3600" dirty="0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AU" sz="2400" smtClean="0"/>
              <a:t>Tunes appear as sidebands on the revolution harmonics.</a:t>
            </a:r>
          </a:p>
          <a:p>
            <a:pPr eaLnBrk="1" hangingPunct="1"/>
            <a:endParaRPr lang="en-AU" sz="2400" smtClean="0"/>
          </a:p>
          <a:p>
            <a:pPr eaLnBrk="1" hangingPunct="1"/>
            <a:r>
              <a:rPr lang="en-AU" sz="2400" smtClean="0"/>
              <a:t>Different  motion causes different types of modulation.</a:t>
            </a:r>
          </a:p>
          <a:p>
            <a:pPr eaLnBrk="1" hangingPunct="1"/>
            <a:endParaRPr lang="en-AU" sz="2400" smtClean="0"/>
          </a:p>
          <a:p>
            <a:pPr eaLnBrk="1" hangingPunct="1"/>
            <a:r>
              <a:rPr lang="en-AU" sz="2400" smtClean="0"/>
              <a:t>How does this affect the orbit? Can a beamline see it?</a:t>
            </a:r>
          </a:p>
          <a:p>
            <a:pPr eaLnBrk="1" hangingPunct="1">
              <a:buFontTx/>
              <a:buNone/>
            </a:pPr>
            <a:endParaRPr lang="en-US" sz="2400" smtClean="0"/>
          </a:p>
        </p:txBody>
      </p:sp>
      <p:pic>
        <p:nvPicPr>
          <p:cNvPr id="32772" name="Picture 5" descr="aa-am"/>
          <p:cNvPicPr>
            <a:picLocks noChangeAspect="1" noChangeArrowheads="1" noCro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356100" y="1844675"/>
            <a:ext cx="4787900" cy="43211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648"/>
            <a:ext cx="8229600" cy="57606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AU" sz="4000" dirty="0" smtClean="0"/>
              <a:t>Tune Sidebands</a:t>
            </a:r>
            <a:endParaRPr lang="en-US" sz="4000" dirty="0" smtClean="0"/>
          </a:p>
        </p:txBody>
      </p:sp>
      <p:pic>
        <p:nvPicPr>
          <p:cNvPr id="33795" name="Picture 7" descr="instabilityspectrum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268760"/>
            <a:ext cx="9144000" cy="496855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pPr eaLnBrk="1" hangingPunct="1"/>
            <a:r>
              <a:rPr lang="en-AU" sz="3600" dirty="0" err="1" smtClean="0"/>
              <a:t>Wakefields</a:t>
            </a:r>
            <a:r>
              <a:rPr lang="en-AU" sz="3600" dirty="0" smtClean="0"/>
              <a:t> and Impedance</a:t>
            </a:r>
            <a:endParaRPr lang="en-US" sz="3600" dirty="0" smtClean="0"/>
          </a:p>
        </p:txBody>
      </p:sp>
      <p:sp>
        <p:nvSpPr>
          <p:cNvPr id="35843" name="Rectangle 9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AU" sz="2800" smtClean="0"/>
              <a:t>Electric fields from a relativistic bunch are flattened into a ‘pancake’ shape</a:t>
            </a:r>
          </a:p>
          <a:p>
            <a:pPr eaLnBrk="1" hangingPunct="1">
              <a:lnSpc>
                <a:spcPct val="90000"/>
              </a:lnSpc>
            </a:pPr>
            <a:r>
              <a:rPr lang="en-AU" sz="2800" smtClean="0"/>
              <a:t>Vacuum chamber walls form image currents.</a:t>
            </a:r>
          </a:p>
          <a:p>
            <a:pPr eaLnBrk="1" hangingPunct="1">
              <a:lnSpc>
                <a:spcPct val="90000"/>
              </a:lnSpc>
            </a:pPr>
            <a:r>
              <a:rPr lang="en-AU" sz="2800" smtClean="0"/>
              <a:t>Discontinuities lead to non-perfect cancellation of fields.</a:t>
            </a:r>
            <a:endParaRPr lang="en-US" sz="2800" smtClean="0"/>
          </a:p>
        </p:txBody>
      </p:sp>
      <p:pic>
        <p:nvPicPr>
          <p:cNvPr id="35844" name="Picture 8"/>
          <p:cNvPicPr>
            <a:picLocks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3438" y="4221163"/>
            <a:ext cx="4038600" cy="1860550"/>
          </a:xfrm>
          <a:noFill/>
        </p:spPr>
      </p:pic>
      <p:pic>
        <p:nvPicPr>
          <p:cNvPr id="35845" name="Picture 11" descr="pancake"/>
          <p:cNvPicPr>
            <a:picLocks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56325" y="1484313"/>
            <a:ext cx="1027113" cy="21875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AU" sz="4000" smtClean="0"/>
              <a:t>Overview</a:t>
            </a:r>
            <a:endParaRPr lang="en-US" sz="4000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81075"/>
            <a:ext cx="8229600" cy="5145088"/>
          </a:xfrm>
        </p:spPr>
        <p:txBody>
          <a:bodyPr/>
          <a:lstStyle/>
          <a:p>
            <a:pPr eaLnBrk="1" hangingPunct="1"/>
            <a:r>
              <a:rPr lang="en-AU" sz="2800" dirty="0" smtClean="0"/>
              <a:t>RF </a:t>
            </a:r>
            <a:r>
              <a:rPr lang="en-AU" sz="2800" dirty="0" smtClean="0"/>
              <a:t>systems and longitudinal stability</a:t>
            </a:r>
          </a:p>
          <a:p>
            <a:pPr eaLnBrk="1" hangingPunct="1"/>
            <a:endParaRPr lang="en-AU" sz="2800" dirty="0" smtClean="0"/>
          </a:p>
          <a:p>
            <a:pPr eaLnBrk="1" hangingPunct="1"/>
            <a:r>
              <a:rPr lang="en-AU" sz="2800" dirty="0" smtClean="0"/>
              <a:t>Beam spectrum and </a:t>
            </a:r>
            <a:r>
              <a:rPr lang="en-AU" sz="2800" dirty="0" smtClean="0"/>
              <a:t>tunes</a:t>
            </a:r>
          </a:p>
          <a:p>
            <a:pPr eaLnBrk="1" hangingPunct="1"/>
            <a:endParaRPr lang="en-AU" sz="2800" dirty="0" smtClean="0"/>
          </a:p>
          <a:p>
            <a:pPr eaLnBrk="1" hangingPunct="1"/>
            <a:r>
              <a:rPr lang="en-AU" sz="2800" dirty="0" smtClean="0"/>
              <a:t>Wakes and </a:t>
            </a:r>
            <a:r>
              <a:rPr lang="en-AU" sz="2800" dirty="0" smtClean="0"/>
              <a:t>Impedances</a:t>
            </a:r>
          </a:p>
          <a:p>
            <a:pPr eaLnBrk="1" hangingPunct="1"/>
            <a:endParaRPr lang="en-AU" sz="2800" dirty="0" smtClean="0"/>
          </a:p>
          <a:p>
            <a:pPr eaLnBrk="1" hangingPunct="1"/>
            <a:r>
              <a:rPr lang="en-AU" sz="2800" dirty="0" smtClean="0"/>
              <a:t>Sources of </a:t>
            </a:r>
            <a:r>
              <a:rPr lang="en-AU" sz="2800" dirty="0" smtClean="0"/>
              <a:t>Impedance and Measuring them </a:t>
            </a:r>
          </a:p>
          <a:p>
            <a:pPr eaLnBrk="1" hangingPunct="1"/>
            <a:endParaRPr lang="en-AU" sz="2800" dirty="0" smtClean="0"/>
          </a:p>
          <a:p>
            <a:pPr eaLnBrk="1" hangingPunct="1"/>
            <a:r>
              <a:rPr lang="en-AU" sz="2800" dirty="0" smtClean="0"/>
              <a:t>Effects of </a:t>
            </a:r>
            <a:r>
              <a:rPr lang="en-AU" sz="2800" dirty="0" smtClean="0"/>
              <a:t>Impedance and their </a:t>
            </a:r>
            <a:r>
              <a:rPr lang="en-AU" sz="2800" dirty="0" smtClean="0"/>
              <a:t>‘Cures</a:t>
            </a:r>
            <a:r>
              <a:rPr lang="en-AU" dirty="0" smtClean="0"/>
              <a:t>’</a:t>
            </a: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en-AU" sz="3600" dirty="0" err="1" smtClean="0"/>
              <a:t>Wakefields</a:t>
            </a:r>
            <a:r>
              <a:rPr lang="en-AU" sz="3600" dirty="0" smtClean="0"/>
              <a:t> and Impedance</a:t>
            </a:r>
            <a:endParaRPr lang="en-AU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690864" cy="4525963"/>
          </a:xfrm>
        </p:spPr>
        <p:txBody>
          <a:bodyPr/>
          <a:lstStyle/>
          <a:p>
            <a:r>
              <a:rPr lang="en-AU" sz="2400" dirty="0" smtClean="0"/>
              <a:t>Two general types of wake:</a:t>
            </a:r>
          </a:p>
          <a:p>
            <a:pPr>
              <a:buNone/>
            </a:pPr>
            <a:r>
              <a:rPr lang="en-AU" sz="2400" dirty="0" smtClean="0"/>
              <a:t>	</a:t>
            </a:r>
            <a:r>
              <a:rPr lang="en-AU" sz="2400" dirty="0" smtClean="0"/>
              <a:t>Inductive and Resistive</a:t>
            </a:r>
          </a:p>
          <a:p>
            <a:pPr>
              <a:buNone/>
            </a:pPr>
            <a:endParaRPr lang="en-AU" sz="2400" dirty="0" smtClean="0"/>
          </a:p>
          <a:p>
            <a:r>
              <a:rPr lang="en-AU" sz="2400" dirty="0" smtClean="0"/>
              <a:t>Inductive shifts energy from head of bunch to the tail</a:t>
            </a:r>
          </a:p>
          <a:p>
            <a:endParaRPr lang="en-AU" sz="2400" dirty="0" smtClean="0"/>
          </a:p>
          <a:p>
            <a:r>
              <a:rPr lang="en-AU" sz="2400" dirty="0" smtClean="0"/>
              <a:t>Resistive takes energy from whole bunch.</a:t>
            </a:r>
            <a:endParaRPr lang="en-AU" sz="2400" dirty="0" smtClean="0"/>
          </a:p>
        </p:txBody>
      </p:sp>
      <p:pic>
        <p:nvPicPr>
          <p:cNvPr id="100354" name="Picture 2" descr="Cavcircuit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412776"/>
            <a:ext cx="4225175" cy="2520280"/>
          </a:xfrm>
          <a:prstGeom prst="rect">
            <a:avLst/>
          </a:prstGeom>
          <a:noFill/>
        </p:spPr>
      </p:pic>
      <p:pic>
        <p:nvPicPr>
          <p:cNvPr id="100356" name="Picture 4" descr="Cavcircuit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789040"/>
            <a:ext cx="3569338" cy="2304256"/>
          </a:xfrm>
          <a:prstGeom prst="rect">
            <a:avLst/>
          </a:prstGeom>
          <a:noFill/>
        </p:spPr>
      </p:pic>
      <p:pic>
        <p:nvPicPr>
          <p:cNvPr id="100358" name="Picture 6" descr="Cavcircuit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0790" y="2204864"/>
            <a:ext cx="4533210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pPr eaLnBrk="1" hangingPunct="1"/>
            <a:r>
              <a:rPr lang="en-AU" sz="3600" dirty="0" err="1" smtClean="0"/>
              <a:t>Wakefields</a:t>
            </a:r>
            <a:r>
              <a:rPr lang="en-AU" sz="3600" dirty="0" smtClean="0"/>
              <a:t> and Impedance</a:t>
            </a:r>
            <a:endParaRPr lang="en-US" sz="3600" dirty="0" smtClean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AU" sz="2400" dirty="0" smtClean="0"/>
              <a:t>Wake Potential:  (V/</a:t>
            </a:r>
            <a:r>
              <a:rPr lang="en-AU" sz="2400" dirty="0" err="1" smtClean="0"/>
              <a:t>pC</a:t>
            </a:r>
            <a:r>
              <a:rPr lang="en-AU" sz="2400" dirty="0" smtClean="0"/>
              <a:t>) </a:t>
            </a:r>
          </a:p>
          <a:p>
            <a:pPr eaLnBrk="1" hangingPunct="1">
              <a:buFontTx/>
              <a:buNone/>
            </a:pPr>
            <a:r>
              <a:rPr lang="en-AU" sz="2400" dirty="0" smtClean="0"/>
              <a:t> </a:t>
            </a:r>
          </a:p>
          <a:p>
            <a:pPr eaLnBrk="1" hangingPunct="1">
              <a:buFontTx/>
              <a:buNone/>
            </a:pPr>
            <a:endParaRPr lang="en-AU" sz="2400" dirty="0" smtClean="0"/>
          </a:p>
          <a:p>
            <a:pPr eaLnBrk="1" hangingPunct="1"/>
            <a:r>
              <a:rPr lang="en-AU" sz="2400" dirty="0" smtClean="0"/>
              <a:t>Transverse wake Potential is in V.pC</a:t>
            </a:r>
            <a:r>
              <a:rPr lang="en-AU" sz="2400" baseline="30000" dirty="0" smtClean="0"/>
              <a:t>-1</a:t>
            </a:r>
            <a:r>
              <a:rPr lang="en-AU" sz="2400" dirty="0" smtClean="0"/>
              <a:t>.m</a:t>
            </a:r>
            <a:r>
              <a:rPr lang="en-AU" sz="2400" baseline="30000" dirty="0" smtClean="0"/>
              <a:t>-1</a:t>
            </a:r>
          </a:p>
          <a:p>
            <a:pPr eaLnBrk="1" hangingPunct="1"/>
            <a:r>
              <a:rPr lang="en-AU" sz="2400" dirty="0" smtClean="0"/>
              <a:t>Fields </a:t>
            </a:r>
            <a:r>
              <a:rPr lang="en-AU" sz="2400" dirty="0" smtClean="0"/>
              <a:t>are solved numerically in most </a:t>
            </a:r>
            <a:r>
              <a:rPr lang="en-AU" sz="2400" dirty="0" smtClean="0"/>
              <a:t>cases</a:t>
            </a:r>
          </a:p>
          <a:p>
            <a:pPr eaLnBrk="1" hangingPunct="1"/>
            <a:r>
              <a:rPr lang="en-AU" sz="2400" dirty="0" smtClean="0"/>
              <a:t>Wake </a:t>
            </a:r>
            <a:r>
              <a:rPr lang="en-AU" sz="2400" dirty="0" smtClean="0"/>
              <a:t>potential is useful for seeing single bunch effects, what about many turns</a:t>
            </a:r>
            <a:r>
              <a:rPr lang="en-AU" sz="2400" dirty="0" smtClean="0"/>
              <a:t>?</a:t>
            </a:r>
          </a:p>
          <a:p>
            <a:pPr eaLnBrk="1" hangingPunct="1"/>
            <a:endParaRPr lang="en-US" sz="2400" dirty="0" smtClean="0"/>
          </a:p>
        </p:txBody>
      </p:sp>
      <p:pic>
        <p:nvPicPr>
          <p:cNvPr id="1029" name="Picture 10" descr="wakedef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1341438"/>
            <a:ext cx="3887788" cy="2376487"/>
          </a:xfrm>
          <a:noFill/>
        </p:spPr>
      </p:pic>
      <p:graphicFrame>
        <p:nvGraphicFramePr>
          <p:cNvPr id="1026" name="Object 11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468313" y="2060575"/>
          <a:ext cx="4286250" cy="881063"/>
        </p:xfrm>
        <a:graphic>
          <a:graphicData uri="http://schemas.openxmlformats.org/presentationml/2006/ole">
            <p:oleObj spid="_x0000_s3074" name="Equation" r:id="rId4" imgW="2438280" imgH="419040" progId="Equation.3">
              <p:embed/>
            </p:oleObj>
          </a:graphicData>
        </a:graphic>
      </p:graphicFrame>
      <p:pic>
        <p:nvPicPr>
          <p:cNvPr id="1030" name="Picture 12" descr="offcentr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4663" y="3906838"/>
            <a:ext cx="4859337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eaLnBrk="1" hangingPunct="1"/>
            <a:r>
              <a:rPr lang="en-AU" sz="3600" dirty="0" smtClean="0"/>
              <a:t>Impedance</a:t>
            </a:r>
            <a:endParaRPr lang="en-US" sz="3600" dirty="0" smtClean="0"/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AU" sz="2400" smtClean="0"/>
              <a:t>DC Resistance: R=V/I     AC Impedance: Z(</a:t>
            </a:r>
            <a:r>
              <a:rPr lang="el-GR" sz="2400" smtClean="0"/>
              <a:t>ω</a:t>
            </a:r>
            <a:r>
              <a:rPr lang="en-AU" sz="2400" smtClean="0"/>
              <a:t>) = R+iX</a:t>
            </a:r>
          </a:p>
          <a:p>
            <a:pPr eaLnBrk="1" hangingPunct="1">
              <a:lnSpc>
                <a:spcPct val="90000"/>
              </a:lnSpc>
            </a:pPr>
            <a:r>
              <a:rPr lang="en-AU" sz="2400" smtClean="0"/>
              <a:t>Wakefield Impedance:</a:t>
            </a:r>
          </a:p>
          <a:p>
            <a:pPr eaLnBrk="1" hangingPunct="1">
              <a:lnSpc>
                <a:spcPct val="90000"/>
              </a:lnSpc>
            </a:pPr>
            <a:endParaRPr lang="en-AU" sz="2400" smtClean="0"/>
          </a:p>
          <a:p>
            <a:pPr eaLnBrk="1" hangingPunct="1">
              <a:lnSpc>
                <a:spcPct val="90000"/>
              </a:lnSpc>
            </a:pPr>
            <a:r>
              <a:rPr lang="en-AU" sz="2400" smtClean="0"/>
              <a:t>Fourier Transform of Wake potential</a:t>
            </a:r>
          </a:p>
          <a:p>
            <a:pPr eaLnBrk="1" hangingPunct="1">
              <a:lnSpc>
                <a:spcPct val="90000"/>
              </a:lnSpc>
            </a:pPr>
            <a:r>
              <a:rPr lang="en-AU" sz="2400" smtClean="0"/>
              <a:t>Shows resonances and high frequency behaviour </a:t>
            </a:r>
            <a:endParaRPr lang="en-US" sz="2400" smtClean="0"/>
          </a:p>
        </p:txBody>
      </p:sp>
      <p:graphicFrame>
        <p:nvGraphicFramePr>
          <p:cNvPr id="2050" name="Object 5"/>
          <p:cNvGraphicFramePr>
            <a:graphicFrameLocks noChangeAspect="1"/>
          </p:cNvGraphicFramePr>
          <p:nvPr>
            <p:ph sz="half" idx="2"/>
          </p:nvPr>
        </p:nvGraphicFramePr>
        <p:xfrm>
          <a:off x="3995738" y="1916113"/>
          <a:ext cx="3168650" cy="665162"/>
        </p:xfrm>
        <a:graphic>
          <a:graphicData uri="http://schemas.openxmlformats.org/presentationml/2006/ole">
            <p:oleObj spid="_x0000_s4098" name="Equation" r:id="rId3" imgW="1574640" imgH="330120" progId="Equation.3">
              <p:embed/>
            </p:oleObj>
          </a:graphicData>
        </a:graphic>
      </p:graphicFrame>
      <p:pic>
        <p:nvPicPr>
          <p:cNvPr id="2053" name="Picture 8" descr="offcentreimpedan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3716338"/>
            <a:ext cx="7416800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eaLnBrk="1" hangingPunct="1"/>
            <a:r>
              <a:rPr lang="en-AU" sz="3600" dirty="0" smtClean="0"/>
              <a:t>Impedance simulations</a:t>
            </a:r>
            <a:endParaRPr lang="en-US" sz="3600" dirty="0" smtClean="0"/>
          </a:p>
        </p:txBody>
      </p:sp>
      <p:sp>
        <p:nvSpPr>
          <p:cNvPr id="36867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AU" sz="2800" smtClean="0"/>
              <a:t>Done by solving Maxwells equations in mesh cells</a:t>
            </a:r>
          </a:p>
          <a:p>
            <a:pPr eaLnBrk="1" hangingPunct="1"/>
            <a:r>
              <a:rPr lang="en-AU" sz="2800" smtClean="0"/>
              <a:t>Takes material properties into account</a:t>
            </a:r>
          </a:p>
          <a:p>
            <a:pPr eaLnBrk="1" hangingPunct="1"/>
            <a:r>
              <a:rPr lang="en-AU" sz="2800" smtClean="0"/>
              <a:t>Very computationally intensive</a:t>
            </a:r>
            <a:endParaRPr lang="en-US" sz="2800" smtClean="0"/>
          </a:p>
        </p:txBody>
      </p:sp>
      <p:pic>
        <p:nvPicPr>
          <p:cNvPr id="36868" name="Picture 6" descr="injkicker_trans_01"/>
          <p:cNvPicPr>
            <a:picLocks noChangeAspect="1" noChangeArrowheads="1" noCro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3587750"/>
            <a:ext cx="7848600" cy="32702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/>
              <a:t>More </a:t>
            </a:r>
            <a:r>
              <a:rPr lang="en-AU" sz="3600" dirty="0" smtClean="0"/>
              <a:t>simulations</a:t>
            </a:r>
            <a:endParaRPr lang="en-US" sz="3600" dirty="0"/>
          </a:p>
        </p:txBody>
      </p:sp>
      <p:pic>
        <p:nvPicPr>
          <p:cNvPr id="164870" name="Picture 6" descr="6mmtaperivu_abs"/>
          <p:cNvPicPr>
            <a:picLocks noChangeAspect="1" noChangeArrowheads="1" noCro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773238"/>
            <a:ext cx="4498975" cy="4319587"/>
          </a:xfrm>
          <a:noFill/>
          <a:ln/>
        </p:spPr>
      </p:pic>
      <p:pic>
        <p:nvPicPr>
          <p:cNvPr id="164871" name="Picture 7" descr="accelerator_cavity_01"/>
          <p:cNvPicPr>
            <a:picLocks noChangeAspect="1" noChangeArrowheads="1" noCro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00563" y="1916113"/>
            <a:ext cx="4643437" cy="432117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eaLnBrk="1" hangingPunct="1"/>
            <a:r>
              <a:rPr lang="en-AU" sz="3600" dirty="0" smtClean="0"/>
              <a:t>Bunch </a:t>
            </a:r>
            <a:r>
              <a:rPr lang="en-AU" sz="3600" dirty="0" smtClean="0"/>
              <a:t>Power Spectrum</a:t>
            </a:r>
            <a:endParaRPr lang="en-US" sz="3600" dirty="0" smtClean="0"/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AU" sz="2800" smtClean="0"/>
              <a:t>Bunch contains frequencies up to 1/</a:t>
            </a:r>
            <a:r>
              <a:rPr lang="el-GR" sz="2800" smtClean="0">
                <a:cs typeface="Arial" charset="0"/>
              </a:rPr>
              <a:t>σ</a:t>
            </a:r>
          </a:p>
          <a:p>
            <a:pPr eaLnBrk="1" hangingPunct="1"/>
            <a:r>
              <a:rPr lang="en-AU" sz="2800" smtClean="0"/>
              <a:t>Bunch spectrum,    </a:t>
            </a:r>
            <a:r>
              <a:rPr lang="en-AU" sz="2800" smtClean="0">
                <a:cs typeface="Arial" charset="0"/>
              </a:rPr>
              <a:t>    </a:t>
            </a:r>
            <a:r>
              <a:rPr lang="en-AU" sz="2800" smtClean="0"/>
              <a:t>, is FT of charge distribution</a:t>
            </a:r>
          </a:p>
          <a:p>
            <a:pPr eaLnBrk="1" hangingPunct="1"/>
            <a:r>
              <a:rPr lang="en-AU" sz="2800" smtClean="0"/>
              <a:t>Power spectrum : </a:t>
            </a:r>
            <a:endParaRPr lang="en-AU" sz="2800" baseline="30000" smtClean="0"/>
          </a:p>
          <a:p>
            <a:pPr eaLnBrk="1" hangingPunct="1"/>
            <a:endParaRPr lang="en-US" sz="2800" smtClean="0"/>
          </a:p>
        </p:txBody>
      </p:sp>
      <p:pic>
        <p:nvPicPr>
          <p:cNvPr id="3078" name="Picture 5" descr="bunch_density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55650" y="4076700"/>
            <a:ext cx="3524250" cy="2095500"/>
          </a:xfrm>
          <a:noFill/>
        </p:spPr>
      </p:pic>
      <p:pic>
        <p:nvPicPr>
          <p:cNvPr id="3079" name="Picture 6" descr="bunch_spectr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9700" y="4149725"/>
            <a:ext cx="3744913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Text Box 7"/>
          <p:cNvSpPr txBox="1">
            <a:spLocks noChangeArrowheads="1"/>
          </p:cNvSpPr>
          <p:nvPr/>
        </p:nvSpPr>
        <p:spPr bwMode="auto">
          <a:xfrm>
            <a:off x="4284663" y="5013325"/>
            <a:ext cx="1225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/>
              <a:t>FT </a:t>
            </a:r>
            <a:r>
              <a:rPr lang="en-AU">
                <a:cs typeface="Arial" charset="0"/>
              </a:rPr>
              <a:t>→</a:t>
            </a:r>
          </a:p>
        </p:txBody>
      </p:sp>
      <p:graphicFrame>
        <p:nvGraphicFramePr>
          <p:cNvPr id="3074" name="Object 8"/>
          <p:cNvGraphicFramePr>
            <a:graphicFrameLocks noChangeAspect="1"/>
          </p:cNvGraphicFramePr>
          <p:nvPr>
            <p:ph sz="quarter" idx="4294967295"/>
          </p:nvPr>
        </p:nvGraphicFramePr>
        <p:xfrm>
          <a:off x="3851275" y="2924175"/>
          <a:ext cx="3281363" cy="677863"/>
        </p:xfrm>
        <a:graphic>
          <a:graphicData uri="http://schemas.openxmlformats.org/presentationml/2006/ole">
            <p:oleObj spid="_x0000_s5122" name="Equation" r:id="rId5" imgW="1168200" imgH="241200" progId="Equation.3">
              <p:embed/>
            </p:oleObj>
          </a:graphicData>
        </a:graphic>
      </p:graphicFrame>
      <p:graphicFrame>
        <p:nvGraphicFramePr>
          <p:cNvPr id="3075" name="Object 10"/>
          <p:cNvGraphicFramePr>
            <a:graphicFrameLocks noChangeAspect="1"/>
          </p:cNvGraphicFramePr>
          <p:nvPr>
            <p:ph sz="quarter" idx="4294967295"/>
          </p:nvPr>
        </p:nvGraphicFramePr>
        <p:xfrm>
          <a:off x="3563938" y="2060575"/>
          <a:ext cx="792162" cy="519113"/>
        </p:xfrm>
        <a:graphic>
          <a:graphicData uri="http://schemas.openxmlformats.org/presentationml/2006/ole">
            <p:oleObj spid="_x0000_s5123" name="Equation" r:id="rId6" imgW="368280" imgH="241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eaLnBrk="1" hangingPunct="1"/>
            <a:r>
              <a:rPr lang="en-AU" sz="3600" dirty="0" smtClean="0"/>
              <a:t>Effective Impedance</a:t>
            </a:r>
            <a:endParaRPr lang="en-US" sz="3600" dirty="0" smtClean="0"/>
          </a:p>
        </p:txBody>
      </p:sp>
      <p:sp>
        <p:nvSpPr>
          <p:cNvPr id="41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557338"/>
            <a:ext cx="4038600" cy="4525962"/>
          </a:xfrm>
        </p:spPr>
        <p:txBody>
          <a:bodyPr/>
          <a:lstStyle/>
          <a:p>
            <a:pPr eaLnBrk="1" hangingPunct="1"/>
            <a:r>
              <a:rPr lang="en-AU" sz="2800" smtClean="0"/>
              <a:t>The bunch length and fill pattern determine the frequency components of the beam.</a:t>
            </a:r>
          </a:p>
          <a:p>
            <a:pPr eaLnBrk="1" hangingPunct="1"/>
            <a:r>
              <a:rPr lang="en-AU" sz="2800" smtClean="0"/>
              <a:t>Only Impedances at these frequencies will be ‘seen’ by the beam</a:t>
            </a:r>
          </a:p>
          <a:p>
            <a:pPr eaLnBrk="1" hangingPunct="1"/>
            <a:r>
              <a:rPr lang="en-AU" sz="2800" smtClean="0"/>
              <a:t>Effective Impedance:</a:t>
            </a:r>
            <a:endParaRPr lang="en-US" sz="2800" smtClean="0"/>
          </a:p>
        </p:txBody>
      </p:sp>
      <p:graphicFrame>
        <p:nvGraphicFramePr>
          <p:cNvPr id="4098" name="Rectangle 6"/>
          <p:cNvGraphicFramePr>
            <a:graphicFrameLocks/>
          </p:cNvGraphicFramePr>
          <p:nvPr>
            <p:ph sz="quarter" idx="2"/>
          </p:nvPr>
        </p:nvGraphicFramePr>
        <p:xfrm>
          <a:off x="5027613" y="1600200"/>
          <a:ext cx="3279775" cy="2185988"/>
        </p:xfrm>
        <a:graphic>
          <a:graphicData uri="http://schemas.openxmlformats.org/presentationml/2006/ole">
            <p:oleObj spid="_x0000_s6146" name="Equation" r:id="rId3" imgW="0" imgH="0" progId="Equation.3">
              <p:embed/>
            </p:oleObj>
          </a:graphicData>
        </a:graphic>
      </p:graphicFrame>
      <p:graphicFrame>
        <p:nvGraphicFramePr>
          <p:cNvPr id="4099" name="Rectangle 4"/>
          <p:cNvGraphicFramePr>
            <a:graphicFrameLocks/>
          </p:cNvGraphicFramePr>
          <p:nvPr>
            <p:ph sz="half" idx="4294967295"/>
          </p:nvPr>
        </p:nvGraphicFramePr>
        <p:xfrm>
          <a:off x="5105400" y="2516188"/>
          <a:ext cx="4038600" cy="2692400"/>
        </p:xfrm>
        <a:graphic>
          <a:graphicData uri="http://schemas.openxmlformats.org/presentationml/2006/ole">
            <p:oleObj spid="_x0000_s6147" name="Equation" r:id="rId4" imgW="0" imgH="0" progId="Equation.3">
              <p:embed/>
            </p:oleObj>
          </a:graphicData>
        </a:graphic>
      </p:graphicFrame>
      <p:graphicFrame>
        <p:nvGraphicFramePr>
          <p:cNvPr id="4100" name="Object 8"/>
          <p:cNvGraphicFramePr>
            <a:graphicFrameLocks noChangeAspect="1"/>
          </p:cNvGraphicFramePr>
          <p:nvPr>
            <p:ph sz="quarter" idx="3"/>
          </p:nvPr>
        </p:nvGraphicFramePr>
        <p:xfrm>
          <a:off x="827088" y="5805488"/>
          <a:ext cx="3281362" cy="762000"/>
        </p:xfrm>
        <a:graphic>
          <a:graphicData uri="http://schemas.openxmlformats.org/presentationml/2006/ole">
            <p:oleObj spid="_x0000_s6148" name="Equation" r:id="rId5" imgW="1422360" imgH="330120" progId="Equation.3">
              <p:embed/>
            </p:oleObj>
          </a:graphicData>
        </a:graphic>
      </p:graphicFrame>
      <p:pic>
        <p:nvPicPr>
          <p:cNvPr id="4104" name="Picture 11" descr="Kicker_Impedance_zdi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363" y="3573463"/>
            <a:ext cx="4211637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101" name="Object 12"/>
          <p:cNvGraphicFramePr>
            <a:graphicFrameLocks noChangeAspect="1"/>
          </p:cNvGraphicFramePr>
          <p:nvPr/>
        </p:nvGraphicFramePr>
        <p:xfrm>
          <a:off x="5364163" y="5661025"/>
          <a:ext cx="3455987" cy="1008063"/>
        </p:xfrm>
        <a:graphic>
          <a:graphicData uri="http://schemas.openxmlformats.org/presentationml/2006/ole">
            <p:oleObj spid="_x0000_s6149" name="Equation" r:id="rId7" imgW="1523880" imgH="444240" progId="Equation.3">
              <p:embed/>
            </p:oleObj>
          </a:graphicData>
        </a:graphic>
      </p:graphicFrame>
      <p:sp>
        <p:nvSpPr>
          <p:cNvPr id="4105" name="Text Box 13"/>
          <p:cNvSpPr txBox="1">
            <a:spLocks noChangeArrowheads="1"/>
          </p:cNvSpPr>
          <p:nvPr/>
        </p:nvSpPr>
        <p:spPr bwMode="auto">
          <a:xfrm>
            <a:off x="4067175" y="6021388"/>
            <a:ext cx="1295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cs typeface="Arial" charset="0"/>
              </a:rPr>
              <a:t>→</a:t>
            </a:r>
          </a:p>
        </p:txBody>
      </p:sp>
      <p:sp>
        <p:nvSpPr>
          <p:cNvPr id="4106" name="Text Box 14"/>
          <p:cNvSpPr txBox="1">
            <a:spLocks noChangeArrowheads="1"/>
          </p:cNvSpPr>
          <p:nvPr/>
        </p:nvSpPr>
        <p:spPr bwMode="auto">
          <a:xfrm>
            <a:off x="1547813" y="6524625"/>
            <a:ext cx="22320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AU">
                <a:solidFill>
                  <a:srgbClr val="FF0000"/>
                </a:solidFill>
              </a:rPr>
              <a:t>Continuous spectra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4107" name="Text Box 15"/>
          <p:cNvSpPr txBox="1">
            <a:spLocks noChangeArrowheads="1"/>
          </p:cNvSpPr>
          <p:nvPr/>
        </p:nvSpPr>
        <p:spPr bwMode="auto">
          <a:xfrm>
            <a:off x="5364163" y="6524625"/>
            <a:ext cx="37798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>
                <a:solidFill>
                  <a:srgbClr val="FF0000"/>
                </a:solidFill>
              </a:rPr>
              <a:t>Discrete Spectra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4108" name="Picture 16" descr="arbritaryspectr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64163" y="1341438"/>
            <a:ext cx="3455987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AU" sz="3600" dirty="0" smtClean="0"/>
              <a:t>Impedance sources</a:t>
            </a:r>
            <a:endParaRPr lang="en-US" sz="3600" dirty="0" smtClean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752"/>
            <a:ext cx="4546848" cy="4929411"/>
          </a:xfrm>
        </p:spPr>
        <p:txBody>
          <a:bodyPr>
            <a:normAutofit/>
          </a:bodyPr>
          <a:lstStyle/>
          <a:p>
            <a:pPr eaLnBrk="1" hangingPunct="1"/>
            <a:r>
              <a:rPr lang="en-AU" dirty="0" smtClean="0"/>
              <a:t>Two main types – </a:t>
            </a:r>
            <a:r>
              <a:rPr lang="en-AU" u="sng" dirty="0" smtClean="0"/>
              <a:t>Broadband</a:t>
            </a:r>
            <a:r>
              <a:rPr lang="en-AU" dirty="0" smtClean="0"/>
              <a:t> and </a:t>
            </a:r>
            <a:r>
              <a:rPr lang="en-AU" u="sng" dirty="0" smtClean="0"/>
              <a:t>narrow band</a:t>
            </a:r>
            <a:r>
              <a:rPr lang="en-AU" dirty="0" smtClean="0"/>
              <a:t>. Also split into </a:t>
            </a:r>
            <a:r>
              <a:rPr lang="en-AU" u="sng" dirty="0" smtClean="0"/>
              <a:t>longitudinal</a:t>
            </a:r>
            <a:r>
              <a:rPr lang="en-AU" dirty="0" smtClean="0"/>
              <a:t> and </a:t>
            </a:r>
            <a:r>
              <a:rPr lang="en-AU" u="sng" dirty="0" smtClean="0"/>
              <a:t>transverse</a:t>
            </a:r>
            <a:r>
              <a:rPr lang="en-AU" dirty="0" smtClean="0"/>
              <a:t> components</a:t>
            </a:r>
            <a:r>
              <a:rPr lang="en-AU" dirty="0" smtClean="0"/>
              <a:t>.</a:t>
            </a:r>
          </a:p>
          <a:p>
            <a:pPr eaLnBrk="1" hangingPunct="1">
              <a:buNone/>
            </a:pPr>
            <a:endParaRPr lang="en-AU" dirty="0" smtClean="0"/>
          </a:p>
          <a:p>
            <a:pPr eaLnBrk="1" hangingPunct="1"/>
            <a:endParaRPr lang="en-AU" dirty="0" smtClean="0"/>
          </a:p>
          <a:p>
            <a:pPr eaLnBrk="1" hangingPunct="1"/>
            <a:r>
              <a:rPr lang="en-AU" dirty="0" smtClean="0">
                <a:solidFill>
                  <a:srgbClr val="0070C0"/>
                </a:solidFill>
              </a:rPr>
              <a:t>Resistive wall </a:t>
            </a:r>
            <a:r>
              <a:rPr lang="en-AU" dirty="0" smtClean="0"/>
              <a:t>– Broadband</a:t>
            </a:r>
          </a:p>
          <a:p>
            <a:pPr eaLnBrk="1" hangingPunct="1"/>
            <a:endParaRPr lang="en-AU" dirty="0" smtClean="0"/>
          </a:p>
          <a:p>
            <a:pPr eaLnBrk="1" hangingPunct="1"/>
            <a:r>
              <a:rPr lang="en-AU" dirty="0" smtClean="0">
                <a:solidFill>
                  <a:srgbClr val="FF0000"/>
                </a:solidFill>
              </a:rPr>
              <a:t>Discontinuities</a:t>
            </a:r>
            <a:r>
              <a:rPr lang="en-AU" dirty="0" smtClean="0"/>
              <a:t> </a:t>
            </a:r>
            <a:r>
              <a:rPr lang="en-AU" dirty="0" smtClean="0"/>
              <a:t>– Broadband</a:t>
            </a:r>
          </a:p>
          <a:p>
            <a:pPr eaLnBrk="1" hangingPunct="1"/>
            <a:endParaRPr lang="en-AU" dirty="0" smtClean="0"/>
          </a:p>
          <a:p>
            <a:pPr eaLnBrk="1" hangingPunct="1"/>
            <a:r>
              <a:rPr lang="en-AU" dirty="0" smtClean="0">
                <a:solidFill>
                  <a:srgbClr val="00B050"/>
                </a:solidFill>
              </a:rPr>
              <a:t>Cavities</a:t>
            </a:r>
            <a:r>
              <a:rPr lang="en-AU" dirty="0" smtClean="0"/>
              <a:t> – </a:t>
            </a:r>
            <a:r>
              <a:rPr lang="en-AU" dirty="0" smtClean="0"/>
              <a:t>Narrow Band</a:t>
            </a:r>
          </a:p>
          <a:p>
            <a:pPr eaLnBrk="1" hangingPunct="1"/>
            <a:endParaRPr lang="en-US" dirty="0" smtClean="0"/>
          </a:p>
        </p:txBody>
      </p:sp>
      <p:pic>
        <p:nvPicPr>
          <p:cNvPr id="10242" name="Picture 2" descr="C:\Users\dowdr\Documents\im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7" y="1916832"/>
            <a:ext cx="4708269" cy="3960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60648"/>
            <a:ext cx="8229600" cy="6921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AU" sz="4000" dirty="0" smtClean="0"/>
              <a:t> Cavity </a:t>
            </a:r>
            <a:r>
              <a:rPr lang="en-AU" sz="4000" dirty="0" smtClean="0"/>
              <a:t>Higher Order Modes (HOMs)</a:t>
            </a:r>
            <a:endParaRPr lang="en-US" sz="4000" dirty="0" smtClean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1052736"/>
            <a:ext cx="4038600" cy="319722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AU" sz="2400" dirty="0" smtClean="0"/>
              <a:t>Cavities have many resonant modes. </a:t>
            </a:r>
          </a:p>
          <a:p>
            <a:pPr eaLnBrk="1" hangingPunct="1">
              <a:lnSpc>
                <a:spcPct val="90000"/>
              </a:lnSpc>
            </a:pPr>
            <a:r>
              <a:rPr lang="en-AU" sz="2400" dirty="0" err="1" smtClean="0"/>
              <a:t>Wakefields</a:t>
            </a:r>
            <a:r>
              <a:rPr lang="en-AU" sz="2400" dirty="0" smtClean="0"/>
              <a:t> can excite these higher frequency modes</a:t>
            </a:r>
          </a:p>
          <a:p>
            <a:pPr eaLnBrk="1" hangingPunct="1">
              <a:lnSpc>
                <a:spcPct val="90000"/>
              </a:lnSpc>
            </a:pPr>
            <a:r>
              <a:rPr lang="en-AU" sz="2400" dirty="0" smtClean="0"/>
              <a:t>Some modes will be ‘trapped’ in the cavity </a:t>
            </a:r>
          </a:p>
        </p:txBody>
      </p:sp>
      <p:pic>
        <p:nvPicPr>
          <p:cNvPr id="40964" name="Picture 6" descr="ctoshibacav_790_E"/>
          <p:cNvPicPr>
            <a:picLocks noChangeAspect="1" noChangeArrowheads="1" noCrop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16463" y="1052736"/>
            <a:ext cx="4427537" cy="2503487"/>
          </a:xfrm>
          <a:noFill/>
        </p:spPr>
      </p:pic>
      <p:pic>
        <p:nvPicPr>
          <p:cNvPr id="40965" name="Picture 9" descr="cavitiescutvi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40150"/>
            <a:ext cx="5040313" cy="311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11" descr="ctoshibacav_1313_E"/>
          <p:cNvPicPr>
            <a:picLocks noChangeAspect="1" noChangeArrowheads="1" noCrop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732338" y="3938588"/>
            <a:ext cx="4411662" cy="249396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AU" sz="3600" dirty="0" smtClean="0"/>
              <a:t>HOM damping</a:t>
            </a:r>
            <a:endParaRPr lang="en-US" sz="3600" dirty="0" smtClean="0"/>
          </a:p>
        </p:txBody>
      </p:sp>
      <p:pic>
        <p:nvPicPr>
          <p:cNvPr id="41987" name="Picture 3" descr="HOM Dampers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189163"/>
            <a:ext cx="4038600" cy="3346450"/>
          </a:xfrm>
          <a:noFill/>
        </p:spPr>
      </p:pic>
      <p:pic>
        <p:nvPicPr>
          <p:cNvPr id="41988" name="Picture 4" descr="cavitiescutview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614613"/>
            <a:ext cx="4038600" cy="2497137"/>
          </a:xfrm>
          <a:noFill/>
        </p:spPr>
      </p:pic>
      <p:sp>
        <p:nvSpPr>
          <p:cNvPr id="5" name="TextBox 4"/>
          <p:cNvSpPr txBox="1"/>
          <p:nvPr/>
        </p:nvSpPr>
        <p:spPr>
          <a:xfrm>
            <a:off x="395536" y="1124744"/>
            <a:ext cx="8532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/>
              <a:t>Antenna placed at appropriate locations can ‘siphon off’ much of the energy of a HOM while leaving the main accelerating mode largely untouched </a:t>
            </a:r>
            <a:endParaRPr lang="en-A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pPr eaLnBrk="1" hangingPunct="1"/>
            <a:r>
              <a:rPr lang="en-AU" sz="3600" dirty="0" smtClean="0"/>
              <a:t>RF systems</a:t>
            </a:r>
            <a:endParaRPr lang="en-US" sz="3600" dirty="0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41438"/>
            <a:ext cx="4038600" cy="47847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AU" sz="2800" smtClean="0"/>
              <a:t>Used to accelerate beams or replenish lost energy. </a:t>
            </a:r>
          </a:p>
          <a:p>
            <a:pPr eaLnBrk="1" hangingPunct="1">
              <a:lnSpc>
                <a:spcPct val="90000"/>
              </a:lnSpc>
            </a:pPr>
            <a:endParaRPr lang="en-AU" sz="2800" smtClean="0"/>
          </a:p>
          <a:p>
            <a:pPr eaLnBrk="1" hangingPunct="1">
              <a:lnSpc>
                <a:spcPct val="90000"/>
              </a:lnSpc>
            </a:pPr>
            <a:r>
              <a:rPr lang="en-AU" sz="2800" smtClean="0"/>
              <a:t>Provide a longitudinal focussing force</a:t>
            </a:r>
          </a:p>
          <a:p>
            <a:pPr eaLnBrk="1" hangingPunct="1">
              <a:lnSpc>
                <a:spcPct val="90000"/>
              </a:lnSpc>
            </a:pPr>
            <a:endParaRPr lang="en-AU" sz="2800" smtClean="0"/>
          </a:p>
          <a:p>
            <a:pPr eaLnBrk="1" hangingPunct="1">
              <a:lnSpc>
                <a:spcPct val="90000"/>
              </a:lnSpc>
            </a:pPr>
            <a:r>
              <a:rPr lang="en-AU" sz="2800" smtClean="0"/>
              <a:t>Two technologies: Normal Conducting (NC) and Super-Conducting (SC)</a:t>
            </a:r>
            <a:endParaRPr lang="en-US" sz="2800" smtClean="0"/>
          </a:p>
        </p:txBody>
      </p:sp>
      <p:pic>
        <p:nvPicPr>
          <p:cNvPr id="12292" name="Picture 10" descr="cavities"/>
          <p:cNvPicPr>
            <a:picLocks noChangeAspect="1" noChangeArrowheads="1"/>
          </p:cNvPicPr>
          <p:nvPr>
            <p:ph sz="quarter" idx="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8200" y="4092575"/>
            <a:ext cx="4038600" cy="1878013"/>
          </a:xfrm>
          <a:noFill/>
        </p:spPr>
      </p:pic>
      <p:pic>
        <p:nvPicPr>
          <p:cNvPr id="12293" name="Picture 16" descr="djna-otl072006_5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3438" y="1341438"/>
            <a:ext cx="1789112" cy="2663825"/>
          </a:xfrm>
          <a:noFill/>
        </p:spPr>
      </p:pic>
      <p:pic>
        <p:nvPicPr>
          <p:cNvPr id="12294" name="Picture 18" descr="niob_cavit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6675" y="1341438"/>
            <a:ext cx="224472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AU" sz="3600" dirty="0" smtClean="0"/>
              <a:t>Impedance measurements</a:t>
            </a:r>
            <a:endParaRPr lang="en-US" sz="3600" dirty="0" smtClean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AU" sz="2800" dirty="0" smtClean="0"/>
              <a:t>Different types of impedance can be measured in different ways. </a:t>
            </a:r>
          </a:p>
          <a:p>
            <a:pPr eaLnBrk="1" hangingPunct="1"/>
            <a:endParaRPr lang="en-AU" sz="2800" dirty="0" smtClean="0"/>
          </a:p>
          <a:p>
            <a:pPr eaLnBrk="1" hangingPunct="1"/>
            <a:r>
              <a:rPr lang="en-US" sz="2800" dirty="0" smtClean="0"/>
              <a:t>Longitudinal impedance is best measured through single bunch effects. </a:t>
            </a:r>
          </a:p>
          <a:p>
            <a:pPr lvl="1" eaLnBrk="1" hangingPunct="1"/>
            <a:r>
              <a:rPr lang="en-US" dirty="0" err="1" smtClean="0"/>
              <a:t>Eg</a:t>
            </a:r>
            <a:r>
              <a:rPr lang="en-US" dirty="0" smtClean="0"/>
              <a:t> Potential well distortion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sz="2800" dirty="0" smtClean="0"/>
              <a:t>Transverse impedance can be seen as deflections and tune shifts  </a:t>
            </a: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AU" sz="3600" dirty="0" smtClean="0"/>
              <a:t>Potential well distortion</a:t>
            </a:r>
            <a:endParaRPr lang="en-US" sz="3600" dirty="0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40768"/>
            <a:ext cx="5122912" cy="5328592"/>
          </a:xfrm>
        </p:spPr>
        <p:txBody>
          <a:bodyPr/>
          <a:lstStyle/>
          <a:p>
            <a:pPr eaLnBrk="1" hangingPunct="1"/>
            <a:r>
              <a:rPr lang="en-AU" sz="2400" dirty="0" smtClean="0"/>
              <a:t>Two types, resistive and </a:t>
            </a:r>
            <a:r>
              <a:rPr lang="en-AU" sz="2400" dirty="0" smtClean="0"/>
              <a:t>inductive</a:t>
            </a:r>
          </a:p>
          <a:p>
            <a:pPr eaLnBrk="1" hangingPunct="1"/>
            <a:endParaRPr lang="en-AU" sz="2400" dirty="0" smtClean="0"/>
          </a:p>
          <a:p>
            <a:pPr eaLnBrk="1" hangingPunct="1"/>
            <a:r>
              <a:rPr lang="en-AU" sz="2400" dirty="0" smtClean="0"/>
              <a:t>Inductive impedance causes energy spread increase - widens bunch profile</a:t>
            </a:r>
          </a:p>
          <a:p>
            <a:pPr eaLnBrk="1" hangingPunct="1"/>
            <a:endParaRPr lang="en-AU" sz="2400" dirty="0" smtClean="0"/>
          </a:p>
          <a:p>
            <a:pPr eaLnBrk="1" hangingPunct="1"/>
            <a:r>
              <a:rPr lang="en-AU" sz="2400" dirty="0" smtClean="0"/>
              <a:t>Resistive impedance takes energy from the bunch and thus moves the </a:t>
            </a:r>
            <a:r>
              <a:rPr lang="en-AU" sz="2400" dirty="0" err="1" smtClean="0"/>
              <a:t>centroid</a:t>
            </a:r>
            <a:r>
              <a:rPr lang="en-AU" sz="2400" dirty="0" smtClean="0"/>
              <a:t> ‘up’ the RF slope – asymmetric bunch profile</a:t>
            </a:r>
          </a:p>
          <a:p>
            <a:pPr eaLnBrk="1" hangingPunct="1"/>
            <a:endParaRPr lang="en-AU" sz="2400" dirty="0" smtClean="0"/>
          </a:p>
          <a:p>
            <a:pPr eaLnBrk="1" hangingPunct="1"/>
            <a:r>
              <a:rPr lang="en-AU" sz="2400" dirty="0" smtClean="0"/>
              <a:t>Measures total machine impedance</a:t>
            </a:r>
          </a:p>
          <a:p>
            <a:pPr eaLnBrk="1" hangingPunct="1"/>
            <a:endParaRPr lang="en-AU" sz="2800" dirty="0" smtClean="0"/>
          </a:p>
          <a:p>
            <a:pPr eaLnBrk="1" hangingPunct="1"/>
            <a:endParaRPr lang="en-US" sz="2800" dirty="0" smtClean="0"/>
          </a:p>
        </p:txBody>
      </p:sp>
      <p:pic>
        <p:nvPicPr>
          <p:cNvPr id="46084" name="Picture 6" descr="Hassinski_L"/>
          <p:cNvPicPr>
            <a:picLocks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35600" y="1268413"/>
            <a:ext cx="3708400" cy="2782887"/>
          </a:xfrm>
          <a:noFill/>
        </p:spPr>
      </p:pic>
      <p:pic>
        <p:nvPicPr>
          <p:cNvPr id="46085" name="Picture 7" descr="hassinski_R"/>
          <p:cNvPicPr>
            <a:picLocks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64163" y="4021138"/>
            <a:ext cx="3779837" cy="283686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23528" y="764704"/>
            <a:ext cx="8820472" cy="5760640"/>
          </a:xfrm>
        </p:spPr>
        <p:txBody>
          <a:bodyPr/>
          <a:lstStyle/>
          <a:p>
            <a:endParaRPr lang="en-AU" sz="1400" dirty="0" smtClean="0"/>
          </a:p>
          <a:p>
            <a:endParaRPr lang="en-AU" sz="1400" dirty="0" smtClean="0"/>
          </a:p>
          <a:p>
            <a:endParaRPr lang="en-AU" sz="1400" dirty="0" smtClean="0"/>
          </a:p>
          <a:p>
            <a:endParaRPr lang="en-AU" sz="1400" dirty="0" smtClean="0"/>
          </a:p>
          <a:p>
            <a:pPr>
              <a:buNone/>
            </a:pPr>
            <a:r>
              <a:rPr lang="en-AU" sz="1400" dirty="0" smtClean="0"/>
              <a:t>0</a:t>
            </a:r>
            <a:r>
              <a:rPr lang="en-AU" sz="1400" dirty="0" smtClean="0"/>
              <a:t> IVU chambers						        3 IVU chambers</a:t>
            </a:r>
          </a:p>
          <a:p>
            <a:pPr>
              <a:buNone/>
            </a:pPr>
            <a:r>
              <a:rPr lang="en-AU" sz="1200" dirty="0" smtClean="0"/>
              <a:t>R=800 </a:t>
            </a:r>
            <a:r>
              <a:rPr lang="el-GR" sz="1200" dirty="0" smtClean="0"/>
              <a:t>Ω</a:t>
            </a:r>
            <a:r>
              <a:rPr lang="en-AU" sz="1200" dirty="0" smtClean="0"/>
              <a:t>, L = 25nH						         </a:t>
            </a:r>
            <a:r>
              <a:rPr lang="en-AU" sz="1200" dirty="0" smtClean="0"/>
              <a:t>R=1600 </a:t>
            </a:r>
            <a:r>
              <a:rPr lang="el-GR" sz="1200" dirty="0" smtClean="0"/>
              <a:t>Ω</a:t>
            </a:r>
            <a:r>
              <a:rPr lang="en-AU" sz="1200" dirty="0" smtClean="0"/>
              <a:t>, L = </a:t>
            </a:r>
            <a:r>
              <a:rPr lang="en-AU" sz="1200" dirty="0" smtClean="0">
                <a:solidFill>
                  <a:srgbClr val="FF0000"/>
                </a:solidFill>
              </a:rPr>
              <a:t>110</a:t>
            </a:r>
            <a:r>
              <a:rPr lang="en-AU" sz="1200" dirty="0" smtClean="0"/>
              <a:t>nH</a:t>
            </a:r>
          </a:p>
          <a:p>
            <a:pPr>
              <a:buNone/>
            </a:pPr>
            <a:endParaRPr lang="en-AU" sz="1200" dirty="0" smtClean="0"/>
          </a:p>
          <a:p>
            <a:pPr>
              <a:buNone/>
            </a:pPr>
            <a:endParaRPr lang="en-AU" sz="1400" dirty="0" smtClean="0"/>
          </a:p>
          <a:p>
            <a:pPr>
              <a:buNone/>
            </a:pPr>
            <a:endParaRPr lang="en-AU" sz="1400" dirty="0" smtClean="0"/>
          </a:p>
          <a:p>
            <a:pPr>
              <a:buNone/>
            </a:pPr>
            <a:endParaRPr lang="en-AU" sz="1400" dirty="0" smtClean="0"/>
          </a:p>
          <a:p>
            <a:pPr>
              <a:buNone/>
            </a:pPr>
            <a:endParaRPr lang="en-AU" sz="1400" dirty="0" smtClean="0"/>
          </a:p>
          <a:p>
            <a:pPr>
              <a:buNone/>
            </a:pPr>
            <a:r>
              <a:rPr lang="en-AU" sz="1400" dirty="0" smtClean="0"/>
              <a:t>0 IVU Chambers						        3 IVU Chambers</a:t>
            </a:r>
          </a:p>
          <a:p>
            <a:pPr>
              <a:buNone/>
            </a:pPr>
            <a:r>
              <a:rPr lang="en-AU" sz="1200" dirty="0" smtClean="0"/>
              <a:t>R=800 </a:t>
            </a:r>
            <a:r>
              <a:rPr lang="el-GR" sz="1200" dirty="0" smtClean="0"/>
              <a:t>Ω</a:t>
            </a:r>
            <a:r>
              <a:rPr lang="en-AU" sz="1200" dirty="0" smtClean="0"/>
              <a:t>, L = 33nH						         R=1600 </a:t>
            </a:r>
            <a:r>
              <a:rPr lang="el-GR" sz="1200" dirty="0" smtClean="0"/>
              <a:t>Ω</a:t>
            </a:r>
            <a:r>
              <a:rPr lang="en-AU" sz="1200" dirty="0" smtClean="0"/>
              <a:t>, L = </a:t>
            </a:r>
            <a:r>
              <a:rPr lang="en-AU" sz="1200" dirty="0" smtClean="0">
                <a:solidFill>
                  <a:srgbClr val="FF0000"/>
                </a:solidFill>
              </a:rPr>
              <a:t>110</a:t>
            </a:r>
            <a:r>
              <a:rPr lang="en-AU" sz="1200" dirty="0" smtClean="0"/>
              <a:t>nH</a:t>
            </a:r>
          </a:p>
          <a:p>
            <a:pPr>
              <a:buNone/>
            </a:pPr>
            <a:endParaRPr lang="en-AU" sz="1200" dirty="0" smtClean="0"/>
          </a:p>
          <a:p>
            <a:pPr>
              <a:buNone/>
            </a:pPr>
            <a:endParaRPr lang="en-AU" sz="1400" dirty="0" smtClean="0"/>
          </a:p>
          <a:p>
            <a:pPr>
              <a:buNone/>
            </a:pPr>
            <a:endParaRPr lang="en-AU" sz="1400" dirty="0" smtClean="0"/>
          </a:p>
          <a:p>
            <a:pPr>
              <a:buNone/>
            </a:pPr>
            <a:endParaRPr lang="en-AU" sz="1400" dirty="0" smtClean="0"/>
          </a:p>
          <a:p>
            <a:pPr>
              <a:buNone/>
            </a:pPr>
            <a:endParaRPr lang="en-AU" sz="1400" dirty="0" smtClean="0"/>
          </a:p>
          <a:p>
            <a:pPr>
              <a:buNone/>
            </a:pPr>
            <a:r>
              <a:rPr lang="en-AU" sz="1400" dirty="0" smtClean="0"/>
              <a:t>1 IVU Chamber						        2 IVU Chambers</a:t>
            </a:r>
          </a:p>
          <a:p>
            <a:pPr>
              <a:buNone/>
            </a:pPr>
            <a:r>
              <a:rPr lang="en-AU" sz="1200" dirty="0" smtClean="0"/>
              <a:t>R=1600 </a:t>
            </a:r>
            <a:r>
              <a:rPr lang="el-GR" sz="1200" dirty="0" smtClean="0"/>
              <a:t>Ω</a:t>
            </a:r>
            <a:r>
              <a:rPr lang="en-AU" sz="1200" dirty="0" smtClean="0"/>
              <a:t>, L = 90nH						         R=1600 </a:t>
            </a:r>
            <a:r>
              <a:rPr lang="el-GR" sz="1200" dirty="0" smtClean="0"/>
              <a:t>Ω</a:t>
            </a:r>
            <a:r>
              <a:rPr lang="en-AU" sz="1200" dirty="0" smtClean="0"/>
              <a:t>, L = 55nH</a:t>
            </a:r>
          </a:p>
          <a:p>
            <a:pPr>
              <a:buNone/>
            </a:pPr>
            <a:endParaRPr lang="en-AU" sz="1200" dirty="0" smtClean="0"/>
          </a:p>
          <a:p>
            <a:pPr>
              <a:buNone/>
            </a:pPr>
            <a:endParaRPr lang="en-AU" sz="1400" dirty="0"/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88640"/>
            <a:ext cx="8229600" cy="836613"/>
          </a:xfrm>
        </p:spPr>
        <p:txBody>
          <a:bodyPr>
            <a:normAutofit/>
          </a:bodyPr>
          <a:lstStyle/>
          <a:p>
            <a:pPr eaLnBrk="1" hangingPunct="1"/>
            <a:r>
              <a:rPr lang="en-AU" sz="3600" dirty="0" smtClean="0"/>
              <a:t>Potential Well </a:t>
            </a:r>
            <a:r>
              <a:rPr lang="en-AU" sz="3600" dirty="0" smtClean="0"/>
              <a:t>Distortion </a:t>
            </a:r>
            <a:r>
              <a:rPr lang="en-AU" sz="3600" dirty="0" smtClean="0"/>
              <a:t>Results</a:t>
            </a:r>
            <a:endParaRPr lang="en-US" sz="3600" dirty="0" smtClean="0"/>
          </a:p>
        </p:txBody>
      </p:sp>
      <p:pic>
        <p:nvPicPr>
          <p:cNvPr id="47108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980728"/>
            <a:ext cx="5192720" cy="5688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6444208" y="1556792"/>
            <a:ext cx="57606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Oval 6"/>
          <p:cNvSpPr/>
          <p:nvPr/>
        </p:nvSpPr>
        <p:spPr>
          <a:xfrm>
            <a:off x="6372200" y="3356992"/>
            <a:ext cx="57606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0801200004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" y="4221163"/>
            <a:ext cx="4032250" cy="2449512"/>
          </a:xfrm>
          <a:noFill/>
        </p:spPr>
      </p:pic>
      <p:pic>
        <p:nvPicPr>
          <p:cNvPr id="48131" name="Picture 5" descr="IVUda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4221163"/>
            <a:ext cx="40322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6" descr="07112200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340768"/>
            <a:ext cx="40322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7" descr="071122000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1340768"/>
            <a:ext cx="40322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4" name="Text Box 9"/>
          <p:cNvSpPr txBox="1">
            <a:spLocks noChangeArrowheads="1"/>
          </p:cNvSpPr>
          <p:nvPr/>
        </p:nvSpPr>
        <p:spPr bwMode="auto">
          <a:xfrm>
            <a:off x="683568" y="980728"/>
            <a:ext cx="8064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2400" dirty="0"/>
              <a:t>Before</a:t>
            </a:r>
            <a:endParaRPr lang="en-US" sz="2400" dirty="0"/>
          </a:p>
        </p:txBody>
      </p:sp>
      <p:sp>
        <p:nvSpPr>
          <p:cNvPr id="48135" name="Text Box 10"/>
          <p:cNvSpPr txBox="1">
            <a:spLocks noChangeArrowheads="1"/>
          </p:cNvSpPr>
          <p:nvPr/>
        </p:nvSpPr>
        <p:spPr bwMode="auto">
          <a:xfrm>
            <a:off x="755576" y="3789040"/>
            <a:ext cx="784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2400" dirty="0"/>
              <a:t>After</a:t>
            </a:r>
            <a:endParaRPr lang="en-US" sz="2400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88640"/>
            <a:ext cx="8229600" cy="836613"/>
          </a:xfrm>
        </p:spPr>
        <p:txBody>
          <a:bodyPr>
            <a:normAutofit/>
          </a:bodyPr>
          <a:lstStyle/>
          <a:p>
            <a:pPr eaLnBrk="1" hangingPunct="1"/>
            <a:r>
              <a:rPr lang="en-AU" sz="3600" dirty="0" smtClean="0"/>
              <a:t>Mystery Solved</a:t>
            </a:r>
            <a:endParaRPr lang="en-US" sz="3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AU" sz="3600" dirty="0" smtClean="0"/>
              <a:t>Synchronous phase advance</a:t>
            </a:r>
            <a:endParaRPr lang="en-US" sz="3600" dirty="0" smtClean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AU" sz="2800" smtClean="0"/>
              <a:t>Provides a measure of the resistive impedance of the machines. </a:t>
            </a:r>
          </a:p>
          <a:p>
            <a:pPr eaLnBrk="1" hangingPunct="1"/>
            <a:r>
              <a:rPr lang="en-AU" sz="2800" smtClean="0"/>
              <a:t>Measure the movement of the bunch up the RF phase as the current increases in the bunch. </a:t>
            </a:r>
            <a:endParaRPr lang="en-US" sz="2800" smtClean="0"/>
          </a:p>
        </p:txBody>
      </p:sp>
      <p:pic>
        <p:nvPicPr>
          <p:cNvPr id="49156" name="Picture 75" descr="synchphaseadvance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2988" y="3573463"/>
            <a:ext cx="7416800" cy="328453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404664"/>
            <a:ext cx="8229600" cy="431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AU" sz="4000" dirty="0" smtClean="0"/>
              <a:t>Synchrotron Phase advance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980727"/>
            <a:ext cx="8218487" cy="1512169"/>
          </a:xfrm>
        </p:spPr>
        <p:txBody>
          <a:bodyPr/>
          <a:lstStyle/>
          <a:p>
            <a:pPr eaLnBrk="1" hangingPunct="1"/>
            <a:r>
              <a:rPr lang="en-AU" sz="2400" dirty="0" smtClean="0"/>
              <a:t>Using Phase advance vs. bunch current, can extract loss </a:t>
            </a:r>
            <a:r>
              <a:rPr lang="en-AU" sz="2400" dirty="0" smtClean="0"/>
              <a:t>factor, </a:t>
            </a:r>
            <a:r>
              <a:rPr lang="en-AU" sz="2400" dirty="0" err="1" smtClean="0"/>
              <a:t>k</a:t>
            </a:r>
            <a:r>
              <a:rPr lang="en-AU" sz="2400" baseline="-25000" dirty="0" err="1" smtClean="0"/>
              <a:t>l</a:t>
            </a:r>
            <a:r>
              <a:rPr lang="en-AU" sz="2400" dirty="0" smtClean="0"/>
              <a:t>. </a:t>
            </a:r>
          </a:p>
          <a:p>
            <a:pPr eaLnBrk="1" hangingPunct="1"/>
            <a:r>
              <a:rPr lang="en-AU" sz="2400" dirty="0" smtClean="0"/>
              <a:t>For </a:t>
            </a:r>
            <a:r>
              <a:rPr lang="en-AU" sz="2400" dirty="0" smtClean="0"/>
              <a:t>G</a:t>
            </a:r>
            <a:r>
              <a:rPr lang="en-AU" sz="2400" dirty="0" smtClean="0"/>
              <a:t>aussian bunches</a:t>
            </a:r>
            <a:endParaRPr lang="en-AU" sz="2400" dirty="0" smtClean="0"/>
          </a:p>
          <a:p>
            <a:pPr eaLnBrk="1" hangingPunct="1">
              <a:buFontTx/>
              <a:buNone/>
            </a:pPr>
            <a:endParaRPr lang="en-AU" sz="2800" dirty="0" smtClean="0">
              <a:cs typeface="Arial" charset="0"/>
            </a:endParaRPr>
          </a:p>
        </p:txBody>
      </p:sp>
      <p:pic>
        <p:nvPicPr>
          <p:cNvPr id="50180" name="Picture 4" descr="phaseadvance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2204864"/>
            <a:ext cx="3824400" cy="2447652"/>
          </a:xfrm>
          <a:noFill/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6827" y="2348880"/>
            <a:ext cx="4447173" cy="4011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5" y="4941169"/>
            <a:ext cx="4464496" cy="1313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1340768"/>
            <a:ext cx="166687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AU" sz="3600" dirty="0" smtClean="0"/>
              <a:t>Tune Shift</a:t>
            </a:r>
            <a:endParaRPr lang="en-US" sz="3600" dirty="0" smtClean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186808" cy="4525963"/>
          </a:xfrm>
        </p:spPr>
        <p:txBody>
          <a:bodyPr/>
          <a:lstStyle/>
          <a:p>
            <a:pPr eaLnBrk="1" hangingPunct="1"/>
            <a:r>
              <a:rPr lang="en-AU" sz="2400" dirty="0" smtClean="0"/>
              <a:t>Transverse wake fields act like </a:t>
            </a:r>
            <a:r>
              <a:rPr lang="en-AU" sz="2400" dirty="0" smtClean="0"/>
              <a:t>quadrupoles </a:t>
            </a:r>
            <a:r>
              <a:rPr lang="en-AU" sz="2400" dirty="0" smtClean="0"/>
              <a:t>because they are offset </a:t>
            </a:r>
            <a:r>
              <a:rPr lang="en-AU" sz="2400" dirty="0" smtClean="0"/>
              <a:t>dependant (V/</a:t>
            </a:r>
            <a:r>
              <a:rPr lang="en-AU" sz="2400" dirty="0" err="1" smtClean="0"/>
              <a:t>pC</a:t>
            </a:r>
            <a:r>
              <a:rPr lang="en-AU" sz="2400" dirty="0" smtClean="0"/>
              <a:t>/m)</a:t>
            </a:r>
            <a:endParaRPr lang="en-AU" sz="2400" dirty="0" smtClean="0"/>
          </a:p>
          <a:p>
            <a:pPr eaLnBrk="1" hangingPunct="1"/>
            <a:r>
              <a:rPr lang="en-AU" sz="2400" dirty="0" smtClean="0"/>
              <a:t>This effect can be seen by looking for changes in the </a:t>
            </a:r>
            <a:r>
              <a:rPr lang="en-AU" sz="2400" dirty="0" smtClean="0"/>
              <a:t>tune with current</a:t>
            </a:r>
          </a:p>
          <a:p>
            <a:pPr eaLnBrk="1" hangingPunct="1"/>
            <a:r>
              <a:rPr lang="en-AU" sz="2400" dirty="0" smtClean="0"/>
              <a:t>Measures the imaginary component of the transverse impedance</a:t>
            </a:r>
            <a:endParaRPr lang="en-AU" sz="2400" dirty="0" smtClean="0"/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852936"/>
            <a:ext cx="4264867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556792"/>
            <a:ext cx="41719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AU" sz="3600" dirty="0" smtClean="0"/>
              <a:t>Impedance induced Instabilities</a:t>
            </a:r>
            <a:endParaRPr lang="en-US" sz="3600" dirty="0" smtClean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AU" smtClean="0"/>
              <a:t>Effects on the individual bunch is not so important unless time resolved imagery is used</a:t>
            </a:r>
          </a:p>
          <a:p>
            <a:pPr eaLnBrk="1" hangingPunct="1"/>
            <a:r>
              <a:rPr lang="en-AU" smtClean="0"/>
              <a:t>However, wakefields (cavity modes, resistive wall) can cause coupling between bunches.</a:t>
            </a:r>
          </a:p>
          <a:p>
            <a:pPr eaLnBrk="1" hangingPunct="1"/>
            <a:r>
              <a:rPr lang="en-AU" smtClean="0"/>
              <a:t>This leads to coupled motion of the bunches in the beam – ‘Collective effects’</a:t>
            </a:r>
            <a:endParaRPr lang="en-US" smtClean="0"/>
          </a:p>
        </p:txBody>
      </p:sp>
      <p:pic>
        <p:nvPicPr>
          <p:cNvPr id="4" name="Picture 46" descr="xdb_stable.eps"/>
          <p:cNvPicPr>
            <a:picLocks noChangeAspect="1"/>
          </p:cNvPicPr>
          <p:nvPr/>
        </p:nvPicPr>
        <p:blipFill>
          <a:blip r:embed="rId2" cstate="print"/>
          <a:srcRect l="34302" t="29219" r="30669" b="32867"/>
          <a:stretch>
            <a:fillRect/>
          </a:stretch>
        </p:blipFill>
        <p:spPr bwMode="auto">
          <a:xfrm>
            <a:off x="792719" y="3617536"/>
            <a:ext cx="2485753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7" descr="xdb_unstable.eps"/>
          <p:cNvPicPr>
            <a:picLocks noChangeAspect="1"/>
          </p:cNvPicPr>
          <p:nvPr/>
        </p:nvPicPr>
        <p:blipFill>
          <a:blip r:embed="rId3" cstate="print"/>
          <a:srcRect l="37999" t="8765" r="32079" b="12344"/>
          <a:stretch>
            <a:fillRect/>
          </a:stretch>
        </p:blipFill>
        <p:spPr bwMode="auto">
          <a:xfrm>
            <a:off x="4932040" y="3717032"/>
            <a:ext cx="151216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1" descr="beamspot2h.png"/>
          <p:cNvPicPr>
            <a:picLocks noChangeAspect="1"/>
          </p:cNvPicPr>
          <p:nvPr/>
        </p:nvPicPr>
        <p:blipFill>
          <a:blip r:embed="rId4" cstate="print"/>
          <a:srcRect l="13371" t="8929" r="10416" b="12488"/>
          <a:stretch>
            <a:fillRect/>
          </a:stretch>
        </p:blipFill>
        <p:spPr bwMode="auto">
          <a:xfrm>
            <a:off x="6588224" y="3717032"/>
            <a:ext cx="1794669" cy="196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Arrow 6"/>
          <p:cNvSpPr/>
          <p:nvPr/>
        </p:nvSpPr>
        <p:spPr>
          <a:xfrm>
            <a:off x="3563888" y="4365104"/>
            <a:ext cx="1159383" cy="5819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pPr eaLnBrk="1" hangingPunct="1"/>
            <a:r>
              <a:rPr lang="en-AU" sz="3600" dirty="0" smtClean="0"/>
              <a:t>Collective Effects</a:t>
            </a:r>
            <a:endParaRPr lang="en-US" sz="3600" dirty="0" smtClean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AU" sz="2800" smtClean="0"/>
              <a:t>Oscillation modes – similar to linked pendulum, instead of springs we have impedance. </a:t>
            </a:r>
          </a:p>
          <a:p>
            <a:pPr eaLnBrk="1" hangingPunct="1"/>
            <a:r>
              <a:rPr lang="en-AU" sz="2800" smtClean="0"/>
              <a:t>N-1 modes of oscillation for each bunch in the beam. Phase diff = 2</a:t>
            </a:r>
            <a:r>
              <a:rPr lang="el-GR" sz="2800" smtClean="0">
                <a:cs typeface="Arial" charset="0"/>
              </a:rPr>
              <a:t>π</a:t>
            </a:r>
            <a:r>
              <a:rPr lang="en-AU" sz="2800" smtClean="0">
                <a:cs typeface="Arial" charset="0"/>
              </a:rPr>
              <a:t>.</a:t>
            </a:r>
            <a:r>
              <a:rPr lang="en-AU" sz="2800" smtClean="0"/>
              <a:t>M/N </a:t>
            </a:r>
          </a:p>
          <a:p>
            <a:pPr eaLnBrk="1" hangingPunct="1"/>
            <a:endParaRPr lang="en-US" sz="2800" smtClean="0"/>
          </a:p>
        </p:txBody>
      </p:sp>
      <p:pic>
        <p:nvPicPr>
          <p:cNvPr id="55300" name="Picture 7" descr="coupled_pendulum2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8200" y="1804988"/>
            <a:ext cx="4038600" cy="41163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648"/>
            <a:ext cx="8229600" cy="6921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AU" sz="4000" dirty="0" smtClean="0"/>
              <a:t>Collective instability symptoms</a:t>
            </a:r>
            <a:endParaRPr lang="en-US" sz="4000" dirty="0" smtClean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4149725"/>
            <a:ext cx="8964613" cy="5762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AU" sz="2000" smtClean="0"/>
              <a:t>Physical blow up in beam size – emittance growth – lifetime increase</a:t>
            </a:r>
            <a:endParaRPr lang="en-US" sz="2000" smtClean="0"/>
          </a:p>
        </p:txBody>
      </p:sp>
      <p:pic>
        <p:nvPicPr>
          <p:cNvPr id="56324" name="Picture 6" descr="blowup"/>
          <p:cNvPicPr>
            <a:picLocks noChangeAspect="1" noChangeArrowheads="1"/>
          </p:cNvPicPr>
          <p:nvPr>
            <p:ph sz="quarter" idx="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79613" y="4481513"/>
            <a:ext cx="4500562" cy="2376487"/>
          </a:xfrm>
          <a:noFill/>
        </p:spPr>
      </p:pic>
      <p:pic>
        <p:nvPicPr>
          <p:cNvPr id="56326" name="Picture 12" descr="spectrum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052513"/>
            <a:ext cx="4427538" cy="3097212"/>
          </a:xfrm>
          <a:noFill/>
        </p:spPr>
      </p:pic>
      <p:pic>
        <p:nvPicPr>
          <p:cNvPr id="56327" name="Picture 14" descr="55-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538" y="1052513"/>
            <a:ext cx="4716462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332656"/>
            <a:ext cx="8229600" cy="445219"/>
          </a:xfrm>
        </p:spPr>
        <p:txBody>
          <a:bodyPr>
            <a:noAutofit/>
          </a:bodyPr>
          <a:lstStyle/>
          <a:p>
            <a:pPr eaLnBrk="1" hangingPunct="1"/>
            <a:r>
              <a:rPr lang="en-AU" sz="3600" dirty="0" smtClean="0"/>
              <a:t>Inside a cavity</a:t>
            </a:r>
            <a:endParaRPr lang="en-US" sz="3600" dirty="0" smtClean="0"/>
          </a:p>
        </p:txBody>
      </p:sp>
      <p:pic>
        <p:nvPicPr>
          <p:cNvPr id="16387" name="Picture 7" descr="Res_cavity_E"/>
          <p:cNvPicPr>
            <a:picLocks noChangeAspect="1" noChangeArrowheads="1" noCro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844675"/>
            <a:ext cx="4495800" cy="2541588"/>
          </a:xfrm>
          <a:noFill/>
        </p:spPr>
      </p:pic>
      <p:pic>
        <p:nvPicPr>
          <p:cNvPr id="16388" name="Picture 8" descr="Res_cavity_M"/>
          <p:cNvPicPr>
            <a:picLocks noChangeAspect="1" noChangeArrowheads="1" noCro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1844675"/>
            <a:ext cx="4495800" cy="2541588"/>
          </a:xfrm>
          <a:noFill/>
        </p:spPr>
      </p:pic>
      <p:sp>
        <p:nvSpPr>
          <p:cNvPr id="16389" name="Text Box 9"/>
          <p:cNvSpPr txBox="1">
            <a:spLocks noChangeArrowheads="1"/>
          </p:cNvSpPr>
          <p:nvPr/>
        </p:nvSpPr>
        <p:spPr bwMode="auto">
          <a:xfrm>
            <a:off x="323850" y="4724400"/>
            <a:ext cx="8496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6390" name="Text Box 10"/>
          <p:cNvSpPr txBox="1">
            <a:spLocks noChangeArrowheads="1"/>
          </p:cNvSpPr>
          <p:nvPr/>
        </p:nvSpPr>
        <p:spPr bwMode="auto">
          <a:xfrm>
            <a:off x="0" y="4581128"/>
            <a:ext cx="8785225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AU" sz="2800" dirty="0"/>
              <a:t> Electric Field Peaks along the centre axis, Magnetic field is minimal.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AU" sz="2800" dirty="0"/>
              <a:t> Frequency of oscillation determined by cavity geometry.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AU" sz="3600" dirty="0" smtClean="0"/>
              <a:t>Instability Cures</a:t>
            </a:r>
            <a:endParaRPr lang="en-US" sz="3600" dirty="0" smtClean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en-AU" dirty="0" smtClean="0"/>
              <a:t>Design</a:t>
            </a:r>
          </a:p>
          <a:p>
            <a:pPr lvl="1"/>
            <a:r>
              <a:rPr lang="en-AU" dirty="0" smtClean="0"/>
              <a:t>Avoid sharp transitions and cavity-like structures in Vacuum components where possible. </a:t>
            </a:r>
          </a:p>
          <a:p>
            <a:pPr lvl="1"/>
            <a:r>
              <a:rPr lang="en-AU" dirty="0" smtClean="0"/>
              <a:t>Use tapers and RF shielding.</a:t>
            </a:r>
          </a:p>
          <a:p>
            <a:pPr eaLnBrk="1" hangingPunct="1"/>
            <a:endParaRPr lang="en-AU" dirty="0" smtClean="0"/>
          </a:p>
          <a:p>
            <a:pPr eaLnBrk="1" hangingPunct="1"/>
            <a:r>
              <a:rPr lang="en-AU" dirty="0" smtClean="0"/>
              <a:t>Chromaticity</a:t>
            </a:r>
          </a:p>
          <a:p>
            <a:pPr lvl="1" eaLnBrk="1" hangingPunct="1"/>
            <a:r>
              <a:rPr lang="en-AU" sz="2000" dirty="0" smtClean="0"/>
              <a:t>Introduce an energy dependant tune shift into the beam</a:t>
            </a:r>
          </a:p>
          <a:p>
            <a:pPr lvl="1" eaLnBrk="1" hangingPunct="1"/>
            <a:r>
              <a:rPr lang="en-AU" sz="2000" dirty="0" smtClean="0"/>
              <a:t>As particles undergo synchrotron phase oscillations, their tunes will shift, de-cohering any oscillations that are building up</a:t>
            </a:r>
          </a:p>
          <a:p>
            <a:pPr lvl="1" eaLnBrk="1" hangingPunct="1"/>
            <a:r>
              <a:rPr lang="en-AU" sz="2000" dirty="0" smtClean="0"/>
              <a:t>A type of ‘passive’ damping</a:t>
            </a:r>
            <a:endParaRPr lang="en-AU" sz="2000" dirty="0" smtClean="0"/>
          </a:p>
          <a:p>
            <a:pPr eaLnBrk="1" hangingPunct="1"/>
            <a:endParaRPr lang="en-AU" dirty="0" smtClean="0"/>
          </a:p>
          <a:p>
            <a:pPr eaLnBrk="1" hangingPunct="1"/>
            <a:r>
              <a:rPr lang="en-AU" dirty="0" smtClean="0"/>
              <a:t>Active </a:t>
            </a:r>
            <a:r>
              <a:rPr lang="en-AU" dirty="0" smtClean="0"/>
              <a:t>feedback</a:t>
            </a:r>
          </a:p>
          <a:p>
            <a:pPr lvl="1" eaLnBrk="1" hangingPunct="1"/>
            <a:r>
              <a:rPr lang="en-AU" sz="2000" dirty="0" smtClean="0"/>
              <a:t>Measure the bunch oscillations at a pickup</a:t>
            </a:r>
          </a:p>
          <a:p>
            <a:pPr lvl="1" eaLnBrk="1" hangingPunct="1"/>
            <a:r>
              <a:rPr lang="en-AU" sz="2000" dirty="0" smtClean="0"/>
              <a:t>Hit the bunch with a correction kick at the kickers</a:t>
            </a:r>
          </a:p>
          <a:p>
            <a:pPr lvl="1" eaLnBrk="1" hangingPunct="1"/>
            <a:r>
              <a:rPr lang="en-AU" sz="2000" dirty="0" smtClean="0"/>
              <a:t>Needs fine tuning to work properly, but can be very effective</a:t>
            </a:r>
          </a:p>
          <a:p>
            <a:pPr lvl="1" eaLnBrk="1" hangingPunct="1">
              <a:buNone/>
            </a:pPr>
            <a:endParaRPr lang="en-US" sz="2000" dirty="0" smtClean="0"/>
          </a:p>
          <a:p>
            <a:pPr eaLnBrk="1" hangingPunct="1"/>
            <a:r>
              <a:rPr lang="en-AU" dirty="0" smtClean="0"/>
              <a:t>Fill Patterns, Tune shifts and other tricks</a:t>
            </a:r>
            <a:endParaRPr lang="en-AU" dirty="0" smtClean="0"/>
          </a:p>
          <a:p>
            <a:pPr eaLnBrk="1" hangingPunct="1">
              <a:buFontTx/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60648"/>
            <a:ext cx="8229600" cy="6921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AU" sz="4000" dirty="0" smtClean="0"/>
              <a:t>Chromaticity + Fill pattern</a:t>
            </a:r>
            <a:endParaRPr lang="en-US" sz="4000" dirty="0" smtClean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052735"/>
            <a:ext cx="8229600" cy="1225327"/>
          </a:xfrm>
        </p:spPr>
        <p:txBody>
          <a:bodyPr>
            <a:normAutofit/>
          </a:bodyPr>
          <a:lstStyle/>
          <a:p>
            <a:pPr eaLnBrk="1" hangingPunct="1"/>
            <a:r>
              <a:rPr lang="en-AU" dirty="0" smtClean="0"/>
              <a:t>Chromaticity introduces a frequency shift of oscillation with energy.</a:t>
            </a:r>
          </a:p>
          <a:p>
            <a:pPr eaLnBrk="1" hangingPunct="1"/>
            <a:r>
              <a:rPr lang="en-AU" dirty="0" smtClean="0"/>
              <a:t>Head-tail damping occurs</a:t>
            </a:r>
          </a:p>
          <a:p>
            <a:pPr eaLnBrk="1" hangingPunct="1"/>
            <a:r>
              <a:rPr lang="en-AU" dirty="0" smtClean="0"/>
              <a:t>Effective, but reduces dynamic aperture. </a:t>
            </a:r>
            <a:endParaRPr lang="en-US" dirty="0" smtClean="0"/>
          </a:p>
        </p:txBody>
      </p:sp>
      <p:pic>
        <p:nvPicPr>
          <p:cNvPr id="58372" name="Picture 7" descr="thresholds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5616" y="2204864"/>
            <a:ext cx="6480075" cy="3927236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AU" sz="3600" dirty="0" smtClean="0"/>
              <a:t>Active Feedback</a:t>
            </a:r>
            <a:endParaRPr lang="en-US" sz="3600" dirty="0" smtClean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AU" dirty="0" smtClean="0"/>
              <a:t>Measure the bunch oscillations at a pickup</a:t>
            </a:r>
          </a:p>
          <a:p>
            <a:pPr eaLnBrk="1" hangingPunct="1"/>
            <a:r>
              <a:rPr lang="en-AU" dirty="0" smtClean="0"/>
              <a:t>Hit the bunch with a correction kick at the kickers</a:t>
            </a:r>
          </a:p>
          <a:p>
            <a:pPr eaLnBrk="1" hangingPunct="1"/>
            <a:r>
              <a:rPr lang="en-AU" dirty="0" smtClean="0"/>
              <a:t>Needs fine tuning to work properly, but can be very effective</a:t>
            </a:r>
            <a:endParaRPr lang="en-US" dirty="0" smtClean="0"/>
          </a:p>
        </p:txBody>
      </p:sp>
      <p:pic>
        <p:nvPicPr>
          <p:cNvPr id="4" name="Picture 4" descr="http://media.soundonsound.com/sos/may00/images/synth.fig1.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2564904"/>
            <a:ext cx="2830488" cy="178818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691680" y="4437112"/>
            <a:ext cx="5689922" cy="1750159"/>
          </a:xfrm>
          <a:prstGeom prst="rect">
            <a:avLst/>
          </a:prstGeom>
          <a:noFill/>
        </p:spPr>
      </p:pic>
      <p:pic>
        <p:nvPicPr>
          <p:cNvPr id="6" name="Picture 10" descr="http://images.monoprice.com/productlargeimages/1001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2708920"/>
            <a:ext cx="1991544" cy="14936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 smtClean="0"/>
              <a:t>The system</a:t>
            </a:r>
            <a:endParaRPr lang="en-AU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96752"/>
            <a:ext cx="1800200" cy="576064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en-AU" dirty="0" smtClean="0"/>
              <a:t>Pickup BPM and Hybrids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43</a:t>
            </a:fld>
            <a:endParaRPr lang="en-AU"/>
          </a:p>
        </p:txBody>
      </p:sp>
      <p:pic>
        <p:nvPicPr>
          <p:cNvPr id="31746" name="Picture 2" descr="http://sol.synchrotron.org.au/userfiles/2013/08/28/2013-08-19%2010_19_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4228" y="1700808"/>
            <a:ext cx="1890210" cy="2520280"/>
          </a:xfrm>
          <a:prstGeom prst="rect">
            <a:avLst/>
          </a:prstGeom>
          <a:noFill/>
        </p:spPr>
      </p:pic>
      <p:pic>
        <p:nvPicPr>
          <p:cNvPr id="31748" name="Picture 4" descr="http://sol.synchrotron.org.au/userfiles/2013/11/26/2013-11-26%2013_08_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890" y="1700808"/>
            <a:ext cx="1890210" cy="2520280"/>
          </a:xfrm>
          <a:prstGeom prst="rect">
            <a:avLst/>
          </a:prstGeom>
          <a:noFill/>
        </p:spPr>
      </p:pic>
      <p:pic>
        <p:nvPicPr>
          <p:cNvPr id="31750" name="Picture 6" descr="http://sol.synchrotron.org.au/userfiles/2013/11/23/2013-11-22%2020_49_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303" y="1772816"/>
            <a:ext cx="1882110" cy="2520280"/>
          </a:xfrm>
          <a:prstGeom prst="rect">
            <a:avLst/>
          </a:prstGeom>
          <a:noFill/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491880" y="1124744"/>
            <a:ext cx="2016224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Processing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588224" y="1052736"/>
            <a:ext cx="1944216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X/Y Kickers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627784" y="2924944"/>
            <a:ext cx="594066" cy="2494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ight Arrow 10"/>
          <p:cNvSpPr/>
          <p:nvPr/>
        </p:nvSpPr>
        <p:spPr>
          <a:xfrm>
            <a:off x="5724128" y="2780928"/>
            <a:ext cx="594066" cy="2494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" y="4509120"/>
            <a:ext cx="3140336" cy="1584176"/>
          </a:xfrm>
          <a:prstGeom prst="rect">
            <a:avLst/>
          </a:prstGeom>
          <a:noFill/>
          <a:ln/>
        </p:spPr>
      </p:pic>
      <p:pic>
        <p:nvPicPr>
          <p:cNvPr id="31755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4365104"/>
            <a:ext cx="2288679" cy="22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7" name="Picture 13" descr="http://sol.synchrotron.org.au/userfiles/2013/08/28/actuation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248" y="4293096"/>
            <a:ext cx="1499432" cy="2030753"/>
          </a:xfrm>
          <a:prstGeom prst="rect">
            <a:avLst/>
          </a:prstGeom>
          <a:noFill/>
        </p:spPr>
      </p:pic>
      <p:pic>
        <p:nvPicPr>
          <p:cNvPr id="19" name="Picture 18" descr="BBBoverview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1124744"/>
            <a:ext cx="8680537" cy="5184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AU" sz="3600" dirty="0" smtClean="0"/>
              <a:t>Conclusion</a:t>
            </a:r>
            <a:endParaRPr lang="en-US" sz="3600" dirty="0" smtClean="0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752"/>
            <a:ext cx="4762872" cy="4929411"/>
          </a:xfrm>
        </p:spPr>
        <p:txBody>
          <a:bodyPr/>
          <a:lstStyle/>
          <a:p>
            <a:pPr eaLnBrk="1" hangingPunct="1"/>
            <a:r>
              <a:rPr lang="en-AU" sz="2400" dirty="0" smtClean="0"/>
              <a:t>RF </a:t>
            </a:r>
            <a:r>
              <a:rPr lang="en-AU" sz="2400" dirty="0" smtClean="0"/>
              <a:t>and Impedance effects </a:t>
            </a:r>
            <a:r>
              <a:rPr lang="en-AU" sz="2400" dirty="0" smtClean="0"/>
              <a:t>directly affect </a:t>
            </a:r>
            <a:r>
              <a:rPr lang="en-AU" sz="2400" dirty="0" smtClean="0"/>
              <a:t>beam stability and </a:t>
            </a:r>
            <a:r>
              <a:rPr lang="en-AU" sz="2400" dirty="0" smtClean="0"/>
              <a:t>can severely limit the performance of accelerators</a:t>
            </a:r>
          </a:p>
          <a:p>
            <a:pPr eaLnBrk="1" hangingPunct="1"/>
            <a:endParaRPr lang="en-AU" sz="2400" dirty="0" smtClean="0"/>
          </a:p>
          <a:p>
            <a:pPr eaLnBrk="1" hangingPunct="1"/>
            <a:r>
              <a:rPr lang="en-AU" sz="2400" dirty="0" smtClean="0"/>
              <a:t>Proper care must be taken in design of components and often active feedback is required.</a:t>
            </a:r>
          </a:p>
          <a:p>
            <a:pPr eaLnBrk="1" hangingPunct="1"/>
            <a:endParaRPr lang="en-AU" dirty="0" smtClean="0"/>
          </a:p>
          <a:p>
            <a:pPr eaLnBrk="1" hangingPunct="1"/>
            <a:endParaRPr lang="en-US" dirty="0" smtClean="0"/>
          </a:p>
        </p:txBody>
      </p:sp>
      <p:pic>
        <p:nvPicPr>
          <p:cNvPr id="16387" name="Picture 3" descr="C:\Users\dowdr\Documents\oh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8805" y="1124744"/>
            <a:ext cx="3585195" cy="43485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Spare slides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45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smtClean="0"/>
              <a:t>Robinson stability criteria</a:t>
            </a:r>
            <a:endParaRPr lang="en-US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AU" smtClean="0"/>
              <a:t>Phase stability with no beam loading:      				</a:t>
            </a:r>
            <a:r>
              <a:rPr lang="el-GR" smtClean="0">
                <a:cs typeface="Arial" charset="0"/>
              </a:rPr>
              <a:t>π</a:t>
            </a:r>
            <a:r>
              <a:rPr lang="en-AU" smtClean="0">
                <a:cs typeface="Arial" charset="0"/>
              </a:rPr>
              <a:t>/2 </a:t>
            </a:r>
            <a:r>
              <a:rPr lang="en-AU" smtClean="0"/>
              <a:t>&lt; </a:t>
            </a:r>
            <a:r>
              <a:rPr lang="el-GR" smtClean="0">
                <a:cs typeface="Arial" charset="0"/>
              </a:rPr>
              <a:t>φ</a:t>
            </a:r>
            <a:r>
              <a:rPr lang="en-AU" baseline="-25000" smtClean="0">
                <a:cs typeface="Arial" charset="0"/>
              </a:rPr>
              <a:t>s</a:t>
            </a:r>
            <a:r>
              <a:rPr lang="en-AU" smtClean="0">
                <a:cs typeface="Arial" charset="0"/>
              </a:rPr>
              <a:t> &lt; </a:t>
            </a:r>
            <a:r>
              <a:rPr lang="el-GR" smtClean="0">
                <a:cs typeface="Arial" charset="0"/>
              </a:rPr>
              <a:t>π</a:t>
            </a:r>
            <a:endParaRPr lang="en-AU" smtClean="0">
              <a:cs typeface="Arial" charset="0"/>
            </a:endParaRPr>
          </a:p>
          <a:p>
            <a:pPr eaLnBrk="1" hangingPunct="1"/>
            <a:r>
              <a:rPr lang="en-AU" smtClean="0">
                <a:cs typeface="Arial" charset="0"/>
              </a:rPr>
              <a:t>Beam loading induces a phase shift in the RF potential, new stability requirement:    				P</a:t>
            </a:r>
            <a:r>
              <a:rPr lang="en-AU" baseline="-25000" smtClean="0">
                <a:cs typeface="Arial" charset="0"/>
              </a:rPr>
              <a:t>b</a:t>
            </a:r>
            <a:r>
              <a:rPr lang="en-AU" smtClean="0">
                <a:cs typeface="Arial" charset="0"/>
              </a:rPr>
              <a:t> &lt; P</a:t>
            </a:r>
            <a:r>
              <a:rPr lang="en-AU" baseline="-25000" smtClean="0">
                <a:cs typeface="Arial" charset="0"/>
              </a:rPr>
              <a:t>W</a:t>
            </a:r>
          </a:p>
          <a:p>
            <a:pPr eaLnBrk="1" hangingPunct="1"/>
            <a:endParaRPr lang="en-AU" baseline="-25000" smtClean="0">
              <a:cs typeface="Arial" charset="0"/>
            </a:endParaRPr>
          </a:p>
          <a:p>
            <a:pPr eaLnBrk="1" hangingPunct="1"/>
            <a:r>
              <a:rPr lang="en-AU" smtClean="0">
                <a:cs typeface="Arial" charset="0"/>
              </a:rPr>
              <a:t>But this criteria just results in stable oscillations, we want damping…</a:t>
            </a:r>
            <a:endParaRPr lang="el-GR" smtClean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smtClean="0"/>
              <a:t>Robinson Damping</a:t>
            </a:r>
            <a:endParaRPr lang="en-US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827463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AU" sz="2400" smtClean="0"/>
              <a:t>Need to consider bunch centroid.</a:t>
            </a:r>
          </a:p>
          <a:p>
            <a:pPr eaLnBrk="1" hangingPunct="1">
              <a:lnSpc>
                <a:spcPct val="90000"/>
              </a:lnSpc>
            </a:pPr>
            <a:r>
              <a:rPr lang="en-AU" sz="2400" smtClean="0"/>
              <a:t>P &gt; P0 </a:t>
            </a:r>
            <a:r>
              <a:rPr lang="en-AU" sz="2400" smtClean="0">
                <a:cs typeface="Arial" charset="0"/>
              </a:rPr>
              <a:t>→ </a:t>
            </a:r>
            <a:r>
              <a:rPr lang="el-GR" sz="2400" smtClean="0">
                <a:cs typeface="Arial" charset="0"/>
              </a:rPr>
              <a:t>ω</a:t>
            </a:r>
            <a:r>
              <a:rPr lang="en-AU" sz="2400" baseline="-25000" smtClean="0">
                <a:cs typeface="Arial" charset="0"/>
              </a:rPr>
              <a:t>r</a:t>
            </a:r>
            <a:r>
              <a:rPr lang="en-AU" sz="2400" smtClean="0">
                <a:cs typeface="Arial" charset="0"/>
              </a:rPr>
              <a:t> &lt; </a:t>
            </a:r>
            <a:r>
              <a:rPr lang="el-GR" sz="2400" smtClean="0">
                <a:cs typeface="Arial" charset="0"/>
              </a:rPr>
              <a:t>ω</a:t>
            </a:r>
            <a:r>
              <a:rPr lang="en-AU" sz="2400" baseline="-25000" smtClean="0">
                <a:cs typeface="Arial" charset="0"/>
              </a:rPr>
              <a:t>RF</a:t>
            </a:r>
            <a:endParaRPr lang="el-GR" sz="2400" smtClean="0"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AU" sz="2400" smtClean="0"/>
              <a:t>It will sample cavity impedance at a lower frequency.</a:t>
            </a:r>
          </a:p>
          <a:p>
            <a:pPr eaLnBrk="1" hangingPunct="1">
              <a:lnSpc>
                <a:spcPct val="90000"/>
              </a:lnSpc>
            </a:pPr>
            <a:r>
              <a:rPr lang="en-AU" sz="2400" smtClean="0"/>
              <a:t>If the cavity is detuned in the correct direction, higher energy bunch will dump more energy into cavity.</a:t>
            </a:r>
          </a:p>
          <a:p>
            <a:pPr eaLnBrk="1" hangingPunct="1">
              <a:lnSpc>
                <a:spcPct val="90000"/>
              </a:lnSpc>
            </a:pPr>
            <a:r>
              <a:rPr lang="en-AU" sz="2400" smtClean="0"/>
              <a:t>Motion will be damped.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smtClean="0"/>
          </a:p>
        </p:txBody>
      </p:sp>
      <p:pic>
        <p:nvPicPr>
          <p:cNvPr id="26628" name="Picture 7" descr="resonator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4663" y="1557338"/>
            <a:ext cx="4859337" cy="5300662"/>
          </a:xfrm>
          <a:noFill/>
        </p:spPr>
      </p:pic>
      <p:pic>
        <p:nvPicPr>
          <p:cNvPr id="9224" name="Picture 8" descr="resonator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1557338"/>
            <a:ext cx="4859337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11" descr="detun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4663" y="1557338"/>
            <a:ext cx="4859337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8" name="Picture 12" descr="detuned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4663" y="1557338"/>
            <a:ext cx="4859337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smtClean="0"/>
              <a:t>Robinson Instability</a:t>
            </a:r>
            <a:endParaRPr lang="en-US" smtClean="0"/>
          </a:p>
        </p:txBody>
      </p:sp>
      <p:pic>
        <p:nvPicPr>
          <p:cNvPr id="27651" name="Picture 10" descr="largesynch"/>
          <p:cNvPicPr>
            <a:picLocks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" y="1600200"/>
            <a:ext cx="7931150" cy="2185988"/>
          </a:xfrm>
          <a:noFill/>
        </p:spPr>
      </p:pic>
      <p:pic>
        <p:nvPicPr>
          <p:cNvPr id="27652" name="Picture 11" descr="norobinson"/>
          <p:cNvPicPr>
            <a:picLocks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9750" y="3938588"/>
            <a:ext cx="7932738" cy="21875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sz="4000" smtClean="0"/>
              <a:t>Resistive Wall – Vacuum Chamber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3"/>
          </p:nvPr>
        </p:nvSpPr>
        <p:spPr/>
        <p:txBody>
          <a:bodyPr/>
          <a:lstStyle/>
          <a:p>
            <a:pPr eaLnBrk="1" hangingPunct="1"/>
            <a:r>
              <a:rPr lang="en-AU" sz="2800" smtClean="0"/>
              <a:t>Stainless Steel 216m</a:t>
            </a:r>
          </a:p>
          <a:p>
            <a:pPr eaLnBrk="1" hangingPunct="1"/>
            <a:endParaRPr lang="en-AU" sz="2800" smtClean="0"/>
          </a:p>
          <a:p>
            <a:pPr eaLnBrk="1" hangingPunct="1"/>
            <a:r>
              <a:rPr lang="en-AU" sz="2800" smtClean="0"/>
              <a:t>Pumping Antechamber</a:t>
            </a:r>
          </a:p>
          <a:p>
            <a:pPr eaLnBrk="1" hangingPunct="1"/>
            <a:endParaRPr lang="en-AU" sz="2800" smtClean="0"/>
          </a:p>
          <a:p>
            <a:pPr eaLnBrk="1" hangingPunct="1"/>
            <a:r>
              <a:rPr lang="en-AU" sz="2800" smtClean="0"/>
              <a:t>32 mm High</a:t>
            </a:r>
          </a:p>
          <a:p>
            <a:pPr eaLnBrk="1" hangingPunct="1">
              <a:buFontTx/>
              <a:buNone/>
            </a:pPr>
            <a:endParaRPr lang="en-AU" sz="2800" smtClean="0"/>
          </a:p>
          <a:p>
            <a:pPr eaLnBrk="1" hangingPunct="1"/>
            <a:r>
              <a:rPr lang="en-AU" sz="2800" smtClean="0"/>
              <a:t>70 mm wide </a:t>
            </a:r>
          </a:p>
        </p:txBody>
      </p:sp>
      <p:pic>
        <p:nvPicPr>
          <p:cNvPr id="39940" name="Picture 4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33438" y="1600200"/>
            <a:ext cx="3284537" cy="2185988"/>
          </a:xfrm>
          <a:noFill/>
        </p:spPr>
      </p:pic>
      <p:pic>
        <p:nvPicPr>
          <p:cNvPr id="39941" name="Picture 5" descr="Chamber cross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4988" y="3938588"/>
            <a:ext cx="3883025" cy="21875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332656"/>
            <a:ext cx="8748464" cy="576064"/>
          </a:xfrm>
        </p:spPr>
        <p:txBody>
          <a:bodyPr>
            <a:noAutofit/>
          </a:bodyPr>
          <a:lstStyle/>
          <a:p>
            <a:pPr eaLnBrk="1" hangingPunct="1"/>
            <a:r>
              <a:rPr lang="en-AU" sz="3600" dirty="0" smtClean="0"/>
              <a:t> </a:t>
            </a:r>
            <a:r>
              <a:rPr lang="en-AU" sz="3600" dirty="0" smtClean="0"/>
              <a:t>RF </a:t>
            </a:r>
            <a:r>
              <a:rPr lang="en-AU" sz="3600" dirty="0" smtClean="0"/>
              <a:t>System at the Australian Synchrotron</a:t>
            </a:r>
            <a:endParaRPr lang="en-US" sz="3600" dirty="0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1052736"/>
            <a:ext cx="8229600" cy="2185988"/>
          </a:xfrm>
        </p:spPr>
        <p:txBody>
          <a:bodyPr/>
          <a:lstStyle/>
          <a:p>
            <a:pPr eaLnBrk="1" hangingPunct="1"/>
            <a:r>
              <a:rPr lang="en-AU" sz="2800" dirty="0" smtClean="0"/>
              <a:t>4 independent stations</a:t>
            </a:r>
          </a:p>
          <a:p>
            <a:pPr eaLnBrk="1" hangingPunct="1"/>
            <a:r>
              <a:rPr lang="en-AU" sz="2800" dirty="0" smtClean="0"/>
              <a:t>3MV total voltage - 750 KV per cavity</a:t>
            </a:r>
          </a:p>
          <a:p>
            <a:pPr eaLnBrk="1" hangingPunct="1"/>
            <a:r>
              <a:rPr lang="en-AU" sz="2800" dirty="0" smtClean="0"/>
              <a:t>150 kW per klystron</a:t>
            </a:r>
          </a:p>
          <a:p>
            <a:pPr eaLnBrk="1" hangingPunct="1"/>
            <a:endParaRPr lang="en-US" sz="2800" dirty="0" smtClean="0"/>
          </a:p>
        </p:txBody>
      </p:sp>
      <p:pic>
        <p:nvPicPr>
          <p:cNvPr id="13316" name="Picture 4" descr="SRRFoverview3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47664" y="2708920"/>
            <a:ext cx="6264275" cy="33178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AU" sz="4000" smtClean="0"/>
              <a:t>Chamber Transverse Impedance</a:t>
            </a:r>
          </a:p>
        </p:txBody>
      </p:sp>
      <p:sp>
        <p:nvSpPr>
          <p:cNvPr id="51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08050"/>
            <a:ext cx="8147050" cy="5218113"/>
          </a:xfrm>
        </p:spPr>
        <p:txBody>
          <a:bodyPr/>
          <a:lstStyle/>
          <a:p>
            <a:pPr eaLnBrk="1" hangingPunct="1"/>
            <a:r>
              <a:rPr lang="en-AU" sz="2800" smtClean="0"/>
              <a:t>Using Gluckstern + Zotter equation,  </a:t>
            </a:r>
          </a:p>
          <a:p>
            <a:pPr eaLnBrk="1" hangingPunct="1"/>
            <a:endParaRPr lang="en-AU" sz="2800" smtClean="0"/>
          </a:p>
          <a:p>
            <a:pPr eaLnBrk="1" hangingPunct="1">
              <a:buFontTx/>
              <a:buNone/>
            </a:pPr>
            <a:r>
              <a:rPr lang="en-AU" sz="2800" smtClean="0"/>
              <a:t>With,</a:t>
            </a:r>
          </a:p>
          <a:p>
            <a:pPr eaLnBrk="1" hangingPunct="1"/>
            <a:endParaRPr lang="en-AU" sz="2800" smtClean="0"/>
          </a:p>
          <a:p>
            <a:pPr eaLnBrk="1" hangingPunct="1"/>
            <a:endParaRPr lang="en-AU" sz="2800" smtClean="0"/>
          </a:p>
          <a:p>
            <a:pPr eaLnBrk="1" hangingPunct="1"/>
            <a:r>
              <a:rPr lang="en-AU" sz="2800" smtClean="0"/>
              <a:t>We get:</a:t>
            </a:r>
          </a:p>
          <a:p>
            <a:pPr eaLnBrk="1" hangingPunct="1"/>
            <a:endParaRPr lang="en-AU" sz="2800" smtClean="0"/>
          </a:p>
          <a:p>
            <a:pPr eaLnBrk="1" hangingPunct="1"/>
            <a:endParaRPr lang="en-AU" sz="2800" smtClean="0"/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>
            <p:ph sz="quarter" idx="2"/>
          </p:nvPr>
        </p:nvGraphicFramePr>
        <p:xfrm>
          <a:off x="684213" y="4149725"/>
          <a:ext cx="7850187" cy="873125"/>
        </p:xfrm>
        <a:graphic>
          <a:graphicData uri="http://schemas.openxmlformats.org/presentationml/2006/ole">
            <p:oleObj spid="_x0000_s7170" name="Equation" r:id="rId3" imgW="3873240" imgH="431640" progId="Equation.3">
              <p:embed/>
            </p:oleObj>
          </a:graphicData>
        </a:graphic>
      </p:graphicFrame>
      <p:graphicFrame>
        <p:nvGraphicFramePr>
          <p:cNvPr id="5123" name="Object 5"/>
          <p:cNvGraphicFramePr>
            <a:graphicFrameLocks noChangeAspect="1"/>
          </p:cNvGraphicFramePr>
          <p:nvPr>
            <p:ph sz="quarter" idx="3"/>
          </p:nvPr>
        </p:nvGraphicFramePr>
        <p:xfrm>
          <a:off x="684213" y="5084763"/>
          <a:ext cx="7777162" cy="844550"/>
        </p:xfrm>
        <a:graphic>
          <a:graphicData uri="http://schemas.openxmlformats.org/presentationml/2006/ole">
            <p:oleObj spid="_x0000_s7171" name="Equation" r:id="rId4" imgW="3860640" imgH="419040" progId="Equation.3">
              <p:embed/>
            </p:oleObj>
          </a:graphicData>
        </a:graphic>
      </p:graphicFrame>
      <p:graphicFrame>
        <p:nvGraphicFramePr>
          <p:cNvPr id="5124" name="Object 6"/>
          <p:cNvGraphicFramePr>
            <a:graphicFrameLocks noChangeAspect="1"/>
          </p:cNvGraphicFramePr>
          <p:nvPr/>
        </p:nvGraphicFramePr>
        <p:xfrm>
          <a:off x="2700338" y="2565400"/>
          <a:ext cx="3384550" cy="890588"/>
        </p:xfrm>
        <a:graphic>
          <a:graphicData uri="http://schemas.openxmlformats.org/presentationml/2006/ole">
            <p:oleObj spid="_x0000_s7172" name="Equation" r:id="rId5" imgW="1688760" imgH="444240" progId="Equation.3">
              <p:embed/>
            </p:oleObj>
          </a:graphicData>
        </a:graphic>
      </p:graphicFrame>
      <p:graphicFrame>
        <p:nvGraphicFramePr>
          <p:cNvPr id="5125" name="Object 7"/>
          <p:cNvGraphicFramePr>
            <a:graphicFrameLocks noChangeAspect="1"/>
          </p:cNvGraphicFramePr>
          <p:nvPr/>
        </p:nvGraphicFramePr>
        <p:xfrm>
          <a:off x="2411413" y="1412875"/>
          <a:ext cx="4465637" cy="935038"/>
        </p:xfrm>
        <a:graphic>
          <a:graphicData uri="http://schemas.openxmlformats.org/presentationml/2006/ole">
            <p:oleObj spid="_x0000_s7173" name="Equation" r:id="rId6" imgW="1879560" imgH="4316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smtClean="0"/>
              <a:t> Growth Rates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218488" cy="4525963"/>
          </a:xfrm>
        </p:spPr>
        <p:txBody>
          <a:bodyPr/>
          <a:lstStyle/>
          <a:p>
            <a:pPr eaLnBrk="1" hangingPunct="1"/>
            <a:r>
              <a:rPr lang="en-AU" sz="2800" smtClean="0"/>
              <a:t>Coupled bunch Growth Rates</a:t>
            </a:r>
          </a:p>
          <a:p>
            <a:pPr eaLnBrk="1" hangingPunct="1"/>
            <a:endParaRPr lang="en-AU" sz="2800" smtClean="0"/>
          </a:p>
          <a:p>
            <a:pPr eaLnBrk="1" hangingPunct="1"/>
            <a:endParaRPr lang="en-AU" sz="2800" smtClean="0"/>
          </a:p>
          <a:p>
            <a:pPr eaLnBrk="1" hangingPunct="1"/>
            <a:r>
              <a:rPr lang="en-AU" sz="2800" smtClean="0"/>
              <a:t>Vertical growth rate (200mA) = 1.5 ms</a:t>
            </a:r>
          </a:p>
          <a:p>
            <a:pPr eaLnBrk="1" hangingPunct="1"/>
            <a:r>
              <a:rPr lang="en-AU" sz="2800" smtClean="0"/>
              <a:t>Horizontal growth rate (200mA) = 3.6 ms</a:t>
            </a:r>
          </a:p>
          <a:p>
            <a:pPr eaLnBrk="1" hangingPunct="1"/>
            <a:endParaRPr lang="en-AU" sz="2800" smtClean="0"/>
          </a:p>
          <a:p>
            <a:pPr eaLnBrk="1" hangingPunct="1"/>
            <a:r>
              <a:rPr lang="en-AU" sz="2800" smtClean="0"/>
              <a:t>Vertical radiation damping = 4.82 ms</a:t>
            </a:r>
          </a:p>
          <a:p>
            <a:pPr eaLnBrk="1" hangingPunct="1"/>
            <a:r>
              <a:rPr lang="en-AU" sz="2800" smtClean="0"/>
              <a:t>Horizontal radiation damping = 3.54 ms</a:t>
            </a:r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>
            <p:ph sz="half" idx="2"/>
          </p:nvPr>
        </p:nvGraphicFramePr>
        <p:xfrm>
          <a:off x="2206625" y="2205038"/>
          <a:ext cx="2859088" cy="942975"/>
        </p:xfrm>
        <a:graphic>
          <a:graphicData uri="http://schemas.openxmlformats.org/presentationml/2006/ole">
            <p:oleObj spid="_x0000_s8194" name="Equation" r:id="rId3" imgW="1193760" imgH="3934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smtClean="0"/>
              <a:t>Impedance of IVUs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291513" cy="4525963"/>
          </a:xfrm>
        </p:spPr>
        <p:txBody>
          <a:bodyPr/>
          <a:lstStyle/>
          <a:p>
            <a:pPr eaLnBrk="1" hangingPunct="1"/>
            <a:r>
              <a:rPr lang="en-AU" sz="2800" smtClean="0"/>
              <a:t>6 mm Gap IVU:</a:t>
            </a:r>
          </a:p>
          <a:p>
            <a:pPr eaLnBrk="1" hangingPunct="1"/>
            <a:endParaRPr lang="en-AU" sz="2800" smtClean="0"/>
          </a:p>
          <a:p>
            <a:pPr eaLnBrk="1" hangingPunct="1"/>
            <a:endParaRPr lang="en-AU" sz="2800" smtClean="0"/>
          </a:p>
          <a:p>
            <a:pPr eaLnBrk="1" hangingPunct="1"/>
            <a:r>
              <a:rPr lang="en-AU" sz="2800" smtClean="0"/>
              <a:t>6.6 mm Gap IVUs:</a:t>
            </a:r>
          </a:p>
          <a:p>
            <a:pPr eaLnBrk="1" hangingPunct="1"/>
            <a:endParaRPr lang="en-AU" sz="2800" smtClean="0"/>
          </a:p>
          <a:p>
            <a:pPr eaLnBrk="1" hangingPunct="1"/>
            <a:endParaRPr lang="en-AU" sz="2800" smtClean="0"/>
          </a:p>
          <a:p>
            <a:pPr eaLnBrk="1" hangingPunct="1"/>
            <a:r>
              <a:rPr lang="en-AU" sz="2800" smtClean="0"/>
              <a:t>All three at minimum gap is a 73% increase in the ring transverse impedance!</a:t>
            </a:r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>
            <p:ph sz="quarter" idx="2"/>
          </p:nvPr>
        </p:nvGraphicFramePr>
        <p:xfrm>
          <a:off x="1331913" y="2205038"/>
          <a:ext cx="6119812" cy="877887"/>
        </p:xfrm>
        <a:graphic>
          <a:graphicData uri="http://schemas.openxmlformats.org/presentationml/2006/ole">
            <p:oleObj spid="_x0000_s9218" name="Equation" r:id="rId3" imgW="2920680" imgH="419040" progId="Equation.3">
              <p:embed/>
            </p:oleObj>
          </a:graphicData>
        </a:graphic>
      </p:graphicFrame>
      <p:graphicFrame>
        <p:nvGraphicFramePr>
          <p:cNvPr id="7171" name="Object 5"/>
          <p:cNvGraphicFramePr>
            <a:graphicFrameLocks noChangeAspect="1"/>
          </p:cNvGraphicFramePr>
          <p:nvPr>
            <p:ph sz="quarter" idx="3"/>
          </p:nvPr>
        </p:nvGraphicFramePr>
        <p:xfrm>
          <a:off x="1331913" y="3860800"/>
          <a:ext cx="6007100" cy="877888"/>
        </p:xfrm>
        <a:graphic>
          <a:graphicData uri="http://schemas.openxmlformats.org/presentationml/2006/ole">
            <p:oleObj spid="_x0000_s9219" name="Equation" r:id="rId4" imgW="2869920" imgH="4190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648"/>
            <a:ext cx="8229600" cy="647402"/>
          </a:xfrm>
        </p:spPr>
        <p:txBody>
          <a:bodyPr>
            <a:noAutofit/>
          </a:bodyPr>
          <a:lstStyle/>
          <a:p>
            <a:pPr eaLnBrk="1" hangingPunct="1"/>
            <a:r>
              <a:rPr lang="en-AU" sz="3200" dirty="0" smtClean="0"/>
              <a:t>Normal Conducting </a:t>
            </a:r>
            <a:r>
              <a:rPr lang="en-AU" sz="3200" dirty="0" smtClean="0"/>
              <a:t>vs. </a:t>
            </a:r>
            <a:r>
              <a:rPr lang="en-AU" sz="3200" dirty="0" smtClean="0"/>
              <a:t>Super Conducting</a:t>
            </a:r>
            <a:endParaRPr lang="en-US" sz="3200" dirty="0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124745"/>
            <a:ext cx="4824536" cy="5112568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AU" sz="2400" dirty="0" smtClean="0"/>
              <a:t>4 Copper Cavities</a:t>
            </a:r>
          </a:p>
          <a:p>
            <a:pPr eaLnBrk="1" hangingPunct="1">
              <a:lnSpc>
                <a:spcPct val="80000"/>
              </a:lnSpc>
            </a:pPr>
            <a:r>
              <a:rPr lang="en-AU" sz="2400" dirty="0" smtClean="0"/>
              <a:t>Wall </a:t>
            </a:r>
            <a:r>
              <a:rPr lang="en-AU" sz="2400" dirty="0" smtClean="0"/>
              <a:t>Losses: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en-AU" sz="2400" dirty="0" smtClean="0"/>
              <a:t>	P </a:t>
            </a:r>
            <a:r>
              <a:rPr lang="en-AU" sz="2400" dirty="0" smtClean="0"/>
              <a:t>= </a:t>
            </a:r>
            <a:r>
              <a:rPr lang="en-AU" sz="2400" dirty="0" smtClean="0"/>
              <a:t>V</a:t>
            </a:r>
            <a:r>
              <a:rPr lang="en-AU" sz="2400" baseline="30000" dirty="0" smtClean="0"/>
              <a:t>2</a:t>
            </a:r>
            <a:r>
              <a:rPr lang="en-AU" sz="2400" dirty="0" smtClean="0"/>
              <a:t>/2R</a:t>
            </a:r>
            <a:r>
              <a:rPr lang="en-AU" sz="2400" baseline="-25000" dirty="0" smtClean="0"/>
              <a:t>s</a:t>
            </a:r>
            <a:r>
              <a:rPr lang="en-AU" sz="2400" dirty="0" smtClean="0"/>
              <a:t> </a:t>
            </a:r>
            <a:r>
              <a:rPr lang="en-AU" sz="2400" dirty="0" smtClean="0"/>
              <a:t>= </a:t>
            </a:r>
            <a:r>
              <a:rPr lang="en-AU" sz="2400" dirty="0" smtClean="0">
                <a:solidFill>
                  <a:srgbClr val="FF0000"/>
                </a:solidFill>
              </a:rPr>
              <a:t>75kW</a:t>
            </a:r>
            <a:r>
              <a:rPr lang="en-AU" sz="2400" dirty="0" smtClean="0"/>
              <a:t> each</a:t>
            </a:r>
            <a:r>
              <a:rPr lang="en-AU" sz="2400" dirty="0" smtClean="0"/>
              <a:t>!</a:t>
            </a:r>
            <a:endParaRPr lang="en-AU" sz="2400" dirty="0" smtClean="0"/>
          </a:p>
          <a:p>
            <a:pPr eaLnBrk="1" hangingPunct="1">
              <a:lnSpc>
                <a:spcPct val="80000"/>
              </a:lnSpc>
            </a:pPr>
            <a:endParaRPr lang="en-AU" sz="2400" dirty="0" smtClean="0"/>
          </a:p>
          <a:p>
            <a:pPr eaLnBrk="1" hangingPunct="1">
              <a:lnSpc>
                <a:spcPct val="80000"/>
              </a:lnSpc>
            </a:pPr>
            <a:r>
              <a:rPr lang="en-AU" sz="2400" dirty="0" smtClean="0"/>
              <a:t>Beam </a:t>
            </a:r>
            <a:r>
              <a:rPr lang="en-AU" sz="2400" dirty="0" smtClean="0"/>
              <a:t>Loading at full current (200 </a:t>
            </a:r>
            <a:r>
              <a:rPr lang="en-AU" sz="2400" dirty="0" err="1" smtClean="0"/>
              <a:t>mA</a:t>
            </a:r>
            <a:r>
              <a:rPr lang="en-AU" sz="2400" dirty="0" smtClean="0"/>
              <a:t>) = ~50kW </a:t>
            </a:r>
            <a:r>
              <a:rPr lang="en-AU" sz="2400" dirty="0" smtClean="0"/>
              <a:t>each</a:t>
            </a:r>
          </a:p>
          <a:p>
            <a:pPr eaLnBrk="1" hangingPunct="1">
              <a:lnSpc>
                <a:spcPct val="80000"/>
              </a:lnSpc>
            </a:pPr>
            <a:endParaRPr lang="en-AU" sz="2400" dirty="0" smtClean="0"/>
          </a:p>
          <a:p>
            <a:pPr eaLnBrk="1" hangingPunct="1">
              <a:lnSpc>
                <a:spcPct val="80000"/>
              </a:lnSpc>
            </a:pPr>
            <a:r>
              <a:rPr lang="en-AU" sz="2400" dirty="0" smtClean="0"/>
              <a:t>Only </a:t>
            </a:r>
            <a:r>
              <a:rPr lang="en-AU" sz="2400" dirty="0" smtClean="0">
                <a:solidFill>
                  <a:srgbClr val="FF0000"/>
                </a:solidFill>
              </a:rPr>
              <a:t>40%</a:t>
            </a:r>
            <a:r>
              <a:rPr lang="en-AU" sz="2400" dirty="0" smtClean="0"/>
              <a:t> of RF power goes into the beam</a:t>
            </a:r>
          </a:p>
          <a:p>
            <a:pPr eaLnBrk="1" hangingPunct="1">
              <a:lnSpc>
                <a:spcPct val="80000"/>
              </a:lnSpc>
            </a:pPr>
            <a:endParaRPr lang="en-AU" sz="2400" dirty="0" smtClean="0"/>
          </a:p>
          <a:p>
            <a:pPr eaLnBrk="1" hangingPunct="1">
              <a:lnSpc>
                <a:spcPct val="80000"/>
              </a:lnSpc>
            </a:pPr>
            <a:r>
              <a:rPr lang="en-AU" sz="2400" dirty="0" smtClean="0"/>
              <a:t>SC </a:t>
            </a:r>
            <a:r>
              <a:rPr lang="en-AU" sz="2400" dirty="0" smtClean="0"/>
              <a:t>cavities could support another ~ 300 </a:t>
            </a:r>
            <a:r>
              <a:rPr lang="en-AU" sz="2400" dirty="0" err="1" smtClean="0"/>
              <a:t>mA</a:t>
            </a:r>
            <a:r>
              <a:rPr lang="en-AU" sz="2400" dirty="0" smtClean="0"/>
              <a:t> of beam for same RF power – but now have </a:t>
            </a:r>
            <a:r>
              <a:rPr lang="en-AU" sz="2400" dirty="0" err="1" smtClean="0"/>
              <a:t>Cryo</a:t>
            </a:r>
            <a:r>
              <a:rPr lang="en-AU" sz="2400" dirty="0" smtClean="0"/>
              <a:t> </a:t>
            </a:r>
            <a:r>
              <a:rPr lang="en-AU" sz="2400" dirty="0" smtClean="0"/>
              <a:t>costs + other issues.</a:t>
            </a:r>
          </a:p>
          <a:p>
            <a:pPr eaLnBrk="1" hangingPunct="1">
              <a:lnSpc>
                <a:spcPct val="80000"/>
              </a:lnSpc>
            </a:pPr>
            <a:endParaRPr lang="en-AU" sz="2400" dirty="0" smtClean="0"/>
          </a:p>
          <a:p>
            <a:pPr eaLnBrk="1" hangingPunct="1">
              <a:lnSpc>
                <a:spcPct val="80000"/>
              </a:lnSpc>
            </a:pPr>
            <a:r>
              <a:rPr lang="en-AU" sz="2400" dirty="0" smtClean="0"/>
              <a:t>SC – same voltage, less cavities, more ID </a:t>
            </a:r>
            <a:r>
              <a:rPr lang="en-AU" sz="2400" dirty="0" smtClean="0"/>
              <a:t>straights</a:t>
            </a:r>
            <a:endParaRPr lang="en-AU" sz="2400" dirty="0" smtClean="0"/>
          </a:p>
        </p:txBody>
      </p:sp>
      <p:pic>
        <p:nvPicPr>
          <p:cNvPr id="15364" name="Picture 4" descr="DSCN1626"/>
          <p:cNvPicPr>
            <a:picLocks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76056" y="1196752"/>
            <a:ext cx="3816350" cy="2855913"/>
          </a:xfrm>
          <a:noFill/>
        </p:spPr>
      </p:pic>
      <p:pic>
        <p:nvPicPr>
          <p:cNvPr id="15365" name="Picture 5" descr="cavitiescutview"/>
          <p:cNvPicPr>
            <a:picLocks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48064" y="4149080"/>
            <a:ext cx="3575883" cy="208823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AU" sz="4000" dirty="0" smtClean="0"/>
              <a:t>Momentum compaction and flight times</a:t>
            </a:r>
            <a:endParaRPr lang="en-US" sz="4000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1484313"/>
            <a:ext cx="4038600" cy="4525962"/>
          </a:xfrm>
        </p:spPr>
        <p:txBody>
          <a:bodyPr/>
          <a:lstStyle/>
          <a:p>
            <a:pPr eaLnBrk="1" hangingPunct="1"/>
            <a:r>
              <a:rPr lang="en-AU" sz="2800" smtClean="0"/>
              <a:t> </a:t>
            </a:r>
            <a:r>
              <a:rPr lang="en-AU" sz="2400" smtClean="0"/>
              <a:t>Momentum Compaction</a:t>
            </a:r>
          </a:p>
          <a:p>
            <a:pPr eaLnBrk="1" hangingPunct="1">
              <a:buFontTx/>
              <a:buNone/>
            </a:pPr>
            <a:r>
              <a:rPr lang="en-AU" sz="2400" smtClean="0">
                <a:cs typeface="Arial" charset="0"/>
              </a:rPr>
              <a:t>	</a:t>
            </a:r>
            <a:r>
              <a:rPr lang="el-GR" sz="2400" smtClean="0">
                <a:cs typeface="Arial" charset="0"/>
              </a:rPr>
              <a:t>α</a:t>
            </a:r>
            <a:r>
              <a:rPr lang="en-AU" sz="2400" smtClean="0">
                <a:cs typeface="Arial" charset="0"/>
              </a:rPr>
              <a:t> = (</a:t>
            </a:r>
            <a:r>
              <a:rPr lang="el-GR" sz="2400" smtClean="0">
                <a:cs typeface="Arial" charset="0"/>
              </a:rPr>
              <a:t>Δ</a:t>
            </a:r>
            <a:r>
              <a:rPr lang="en-AU" sz="2400" smtClean="0">
                <a:cs typeface="Arial" charset="0"/>
              </a:rPr>
              <a:t>R/R</a:t>
            </a:r>
            <a:r>
              <a:rPr lang="en-AU" sz="2400" baseline="-25000" smtClean="0">
                <a:cs typeface="Arial" charset="0"/>
              </a:rPr>
              <a:t>0</a:t>
            </a:r>
            <a:r>
              <a:rPr lang="en-AU" sz="2400" smtClean="0">
                <a:cs typeface="Arial" charset="0"/>
              </a:rPr>
              <a:t>)/(</a:t>
            </a:r>
            <a:r>
              <a:rPr lang="el-GR" sz="2400" smtClean="0">
                <a:cs typeface="Arial" charset="0"/>
              </a:rPr>
              <a:t>Δ</a:t>
            </a:r>
            <a:r>
              <a:rPr lang="en-AU" sz="2400" smtClean="0">
                <a:cs typeface="Arial" charset="0"/>
              </a:rPr>
              <a:t>p/p</a:t>
            </a:r>
            <a:r>
              <a:rPr lang="en-AU" sz="2400" baseline="-25000" smtClean="0">
                <a:cs typeface="Arial" charset="0"/>
              </a:rPr>
              <a:t>0</a:t>
            </a:r>
            <a:r>
              <a:rPr lang="en-AU" sz="2400" smtClean="0">
                <a:cs typeface="Arial" charset="0"/>
              </a:rPr>
              <a:t>)</a:t>
            </a:r>
          </a:p>
          <a:p>
            <a:pPr eaLnBrk="1" hangingPunct="1">
              <a:buFontTx/>
              <a:buNone/>
            </a:pPr>
            <a:endParaRPr lang="el-GR" sz="2400" smtClean="0">
              <a:cs typeface="Arial" charset="0"/>
            </a:endParaRPr>
          </a:p>
          <a:p>
            <a:pPr eaLnBrk="1" hangingPunct="1"/>
            <a:r>
              <a:rPr lang="en-AU" sz="2400" smtClean="0"/>
              <a:t>Relativistic particles – no velocity change for a change in momentum.</a:t>
            </a:r>
          </a:p>
          <a:p>
            <a:pPr eaLnBrk="1" hangingPunct="1"/>
            <a:endParaRPr lang="en-AU" sz="2400" smtClean="0"/>
          </a:p>
          <a:p>
            <a:pPr eaLnBrk="1" hangingPunct="1"/>
            <a:r>
              <a:rPr lang="en-AU" sz="2400" smtClean="0"/>
              <a:t>Arrival time depends on path length taken. </a:t>
            </a:r>
          </a:p>
          <a:p>
            <a:pPr eaLnBrk="1" hangingPunct="1"/>
            <a:endParaRPr lang="en-US" sz="2400" smtClean="0"/>
          </a:p>
        </p:txBody>
      </p:sp>
      <p:pic>
        <p:nvPicPr>
          <p:cNvPr id="18436" name="Picture 6" descr="img181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11638" y="1628775"/>
            <a:ext cx="4762500" cy="27971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AU" sz="3600" dirty="0" smtClean="0"/>
              <a:t>Longitudinal focussing</a:t>
            </a:r>
            <a:endParaRPr lang="en-US" sz="3600" dirty="0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394075" cy="4525963"/>
          </a:xfrm>
        </p:spPr>
        <p:txBody>
          <a:bodyPr/>
          <a:lstStyle/>
          <a:p>
            <a:pPr eaLnBrk="1" hangingPunct="1"/>
            <a:r>
              <a:rPr lang="en-AU" sz="2000" smtClean="0"/>
              <a:t>RF voltage varies sinusoidally with time.</a:t>
            </a:r>
          </a:p>
          <a:p>
            <a:pPr eaLnBrk="1" hangingPunct="1"/>
            <a:r>
              <a:rPr lang="en-AU" sz="2000" smtClean="0"/>
              <a:t> </a:t>
            </a:r>
          </a:p>
          <a:p>
            <a:pPr eaLnBrk="1" hangingPunct="1"/>
            <a:r>
              <a:rPr lang="en-AU" sz="2000" smtClean="0"/>
              <a:t>Energy gain = V</a:t>
            </a:r>
            <a:r>
              <a:rPr lang="en-AU" sz="2000" baseline="-25000" smtClean="0"/>
              <a:t>p</a:t>
            </a:r>
            <a:r>
              <a:rPr lang="en-AU" sz="2000" smtClean="0"/>
              <a:t>.cos(</a:t>
            </a:r>
            <a:r>
              <a:rPr lang="el-GR" sz="2000" smtClean="0">
                <a:cs typeface="Arial" charset="0"/>
              </a:rPr>
              <a:t>φ</a:t>
            </a:r>
            <a:r>
              <a:rPr lang="en-AU" sz="2000" smtClean="0"/>
              <a:t>) </a:t>
            </a:r>
          </a:p>
          <a:p>
            <a:pPr eaLnBrk="1" hangingPunct="1"/>
            <a:endParaRPr lang="en-AU" sz="2000" smtClean="0"/>
          </a:p>
          <a:p>
            <a:pPr eaLnBrk="1" hangingPunct="1"/>
            <a:r>
              <a:rPr lang="en-AU" sz="2000" smtClean="0"/>
              <a:t>Flight time = Change in phase</a:t>
            </a:r>
          </a:p>
          <a:p>
            <a:pPr eaLnBrk="1" hangingPunct="1"/>
            <a:endParaRPr lang="en-AU" sz="2000" smtClean="0"/>
          </a:p>
          <a:p>
            <a:pPr eaLnBrk="1" hangingPunct="1"/>
            <a:r>
              <a:rPr lang="en-AU" sz="2000" smtClean="0"/>
              <a:t>Stability Criteria</a:t>
            </a:r>
          </a:p>
          <a:p>
            <a:pPr eaLnBrk="1" hangingPunct="1"/>
            <a:endParaRPr lang="en-US" sz="2000" smtClean="0"/>
          </a:p>
        </p:txBody>
      </p:sp>
      <p:pic>
        <p:nvPicPr>
          <p:cNvPr id="19460" name="Picture 10" descr="cavitys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1700213"/>
            <a:ext cx="5334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11" descr="cavitysine1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1700213"/>
            <a:ext cx="5334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12" descr="cavitysine2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1700213"/>
            <a:ext cx="5334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Picture 13" descr="cavitysine3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1700213"/>
            <a:ext cx="5334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Picture 14" descr="cavitysine4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1700213"/>
            <a:ext cx="5334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AU" sz="3600" dirty="0" smtClean="0"/>
              <a:t>Longitudinal Phase rotation</a:t>
            </a:r>
            <a:endParaRPr lang="en-US" sz="3600" dirty="0" smtClean="0"/>
          </a:p>
        </p:txBody>
      </p:sp>
      <p:pic>
        <p:nvPicPr>
          <p:cNvPr id="20483" name="Picture 5" descr="phaserotate1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455738"/>
            <a:ext cx="9144000" cy="5402262"/>
          </a:xfrm>
          <a:noFill/>
        </p:spPr>
      </p:pic>
      <p:pic>
        <p:nvPicPr>
          <p:cNvPr id="69640" name="Picture 8" descr="phaserotate2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3038"/>
            <a:ext cx="9144000" cy="541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Australian Synchrotron">
      <a:dk1>
        <a:srgbClr val="000000"/>
      </a:dk1>
      <a:lt1>
        <a:srgbClr val="F8F8F8"/>
      </a:lt1>
      <a:dk2>
        <a:srgbClr val="747476"/>
      </a:dk2>
      <a:lt2>
        <a:srgbClr val="3C97D1"/>
      </a:lt2>
      <a:accent1>
        <a:srgbClr val="3C97D1"/>
      </a:accent1>
      <a:accent2>
        <a:srgbClr val="1B9B94"/>
      </a:accent2>
      <a:accent3>
        <a:srgbClr val="94B633"/>
      </a:accent3>
      <a:accent4>
        <a:srgbClr val="CCD221"/>
      </a:accent4>
      <a:accent5>
        <a:srgbClr val="FFED21"/>
      </a:accent5>
      <a:accent6>
        <a:srgbClr val="EBBC35"/>
      </a:accent6>
      <a:hlink>
        <a:srgbClr val="C53830"/>
      </a:hlink>
      <a:folHlink>
        <a:srgbClr val="C31C6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34997</TotalTime>
  <Words>1284</Words>
  <Application>Microsoft Office PowerPoint</Application>
  <PresentationFormat>On-screen Show (4:3)</PresentationFormat>
  <Paragraphs>286</Paragraphs>
  <Slides>52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4" baseType="lpstr">
      <vt:lpstr>Office Theme</vt:lpstr>
      <vt:lpstr>Microsoft Equation 3.0</vt:lpstr>
      <vt:lpstr>RF and Impedance induced beam effects </vt:lpstr>
      <vt:lpstr>Overview</vt:lpstr>
      <vt:lpstr>RF systems</vt:lpstr>
      <vt:lpstr>Inside a cavity</vt:lpstr>
      <vt:lpstr> RF System at the Australian Synchrotron</vt:lpstr>
      <vt:lpstr>Normal Conducting vs. Super Conducting</vt:lpstr>
      <vt:lpstr>Momentum compaction and flight times</vt:lpstr>
      <vt:lpstr>Longitudinal focussing</vt:lpstr>
      <vt:lpstr>Longitudinal Phase rotation</vt:lpstr>
      <vt:lpstr>RF Buckets and potential wells </vt:lpstr>
      <vt:lpstr>Synchrotron Frequency</vt:lpstr>
      <vt:lpstr>Overvoltage</vt:lpstr>
      <vt:lpstr>Beam Loading</vt:lpstr>
      <vt:lpstr>Beam signals in Frequency Space</vt:lpstr>
      <vt:lpstr>Time Domain → Frequency Domain</vt:lpstr>
      <vt:lpstr>Uneven Fill Pattern </vt:lpstr>
      <vt:lpstr>Tune Sidebands</vt:lpstr>
      <vt:lpstr>Tune Sidebands</vt:lpstr>
      <vt:lpstr>Wakefields and Impedance</vt:lpstr>
      <vt:lpstr>Wakefields and Impedance</vt:lpstr>
      <vt:lpstr>Wakefields and Impedance</vt:lpstr>
      <vt:lpstr>Impedance</vt:lpstr>
      <vt:lpstr>Impedance simulations</vt:lpstr>
      <vt:lpstr>More simulations</vt:lpstr>
      <vt:lpstr>Bunch Power Spectrum</vt:lpstr>
      <vt:lpstr>Effective Impedance</vt:lpstr>
      <vt:lpstr>Impedance sources</vt:lpstr>
      <vt:lpstr> Cavity Higher Order Modes (HOMs)</vt:lpstr>
      <vt:lpstr>HOM damping</vt:lpstr>
      <vt:lpstr>Impedance measurements</vt:lpstr>
      <vt:lpstr>Potential well distortion</vt:lpstr>
      <vt:lpstr>Potential Well Distortion Results</vt:lpstr>
      <vt:lpstr>Mystery Solved</vt:lpstr>
      <vt:lpstr>Synchronous phase advance</vt:lpstr>
      <vt:lpstr>Synchrotron Phase advance</vt:lpstr>
      <vt:lpstr>Tune Shift</vt:lpstr>
      <vt:lpstr>Impedance induced Instabilities</vt:lpstr>
      <vt:lpstr>Collective Effects</vt:lpstr>
      <vt:lpstr>Collective instability symptoms</vt:lpstr>
      <vt:lpstr>Instability Cures</vt:lpstr>
      <vt:lpstr>Chromaticity + Fill pattern</vt:lpstr>
      <vt:lpstr>Active Feedback</vt:lpstr>
      <vt:lpstr>The system</vt:lpstr>
      <vt:lpstr>Conclusion</vt:lpstr>
      <vt:lpstr>Slide 45</vt:lpstr>
      <vt:lpstr>Robinson stability criteria</vt:lpstr>
      <vt:lpstr>Robinson Damping</vt:lpstr>
      <vt:lpstr>Robinson Instability</vt:lpstr>
      <vt:lpstr>Resistive Wall – Vacuum Chamber</vt:lpstr>
      <vt:lpstr>Chamber Transverse Impedance</vt:lpstr>
      <vt:lpstr> Growth Rates</vt:lpstr>
      <vt:lpstr>Impedance of IVUs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mark</dc:creator>
  <cp:lastModifiedBy>dowdr</cp:lastModifiedBy>
  <cp:revision>938</cp:revision>
  <dcterms:created xsi:type="dcterms:W3CDTF">2010-06-25T00:44:03Z</dcterms:created>
  <dcterms:modified xsi:type="dcterms:W3CDTF">2016-01-19T04:46:27Z</dcterms:modified>
</cp:coreProperties>
</file>